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84" r:id="rId5"/>
    <p:sldId id="286" r:id="rId6"/>
    <p:sldId id="296" r:id="rId7"/>
    <p:sldId id="279" r:id="rId8"/>
    <p:sldId id="289" r:id="rId9"/>
    <p:sldId id="280" r:id="rId10"/>
    <p:sldId id="282" r:id="rId11"/>
    <p:sldId id="283" r:id="rId12"/>
    <p:sldId id="291" r:id="rId13"/>
    <p:sldId id="281" r:id="rId14"/>
    <p:sldId id="290" r:id="rId15"/>
    <p:sldId id="293" r:id="rId16"/>
    <p:sldId id="294" r:id="rId17"/>
    <p:sldId id="295" r:id="rId18"/>
    <p:sldId id="287" r:id="rId19"/>
    <p:sldId id="29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73785" autoAdjust="0"/>
  </p:normalViewPr>
  <p:slideViewPr>
    <p:cSldViewPr snapToGrid="0">
      <p:cViewPr>
        <p:scale>
          <a:sx n="62" d="100"/>
          <a:sy n="62" d="100"/>
        </p:scale>
        <p:origin x="1992"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69F37-C86C-4B11-8D6C-B5852A6F34AE}" type="datetimeFigureOut">
              <a:rPr lang="zh-CN" altLang="en-US" smtClean="0"/>
              <a:t>2017/12/6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38B6C-0180-4D1F-A336-C95B2FA967F0}" type="slidenum">
              <a:rPr lang="zh-CN" altLang="en-US" smtClean="0"/>
              <a:t>‹#›</a:t>
            </a:fld>
            <a:endParaRPr lang="zh-CN" altLang="en-US"/>
          </a:p>
        </p:txBody>
      </p:sp>
    </p:spTree>
    <p:extLst>
      <p:ext uri="{BB962C8B-B14F-4D97-AF65-F5344CB8AC3E}">
        <p14:creationId xmlns:p14="http://schemas.microsoft.com/office/powerpoint/2010/main" val="176456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1</a:t>
            </a:fld>
            <a:endParaRPr lang="zh-CN" altLang="en-US"/>
          </a:p>
        </p:txBody>
      </p:sp>
    </p:spTree>
    <p:extLst>
      <p:ext uri="{BB962C8B-B14F-4D97-AF65-F5344CB8AC3E}">
        <p14:creationId xmlns:p14="http://schemas.microsoft.com/office/powerpoint/2010/main" val="116896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12</a:t>
            </a:fld>
            <a:endParaRPr lang="zh-CN" altLang="en-US"/>
          </a:p>
        </p:txBody>
      </p:sp>
    </p:spTree>
    <p:extLst>
      <p:ext uri="{BB962C8B-B14F-4D97-AF65-F5344CB8AC3E}">
        <p14:creationId xmlns:p14="http://schemas.microsoft.com/office/powerpoint/2010/main" val="312064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79DC3-F878-43FC-8826-60998FD856EC}" type="slidenum">
              <a:rPr lang="zh-CN" altLang="en-US" smtClean="0"/>
              <a:t>13</a:t>
            </a:fld>
            <a:endParaRPr lang="zh-CN" altLang="en-US"/>
          </a:p>
        </p:txBody>
      </p:sp>
    </p:spTree>
    <p:extLst>
      <p:ext uri="{BB962C8B-B14F-4D97-AF65-F5344CB8AC3E}">
        <p14:creationId xmlns:p14="http://schemas.microsoft.com/office/powerpoint/2010/main" val="295893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14</a:t>
            </a:fld>
            <a:endParaRPr lang="zh-CN" altLang="en-US"/>
          </a:p>
        </p:txBody>
      </p:sp>
    </p:spTree>
    <p:extLst>
      <p:ext uri="{BB962C8B-B14F-4D97-AF65-F5344CB8AC3E}">
        <p14:creationId xmlns:p14="http://schemas.microsoft.com/office/powerpoint/2010/main" val="128539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15</a:t>
            </a:fld>
            <a:endParaRPr lang="zh-CN" altLang="en-US"/>
          </a:p>
        </p:txBody>
      </p:sp>
    </p:spTree>
    <p:extLst>
      <p:ext uri="{BB962C8B-B14F-4D97-AF65-F5344CB8AC3E}">
        <p14:creationId xmlns:p14="http://schemas.microsoft.com/office/powerpoint/2010/main" val="191273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18</a:t>
            </a:fld>
            <a:endParaRPr lang="zh-CN" altLang="en-US"/>
          </a:p>
        </p:txBody>
      </p:sp>
    </p:spTree>
    <p:extLst>
      <p:ext uri="{BB962C8B-B14F-4D97-AF65-F5344CB8AC3E}">
        <p14:creationId xmlns:p14="http://schemas.microsoft.com/office/powerpoint/2010/main" val="42140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对于稳定的核素，它们的比结合能在</a:t>
                </a:r>
                <a:r>
                  <a:rPr lang="en-US" altLang="zh-CN" sz="1200" kern="1200" baseline="30000" dirty="0">
                    <a:solidFill>
                      <a:schemeClr val="tx1"/>
                    </a:solidFill>
                    <a:effectLst/>
                    <a:latin typeface="+mn-lt"/>
                    <a:ea typeface="+mn-ea"/>
                    <a:cs typeface="+mn-cs"/>
                  </a:rPr>
                  <a:t>56</a:t>
                </a:r>
                <a:r>
                  <a:rPr lang="en-US" altLang="zh-CN" sz="1200" kern="1200" dirty="0">
                    <a:solidFill>
                      <a:schemeClr val="tx1"/>
                    </a:solidFill>
                    <a:effectLst/>
                    <a:latin typeface="+mn-lt"/>
                    <a:ea typeface="+mn-ea"/>
                    <a:cs typeface="+mn-cs"/>
                  </a:rPr>
                  <a:t>Fe</a:t>
                </a:r>
                <a:r>
                  <a:rPr lang="zh-CN" altLang="zh-CN" sz="1200" kern="1200" dirty="0">
                    <a:solidFill>
                      <a:schemeClr val="tx1"/>
                    </a:solidFill>
                    <a:effectLst/>
                    <a:latin typeface="+mn-lt"/>
                    <a:ea typeface="+mn-ea"/>
                    <a:cs typeface="+mn-cs"/>
                  </a:rPr>
                  <a:t>处达到了最大值</a:t>
                </a:r>
                <a:r>
                  <a:rPr lang="en-US" altLang="zh-CN" sz="1200" kern="1200" baseline="30000" dirty="0">
                    <a:solidFill>
                      <a:schemeClr val="tx1"/>
                    </a:solidFill>
                    <a:effectLst/>
                    <a:latin typeface="+mn-lt"/>
                    <a:ea typeface="+mn-ea"/>
                    <a:cs typeface="+mn-cs"/>
                  </a:rPr>
                  <a:t>[3,4]</a:t>
                </a:r>
                <a:r>
                  <a:rPr lang="zh-CN" altLang="zh-CN" sz="1200" kern="1200" dirty="0">
                    <a:solidFill>
                      <a:schemeClr val="tx1"/>
                    </a:solidFill>
                    <a:effectLst/>
                    <a:latin typeface="+mn-lt"/>
                    <a:ea typeface="+mn-ea"/>
                    <a:cs typeface="+mn-cs"/>
                  </a:rPr>
                  <a:t>，铁以上的元素不能再通过类似氢燃烧，氦燃烧</a:t>
                </a:r>
                <a:r>
                  <a:rPr lang="en-US" altLang="zh-CN" sz="1200" kern="1200" baseline="300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等方式随恒星的演变熔合产生，并且随着元素质子数的增加，原子核内越来越大的库伦位垒导致了带电粒子的俘获反应越来越困难，此时，中性粒子的俘获反应开始起主导作用。各种模型研究表明，元素中的大部分（约</a:t>
                </a:r>
                <a:r>
                  <a:rPr lang="en-US" altLang="zh-CN" sz="1200" kern="1200" dirty="0">
                    <a:solidFill>
                      <a:schemeClr val="tx1"/>
                    </a:solidFill>
                    <a:effectLst/>
                    <a:latin typeface="+mn-lt"/>
                    <a:ea typeface="+mn-ea"/>
                    <a:cs typeface="+mn-cs"/>
                  </a:rPr>
                  <a:t>99</a:t>
                </a:r>
                <a:r>
                  <a:rPr lang="zh-CN" altLang="zh-CN" sz="1200" kern="1200" dirty="0">
                    <a:solidFill>
                      <a:schemeClr val="tx1"/>
                    </a:solidFill>
                    <a:effectLst/>
                    <a:latin typeface="+mn-lt"/>
                    <a:ea typeface="+mn-ea"/>
                    <a:cs typeface="+mn-cs"/>
                  </a:rPr>
                  <a:t>％）原子核主要是通过慢中子俘获过程（</a:t>
                </a:r>
                <a:r>
                  <a:rPr lang="en-US" altLang="zh-CN" sz="1200" kern="12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 slow neutron-capture process</a:t>
                </a:r>
                <a:r>
                  <a:rPr lang="zh-CN"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[5,6]</a:t>
                </a:r>
                <a:r>
                  <a:rPr lang="zh-CN" altLang="zh-CN" sz="1200" kern="1200" dirty="0">
                    <a:solidFill>
                      <a:schemeClr val="tx1"/>
                    </a:solidFill>
                    <a:effectLst/>
                    <a:latin typeface="+mn-lt"/>
                    <a:ea typeface="+mn-ea"/>
                    <a:cs typeface="+mn-cs"/>
                  </a:rPr>
                  <a:t>和快中子俘获过程（</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 rapid neutron-capture process</a:t>
                </a:r>
                <a:r>
                  <a:rPr lang="zh-CN"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来合成的。</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然而，还有一些天然存在的丰质子同位素不在这些中子俘获过程的路径上，它们无法通过</a:t>
                </a:r>
                <a:r>
                  <a:rPr lang="en-US" altLang="zh-CN" sz="1200" kern="12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过程或</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过程来合成，这些元素被称为</a:t>
                </a:r>
                <a:r>
                  <a:rPr lang="en-US" altLang="zh-CN" sz="1200" kern="1200" dirty="0">
                    <a:solidFill>
                      <a:schemeClr val="tx1"/>
                    </a:solidFill>
                    <a:effectLst/>
                    <a:latin typeface="+mn-lt"/>
                    <a:ea typeface="+mn-ea"/>
                    <a:cs typeface="+mn-cs"/>
                  </a:rPr>
                  <a:t> p-</a:t>
                </a:r>
                <a:r>
                  <a:rPr lang="zh-CN" altLang="zh-CN" sz="1200" kern="1200" dirty="0">
                    <a:solidFill>
                      <a:schemeClr val="tx1"/>
                    </a:solidFill>
                    <a:effectLst/>
                    <a:latin typeface="+mn-lt"/>
                    <a:ea typeface="+mn-ea"/>
                    <a:cs typeface="+mn-cs"/>
                  </a:rPr>
                  <a:t>原子核，如图</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中的</a:t>
                </a:r>
                <a:r>
                  <a:rPr lang="en-US" altLang="zh-CN" sz="1200" kern="1200" baseline="30000" dirty="0">
                    <a:solidFill>
                      <a:schemeClr val="tx1"/>
                    </a:solidFill>
                    <a:effectLst/>
                    <a:latin typeface="+mn-lt"/>
                    <a:ea typeface="+mn-ea"/>
                    <a:cs typeface="+mn-cs"/>
                  </a:rPr>
                  <a:t>156,158</a:t>
                </a:r>
                <a:r>
                  <a:rPr lang="en-US" altLang="zh-CN" sz="1200" kern="1200" dirty="0">
                    <a:solidFill>
                      <a:schemeClr val="tx1"/>
                    </a:solidFill>
                    <a:effectLst/>
                    <a:latin typeface="+mn-lt"/>
                    <a:ea typeface="+mn-ea"/>
                    <a:cs typeface="+mn-cs"/>
                  </a:rPr>
                  <a:t>Dy</a:t>
                </a:r>
                <a:r>
                  <a:rPr lang="zh-CN"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162,164</a:t>
                </a:r>
                <a:r>
                  <a:rPr lang="en-US" altLang="zh-CN" sz="1200" kern="1200" dirty="0">
                    <a:solidFill>
                      <a:schemeClr val="tx1"/>
                    </a:solidFill>
                    <a:effectLst/>
                    <a:latin typeface="+mn-lt"/>
                    <a:ea typeface="+mn-ea"/>
                    <a:cs typeface="+mn-cs"/>
                  </a:rPr>
                  <a:t>Er</a:t>
                </a:r>
                <a:r>
                  <a:rPr lang="zh-CN" altLang="zh-CN" sz="1200" kern="1200" dirty="0">
                    <a:solidFill>
                      <a:schemeClr val="tx1"/>
                    </a:solidFill>
                    <a:effectLst/>
                    <a:latin typeface="+mn-lt"/>
                    <a:ea typeface="+mn-ea"/>
                    <a:cs typeface="+mn-cs"/>
                  </a:rPr>
                  <a:t>和</a:t>
                </a:r>
                <a:r>
                  <a:rPr lang="en-US" altLang="zh-CN" sz="1200" kern="1200" baseline="30000" dirty="0">
                    <a:solidFill>
                      <a:schemeClr val="tx1"/>
                    </a:solidFill>
                    <a:effectLst/>
                    <a:latin typeface="+mn-lt"/>
                    <a:ea typeface="+mn-ea"/>
                    <a:cs typeface="+mn-cs"/>
                  </a:rPr>
                  <a:t>168</a:t>
                </a:r>
                <a:r>
                  <a:rPr lang="en-US" altLang="zh-CN" sz="1200" kern="1200" dirty="0">
                    <a:solidFill>
                      <a:schemeClr val="tx1"/>
                    </a:solidFill>
                    <a:effectLst/>
                    <a:latin typeface="+mn-lt"/>
                    <a:ea typeface="+mn-ea"/>
                    <a:cs typeface="+mn-cs"/>
                  </a:rPr>
                  <a:t>Yb</a:t>
                </a:r>
                <a:r>
                  <a:rPr lang="zh-CN" altLang="zh-CN" sz="1200" kern="1200" dirty="0">
                    <a:solidFill>
                      <a:schemeClr val="tx1"/>
                    </a:solidFill>
                    <a:effectLst/>
                    <a:latin typeface="+mn-lt"/>
                    <a:ea typeface="+mn-ea"/>
                    <a:cs typeface="+mn-cs"/>
                  </a:rPr>
                  <a:t>等。核素图上从元素硒</a:t>
                </a:r>
                <a:r>
                  <a:rPr lang="en-US" altLang="zh-CN" sz="1200" kern="1200" dirty="0">
                    <a:solidFill>
                      <a:schemeClr val="tx1"/>
                    </a:solidFill>
                    <a:effectLst/>
                    <a:latin typeface="+mn-lt"/>
                    <a:ea typeface="+mn-ea"/>
                    <a:cs typeface="+mn-cs"/>
                  </a:rPr>
                  <a:t>(Se)</a:t>
                </a:r>
                <a:r>
                  <a:rPr lang="zh-CN" altLang="zh-CN" sz="1200" kern="1200" dirty="0">
                    <a:solidFill>
                      <a:schemeClr val="tx1"/>
                    </a:solidFill>
                    <a:effectLst/>
                    <a:latin typeface="+mn-lt"/>
                    <a:ea typeface="+mn-ea"/>
                    <a:cs typeface="+mn-cs"/>
                  </a:rPr>
                  <a:t>到汞</a:t>
                </a:r>
                <a:r>
                  <a:rPr lang="en-US" altLang="zh-CN" sz="1200" kern="1200" dirty="0">
                    <a:solidFill>
                      <a:schemeClr val="tx1"/>
                    </a:solidFill>
                    <a:effectLst/>
                    <a:latin typeface="+mn-lt"/>
                    <a:ea typeface="+mn-ea"/>
                    <a:cs typeface="+mn-cs"/>
                  </a:rPr>
                  <a:t>(Hg)</a:t>
                </a:r>
                <a:r>
                  <a:rPr lang="zh-CN" altLang="zh-CN" sz="1200" kern="1200" dirty="0">
                    <a:solidFill>
                      <a:schemeClr val="tx1"/>
                    </a:solidFill>
                    <a:effectLst/>
                    <a:latin typeface="+mn-lt"/>
                    <a:ea typeface="+mn-ea"/>
                    <a:cs typeface="+mn-cs"/>
                  </a:rPr>
                  <a:t>的质量区域，大约</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多个这样的</a:t>
                </a:r>
                <a:r>
                  <a:rPr lang="en-US" altLang="zh-CN" sz="1200" kern="1200" dirty="0">
                    <a:solidFill>
                      <a:schemeClr val="tx1"/>
                    </a:solidFill>
                    <a:effectLst/>
                    <a:latin typeface="+mn-lt"/>
                    <a:ea typeface="+mn-ea"/>
                    <a:cs typeface="+mn-cs"/>
                  </a:rPr>
                  <a:t> p-</a:t>
                </a:r>
                <a:r>
                  <a:rPr lang="zh-CN" altLang="zh-CN" sz="1200" kern="1200" dirty="0">
                    <a:solidFill>
                      <a:schemeClr val="tx1"/>
                    </a:solidFill>
                    <a:effectLst/>
                    <a:latin typeface="+mn-lt"/>
                    <a:ea typeface="+mn-ea"/>
                    <a:cs typeface="+mn-cs"/>
                  </a:rPr>
                  <a:t>原子核</a:t>
                </a:r>
                <a:r>
                  <a:rPr lang="en-US" altLang="zh-CN" sz="1200" kern="1200" baseline="30000" dirty="0">
                    <a:solidFill>
                      <a:schemeClr val="tx1"/>
                    </a:solidFill>
                    <a:effectLst/>
                    <a:latin typeface="+mn-lt"/>
                    <a:ea typeface="+mn-ea"/>
                    <a:cs typeface="+mn-cs"/>
                  </a:rPr>
                  <a:t>[8-10]</a:t>
                </a:r>
                <a:r>
                  <a:rPr lang="zh-CN" altLang="zh-CN" sz="1200" kern="1200" dirty="0">
                    <a:solidFill>
                      <a:schemeClr val="tx1"/>
                    </a:solidFill>
                    <a:effectLst/>
                    <a:latin typeface="+mn-lt"/>
                    <a:ea typeface="+mn-ea"/>
                    <a:cs typeface="+mn-cs"/>
                  </a:rPr>
                  <a:t>。与其它稳定同位素相比，</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原子核含有的中子 数较少，与通过</a:t>
                </a:r>
                <a:r>
                  <a:rPr lang="en-US" altLang="zh-CN" sz="1200" kern="12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过程和</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过程产生的同位素相比，它们的同位素丰度和太阳系丰度都极低，见图</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。产生它们的天体环境、核合成机制都还不清楚，与其相关的核反应数据也非常缺乏，是当前天体物理核合成研究的重要热点问题之一。</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 II </a:t>
                </a:r>
                <a:r>
                  <a:rPr lang="zh-CN" altLang="zh-CN" sz="1200" kern="1200" dirty="0">
                    <a:solidFill>
                      <a:schemeClr val="tx1"/>
                    </a:solidFill>
                    <a:effectLst/>
                    <a:latin typeface="+mn-lt"/>
                    <a:ea typeface="+mn-ea"/>
                    <a:cs typeface="+mn-cs"/>
                  </a:rPr>
                  <a:t>型超新星</a:t>
                </a:r>
                <a:r>
                  <a:rPr lang="en-US" altLang="zh-CN" sz="1200" kern="1200" baseline="30000" dirty="0">
                    <a:solidFill>
                      <a:schemeClr val="tx1"/>
                    </a:solidFill>
                    <a:effectLst/>
                    <a:latin typeface="+mn-lt"/>
                    <a:ea typeface="+mn-ea"/>
                    <a:cs typeface="+mn-cs"/>
                  </a:rPr>
                  <a:t>[11,12]</a:t>
                </a:r>
                <a:r>
                  <a:rPr lang="zh-CN" altLang="zh-CN"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Ia</a:t>
                </a:r>
                <a:r>
                  <a:rPr lang="zh-CN" altLang="zh-CN" sz="1200" kern="1200" dirty="0">
                    <a:solidFill>
                      <a:schemeClr val="tx1"/>
                    </a:solidFill>
                    <a:effectLst/>
                    <a:latin typeface="+mn-lt"/>
                    <a:ea typeface="+mn-ea"/>
                    <a:cs typeface="+mn-cs"/>
                  </a:rPr>
                  <a:t>型超新星</a:t>
                </a:r>
                <a:r>
                  <a:rPr lang="en-US" altLang="zh-CN" sz="1200" kern="1200" baseline="300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中发生的</a:t>
                </a:r>
                <a14:m>
                  <m:oMath xmlns:m="http://schemas.openxmlformats.org/officeDocument/2006/math">
                    <m:r>
                      <m:rPr>
                        <m:sty m:val="p"/>
                      </m:rPr>
                      <a:rPr lang="en-US" altLang="zh-CN" sz="1200" kern="1200">
                        <a:solidFill>
                          <a:schemeClr val="tx1"/>
                        </a:solidFill>
                        <a:effectLst/>
                        <a:latin typeface="Cambria Math" panose="02040503050406030204" pitchFamily="18" charset="0"/>
                        <a:ea typeface="+mn-ea"/>
                        <a:cs typeface="+mn-cs"/>
                      </a:rPr>
                      <m:t>γ</m:t>
                    </m:r>
                  </m:oMath>
                </a14:m>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过程（光 致蜕变反应），热核燃烧期间中子星表面发生的</a:t>
                </a:r>
                <a:r>
                  <a:rPr lang="en-US" altLang="zh-CN" sz="1200" kern="1200" dirty="0" err="1">
                    <a:solidFill>
                      <a:schemeClr val="tx1"/>
                    </a:solidFill>
                    <a:effectLst/>
                    <a:latin typeface="+mn-lt"/>
                    <a:ea typeface="+mn-ea"/>
                    <a:cs typeface="+mn-cs"/>
                  </a:rPr>
                  <a:t>rp</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过程（质子俘获反应）</a:t>
                </a:r>
                <a:r>
                  <a:rPr lang="en-US" altLang="zh-CN" sz="1200" kern="1200" baseline="300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，或中微子驱动</a:t>
                </a:r>
                <a:r>
                  <a:rPr lang="en-US" altLang="zh-CN" sz="1200" kern="1200" dirty="0">
                    <a:solidFill>
                      <a:schemeClr val="tx1"/>
                    </a:solidFill>
                    <a:effectLst/>
                    <a:latin typeface="+mn-lt"/>
                    <a:ea typeface="+mn-ea"/>
                    <a:cs typeface="+mn-cs"/>
                  </a:rPr>
                  <a:t>II</a:t>
                </a:r>
                <a:r>
                  <a:rPr lang="zh-CN" altLang="zh-CN" sz="1200" kern="1200" dirty="0">
                    <a:solidFill>
                      <a:schemeClr val="tx1"/>
                    </a:solidFill>
                    <a:effectLst/>
                    <a:latin typeface="+mn-lt"/>
                    <a:ea typeface="+mn-ea"/>
                    <a:cs typeface="+mn-cs"/>
                  </a:rPr>
                  <a:t>型超新星的</a:t>
                </a:r>
                <a14:m>
                  <m:oMath xmlns:m="http://schemas.openxmlformats.org/officeDocument/2006/math">
                    <m:r>
                      <m:rPr>
                        <m:sty m:val="p"/>
                      </m:rPr>
                      <a:rPr lang="en-US" altLang="zh-CN" sz="1200" kern="1200">
                        <a:solidFill>
                          <a:schemeClr val="tx1"/>
                        </a:solidFill>
                        <a:effectLst/>
                        <a:latin typeface="Cambria Math" panose="02040503050406030204" pitchFamily="18" charset="0"/>
                        <a:ea typeface="+mn-ea"/>
                        <a:cs typeface="+mn-cs"/>
                      </a:rPr>
                      <m:t>ν</m:t>
                    </m:r>
                  </m:oMath>
                </a14:m>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中微子俘获反应</a:t>
                </a:r>
                <a:r>
                  <a:rPr lang="en-US"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，等等</a:t>
                </a:r>
                <a:r>
                  <a:rPr lang="zh-CN" altLang="en-US" sz="1200" kern="1200" dirty="0">
                    <a:solidFill>
                      <a:schemeClr val="tx1"/>
                    </a:solidFill>
                    <a:effectLst/>
                    <a:latin typeface="+mn-lt"/>
                    <a:ea typeface="+mn-ea"/>
                    <a:cs typeface="+mn-cs"/>
                  </a:rPr>
                  <a:t>。</a:t>
                </a:r>
                <a:endParaRPr lang="en-US" altLang="zh-CN"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为了使反应能在恒星演化的时间尺度上发生，温度一般不能低于</a:t>
                </a:r>
                <a:r>
                  <a:rPr lang="en-US" altLang="zh-CN" sz="1200" kern="1200" dirty="0">
                    <a:solidFill>
                      <a:schemeClr val="tx1"/>
                    </a:solidFill>
                    <a:effectLst/>
                    <a:latin typeface="+mn-lt"/>
                    <a:ea typeface="+mn-ea"/>
                    <a:cs typeface="+mn-cs"/>
                  </a:rPr>
                  <a:t>1.5×10</a:t>
                </a:r>
                <a:r>
                  <a:rPr lang="en-US" altLang="zh-CN" sz="1200" kern="1200" baseline="300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开尔文，而为了保证重元素不会被大量的光致裂变反应而过度侵蚀，一般也不能超过</a:t>
                </a:r>
                <a:r>
                  <a:rPr lang="en-US" altLang="zh-CN" sz="1200" kern="1200" dirty="0">
                    <a:solidFill>
                      <a:schemeClr val="tx1"/>
                    </a:solidFill>
                    <a:effectLst/>
                    <a:latin typeface="+mn-lt"/>
                    <a:ea typeface="+mn-ea"/>
                    <a:cs typeface="+mn-cs"/>
                  </a:rPr>
                  <a:t>3.5×10</a:t>
                </a:r>
                <a:r>
                  <a:rPr lang="en-US" altLang="zh-CN" sz="1200" kern="1200" baseline="300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开尔文。这样就给</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过程提供三种限制条件：足够丰度的种子核，足够高的温度，以及时间尺度足够短的热过程。</a:t>
                </a: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About 99% of the heavy elements are produced during the </a:t>
                </a:r>
                <a:r>
                  <a:rPr lang="en-US" altLang="zh-CN" sz="1200" b="0" i="1" u="none" strike="noStrike" kern="1200" baseline="0" dirty="0">
                    <a:solidFill>
                      <a:schemeClr val="tx1"/>
                    </a:solidFill>
                    <a:latin typeface="+mn-lt"/>
                    <a:ea typeface="+mn-ea"/>
                    <a:cs typeface="+mn-cs"/>
                  </a:rPr>
                  <a:t>s </a:t>
                </a:r>
                <a:r>
                  <a:rPr lang="en-US" altLang="zh-CN" sz="1200" b="0" i="0" u="none" strike="noStrike" kern="1200" baseline="0" dirty="0">
                    <a:solidFill>
                      <a:schemeClr val="tx1"/>
                    </a:solidFill>
                    <a:latin typeface="+mn-lt"/>
                    <a:ea typeface="+mn-ea"/>
                    <a:cs typeface="+mn-cs"/>
                  </a:rPr>
                  <a:t>and </a:t>
                </a:r>
                <a:r>
                  <a:rPr lang="en-US" altLang="zh-CN" sz="1200" b="0" i="1" u="none" strike="noStrike" kern="1200" baseline="0" dirty="0">
                    <a:solidFill>
                      <a:schemeClr val="tx1"/>
                    </a:solidFill>
                    <a:latin typeface="+mn-lt"/>
                    <a:ea typeface="+mn-ea"/>
                    <a:cs typeface="+mn-cs"/>
                  </a:rPr>
                  <a:t>r </a:t>
                </a:r>
                <a:r>
                  <a:rPr lang="en-US" altLang="zh-CN" sz="1200" b="0" i="0" u="none" strike="noStrike" kern="1200" baseline="0" dirty="0">
                    <a:solidFill>
                      <a:schemeClr val="tx1"/>
                    </a:solidFill>
                    <a:latin typeface="+mn-lt"/>
                    <a:ea typeface="+mn-ea"/>
                    <a:cs typeface="+mn-cs"/>
                  </a:rPr>
                  <a:t>processes</a:t>
                </a:r>
              </a:p>
              <a:p>
                <a:r>
                  <a:rPr lang="en-US" altLang="zh-CN" sz="1200" b="0" i="0" u="none" strike="noStrike" kern="1200" baseline="0" dirty="0">
                    <a:solidFill>
                      <a:schemeClr val="tx1"/>
                    </a:solidFill>
                    <a:latin typeface="+mn-lt"/>
                    <a:ea typeface="+mn-ea"/>
                    <a:cs typeface="+mn-cs"/>
                  </a:rPr>
                  <a:t>However, a small fraction of neutron-deficient nuclei are bypassed by these neutron-capture processes.</a:t>
                </a:r>
              </a:p>
              <a:p>
                <a:r>
                  <a:rPr lang="en-US" altLang="zh-CN" sz="1200" b="0" i="0" u="none" strike="noStrike" kern="1200" baseline="0" dirty="0">
                    <a:solidFill>
                      <a:schemeClr val="tx1"/>
                    </a:solidFill>
                    <a:latin typeface="+mn-lt"/>
                    <a:ea typeface="+mn-ea"/>
                    <a:cs typeface="+mn-cs"/>
                  </a:rPr>
                  <a:t>The approximately 35 proton-rich nuclei in the mass region between Se (</a:t>
                </a:r>
                <a:r>
                  <a:rPr lang="en-US" altLang="zh-CN" dirty="0"/>
                  <a:t>Selenium [</a:t>
                </a:r>
                <a:r>
                  <a:rPr lang="en-US" altLang="zh-CN" dirty="0" err="1">
                    <a:effectLst/>
                  </a:rPr>
                  <a:t>səˈlēnēəm</a:t>
                </a:r>
                <a:r>
                  <a:rPr lang="en-US" altLang="zh-CN" dirty="0"/>
                  <a:t>]</a:t>
                </a:r>
                <a:r>
                  <a:rPr lang="en-US" altLang="zh-CN" sz="1200" b="0" i="0" u="none" strike="noStrike" kern="1200" baseline="0" dirty="0">
                    <a:solidFill>
                      <a:schemeClr val="tx1"/>
                    </a:solidFill>
                    <a:latin typeface="+mn-lt"/>
                    <a:ea typeface="+mn-ea"/>
                    <a:cs typeface="+mn-cs"/>
                  </a:rPr>
                  <a:t>) and Hg (Mercury [</a:t>
                </a:r>
                <a:r>
                  <a:rPr lang="en-US" altLang="zh-CN" dirty="0">
                    <a:effectLst/>
                  </a:rPr>
                  <a:t>ˈ</a:t>
                </a:r>
                <a:r>
                  <a:rPr lang="en-US" altLang="zh-CN" dirty="0" err="1">
                    <a:effectLst/>
                  </a:rPr>
                  <a:t>mərkyərē</a:t>
                </a:r>
                <a:r>
                  <a:rPr lang="en-US" altLang="zh-CN" sz="1200" b="0" i="0" u="none" strike="noStrike" kern="1200" baseline="0" dirty="0">
                    <a:solidFill>
                      <a:schemeClr val="tx1"/>
                    </a:solidFill>
                    <a:latin typeface="+mn-lt"/>
                    <a:ea typeface="+mn-ea"/>
                    <a:cs typeface="+mn-cs"/>
                  </a:rPr>
                  <a:t>]) are believed to be produced by a variety of different processes, usually summarized as the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process.</a:t>
                </a:r>
              </a:p>
              <a:p>
                <a:r>
                  <a:rPr lang="en-US" altLang="zh-CN" sz="1200" b="0" i="0" u="none" strike="noStrike" kern="1200" baseline="0" dirty="0">
                    <a:solidFill>
                      <a:schemeClr val="tx1"/>
                    </a:solidFill>
                    <a:latin typeface="+mn-lt"/>
                    <a:ea typeface="+mn-ea"/>
                    <a:cs typeface="+mn-cs"/>
                  </a:rPr>
                  <a:t>Among others, astrophysical processes producing the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nuclei are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process in type II supernovae and type </a:t>
                </a:r>
                <a:r>
                  <a:rPr lang="en-US" altLang="zh-CN" sz="1200" b="0" i="0" u="none" strike="noStrike" kern="1200" baseline="0" dirty="0" err="1">
                    <a:solidFill>
                      <a:schemeClr val="tx1"/>
                    </a:solidFill>
                    <a:latin typeface="+mn-lt"/>
                    <a:ea typeface="+mn-ea"/>
                    <a:cs typeface="+mn-cs"/>
                  </a:rPr>
                  <a:t>Ia</a:t>
                </a:r>
                <a:r>
                  <a:rPr lang="en-US" altLang="zh-CN" sz="1200" b="0" i="0" u="none" strike="noStrike" kern="1200" baseline="0" dirty="0">
                    <a:solidFill>
                      <a:schemeClr val="tx1"/>
                    </a:solidFill>
                    <a:latin typeface="+mn-lt"/>
                    <a:ea typeface="+mn-ea"/>
                    <a:cs typeface="+mn-cs"/>
                  </a:rPr>
                  <a:t> supernovae, the </a:t>
                </a:r>
                <a:r>
                  <a:rPr lang="en-US" altLang="zh-CN" sz="1200" b="0" i="1" u="none" strike="noStrike" kern="1200" baseline="0" dirty="0" err="1">
                    <a:solidFill>
                      <a:schemeClr val="tx1"/>
                    </a:solidFill>
                    <a:latin typeface="+mn-lt"/>
                    <a:ea typeface="+mn-ea"/>
                    <a:cs typeface="+mn-cs"/>
                  </a:rPr>
                  <a:t>rp</a:t>
                </a:r>
                <a:r>
                  <a:rPr lang="en-US" altLang="zh-CN" sz="1200" b="0" i="1"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process during thermonuclear burning on a neutron-star surface, or the </a:t>
                </a:r>
                <a:r>
                  <a:rPr lang="en-US" altLang="zh-CN" sz="1200" b="0" i="1" u="none" strike="noStrike" kern="1200" baseline="0" dirty="0" err="1">
                    <a:solidFill>
                      <a:schemeClr val="tx1"/>
                    </a:solidFill>
                    <a:latin typeface="+mn-lt"/>
                    <a:ea typeface="+mn-ea"/>
                    <a:cs typeface="+mn-cs"/>
                  </a:rPr>
                  <a:t>νp</a:t>
                </a:r>
                <a:r>
                  <a:rPr lang="en-US" altLang="zh-CN" sz="1200" b="0" i="1"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process in neutrino driven winds of type II supernovae. Lighter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nuclei are also efficiently produced in type </a:t>
                </a:r>
                <a:r>
                  <a:rPr lang="en-US" altLang="zh-CN" sz="1200" b="0" i="0" u="none" strike="noStrike" kern="1200" baseline="0" dirty="0" err="1">
                    <a:solidFill>
                      <a:schemeClr val="tx1"/>
                    </a:solidFill>
                    <a:latin typeface="+mn-lt"/>
                    <a:ea typeface="+mn-ea"/>
                    <a:cs typeface="+mn-cs"/>
                  </a:rPr>
                  <a:t>Ia</a:t>
                </a:r>
                <a:r>
                  <a:rPr lang="en-US" altLang="zh-CN" sz="1200" b="0" i="0" u="none" strike="noStrike" kern="1200" baseline="0" dirty="0">
                    <a:solidFill>
                      <a:schemeClr val="tx1"/>
                    </a:solidFill>
                    <a:latin typeface="+mn-lt"/>
                    <a:ea typeface="+mn-ea"/>
                    <a:cs typeface="+mn-cs"/>
                  </a:rPr>
                  <a:t> </a:t>
                </a:r>
                <a:r>
                  <a:rPr lang="en-US" altLang="zh-CN" sz="1200" b="0" i="0" u="none" strike="noStrike" kern="1200" baseline="0" dirty="0" err="1">
                    <a:solidFill>
                      <a:schemeClr val="tx1"/>
                    </a:solidFill>
                    <a:latin typeface="+mn-lt"/>
                    <a:ea typeface="+mn-ea"/>
                    <a:cs typeface="+mn-cs"/>
                  </a:rPr>
                  <a:t>supernoave</a:t>
                </a:r>
                <a:r>
                  <a:rPr lang="en-US" altLang="zh-CN" sz="1200" b="0" i="0" u="none" strike="noStrike" kern="1200" baseline="0" dirty="0">
                    <a:solidFill>
                      <a:schemeClr val="tx1"/>
                    </a:solidFill>
                    <a:latin typeface="+mn-lt"/>
                    <a:ea typeface="+mn-ea"/>
                    <a:cs typeface="+mn-cs"/>
                  </a:rPr>
                  <a:t>.</a:t>
                </a:r>
                <a:endParaRPr lang="zh-CN" altLang="en-US" dirty="0"/>
              </a:p>
            </p:txBody>
          </p:sp>
        </mc:Choice>
        <mc:Fallback xmlns="">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对于稳定的核素，它们的比结合能在</a:t>
                </a:r>
                <a:r>
                  <a:rPr lang="en-US" altLang="zh-CN" sz="1200" kern="1200" baseline="30000" dirty="0">
                    <a:solidFill>
                      <a:schemeClr val="tx1"/>
                    </a:solidFill>
                    <a:effectLst/>
                    <a:latin typeface="+mn-lt"/>
                    <a:ea typeface="+mn-ea"/>
                    <a:cs typeface="+mn-cs"/>
                  </a:rPr>
                  <a:t>56</a:t>
                </a:r>
                <a:r>
                  <a:rPr lang="en-US" altLang="zh-CN" sz="1200" kern="1200" dirty="0">
                    <a:solidFill>
                      <a:schemeClr val="tx1"/>
                    </a:solidFill>
                    <a:effectLst/>
                    <a:latin typeface="+mn-lt"/>
                    <a:ea typeface="+mn-ea"/>
                    <a:cs typeface="+mn-cs"/>
                  </a:rPr>
                  <a:t>Fe</a:t>
                </a:r>
                <a:r>
                  <a:rPr lang="zh-CN" altLang="zh-CN" sz="1200" kern="1200" dirty="0">
                    <a:solidFill>
                      <a:schemeClr val="tx1"/>
                    </a:solidFill>
                    <a:effectLst/>
                    <a:latin typeface="+mn-lt"/>
                    <a:ea typeface="+mn-ea"/>
                    <a:cs typeface="+mn-cs"/>
                  </a:rPr>
                  <a:t>处达到了最大值</a:t>
                </a:r>
                <a:r>
                  <a:rPr lang="en-US" altLang="zh-CN" sz="1200" kern="1200" baseline="30000" dirty="0">
                    <a:solidFill>
                      <a:schemeClr val="tx1"/>
                    </a:solidFill>
                    <a:effectLst/>
                    <a:latin typeface="+mn-lt"/>
                    <a:ea typeface="+mn-ea"/>
                    <a:cs typeface="+mn-cs"/>
                  </a:rPr>
                  <a:t>[3,4]</a:t>
                </a:r>
                <a:r>
                  <a:rPr lang="zh-CN" altLang="zh-CN" sz="1200" kern="1200" dirty="0">
                    <a:solidFill>
                      <a:schemeClr val="tx1"/>
                    </a:solidFill>
                    <a:effectLst/>
                    <a:latin typeface="+mn-lt"/>
                    <a:ea typeface="+mn-ea"/>
                    <a:cs typeface="+mn-cs"/>
                  </a:rPr>
                  <a:t>，铁以上的元素不能再通过类似氢燃烧，氦燃烧</a:t>
                </a:r>
                <a:r>
                  <a:rPr lang="en-US" altLang="zh-CN" sz="1200" kern="1200" baseline="300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等方式随恒星的演变熔合产生，并且随着元素质子数的增加，原子核内越来越大的库伦位垒导致了带电粒子的俘获反应越来越困难，此时，中性粒子的俘获反应开始起主导作用。各种模型研究表明，元素中的大部分（约</a:t>
                </a:r>
                <a:r>
                  <a:rPr lang="en-US" altLang="zh-CN" sz="1200" kern="1200" dirty="0">
                    <a:solidFill>
                      <a:schemeClr val="tx1"/>
                    </a:solidFill>
                    <a:effectLst/>
                    <a:latin typeface="+mn-lt"/>
                    <a:ea typeface="+mn-ea"/>
                    <a:cs typeface="+mn-cs"/>
                  </a:rPr>
                  <a:t>99</a:t>
                </a:r>
                <a:r>
                  <a:rPr lang="zh-CN" altLang="zh-CN" sz="1200" kern="1200" dirty="0">
                    <a:solidFill>
                      <a:schemeClr val="tx1"/>
                    </a:solidFill>
                    <a:effectLst/>
                    <a:latin typeface="+mn-lt"/>
                    <a:ea typeface="+mn-ea"/>
                    <a:cs typeface="+mn-cs"/>
                  </a:rPr>
                  <a:t>％）原子核主要是通过慢中子俘获过程（</a:t>
                </a:r>
                <a:r>
                  <a:rPr lang="en-US" altLang="zh-CN" sz="1200" kern="12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 slow neutron-capture process</a:t>
                </a:r>
                <a:r>
                  <a:rPr lang="zh-CN"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[5,6]</a:t>
                </a:r>
                <a:r>
                  <a:rPr lang="zh-CN" altLang="zh-CN" sz="1200" kern="1200" dirty="0">
                    <a:solidFill>
                      <a:schemeClr val="tx1"/>
                    </a:solidFill>
                    <a:effectLst/>
                    <a:latin typeface="+mn-lt"/>
                    <a:ea typeface="+mn-ea"/>
                    <a:cs typeface="+mn-cs"/>
                  </a:rPr>
                  <a:t>和快中子俘获过程（</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 rapid neutron-capture process</a:t>
                </a:r>
                <a:r>
                  <a:rPr lang="zh-CN"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来合成的。</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然而，还有一些天然存在的丰质子同位素不在这些中子俘获过程的路径上，它们无法通过</a:t>
                </a:r>
                <a:r>
                  <a:rPr lang="en-US" altLang="zh-CN" sz="1200" kern="12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过程或</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过程来合成，这些元素被称为</a:t>
                </a:r>
                <a:r>
                  <a:rPr lang="en-US" altLang="zh-CN" sz="1200" kern="1200" dirty="0">
                    <a:solidFill>
                      <a:schemeClr val="tx1"/>
                    </a:solidFill>
                    <a:effectLst/>
                    <a:latin typeface="+mn-lt"/>
                    <a:ea typeface="+mn-ea"/>
                    <a:cs typeface="+mn-cs"/>
                  </a:rPr>
                  <a:t> p-</a:t>
                </a:r>
                <a:r>
                  <a:rPr lang="zh-CN" altLang="zh-CN" sz="1200" kern="1200" dirty="0">
                    <a:solidFill>
                      <a:schemeClr val="tx1"/>
                    </a:solidFill>
                    <a:effectLst/>
                    <a:latin typeface="+mn-lt"/>
                    <a:ea typeface="+mn-ea"/>
                    <a:cs typeface="+mn-cs"/>
                  </a:rPr>
                  <a:t>原子核，如图</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中的</a:t>
                </a:r>
                <a:r>
                  <a:rPr lang="en-US" altLang="zh-CN" sz="1200" kern="1200" baseline="30000" dirty="0">
                    <a:solidFill>
                      <a:schemeClr val="tx1"/>
                    </a:solidFill>
                    <a:effectLst/>
                    <a:latin typeface="+mn-lt"/>
                    <a:ea typeface="+mn-ea"/>
                    <a:cs typeface="+mn-cs"/>
                  </a:rPr>
                  <a:t>156,158</a:t>
                </a:r>
                <a:r>
                  <a:rPr lang="en-US" altLang="zh-CN" sz="1200" kern="1200" dirty="0">
                    <a:solidFill>
                      <a:schemeClr val="tx1"/>
                    </a:solidFill>
                    <a:effectLst/>
                    <a:latin typeface="+mn-lt"/>
                    <a:ea typeface="+mn-ea"/>
                    <a:cs typeface="+mn-cs"/>
                  </a:rPr>
                  <a:t>Dy</a:t>
                </a:r>
                <a:r>
                  <a:rPr lang="zh-CN"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162,164</a:t>
                </a:r>
                <a:r>
                  <a:rPr lang="en-US" altLang="zh-CN" sz="1200" kern="1200" dirty="0">
                    <a:solidFill>
                      <a:schemeClr val="tx1"/>
                    </a:solidFill>
                    <a:effectLst/>
                    <a:latin typeface="+mn-lt"/>
                    <a:ea typeface="+mn-ea"/>
                    <a:cs typeface="+mn-cs"/>
                  </a:rPr>
                  <a:t>Er</a:t>
                </a:r>
                <a:r>
                  <a:rPr lang="zh-CN" altLang="zh-CN" sz="1200" kern="1200" dirty="0">
                    <a:solidFill>
                      <a:schemeClr val="tx1"/>
                    </a:solidFill>
                    <a:effectLst/>
                    <a:latin typeface="+mn-lt"/>
                    <a:ea typeface="+mn-ea"/>
                    <a:cs typeface="+mn-cs"/>
                  </a:rPr>
                  <a:t>和</a:t>
                </a:r>
                <a:r>
                  <a:rPr lang="en-US" altLang="zh-CN" sz="1200" kern="1200" baseline="30000" dirty="0">
                    <a:solidFill>
                      <a:schemeClr val="tx1"/>
                    </a:solidFill>
                    <a:effectLst/>
                    <a:latin typeface="+mn-lt"/>
                    <a:ea typeface="+mn-ea"/>
                    <a:cs typeface="+mn-cs"/>
                  </a:rPr>
                  <a:t>168</a:t>
                </a:r>
                <a:r>
                  <a:rPr lang="en-US" altLang="zh-CN" sz="1200" kern="1200" dirty="0">
                    <a:solidFill>
                      <a:schemeClr val="tx1"/>
                    </a:solidFill>
                    <a:effectLst/>
                    <a:latin typeface="+mn-lt"/>
                    <a:ea typeface="+mn-ea"/>
                    <a:cs typeface="+mn-cs"/>
                  </a:rPr>
                  <a:t>Yb</a:t>
                </a:r>
                <a:r>
                  <a:rPr lang="zh-CN" altLang="zh-CN" sz="1200" kern="1200" dirty="0">
                    <a:solidFill>
                      <a:schemeClr val="tx1"/>
                    </a:solidFill>
                    <a:effectLst/>
                    <a:latin typeface="+mn-lt"/>
                    <a:ea typeface="+mn-ea"/>
                    <a:cs typeface="+mn-cs"/>
                  </a:rPr>
                  <a:t>等。核素图上从元素硒</a:t>
                </a:r>
                <a:r>
                  <a:rPr lang="en-US" altLang="zh-CN" sz="1200" kern="1200" dirty="0">
                    <a:solidFill>
                      <a:schemeClr val="tx1"/>
                    </a:solidFill>
                    <a:effectLst/>
                    <a:latin typeface="+mn-lt"/>
                    <a:ea typeface="+mn-ea"/>
                    <a:cs typeface="+mn-cs"/>
                  </a:rPr>
                  <a:t>(Se)</a:t>
                </a:r>
                <a:r>
                  <a:rPr lang="zh-CN" altLang="zh-CN" sz="1200" kern="1200" dirty="0">
                    <a:solidFill>
                      <a:schemeClr val="tx1"/>
                    </a:solidFill>
                    <a:effectLst/>
                    <a:latin typeface="+mn-lt"/>
                    <a:ea typeface="+mn-ea"/>
                    <a:cs typeface="+mn-cs"/>
                  </a:rPr>
                  <a:t>到汞</a:t>
                </a:r>
                <a:r>
                  <a:rPr lang="en-US" altLang="zh-CN" sz="1200" kern="1200" dirty="0">
                    <a:solidFill>
                      <a:schemeClr val="tx1"/>
                    </a:solidFill>
                    <a:effectLst/>
                    <a:latin typeface="+mn-lt"/>
                    <a:ea typeface="+mn-ea"/>
                    <a:cs typeface="+mn-cs"/>
                  </a:rPr>
                  <a:t>(Hg)</a:t>
                </a:r>
                <a:r>
                  <a:rPr lang="zh-CN" altLang="zh-CN" sz="1200" kern="1200" dirty="0">
                    <a:solidFill>
                      <a:schemeClr val="tx1"/>
                    </a:solidFill>
                    <a:effectLst/>
                    <a:latin typeface="+mn-lt"/>
                    <a:ea typeface="+mn-ea"/>
                    <a:cs typeface="+mn-cs"/>
                  </a:rPr>
                  <a:t>的质量区域，大约</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多个这样的</a:t>
                </a:r>
                <a:r>
                  <a:rPr lang="en-US" altLang="zh-CN" sz="1200" kern="1200" dirty="0">
                    <a:solidFill>
                      <a:schemeClr val="tx1"/>
                    </a:solidFill>
                    <a:effectLst/>
                    <a:latin typeface="+mn-lt"/>
                    <a:ea typeface="+mn-ea"/>
                    <a:cs typeface="+mn-cs"/>
                  </a:rPr>
                  <a:t> p-</a:t>
                </a:r>
                <a:r>
                  <a:rPr lang="zh-CN" altLang="zh-CN" sz="1200" kern="1200" dirty="0">
                    <a:solidFill>
                      <a:schemeClr val="tx1"/>
                    </a:solidFill>
                    <a:effectLst/>
                    <a:latin typeface="+mn-lt"/>
                    <a:ea typeface="+mn-ea"/>
                    <a:cs typeface="+mn-cs"/>
                  </a:rPr>
                  <a:t>原子核</a:t>
                </a:r>
                <a:r>
                  <a:rPr lang="en-US" altLang="zh-CN" sz="1200" kern="1200" baseline="30000" dirty="0">
                    <a:solidFill>
                      <a:schemeClr val="tx1"/>
                    </a:solidFill>
                    <a:effectLst/>
                    <a:latin typeface="+mn-lt"/>
                    <a:ea typeface="+mn-ea"/>
                    <a:cs typeface="+mn-cs"/>
                  </a:rPr>
                  <a:t>[8-10]</a:t>
                </a:r>
                <a:r>
                  <a:rPr lang="zh-CN" altLang="zh-CN" sz="1200" kern="1200" dirty="0">
                    <a:solidFill>
                      <a:schemeClr val="tx1"/>
                    </a:solidFill>
                    <a:effectLst/>
                    <a:latin typeface="+mn-lt"/>
                    <a:ea typeface="+mn-ea"/>
                    <a:cs typeface="+mn-cs"/>
                  </a:rPr>
                  <a:t>。与其它稳定同位素相比，</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原子核含有的中子 数较少，与通过</a:t>
                </a:r>
                <a:r>
                  <a:rPr lang="en-US" altLang="zh-CN" sz="1200" kern="12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过程和</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过程产生的同位素相比，它们的同位素丰度和太阳系丰度都极低，见图</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。产生它们的天体环境、核合成机制都还不清楚，与其相关的核反应数据也非常缺乏，是当前天体物理核合成研究的重要热点问题之一。</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 II </a:t>
                </a:r>
                <a:r>
                  <a:rPr lang="zh-CN" altLang="zh-CN" sz="1200" kern="1200" dirty="0">
                    <a:solidFill>
                      <a:schemeClr val="tx1"/>
                    </a:solidFill>
                    <a:effectLst/>
                    <a:latin typeface="+mn-lt"/>
                    <a:ea typeface="+mn-ea"/>
                    <a:cs typeface="+mn-cs"/>
                  </a:rPr>
                  <a:t>型超新星</a:t>
                </a:r>
                <a:r>
                  <a:rPr lang="en-US" altLang="zh-CN" sz="1200" kern="1200" baseline="30000" dirty="0">
                    <a:solidFill>
                      <a:schemeClr val="tx1"/>
                    </a:solidFill>
                    <a:effectLst/>
                    <a:latin typeface="+mn-lt"/>
                    <a:ea typeface="+mn-ea"/>
                    <a:cs typeface="+mn-cs"/>
                  </a:rPr>
                  <a:t>[11,12]</a:t>
                </a:r>
                <a:r>
                  <a:rPr lang="zh-CN" altLang="zh-CN"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Ia</a:t>
                </a:r>
                <a:r>
                  <a:rPr lang="zh-CN" altLang="zh-CN" sz="1200" kern="1200" dirty="0">
                    <a:solidFill>
                      <a:schemeClr val="tx1"/>
                    </a:solidFill>
                    <a:effectLst/>
                    <a:latin typeface="+mn-lt"/>
                    <a:ea typeface="+mn-ea"/>
                    <a:cs typeface="+mn-cs"/>
                  </a:rPr>
                  <a:t>型超新星</a:t>
                </a:r>
                <a:r>
                  <a:rPr lang="en-US" altLang="zh-CN" sz="1200" kern="1200" baseline="300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中发生的</a:t>
                </a:r>
                <a:r>
                  <a:rPr lang="en-US" altLang="zh-CN" sz="1200" i="0" kern="1200">
                    <a:solidFill>
                      <a:schemeClr val="tx1"/>
                    </a:solidFill>
                    <a:effectLst/>
                    <a:latin typeface="Cambria Math" panose="02040503050406030204" pitchFamily="18" charset="0"/>
                    <a:ea typeface="+mn-ea"/>
                    <a:cs typeface="+mn-cs"/>
                  </a:rPr>
                  <a:t>γ</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过程（光 致蜕变反应），热核燃烧期间中子星表面发生的</a:t>
                </a:r>
                <a:r>
                  <a:rPr lang="en-US" altLang="zh-CN" sz="1200" kern="1200" dirty="0" err="1">
                    <a:solidFill>
                      <a:schemeClr val="tx1"/>
                    </a:solidFill>
                    <a:effectLst/>
                    <a:latin typeface="+mn-lt"/>
                    <a:ea typeface="+mn-ea"/>
                    <a:cs typeface="+mn-cs"/>
                  </a:rPr>
                  <a:t>rp</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过程（质子俘获反应）</a:t>
                </a:r>
                <a:r>
                  <a:rPr lang="en-US" altLang="zh-CN" sz="1200" kern="1200" baseline="300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，或中微子驱动</a:t>
                </a:r>
                <a:r>
                  <a:rPr lang="en-US" altLang="zh-CN" sz="1200" kern="1200" dirty="0">
                    <a:solidFill>
                      <a:schemeClr val="tx1"/>
                    </a:solidFill>
                    <a:effectLst/>
                    <a:latin typeface="+mn-lt"/>
                    <a:ea typeface="+mn-ea"/>
                    <a:cs typeface="+mn-cs"/>
                  </a:rPr>
                  <a:t>II</a:t>
                </a:r>
                <a:r>
                  <a:rPr lang="zh-CN" altLang="zh-CN" sz="1200" kern="1200" dirty="0">
                    <a:solidFill>
                      <a:schemeClr val="tx1"/>
                    </a:solidFill>
                    <a:effectLst/>
                    <a:latin typeface="+mn-lt"/>
                    <a:ea typeface="+mn-ea"/>
                    <a:cs typeface="+mn-cs"/>
                  </a:rPr>
                  <a:t>型超新星的</a:t>
                </a:r>
                <a:r>
                  <a:rPr lang="en-US" altLang="zh-CN" sz="1200" i="0" kern="1200">
                    <a:solidFill>
                      <a:schemeClr val="tx1"/>
                    </a:solidFill>
                    <a:effectLst/>
                    <a:latin typeface="Cambria Math" panose="02040503050406030204" pitchFamily="18" charset="0"/>
                    <a:ea typeface="+mn-ea"/>
                    <a:cs typeface="+mn-cs"/>
                  </a:rPr>
                  <a:t>ν</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过程</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中微子俘获反应</a:t>
                </a:r>
                <a:r>
                  <a:rPr lang="en-US" altLang="zh-CN" sz="1200" kern="1200" dirty="0">
                    <a:solidFill>
                      <a:schemeClr val="tx1"/>
                    </a:solidFill>
                    <a:effectLst/>
                    <a:latin typeface="+mn-lt"/>
                    <a:ea typeface="+mn-ea"/>
                    <a:cs typeface="+mn-cs"/>
                  </a:rPr>
                  <a:t>)</a:t>
                </a:r>
                <a:r>
                  <a:rPr lang="en-US" altLang="zh-CN" sz="1200" kern="1200" baseline="300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，等等</a:t>
                </a:r>
                <a:r>
                  <a:rPr lang="zh-CN" altLang="en-US" sz="1200" kern="1200" dirty="0">
                    <a:solidFill>
                      <a:schemeClr val="tx1"/>
                    </a:solidFill>
                    <a:effectLst/>
                    <a:latin typeface="+mn-lt"/>
                    <a:ea typeface="+mn-ea"/>
                    <a:cs typeface="+mn-cs"/>
                  </a:rPr>
                  <a:t>。</a:t>
                </a:r>
                <a:endParaRPr lang="en-US" altLang="zh-CN"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为了使反应能在恒星演化的时间尺度上发生，温度一般不能低于</a:t>
                </a:r>
                <a:r>
                  <a:rPr lang="en-US" altLang="zh-CN" sz="1200" kern="1200" dirty="0">
                    <a:solidFill>
                      <a:schemeClr val="tx1"/>
                    </a:solidFill>
                    <a:effectLst/>
                    <a:latin typeface="+mn-lt"/>
                    <a:ea typeface="+mn-ea"/>
                    <a:cs typeface="+mn-cs"/>
                  </a:rPr>
                  <a:t>1.5×10</a:t>
                </a:r>
                <a:r>
                  <a:rPr lang="en-US" altLang="zh-CN" sz="1200" kern="1200" baseline="300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开尔文，而为了保证重元素不会被大量的光致裂变反应而过度侵蚀，一般也不能超过</a:t>
                </a:r>
                <a:r>
                  <a:rPr lang="en-US" altLang="zh-CN" sz="1200" kern="1200" dirty="0">
                    <a:solidFill>
                      <a:schemeClr val="tx1"/>
                    </a:solidFill>
                    <a:effectLst/>
                    <a:latin typeface="+mn-lt"/>
                    <a:ea typeface="+mn-ea"/>
                    <a:cs typeface="+mn-cs"/>
                  </a:rPr>
                  <a:t>3.5×10</a:t>
                </a:r>
                <a:r>
                  <a:rPr lang="en-US" altLang="zh-CN" sz="1200" kern="1200" baseline="300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开尔文。这样就给</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过程提供三种限制条件：足够丰度的种子核，足够高的温度，以及时间尺度足够短的热过程。</a:t>
                </a: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About 99% of the heavy elements are produced during the </a:t>
                </a:r>
                <a:r>
                  <a:rPr lang="en-US" altLang="zh-CN" sz="1200" b="0" i="1" u="none" strike="noStrike" kern="1200" baseline="0" dirty="0">
                    <a:solidFill>
                      <a:schemeClr val="tx1"/>
                    </a:solidFill>
                    <a:latin typeface="+mn-lt"/>
                    <a:ea typeface="+mn-ea"/>
                    <a:cs typeface="+mn-cs"/>
                  </a:rPr>
                  <a:t>s </a:t>
                </a:r>
                <a:r>
                  <a:rPr lang="en-US" altLang="zh-CN" sz="1200" b="0" i="0" u="none" strike="noStrike" kern="1200" baseline="0" dirty="0">
                    <a:solidFill>
                      <a:schemeClr val="tx1"/>
                    </a:solidFill>
                    <a:latin typeface="+mn-lt"/>
                    <a:ea typeface="+mn-ea"/>
                    <a:cs typeface="+mn-cs"/>
                  </a:rPr>
                  <a:t>and </a:t>
                </a:r>
                <a:r>
                  <a:rPr lang="en-US" altLang="zh-CN" sz="1200" b="0" i="1" u="none" strike="noStrike" kern="1200" baseline="0" dirty="0">
                    <a:solidFill>
                      <a:schemeClr val="tx1"/>
                    </a:solidFill>
                    <a:latin typeface="+mn-lt"/>
                    <a:ea typeface="+mn-ea"/>
                    <a:cs typeface="+mn-cs"/>
                  </a:rPr>
                  <a:t>r </a:t>
                </a:r>
                <a:r>
                  <a:rPr lang="en-US" altLang="zh-CN" sz="1200" b="0" i="0" u="none" strike="noStrike" kern="1200" baseline="0" dirty="0">
                    <a:solidFill>
                      <a:schemeClr val="tx1"/>
                    </a:solidFill>
                    <a:latin typeface="+mn-lt"/>
                    <a:ea typeface="+mn-ea"/>
                    <a:cs typeface="+mn-cs"/>
                  </a:rPr>
                  <a:t>processes</a:t>
                </a:r>
              </a:p>
              <a:p>
                <a:r>
                  <a:rPr lang="en-US" altLang="zh-CN" sz="1200" b="0" i="0" u="none" strike="noStrike" kern="1200" baseline="0" dirty="0">
                    <a:solidFill>
                      <a:schemeClr val="tx1"/>
                    </a:solidFill>
                    <a:latin typeface="+mn-lt"/>
                    <a:ea typeface="+mn-ea"/>
                    <a:cs typeface="+mn-cs"/>
                  </a:rPr>
                  <a:t>However, a small fraction of neutron-deficient nuclei are bypassed by these neutron-capture processes.</a:t>
                </a:r>
              </a:p>
              <a:p>
                <a:r>
                  <a:rPr lang="en-US" altLang="zh-CN" sz="1200" b="0" i="0" u="none" strike="noStrike" kern="1200" baseline="0" dirty="0">
                    <a:solidFill>
                      <a:schemeClr val="tx1"/>
                    </a:solidFill>
                    <a:latin typeface="+mn-lt"/>
                    <a:ea typeface="+mn-ea"/>
                    <a:cs typeface="+mn-cs"/>
                  </a:rPr>
                  <a:t>The approximately 35 proton-rich nuclei in the mass region between Se (</a:t>
                </a:r>
                <a:r>
                  <a:rPr lang="en-US" altLang="zh-CN" dirty="0"/>
                  <a:t>Selenium [</a:t>
                </a:r>
                <a:r>
                  <a:rPr lang="en-US" altLang="zh-CN" dirty="0" err="1">
                    <a:effectLst/>
                  </a:rPr>
                  <a:t>səˈlēnēəm</a:t>
                </a:r>
                <a:r>
                  <a:rPr lang="en-US" altLang="zh-CN" dirty="0"/>
                  <a:t>]</a:t>
                </a:r>
                <a:r>
                  <a:rPr lang="en-US" altLang="zh-CN" sz="1200" b="0" i="0" u="none" strike="noStrike" kern="1200" baseline="0" dirty="0">
                    <a:solidFill>
                      <a:schemeClr val="tx1"/>
                    </a:solidFill>
                    <a:latin typeface="+mn-lt"/>
                    <a:ea typeface="+mn-ea"/>
                    <a:cs typeface="+mn-cs"/>
                  </a:rPr>
                  <a:t>) and Hg (Mercury [</a:t>
                </a:r>
                <a:r>
                  <a:rPr lang="en-US" altLang="zh-CN" dirty="0">
                    <a:effectLst/>
                  </a:rPr>
                  <a:t>ˈ</a:t>
                </a:r>
                <a:r>
                  <a:rPr lang="en-US" altLang="zh-CN" dirty="0" err="1">
                    <a:effectLst/>
                  </a:rPr>
                  <a:t>mərkyərē</a:t>
                </a:r>
                <a:r>
                  <a:rPr lang="en-US" altLang="zh-CN" sz="1200" b="0" i="0" u="none" strike="noStrike" kern="1200" baseline="0" dirty="0">
                    <a:solidFill>
                      <a:schemeClr val="tx1"/>
                    </a:solidFill>
                    <a:latin typeface="+mn-lt"/>
                    <a:ea typeface="+mn-ea"/>
                    <a:cs typeface="+mn-cs"/>
                  </a:rPr>
                  <a:t>]) are believed to be produced by a variety of different processes, usually summarized as the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process.</a:t>
                </a:r>
              </a:p>
              <a:p>
                <a:r>
                  <a:rPr lang="en-US" altLang="zh-CN" sz="1200" b="0" i="0" u="none" strike="noStrike" kern="1200" baseline="0" dirty="0">
                    <a:solidFill>
                      <a:schemeClr val="tx1"/>
                    </a:solidFill>
                    <a:latin typeface="+mn-lt"/>
                    <a:ea typeface="+mn-ea"/>
                    <a:cs typeface="+mn-cs"/>
                  </a:rPr>
                  <a:t>Among others, astrophysical processes producing the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nuclei are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process in type II supernovae and type </a:t>
                </a:r>
                <a:r>
                  <a:rPr lang="en-US" altLang="zh-CN" sz="1200" b="0" i="0" u="none" strike="noStrike" kern="1200" baseline="0" dirty="0" err="1">
                    <a:solidFill>
                      <a:schemeClr val="tx1"/>
                    </a:solidFill>
                    <a:latin typeface="+mn-lt"/>
                    <a:ea typeface="+mn-ea"/>
                    <a:cs typeface="+mn-cs"/>
                  </a:rPr>
                  <a:t>Ia</a:t>
                </a:r>
                <a:r>
                  <a:rPr lang="en-US" altLang="zh-CN" sz="1200" b="0" i="0" u="none" strike="noStrike" kern="1200" baseline="0" dirty="0">
                    <a:solidFill>
                      <a:schemeClr val="tx1"/>
                    </a:solidFill>
                    <a:latin typeface="+mn-lt"/>
                    <a:ea typeface="+mn-ea"/>
                    <a:cs typeface="+mn-cs"/>
                  </a:rPr>
                  <a:t> supernovae, the </a:t>
                </a:r>
                <a:r>
                  <a:rPr lang="en-US" altLang="zh-CN" sz="1200" b="0" i="1" u="none" strike="noStrike" kern="1200" baseline="0" dirty="0" err="1">
                    <a:solidFill>
                      <a:schemeClr val="tx1"/>
                    </a:solidFill>
                    <a:latin typeface="+mn-lt"/>
                    <a:ea typeface="+mn-ea"/>
                    <a:cs typeface="+mn-cs"/>
                  </a:rPr>
                  <a:t>rp</a:t>
                </a:r>
                <a:r>
                  <a:rPr lang="en-US" altLang="zh-CN" sz="1200" b="0" i="1"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process during thermonuclear burning on a neutron-star surface, or the </a:t>
                </a:r>
                <a:r>
                  <a:rPr lang="en-US" altLang="zh-CN" sz="1200" b="0" i="1" u="none" strike="noStrike" kern="1200" baseline="0" dirty="0" err="1">
                    <a:solidFill>
                      <a:schemeClr val="tx1"/>
                    </a:solidFill>
                    <a:latin typeface="+mn-lt"/>
                    <a:ea typeface="+mn-ea"/>
                    <a:cs typeface="+mn-cs"/>
                  </a:rPr>
                  <a:t>νp</a:t>
                </a:r>
                <a:r>
                  <a:rPr lang="en-US" altLang="zh-CN" sz="1200" b="0" i="1"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process in neutrino driven winds of type II supernovae. Lighter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nuclei are also efficiently produced in type </a:t>
                </a:r>
                <a:r>
                  <a:rPr lang="en-US" altLang="zh-CN" sz="1200" b="0" i="0" u="none" strike="noStrike" kern="1200" baseline="0" dirty="0" err="1">
                    <a:solidFill>
                      <a:schemeClr val="tx1"/>
                    </a:solidFill>
                    <a:latin typeface="+mn-lt"/>
                    <a:ea typeface="+mn-ea"/>
                    <a:cs typeface="+mn-cs"/>
                  </a:rPr>
                  <a:t>Ia</a:t>
                </a:r>
                <a:r>
                  <a:rPr lang="en-US" altLang="zh-CN" sz="1200" b="0" i="0" u="none" strike="noStrike" kern="1200" baseline="0" dirty="0">
                    <a:solidFill>
                      <a:schemeClr val="tx1"/>
                    </a:solidFill>
                    <a:latin typeface="+mn-lt"/>
                    <a:ea typeface="+mn-ea"/>
                    <a:cs typeface="+mn-cs"/>
                  </a:rPr>
                  <a:t> </a:t>
                </a:r>
                <a:r>
                  <a:rPr lang="en-US" altLang="zh-CN" sz="1200" b="0" i="0" u="none" strike="noStrike" kern="1200" baseline="0" dirty="0" err="1">
                    <a:solidFill>
                      <a:schemeClr val="tx1"/>
                    </a:solidFill>
                    <a:latin typeface="+mn-lt"/>
                    <a:ea typeface="+mn-ea"/>
                    <a:cs typeface="+mn-cs"/>
                  </a:rPr>
                  <a:t>supernoave</a:t>
                </a:r>
                <a:r>
                  <a:rPr lang="en-US" altLang="zh-CN" sz="1200" b="0" i="0" u="none" strike="noStrike" kern="1200" baseline="0" dirty="0">
                    <a:solidFill>
                      <a:schemeClr val="tx1"/>
                    </a:solidFill>
                    <a:latin typeface="+mn-lt"/>
                    <a:ea typeface="+mn-ea"/>
                    <a:cs typeface="+mn-cs"/>
                  </a:rPr>
                  <a:t>.</a:t>
                </a:r>
                <a:endParaRPr lang="zh-CN" altLang="en-US" dirty="0"/>
              </a:p>
            </p:txBody>
          </p:sp>
        </mc:Fallback>
      </mc:AlternateContent>
      <p:sp>
        <p:nvSpPr>
          <p:cNvPr id="4" name="灯片编号占位符 3"/>
          <p:cNvSpPr>
            <a:spLocks noGrp="1"/>
          </p:cNvSpPr>
          <p:nvPr>
            <p:ph type="sldNum" sz="quarter" idx="10"/>
          </p:nvPr>
        </p:nvSpPr>
        <p:spPr/>
        <p:txBody>
          <a:bodyPr/>
          <a:lstStyle/>
          <a:p>
            <a:fld id="{4C838B6C-0180-4D1F-A336-C95B2FA967F0}" type="slidenum">
              <a:rPr lang="zh-CN" altLang="en-US" smtClean="0"/>
              <a:t>2</a:t>
            </a:fld>
            <a:endParaRPr lang="zh-CN" altLang="en-US"/>
          </a:p>
        </p:txBody>
      </p:sp>
    </p:spTree>
    <p:extLst>
      <p:ext uri="{BB962C8B-B14F-4D97-AF65-F5344CB8AC3E}">
        <p14:creationId xmlns:p14="http://schemas.microsoft.com/office/powerpoint/2010/main" val="394834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II</a:t>
            </a:r>
            <a:r>
              <a:rPr lang="zh-CN" altLang="zh-CN" sz="1200" kern="1200" dirty="0">
                <a:solidFill>
                  <a:schemeClr val="tx1"/>
                </a:solidFill>
                <a:effectLst/>
                <a:latin typeface="+mn-lt"/>
                <a:ea typeface="+mn-ea"/>
                <a:cs typeface="+mn-cs"/>
              </a:rPr>
              <a:t>型超新星爆发中的富氢壳层可能是</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过程发生的地点，这也是恒星演化的最后阶段</a:t>
            </a:r>
            <a:r>
              <a:rPr lang="en-US" altLang="zh-CN" sz="1200" kern="1200" baseline="300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为了使反应能在恒星演化的时间尺度上发生，温度一般不能低于</a:t>
            </a:r>
            <a:r>
              <a:rPr lang="en-US" altLang="zh-CN" sz="1200" kern="1200" dirty="0">
                <a:solidFill>
                  <a:schemeClr val="tx1"/>
                </a:solidFill>
                <a:effectLst/>
                <a:latin typeface="+mn-lt"/>
                <a:ea typeface="+mn-ea"/>
                <a:cs typeface="+mn-cs"/>
              </a:rPr>
              <a:t>1.5×10</a:t>
            </a:r>
            <a:r>
              <a:rPr lang="en-US" altLang="zh-CN" sz="1200" kern="1200" baseline="300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开尔文，而为了保证重元素不会被大量的光致裂变反应而过度侵蚀，一般也不能超过</a:t>
            </a:r>
            <a:r>
              <a:rPr lang="en-US" altLang="zh-CN" sz="1200" kern="1200" dirty="0">
                <a:solidFill>
                  <a:schemeClr val="tx1"/>
                </a:solidFill>
                <a:effectLst/>
                <a:latin typeface="+mn-lt"/>
                <a:ea typeface="+mn-ea"/>
                <a:cs typeface="+mn-cs"/>
              </a:rPr>
              <a:t>3.5×10</a:t>
            </a:r>
            <a:r>
              <a:rPr lang="en-US" altLang="zh-CN" sz="1200" kern="1200" baseline="300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开尔文。这样就给</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过程提供三种限制条件：足够丰度的种子核，足够高的温度，以及时间尺度足够短的热过程。</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chemeClr val="tx1"/>
                </a:solidFill>
                <a:latin typeface="+mn-lt"/>
                <a:ea typeface="+mn-ea"/>
                <a:cs typeface="+mn-cs"/>
              </a:rPr>
              <a:t>为了解决 </a:t>
            </a:r>
            <a:r>
              <a:rPr lang="en-US" altLang="zh-CN" sz="1200" b="0" i="0" u="none" strike="noStrike" kern="1200" baseline="0" dirty="0">
                <a:solidFill>
                  <a:schemeClr val="tx1"/>
                </a:solidFill>
                <a:latin typeface="+mn-lt"/>
                <a:ea typeface="+mn-ea"/>
                <a:cs typeface="+mn-cs"/>
              </a:rPr>
              <a:t>p-</a:t>
            </a:r>
            <a:r>
              <a:rPr lang="zh-CN" altLang="en-US" sz="1200" b="0" i="0" u="none" strike="noStrike" kern="1200" baseline="0" dirty="0">
                <a:solidFill>
                  <a:schemeClr val="tx1"/>
                </a:solidFill>
                <a:latin typeface="+mn-lt"/>
                <a:ea typeface="+mn-ea"/>
                <a:cs typeface="+mn-cs"/>
              </a:rPr>
              <a:t>原子核的起源之谜，必须将天体物理和核物理方面的研究与各种来自恒星光谱、陨石样品和核实验的大量“观测”信息相结合，将核天体物理模型与天文观测进行比较。</a:t>
            </a:r>
            <a:r>
              <a:rPr lang="en-US" altLang="zh-CN" sz="1200" b="0" i="0" u="none" strike="noStrike" kern="1200" baseline="0" dirty="0">
                <a:solidFill>
                  <a:schemeClr val="tx1"/>
                </a:solidFill>
                <a:latin typeface="+mn-lt"/>
                <a:ea typeface="+mn-ea"/>
                <a:cs typeface="+mn-cs"/>
              </a:rPr>
              <a:t>p-</a:t>
            </a:r>
            <a:r>
              <a:rPr lang="zh-CN" altLang="en-US" sz="1200" b="0" i="0" u="none" strike="noStrike" kern="1200" baseline="0" dirty="0">
                <a:solidFill>
                  <a:schemeClr val="tx1"/>
                </a:solidFill>
                <a:latin typeface="+mn-lt"/>
                <a:ea typeface="+mn-ea"/>
                <a:cs typeface="+mn-cs"/>
              </a:rPr>
              <a:t>过程主要涵盖了大量的光致裂变反应</a:t>
            </a:r>
            <a:r>
              <a:rPr lang="en-US" altLang="zh-CN" sz="1200" b="0" i="0" u="none" strike="noStrike" kern="1200" baseline="0" dirty="0">
                <a:solidFill>
                  <a:schemeClr val="tx1"/>
                </a:solidFill>
                <a:latin typeface="+mn-lt"/>
                <a:ea typeface="+mn-ea"/>
                <a:cs typeface="+mn-cs"/>
              </a:rPr>
              <a:t>(</a:t>
            </a:r>
            <a:r>
              <a:rPr lang="en-US" altLang="zh-CN" sz="1200" b="0" i="0" u="none" strike="noStrike" kern="1200" baseline="0" dirty="0" err="1">
                <a:solidFill>
                  <a:schemeClr val="tx1"/>
                </a:solidFill>
                <a:latin typeface="+mn-lt"/>
                <a:ea typeface="+mn-ea"/>
                <a:cs typeface="+mn-cs"/>
              </a:rPr>
              <a:t>γ,n</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a:t>
            </a:r>
            <a:r>
              <a:rPr lang="en-US" altLang="zh-CN" sz="1200" b="0" i="0" u="none" strike="noStrike" kern="1200" baseline="0" dirty="0">
                <a:solidFill>
                  <a:schemeClr val="tx1"/>
                </a:solidFill>
                <a:latin typeface="+mn-lt"/>
                <a:ea typeface="+mn-ea"/>
                <a:cs typeface="+mn-cs"/>
              </a:rPr>
              <a:t>(</a:t>
            </a:r>
            <a:r>
              <a:rPr lang="en-US" altLang="zh-CN" sz="1200" b="0" i="0" u="none" strike="noStrike" kern="1200" baseline="0" dirty="0" err="1">
                <a:solidFill>
                  <a:schemeClr val="tx1"/>
                </a:solidFill>
                <a:latin typeface="+mn-lt"/>
                <a:ea typeface="+mn-ea"/>
                <a:cs typeface="+mn-cs"/>
              </a:rPr>
              <a:t>γ,p</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a:t>
            </a:r>
            <a:r>
              <a:rPr lang="en-US" altLang="zh-CN" sz="1200" b="0" i="0" u="none" strike="noStrike" kern="1200" baseline="0" dirty="0">
                <a:solidFill>
                  <a:schemeClr val="tx1"/>
                </a:solidFill>
                <a:latin typeface="+mn-lt"/>
                <a:ea typeface="+mn-ea"/>
                <a:cs typeface="+mn-cs"/>
              </a:rPr>
              <a:t>(γ,α)</a:t>
            </a:r>
            <a:r>
              <a:rPr lang="zh-CN" altLang="en-US" sz="1200" b="0" i="0" u="none" strike="noStrike" kern="1200" baseline="0" dirty="0">
                <a:solidFill>
                  <a:schemeClr val="tx1"/>
                </a:solidFill>
                <a:latin typeface="+mn-lt"/>
                <a:ea typeface="+mn-ea"/>
                <a:cs typeface="+mn-cs"/>
              </a:rPr>
              <a:t>，也涉及了一部分的质子，中子，</a:t>
            </a:r>
            <a:r>
              <a:rPr lang="en-US" altLang="zh-CN" sz="1200" b="0" i="0" u="none" strike="noStrike" kern="1200" baseline="0" dirty="0">
                <a:solidFill>
                  <a:schemeClr val="tx1"/>
                </a:solidFill>
                <a:latin typeface="+mn-lt"/>
                <a:ea typeface="+mn-ea"/>
                <a:cs typeface="+mn-cs"/>
              </a:rPr>
              <a:t>α</a:t>
            </a:r>
            <a:r>
              <a:rPr lang="zh-CN" altLang="en-US" sz="1200" b="0" i="0" u="none" strike="noStrike" kern="1200" baseline="0" dirty="0">
                <a:solidFill>
                  <a:schemeClr val="tx1"/>
                </a:solidFill>
                <a:latin typeface="+mn-lt"/>
                <a:ea typeface="+mn-ea"/>
                <a:cs typeface="+mn-cs"/>
              </a:rPr>
              <a:t>粒子的俘获反应，且它们的质心能量应该远小于</a:t>
            </a:r>
            <a:r>
              <a:rPr lang="en-US" altLang="zh-CN" sz="1200" b="0" i="0" u="none" strike="noStrike" kern="1200" baseline="0" dirty="0">
                <a:solidFill>
                  <a:schemeClr val="tx1"/>
                </a:solidFill>
                <a:latin typeface="+mn-lt"/>
                <a:ea typeface="+mn-ea"/>
                <a:cs typeface="+mn-cs"/>
              </a:rPr>
              <a:t>1MeV</a:t>
            </a:r>
            <a:r>
              <a:rPr lang="zh-CN" altLang="en-US" sz="1200" b="0" i="0" u="none" strike="noStrike" kern="1200" baseline="0" dirty="0">
                <a:solidFill>
                  <a:schemeClr val="tx1"/>
                </a:solidFill>
                <a:latin typeface="+mn-lt"/>
                <a:ea typeface="+mn-ea"/>
                <a:cs typeface="+mn-cs"/>
              </a:rPr>
              <a:t>或者小于对应带电核的库仑位垒；而一部分弱相互作用，如</a:t>
            </a:r>
            <a:r>
              <a:rPr lang="en-US" altLang="zh-CN" sz="1200" b="0" i="0" u="none" strike="noStrike" kern="1200" baseline="0" dirty="0">
                <a:solidFill>
                  <a:schemeClr val="tx1"/>
                </a:solidFill>
                <a:latin typeface="+mn-lt"/>
                <a:ea typeface="+mn-ea"/>
                <a:cs typeface="+mn-cs"/>
              </a:rPr>
              <a:t>β</a:t>
            </a:r>
            <a:r>
              <a:rPr lang="zh-CN" altLang="en-US" sz="1200" b="0" i="0" u="none" strike="noStrike" kern="1200" baseline="0" dirty="0">
                <a:solidFill>
                  <a:schemeClr val="tx1"/>
                </a:solidFill>
                <a:latin typeface="+mn-lt"/>
                <a:ea typeface="+mn-ea"/>
                <a:cs typeface="+mn-cs"/>
              </a:rPr>
              <a:t>衰变、正负电子俘获、（反）中微子俘获也可能在特定情况下参与到</a:t>
            </a:r>
            <a:r>
              <a:rPr lang="en-US" altLang="zh-CN" sz="1200" b="0" i="0" u="none" strike="noStrike" kern="1200" baseline="0" dirty="0">
                <a:solidFill>
                  <a:schemeClr val="tx1"/>
                </a:solidFill>
                <a:latin typeface="+mn-lt"/>
                <a:ea typeface="+mn-ea"/>
                <a:cs typeface="+mn-cs"/>
              </a:rPr>
              <a:t>p-</a:t>
            </a:r>
            <a:r>
              <a:rPr lang="zh-CN" altLang="en-US" sz="1200" b="0" i="0" u="none" strike="noStrike" kern="1200" baseline="0" dirty="0">
                <a:solidFill>
                  <a:schemeClr val="tx1"/>
                </a:solidFill>
                <a:latin typeface="+mn-lt"/>
                <a:ea typeface="+mn-ea"/>
                <a:cs typeface="+mn-cs"/>
              </a:rPr>
              <a:t>过程中。为此，要对</a:t>
            </a:r>
            <a:r>
              <a:rPr lang="en-US" altLang="zh-CN" sz="1200" b="0" i="0" u="none" strike="noStrike" kern="1200" baseline="0" dirty="0">
                <a:solidFill>
                  <a:schemeClr val="tx1"/>
                </a:solidFill>
                <a:latin typeface="+mn-lt"/>
                <a:ea typeface="+mn-ea"/>
                <a:cs typeface="+mn-cs"/>
              </a:rPr>
              <a:t>p-</a:t>
            </a:r>
            <a:r>
              <a:rPr lang="zh-CN" altLang="en-US" sz="1200" b="0" i="0" u="none" strike="noStrike" kern="1200" baseline="0" dirty="0">
                <a:solidFill>
                  <a:schemeClr val="tx1"/>
                </a:solidFill>
                <a:latin typeface="+mn-lt"/>
                <a:ea typeface="+mn-ea"/>
                <a:cs typeface="+mn-cs"/>
              </a:rPr>
              <a:t>过程建立系统的可靠的网络方程模型进行计算，则需要同时考虑到质量数</a:t>
            </a:r>
            <a:r>
              <a:rPr lang="en-US" altLang="zh-CN" sz="1200" b="0" i="0" u="none" strike="noStrike" kern="1200" baseline="0" dirty="0">
                <a:solidFill>
                  <a:schemeClr val="tx1"/>
                </a:solidFill>
                <a:latin typeface="+mn-lt"/>
                <a:ea typeface="+mn-ea"/>
                <a:cs typeface="+mn-cs"/>
              </a:rPr>
              <a:t>A≤210</a:t>
            </a:r>
            <a:r>
              <a:rPr lang="zh-CN" altLang="en-US" sz="1200" b="0" i="0" u="none" strike="noStrike" kern="1200" baseline="0" dirty="0">
                <a:solidFill>
                  <a:schemeClr val="tx1"/>
                </a:solidFill>
                <a:latin typeface="+mn-lt"/>
                <a:ea typeface="+mn-ea"/>
                <a:cs typeface="+mn-cs"/>
              </a:rPr>
              <a:t>的约</a:t>
            </a:r>
            <a:r>
              <a:rPr lang="en-US" altLang="zh-CN" sz="1200" b="0" i="0" u="none" strike="noStrike" kern="1200" baseline="0" dirty="0">
                <a:solidFill>
                  <a:schemeClr val="tx1"/>
                </a:solidFill>
                <a:latin typeface="+mn-lt"/>
                <a:ea typeface="+mn-ea"/>
                <a:cs typeface="+mn-cs"/>
              </a:rPr>
              <a:t>2000</a:t>
            </a:r>
            <a:r>
              <a:rPr lang="zh-CN" altLang="en-US" sz="1200" b="0" i="0" u="none" strike="noStrike" kern="1200" baseline="0" dirty="0">
                <a:solidFill>
                  <a:schemeClr val="tx1"/>
                </a:solidFill>
                <a:latin typeface="+mn-lt"/>
                <a:ea typeface="+mn-ea"/>
                <a:cs typeface="+mn-cs"/>
              </a:rPr>
              <a:t>个核素相关的</a:t>
            </a:r>
            <a:r>
              <a:rPr lang="en-US" altLang="zh-CN" sz="1200" b="0" i="0" u="none" strike="noStrike" kern="1200" baseline="0" dirty="0">
                <a:solidFill>
                  <a:schemeClr val="tx1"/>
                </a:solidFill>
                <a:latin typeface="+mn-lt"/>
                <a:ea typeface="+mn-ea"/>
                <a:cs typeface="+mn-cs"/>
              </a:rPr>
              <a:t>20000</a:t>
            </a:r>
            <a:r>
              <a:rPr lang="zh-CN" altLang="en-US" sz="1200" b="0" i="0" u="none" strike="noStrike" kern="1200" baseline="0" dirty="0">
                <a:solidFill>
                  <a:schemeClr val="tx1"/>
                </a:solidFill>
                <a:latin typeface="+mn-lt"/>
                <a:ea typeface="+mn-ea"/>
                <a:cs typeface="+mn-cs"/>
              </a:rPr>
              <a:t>个反应，且主要涉及不稳定原子核的反应数据</a:t>
            </a:r>
            <a:r>
              <a:rPr lang="en-US" altLang="zh-CN" sz="1200" b="0" i="0" u="none" strike="noStrike" kern="1200" baseline="0" dirty="0">
                <a:solidFill>
                  <a:schemeClr val="tx1"/>
                </a:solidFill>
                <a:latin typeface="+mn-lt"/>
                <a:ea typeface="+mn-ea"/>
                <a:cs typeface="+mn-cs"/>
              </a:rPr>
              <a:t>[17]</a:t>
            </a:r>
            <a:r>
              <a:rPr lang="zh-CN" altLang="en-US" sz="1200" b="0" i="0" u="none" strike="noStrike" kern="1200" baseline="0" dirty="0">
                <a:solidFill>
                  <a:schemeClr val="tx1"/>
                </a:solidFill>
                <a:latin typeface="+mn-lt"/>
                <a:ea typeface="+mn-ea"/>
                <a:cs typeface="+mn-cs"/>
              </a:rPr>
              <a:t>。</a:t>
            </a: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chemeClr val="tx1"/>
                </a:solidFill>
                <a:latin typeface="+mn-lt"/>
                <a:ea typeface="+mn-ea"/>
                <a:cs typeface="+mn-cs"/>
              </a:rPr>
              <a:t>实验上获得天体物理核合成网络中的所有原子核的反应数据是不可能的。其原因除了涉及不稳定核外，还有天体环境对应的能量较低，在较低能量下的核反应截面一般都非常低，实验本身有很大的困难。因此，天体物理对应能量的核反应实验数据一般很少，而关于</a:t>
            </a:r>
            <a:r>
              <a:rPr lang="en-US" altLang="zh-CN" sz="1200" b="0" i="0" u="none" strike="noStrike" kern="1200" baseline="0" dirty="0">
                <a:solidFill>
                  <a:schemeClr val="tx1"/>
                </a:solidFill>
                <a:latin typeface="+mn-lt"/>
                <a:ea typeface="+mn-ea"/>
                <a:cs typeface="+mn-cs"/>
              </a:rPr>
              <a:t>p-</a:t>
            </a:r>
            <a:r>
              <a:rPr lang="zh-CN" altLang="en-US" sz="1200" b="0" i="0" u="none" strike="noStrike" kern="1200" baseline="0" dirty="0">
                <a:solidFill>
                  <a:schemeClr val="tx1"/>
                </a:solidFill>
                <a:latin typeface="+mn-lt"/>
                <a:ea typeface="+mn-ea"/>
                <a:cs typeface="+mn-cs"/>
              </a:rPr>
              <a:t>原子核的实验数据就更加稀少。</a:t>
            </a:r>
            <a:endParaRPr lang="en-US" altLang="zh-CN" sz="1200" b="0" i="0" u="none" strike="noStrike" kern="1200" baseline="0" dirty="0">
              <a:solidFill>
                <a:schemeClr val="tx1"/>
              </a:solidFill>
              <a:effectLst/>
              <a:latin typeface="+mn-lt"/>
              <a:ea typeface="+mn-ea"/>
              <a:cs typeface="+mn-cs"/>
            </a:endParaRPr>
          </a:p>
          <a:p>
            <a:r>
              <a:rPr lang="en-US" altLang="zh-CN" sz="1200" b="0" i="0" u="none" strike="noStrike" kern="1200" baseline="0" dirty="0">
                <a:solidFill>
                  <a:schemeClr val="tx1"/>
                </a:solidFill>
                <a:latin typeface="+mn-lt"/>
                <a:ea typeface="+mn-ea"/>
                <a:cs typeface="+mn-cs"/>
              </a:rPr>
              <a:t>Up to current knowledge, the majority of the </a:t>
            </a:r>
            <a:r>
              <a:rPr lang="en-US" altLang="zh-CN" sz="1200" b="0" i="1" u="none" strike="noStrike" kern="1200" baseline="0" dirty="0">
                <a:solidFill>
                  <a:schemeClr val="tx1"/>
                </a:solidFill>
                <a:latin typeface="+mn-lt"/>
                <a:ea typeface="+mn-ea"/>
                <a:cs typeface="+mn-cs"/>
              </a:rPr>
              <a:t>p </a:t>
            </a:r>
            <a:r>
              <a:rPr lang="en-US" altLang="zh-CN" sz="1200" b="0" i="0" u="none" strike="noStrike" kern="1200" baseline="0" dirty="0">
                <a:solidFill>
                  <a:schemeClr val="tx1"/>
                </a:solidFill>
                <a:latin typeface="+mn-lt"/>
                <a:ea typeface="+mn-ea"/>
                <a:cs typeface="+mn-cs"/>
              </a:rPr>
              <a:t>nuclei are produced by photodisintegration reactions during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process within O/Ne burning layers of core-collapse supernovae. When the shock-front passes the O/Ne (Neon) layer, temperatures of 2 GK  </a:t>
            </a:r>
            <a:r>
              <a:rPr lang="en-US" altLang="zh-CN" sz="1200" b="0" i="1" u="none" strike="noStrike" kern="1200" baseline="0" dirty="0">
                <a:solidFill>
                  <a:schemeClr val="tx1"/>
                </a:solidFill>
                <a:latin typeface="+mn-lt"/>
                <a:ea typeface="+mn-ea"/>
                <a:cs typeface="+mn-cs"/>
              </a:rPr>
              <a:t>T </a:t>
            </a:r>
            <a:r>
              <a:rPr lang="en-US" altLang="zh-CN" sz="1200" b="0" i="0" u="none" strike="noStrike" kern="1200" baseline="0" dirty="0">
                <a:solidFill>
                  <a:schemeClr val="tx1"/>
                </a:solidFill>
                <a:latin typeface="+mn-lt"/>
                <a:ea typeface="+mn-ea"/>
                <a:cs typeface="+mn-cs"/>
              </a:rPr>
              <a:t> 3.5 GK are reached, allowing the partial photodisintegration of preexisting seed nuclei. The </a:t>
            </a:r>
            <a:r>
              <a:rPr lang="el-GR" altLang="zh-CN" sz="1200" b="0" i="1" u="none" strike="noStrike" kern="1200" baseline="0" dirty="0">
                <a:solidFill>
                  <a:schemeClr val="tx1"/>
                </a:solidFill>
                <a:latin typeface="+mn-lt"/>
                <a:ea typeface="+mn-ea"/>
                <a:cs typeface="+mn-cs"/>
              </a:rPr>
              <a:t>γ </a:t>
            </a:r>
            <a:r>
              <a:rPr lang="el-GR" altLang="zh-CN" sz="1200" b="0" i="0" u="none" strike="noStrike" kern="1200" baseline="0" dirty="0">
                <a:solidFill>
                  <a:schemeClr val="tx1"/>
                </a:solidFill>
                <a:latin typeface="+mn-lt"/>
                <a:ea typeface="+mn-ea"/>
                <a:cs typeface="+mn-cs"/>
              </a:rPr>
              <a:t>–</a:t>
            </a:r>
            <a:r>
              <a:rPr lang="en-US" altLang="zh-CN" sz="1200" b="0" i="0" u="none" strike="noStrike" kern="1200" baseline="0" dirty="0">
                <a:solidFill>
                  <a:schemeClr val="tx1"/>
                </a:solidFill>
                <a:latin typeface="+mn-lt"/>
                <a:ea typeface="+mn-ea"/>
                <a:cs typeface="+mn-cs"/>
              </a:rPr>
              <a:t>process starts with sequences of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a:t>
            </a:r>
            <a:r>
              <a:rPr lang="en-US" altLang="zh-CN" sz="1200" b="0" i="1" u="none" strike="noStrike" kern="1200" baseline="0" dirty="0">
                <a:solidFill>
                  <a:schemeClr val="tx1"/>
                </a:solidFill>
                <a:latin typeface="+mn-lt"/>
                <a:ea typeface="+mn-ea"/>
                <a:cs typeface="+mn-cs"/>
              </a:rPr>
              <a:t>n</a:t>
            </a:r>
            <a:r>
              <a:rPr lang="en-US" altLang="zh-CN" sz="1200" b="0" i="0" u="none" strike="noStrike" kern="1200" baseline="0" dirty="0">
                <a:solidFill>
                  <a:schemeClr val="tx1"/>
                </a:solidFill>
                <a:latin typeface="+mn-lt"/>
                <a:ea typeface="+mn-ea"/>
                <a:cs typeface="+mn-cs"/>
              </a:rPr>
              <a:t>) reactions. At some point,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a:t>
            </a:r>
            <a:r>
              <a:rPr lang="en-US" altLang="zh-CN" sz="1200" b="0" i="1" u="none" strike="noStrike" kern="1200" baseline="0" dirty="0">
                <a:solidFill>
                  <a:schemeClr val="tx1"/>
                </a:solidFill>
                <a:latin typeface="+mn-lt"/>
                <a:ea typeface="+mn-ea"/>
                <a:cs typeface="+mn-cs"/>
              </a:rPr>
              <a:t>n</a:t>
            </a:r>
            <a:r>
              <a:rPr lang="en-US" altLang="zh-CN" sz="1200" b="0" i="0" u="none" strike="noStrike" kern="1200" baseline="0" dirty="0">
                <a:solidFill>
                  <a:schemeClr val="tx1"/>
                </a:solidFill>
                <a:latin typeface="+mn-lt"/>
                <a:ea typeface="+mn-ea"/>
                <a:cs typeface="+mn-cs"/>
              </a:rPr>
              <a:t>) reactions will start to compete with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a:t>
            </a:r>
            <a:r>
              <a:rPr lang="en-US" altLang="zh-CN" sz="1200" b="0" i="1" u="none" strike="noStrike" kern="1200" baseline="0" dirty="0">
                <a:solidFill>
                  <a:schemeClr val="tx1"/>
                </a:solidFill>
                <a:latin typeface="+mn-lt"/>
                <a:ea typeface="+mn-ea"/>
                <a:cs typeface="+mn-cs"/>
              </a:rPr>
              <a:t>p</a:t>
            </a:r>
            <a:r>
              <a:rPr lang="en-US" altLang="zh-CN" sz="1200" b="0" i="0" u="none" strike="noStrike" kern="1200" baseline="0" dirty="0">
                <a:solidFill>
                  <a:schemeClr val="tx1"/>
                </a:solidFill>
                <a:latin typeface="+mn-lt"/>
                <a:ea typeface="+mn-ea"/>
                <a:cs typeface="+mn-cs"/>
              </a:rPr>
              <a:t>) and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a:t>
            </a:r>
            <a:r>
              <a:rPr lang="en-US" altLang="zh-CN" sz="1200" b="0" i="1" u="none" strike="noStrike" kern="1200" baseline="0" dirty="0">
                <a:solidFill>
                  <a:schemeClr val="tx1"/>
                </a:solidFill>
                <a:latin typeface="+mn-lt"/>
                <a:ea typeface="+mn-ea"/>
                <a:cs typeface="+mn-cs"/>
              </a:rPr>
              <a:t>α</a:t>
            </a:r>
            <a:r>
              <a:rPr lang="en-US" altLang="zh-CN" sz="1200" b="0" i="0" u="none" strike="noStrike" kern="1200" baseline="0" dirty="0">
                <a:solidFill>
                  <a:schemeClr val="tx1"/>
                </a:solidFill>
                <a:latin typeface="+mn-lt"/>
                <a:ea typeface="+mn-ea"/>
                <a:cs typeface="+mn-cs"/>
              </a:rPr>
              <a:t>) reactions as well as </a:t>
            </a:r>
            <a:r>
              <a:rPr lang="en-US" altLang="zh-CN" sz="1200" b="0" i="1" u="none" strike="noStrike" kern="1200" baseline="0" dirty="0">
                <a:solidFill>
                  <a:schemeClr val="tx1"/>
                </a:solidFill>
                <a:latin typeface="+mn-lt"/>
                <a:ea typeface="+mn-ea"/>
                <a:cs typeface="+mn-cs"/>
              </a:rPr>
              <a:t>β </a:t>
            </a:r>
            <a:r>
              <a:rPr lang="en-US" altLang="zh-CN" sz="1200" b="0" i="0" u="none" strike="noStrike" kern="1200" baseline="0" dirty="0">
                <a:solidFill>
                  <a:schemeClr val="tx1"/>
                </a:solidFill>
                <a:latin typeface="+mn-lt"/>
                <a:ea typeface="+mn-ea"/>
                <a:cs typeface="+mn-cs"/>
              </a:rPr>
              <a:t>decays, leading to deflections in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-process path. The reaction rates in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–process reaction network, which includes thousands of reactions on mainly unstable nuclei, are calculated within the scope of the Hauser-</a:t>
            </a:r>
            <a:r>
              <a:rPr lang="en-US" altLang="zh-CN" sz="1200" b="0" i="0" u="none" strike="noStrike" kern="1200" baseline="0" dirty="0" err="1">
                <a:solidFill>
                  <a:schemeClr val="tx1"/>
                </a:solidFill>
                <a:latin typeface="+mn-lt"/>
                <a:ea typeface="+mn-ea"/>
                <a:cs typeface="+mn-cs"/>
              </a:rPr>
              <a:t>Feshbach</a:t>
            </a:r>
            <a:r>
              <a:rPr lang="en-US" altLang="zh-CN" sz="1200" b="0" i="0" u="none" strike="noStrike" kern="1200" baseline="0" dirty="0">
                <a:solidFill>
                  <a:schemeClr val="tx1"/>
                </a:solidFill>
                <a:latin typeface="+mn-lt"/>
                <a:ea typeface="+mn-ea"/>
                <a:cs typeface="+mn-cs"/>
              </a:rPr>
              <a:t> (HF) statistical model. In order to obtain reliable model predictions, it is important to put the nuclear-physics input parameters entering these calculations on a firm basis. These nuclear-physics input parameters include nuclear level densities and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-ray strength functions, which determine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width. Moreover, the </a:t>
            </a:r>
            <a:r>
              <a:rPr lang="en-US" altLang="zh-CN" sz="1200" b="0" i="0" u="none" strike="noStrike" kern="1200" baseline="0" dirty="0" err="1">
                <a:solidFill>
                  <a:schemeClr val="tx1"/>
                </a:solidFill>
                <a:latin typeface="+mn-lt"/>
                <a:ea typeface="+mn-ea"/>
                <a:cs typeface="+mn-cs"/>
              </a:rPr>
              <a:t>particle+nucleus</a:t>
            </a:r>
            <a:r>
              <a:rPr lang="en-US" altLang="zh-CN" sz="1200" b="0" i="0" u="none" strike="noStrike" kern="1200" baseline="0" dirty="0">
                <a:solidFill>
                  <a:schemeClr val="tx1"/>
                </a:solidFill>
                <a:latin typeface="+mn-lt"/>
                <a:ea typeface="+mn-ea"/>
                <a:cs typeface="+mn-cs"/>
              </a:rPr>
              <a:t> optical-model potentials (OMP) are needed to describe the particle widths for protons, neutrons, and </a:t>
            </a:r>
            <a:r>
              <a:rPr lang="en-US" altLang="zh-CN" sz="1200" b="0" i="1" u="none" strike="noStrike" kern="1200" baseline="0" dirty="0">
                <a:solidFill>
                  <a:schemeClr val="tx1"/>
                </a:solidFill>
                <a:latin typeface="+mn-lt"/>
                <a:ea typeface="+mn-ea"/>
                <a:cs typeface="+mn-cs"/>
              </a:rPr>
              <a:t>α</a:t>
            </a:r>
            <a:r>
              <a:rPr lang="en-US" altLang="zh-CN" sz="1200" b="0" i="0" u="none" strike="noStrike" kern="1200" baseline="0" dirty="0">
                <a:solidFill>
                  <a:schemeClr val="tx1"/>
                </a:solidFill>
                <a:latin typeface="+mn-lt"/>
                <a:ea typeface="+mn-ea"/>
                <a:cs typeface="+mn-cs"/>
              </a:rPr>
              <a:t>-particles. These parameters can, to some extent, be experimentally tested by laboratory experiments.</a:t>
            </a:r>
            <a:endParaRPr lang="zh-CN" altLang="en-US" dirty="0"/>
          </a:p>
        </p:txBody>
      </p:sp>
      <p:sp>
        <p:nvSpPr>
          <p:cNvPr id="4" name="灯片编号占位符 3"/>
          <p:cNvSpPr>
            <a:spLocks noGrp="1"/>
          </p:cNvSpPr>
          <p:nvPr>
            <p:ph type="sldNum" sz="quarter" idx="10"/>
          </p:nvPr>
        </p:nvSpPr>
        <p:spPr/>
        <p:txBody>
          <a:bodyPr/>
          <a:lstStyle/>
          <a:p>
            <a:fld id="{00679DC3-F878-43FC-8826-60998FD856EC}" type="slidenum">
              <a:rPr lang="zh-CN" altLang="en-US" smtClean="0"/>
              <a:t>3</a:t>
            </a:fld>
            <a:endParaRPr lang="zh-CN" altLang="en-US"/>
          </a:p>
        </p:txBody>
      </p:sp>
    </p:spTree>
    <p:extLst>
      <p:ext uri="{BB962C8B-B14F-4D97-AF65-F5344CB8AC3E}">
        <p14:creationId xmlns:p14="http://schemas.microsoft.com/office/powerpoint/2010/main" val="37190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4</a:t>
            </a:fld>
            <a:endParaRPr lang="zh-CN" altLang="en-US"/>
          </a:p>
        </p:txBody>
      </p:sp>
    </p:spTree>
    <p:extLst>
      <p:ext uri="{BB962C8B-B14F-4D97-AF65-F5344CB8AC3E}">
        <p14:creationId xmlns:p14="http://schemas.microsoft.com/office/powerpoint/2010/main" val="111061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A well-known deficiency in the model is the underproduction of the Mo-Ru region, but the region 151 </a:t>
            </a:r>
            <a:r>
              <a:rPr lang="en-US" altLang="zh-CN" sz="1200" b="0" i="1" u="none" strike="noStrike" kern="1200" baseline="0" dirty="0">
                <a:solidFill>
                  <a:schemeClr val="tx1"/>
                </a:solidFill>
                <a:latin typeface="+mn-lt"/>
                <a:ea typeface="+mn-ea"/>
                <a:cs typeface="+mn-cs"/>
              </a:rPr>
              <a:t>A</a:t>
            </a:r>
            <a:r>
              <a:rPr lang="en-US" altLang="zh-CN" sz="1200" b="0" i="0" u="none" strike="noStrike" kern="1200" baseline="0" dirty="0">
                <a:solidFill>
                  <a:schemeClr val="tx1"/>
                </a:solidFill>
                <a:latin typeface="+mn-lt"/>
                <a:ea typeface="+mn-ea"/>
                <a:cs typeface="+mn-cs"/>
              </a:rPr>
              <a:t> 167 is also underproduced, even in recent calculations [3].</a:t>
            </a:r>
          </a:p>
          <a:p>
            <a:r>
              <a:rPr lang="en-US" altLang="zh-CN" sz="1200" b="0" i="0" u="none" strike="noStrike" kern="1200" baseline="0" dirty="0">
                <a:solidFill>
                  <a:schemeClr val="tx1"/>
                </a:solidFill>
                <a:latin typeface="+mn-lt"/>
                <a:ea typeface="+mn-ea"/>
                <a:cs typeface="+mn-cs"/>
              </a:rPr>
              <a:t>In this work the sensitivity of the location of the </a:t>
            </a:r>
            <a:r>
              <a:rPr lang="en-US" altLang="zh-CN" sz="1200" b="0" i="1" u="none" strike="noStrike" kern="1200" baseline="0" dirty="0">
                <a:solidFill>
                  <a:schemeClr val="tx1"/>
                </a:solidFill>
                <a:latin typeface="+mn-lt"/>
                <a:ea typeface="+mn-ea"/>
                <a:cs typeface="+mn-cs"/>
              </a:rPr>
              <a:t>γ </a:t>
            </a:r>
            <a:r>
              <a:rPr lang="en-US" altLang="zh-CN" sz="1200" b="0" i="0" u="none" strike="noStrike" kern="1200" baseline="0" dirty="0">
                <a:solidFill>
                  <a:schemeClr val="tx1"/>
                </a:solidFill>
                <a:latin typeface="+mn-lt"/>
                <a:ea typeface="+mn-ea"/>
                <a:cs typeface="+mn-cs"/>
              </a:rPr>
              <a:t>process path to reaction rates is investigated, showing which nuclei should be preferred in experimental studies.</a:t>
            </a:r>
          </a:p>
          <a:p>
            <a:r>
              <a:rPr lang="zh-CN" altLang="en-US" sz="1200" b="0" i="0" u="none" strike="noStrike" kern="1200" baseline="0" dirty="0">
                <a:solidFill>
                  <a:schemeClr val="tx1"/>
                </a:solidFill>
                <a:latin typeface="+mn-lt"/>
                <a:ea typeface="+mn-ea"/>
                <a:cs typeface="+mn-cs"/>
              </a:rPr>
              <a:t>表左：产率具有较大误差的核素，下角标表示与（</a:t>
            </a:r>
            <a:r>
              <a:rPr lang="en-US" altLang="zh-CN" sz="1200" b="0" i="0" u="none" strike="noStrike" kern="1200" baseline="0" dirty="0" err="1">
                <a:solidFill>
                  <a:schemeClr val="tx1"/>
                </a:solidFill>
                <a:latin typeface="+mn-lt"/>
                <a:ea typeface="+mn-ea"/>
                <a:cs typeface="+mn-cs"/>
              </a:rPr>
              <a:t>g,n</a:t>
            </a:r>
            <a:r>
              <a:rPr lang="zh-CN" altLang="en-US" sz="1200" b="0" i="0" u="none" strike="noStrike" kern="1200" baseline="0" dirty="0">
                <a:solidFill>
                  <a:schemeClr val="tx1"/>
                </a:solidFill>
                <a:latin typeface="+mn-lt"/>
                <a:ea typeface="+mn-ea"/>
                <a:cs typeface="+mn-cs"/>
              </a:rPr>
              <a:t>）反应产率接近的反应。</a:t>
            </a:r>
            <a:endParaRPr lang="en-US" altLang="zh-CN" sz="1200" b="0" i="0" u="none" strike="noStrike" kern="1200" baseline="0" dirty="0">
              <a:solidFill>
                <a:schemeClr val="tx1"/>
              </a:solidFill>
              <a:latin typeface="+mn-lt"/>
              <a:ea typeface="+mn-ea"/>
              <a:cs typeface="+mn-cs"/>
            </a:endParaRPr>
          </a:p>
          <a:p>
            <a:r>
              <a:rPr lang="zh-CN" altLang="en-US" sz="1200" b="0" i="0" u="none" strike="noStrike" kern="1200" baseline="0" dirty="0">
                <a:solidFill>
                  <a:schemeClr val="tx1"/>
                </a:solidFill>
                <a:latin typeface="+mn-lt"/>
                <a:ea typeface="+mn-ea"/>
                <a:cs typeface="+mn-cs"/>
              </a:rPr>
              <a:t>表右：优先进行实验研究的核素。</a:t>
            </a:r>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6</a:t>
            </a:fld>
            <a:endParaRPr lang="zh-CN" altLang="en-US"/>
          </a:p>
        </p:txBody>
      </p:sp>
    </p:spTree>
    <p:extLst>
      <p:ext uri="{BB962C8B-B14F-4D97-AF65-F5344CB8AC3E}">
        <p14:creationId xmlns:p14="http://schemas.microsoft.com/office/powerpoint/2010/main" val="163064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79DC3-F878-43FC-8826-60998FD856EC}" type="slidenum">
              <a:rPr lang="zh-CN" altLang="en-US" smtClean="0"/>
              <a:t>7</a:t>
            </a:fld>
            <a:endParaRPr lang="zh-CN" altLang="en-US"/>
          </a:p>
        </p:txBody>
      </p:sp>
    </p:spTree>
    <p:extLst>
      <p:ext uri="{BB962C8B-B14F-4D97-AF65-F5344CB8AC3E}">
        <p14:creationId xmlns:p14="http://schemas.microsoft.com/office/powerpoint/2010/main" val="302769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8</a:t>
            </a:fld>
            <a:endParaRPr lang="zh-CN" altLang="en-US"/>
          </a:p>
        </p:txBody>
      </p:sp>
    </p:spTree>
    <p:extLst>
      <p:ext uri="{BB962C8B-B14F-4D97-AF65-F5344CB8AC3E}">
        <p14:creationId xmlns:p14="http://schemas.microsoft.com/office/powerpoint/2010/main" val="26302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改表格</a:t>
            </a:r>
          </a:p>
        </p:txBody>
      </p:sp>
      <p:sp>
        <p:nvSpPr>
          <p:cNvPr id="4" name="灯片编号占位符 3"/>
          <p:cNvSpPr>
            <a:spLocks noGrp="1"/>
          </p:cNvSpPr>
          <p:nvPr>
            <p:ph type="sldNum" sz="quarter" idx="10"/>
          </p:nvPr>
        </p:nvSpPr>
        <p:spPr/>
        <p:txBody>
          <a:bodyPr/>
          <a:lstStyle/>
          <a:p>
            <a:fld id="{4C838B6C-0180-4D1F-A336-C95B2FA967F0}" type="slidenum">
              <a:rPr lang="zh-CN" altLang="en-US" smtClean="0"/>
              <a:t>10</a:t>
            </a:fld>
            <a:endParaRPr lang="zh-CN" altLang="en-US"/>
          </a:p>
        </p:txBody>
      </p:sp>
    </p:spTree>
    <p:extLst>
      <p:ext uri="{BB962C8B-B14F-4D97-AF65-F5344CB8AC3E}">
        <p14:creationId xmlns:p14="http://schemas.microsoft.com/office/powerpoint/2010/main" val="404152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38B6C-0180-4D1F-A336-C95B2FA967F0}" type="slidenum">
              <a:rPr lang="zh-CN" altLang="en-US" smtClean="0"/>
              <a:t>11</a:t>
            </a:fld>
            <a:endParaRPr lang="zh-CN" altLang="en-US"/>
          </a:p>
        </p:txBody>
      </p:sp>
    </p:spTree>
    <p:extLst>
      <p:ext uri="{BB962C8B-B14F-4D97-AF65-F5344CB8AC3E}">
        <p14:creationId xmlns:p14="http://schemas.microsoft.com/office/powerpoint/2010/main" val="287237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182423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346425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252573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279246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79397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305143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71927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390695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51788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54565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A476D97-35CC-48CF-8F27-D5826FB1E9BC}" type="datetimeFigureOut">
              <a:rPr lang="zh-CN" altLang="en-US" smtClean="0"/>
              <a:t>2017/12/6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335578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76D97-35CC-48CF-8F27-D5826FB1E9BC}" type="datetimeFigureOut">
              <a:rPr lang="zh-CN" altLang="en-US" smtClean="0"/>
              <a:t>2017/12/6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C3DE9-8B26-4B7B-A968-09B98AD30CD7}" type="slidenum">
              <a:rPr lang="zh-CN" altLang="en-US" smtClean="0"/>
              <a:t>‹#›</a:t>
            </a:fld>
            <a:endParaRPr lang="zh-CN" altLang="en-US"/>
          </a:p>
        </p:txBody>
      </p:sp>
    </p:spTree>
    <p:extLst>
      <p:ext uri="{BB962C8B-B14F-4D97-AF65-F5344CB8AC3E}">
        <p14:creationId xmlns:p14="http://schemas.microsoft.com/office/powerpoint/2010/main" val="337364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1264557"/>
            <a:ext cx="9143999" cy="1892826"/>
          </a:xfrm>
          <a:prstGeom prst="rect">
            <a:avLst/>
          </a:prstGeom>
          <a:solidFill>
            <a:schemeClr val="accent5">
              <a:lumMod val="75000"/>
            </a:schemeClr>
          </a:solidFill>
        </p:spPr>
        <p:txBody>
          <a:bodyPr wrap="square" rtlCol="0">
            <a:spAutoFit/>
          </a:bodyPr>
          <a:lstStyle/>
          <a:p>
            <a:pPr algn="ctr"/>
            <a:r>
              <a:rPr lang="en-US" altLang="zh-CN" sz="3900" b="1" dirty="0">
                <a:solidFill>
                  <a:schemeClr val="bg1"/>
                </a:solidFill>
                <a:latin typeface="Times New Roman" panose="02020603050405020304" pitchFamily="18" charset="0"/>
                <a:cs typeface="Times New Roman" panose="02020603050405020304" pitchFamily="18" charset="0"/>
              </a:rPr>
              <a:t>Photodisintegration reaction measurement: a probe of p-process for nuclear astrophysics</a:t>
            </a:r>
          </a:p>
        </p:txBody>
      </p:sp>
      <p:pic>
        <p:nvPicPr>
          <p:cNvPr id="8" name="Picture 2" descr="C:\Users\hypnus\Desktop\图片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4" y="78143"/>
            <a:ext cx="949468" cy="94946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636734" y="6452890"/>
            <a:ext cx="7568226" cy="400110"/>
          </a:xfrm>
          <a:prstGeom prst="rect">
            <a:avLst/>
          </a:prstGeom>
        </p:spPr>
        <p:txBody>
          <a:bodyPr wrap="none">
            <a:spAutoFit/>
          </a:bodyPr>
          <a:lstStyle/>
          <a:p>
            <a:pPr algn="r"/>
            <a:r>
              <a:rPr lang="en-US" altLang="zh-CN" sz="2000" i="1" dirty="0">
                <a:solidFill>
                  <a:srgbClr val="002060"/>
                </a:solidFill>
                <a:latin typeface="Times New Roman" panose="02020603050405020304" pitchFamily="18" charset="0"/>
                <a:cs typeface="Times New Roman" panose="02020603050405020304" pitchFamily="18" charset="0"/>
              </a:rPr>
              <a:t>School of Physics and Nuclear Energy Engineering, </a:t>
            </a:r>
            <a:r>
              <a:rPr lang="en-US" altLang="zh-CN" sz="2000" i="1" dirty="0" err="1">
                <a:solidFill>
                  <a:srgbClr val="002060"/>
                </a:solidFill>
                <a:latin typeface="Times New Roman" panose="02020603050405020304" pitchFamily="18" charset="0"/>
                <a:cs typeface="Times New Roman" panose="02020603050405020304" pitchFamily="18" charset="0"/>
              </a:rPr>
              <a:t>Beihang</a:t>
            </a:r>
            <a:r>
              <a:rPr lang="en-US" altLang="zh-CN" sz="2000" i="1" dirty="0">
                <a:solidFill>
                  <a:srgbClr val="002060"/>
                </a:solidFill>
                <a:latin typeface="Times New Roman" panose="02020603050405020304" pitchFamily="18" charset="0"/>
                <a:cs typeface="Times New Roman" panose="02020603050405020304" pitchFamily="18" charset="0"/>
              </a:rPr>
              <a:t> University</a:t>
            </a:r>
          </a:p>
        </p:txBody>
      </p:sp>
      <p:sp>
        <p:nvSpPr>
          <p:cNvPr id="3" name="矩形 2">
            <a:extLst>
              <a:ext uri="{FF2B5EF4-FFF2-40B4-BE49-F238E27FC236}">
                <a16:creationId xmlns:a16="http://schemas.microsoft.com/office/drawing/2014/main" id="{F896AD58-1BAE-428D-B541-0C7E21AE688C}"/>
              </a:ext>
            </a:extLst>
          </p:cNvPr>
          <p:cNvSpPr/>
          <p:nvPr/>
        </p:nvSpPr>
        <p:spPr>
          <a:xfrm>
            <a:off x="3936587" y="5584108"/>
            <a:ext cx="5268373" cy="830997"/>
          </a:xfrm>
          <a:prstGeom prst="rect">
            <a:avLst/>
          </a:prstGeom>
        </p:spPr>
        <p:txBody>
          <a:bodyPr wrap="square">
            <a:spAutoFit/>
          </a:bodyPr>
          <a:lstStyle/>
          <a:p>
            <a:r>
              <a:rPr lang="en-US" altLang="zh-CN" sz="2400" i="1" dirty="0" err="1">
                <a:cs typeface="Times New Roman" panose="02020603050405020304" pitchFamily="18" charset="0"/>
              </a:rPr>
              <a:t>Liuchun</a:t>
            </a:r>
            <a:r>
              <a:rPr lang="en-US" altLang="zh-CN" sz="2400" i="1" dirty="0">
                <a:cs typeface="Times New Roman" panose="02020603050405020304" pitchFamily="18" charset="0"/>
              </a:rPr>
              <a:t> He,</a:t>
            </a:r>
            <a:r>
              <a:rPr lang="zh-CN" altLang="en-US" sz="2400" i="1" dirty="0">
                <a:cs typeface="Times New Roman" panose="02020603050405020304" pitchFamily="18" charset="0"/>
              </a:rPr>
              <a:t> </a:t>
            </a:r>
            <a:r>
              <a:rPr lang="en-US" altLang="zh-CN" sz="2400" i="1" dirty="0"/>
              <a:t>Bao-Hua Sun, Li-Hua Zhu, Jian-Wei Zhao, Meng Wang, Kang Wang</a:t>
            </a:r>
            <a:endParaRPr lang="zh-CN" altLang="en-US" sz="2400" i="1" dirty="0"/>
          </a:p>
        </p:txBody>
      </p:sp>
      <p:sp>
        <p:nvSpPr>
          <p:cNvPr id="7" name="文本框 6">
            <a:extLst>
              <a:ext uri="{FF2B5EF4-FFF2-40B4-BE49-F238E27FC236}">
                <a16:creationId xmlns:a16="http://schemas.microsoft.com/office/drawing/2014/main" id="{ADA91500-F99D-4749-93CB-F77455F6AEBB}"/>
              </a:ext>
            </a:extLst>
          </p:cNvPr>
          <p:cNvSpPr txBox="1"/>
          <p:nvPr/>
        </p:nvSpPr>
        <p:spPr>
          <a:xfrm>
            <a:off x="2619810" y="3431343"/>
            <a:ext cx="5956751" cy="1815882"/>
          </a:xfrm>
          <a:prstGeom prst="rect">
            <a:avLst/>
          </a:prstGeom>
          <a:noFill/>
        </p:spPr>
        <p:txBody>
          <a:bodyPr wrap="square" rtlCol="0">
            <a:spAutoFit/>
          </a:bodyPr>
          <a:lstStyle/>
          <a:p>
            <a:r>
              <a:rPr lang="en-US" altLang="zh-CN" sz="28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Introduction</a:t>
            </a:r>
          </a:p>
          <a:p>
            <a:r>
              <a:rPr lang="en-US" altLang="zh-CN" sz="2800" b="1" dirty="0">
                <a:latin typeface="Times New Roman" panose="02020603050405020304" pitchFamily="18" charset="0"/>
                <a:cs typeface="Times New Roman" panose="02020603050405020304" pitchFamily="18" charset="0"/>
              </a:rPr>
              <a:t>● Photodisintegration</a:t>
            </a:r>
          </a:p>
          <a:p>
            <a:r>
              <a:rPr lang="en-US" altLang="zh-CN" sz="2800" b="1" dirty="0">
                <a:latin typeface="Times New Roman" panose="02020603050405020304" pitchFamily="18" charset="0"/>
                <a:cs typeface="Times New Roman" panose="02020603050405020304" pitchFamily="18" charset="0"/>
              </a:rPr>
              <a:t>● Experimental methods</a:t>
            </a:r>
          </a:p>
          <a:p>
            <a:r>
              <a:rPr lang="en-US" altLang="zh-CN" sz="2800" b="1" dirty="0">
                <a:latin typeface="Times New Roman" panose="02020603050405020304" pitchFamily="18" charset="0"/>
                <a:cs typeface="Times New Roman" panose="02020603050405020304" pitchFamily="18" charset="0"/>
              </a:rPr>
              <a:t>● Works by </a:t>
            </a:r>
            <a:r>
              <a:rPr lang="en-US" altLang="zh-CN" sz="2800" b="1" dirty="0" err="1">
                <a:latin typeface="Times New Roman" panose="02020603050405020304" pitchFamily="18" charset="0"/>
                <a:cs typeface="Times New Roman" panose="02020603050405020304" pitchFamily="18" charset="0"/>
              </a:rPr>
              <a:t>Beihang</a:t>
            </a:r>
            <a:r>
              <a:rPr lang="en-US" altLang="zh-CN" sz="2800" b="1" dirty="0">
                <a:latin typeface="Times New Roman" panose="02020603050405020304" pitchFamily="18" charset="0"/>
                <a:cs typeface="Times New Roman" panose="02020603050405020304" pitchFamily="18" charset="0"/>
              </a:rPr>
              <a:t> group</a:t>
            </a:r>
          </a:p>
        </p:txBody>
      </p:sp>
    </p:spTree>
    <p:extLst>
      <p:ext uri="{BB962C8B-B14F-4D97-AF65-F5344CB8AC3E}">
        <p14:creationId xmlns:p14="http://schemas.microsoft.com/office/powerpoint/2010/main" val="198590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5" name="文本框 4"/>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Experimental setup @ CIAE</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99" y="819493"/>
            <a:ext cx="3917606" cy="293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9" y="3767397"/>
            <a:ext cx="3917605" cy="2938203"/>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4076962" y="775948"/>
                <a:ext cx="5112758" cy="3714350"/>
              </a:xfrm>
              <a:prstGeom prst="rect">
                <a:avLst/>
              </a:prstGeom>
            </p:spPr>
            <p:txBody>
              <a:bodyPr wrap="square">
                <a:spAutoFit/>
              </a:bodyPr>
              <a:lstStyle/>
              <a:p>
                <a:pPr>
                  <a:spcBef>
                    <a:spcPts val="600"/>
                  </a:spcBef>
                  <a:buNone/>
                </a:pPr>
                <a:r>
                  <a:rPr lang="en-US" altLang="zh-CN" b="1" dirty="0">
                    <a:solidFill>
                      <a:srgbClr val="7030A0"/>
                    </a:solidFill>
                    <a:latin typeface="Cambria Math" panose="02040503050406030204" pitchFamily="18" charset="0"/>
                    <a:cs typeface="Times New Roman" panose="02020603050405020304" pitchFamily="18" charset="0"/>
                  </a:rPr>
                  <a:t>Beam : 3.4 MeV proton </a:t>
                </a:r>
              </a:p>
              <a:p>
                <a:pPr>
                  <a:spcBef>
                    <a:spcPts val="600"/>
                  </a:spcBef>
                  <a:buNone/>
                </a:pPr>
                <a:r>
                  <a:rPr lang="en-US" altLang="zh-CN" b="1" dirty="0">
                    <a:solidFill>
                      <a:srgbClr val="7030A0"/>
                    </a:solidFill>
                    <a:latin typeface="Cambria Math" panose="02040503050406030204" pitchFamily="18" charset="0"/>
                    <a:cs typeface="Times New Roman" panose="02020603050405020304" pitchFamily="18" charset="0"/>
                  </a:rPr>
                  <a:t>Target: #1  </a:t>
                </a:r>
                <a14:m>
                  <m:oMath xmlns:m="http://schemas.openxmlformats.org/officeDocument/2006/math">
                    <m:r>
                      <a:rPr lang="en-US" altLang="zh-CN" b="1" i="1" baseline="30000" smtClean="0">
                        <a:solidFill>
                          <a:srgbClr val="7030A0"/>
                        </a:solidFill>
                        <a:latin typeface="Cambria Math" panose="02040503050406030204" pitchFamily="18" charset="0"/>
                        <a:cs typeface="Times New Roman" panose="02020603050405020304" pitchFamily="18" charset="0"/>
                      </a:rPr>
                      <m:t>𝒏𝒂𝒕</m:t>
                    </m:r>
                    <m:sSub>
                      <m:sSubPr>
                        <m:ctrlPr>
                          <a:rPr lang="en-US" altLang="zh-CN" b="1" i="1">
                            <a:solidFill>
                              <a:srgbClr val="7030A0"/>
                            </a:solidFill>
                            <a:latin typeface="Cambria Math" panose="02040503050406030204" pitchFamily="18" charset="0"/>
                            <a:cs typeface="Times New Roman" panose="02020603050405020304" pitchFamily="18" charset="0"/>
                          </a:rPr>
                        </m:ctrlPr>
                      </m:sSubPr>
                      <m:e>
                        <m:r>
                          <a:rPr lang="en-US" altLang="zh-CN" b="1" i="1" smtClean="0">
                            <a:solidFill>
                              <a:srgbClr val="7030A0"/>
                            </a:solidFill>
                            <a:latin typeface="Cambria Math" panose="02040503050406030204" pitchFamily="18" charset="0"/>
                            <a:cs typeface="Times New Roman" panose="02020603050405020304" pitchFamily="18" charset="0"/>
                          </a:rPr>
                          <m:t>𝑫𝒚</m:t>
                        </m:r>
                      </m:e>
                      <m:sub>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𝟏</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𝟗𝟐</m:t>
                        </m:r>
                        <m:r>
                          <a:rPr lang="en-US" altLang="zh-CN" b="1" i="1" smtClean="0">
                            <a:solidFill>
                              <a:srgbClr val="7030A0"/>
                            </a:solidFill>
                            <a:latin typeface="Cambria Math" panose="02040503050406030204" pitchFamily="18" charset="0"/>
                          </a:rPr>
                          <m:t>𝒎𝒈</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𝒄</m:t>
                        </m:r>
                        <m:sSup>
                          <m:sSupPr>
                            <m:ctrlPr>
                              <a:rPr lang="en-US" altLang="zh-CN" b="1" i="1">
                                <a:solidFill>
                                  <a:srgbClr val="7030A0"/>
                                </a:solidFill>
                                <a:latin typeface="Cambria Math" panose="02040503050406030204" pitchFamily="18" charset="0"/>
                              </a:rPr>
                            </m:ctrlPr>
                          </m:sSupPr>
                          <m:e>
                            <m:r>
                              <a:rPr lang="en-US" altLang="zh-CN" b="1" i="1" smtClean="0">
                                <a:solidFill>
                                  <a:srgbClr val="7030A0"/>
                                </a:solidFill>
                                <a:latin typeface="Cambria Math" panose="02040503050406030204" pitchFamily="18" charset="0"/>
                              </a:rPr>
                              <m:t>𝒎</m:t>
                            </m:r>
                          </m:e>
                          <m:sup>
                            <m:r>
                              <a:rPr lang="en-US" altLang="zh-CN" b="1" i="1" smtClean="0">
                                <a:solidFill>
                                  <a:srgbClr val="7030A0"/>
                                </a:solidFill>
                                <a:latin typeface="Cambria Math" panose="02040503050406030204" pitchFamily="18" charset="0"/>
                              </a:rPr>
                              <m:t>𝟐</m:t>
                            </m:r>
                          </m:sup>
                        </m:sSup>
                        <m:r>
                          <a:rPr lang="en-US" altLang="zh-CN" b="1" i="1" smtClean="0">
                            <a:solidFill>
                              <a:srgbClr val="7030A0"/>
                            </a:solidFill>
                            <a:latin typeface="Cambria Math" panose="02040503050406030204" pitchFamily="18" charset="0"/>
                          </a:rPr>
                          <m:t>)</m:t>
                        </m:r>
                      </m:sub>
                    </m:sSub>
                  </m:oMath>
                </a14:m>
                <a:endParaRPr lang="en-US" altLang="zh-CN" b="1" dirty="0">
                  <a:solidFill>
                    <a:srgbClr val="7030A0"/>
                  </a:solidFill>
                  <a:latin typeface="Cambria Math" panose="02040503050406030204" pitchFamily="18" charset="0"/>
                  <a:cs typeface="Times New Roman" panose="02020603050405020304" pitchFamily="18" charset="0"/>
                </a:endParaRPr>
              </a:p>
              <a:p>
                <a:pPr>
                  <a:spcBef>
                    <a:spcPts val="600"/>
                  </a:spcBef>
                  <a:buNone/>
                </a:pPr>
                <a:r>
                  <a:rPr lang="en-US" altLang="zh-CN" b="1" dirty="0">
                    <a:solidFill>
                      <a:srgbClr val="7030A0"/>
                    </a:solidFill>
                    <a:latin typeface="Cambria Math" panose="02040503050406030204" pitchFamily="18" charset="0"/>
                    <a:cs typeface="Times New Roman" panose="02020603050405020304" pitchFamily="18" charset="0"/>
                  </a:rPr>
                  <a:t>	     #2  </a:t>
                </a:r>
                <a14:m>
                  <m:oMath xmlns:m="http://schemas.openxmlformats.org/officeDocument/2006/math">
                    <m:r>
                      <a:rPr lang="en-US" altLang="zh-CN" b="1" i="1" baseline="30000" smtClean="0">
                        <a:solidFill>
                          <a:srgbClr val="7030A0"/>
                        </a:solidFill>
                        <a:latin typeface="Cambria Math" panose="02040503050406030204" pitchFamily="18" charset="0"/>
                        <a:cs typeface="Times New Roman" panose="02020603050405020304" pitchFamily="18" charset="0"/>
                      </a:rPr>
                      <m:t>𝒏𝒂𝒕</m:t>
                    </m:r>
                    <m:sSub>
                      <m:sSubPr>
                        <m:ctrlPr>
                          <a:rPr lang="en-US" altLang="zh-CN" b="1" i="1">
                            <a:solidFill>
                              <a:srgbClr val="7030A0"/>
                            </a:solidFill>
                            <a:latin typeface="Cambria Math" panose="02040503050406030204" pitchFamily="18" charset="0"/>
                            <a:cs typeface="Times New Roman" panose="02020603050405020304" pitchFamily="18" charset="0"/>
                          </a:rPr>
                        </m:ctrlPr>
                      </m:sSubPr>
                      <m:e>
                        <m:r>
                          <a:rPr lang="en-US" altLang="zh-CN" b="1" i="1" smtClean="0">
                            <a:solidFill>
                              <a:srgbClr val="7030A0"/>
                            </a:solidFill>
                            <a:latin typeface="Cambria Math" panose="02040503050406030204" pitchFamily="18" charset="0"/>
                            <a:cs typeface="Times New Roman" panose="02020603050405020304" pitchFamily="18" charset="0"/>
                          </a:rPr>
                          <m:t>𝑫𝒚</m:t>
                        </m:r>
                      </m:e>
                      <m:sub>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𝟏</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𝟕𝟔</m:t>
                        </m:r>
                        <m:r>
                          <a:rPr lang="en-US" altLang="zh-CN" b="1" i="1" smtClean="0">
                            <a:solidFill>
                              <a:srgbClr val="7030A0"/>
                            </a:solidFill>
                            <a:latin typeface="Cambria Math" panose="02040503050406030204" pitchFamily="18" charset="0"/>
                          </a:rPr>
                          <m:t>𝒎𝒈</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𝒄</m:t>
                        </m:r>
                        <m:sSup>
                          <m:sSupPr>
                            <m:ctrlPr>
                              <a:rPr lang="en-US" altLang="zh-CN" b="1" i="1">
                                <a:solidFill>
                                  <a:srgbClr val="7030A0"/>
                                </a:solidFill>
                                <a:latin typeface="Cambria Math" panose="02040503050406030204" pitchFamily="18" charset="0"/>
                              </a:rPr>
                            </m:ctrlPr>
                          </m:sSupPr>
                          <m:e>
                            <m:r>
                              <a:rPr lang="en-US" altLang="zh-CN" b="1" i="1" smtClean="0">
                                <a:solidFill>
                                  <a:srgbClr val="7030A0"/>
                                </a:solidFill>
                                <a:latin typeface="Cambria Math" panose="02040503050406030204" pitchFamily="18" charset="0"/>
                              </a:rPr>
                              <m:t>𝒎</m:t>
                            </m:r>
                          </m:e>
                          <m:sup>
                            <m:r>
                              <a:rPr lang="en-US" altLang="zh-CN" b="1" i="1" smtClean="0">
                                <a:solidFill>
                                  <a:srgbClr val="7030A0"/>
                                </a:solidFill>
                                <a:latin typeface="Cambria Math" panose="02040503050406030204" pitchFamily="18" charset="0"/>
                              </a:rPr>
                              <m:t>𝟐</m:t>
                            </m:r>
                          </m:sup>
                        </m:sSup>
                        <m:r>
                          <a:rPr lang="en-US" altLang="zh-CN" b="1" i="1" smtClean="0">
                            <a:solidFill>
                              <a:srgbClr val="7030A0"/>
                            </a:solidFill>
                            <a:latin typeface="Cambria Math" panose="02040503050406030204" pitchFamily="18" charset="0"/>
                          </a:rPr>
                          <m:t>)</m:t>
                        </m:r>
                      </m:sub>
                    </m:sSub>
                  </m:oMath>
                </a14:m>
                <a:endParaRPr lang="en-US" altLang="zh-CN" b="1" dirty="0">
                  <a:solidFill>
                    <a:srgbClr val="7030A0"/>
                  </a:solidFill>
                  <a:latin typeface="Cambria Math" panose="02040503050406030204" pitchFamily="18" charset="0"/>
                </a:endParaRPr>
              </a:p>
              <a:p>
                <a:pPr>
                  <a:spcBef>
                    <a:spcPts val="600"/>
                  </a:spcBef>
                  <a:buNone/>
                </a:pPr>
                <a:r>
                  <a:rPr lang="en-US" altLang="zh-CN" b="1" dirty="0">
                    <a:solidFill>
                      <a:srgbClr val="7030A0"/>
                    </a:solidFill>
                    <a:latin typeface="Cambria Math" panose="02040503050406030204" pitchFamily="18" charset="0"/>
                    <a:cs typeface="Times New Roman" panose="02020603050405020304" pitchFamily="18" charset="0"/>
                  </a:rPr>
                  <a:t>	     #3  </a:t>
                </a:r>
                <a14:m>
                  <m:oMath xmlns:m="http://schemas.openxmlformats.org/officeDocument/2006/math">
                    <m:r>
                      <a:rPr lang="en-US" altLang="zh-CN" b="1" i="1" baseline="30000" smtClean="0">
                        <a:solidFill>
                          <a:srgbClr val="7030A0"/>
                        </a:solidFill>
                        <a:latin typeface="Cambria Math" panose="02040503050406030204" pitchFamily="18" charset="0"/>
                        <a:cs typeface="Times New Roman" panose="02020603050405020304" pitchFamily="18" charset="0"/>
                      </a:rPr>
                      <m:t>𝟏𝟔𝟎</m:t>
                    </m:r>
                    <m:sSub>
                      <m:sSubPr>
                        <m:ctrlPr>
                          <a:rPr lang="en-US" altLang="zh-CN" b="1" i="1">
                            <a:solidFill>
                              <a:srgbClr val="7030A0"/>
                            </a:solidFill>
                            <a:latin typeface="Cambria Math" panose="02040503050406030204" pitchFamily="18" charset="0"/>
                            <a:cs typeface="Times New Roman" panose="02020603050405020304" pitchFamily="18" charset="0"/>
                          </a:rPr>
                        </m:ctrlPr>
                      </m:sSubPr>
                      <m:e>
                        <m:r>
                          <a:rPr lang="en-US" altLang="zh-CN" b="1" i="1" smtClean="0">
                            <a:solidFill>
                              <a:srgbClr val="7030A0"/>
                            </a:solidFill>
                            <a:latin typeface="Cambria Math" panose="02040503050406030204" pitchFamily="18" charset="0"/>
                            <a:cs typeface="Times New Roman" panose="02020603050405020304" pitchFamily="18" charset="0"/>
                          </a:rPr>
                          <m:t>𝑫𝒚</m:t>
                        </m:r>
                      </m:e>
                      <m:sub>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𝟏</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𝟖𝟓</m:t>
                        </m:r>
                        <m:r>
                          <a:rPr lang="en-US" altLang="zh-CN" b="1" i="1" smtClean="0">
                            <a:solidFill>
                              <a:srgbClr val="7030A0"/>
                            </a:solidFill>
                            <a:latin typeface="Cambria Math" panose="02040503050406030204" pitchFamily="18" charset="0"/>
                          </a:rPr>
                          <m:t>𝒎𝒈</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𝒄</m:t>
                        </m:r>
                        <m:sSup>
                          <m:sSupPr>
                            <m:ctrlPr>
                              <a:rPr lang="en-US" altLang="zh-CN" b="1" i="1">
                                <a:solidFill>
                                  <a:srgbClr val="7030A0"/>
                                </a:solidFill>
                                <a:latin typeface="Cambria Math" panose="02040503050406030204" pitchFamily="18" charset="0"/>
                              </a:rPr>
                            </m:ctrlPr>
                          </m:sSupPr>
                          <m:e>
                            <m:r>
                              <a:rPr lang="en-US" altLang="zh-CN" b="1" i="1" smtClean="0">
                                <a:solidFill>
                                  <a:srgbClr val="7030A0"/>
                                </a:solidFill>
                                <a:latin typeface="Cambria Math" panose="02040503050406030204" pitchFamily="18" charset="0"/>
                              </a:rPr>
                              <m:t>𝒎</m:t>
                            </m:r>
                          </m:e>
                          <m:sup>
                            <m:r>
                              <a:rPr lang="en-US" altLang="zh-CN" b="1" i="1" smtClean="0">
                                <a:solidFill>
                                  <a:srgbClr val="7030A0"/>
                                </a:solidFill>
                                <a:latin typeface="Cambria Math" panose="02040503050406030204" pitchFamily="18" charset="0"/>
                              </a:rPr>
                              <m:t>𝟐</m:t>
                            </m:r>
                          </m:sup>
                        </m:sSup>
                        <m:r>
                          <a:rPr lang="en-US" altLang="zh-CN" b="1" i="1" smtClean="0">
                            <a:solidFill>
                              <a:srgbClr val="7030A0"/>
                            </a:solidFill>
                            <a:latin typeface="Cambria Math" panose="02040503050406030204" pitchFamily="18" charset="0"/>
                          </a:rPr>
                          <m:t>)</m:t>
                        </m:r>
                      </m:sub>
                    </m:sSub>
                    <m:r>
                      <a:rPr lang="en-US" altLang="zh-CN" b="1" i="1" smtClean="0">
                        <a:solidFill>
                          <a:srgbClr val="7030A0"/>
                        </a:solidFill>
                        <a:latin typeface="Cambria Math" panose="02040503050406030204" pitchFamily="18" charset="0"/>
                      </a:rPr>
                      <m:t>+</m:t>
                    </m:r>
                    <m:r>
                      <a:rPr lang="en-US" altLang="zh-CN" b="1" i="1" baseline="30000" smtClean="0">
                        <a:solidFill>
                          <a:srgbClr val="7030A0"/>
                        </a:solidFill>
                        <a:latin typeface="Cambria Math" panose="02040503050406030204" pitchFamily="18" charset="0"/>
                        <a:cs typeface="Times New Roman" panose="02020603050405020304" pitchFamily="18" charset="0"/>
                      </a:rPr>
                      <m:t>𝟏𝟗𝟕</m:t>
                    </m:r>
                    <m:sSub>
                      <m:sSubPr>
                        <m:ctrlPr>
                          <a:rPr lang="en-US" altLang="zh-CN" b="1" i="1">
                            <a:solidFill>
                              <a:srgbClr val="7030A0"/>
                            </a:solidFill>
                            <a:latin typeface="Cambria Math" panose="02040503050406030204" pitchFamily="18" charset="0"/>
                            <a:cs typeface="Times New Roman" panose="02020603050405020304" pitchFamily="18" charset="0"/>
                          </a:rPr>
                        </m:ctrlPr>
                      </m:sSubPr>
                      <m:e>
                        <m:r>
                          <a:rPr lang="en-US" altLang="zh-CN" b="1" i="1" smtClean="0">
                            <a:solidFill>
                              <a:srgbClr val="7030A0"/>
                            </a:solidFill>
                            <a:latin typeface="Cambria Math" panose="02040503050406030204" pitchFamily="18" charset="0"/>
                            <a:cs typeface="Times New Roman" panose="02020603050405020304" pitchFamily="18" charset="0"/>
                          </a:rPr>
                          <m:t>𝑨𝒖</m:t>
                        </m:r>
                      </m:e>
                      <m:sub>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𝟑</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𝟓𝟕</m:t>
                        </m:r>
                        <m:r>
                          <a:rPr lang="en-US" altLang="zh-CN" b="1" i="1" smtClean="0">
                            <a:solidFill>
                              <a:srgbClr val="7030A0"/>
                            </a:solidFill>
                            <a:latin typeface="Cambria Math" panose="02040503050406030204" pitchFamily="18" charset="0"/>
                          </a:rPr>
                          <m:t>𝒎𝒈</m:t>
                        </m:r>
                        <m:r>
                          <a:rPr lang="en-US" altLang="zh-CN" b="1" i="1" smtClean="0">
                            <a:solidFill>
                              <a:srgbClr val="7030A0"/>
                            </a:solidFill>
                            <a:latin typeface="Cambria Math" panose="02040503050406030204" pitchFamily="18" charset="0"/>
                          </a:rPr>
                          <m:t>/</m:t>
                        </m:r>
                        <m:r>
                          <a:rPr lang="en-US" altLang="zh-CN" b="1" i="1" smtClean="0">
                            <a:solidFill>
                              <a:srgbClr val="7030A0"/>
                            </a:solidFill>
                            <a:latin typeface="Cambria Math" panose="02040503050406030204" pitchFamily="18" charset="0"/>
                          </a:rPr>
                          <m:t>𝒄</m:t>
                        </m:r>
                        <m:sSup>
                          <m:sSupPr>
                            <m:ctrlPr>
                              <a:rPr lang="en-US" altLang="zh-CN" b="1" i="1">
                                <a:solidFill>
                                  <a:srgbClr val="7030A0"/>
                                </a:solidFill>
                                <a:latin typeface="Cambria Math" panose="02040503050406030204" pitchFamily="18" charset="0"/>
                              </a:rPr>
                            </m:ctrlPr>
                          </m:sSupPr>
                          <m:e>
                            <m:r>
                              <a:rPr lang="en-US" altLang="zh-CN" b="1" i="1" smtClean="0">
                                <a:solidFill>
                                  <a:srgbClr val="7030A0"/>
                                </a:solidFill>
                                <a:latin typeface="Cambria Math" panose="02040503050406030204" pitchFamily="18" charset="0"/>
                              </a:rPr>
                              <m:t>𝒎</m:t>
                            </m:r>
                          </m:e>
                          <m:sup>
                            <m:r>
                              <a:rPr lang="en-US" altLang="zh-CN" b="1" i="1" smtClean="0">
                                <a:solidFill>
                                  <a:srgbClr val="7030A0"/>
                                </a:solidFill>
                                <a:latin typeface="Cambria Math" panose="02040503050406030204" pitchFamily="18" charset="0"/>
                              </a:rPr>
                              <m:t>𝟐</m:t>
                            </m:r>
                          </m:sup>
                        </m:sSup>
                        <m:r>
                          <a:rPr lang="en-US" altLang="zh-CN" b="1" i="1" smtClean="0">
                            <a:solidFill>
                              <a:srgbClr val="7030A0"/>
                            </a:solidFill>
                            <a:latin typeface="Cambria Math" panose="02040503050406030204" pitchFamily="18" charset="0"/>
                          </a:rPr>
                          <m:t>)</m:t>
                        </m:r>
                      </m:sub>
                    </m:sSub>
                  </m:oMath>
                </a14:m>
                <a:endParaRPr lang="en-US" altLang="zh-CN" b="1" dirty="0">
                  <a:latin typeface="Cambria Math" panose="02040503050406030204" pitchFamily="18" charset="0"/>
                  <a:cs typeface="Times New Roman" panose="02020603050405020304" pitchFamily="18" charset="0"/>
                </a:endParaRPr>
              </a:p>
              <a:p>
                <a:pPr>
                  <a:spcBef>
                    <a:spcPct val="0"/>
                  </a:spcBef>
                  <a:buNone/>
                </a:pPr>
                <a:endParaRPr lang="en-US" altLang="zh-CN" dirty="0">
                  <a:latin typeface="Cambria Math" panose="02040503050406030204" pitchFamily="18" charset="0"/>
                  <a:cs typeface="Times New Roman" panose="02020603050405020304" pitchFamily="18" charset="0"/>
                </a:endParaRPr>
              </a:p>
              <a:p>
                <a:pPr algn="ctr">
                  <a:spcBef>
                    <a:spcPct val="0"/>
                  </a:spcBef>
                </a:pPr>
                <a:r>
                  <a:rPr lang="en-US" altLang="zh-CN" b="1" baseline="30000" dirty="0" err="1">
                    <a:latin typeface="Times New Roman" panose="02020603050405020304" pitchFamily="18" charset="0"/>
                    <a:cs typeface="Times New Roman" panose="02020603050405020304" pitchFamily="18" charset="0"/>
                  </a:rPr>
                  <a:t>nat</a:t>
                </a:r>
                <a:r>
                  <a:rPr lang="en-US" altLang="zh-CN" b="1" dirty="0" err="1">
                    <a:latin typeface="Times New Roman" panose="02020603050405020304" pitchFamily="18" charset="0"/>
                    <a:cs typeface="Times New Roman" panose="02020603050405020304" pitchFamily="18" charset="0"/>
                  </a:rPr>
                  <a:t>Dy</a:t>
                </a:r>
                <a:r>
                  <a:rPr lang="en-US" altLang="zh-CN" b="1" dirty="0">
                    <a:latin typeface="Times New Roman" panose="02020603050405020304" pitchFamily="18" charset="0"/>
                    <a:cs typeface="Times New Roman" panose="02020603050405020304" pitchFamily="18" charset="0"/>
                  </a:rPr>
                  <a:t> target:</a:t>
                </a:r>
              </a:p>
              <a:p>
                <a:pPr>
                  <a:spcBef>
                    <a:spcPct val="0"/>
                  </a:spcBef>
                </a:pPr>
                <a:r>
                  <a:rPr lang="en-US" altLang="zh-CN" sz="1600" b="1" i="1" baseline="30000" dirty="0">
                    <a:solidFill>
                      <a:srgbClr val="0070C0"/>
                    </a:solidFill>
                    <a:latin typeface="Times New Roman" panose="02020603050405020304" pitchFamily="18" charset="0"/>
                    <a:cs typeface="Times New Roman" panose="02020603050405020304" pitchFamily="18" charset="0"/>
                  </a:rPr>
                  <a:t>156</a:t>
                </a:r>
                <a:r>
                  <a:rPr lang="en-US" altLang="zh-CN" sz="1600" b="1" i="1" dirty="0">
                    <a:solidFill>
                      <a:srgbClr val="0070C0"/>
                    </a:solidFill>
                    <a:latin typeface="Times New Roman" panose="02020603050405020304" pitchFamily="18" charset="0"/>
                    <a:cs typeface="Times New Roman" panose="02020603050405020304" pitchFamily="18" charset="0"/>
                  </a:rPr>
                  <a:t>Dy(0.06%), </a:t>
                </a:r>
                <a:r>
                  <a:rPr lang="en-US" altLang="zh-CN" sz="1600" b="1" i="1" baseline="30000" dirty="0">
                    <a:solidFill>
                      <a:srgbClr val="0070C0"/>
                    </a:solidFill>
                    <a:latin typeface="Times New Roman" panose="02020603050405020304" pitchFamily="18" charset="0"/>
                    <a:cs typeface="Times New Roman" panose="02020603050405020304" pitchFamily="18" charset="0"/>
                  </a:rPr>
                  <a:t>158</a:t>
                </a:r>
                <a:r>
                  <a:rPr lang="en-US" altLang="zh-CN" sz="1600" b="1" i="1" dirty="0">
                    <a:solidFill>
                      <a:srgbClr val="0070C0"/>
                    </a:solidFill>
                    <a:latin typeface="Times New Roman" panose="02020603050405020304" pitchFamily="18" charset="0"/>
                    <a:cs typeface="Times New Roman" panose="02020603050405020304" pitchFamily="18" charset="0"/>
                  </a:rPr>
                  <a:t>Dy(0.1%), </a:t>
                </a:r>
                <a:r>
                  <a:rPr lang="en-US" altLang="zh-CN" sz="1600" b="1" i="1" baseline="30000" dirty="0">
                    <a:solidFill>
                      <a:srgbClr val="0070C0"/>
                    </a:solidFill>
                    <a:latin typeface="Times New Roman" panose="02020603050405020304" pitchFamily="18" charset="0"/>
                    <a:cs typeface="Times New Roman" panose="02020603050405020304" pitchFamily="18" charset="0"/>
                  </a:rPr>
                  <a:t>160</a:t>
                </a:r>
                <a:r>
                  <a:rPr lang="en-US" altLang="zh-CN" sz="1600" b="1" i="1" dirty="0">
                    <a:solidFill>
                      <a:srgbClr val="0070C0"/>
                    </a:solidFill>
                    <a:latin typeface="Times New Roman" panose="02020603050405020304" pitchFamily="18" charset="0"/>
                    <a:cs typeface="Times New Roman" panose="02020603050405020304" pitchFamily="18" charset="0"/>
                  </a:rPr>
                  <a:t>Dy(2.34%), </a:t>
                </a:r>
                <a:r>
                  <a:rPr lang="en-US" altLang="zh-CN" sz="1600" b="1" i="1" baseline="30000" dirty="0">
                    <a:solidFill>
                      <a:srgbClr val="0070C0"/>
                    </a:solidFill>
                    <a:latin typeface="Times New Roman" panose="02020603050405020304" pitchFamily="18" charset="0"/>
                    <a:cs typeface="Times New Roman" panose="02020603050405020304" pitchFamily="18" charset="0"/>
                  </a:rPr>
                  <a:t>161</a:t>
                </a:r>
                <a:r>
                  <a:rPr lang="en-US" altLang="zh-CN" sz="1600" b="1" i="1" dirty="0">
                    <a:solidFill>
                      <a:srgbClr val="0070C0"/>
                    </a:solidFill>
                    <a:latin typeface="Times New Roman" panose="02020603050405020304" pitchFamily="18" charset="0"/>
                    <a:cs typeface="Times New Roman" panose="02020603050405020304" pitchFamily="18" charset="0"/>
                  </a:rPr>
                  <a:t>Dy(18.91%), </a:t>
                </a:r>
                <a:r>
                  <a:rPr lang="en-US" altLang="zh-CN" sz="1600" b="1" i="1" baseline="30000" dirty="0">
                    <a:solidFill>
                      <a:srgbClr val="0070C0"/>
                    </a:solidFill>
                    <a:latin typeface="Times New Roman" panose="02020603050405020304" pitchFamily="18" charset="0"/>
                    <a:cs typeface="Times New Roman" panose="02020603050405020304" pitchFamily="18" charset="0"/>
                  </a:rPr>
                  <a:t>162</a:t>
                </a:r>
                <a:r>
                  <a:rPr lang="en-US" altLang="zh-CN" sz="1600" b="1" i="1" dirty="0">
                    <a:solidFill>
                      <a:srgbClr val="0070C0"/>
                    </a:solidFill>
                    <a:latin typeface="Times New Roman" panose="02020603050405020304" pitchFamily="18" charset="0"/>
                    <a:cs typeface="Times New Roman" panose="02020603050405020304" pitchFamily="18" charset="0"/>
                  </a:rPr>
                  <a:t>Dy(25.51%), </a:t>
                </a:r>
                <a:r>
                  <a:rPr lang="en-US" altLang="zh-CN" sz="1600" b="1" i="1" baseline="30000" dirty="0">
                    <a:solidFill>
                      <a:srgbClr val="0070C0"/>
                    </a:solidFill>
                    <a:latin typeface="Times New Roman" panose="02020603050405020304" pitchFamily="18" charset="0"/>
                    <a:cs typeface="Times New Roman" panose="02020603050405020304" pitchFamily="18" charset="0"/>
                  </a:rPr>
                  <a:t>163</a:t>
                </a:r>
                <a:r>
                  <a:rPr lang="en-US" altLang="zh-CN" sz="1600" b="1" i="1" dirty="0">
                    <a:solidFill>
                      <a:srgbClr val="0070C0"/>
                    </a:solidFill>
                    <a:latin typeface="Times New Roman" panose="02020603050405020304" pitchFamily="18" charset="0"/>
                    <a:cs typeface="Times New Roman" panose="02020603050405020304" pitchFamily="18" charset="0"/>
                  </a:rPr>
                  <a:t>Dy(24.90%), </a:t>
                </a:r>
                <a:r>
                  <a:rPr lang="en-US" altLang="zh-CN" sz="1600" b="1" i="1" baseline="30000" dirty="0">
                    <a:solidFill>
                      <a:srgbClr val="0070C0"/>
                    </a:solidFill>
                    <a:latin typeface="Times New Roman" panose="02020603050405020304" pitchFamily="18" charset="0"/>
                    <a:cs typeface="Times New Roman" panose="02020603050405020304" pitchFamily="18" charset="0"/>
                  </a:rPr>
                  <a:t>164</a:t>
                </a:r>
                <a:r>
                  <a:rPr lang="en-US" altLang="zh-CN" sz="1600" b="1" i="1" dirty="0">
                    <a:solidFill>
                      <a:srgbClr val="0070C0"/>
                    </a:solidFill>
                    <a:latin typeface="Times New Roman" panose="02020603050405020304" pitchFamily="18" charset="0"/>
                    <a:cs typeface="Times New Roman" panose="02020603050405020304" pitchFamily="18" charset="0"/>
                  </a:rPr>
                  <a:t>Dy(28.18%)</a:t>
                </a:r>
                <a:endParaRPr lang="en-US" altLang="zh-CN" sz="1600" b="1" dirty="0">
                  <a:solidFill>
                    <a:srgbClr val="0070C0"/>
                  </a:solidFill>
                  <a:latin typeface="Cambria Math" panose="02040503050406030204" pitchFamily="18" charset="0"/>
                  <a:cs typeface="Times New Roman" panose="02020603050405020304" pitchFamily="18" charset="0"/>
                </a:endParaRPr>
              </a:p>
              <a:p>
                <a:pPr>
                  <a:spcBef>
                    <a:spcPct val="0"/>
                  </a:spcBef>
                  <a:buNone/>
                </a:pPr>
                <a:endParaRPr lang="en-US" altLang="zh-CN" dirty="0">
                  <a:latin typeface="Cambria Math" panose="02040503050406030204" pitchFamily="18" charset="0"/>
                  <a:cs typeface="Times New Roman" panose="02020603050405020304" pitchFamily="18" charset="0"/>
                </a:endParaRPr>
              </a:p>
              <a:p>
                <a:pPr algn="ctr">
                  <a:spcBef>
                    <a:spcPct val="0"/>
                  </a:spcBef>
                </a:pPr>
                <a:r>
                  <a:rPr lang="en-US" altLang="zh-CN" b="1" baseline="30000" dirty="0">
                    <a:latin typeface="Times New Roman" panose="02020603050405020304" pitchFamily="18" charset="0"/>
                    <a:cs typeface="Times New Roman" panose="02020603050405020304" pitchFamily="18" charset="0"/>
                  </a:rPr>
                  <a:t>160</a:t>
                </a:r>
                <a:r>
                  <a:rPr lang="en-US" altLang="zh-CN" b="1" dirty="0">
                    <a:latin typeface="Times New Roman" panose="02020603050405020304" pitchFamily="18" charset="0"/>
                    <a:cs typeface="Times New Roman" panose="02020603050405020304" pitchFamily="18" charset="0"/>
                  </a:rPr>
                  <a:t>Dy target: </a:t>
                </a:r>
                <a:endParaRPr lang="en-US" altLang="zh-CN" b="1" baseline="30000" dirty="0">
                  <a:latin typeface="Times New Roman" panose="02020603050405020304" pitchFamily="18" charset="0"/>
                  <a:cs typeface="Times New Roman" panose="02020603050405020304" pitchFamily="18" charset="0"/>
                </a:endParaRPr>
              </a:p>
              <a:p>
                <a:pPr>
                  <a:spcBef>
                    <a:spcPct val="0"/>
                  </a:spcBef>
                </a:pPr>
                <a:r>
                  <a:rPr lang="en-US" altLang="zh-CN" sz="1600" b="1" i="1" baseline="30000" dirty="0">
                    <a:solidFill>
                      <a:srgbClr val="0070C0"/>
                    </a:solidFill>
                    <a:latin typeface="Times New Roman" panose="02020603050405020304" pitchFamily="18" charset="0"/>
                    <a:cs typeface="Times New Roman" panose="02020603050405020304" pitchFamily="18" charset="0"/>
                  </a:rPr>
                  <a:t>160</a:t>
                </a:r>
                <a:r>
                  <a:rPr lang="en-US" altLang="zh-CN" sz="1600" b="1" i="1" dirty="0">
                    <a:solidFill>
                      <a:srgbClr val="0070C0"/>
                    </a:solidFill>
                    <a:latin typeface="Times New Roman" panose="02020603050405020304" pitchFamily="18" charset="0"/>
                    <a:cs typeface="Times New Roman" panose="02020603050405020304" pitchFamily="18" charset="0"/>
                  </a:rPr>
                  <a:t>Dy(51.82%), </a:t>
                </a:r>
                <a:r>
                  <a:rPr lang="en-US" altLang="zh-CN" sz="1600" b="1" i="1" baseline="30000" dirty="0">
                    <a:solidFill>
                      <a:srgbClr val="0070C0"/>
                    </a:solidFill>
                    <a:latin typeface="Times New Roman" panose="02020603050405020304" pitchFamily="18" charset="0"/>
                    <a:cs typeface="Times New Roman" panose="02020603050405020304" pitchFamily="18" charset="0"/>
                  </a:rPr>
                  <a:t>161</a:t>
                </a:r>
                <a:r>
                  <a:rPr lang="en-US" altLang="zh-CN" sz="1600" b="1" i="1" dirty="0">
                    <a:solidFill>
                      <a:srgbClr val="0070C0"/>
                    </a:solidFill>
                    <a:latin typeface="Times New Roman" panose="02020603050405020304" pitchFamily="18" charset="0"/>
                    <a:cs typeface="Times New Roman" panose="02020603050405020304" pitchFamily="18" charset="0"/>
                  </a:rPr>
                  <a:t>Dy(13.87%), </a:t>
                </a:r>
                <a:r>
                  <a:rPr lang="en-US" altLang="zh-CN" sz="1600" b="1" i="1" baseline="30000" dirty="0">
                    <a:solidFill>
                      <a:srgbClr val="0070C0"/>
                    </a:solidFill>
                    <a:latin typeface="Times New Roman" panose="02020603050405020304" pitchFamily="18" charset="0"/>
                    <a:cs typeface="Times New Roman" panose="02020603050405020304" pitchFamily="18" charset="0"/>
                  </a:rPr>
                  <a:t>162</a:t>
                </a:r>
                <a:r>
                  <a:rPr lang="en-US" altLang="zh-CN" sz="1600" b="1" i="1" dirty="0">
                    <a:solidFill>
                      <a:srgbClr val="0070C0"/>
                    </a:solidFill>
                    <a:latin typeface="Times New Roman" panose="02020603050405020304" pitchFamily="18" charset="0"/>
                    <a:cs typeface="Times New Roman" panose="02020603050405020304" pitchFamily="18" charset="0"/>
                  </a:rPr>
                  <a:t>Dy(5.79%), </a:t>
                </a:r>
                <a:r>
                  <a:rPr lang="en-US" altLang="zh-CN" sz="1600" b="1" i="1" baseline="30000" dirty="0">
                    <a:solidFill>
                      <a:srgbClr val="0070C0"/>
                    </a:solidFill>
                    <a:latin typeface="Times New Roman" panose="02020603050405020304" pitchFamily="18" charset="0"/>
                    <a:cs typeface="Times New Roman" panose="02020603050405020304" pitchFamily="18" charset="0"/>
                  </a:rPr>
                  <a:t>163</a:t>
                </a:r>
                <a:r>
                  <a:rPr lang="en-US" altLang="zh-CN" sz="1600" b="1" i="1" dirty="0">
                    <a:solidFill>
                      <a:srgbClr val="0070C0"/>
                    </a:solidFill>
                    <a:latin typeface="Times New Roman" panose="02020603050405020304" pitchFamily="18" charset="0"/>
                    <a:cs typeface="Times New Roman" panose="02020603050405020304" pitchFamily="18" charset="0"/>
                  </a:rPr>
                  <a:t>Dy(3.05%), </a:t>
                </a:r>
                <a:r>
                  <a:rPr lang="en-US" altLang="zh-CN" sz="1600" b="1" i="1" baseline="30000" dirty="0">
                    <a:solidFill>
                      <a:srgbClr val="0070C0"/>
                    </a:solidFill>
                    <a:latin typeface="Times New Roman" panose="02020603050405020304" pitchFamily="18" charset="0"/>
                    <a:cs typeface="Times New Roman" panose="02020603050405020304" pitchFamily="18" charset="0"/>
                  </a:rPr>
                  <a:t>164</a:t>
                </a:r>
                <a:r>
                  <a:rPr lang="en-US" altLang="zh-CN" sz="1600" b="1" i="1" dirty="0">
                    <a:solidFill>
                      <a:srgbClr val="0070C0"/>
                    </a:solidFill>
                    <a:latin typeface="Times New Roman" panose="02020603050405020304" pitchFamily="18" charset="0"/>
                    <a:cs typeface="Times New Roman" panose="02020603050405020304" pitchFamily="18" charset="0"/>
                  </a:rPr>
                  <a:t>Dy(1.68%), O(17.6%).</a:t>
                </a:r>
              </a:p>
            </p:txBody>
          </p:sp>
        </mc:Choice>
        <mc:Fallback xmlns="">
          <p:sp>
            <p:nvSpPr>
              <p:cNvPr id="10" name="矩形 9"/>
              <p:cNvSpPr>
                <a:spLocks noRot="1" noChangeAspect="1" noMove="1" noResize="1" noEditPoints="1" noAdjustHandles="1" noChangeArrowheads="1" noChangeShapeType="1" noTextEdit="1"/>
              </p:cNvSpPr>
              <p:nvPr/>
            </p:nvSpPr>
            <p:spPr>
              <a:xfrm>
                <a:off x="4076962" y="775948"/>
                <a:ext cx="5112758" cy="3714350"/>
              </a:xfrm>
              <a:prstGeom prst="rect">
                <a:avLst/>
              </a:prstGeom>
              <a:blipFill>
                <a:blip r:embed="rId5"/>
                <a:stretch>
                  <a:fillRect l="-1073" t="-984" r="-2384"/>
                </a:stretch>
              </a:blipFill>
            </p:spPr>
            <p:txBody>
              <a:bodyPr/>
              <a:lstStyle/>
              <a:p>
                <a:r>
                  <a:rPr lang="zh-CN" altLang="en-US">
                    <a:noFill/>
                  </a:rPr>
                  <a:t> </a:t>
                </a:r>
              </a:p>
            </p:txBody>
          </p:sp>
        </mc:Fallback>
      </mc:AlternateContent>
      <p:graphicFrame>
        <p:nvGraphicFramePr>
          <p:cNvPr id="7" name="表格 6">
            <a:extLst>
              <a:ext uri="{FF2B5EF4-FFF2-40B4-BE49-F238E27FC236}">
                <a16:creationId xmlns:a16="http://schemas.microsoft.com/office/drawing/2014/main" id="{0959025E-E7A0-4C39-8EEF-3CC702DCB510}"/>
              </a:ext>
            </a:extLst>
          </p:cNvPr>
          <p:cNvGraphicFramePr>
            <a:graphicFrameLocks noGrp="1"/>
          </p:cNvGraphicFramePr>
          <p:nvPr>
            <p:extLst/>
          </p:nvPr>
        </p:nvGraphicFramePr>
        <p:xfrm>
          <a:off x="4384604" y="4688840"/>
          <a:ext cx="4497474" cy="1750973"/>
        </p:xfrm>
        <a:graphic>
          <a:graphicData uri="http://schemas.openxmlformats.org/drawingml/2006/table">
            <a:tbl>
              <a:tblPr/>
              <a:tblGrid>
                <a:gridCol w="733194">
                  <a:extLst>
                    <a:ext uri="{9D8B030D-6E8A-4147-A177-3AD203B41FA5}">
                      <a16:colId xmlns:a16="http://schemas.microsoft.com/office/drawing/2014/main" val="820405134"/>
                    </a:ext>
                  </a:extLst>
                </a:gridCol>
                <a:gridCol w="1173480">
                  <a:extLst>
                    <a:ext uri="{9D8B030D-6E8A-4147-A177-3AD203B41FA5}">
                      <a16:colId xmlns:a16="http://schemas.microsoft.com/office/drawing/2014/main" val="936106743"/>
                    </a:ext>
                  </a:extLst>
                </a:gridCol>
                <a:gridCol w="1264920">
                  <a:extLst>
                    <a:ext uri="{9D8B030D-6E8A-4147-A177-3AD203B41FA5}">
                      <a16:colId xmlns:a16="http://schemas.microsoft.com/office/drawing/2014/main" val="944281889"/>
                    </a:ext>
                  </a:extLst>
                </a:gridCol>
                <a:gridCol w="1325880">
                  <a:extLst>
                    <a:ext uri="{9D8B030D-6E8A-4147-A177-3AD203B41FA5}">
                      <a16:colId xmlns:a16="http://schemas.microsoft.com/office/drawing/2014/main" val="345921082"/>
                    </a:ext>
                  </a:extLst>
                </a:gridCol>
              </a:tblGrid>
              <a:tr h="436880">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Target</a:t>
                      </a:r>
                    </a:p>
                  </a:txBody>
                  <a:tcPr marL="3810" marR="3810" marT="3810"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Beam time </a:t>
                      </a:r>
                    </a:p>
                  </a:txBody>
                  <a:tcPr marL="3810" marR="3810" marT="3810"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Waiting time</a:t>
                      </a:r>
                    </a:p>
                  </a:txBody>
                  <a:tcPr marL="3810" marR="3810" marT="3810"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Measured time</a:t>
                      </a:r>
                    </a:p>
                  </a:txBody>
                  <a:tcPr marL="3810" marR="3810" marT="3810" marB="0" anchor="ctr">
                    <a:lnL>
                      <a:noFill/>
                    </a:lnL>
                    <a:lnR>
                      <a:noFill/>
                    </a:lnR>
                    <a:lnT>
                      <a:noFill/>
                    </a:lnT>
                    <a:lnB>
                      <a:noFill/>
                    </a:lnB>
                  </a:tcPr>
                </a:tc>
                <a:extLst>
                  <a:ext uri="{0D108BD9-81ED-4DB2-BD59-A6C34878D82A}">
                    <a16:rowId xmlns:a16="http://schemas.microsoft.com/office/drawing/2014/main" val="1480392175"/>
                  </a:ext>
                </a:extLst>
              </a:tr>
              <a:tr h="398820">
                <a:tc>
                  <a:txBody>
                    <a:bodyPr/>
                    <a:lstStyle/>
                    <a:p>
                      <a:pPr algn="l" fontAlgn="ctr"/>
                      <a:r>
                        <a:rPr lang="en-US" altLang="zh-CN"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a:t>
                      </a:r>
                    </a:p>
                  </a:txBody>
                  <a:tcPr marL="3810" marR="3810" marT="3810"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41min 41s</a:t>
                      </a:r>
                    </a:p>
                  </a:txBody>
                  <a:tcPr marL="3810" marR="3810" marT="3810"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10min 18s</a:t>
                      </a:r>
                    </a:p>
                  </a:txBody>
                  <a:tcPr marL="3810" marR="3810" marT="3810"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55min 11s</a:t>
                      </a:r>
                    </a:p>
                  </a:txBody>
                  <a:tcPr marL="3810" marR="3810" marT="3810" marB="0" anchor="ctr">
                    <a:lnL>
                      <a:noFill/>
                    </a:lnL>
                    <a:lnR>
                      <a:noFill/>
                    </a:lnR>
                    <a:lnT>
                      <a:noFill/>
                    </a:lnT>
                    <a:lnB>
                      <a:noFill/>
                    </a:lnB>
                  </a:tcPr>
                </a:tc>
                <a:extLst>
                  <a:ext uri="{0D108BD9-81ED-4DB2-BD59-A6C34878D82A}">
                    <a16:rowId xmlns:a16="http://schemas.microsoft.com/office/drawing/2014/main" val="4285710082"/>
                  </a:ext>
                </a:extLst>
              </a:tr>
              <a:tr h="398820">
                <a:tc>
                  <a:txBody>
                    <a:bodyPr/>
                    <a:lstStyle/>
                    <a:p>
                      <a:pPr algn="l" fontAlgn="ctr"/>
                      <a:r>
                        <a:rPr lang="en-US" altLang="zh-CN"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a:t>
                      </a:r>
                    </a:p>
                  </a:txBody>
                  <a:tcPr marL="3810" marR="3810" marT="3810"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40min 36s</a:t>
                      </a:r>
                    </a:p>
                  </a:txBody>
                  <a:tcPr marL="3810" marR="3810" marT="3810"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7min 20s</a:t>
                      </a:r>
                    </a:p>
                  </a:txBody>
                  <a:tcPr marL="3810" marR="3810" marT="3810"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1h 05min 13s</a:t>
                      </a:r>
                    </a:p>
                  </a:txBody>
                  <a:tcPr marL="3810" marR="3810" marT="3810" marB="0" anchor="ctr">
                    <a:lnL>
                      <a:noFill/>
                    </a:lnL>
                    <a:lnR>
                      <a:noFill/>
                    </a:lnR>
                    <a:lnT>
                      <a:noFill/>
                    </a:lnT>
                    <a:lnB>
                      <a:noFill/>
                    </a:lnB>
                  </a:tcPr>
                </a:tc>
                <a:extLst>
                  <a:ext uri="{0D108BD9-81ED-4DB2-BD59-A6C34878D82A}">
                    <a16:rowId xmlns:a16="http://schemas.microsoft.com/office/drawing/2014/main" val="343491917"/>
                  </a:ext>
                </a:extLst>
              </a:tr>
              <a:tr h="516453">
                <a:tc>
                  <a:txBody>
                    <a:bodyPr/>
                    <a:lstStyle/>
                    <a:p>
                      <a:pPr algn="l" fontAlgn="ctr"/>
                      <a:r>
                        <a:rPr lang="en-US" altLang="zh-CN"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a:t>
                      </a:r>
                    </a:p>
                  </a:txBody>
                  <a:tcPr marL="3810" marR="3810" marT="3810"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37min 54s</a:t>
                      </a:r>
                    </a:p>
                  </a:txBody>
                  <a:tcPr marL="3810" marR="3810" marT="3810"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12min 16s</a:t>
                      </a:r>
                    </a:p>
                  </a:txBody>
                  <a:tcPr marL="3810" marR="3810" marT="3810"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15h 21min 37s</a:t>
                      </a:r>
                    </a:p>
                  </a:txBody>
                  <a:tcPr marL="3810" marR="3810" marT="3810" marB="0" anchor="ctr">
                    <a:lnL>
                      <a:noFill/>
                    </a:lnL>
                    <a:lnR>
                      <a:noFill/>
                    </a:lnR>
                    <a:lnT>
                      <a:noFill/>
                    </a:lnT>
                    <a:lnB>
                      <a:noFill/>
                    </a:lnB>
                  </a:tcPr>
                </a:tc>
                <a:extLst>
                  <a:ext uri="{0D108BD9-81ED-4DB2-BD59-A6C34878D82A}">
                    <a16:rowId xmlns:a16="http://schemas.microsoft.com/office/drawing/2014/main" val="3925378698"/>
                  </a:ext>
                </a:extLst>
              </a:tr>
            </a:tbl>
          </a:graphicData>
        </a:graphic>
      </p:graphicFrame>
    </p:spTree>
    <p:extLst>
      <p:ext uri="{BB962C8B-B14F-4D97-AF65-F5344CB8AC3E}">
        <p14:creationId xmlns:p14="http://schemas.microsoft.com/office/powerpoint/2010/main" val="380222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7395" y="1231655"/>
            <a:ext cx="2820429" cy="211532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36376" y="1233207"/>
            <a:ext cx="2832848" cy="2124636"/>
          </a:xfrm>
          <a:prstGeom prst="rect">
            <a:avLst/>
          </a:prstGeom>
        </p:spPr>
      </p:pic>
      <p:grpSp>
        <p:nvGrpSpPr>
          <p:cNvPr id="3" name="组合 2">
            <a:extLst>
              <a:ext uri="{FF2B5EF4-FFF2-40B4-BE49-F238E27FC236}">
                <a16:creationId xmlns:a16="http://schemas.microsoft.com/office/drawing/2014/main" id="{A2AF107B-9420-4165-88A6-5D37652681C9}"/>
              </a:ext>
            </a:extLst>
          </p:cNvPr>
          <p:cNvGrpSpPr/>
          <p:nvPr/>
        </p:nvGrpSpPr>
        <p:grpSpPr>
          <a:xfrm>
            <a:off x="135975" y="4093228"/>
            <a:ext cx="4816500" cy="2685907"/>
            <a:chOff x="135975" y="4093228"/>
            <a:chExt cx="4816500" cy="2685907"/>
          </a:xfrm>
        </p:grpSpPr>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975" y="4093228"/>
              <a:ext cx="4816500" cy="2685907"/>
            </a:xfrm>
            <a:prstGeom prst="rect">
              <a:avLst/>
            </a:prstGeom>
          </p:spPr>
        </p:pic>
        <p:sp>
          <p:nvSpPr>
            <p:cNvPr id="9" name="矩形 8"/>
            <p:cNvSpPr/>
            <p:nvPr/>
          </p:nvSpPr>
          <p:spPr>
            <a:xfrm>
              <a:off x="1430339" y="4974517"/>
              <a:ext cx="2759089" cy="461665"/>
            </a:xfrm>
            <a:prstGeom prst="rect">
              <a:avLst/>
            </a:prstGeom>
          </p:spPr>
          <p:txBody>
            <a:bodyPr wrap="none">
              <a:spAutoFit/>
            </a:bodyPr>
            <a:lstStyle/>
            <a:p>
              <a:r>
                <a:rPr lang="en-US" altLang="zh-CN" sz="2400"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Background:  0.1/s  </a:t>
              </a:r>
              <a:endParaRPr lang="zh-CN" altLang="en-US" sz="2400" i="1" dirty="0">
                <a:solidFill>
                  <a:srgbClr val="FF0000"/>
                </a:solidFill>
              </a:endParaRPr>
            </a:p>
          </p:txBody>
        </p:sp>
      </p:grpSp>
      <p:pic>
        <p:nvPicPr>
          <p:cNvPr id="11" name="图片 10">
            <a:extLst>
              <a:ext uri="{FF2B5EF4-FFF2-40B4-BE49-F238E27FC236}">
                <a16:creationId xmlns:a16="http://schemas.microsoft.com/office/drawing/2014/main" id="{8762D5CC-C168-43B2-863A-140ED111B2DC}"/>
              </a:ext>
            </a:extLst>
          </p:cNvPr>
          <p:cNvPicPr>
            <a:picLocks noChangeAspect="1"/>
          </p:cNvPicPr>
          <p:nvPr/>
        </p:nvPicPr>
        <p:blipFill>
          <a:blip r:embed="rId6"/>
          <a:stretch>
            <a:fillRect/>
          </a:stretch>
        </p:blipFill>
        <p:spPr>
          <a:xfrm>
            <a:off x="5220890" y="2041550"/>
            <a:ext cx="3690902" cy="4461946"/>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748661" y="2353053"/>
            <a:ext cx="1553881" cy="1165411"/>
          </a:xfrm>
          <a:prstGeom prst="rect">
            <a:avLst/>
          </a:prstGeom>
        </p:spPr>
      </p:pic>
      <p:sp>
        <p:nvSpPr>
          <p:cNvPr id="12" name="矩形 11">
            <a:extLst>
              <a:ext uri="{FF2B5EF4-FFF2-40B4-BE49-F238E27FC236}">
                <a16:creationId xmlns:a16="http://schemas.microsoft.com/office/drawing/2014/main" id="{5B8BACBA-3B1D-4E3C-998C-0269F267984C}"/>
              </a:ext>
            </a:extLst>
          </p:cNvPr>
          <p:cNvSpPr/>
          <p:nvPr/>
        </p:nvSpPr>
        <p:spPr>
          <a:xfrm>
            <a:off x="4675125" y="908508"/>
            <a:ext cx="4001516" cy="1015663"/>
          </a:xfrm>
          <a:prstGeom prst="rect">
            <a:avLst/>
          </a:prstGeom>
        </p:spPr>
        <p:txBody>
          <a:bodyPr wrap="square">
            <a:spAutoFit/>
          </a:bodyPr>
          <a:lstStyle/>
          <a:p>
            <a:pPr algn="ctr"/>
            <a:r>
              <a:rPr lang="en-US" altLang="zh-CN" sz="2000" b="1" dirty="0" err="1">
                <a:solidFill>
                  <a:srgbClr val="7030A0"/>
                </a:solidFill>
                <a:ea typeface="Cambria Math" panose="02040503050406030204" pitchFamily="18" charset="0"/>
                <a:cs typeface="Times New Roman" panose="02020603050405020304" pitchFamily="18" charset="0"/>
              </a:rPr>
              <a:t>HPGe</a:t>
            </a:r>
            <a:r>
              <a:rPr lang="en-US" altLang="zh-CN" sz="2000" b="1" dirty="0">
                <a:solidFill>
                  <a:srgbClr val="7030A0"/>
                </a:solidFill>
                <a:ea typeface="Cambria Math" panose="02040503050406030204" pitchFamily="18" charset="0"/>
                <a:cs typeface="Times New Roman" panose="02020603050405020304" pitchFamily="18" charset="0"/>
              </a:rPr>
              <a:t> detector with 105% relative efficiency, </a:t>
            </a:r>
            <a:r>
              <a:rPr lang="en-US" altLang="zh-CN" sz="2000" b="1" dirty="0">
                <a:solidFill>
                  <a:srgbClr val="7030A0"/>
                </a:solidFill>
              </a:rPr>
              <a:t>Source is 22.1 mm away from</a:t>
            </a:r>
            <a:r>
              <a:rPr lang="zh-CN" altLang="en-US" sz="2000" b="1" dirty="0">
                <a:solidFill>
                  <a:srgbClr val="7030A0"/>
                </a:solidFill>
              </a:rPr>
              <a:t> </a:t>
            </a:r>
            <a:r>
              <a:rPr lang="en-US" altLang="zh-CN" sz="2000" b="1" dirty="0">
                <a:solidFill>
                  <a:srgbClr val="7030A0"/>
                </a:solidFill>
              </a:rPr>
              <a:t>the detector surface.</a:t>
            </a:r>
          </a:p>
        </p:txBody>
      </p:sp>
      <p:sp>
        <p:nvSpPr>
          <p:cNvPr id="13" name="文本框 12">
            <a:extLst>
              <a:ext uri="{FF2B5EF4-FFF2-40B4-BE49-F238E27FC236}">
                <a16:creationId xmlns:a16="http://schemas.microsoft.com/office/drawing/2014/main" id="{76CDD124-DD89-4582-896A-20700CB6D532}"/>
              </a:ext>
            </a:extLst>
          </p:cNvPr>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Experimental setup @ CIAE</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93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6" name="文本框 5"/>
          <p:cNvSpPr txBox="1"/>
          <p:nvPr/>
        </p:nvSpPr>
        <p:spPr>
          <a:xfrm>
            <a:off x="98399" y="7987"/>
            <a:ext cx="8854407" cy="584775"/>
          </a:xfrm>
          <a:prstGeom prst="rect">
            <a:avLst/>
          </a:prstGeom>
          <a:noFill/>
        </p:spPr>
        <p:txBody>
          <a:bodyPr wrap="square" rtlCol="0">
            <a:spAutoFit/>
          </a:bodyPr>
          <a:lstStyle/>
          <a:p>
            <a:r>
              <a:rPr lang="en-US" altLang="zh-CN" sz="32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Correction for summing coincidence with Geant4</a:t>
            </a:r>
            <a:endParaRPr lang="zh-CN" altLang="en-US" sz="3200" b="1" i="1" dirty="0">
              <a:solidFill>
                <a:srgbClr val="00206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41695BA1-7F15-4F99-A520-DF8D00EC69A1}"/>
              </a:ext>
            </a:extLst>
          </p:cNvPr>
          <p:cNvSpPr/>
          <p:nvPr/>
        </p:nvSpPr>
        <p:spPr>
          <a:xfrm>
            <a:off x="2624650" y="6528622"/>
            <a:ext cx="6519349" cy="369332"/>
          </a:xfrm>
          <a:prstGeom prst="rect">
            <a:avLst/>
          </a:prstGeom>
        </p:spPr>
        <p:txBody>
          <a:bodyPr wrap="none">
            <a:spAutoFit/>
          </a:bodyPr>
          <a:lstStyle/>
          <a:p>
            <a:r>
              <a:rPr lang="da-DK" altLang="zh-CN" i="1" dirty="0"/>
              <a:t>L.-C. He et al., </a:t>
            </a:r>
            <a:r>
              <a:rPr lang="en-US" altLang="zh-CN" i="1" dirty="0" err="1"/>
              <a:t>Nucl</a:t>
            </a:r>
            <a:r>
              <a:rPr lang="en-US" altLang="zh-CN" i="1" dirty="0"/>
              <a:t>. </a:t>
            </a:r>
            <a:r>
              <a:rPr lang="en-US" altLang="zh-CN" i="1" dirty="0" err="1"/>
              <a:t>Instrum</a:t>
            </a:r>
            <a:r>
              <a:rPr lang="en-US" altLang="zh-CN" i="1" dirty="0"/>
              <a:t>. Methods Phys. Res. A 880 (2018) 22–27</a:t>
            </a:r>
            <a:endParaRPr lang="zh-CN" altLang="en-US" dirty="0"/>
          </a:p>
        </p:txBody>
      </p:sp>
      <p:pic>
        <p:nvPicPr>
          <p:cNvPr id="4" name="图片 3">
            <a:extLst>
              <a:ext uri="{FF2B5EF4-FFF2-40B4-BE49-F238E27FC236}">
                <a16:creationId xmlns:a16="http://schemas.microsoft.com/office/drawing/2014/main" id="{FC212A50-512B-4245-A01F-64A8C8318E41}"/>
              </a:ext>
            </a:extLst>
          </p:cNvPr>
          <p:cNvPicPr>
            <a:picLocks noChangeAspect="1"/>
          </p:cNvPicPr>
          <p:nvPr/>
        </p:nvPicPr>
        <p:blipFill>
          <a:blip r:embed="rId3"/>
          <a:stretch>
            <a:fillRect/>
          </a:stretch>
        </p:blipFill>
        <p:spPr>
          <a:xfrm>
            <a:off x="475819" y="881811"/>
            <a:ext cx="4202568" cy="5619067"/>
          </a:xfrm>
          <a:prstGeom prst="rect">
            <a:avLst/>
          </a:prstGeom>
        </p:spPr>
      </p:pic>
      <p:pic>
        <p:nvPicPr>
          <p:cNvPr id="10" name="图片 9">
            <a:extLst>
              <a:ext uri="{FF2B5EF4-FFF2-40B4-BE49-F238E27FC236}">
                <a16:creationId xmlns:a16="http://schemas.microsoft.com/office/drawing/2014/main" id="{C5D17597-AFAC-4369-BE92-B3047385CB3F}"/>
              </a:ext>
            </a:extLst>
          </p:cNvPr>
          <p:cNvPicPr>
            <a:picLocks noChangeAspect="1"/>
          </p:cNvPicPr>
          <p:nvPr/>
        </p:nvPicPr>
        <p:blipFill rotWithShape="1">
          <a:blip r:embed="rId4"/>
          <a:srcRect l="4082"/>
          <a:stretch/>
        </p:blipFill>
        <p:spPr>
          <a:xfrm>
            <a:off x="4738749" y="917847"/>
            <a:ext cx="3851563" cy="5610775"/>
          </a:xfrm>
          <a:prstGeom prst="rect">
            <a:avLst/>
          </a:prstGeom>
        </p:spPr>
      </p:pic>
    </p:spTree>
    <p:extLst>
      <p:ext uri="{BB962C8B-B14F-4D97-AF65-F5344CB8AC3E}">
        <p14:creationId xmlns:p14="http://schemas.microsoft.com/office/powerpoint/2010/main" val="120218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F0636E66-62F5-4587-B60E-55F54BCD5383}"/>
              </a:ext>
            </a:extLst>
          </p:cNvPr>
          <p:cNvGrpSpPr/>
          <p:nvPr/>
        </p:nvGrpSpPr>
        <p:grpSpPr>
          <a:xfrm>
            <a:off x="2407030" y="803342"/>
            <a:ext cx="6705576" cy="5989519"/>
            <a:chOff x="2391790" y="818582"/>
            <a:chExt cx="6705576" cy="5989519"/>
          </a:xfrm>
        </p:grpSpPr>
        <p:pic>
          <p:nvPicPr>
            <p:cNvPr id="7" name="图片 6">
              <a:extLst>
                <a:ext uri="{FF2B5EF4-FFF2-40B4-BE49-F238E27FC236}">
                  <a16:creationId xmlns:a16="http://schemas.microsoft.com/office/drawing/2014/main" id="{8A4719A6-A559-4592-8B9A-B54433F71BD5}"/>
                </a:ext>
              </a:extLst>
            </p:cNvPr>
            <p:cNvPicPr>
              <a:picLocks noChangeAspect="1"/>
            </p:cNvPicPr>
            <p:nvPr/>
          </p:nvPicPr>
          <p:blipFill rotWithShape="1">
            <a:blip r:embed="rId3"/>
            <a:srcRect r="701"/>
            <a:stretch/>
          </p:blipFill>
          <p:spPr>
            <a:xfrm>
              <a:off x="2490215" y="3791343"/>
              <a:ext cx="6607151" cy="3016758"/>
            </a:xfrm>
            <a:prstGeom prst="rect">
              <a:avLst/>
            </a:prstGeom>
          </p:spPr>
        </p:pic>
        <p:pic>
          <p:nvPicPr>
            <p:cNvPr id="3" name="图片 2">
              <a:extLst>
                <a:ext uri="{FF2B5EF4-FFF2-40B4-BE49-F238E27FC236}">
                  <a16:creationId xmlns:a16="http://schemas.microsoft.com/office/drawing/2014/main" id="{4834E8A3-21FA-48ED-BCB2-AF10D1ED03AB}"/>
                </a:ext>
              </a:extLst>
            </p:cNvPr>
            <p:cNvPicPr>
              <a:picLocks noChangeAspect="1"/>
            </p:cNvPicPr>
            <p:nvPr/>
          </p:nvPicPr>
          <p:blipFill>
            <a:blip r:embed="rId4"/>
            <a:stretch>
              <a:fillRect/>
            </a:stretch>
          </p:blipFill>
          <p:spPr>
            <a:xfrm>
              <a:off x="2391790" y="818582"/>
              <a:ext cx="6705576" cy="3011738"/>
            </a:xfrm>
            <a:prstGeom prst="rect">
              <a:avLst/>
            </a:prstGeom>
          </p:spPr>
        </p:pic>
      </p:grpSp>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8" name="文本框 7"/>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Spectrum:</a:t>
            </a:r>
            <a:r>
              <a:rPr lang="en-US" altLang="zh-CN" sz="4000" b="1" i="1" dirty="0">
                <a:solidFill>
                  <a:srgbClr val="002060"/>
                </a:solidFill>
                <a:latin typeface="Times New Roman" panose="02020603050405020304" pitchFamily="18" charset="0"/>
                <a:cs typeface="Times New Roman" panose="02020603050405020304" pitchFamily="18" charset="0"/>
              </a:rPr>
              <a:t>	</a:t>
            </a:r>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p + </a:t>
            </a:r>
            <a:r>
              <a:rPr lang="en-US" altLang="zh-CN" sz="4000" b="1" i="1" baseline="30000" dirty="0" err="1">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nat</a:t>
            </a:r>
            <a:r>
              <a:rPr lang="en-US" altLang="zh-CN" sz="4000" b="1" i="1" dirty="0" err="1">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Dy</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6" name="矩形 5"/>
          <p:cNvSpPr/>
          <p:nvPr/>
        </p:nvSpPr>
        <p:spPr>
          <a:xfrm>
            <a:off x="98399" y="788391"/>
            <a:ext cx="2293391" cy="2520690"/>
          </a:xfrm>
          <a:prstGeom prst="rect">
            <a:avLst/>
          </a:prstGeom>
        </p:spPr>
        <p:txBody>
          <a:bodyPr wrap="square">
            <a:spAutoFit/>
          </a:bodyPr>
          <a:lstStyle/>
          <a:p>
            <a:pPr>
              <a:lnSpc>
                <a:spcPct val="130000"/>
              </a:lnSpc>
              <a:spcBef>
                <a:spcPct val="0"/>
              </a:spcBef>
            </a:pPr>
            <a:r>
              <a:rPr lang="en-US" altLang="zh-CN" b="1" i="1" dirty="0">
                <a:solidFill>
                  <a:schemeClr val="accent5">
                    <a:lumMod val="75000"/>
                  </a:schemeClr>
                </a:solidFill>
                <a:latin typeface="Times New Roman" panose="02020603050405020304" pitchFamily="18" charset="0"/>
                <a:cs typeface="Times New Roman" panose="02020603050405020304" pitchFamily="18" charset="0"/>
              </a:rPr>
              <a:t>Element abundance</a:t>
            </a:r>
            <a:r>
              <a:rPr lang="zh-CN" altLang="en-US" b="1" i="1" dirty="0">
                <a:solidFill>
                  <a:schemeClr val="accent5">
                    <a:lumMod val="75000"/>
                  </a:schemeClr>
                </a:solidFill>
                <a:latin typeface="Times New Roman" panose="02020603050405020304" pitchFamily="18" charset="0"/>
                <a:cs typeface="Times New Roman" panose="02020603050405020304" pitchFamily="18" charset="0"/>
              </a:rPr>
              <a:t>：</a:t>
            </a:r>
            <a:endParaRPr lang="en-US" altLang="zh-CN" b="1" i="1" dirty="0">
              <a:solidFill>
                <a:schemeClr val="accent5">
                  <a:lumMod val="75000"/>
                </a:schemeClr>
              </a:solidFill>
              <a:latin typeface="Times New Roman" panose="02020603050405020304" pitchFamily="18" charset="0"/>
              <a:cs typeface="Times New Roman" panose="02020603050405020304" pitchFamily="18" charset="0"/>
            </a:endParaRP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156</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(0.06%)</a:t>
            </a: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158</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(0.1%)</a:t>
            </a: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160</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(2.34%)</a:t>
            </a: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161</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(18.91%)</a:t>
            </a: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162</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(25.51%)</a:t>
            </a: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163</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(24.90%)</a:t>
            </a:r>
          </a:p>
          <a:p>
            <a:pPr>
              <a:lnSpc>
                <a:spcPct val="120000"/>
              </a:lnSpc>
              <a:spcBef>
                <a:spcPct val="0"/>
              </a:spcBef>
            </a:pPr>
            <a:r>
              <a:rPr lang="en-US" altLang="zh-CN" sz="1600" b="1" i="1" baseline="30000" dirty="0">
                <a:solidFill>
                  <a:schemeClr val="accent5">
                    <a:lumMod val="75000"/>
                  </a:schemeClr>
                </a:solidFill>
                <a:latin typeface="Times New Roman" panose="02020603050405020304" pitchFamily="18" charset="0"/>
                <a:cs typeface="Times New Roman" panose="02020603050405020304" pitchFamily="18" charset="0"/>
              </a:rPr>
              <a:t>164</a:t>
            </a:r>
            <a:r>
              <a:rPr lang="en-US" altLang="zh-CN" sz="1600" b="1" i="1" dirty="0">
                <a:solidFill>
                  <a:schemeClr val="accent5">
                    <a:lumMod val="75000"/>
                  </a:schemeClr>
                </a:solidFill>
                <a:latin typeface="Times New Roman" panose="02020603050405020304" pitchFamily="18" charset="0"/>
                <a:cs typeface="Times New Roman" panose="02020603050405020304" pitchFamily="18" charset="0"/>
              </a:rPr>
              <a:t>Dy (28.18%)</a:t>
            </a:r>
            <a:endParaRPr lang="en-US" altLang="zh-CN" sz="1600" b="1" dirty="0">
              <a:latin typeface="Times New Roman" panose="02020603050405020304" pitchFamily="18" charset="0"/>
              <a:cs typeface="Times New Roman" panose="02020603050405020304" pitchFamily="18" charset="0"/>
            </a:endParaRPr>
          </a:p>
        </p:txBody>
      </p:sp>
      <p:sp>
        <p:nvSpPr>
          <p:cNvPr id="10" name="矩形 9"/>
          <p:cNvSpPr/>
          <p:nvPr/>
        </p:nvSpPr>
        <p:spPr>
          <a:xfrm>
            <a:off x="98399" y="3635599"/>
            <a:ext cx="2621280" cy="2816156"/>
          </a:xfrm>
          <a:prstGeom prst="rect">
            <a:avLst/>
          </a:prstGeom>
        </p:spPr>
        <p:txBody>
          <a:bodyPr wrap="square">
            <a:spAutoFit/>
          </a:bodyPr>
          <a:lstStyle/>
          <a:p>
            <a:pPr>
              <a:lnSpc>
                <a:spcPct val="130000"/>
              </a:lnSpc>
              <a:spcBef>
                <a:spcPct val="0"/>
              </a:spcBef>
            </a:pPr>
            <a:r>
              <a:rPr lang="en-US" altLang="zh-CN" b="1" dirty="0">
                <a:cs typeface="Times New Roman" panose="02020603050405020304" pitchFamily="18" charset="0"/>
              </a:rPr>
              <a:t>Lifetime of production</a:t>
            </a:r>
            <a:r>
              <a:rPr lang="zh-CN" altLang="en-US" b="1" dirty="0">
                <a:cs typeface="Times New Roman" panose="02020603050405020304" pitchFamily="18" charset="0"/>
              </a:rPr>
              <a:t>：</a:t>
            </a:r>
            <a:endParaRPr lang="en-US" altLang="zh-CN" b="1" dirty="0">
              <a:cs typeface="Times New Roman" panose="02020603050405020304" pitchFamily="18" charset="0"/>
            </a:endParaRPr>
          </a:p>
          <a:p>
            <a:pPr>
              <a:lnSpc>
                <a:spcPct val="120000"/>
              </a:lnSpc>
              <a:spcBef>
                <a:spcPct val="0"/>
              </a:spcBef>
            </a:pPr>
            <a:r>
              <a:rPr lang="en-US" altLang="zh-CN" sz="1600" b="1" baseline="30000" dirty="0">
                <a:cs typeface="Times New Roman" panose="02020603050405020304" pitchFamily="18" charset="0"/>
              </a:rPr>
              <a:t>161</a:t>
            </a:r>
            <a:r>
              <a:rPr lang="en-US" altLang="zh-CN" sz="1600" b="1" dirty="0">
                <a:cs typeface="Times New Roman" panose="02020603050405020304" pitchFamily="18" charset="0"/>
              </a:rPr>
              <a:t>Ho		2.48 (5) h</a:t>
            </a:r>
          </a:p>
          <a:p>
            <a:pPr>
              <a:lnSpc>
                <a:spcPct val="120000"/>
              </a:lnSpc>
              <a:spcBef>
                <a:spcPct val="0"/>
              </a:spcBef>
            </a:pPr>
            <a:r>
              <a:rPr lang="en-US" altLang="zh-CN" sz="1600" b="1" baseline="30000" dirty="0">
                <a:cs typeface="Times New Roman" panose="02020603050405020304" pitchFamily="18" charset="0"/>
              </a:rPr>
              <a:t>161m</a:t>
            </a:r>
            <a:r>
              <a:rPr lang="en-US" altLang="zh-CN" sz="1600" b="1" dirty="0">
                <a:cs typeface="Times New Roman" panose="02020603050405020304" pitchFamily="18" charset="0"/>
              </a:rPr>
              <a:t>Ho	6.76 (7) s </a:t>
            </a:r>
          </a:p>
          <a:p>
            <a:pPr>
              <a:lnSpc>
                <a:spcPct val="120000"/>
              </a:lnSpc>
              <a:spcBef>
                <a:spcPct val="0"/>
              </a:spcBef>
            </a:pPr>
            <a:r>
              <a:rPr lang="en-US" altLang="zh-CN" sz="1600" b="1" baseline="30000" dirty="0">
                <a:cs typeface="Times New Roman" panose="02020603050405020304" pitchFamily="18" charset="0"/>
              </a:rPr>
              <a:t>162</a:t>
            </a:r>
            <a:r>
              <a:rPr lang="en-US" altLang="zh-CN" sz="1600" b="1" dirty="0">
                <a:cs typeface="Times New Roman" panose="02020603050405020304" pitchFamily="18" charset="0"/>
              </a:rPr>
              <a:t>Ho		15.0 (10) m</a:t>
            </a:r>
          </a:p>
          <a:p>
            <a:pPr>
              <a:lnSpc>
                <a:spcPct val="120000"/>
              </a:lnSpc>
              <a:spcBef>
                <a:spcPct val="0"/>
              </a:spcBef>
            </a:pPr>
            <a:r>
              <a:rPr lang="en-US" altLang="zh-CN" sz="1600" b="1" baseline="30000" dirty="0">
                <a:cs typeface="Times New Roman" panose="02020603050405020304" pitchFamily="18" charset="0"/>
              </a:rPr>
              <a:t>162m</a:t>
            </a:r>
            <a:r>
              <a:rPr lang="en-US" altLang="zh-CN" sz="1600" b="1" dirty="0">
                <a:cs typeface="Times New Roman" panose="02020603050405020304" pitchFamily="18" charset="0"/>
              </a:rPr>
              <a:t>Ho	67.0 (7) m</a:t>
            </a:r>
            <a:endParaRPr lang="en-US" altLang="zh-CN" sz="1600" b="1" baseline="30000" dirty="0">
              <a:cs typeface="Times New Roman" panose="02020603050405020304" pitchFamily="18" charset="0"/>
            </a:endParaRPr>
          </a:p>
          <a:p>
            <a:pPr>
              <a:lnSpc>
                <a:spcPct val="120000"/>
              </a:lnSpc>
              <a:spcBef>
                <a:spcPct val="0"/>
              </a:spcBef>
            </a:pPr>
            <a:r>
              <a:rPr lang="en-US" altLang="zh-CN" sz="1600" b="1" baseline="30000" dirty="0">
                <a:cs typeface="Times New Roman" panose="02020603050405020304" pitchFamily="18" charset="0"/>
              </a:rPr>
              <a:t>163</a:t>
            </a:r>
            <a:r>
              <a:rPr lang="en-US" altLang="zh-CN" sz="1600" b="1" dirty="0">
                <a:cs typeface="Times New Roman" panose="02020603050405020304" pitchFamily="18" charset="0"/>
              </a:rPr>
              <a:t>Ho		4570 (25) y</a:t>
            </a:r>
          </a:p>
          <a:p>
            <a:pPr>
              <a:lnSpc>
                <a:spcPct val="120000"/>
              </a:lnSpc>
              <a:spcBef>
                <a:spcPct val="0"/>
              </a:spcBef>
            </a:pPr>
            <a:r>
              <a:rPr lang="en-US" altLang="zh-CN" sz="1600" b="1" baseline="30000" dirty="0">
                <a:cs typeface="Times New Roman" panose="02020603050405020304" pitchFamily="18" charset="0"/>
              </a:rPr>
              <a:t>163m</a:t>
            </a:r>
            <a:r>
              <a:rPr lang="en-US" altLang="zh-CN" sz="1600" b="1" dirty="0">
                <a:cs typeface="Times New Roman" panose="02020603050405020304" pitchFamily="18" charset="0"/>
              </a:rPr>
              <a:t>Ho	1.09 (3) s </a:t>
            </a:r>
          </a:p>
          <a:p>
            <a:pPr>
              <a:lnSpc>
                <a:spcPct val="120000"/>
              </a:lnSpc>
              <a:spcBef>
                <a:spcPct val="0"/>
              </a:spcBef>
            </a:pPr>
            <a:r>
              <a:rPr lang="en-US" altLang="zh-CN" sz="1600" b="1" baseline="30000" dirty="0">
                <a:cs typeface="Times New Roman" panose="02020603050405020304" pitchFamily="18" charset="0"/>
              </a:rPr>
              <a:t>164</a:t>
            </a:r>
            <a:r>
              <a:rPr lang="en-US" altLang="zh-CN" sz="1600" b="1" dirty="0">
                <a:cs typeface="Times New Roman" panose="02020603050405020304" pitchFamily="18" charset="0"/>
              </a:rPr>
              <a:t>Ho		29 (1) m</a:t>
            </a:r>
          </a:p>
          <a:p>
            <a:pPr>
              <a:lnSpc>
                <a:spcPct val="120000"/>
              </a:lnSpc>
              <a:spcBef>
                <a:spcPct val="0"/>
              </a:spcBef>
            </a:pPr>
            <a:r>
              <a:rPr lang="en-US" altLang="zh-CN" sz="1600" b="1" baseline="30000" dirty="0">
                <a:cs typeface="Times New Roman" panose="02020603050405020304" pitchFamily="18" charset="0"/>
              </a:rPr>
              <a:t>164m</a:t>
            </a:r>
            <a:r>
              <a:rPr lang="en-US" altLang="zh-CN" sz="1600" b="1" dirty="0">
                <a:cs typeface="Times New Roman" panose="02020603050405020304" pitchFamily="18" charset="0"/>
              </a:rPr>
              <a:t>Ho	37.5 (15) m</a:t>
            </a:r>
          </a:p>
        </p:txBody>
      </p:sp>
    </p:spTree>
    <p:extLst>
      <p:ext uri="{BB962C8B-B14F-4D97-AF65-F5344CB8AC3E}">
        <p14:creationId xmlns:p14="http://schemas.microsoft.com/office/powerpoint/2010/main" val="147559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238567" y="3332546"/>
            <a:ext cx="5869577" cy="3355125"/>
            <a:chOff x="3274423" y="3502875"/>
            <a:chExt cx="5869577" cy="3355125"/>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423" y="3502875"/>
              <a:ext cx="5869577" cy="3355125"/>
            </a:xfrm>
            <a:prstGeom prst="rect">
              <a:avLst/>
            </a:prstGeom>
          </p:spPr>
        </p:pic>
        <p:sp>
          <p:nvSpPr>
            <p:cNvPr id="13" name="矩形 12"/>
            <p:cNvSpPr/>
            <p:nvPr/>
          </p:nvSpPr>
          <p:spPr>
            <a:xfrm>
              <a:off x="6760312" y="5547360"/>
              <a:ext cx="721171" cy="1114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8" name="文本框 7"/>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Spectrum:</a:t>
            </a:r>
            <a:r>
              <a:rPr lang="en-US" altLang="zh-CN" sz="4000" b="1" i="1" dirty="0">
                <a:solidFill>
                  <a:srgbClr val="002060"/>
                </a:solidFill>
                <a:latin typeface="Times New Roman" panose="02020603050405020304" pitchFamily="18" charset="0"/>
                <a:cs typeface="Times New Roman" panose="02020603050405020304" pitchFamily="18" charset="0"/>
              </a:rPr>
              <a:t>	</a:t>
            </a:r>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p + </a:t>
            </a:r>
            <a:r>
              <a:rPr lang="en-US" altLang="zh-CN" sz="4000" b="1" i="1" baseline="30000"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160</a:t>
            </a:r>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Dy</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605" y="858997"/>
            <a:ext cx="6250231" cy="2643878"/>
          </a:xfrm>
          <a:prstGeom prst="rect">
            <a:avLst/>
          </a:prstGeom>
        </p:spPr>
      </p:pic>
      <p:grpSp>
        <p:nvGrpSpPr>
          <p:cNvPr id="18" name="组合 17"/>
          <p:cNvGrpSpPr/>
          <p:nvPr/>
        </p:nvGrpSpPr>
        <p:grpSpPr>
          <a:xfrm>
            <a:off x="6851822" y="901753"/>
            <a:ext cx="1722656" cy="2302024"/>
            <a:chOff x="6489526" y="1609346"/>
            <a:chExt cx="1722656" cy="2302024"/>
          </a:xfrm>
        </p:grpSpPr>
        <p:pic>
          <p:nvPicPr>
            <p:cNvPr id="12" name="图片 11"/>
            <p:cNvPicPr>
              <a:picLocks noChangeAspect="1"/>
            </p:cNvPicPr>
            <p:nvPr/>
          </p:nvPicPr>
          <p:blipFill>
            <a:blip r:embed="rId5"/>
            <a:stretch>
              <a:fillRect/>
            </a:stretch>
          </p:blipFill>
          <p:spPr>
            <a:xfrm>
              <a:off x="6489526" y="1609346"/>
              <a:ext cx="1722656" cy="2302024"/>
            </a:xfrm>
            <a:prstGeom prst="rect">
              <a:avLst/>
            </a:prstGeom>
            <a:ln w="25400">
              <a:solidFill>
                <a:srgbClr val="FF0000"/>
              </a:solidFill>
            </a:ln>
          </p:spPr>
        </p:pic>
        <p:sp>
          <p:nvSpPr>
            <p:cNvPr id="14" name="矩形 13"/>
            <p:cNvSpPr/>
            <p:nvPr/>
          </p:nvSpPr>
          <p:spPr>
            <a:xfrm rot="17944587">
              <a:off x="6781352" y="2509863"/>
              <a:ext cx="1206257" cy="228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箭头连接符 15"/>
          <p:cNvCxnSpPr>
            <a:cxnSpLocks/>
            <a:endCxn id="12" idx="2"/>
          </p:cNvCxnSpPr>
          <p:nvPr/>
        </p:nvCxnSpPr>
        <p:spPr>
          <a:xfrm flipV="1">
            <a:off x="7146393" y="3203777"/>
            <a:ext cx="566757" cy="21732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矩形 16"/>
              <p:cNvSpPr/>
              <p:nvPr/>
            </p:nvSpPr>
            <p:spPr>
              <a:xfrm>
                <a:off x="198542" y="3518737"/>
                <a:ext cx="2783553" cy="1015663"/>
              </a:xfrm>
              <a:prstGeom prst="rect">
                <a:avLst/>
              </a:prstGeom>
            </p:spPr>
            <p:txBody>
              <a:bodyPr wrap="square">
                <a:spAutoFit/>
              </a:bodyPr>
              <a:lstStyle/>
              <a:p>
                <a:pPr>
                  <a:spcBef>
                    <a:spcPct val="0"/>
                  </a:spcBef>
                </a:pPr>
                <a:r>
                  <a:rPr lang="en-US" altLang="zh-CN" sz="2000" b="1" i="1" dirty="0">
                    <a:solidFill>
                      <a:srgbClr val="7030A0"/>
                    </a:solidFill>
                    <a:latin typeface="Times New Roman" panose="02020603050405020304" pitchFamily="18" charset="0"/>
                    <a:cs typeface="Times New Roman" panose="02020603050405020304" pitchFamily="18" charset="0"/>
                  </a:rPr>
                  <a:t>103keV is the only </a:t>
                </a:r>
                <a14:m>
                  <m:oMath xmlns:m="http://schemas.openxmlformats.org/officeDocument/2006/math">
                    <m:r>
                      <a:rPr lang="zh-CN" altLang="en-US" sz="2000" b="1" i="1" dirty="0" smtClean="0">
                        <a:solidFill>
                          <a:srgbClr val="7030A0"/>
                        </a:solidFill>
                        <a:latin typeface="Cambria Math" panose="02040503050406030204" pitchFamily="18" charset="0"/>
                        <a:cs typeface="Times New Roman" panose="02020603050405020304" pitchFamily="18" charset="0"/>
                      </a:rPr>
                      <m:t>𝜸</m:t>
                    </m:r>
                  </m:oMath>
                </a14:m>
                <a:r>
                  <a:rPr lang="en-US" altLang="zh-CN" sz="2000" b="1" i="1" dirty="0">
                    <a:solidFill>
                      <a:srgbClr val="7030A0"/>
                    </a:solidFill>
                    <a:latin typeface="Times New Roman" panose="02020603050405020304" pitchFamily="18" charset="0"/>
                    <a:cs typeface="Times New Roman" panose="02020603050405020304" pitchFamily="18" charset="0"/>
                  </a:rPr>
                  <a:t> ray visible from </a:t>
                </a:r>
                <a:r>
                  <a:rPr lang="en-US" altLang="zh-CN" sz="2000" b="1" i="1" baseline="30000" dirty="0">
                    <a:solidFill>
                      <a:srgbClr val="7030A0"/>
                    </a:solidFill>
                    <a:latin typeface="Times New Roman" panose="02020603050405020304" pitchFamily="18" charset="0"/>
                    <a:cs typeface="Times New Roman" panose="02020603050405020304" pitchFamily="18" charset="0"/>
                  </a:rPr>
                  <a:t>161</a:t>
                </a:r>
                <a:r>
                  <a:rPr lang="en-US" altLang="zh-CN" sz="2000" b="1" i="1" dirty="0">
                    <a:solidFill>
                      <a:srgbClr val="7030A0"/>
                    </a:solidFill>
                    <a:latin typeface="Times New Roman" panose="02020603050405020304" pitchFamily="18" charset="0"/>
                    <a:cs typeface="Times New Roman" panose="02020603050405020304" pitchFamily="18" charset="0"/>
                  </a:rPr>
                  <a:t>Ho with branching ratio of 3.9%</a:t>
                </a:r>
                <a:endParaRPr lang="zh-CN" altLang="en-US" sz="2000" b="1" dirty="0">
                  <a:solidFill>
                    <a:srgbClr val="7030A0"/>
                  </a:solidFill>
                </a:endParaRPr>
              </a:p>
            </p:txBody>
          </p:sp>
        </mc:Choice>
        <mc:Fallback xmlns="">
          <p:sp>
            <p:nvSpPr>
              <p:cNvPr id="17" name="矩形 16"/>
              <p:cNvSpPr>
                <a:spLocks noRot="1" noChangeAspect="1" noMove="1" noResize="1" noEditPoints="1" noAdjustHandles="1" noChangeArrowheads="1" noChangeShapeType="1" noTextEdit="1"/>
              </p:cNvSpPr>
              <p:nvPr/>
            </p:nvSpPr>
            <p:spPr>
              <a:xfrm>
                <a:off x="198542" y="3518737"/>
                <a:ext cx="2783553" cy="1015663"/>
              </a:xfrm>
              <a:prstGeom prst="rect">
                <a:avLst/>
              </a:prstGeom>
              <a:blipFill>
                <a:blip r:embed="rId6"/>
                <a:stretch>
                  <a:fillRect l="-2412" t="-2994" r="-2412" b="-8982"/>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605D1B9D-455B-4661-A20C-A92056CCCEE2}"/>
              </a:ext>
            </a:extLst>
          </p:cNvPr>
          <p:cNvSpPr/>
          <p:nvPr/>
        </p:nvSpPr>
        <p:spPr>
          <a:xfrm>
            <a:off x="198543" y="4747504"/>
            <a:ext cx="3117264" cy="1646605"/>
          </a:xfrm>
          <a:prstGeom prst="rect">
            <a:avLst/>
          </a:prstGeom>
        </p:spPr>
        <p:txBody>
          <a:bodyPr wrap="square">
            <a:spAutoFit/>
          </a:bodyPr>
          <a:lstStyle/>
          <a:p>
            <a:pPr>
              <a:spcBef>
                <a:spcPct val="0"/>
              </a:spcBef>
            </a:pPr>
            <a:r>
              <a:rPr lang="en-US" altLang="zh-CN" sz="2000" b="1" i="1" dirty="0">
                <a:solidFill>
                  <a:srgbClr val="0070C0"/>
                </a:solidFill>
                <a:latin typeface="Times New Roman" panose="02020603050405020304" pitchFamily="18" charset="0"/>
                <a:cs typeface="Times New Roman" panose="02020603050405020304" pitchFamily="18" charset="0"/>
              </a:rPr>
              <a:t>Element abundance</a:t>
            </a:r>
            <a:r>
              <a:rPr lang="zh-CN" altLang="en-US" sz="2000" b="1" i="1" dirty="0">
                <a:solidFill>
                  <a:srgbClr val="0070C0"/>
                </a:solidFill>
                <a:latin typeface="Times New Roman" panose="02020603050405020304" pitchFamily="18" charset="0"/>
                <a:cs typeface="Times New Roman" panose="02020603050405020304" pitchFamily="18" charset="0"/>
              </a:rPr>
              <a:t>：</a:t>
            </a:r>
            <a:endParaRPr lang="en-US" altLang="zh-CN" sz="2000" b="1" i="1" dirty="0">
              <a:solidFill>
                <a:srgbClr val="0070C0"/>
              </a:solidFill>
              <a:latin typeface="Times New Roman" panose="02020603050405020304" pitchFamily="18" charset="0"/>
              <a:cs typeface="Times New Roman" panose="02020603050405020304" pitchFamily="18" charset="0"/>
            </a:endParaRPr>
          </a:p>
          <a:p>
            <a:pPr>
              <a:spcBef>
                <a:spcPct val="0"/>
              </a:spcBef>
            </a:pPr>
            <a:endParaRPr lang="en-US" altLang="zh-CN" b="1" i="1" baseline="30000"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altLang="zh-CN" b="1" i="1" baseline="30000" dirty="0">
                <a:solidFill>
                  <a:srgbClr val="0070C0"/>
                </a:solidFill>
                <a:latin typeface="Times New Roman" panose="02020603050405020304" pitchFamily="18" charset="0"/>
                <a:cs typeface="Times New Roman" panose="02020603050405020304" pitchFamily="18" charset="0"/>
              </a:rPr>
              <a:t>160</a:t>
            </a:r>
            <a:r>
              <a:rPr lang="en-US" altLang="zh-CN" b="1" i="1" dirty="0">
                <a:solidFill>
                  <a:srgbClr val="0070C0"/>
                </a:solidFill>
                <a:latin typeface="Times New Roman" panose="02020603050405020304" pitchFamily="18" charset="0"/>
                <a:cs typeface="Times New Roman" panose="02020603050405020304" pitchFamily="18" charset="0"/>
              </a:rPr>
              <a:t>Dy(51.82%), </a:t>
            </a:r>
            <a:r>
              <a:rPr lang="en-US" altLang="zh-CN" b="1" i="1" baseline="30000" dirty="0">
                <a:solidFill>
                  <a:srgbClr val="0070C0"/>
                </a:solidFill>
                <a:latin typeface="Times New Roman" panose="02020603050405020304" pitchFamily="18" charset="0"/>
                <a:cs typeface="Times New Roman" panose="02020603050405020304" pitchFamily="18" charset="0"/>
              </a:rPr>
              <a:t>161</a:t>
            </a:r>
            <a:r>
              <a:rPr lang="en-US" altLang="zh-CN" b="1" i="1" dirty="0">
                <a:solidFill>
                  <a:srgbClr val="0070C0"/>
                </a:solidFill>
                <a:latin typeface="Times New Roman" panose="02020603050405020304" pitchFamily="18" charset="0"/>
                <a:cs typeface="Times New Roman" panose="02020603050405020304" pitchFamily="18" charset="0"/>
              </a:rPr>
              <a:t>Dy(13.87%), </a:t>
            </a:r>
          </a:p>
          <a:p>
            <a:pPr>
              <a:spcBef>
                <a:spcPts val="600"/>
              </a:spcBef>
            </a:pPr>
            <a:r>
              <a:rPr lang="en-US" altLang="zh-CN" b="1" i="1" baseline="30000" dirty="0">
                <a:solidFill>
                  <a:srgbClr val="0070C0"/>
                </a:solidFill>
                <a:latin typeface="Times New Roman" panose="02020603050405020304" pitchFamily="18" charset="0"/>
                <a:cs typeface="Times New Roman" panose="02020603050405020304" pitchFamily="18" charset="0"/>
              </a:rPr>
              <a:t>162</a:t>
            </a:r>
            <a:r>
              <a:rPr lang="en-US" altLang="zh-CN" b="1" i="1" dirty="0">
                <a:solidFill>
                  <a:srgbClr val="0070C0"/>
                </a:solidFill>
                <a:latin typeface="Times New Roman" panose="02020603050405020304" pitchFamily="18" charset="0"/>
                <a:cs typeface="Times New Roman" panose="02020603050405020304" pitchFamily="18" charset="0"/>
              </a:rPr>
              <a:t>Dy(5.79%), </a:t>
            </a:r>
            <a:r>
              <a:rPr lang="en-US" altLang="zh-CN" b="1" i="1" baseline="30000" dirty="0">
                <a:solidFill>
                  <a:srgbClr val="0070C0"/>
                </a:solidFill>
                <a:latin typeface="Times New Roman" panose="02020603050405020304" pitchFamily="18" charset="0"/>
                <a:cs typeface="Times New Roman" panose="02020603050405020304" pitchFamily="18" charset="0"/>
              </a:rPr>
              <a:t>163</a:t>
            </a:r>
            <a:r>
              <a:rPr lang="en-US" altLang="zh-CN" b="1" i="1" dirty="0">
                <a:solidFill>
                  <a:srgbClr val="0070C0"/>
                </a:solidFill>
                <a:latin typeface="Times New Roman" panose="02020603050405020304" pitchFamily="18" charset="0"/>
                <a:cs typeface="Times New Roman" panose="02020603050405020304" pitchFamily="18" charset="0"/>
              </a:rPr>
              <a:t>Dy(3.05%), </a:t>
            </a:r>
          </a:p>
          <a:p>
            <a:pPr>
              <a:spcBef>
                <a:spcPts val="600"/>
              </a:spcBef>
            </a:pPr>
            <a:r>
              <a:rPr lang="en-US" altLang="zh-CN" b="1" i="1" baseline="30000" dirty="0">
                <a:solidFill>
                  <a:srgbClr val="0070C0"/>
                </a:solidFill>
                <a:latin typeface="Times New Roman" panose="02020603050405020304" pitchFamily="18" charset="0"/>
                <a:cs typeface="Times New Roman" panose="02020603050405020304" pitchFamily="18" charset="0"/>
              </a:rPr>
              <a:t>164</a:t>
            </a:r>
            <a:r>
              <a:rPr lang="en-US" altLang="zh-CN" b="1" i="1" dirty="0">
                <a:solidFill>
                  <a:srgbClr val="0070C0"/>
                </a:solidFill>
                <a:latin typeface="Times New Roman" panose="02020603050405020304" pitchFamily="18" charset="0"/>
                <a:cs typeface="Times New Roman" panose="02020603050405020304" pitchFamily="18" charset="0"/>
              </a:rPr>
              <a:t>Dy(1.68%), O(17.6%).</a:t>
            </a:r>
          </a:p>
        </p:txBody>
      </p:sp>
    </p:spTree>
    <p:extLst>
      <p:ext uri="{BB962C8B-B14F-4D97-AF65-F5344CB8AC3E}">
        <p14:creationId xmlns:p14="http://schemas.microsoft.com/office/powerpoint/2010/main" val="304250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81250DE-3FC9-48D6-B89B-17AF0D021E30}"/>
              </a:ext>
            </a:extLst>
          </p:cNvPr>
          <p:cNvPicPr>
            <a:picLocks noChangeAspect="1"/>
          </p:cNvPicPr>
          <p:nvPr/>
        </p:nvPicPr>
        <p:blipFill rotWithShape="1">
          <a:blip r:embed="rId3">
            <a:extLst>
              <a:ext uri="{28A0092B-C50C-407E-A947-70E740481C1C}">
                <a14:useLocalDpi xmlns:a14="http://schemas.microsoft.com/office/drawing/2010/main" val="0"/>
              </a:ext>
            </a:extLst>
          </a:blip>
          <a:srcRect l="2010" t="961" r="9098"/>
          <a:stretch/>
        </p:blipFill>
        <p:spPr>
          <a:xfrm>
            <a:off x="5340926" y="1010098"/>
            <a:ext cx="3556000" cy="3169508"/>
          </a:xfrm>
          <a:prstGeom prst="rect">
            <a:avLst/>
          </a:prstGeom>
        </p:spPr>
      </p:pic>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8" name="文本框 7"/>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Contaminations</a:t>
            </a:r>
            <a:r>
              <a:rPr lang="zh-CN" altLang="en-US"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in target</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732261B-208C-44B1-AF28-5CAA84AA2251}"/>
              </a:ext>
            </a:extLst>
          </p:cNvPr>
          <p:cNvSpPr/>
          <p:nvPr/>
        </p:nvSpPr>
        <p:spPr>
          <a:xfrm>
            <a:off x="2150784" y="810043"/>
            <a:ext cx="1289135" cy="400110"/>
          </a:xfrm>
          <a:prstGeom prst="rect">
            <a:avLst/>
          </a:prstGeom>
        </p:spPr>
        <p:txBody>
          <a:bodyPr wrap="none">
            <a:spAutoFit/>
          </a:bodyPr>
          <a:lstStyle/>
          <a:p>
            <a:r>
              <a:rPr lang="en-US" altLang="zh-CN" sz="2000" b="1" dirty="0">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p + </a:t>
            </a:r>
            <a:r>
              <a:rPr lang="en-US" altLang="zh-CN" sz="2000" b="1" baseline="30000" dirty="0" err="1">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nat</a:t>
            </a:r>
            <a:r>
              <a:rPr lang="en-US" altLang="zh-CN" sz="2000" b="1" dirty="0" err="1">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Dy</a:t>
            </a:r>
            <a:endParaRPr lang="zh-CN" altLang="en-US" sz="2000" dirty="0">
              <a:solidFill>
                <a:srgbClr val="7030A0"/>
              </a:solidFill>
              <a:latin typeface="Segoe UI Black" panose="020B0A02040204020203" pitchFamily="34" charset="0"/>
              <a:cs typeface="Segoe UI Black" panose="020B0A02040204020203" pitchFamily="34" charset="0"/>
            </a:endParaRPr>
          </a:p>
        </p:txBody>
      </p:sp>
      <p:pic>
        <p:nvPicPr>
          <p:cNvPr id="10" name="图片 9">
            <a:extLst>
              <a:ext uri="{FF2B5EF4-FFF2-40B4-BE49-F238E27FC236}">
                <a16:creationId xmlns:a16="http://schemas.microsoft.com/office/drawing/2014/main" id="{F01C9637-753A-4709-908D-7329EAF3E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0153"/>
            <a:ext cx="5391313" cy="3164251"/>
          </a:xfrm>
          <a:prstGeom prst="rect">
            <a:avLst/>
          </a:prstGeom>
        </p:spPr>
      </p:pic>
      <p:sp>
        <p:nvSpPr>
          <p:cNvPr id="12" name="文本框 11">
            <a:extLst>
              <a:ext uri="{FF2B5EF4-FFF2-40B4-BE49-F238E27FC236}">
                <a16:creationId xmlns:a16="http://schemas.microsoft.com/office/drawing/2014/main" id="{5DBAD1AA-63A4-482A-8895-8F236FB6E304}"/>
              </a:ext>
            </a:extLst>
          </p:cNvPr>
          <p:cNvSpPr txBox="1"/>
          <p:nvPr/>
        </p:nvSpPr>
        <p:spPr>
          <a:xfrm>
            <a:off x="6364968" y="2189992"/>
            <a:ext cx="2249510" cy="646331"/>
          </a:xfrm>
          <a:prstGeom prst="rect">
            <a:avLst/>
          </a:prstGeom>
          <a:noFill/>
        </p:spPr>
        <p:txBody>
          <a:bodyPr wrap="square" rtlCol="0">
            <a:spAutoFit/>
          </a:bodyPr>
          <a:lstStyle/>
          <a:p>
            <a:r>
              <a:rPr lang="en-US" altLang="zh-CN" b="1" dirty="0">
                <a:solidFill>
                  <a:srgbClr val="FF0000"/>
                </a:solidFill>
              </a:rPr>
              <a:t>Lifetime of 511keV: 	109.71 min</a:t>
            </a:r>
            <a:endParaRPr lang="zh-CN" altLang="en-US" b="1" dirty="0">
              <a:solidFill>
                <a:srgbClr val="FF0000"/>
              </a:solidFill>
            </a:endParaRPr>
          </a:p>
        </p:txBody>
      </p:sp>
      <p:pic>
        <p:nvPicPr>
          <p:cNvPr id="14" name="图片 13">
            <a:extLst>
              <a:ext uri="{FF2B5EF4-FFF2-40B4-BE49-F238E27FC236}">
                <a16:creationId xmlns:a16="http://schemas.microsoft.com/office/drawing/2014/main" id="{3BB00315-DA6B-45A4-86D4-C148AF2F242D}"/>
              </a:ext>
            </a:extLst>
          </p:cNvPr>
          <p:cNvPicPr>
            <a:picLocks noChangeAspect="1"/>
          </p:cNvPicPr>
          <p:nvPr/>
        </p:nvPicPr>
        <p:blipFill>
          <a:blip r:embed="rId5"/>
          <a:stretch>
            <a:fillRect/>
          </a:stretch>
        </p:blipFill>
        <p:spPr>
          <a:xfrm>
            <a:off x="603772" y="4467603"/>
            <a:ext cx="3094023" cy="2015290"/>
          </a:xfrm>
          <a:prstGeom prst="rect">
            <a:avLst/>
          </a:prstGeom>
        </p:spPr>
      </p:pic>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650769A5-3A42-4321-9B9A-3FB0B2674960}"/>
                  </a:ext>
                </a:extLst>
              </p:cNvPr>
              <p:cNvSpPr/>
              <p:nvPr/>
            </p:nvSpPr>
            <p:spPr>
              <a:xfrm>
                <a:off x="3921454" y="4582955"/>
                <a:ext cx="4693024" cy="2017604"/>
              </a:xfrm>
              <a:prstGeom prst="rect">
                <a:avLst/>
              </a:prstGeom>
            </p:spPr>
            <p:txBody>
              <a:bodyPr wrap="square">
                <a:spAutoFit/>
              </a:bodyPr>
              <a:lstStyle/>
              <a:p>
                <a:pPr>
                  <a:lnSpc>
                    <a:spcPct val="150000"/>
                  </a:lnSpc>
                </a:pPr>
                <a:r>
                  <a:rPr lang="en-US" altLang="zh-CN" b="1" dirty="0"/>
                  <a:t>Talys calculation:</a:t>
                </a:r>
              </a:p>
              <a:p>
                <a:pPr>
                  <a:lnSpc>
                    <a:spcPct val="150000"/>
                  </a:lnSpc>
                </a:pPr>
                <a:r>
                  <a:rPr lang="en-US" altLang="zh-CN" b="1" dirty="0"/>
                  <a:t>	p + </a:t>
                </a:r>
                <a:r>
                  <a:rPr lang="en-US" altLang="zh-CN" b="1" baseline="30000" dirty="0" err="1"/>
                  <a:t>nat</a:t>
                </a:r>
                <a:r>
                  <a:rPr lang="en-US" altLang="zh-CN" b="1" dirty="0" err="1"/>
                  <a:t>O</a:t>
                </a:r>
                <a:r>
                  <a:rPr lang="en-US" altLang="zh-CN" b="1" dirty="0"/>
                  <a:t> </a:t>
                </a:r>
                <a14:m>
                  <m:oMath xmlns:m="http://schemas.openxmlformats.org/officeDocument/2006/math">
                    <m:r>
                      <a:rPr lang="en-US" altLang="zh-CN" b="1" i="0" smtClean="0">
                        <a:latin typeface="Cambria Math" panose="02040503050406030204" pitchFamily="18" charset="0"/>
                      </a:rPr>
                      <m:t>  </m:t>
                    </m:r>
                    <m:groupChr>
                      <m:groupChrPr>
                        <m:chr m:val="→"/>
                        <m:vertJc m:val="bot"/>
                        <m:ctrlPr>
                          <a:rPr lang="en-US" altLang="zh-CN" b="1" i="1">
                            <a:latin typeface="Cambria Math" panose="02040503050406030204" pitchFamily="18" charset="0"/>
                          </a:rPr>
                        </m:ctrlPr>
                      </m:groupChrPr>
                      <m:e>
                        <m:r>
                          <m:rPr>
                            <m:brk m:alnAt="2"/>
                          </m:rPr>
                          <a:rPr lang="en-US" altLang="zh-CN" b="1" i="1">
                            <a:latin typeface="Cambria Math" panose="02040503050406030204" pitchFamily="18" charset="0"/>
                          </a:rPr>
                          <m:t>𝟑</m:t>
                        </m:r>
                        <m:r>
                          <a:rPr lang="en-US" altLang="zh-CN" b="1" i="1">
                            <a:latin typeface="Cambria Math" panose="02040503050406030204" pitchFamily="18" charset="0"/>
                          </a:rPr>
                          <m:t>.</m:t>
                        </m:r>
                        <m:r>
                          <a:rPr lang="en-US" altLang="zh-CN" b="1" i="1">
                            <a:latin typeface="Cambria Math" panose="02040503050406030204" pitchFamily="18" charset="0"/>
                          </a:rPr>
                          <m:t>𝟒</m:t>
                        </m:r>
                        <m:r>
                          <a:rPr lang="en-US" altLang="zh-CN" b="1" i="1">
                            <a:latin typeface="Cambria Math" panose="02040503050406030204" pitchFamily="18" charset="0"/>
                          </a:rPr>
                          <m:t> </m:t>
                        </m:r>
                        <m:r>
                          <a:rPr lang="en-US" altLang="zh-CN" b="1" i="1">
                            <a:latin typeface="Cambria Math" panose="02040503050406030204" pitchFamily="18" charset="0"/>
                          </a:rPr>
                          <m:t>𝑴𝒆𝑽</m:t>
                        </m:r>
                      </m:e>
                    </m:groupChr>
                  </m:oMath>
                </a14:m>
                <a:r>
                  <a:rPr lang="zh-CN" altLang="en-US" b="1" dirty="0"/>
                  <a:t> </a:t>
                </a:r>
                <a:r>
                  <a:rPr lang="en-US" altLang="zh-CN" b="1" baseline="30000" dirty="0"/>
                  <a:t>18</a:t>
                </a:r>
                <a:r>
                  <a:rPr lang="en-US" altLang="zh-CN" b="1" dirty="0"/>
                  <a:t>F		  2.272 </a:t>
                </a:r>
                <a14:m>
                  <m:oMath xmlns:m="http://schemas.openxmlformats.org/officeDocument/2006/math">
                    <m:r>
                      <a:rPr lang="en-US" altLang="zh-CN" b="1" i="1">
                        <a:latin typeface="Cambria Math" panose="02040503050406030204" pitchFamily="18" charset="0"/>
                        <a:ea typeface="Cambria Math" panose="02040503050406030204" pitchFamily="18" charset="0"/>
                      </a:rPr>
                      <m:t>×</m:t>
                    </m:r>
                  </m:oMath>
                </a14:m>
                <a:r>
                  <a:rPr lang="zh-CN" altLang="en-US" b="1" dirty="0"/>
                  <a:t> </a:t>
                </a:r>
                <a:r>
                  <a:rPr lang="en-US" altLang="zh-CN" b="1" dirty="0"/>
                  <a:t>10</a:t>
                </a:r>
                <a:r>
                  <a:rPr lang="en-US" altLang="zh-CN" b="1" baseline="30000" dirty="0"/>
                  <a:t>-1</a:t>
                </a:r>
                <a:r>
                  <a:rPr lang="en-US" altLang="zh-CN" b="1" dirty="0"/>
                  <a:t> </a:t>
                </a:r>
                <a:r>
                  <a:rPr lang="en-US" altLang="zh-CN" b="1" dirty="0" err="1"/>
                  <a:t>mb</a:t>
                </a:r>
                <a:endParaRPr lang="en-US" altLang="zh-CN" b="1" dirty="0"/>
              </a:p>
              <a:p>
                <a:pPr>
                  <a:lnSpc>
                    <a:spcPct val="150000"/>
                  </a:lnSpc>
                </a:pPr>
                <a:r>
                  <a:rPr lang="en-US" altLang="zh-CN" b="1" dirty="0"/>
                  <a:t>	p + </a:t>
                </a:r>
                <a:r>
                  <a:rPr lang="en-US" altLang="zh-CN" b="1" baseline="30000" dirty="0"/>
                  <a:t>160</a:t>
                </a:r>
                <a:r>
                  <a:rPr lang="en-US" altLang="zh-CN" b="1" dirty="0"/>
                  <a:t>Dy </a:t>
                </a:r>
                <a14:m>
                  <m:oMath xmlns:m="http://schemas.openxmlformats.org/officeDocument/2006/math">
                    <m:groupChr>
                      <m:groupChrPr>
                        <m:chr m:val="→"/>
                        <m:vertJc m:val="bot"/>
                        <m:ctrlPr>
                          <a:rPr lang="en-US" altLang="zh-CN" b="1" i="1">
                            <a:latin typeface="Cambria Math" panose="02040503050406030204" pitchFamily="18" charset="0"/>
                          </a:rPr>
                        </m:ctrlPr>
                      </m:groupChrPr>
                      <m:e>
                        <m:r>
                          <m:rPr>
                            <m:brk m:alnAt="2"/>
                          </m:rPr>
                          <a:rPr lang="en-US" altLang="zh-CN" b="1" i="1">
                            <a:latin typeface="Cambria Math" panose="02040503050406030204" pitchFamily="18" charset="0"/>
                          </a:rPr>
                          <m:t>𝟑</m:t>
                        </m:r>
                        <m:r>
                          <a:rPr lang="en-US" altLang="zh-CN" b="1" i="1">
                            <a:latin typeface="Cambria Math" panose="02040503050406030204" pitchFamily="18" charset="0"/>
                          </a:rPr>
                          <m:t>.</m:t>
                        </m:r>
                        <m:r>
                          <a:rPr lang="en-US" altLang="zh-CN" b="1" i="1">
                            <a:latin typeface="Cambria Math" panose="02040503050406030204" pitchFamily="18" charset="0"/>
                          </a:rPr>
                          <m:t>𝟒</m:t>
                        </m:r>
                        <m:r>
                          <a:rPr lang="en-US" altLang="zh-CN" b="1" i="1">
                            <a:latin typeface="Cambria Math" panose="02040503050406030204" pitchFamily="18" charset="0"/>
                          </a:rPr>
                          <m:t> </m:t>
                        </m:r>
                        <m:r>
                          <a:rPr lang="en-US" altLang="zh-CN" b="1" i="1">
                            <a:latin typeface="Cambria Math" panose="02040503050406030204" pitchFamily="18" charset="0"/>
                          </a:rPr>
                          <m:t>𝑴𝒆𝑽</m:t>
                        </m:r>
                      </m:e>
                    </m:groupChr>
                  </m:oMath>
                </a14:m>
                <a:r>
                  <a:rPr lang="zh-CN" altLang="en-US" b="1" dirty="0"/>
                  <a:t> </a:t>
                </a:r>
                <a:r>
                  <a:rPr lang="en-US" altLang="zh-CN" b="1" baseline="30000" dirty="0"/>
                  <a:t>161</a:t>
                </a:r>
                <a:r>
                  <a:rPr lang="en-US" altLang="zh-CN" b="1" dirty="0"/>
                  <a:t>Dy	  3.665 </a:t>
                </a:r>
                <a14:m>
                  <m:oMath xmlns:m="http://schemas.openxmlformats.org/officeDocument/2006/math">
                    <m:r>
                      <a:rPr lang="en-US" altLang="zh-CN" b="1" i="1">
                        <a:latin typeface="Cambria Math" panose="02040503050406030204" pitchFamily="18" charset="0"/>
                        <a:ea typeface="Cambria Math" panose="02040503050406030204" pitchFamily="18" charset="0"/>
                      </a:rPr>
                      <m:t>×</m:t>
                    </m:r>
                  </m:oMath>
                </a14:m>
                <a:r>
                  <a:rPr lang="zh-CN" altLang="en-US" b="1" dirty="0"/>
                  <a:t> </a:t>
                </a:r>
                <a:r>
                  <a:rPr lang="en-US" altLang="zh-CN" b="1" dirty="0"/>
                  <a:t>10</a:t>
                </a:r>
                <a:r>
                  <a:rPr lang="en-US" altLang="zh-CN" b="1" baseline="30000" dirty="0"/>
                  <a:t>-3</a:t>
                </a:r>
                <a:r>
                  <a:rPr lang="en-US" altLang="zh-CN" b="1" dirty="0"/>
                  <a:t> </a:t>
                </a:r>
                <a:r>
                  <a:rPr lang="en-US" altLang="zh-CN" b="1" dirty="0" err="1"/>
                  <a:t>mb</a:t>
                </a:r>
                <a:endParaRPr lang="en-US" altLang="zh-CN" b="1" dirty="0"/>
              </a:p>
              <a:p>
                <a:pPr>
                  <a:lnSpc>
                    <a:spcPct val="150000"/>
                  </a:lnSpc>
                </a:pPr>
                <a:endParaRPr lang="en-US" altLang="zh-CN" b="1" dirty="0"/>
              </a:p>
            </p:txBody>
          </p:sp>
        </mc:Choice>
        <mc:Fallback xmlns="">
          <p:sp>
            <p:nvSpPr>
              <p:cNvPr id="15" name="矩形 14">
                <a:extLst>
                  <a:ext uri="{FF2B5EF4-FFF2-40B4-BE49-F238E27FC236}">
                    <a16:creationId xmlns:a16="http://schemas.microsoft.com/office/drawing/2014/main" id="{650769A5-3A42-4321-9B9A-3FB0B2674960}"/>
                  </a:ext>
                </a:extLst>
              </p:cNvPr>
              <p:cNvSpPr>
                <a:spLocks noRot="1" noChangeAspect="1" noMove="1" noResize="1" noEditPoints="1" noAdjustHandles="1" noChangeArrowheads="1" noChangeShapeType="1" noTextEdit="1"/>
              </p:cNvSpPr>
              <p:nvPr/>
            </p:nvSpPr>
            <p:spPr>
              <a:xfrm>
                <a:off x="3921454" y="4582955"/>
                <a:ext cx="4693024" cy="2017604"/>
              </a:xfrm>
              <a:prstGeom prst="rect">
                <a:avLst/>
              </a:prstGeom>
              <a:blipFill>
                <a:blip r:embed="rId6"/>
                <a:stretch>
                  <a:fillRect l="-10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59E0B7C-C7CD-4490-85F0-C34685955697}"/>
                  </a:ext>
                </a:extLst>
              </p:cNvPr>
              <p:cNvSpPr/>
              <p:nvPr/>
            </p:nvSpPr>
            <p:spPr>
              <a:xfrm>
                <a:off x="281012" y="4818438"/>
                <a:ext cx="1922449" cy="646331"/>
              </a:xfrm>
              <a:prstGeom prst="rect">
                <a:avLst/>
              </a:prstGeom>
            </p:spPr>
            <p:txBody>
              <a:bodyPr wrap="none">
                <a:spAutoFit/>
              </a:bodyPr>
              <a:lstStyle/>
              <a:p>
                <a:r>
                  <a:rPr lang="en-US" altLang="zh-CN" b="1" dirty="0">
                    <a:solidFill>
                      <a:srgbClr val="7030A0"/>
                    </a:solidFill>
                  </a:rPr>
                  <a:t>Total </a:t>
                </a:r>
                <a14:m>
                  <m:oMath xmlns:m="http://schemas.openxmlformats.org/officeDocument/2006/math">
                    <m:r>
                      <a:rPr lang="zh-CN" altLang="en-US" b="1" i="1" dirty="0" smtClean="0">
                        <a:solidFill>
                          <a:srgbClr val="7030A0"/>
                        </a:solidFill>
                        <a:latin typeface="Cambria Math" panose="02040503050406030204" pitchFamily="18" charset="0"/>
                      </a:rPr>
                      <m:t>𝜷</m:t>
                    </m:r>
                  </m:oMath>
                </a14:m>
                <a:r>
                  <a:rPr lang="en-US" altLang="zh-CN" b="1" dirty="0">
                    <a:solidFill>
                      <a:srgbClr val="7030A0"/>
                    </a:solidFill>
                  </a:rPr>
                  <a:t>+ intensity:</a:t>
                </a:r>
              </a:p>
              <a:p>
                <a:r>
                  <a:rPr lang="en-US" altLang="zh-CN" b="1" dirty="0">
                    <a:solidFill>
                      <a:srgbClr val="7030A0"/>
                    </a:solidFill>
                  </a:rPr>
                  <a:t>	 96.73 %</a:t>
                </a:r>
                <a:endParaRPr lang="zh-CN" altLang="en-US" b="1" dirty="0">
                  <a:solidFill>
                    <a:srgbClr val="7030A0"/>
                  </a:solidFill>
                </a:endParaRPr>
              </a:p>
            </p:txBody>
          </p:sp>
        </mc:Choice>
        <mc:Fallback xmlns="">
          <p:sp>
            <p:nvSpPr>
              <p:cNvPr id="2" name="矩形 1">
                <a:extLst>
                  <a:ext uri="{FF2B5EF4-FFF2-40B4-BE49-F238E27FC236}">
                    <a16:creationId xmlns:a16="http://schemas.microsoft.com/office/drawing/2014/main" id="{E59E0B7C-C7CD-4490-85F0-C34685955697}"/>
                  </a:ext>
                </a:extLst>
              </p:cNvPr>
              <p:cNvSpPr>
                <a:spLocks noRot="1" noChangeAspect="1" noMove="1" noResize="1" noEditPoints="1" noAdjustHandles="1" noChangeArrowheads="1" noChangeShapeType="1" noTextEdit="1"/>
              </p:cNvSpPr>
              <p:nvPr/>
            </p:nvSpPr>
            <p:spPr>
              <a:xfrm>
                <a:off x="281012" y="4818438"/>
                <a:ext cx="1922449" cy="646331"/>
              </a:xfrm>
              <a:prstGeom prst="rect">
                <a:avLst/>
              </a:prstGeom>
              <a:blipFill>
                <a:blip r:embed="rId7"/>
                <a:stretch>
                  <a:fillRect l="-2540" t="-4717" r="-2222"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932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8" name="文本框 7"/>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Contaminations</a:t>
            </a:r>
            <a:r>
              <a:rPr lang="zh-CN" altLang="en-US"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in target</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732261B-208C-44B1-AF28-5CAA84AA2251}"/>
              </a:ext>
            </a:extLst>
          </p:cNvPr>
          <p:cNvSpPr/>
          <p:nvPr/>
        </p:nvSpPr>
        <p:spPr>
          <a:xfrm>
            <a:off x="4015443" y="805900"/>
            <a:ext cx="1303562" cy="400110"/>
          </a:xfrm>
          <a:prstGeom prst="rect">
            <a:avLst/>
          </a:prstGeom>
        </p:spPr>
        <p:txBody>
          <a:bodyPr wrap="none">
            <a:spAutoFit/>
          </a:bodyPr>
          <a:lstStyle/>
          <a:p>
            <a:r>
              <a:rPr lang="en-US" altLang="zh-CN" sz="2000" b="1" dirty="0">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p + </a:t>
            </a:r>
            <a:r>
              <a:rPr lang="en-US" altLang="zh-CN" sz="2000" b="1" baseline="30000" dirty="0">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160</a:t>
            </a:r>
            <a:r>
              <a:rPr lang="en-US" altLang="zh-CN" sz="2000" b="1" dirty="0">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Dy</a:t>
            </a:r>
            <a:endParaRPr lang="zh-CN" altLang="en-US" sz="2000" dirty="0">
              <a:solidFill>
                <a:srgbClr val="7030A0"/>
              </a:solidFill>
              <a:latin typeface="Segoe UI Black" panose="020B0A02040204020203" pitchFamily="34" charset="0"/>
              <a:cs typeface="Segoe UI Black" panose="020B0A02040204020203" pitchFamily="34" charset="0"/>
            </a:endParaRPr>
          </a:p>
        </p:txBody>
      </p:sp>
      <p:grpSp>
        <p:nvGrpSpPr>
          <p:cNvPr id="12" name="组合 11">
            <a:extLst>
              <a:ext uri="{FF2B5EF4-FFF2-40B4-BE49-F238E27FC236}">
                <a16:creationId xmlns:a16="http://schemas.microsoft.com/office/drawing/2014/main" id="{8E12FE60-C7AC-44C5-8DBE-1F6BDD29CD0E}"/>
              </a:ext>
            </a:extLst>
          </p:cNvPr>
          <p:cNvGrpSpPr/>
          <p:nvPr/>
        </p:nvGrpSpPr>
        <p:grpSpPr>
          <a:xfrm>
            <a:off x="112050" y="1238126"/>
            <a:ext cx="8878308" cy="5461106"/>
            <a:chOff x="112050" y="1238126"/>
            <a:chExt cx="8878308" cy="5461106"/>
          </a:xfrm>
        </p:grpSpPr>
        <p:grpSp>
          <p:nvGrpSpPr>
            <p:cNvPr id="3" name="组合 2">
              <a:extLst>
                <a:ext uri="{FF2B5EF4-FFF2-40B4-BE49-F238E27FC236}">
                  <a16:creationId xmlns:a16="http://schemas.microsoft.com/office/drawing/2014/main" id="{A7E7BE99-E369-46A3-B6C2-A43620BEECF5}"/>
                </a:ext>
              </a:extLst>
            </p:cNvPr>
            <p:cNvGrpSpPr/>
            <p:nvPr/>
          </p:nvGrpSpPr>
          <p:grpSpPr>
            <a:xfrm>
              <a:off x="112050" y="1238126"/>
              <a:ext cx="8878308" cy="5461106"/>
              <a:chOff x="0" y="1117112"/>
              <a:chExt cx="8878308" cy="5461106"/>
            </a:xfrm>
          </p:grpSpPr>
          <p:pic>
            <p:nvPicPr>
              <p:cNvPr id="5" name="图片 4">
                <a:extLst>
                  <a:ext uri="{FF2B5EF4-FFF2-40B4-BE49-F238E27FC236}">
                    <a16:creationId xmlns:a16="http://schemas.microsoft.com/office/drawing/2014/main" id="{D28CDA53-B55B-40AF-A4BE-B78C8B4B7C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0078" y="1117112"/>
                <a:ext cx="4508230" cy="2670737"/>
              </a:xfrm>
              <a:prstGeom prst="rect">
                <a:avLst/>
              </a:prstGeom>
            </p:spPr>
          </p:pic>
          <p:pic>
            <p:nvPicPr>
              <p:cNvPr id="7" name="图片 6">
                <a:extLst>
                  <a:ext uri="{FF2B5EF4-FFF2-40B4-BE49-F238E27FC236}">
                    <a16:creationId xmlns:a16="http://schemas.microsoft.com/office/drawing/2014/main" id="{06ABE032-AA25-4865-A058-813A994E0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634" y="3907481"/>
                <a:ext cx="4521643" cy="2670737"/>
              </a:xfrm>
              <a:prstGeom prst="rect">
                <a:avLst/>
              </a:prstGeom>
            </p:spPr>
          </p:pic>
          <p:pic>
            <p:nvPicPr>
              <p:cNvPr id="6" name="图片 5">
                <a:extLst>
                  <a:ext uri="{FF2B5EF4-FFF2-40B4-BE49-F238E27FC236}">
                    <a16:creationId xmlns:a16="http://schemas.microsoft.com/office/drawing/2014/main" id="{357CE2DC-5D4D-4A78-8306-45B9D2C6D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09705"/>
                <a:ext cx="4555174" cy="2657324"/>
              </a:xfrm>
              <a:prstGeom prst="rect">
                <a:avLst/>
              </a:prstGeom>
            </p:spPr>
          </p:pic>
        </p:grpSp>
        <p:pic>
          <p:nvPicPr>
            <p:cNvPr id="11" name="图片 10">
              <a:extLst>
                <a:ext uri="{FF2B5EF4-FFF2-40B4-BE49-F238E27FC236}">
                  <a16:creationId xmlns:a16="http://schemas.microsoft.com/office/drawing/2014/main" id="{AFF35545-772F-49FF-A7CA-C559B7BED7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7" y="1269303"/>
              <a:ext cx="4452527" cy="2618542"/>
            </a:xfrm>
            <a:prstGeom prst="rect">
              <a:avLst/>
            </a:prstGeom>
          </p:spPr>
        </p:pic>
      </p:grpSp>
    </p:spTree>
    <p:extLst>
      <p:ext uri="{BB962C8B-B14F-4D97-AF65-F5344CB8AC3E}">
        <p14:creationId xmlns:p14="http://schemas.microsoft.com/office/powerpoint/2010/main" val="54561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8" name="文本框 7"/>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Contaminations</a:t>
            </a:r>
            <a:r>
              <a:rPr lang="zh-CN" altLang="en-US"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in target</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7F2F3D15-3D6A-4A57-A1D5-0FCCCD7F9C23}"/>
              </a:ext>
            </a:extLst>
          </p:cNvPr>
          <p:cNvGrpSpPr/>
          <p:nvPr/>
        </p:nvGrpSpPr>
        <p:grpSpPr>
          <a:xfrm>
            <a:off x="4438951" y="1317811"/>
            <a:ext cx="4639361" cy="5414684"/>
            <a:chOff x="3464442" y="766119"/>
            <a:chExt cx="5529580" cy="6482463"/>
          </a:xfrm>
        </p:grpSpPr>
        <p:pic>
          <p:nvPicPr>
            <p:cNvPr id="12" name="图片 11">
              <a:extLst>
                <a:ext uri="{FF2B5EF4-FFF2-40B4-BE49-F238E27FC236}">
                  <a16:creationId xmlns:a16="http://schemas.microsoft.com/office/drawing/2014/main" id="{89D2D79C-159D-4CC3-8278-D4D8C46FC95A}"/>
                </a:ext>
              </a:extLst>
            </p:cNvPr>
            <p:cNvPicPr/>
            <p:nvPr/>
          </p:nvPicPr>
          <p:blipFill>
            <a:blip r:embed="rId2"/>
            <a:srcRect/>
            <a:stretch>
              <a:fillRect/>
            </a:stretch>
          </p:blipFill>
          <p:spPr bwMode="auto">
            <a:xfrm>
              <a:off x="3464442" y="766119"/>
              <a:ext cx="5529580" cy="3243580"/>
            </a:xfrm>
            <a:prstGeom prst="rect">
              <a:avLst/>
            </a:prstGeom>
            <a:noFill/>
            <a:ln w="9525">
              <a:noFill/>
              <a:miter lim="800000"/>
              <a:headEnd/>
              <a:tailEnd/>
            </a:ln>
          </p:spPr>
        </p:pic>
        <p:pic>
          <p:nvPicPr>
            <p:cNvPr id="13" name="Picture 1">
              <a:extLst>
                <a:ext uri="{FF2B5EF4-FFF2-40B4-BE49-F238E27FC236}">
                  <a16:creationId xmlns:a16="http://schemas.microsoft.com/office/drawing/2014/main" id="{3913841D-F065-4B8C-8DBF-D1939D4AB79B}"/>
                </a:ext>
              </a:extLst>
            </p:cNvPr>
            <p:cNvPicPr/>
            <p:nvPr/>
          </p:nvPicPr>
          <p:blipFill>
            <a:blip r:embed="rId3"/>
            <a:srcRect/>
            <a:stretch>
              <a:fillRect/>
            </a:stretch>
          </p:blipFill>
          <p:spPr bwMode="auto">
            <a:xfrm>
              <a:off x="3464442" y="4005002"/>
              <a:ext cx="5529580" cy="3243580"/>
            </a:xfrm>
            <a:prstGeom prst="rect">
              <a:avLst/>
            </a:prstGeom>
            <a:noFill/>
            <a:ln w="9525">
              <a:noFill/>
              <a:miter lim="800000"/>
              <a:headEnd/>
              <a:tailEnd/>
            </a:ln>
          </p:spPr>
        </p:pic>
      </p:grpSp>
      <p:sp>
        <p:nvSpPr>
          <p:cNvPr id="15" name="矩形 14">
            <a:extLst>
              <a:ext uri="{FF2B5EF4-FFF2-40B4-BE49-F238E27FC236}">
                <a16:creationId xmlns:a16="http://schemas.microsoft.com/office/drawing/2014/main" id="{150B7562-1519-4D8F-97BE-E2C109141796}"/>
              </a:ext>
            </a:extLst>
          </p:cNvPr>
          <p:cNvSpPr/>
          <p:nvPr/>
        </p:nvSpPr>
        <p:spPr>
          <a:xfrm>
            <a:off x="4305395" y="766118"/>
            <a:ext cx="4906471" cy="461665"/>
          </a:xfrm>
          <a:prstGeom prst="rect">
            <a:avLst/>
          </a:prstGeom>
        </p:spPr>
        <p:txBody>
          <a:bodyPr wrap="none">
            <a:spAutoFit/>
          </a:bodyPr>
          <a:lstStyle/>
          <a:p>
            <a:r>
              <a:rPr lang="en-US" altLang="zh-CN" sz="2400" b="1" dirty="0">
                <a:solidFill>
                  <a:srgbClr val="7030A0"/>
                </a:solidFill>
              </a:rPr>
              <a:t>Energy-dispersive X-ray spectroscopy</a:t>
            </a:r>
            <a:endParaRPr lang="zh-CN" altLang="en-US" sz="2400" b="1" dirty="0">
              <a:solidFill>
                <a:srgbClr val="7030A0"/>
              </a:solidFill>
            </a:endParaRPr>
          </a:p>
        </p:txBody>
      </p:sp>
      <p:sp>
        <p:nvSpPr>
          <p:cNvPr id="2" name="矩形 1">
            <a:extLst>
              <a:ext uri="{FF2B5EF4-FFF2-40B4-BE49-F238E27FC236}">
                <a16:creationId xmlns:a16="http://schemas.microsoft.com/office/drawing/2014/main" id="{BD912883-2AA7-495F-BC57-2CC2A2A2B757}"/>
              </a:ext>
            </a:extLst>
          </p:cNvPr>
          <p:cNvSpPr/>
          <p:nvPr/>
        </p:nvSpPr>
        <p:spPr>
          <a:xfrm>
            <a:off x="410957" y="1132290"/>
            <a:ext cx="1622611" cy="2954655"/>
          </a:xfrm>
          <a:prstGeom prst="rect">
            <a:avLst/>
          </a:prstGeom>
        </p:spPr>
        <p:txBody>
          <a:bodyPr wrap="square">
            <a:spAutoFit/>
          </a:bodyPr>
          <a:lstStyle/>
          <a:p>
            <a:r>
              <a:rPr lang="en-US" altLang="zh-CN" sz="2200" dirty="0">
                <a:solidFill>
                  <a:srgbClr val="FF0000"/>
                </a:solidFill>
              </a:rPr>
              <a:t>O	</a:t>
            </a:r>
            <a:r>
              <a:rPr lang="en-US" altLang="zh-CN" sz="2200" dirty="0">
                <a:sym typeface="Wingdings" panose="05000000000000000000" pitchFamily="2" charset="2"/>
              </a:rPr>
              <a:t> 	</a:t>
            </a:r>
            <a:r>
              <a:rPr lang="en-US" altLang="zh-CN" sz="2200" baseline="30000" dirty="0">
                <a:sym typeface="Wingdings" panose="05000000000000000000" pitchFamily="2" charset="2"/>
              </a:rPr>
              <a:t>18</a:t>
            </a:r>
            <a:r>
              <a:rPr lang="en-US" altLang="zh-CN" sz="2200" dirty="0">
                <a:sym typeface="Wingdings" panose="05000000000000000000" pitchFamily="2" charset="2"/>
              </a:rPr>
              <a:t>F</a:t>
            </a:r>
          </a:p>
          <a:p>
            <a:endParaRPr lang="en-US" altLang="zh-CN" sz="800" dirty="0">
              <a:sym typeface="Wingdings" panose="05000000000000000000" pitchFamily="2" charset="2"/>
            </a:endParaRPr>
          </a:p>
          <a:p>
            <a:r>
              <a:rPr lang="en-US" altLang="zh-CN" sz="2200" dirty="0">
                <a:solidFill>
                  <a:srgbClr val="FF0000"/>
                </a:solidFill>
                <a:sym typeface="Wingdings" panose="05000000000000000000" pitchFamily="2" charset="2"/>
              </a:rPr>
              <a:t>Ca	</a:t>
            </a:r>
            <a:r>
              <a:rPr lang="en-US" altLang="zh-CN" sz="2200" dirty="0">
                <a:sym typeface="Wingdings" panose="05000000000000000000" pitchFamily="2" charset="2"/>
              </a:rPr>
              <a:t> 	</a:t>
            </a:r>
            <a:r>
              <a:rPr lang="en-US" altLang="zh-CN" sz="2200" baseline="30000" dirty="0">
                <a:sym typeface="Wingdings" panose="05000000000000000000" pitchFamily="2" charset="2"/>
              </a:rPr>
              <a:t>48</a:t>
            </a:r>
            <a:r>
              <a:rPr lang="en-US" altLang="zh-CN" sz="2200" dirty="0">
                <a:sym typeface="Wingdings" panose="05000000000000000000" pitchFamily="2" charset="2"/>
              </a:rPr>
              <a:t>Sc</a:t>
            </a:r>
          </a:p>
          <a:p>
            <a:endParaRPr lang="en-US" altLang="zh-CN" sz="800" dirty="0">
              <a:solidFill>
                <a:srgbClr val="FF0000"/>
              </a:solidFill>
            </a:endParaRPr>
          </a:p>
          <a:p>
            <a:r>
              <a:rPr lang="en-US" altLang="zh-CN" sz="2200" dirty="0">
                <a:solidFill>
                  <a:srgbClr val="FF0000"/>
                </a:solidFill>
              </a:rPr>
              <a:t>Fe</a:t>
            </a:r>
            <a:r>
              <a:rPr lang="en-US" altLang="zh-CN" sz="2200" dirty="0"/>
              <a:t>	</a:t>
            </a:r>
            <a:r>
              <a:rPr lang="en-US" altLang="zh-CN" sz="2200" dirty="0">
                <a:sym typeface="Wingdings" panose="05000000000000000000" pitchFamily="2" charset="2"/>
              </a:rPr>
              <a:t> 	</a:t>
            </a:r>
            <a:r>
              <a:rPr lang="en-US" altLang="zh-CN" sz="2200" baseline="30000" dirty="0">
                <a:sym typeface="Wingdings" panose="05000000000000000000" pitchFamily="2" charset="2"/>
              </a:rPr>
              <a:t>55</a:t>
            </a:r>
            <a:r>
              <a:rPr lang="en-US" altLang="zh-CN" sz="2200" dirty="0">
                <a:sym typeface="Wingdings" panose="05000000000000000000" pitchFamily="2" charset="2"/>
              </a:rPr>
              <a:t>Co</a:t>
            </a:r>
          </a:p>
          <a:p>
            <a:r>
              <a:rPr lang="en-US" altLang="zh-CN" sz="2200" dirty="0">
                <a:sym typeface="Wingdings" panose="05000000000000000000" pitchFamily="2" charset="2"/>
              </a:rPr>
              <a:t>		</a:t>
            </a:r>
            <a:r>
              <a:rPr lang="en-US" altLang="zh-CN" sz="2200" baseline="30000" dirty="0">
                <a:sym typeface="Wingdings" panose="05000000000000000000" pitchFamily="2" charset="2"/>
              </a:rPr>
              <a:t>58</a:t>
            </a:r>
            <a:r>
              <a:rPr lang="en-US" altLang="zh-CN" sz="2200" dirty="0">
                <a:sym typeface="Wingdings" panose="05000000000000000000" pitchFamily="2" charset="2"/>
              </a:rPr>
              <a:t>Co</a:t>
            </a:r>
          </a:p>
          <a:p>
            <a:endParaRPr lang="en-US" altLang="zh-CN" sz="800" dirty="0">
              <a:sym typeface="Wingdings" panose="05000000000000000000" pitchFamily="2" charset="2"/>
            </a:endParaRPr>
          </a:p>
          <a:p>
            <a:r>
              <a:rPr lang="en-US" altLang="zh-CN" sz="2200" dirty="0">
                <a:solidFill>
                  <a:srgbClr val="FF0000"/>
                </a:solidFill>
              </a:rPr>
              <a:t>Cu</a:t>
            </a:r>
            <a:r>
              <a:rPr lang="en-US" altLang="zh-CN" sz="2200" dirty="0"/>
              <a:t>	</a:t>
            </a:r>
            <a:r>
              <a:rPr lang="en-US" altLang="zh-CN" sz="2200" dirty="0">
                <a:sym typeface="Wingdings" panose="05000000000000000000" pitchFamily="2" charset="2"/>
              </a:rPr>
              <a:t>	</a:t>
            </a:r>
            <a:r>
              <a:rPr lang="en-US" altLang="zh-CN" sz="2200" baseline="30000" dirty="0">
                <a:sym typeface="Wingdings" panose="05000000000000000000" pitchFamily="2" charset="2"/>
              </a:rPr>
              <a:t>65</a:t>
            </a:r>
            <a:r>
              <a:rPr lang="en-US" altLang="zh-CN" sz="2200" dirty="0">
                <a:sym typeface="Wingdings" panose="05000000000000000000" pitchFamily="2" charset="2"/>
              </a:rPr>
              <a:t>Zn</a:t>
            </a:r>
          </a:p>
          <a:p>
            <a:endParaRPr lang="en-US" altLang="zh-CN" sz="800" dirty="0">
              <a:sym typeface="Wingdings" panose="05000000000000000000" pitchFamily="2" charset="2"/>
            </a:endParaRPr>
          </a:p>
          <a:p>
            <a:r>
              <a:rPr lang="en-US" altLang="zh-CN" sz="2200" dirty="0">
                <a:solidFill>
                  <a:srgbClr val="FF0000"/>
                </a:solidFill>
                <a:sym typeface="Wingdings" panose="05000000000000000000" pitchFamily="2" charset="2"/>
              </a:rPr>
              <a:t>Zn</a:t>
            </a:r>
            <a:r>
              <a:rPr lang="en-US" altLang="zh-CN" sz="2200" dirty="0">
                <a:sym typeface="Wingdings" panose="05000000000000000000" pitchFamily="2" charset="2"/>
              </a:rPr>
              <a:t>		</a:t>
            </a:r>
            <a:r>
              <a:rPr lang="en-US" altLang="zh-CN" sz="2200" baseline="30000" dirty="0">
                <a:sym typeface="Wingdings" panose="05000000000000000000" pitchFamily="2" charset="2"/>
              </a:rPr>
              <a:t>65</a:t>
            </a:r>
            <a:r>
              <a:rPr lang="en-US" altLang="zh-CN" sz="2200" dirty="0">
                <a:sym typeface="Wingdings" panose="05000000000000000000" pitchFamily="2" charset="2"/>
              </a:rPr>
              <a:t>Ga</a:t>
            </a:r>
          </a:p>
          <a:p>
            <a:r>
              <a:rPr lang="en-US" altLang="zh-CN" sz="2200" dirty="0">
                <a:sym typeface="Wingdings" panose="05000000000000000000" pitchFamily="2" charset="2"/>
              </a:rPr>
              <a:t>		</a:t>
            </a:r>
            <a:r>
              <a:rPr lang="en-US" altLang="zh-CN" sz="2200" baseline="30000" dirty="0">
                <a:sym typeface="Wingdings" panose="05000000000000000000" pitchFamily="2" charset="2"/>
              </a:rPr>
              <a:t>70</a:t>
            </a:r>
            <a:r>
              <a:rPr lang="en-US" altLang="zh-CN" sz="2200" dirty="0">
                <a:sym typeface="Wingdings" panose="05000000000000000000" pitchFamily="2" charset="2"/>
              </a:rPr>
              <a:t>Ga</a:t>
            </a:r>
          </a:p>
        </p:txBody>
      </p:sp>
      <p:sp>
        <p:nvSpPr>
          <p:cNvPr id="3" name="矩形 2">
            <a:extLst>
              <a:ext uri="{FF2B5EF4-FFF2-40B4-BE49-F238E27FC236}">
                <a16:creationId xmlns:a16="http://schemas.microsoft.com/office/drawing/2014/main" id="{9D8E9330-AFD2-49E2-836C-71C7825427AF}"/>
              </a:ext>
            </a:extLst>
          </p:cNvPr>
          <p:cNvSpPr/>
          <p:nvPr/>
        </p:nvSpPr>
        <p:spPr>
          <a:xfrm>
            <a:off x="2366683" y="996951"/>
            <a:ext cx="1739153" cy="3385542"/>
          </a:xfrm>
          <a:prstGeom prst="rect">
            <a:avLst/>
          </a:prstGeom>
        </p:spPr>
        <p:txBody>
          <a:bodyPr wrap="square">
            <a:spAutoFit/>
          </a:bodyPr>
          <a:lstStyle/>
          <a:p>
            <a:r>
              <a:rPr lang="en-US" altLang="zh-CN" sz="2200" dirty="0">
                <a:solidFill>
                  <a:srgbClr val="FF0000"/>
                </a:solidFill>
                <a:sym typeface="Wingdings" panose="05000000000000000000" pitchFamily="2" charset="2"/>
              </a:rPr>
              <a:t>Ge</a:t>
            </a:r>
            <a:r>
              <a:rPr lang="en-US" altLang="zh-CN" sz="2200" dirty="0">
                <a:sym typeface="Wingdings" panose="05000000000000000000" pitchFamily="2" charset="2"/>
              </a:rPr>
              <a:t>		</a:t>
            </a:r>
            <a:r>
              <a:rPr lang="en-US" altLang="zh-CN" sz="2200" baseline="30000" dirty="0">
                <a:sym typeface="Wingdings" panose="05000000000000000000" pitchFamily="2" charset="2"/>
              </a:rPr>
              <a:t>71</a:t>
            </a:r>
            <a:r>
              <a:rPr lang="en-US" altLang="zh-CN" sz="2200" dirty="0">
                <a:sym typeface="Wingdings" panose="05000000000000000000" pitchFamily="2" charset="2"/>
              </a:rPr>
              <a:t>As</a:t>
            </a:r>
          </a:p>
          <a:p>
            <a:r>
              <a:rPr lang="en-US" altLang="zh-CN" sz="2200" dirty="0">
                <a:sym typeface="Wingdings" panose="05000000000000000000" pitchFamily="2" charset="2"/>
              </a:rPr>
              <a:t>		</a:t>
            </a:r>
            <a:r>
              <a:rPr lang="en-US" altLang="zh-CN" sz="2200" baseline="30000" dirty="0">
                <a:sym typeface="Wingdings" panose="05000000000000000000" pitchFamily="2" charset="2"/>
              </a:rPr>
              <a:t>73</a:t>
            </a:r>
            <a:r>
              <a:rPr lang="en-US" altLang="zh-CN" sz="2200" dirty="0">
                <a:sym typeface="Wingdings" panose="05000000000000000000" pitchFamily="2" charset="2"/>
              </a:rPr>
              <a:t>As</a:t>
            </a:r>
          </a:p>
          <a:p>
            <a:r>
              <a:rPr lang="en-US" altLang="zh-CN" sz="2200" dirty="0">
                <a:sym typeface="Wingdings" panose="05000000000000000000" pitchFamily="2" charset="2"/>
              </a:rPr>
              <a:t>		</a:t>
            </a:r>
            <a:r>
              <a:rPr lang="en-US" altLang="zh-CN" sz="2200" baseline="30000" dirty="0">
                <a:sym typeface="Wingdings" panose="05000000000000000000" pitchFamily="2" charset="2"/>
              </a:rPr>
              <a:t>74</a:t>
            </a:r>
            <a:r>
              <a:rPr lang="en-US" altLang="zh-CN" sz="2200" dirty="0">
                <a:sym typeface="Wingdings" panose="05000000000000000000" pitchFamily="2" charset="2"/>
              </a:rPr>
              <a:t>As</a:t>
            </a:r>
          </a:p>
          <a:p>
            <a:r>
              <a:rPr lang="en-US" altLang="zh-CN" sz="2200" dirty="0">
                <a:sym typeface="Wingdings" panose="05000000000000000000" pitchFamily="2" charset="2"/>
              </a:rPr>
              <a:t>		</a:t>
            </a:r>
            <a:r>
              <a:rPr lang="en-US" altLang="zh-CN" sz="2200" baseline="30000" dirty="0">
                <a:sym typeface="Wingdings" panose="05000000000000000000" pitchFamily="2" charset="2"/>
              </a:rPr>
              <a:t>76</a:t>
            </a:r>
            <a:r>
              <a:rPr lang="en-US" altLang="zh-CN" sz="2200" dirty="0">
                <a:sym typeface="Wingdings" panose="05000000000000000000" pitchFamily="2" charset="2"/>
              </a:rPr>
              <a:t>As</a:t>
            </a:r>
          </a:p>
          <a:p>
            <a:endParaRPr lang="en-US" altLang="zh-CN" sz="800" dirty="0">
              <a:sym typeface="Wingdings" panose="05000000000000000000" pitchFamily="2" charset="2"/>
            </a:endParaRPr>
          </a:p>
          <a:p>
            <a:r>
              <a:rPr lang="en-US" altLang="zh-CN" sz="2200" dirty="0" err="1">
                <a:solidFill>
                  <a:srgbClr val="FF0000"/>
                </a:solidFill>
                <a:sym typeface="Wingdings" panose="05000000000000000000" pitchFamily="2" charset="2"/>
              </a:rPr>
              <a:t>Zr</a:t>
            </a:r>
            <a:r>
              <a:rPr lang="en-US" altLang="zh-CN" sz="2200" dirty="0">
                <a:sym typeface="Wingdings" panose="05000000000000000000" pitchFamily="2" charset="2"/>
              </a:rPr>
              <a:t>		</a:t>
            </a:r>
            <a:r>
              <a:rPr lang="en-US" altLang="zh-CN" sz="2200" baseline="30000" dirty="0">
                <a:sym typeface="Wingdings" panose="05000000000000000000" pitchFamily="2" charset="2"/>
              </a:rPr>
              <a:t>95</a:t>
            </a:r>
            <a:r>
              <a:rPr lang="en-US" altLang="zh-CN" sz="2200" dirty="0">
                <a:sym typeface="Wingdings" panose="05000000000000000000" pitchFamily="2" charset="2"/>
              </a:rPr>
              <a:t>Nb</a:t>
            </a:r>
          </a:p>
          <a:p>
            <a:r>
              <a:rPr lang="en-US" altLang="zh-CN" sz="2200" dirty="0">
                <a:sym typeface="Wingdings" panose="05000000000000000000" pitchFamily="2" charset="2"/>
              </a:rPr>
              <a:t>		</a:t>
            </a:r>
            <a:r>
              <a:rPr lang="en-US" altLang="zh-CN" sz="2200" baseline="30000" dirty="0">
                <a:sym typeface="Wingdings" panose="05000000000000000000" pitchFamily="2" charset="2"/>
              </a:rPr>
              <a:t>96</a:t>
            </a:r>
            <a:r>
              <a:rPr lang="en-US" altLang="zh-CN" sz="2200" dirty="0">
                <a:sym typeface="Wingdings" panose="05000000000000000000" pitchFamily="2" charset="2"/>
              </a:rPr>
              <a:t>Nb</a:t>
            </a:r>
          </a:p>
          <a:p>
            <a:r>
              <a:rPr lang="en-US" altLang="zh-CN" sz="2200" dirty="0">
                <a:sym typeface="Wingdings" panose="05000000000000000000" pitchFamily="2" charset="2"/>
              </a:rPr>
              <a:t>		</a:t>
            </a:r>
            <a:r>
              <a:rPr lang="en-US" altLang="zh-CN" sz="2200" baseline="30000" dirty="0">
                <a:sym typeface="Wingdings" panose="05000000000000000000" pitchFamily="2" charset="2"/>
              </a:rPr>
              <a:t>97</a:t>
            </a:r>
            <a:r>
              <a:rPr lang="en-US" altLang="zh-CN" sz="2200" dirty="0">
                <a:sym typeface="Wingdings" panose="05000000000000000000" pitchFamily="2" charset="2"/>
              </a:rPr>
              <a:t>Nb</a:t>
            </a:r>
          </a:p>
          <a:p>
            <a:endParaRPr lang="en-US" altLang="zh-CN" sz="800" dirty="0">
              <a:sym typeface="Wingdings" panose="05000000000000000000" pitchFamily="2" charset="2"/>
            </a:endParaRPr>
          </a:p>
          <a:p>
            <a:r>
              <a:rPr lang="en-US" altLang="zh-CN" sz="2200" dirty="0">
                <a:solidFill>
                  <a:srgbClr val="FF0000"/>
                </a:solidFill>
                <a:sym typeface="Wingdings" panose="05000000000000000000" pitchFamily="2" charset="2"/>
              </a:rPr>
              <a:t>Mo</a:t>
            </a:r>
            <a:r>
              <a:rPr lang="en-US" altLang="zh-CN" sz="2200" dirty="0">
                <a:sym typeface="Wingdings" panose="05000000000000000000" pitchFamily="2" charset="2"/>
              </a:rPr>
              <a:t>		</a:t>
            </a:r>
            <a:r>
              <a:rPr lang="en-US" altLang="zh-CN" sz="2200" baseline="30000" dirty="0">
                <a:sym typeface="Wingdings" panose="05000000000000000000" pitchFamily="2" charset="2"/>
              </a:rPr>
              <a:t>93</a:t>
            </a:r>
            <a:r>
              <a:rPr lang="en-US" altLang="zh-CN" sz="2200" dirty="0">
                <a:sym typeface="Wingdings" panose="05000000000000000000" pitchFamily="2" charset="2"/>
              </a:rPr>
              <a:t>Tc</a:t>
            </a:r>
          </a:p>
          <a:p>
            <a:r>
              <a:rPr lang="en-US" altLang="zh-CN" sz="2200" dirty="0">
                <a:sym typeface="Wingdings" panose="05000000000000000000" pitchFamily="2" charset="2"/>
              </a:rPr>
              <a:t>		</a:t>
            </a:r>
            <a:r>
              <a:rPr lang="en-US" altLang="zh-CN" sz="2200" baseline="30000" dirty="0">
                <a:sym typeface="Wingdings" panose="05000000000000000000" pitchFamily="2" charset="2"/>
              </a:rPr>
              <a:t>95</a:t>
            </a:r>
            <a:r>
              <a:rPr lang="en-US" altLang="zh-CN" sz="2200" dirty="0">
                <a:sym typeface="Wingdings" panose="05000000000000000000" pitchFamily="2" charset="2"/>
              </a:rPr>
              <a:t>Tc</a:t>
            </a:r>
            <a:endParaRPr lang="zh-CN" altLang="en-US" sz="2200" dirty="0"/>
          </a:p>
        </p:txBody>
      </p:sp>
      <p:sp>
        <p:nvSpPr>
          <p:cNvPr id="5" name="矩形 4">
            <a:extLst>
              <a:ext uri="{FF2B5EF4-FFF2-40B4-BE49-F238E27FC236}">
                <a16:creationId xmlns:a16="http://schemas.microsoft.com/office/drawing/2014/main" id="{CE46CAA5-A35D-4814-9B80-652D94C27807}"/>
              </a:ext>
            </a:extLst>
          </p:cNvPr>
          <p:cNvSpPr/>
          <p:nvPr/>
        </p:nvSpPr>
        <p:spPr>
          <a:xfrm flipH="1">
            <a:off x="410957" y="4663571"/>
            <a:ext cx="3473823" cy="1200329"/>
          </a:xfrm>
          <a:prstGeom prst="rect">
            <a:avLst/>
          </a:prstGeom>
        </p:spPr>
        <p:txBody>
          <a:bodyPr wrap="square">
            <a:spAutoFit/>
          </a:bodyPr>
          <a:lstStyle/>
          <a:p>
            <a:r>
              <a:rPr lang="en-US" altLang="zh-CN" sz="2400" b="1"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The abundances of contamination elements are &lt; 1% except O.</a:t>
            </a:r>
            <a:endParaRPr lang="zh-CN" altLang="en-US" sz="2400" b="1" dirty="0">
              <a:solidFill>
                <a:srgbClr val="7030A0"/>
              </a:solidFill>
            </a:endParaRPr>
          </a:p>
        </p:txBody>
      </p:sp>
    </p:spTree>
    <p:extLst>
      <p:ext uri="{BB962C8B-B14F-4D97-AF65-F5344CB8AC3E}">
        <p14:creationId xmlns:p14="http://schemas.microsoft.com/office/powerpoint/2010/main" val="16524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8" name="文本框 7"/>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Preliminary result</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grpSp>
        <p:nvGrpSpPr>
          <p:cNvPr id="6" name="组合 5">
            <a:extLst>
              <a:ext uri="{FF2B5EF4-FFF2-40B4-BE49-F238E27FC236}">
                <a16:creationId xmlns:a16="http://schemas.microsoft.com/office/drawing/2014/main" id="{05994822-D8BE-4CA8-B300-991838901EDE}"/>
              </a:ext>
            </a:extLst>
          </p:cNvPr>
          <p:cNvGrpSpPr/>
          <p:nvPr/>
        </p:nvGrpSpPr>
        <p:grpSpPr>
          <a:xfrm>
            <a:off x="98399" y="1651943"/>
            <a:ext cx="4427203" cy="3308899"/>
            <a:chOff x="708471" y="1278401"/>
            <a:chExt cx="7839615" cy="5859342"/>
          </a:xfrm>
        </p:grpSpPr>
        <p:pic>
          <p:nvPicPr>
            <p:cNvPr id="7" name="图片 6">
              <a:extLst>
                <a:ext uri="{FF2B5EF4-FFF2-40B4-BE49-F238E27FC236}">
                  <a16:creationId xmlns:a16="http://schemas.microsoft.com/office/drawing/2014/main" id="{9FBB2E2C-5DF3-4126-9AD2-2A0E281DC072}"/>
                </a:ext>
              </a:extLst>
            </p:cNvPr>
            <p:cNvPicPr>
              <a:picLocks noChangeAspect="1"/>
            </p:cNvPicPr>
            <p:nvPr/>
          </p:nvPicPr>
          <p:blipFill>
            <a:blip r:embed="rId3"/>
            <a:stretch>
              <a:fillRect/>
            </a:stretch>
          </p:blipFill>
          <p:spPr>
            <a:xfrm>
              <a:off x="708471" y="1278401"/>
              <a:ext cx="7521366" cy="5859342"/>
            </a:xfrm>
            <a:prstGeom prst="rect">
              <a:avLst/>
            </a:prstGeom>
          </p:spPr>
        </p:pic>
        <p:sp>
          <p:nvSpPr>
            <p:cNvPr id="5" name="矩形 4">
              <a:extLst>
                <a:ext uri="{FF2B5EF4-FFF2-40B4-BE49-F238E27FC236}">
                  <a16:creationId xmlns:a16="http://schemas.microsoft.com/office/drawing/2014/main" id="{7F90EDEE-F78F-4D35-AB30-F8E890008206}"/>
                </a:ext>
              </a:extLst>
            </p:cNvPr>
            <p:cNvSpPr/>
            <p:nvPr/>
          </p:nvSpPr>
          <p:spPr>
            <a:xfrm rot="19510375">
              <a:off x="2246833" y="3385955"/>
              <a:ext cx="6301253" cy="1362513"/>
            </a:xfrm>
            <a:prstGeom prst="rect">
              <a:avLst/>
            </a:prstGeom>
            <a:noFill/>
          </p:spPr>
          <p:txBody>
            <a:bodyPr wrap="square" lIns="91440" tIns="45720" rIns="91440" bIns="45720">
              <a:spAutoFit/>
            </a:bodyPr>
            <a:lstStyle/>
            <a:p>
              <a:pPr algn="ctr"/>
              <a:r>
                <a:rPr lang="en-US" altLang="zh-CN" sz="4400" b="1" cap="none" spc="50" dirty="0">
                  <a:ln w="0"/>
                  <a:solidFill>
                    <a:schemeClr val="bg2">
                      <a:alpha val="16000"/>
                    </a:schemeClr>
                  </a:solidFill>
                  <a:effectLst>
                    <a:innerShdw blurRad="63500" dist="50800" dir="13500000">
                      <a:srgbClr val="000000">
                        <a:alpha val="50000"/>
                      </a:srgbClr>
                    </a:innerShdw>
                  </a:effectLst>
                </a:rPr>
                <a:t>Preliminary</a:t>
              </a:r>
              <a:endParaRPr lang="zh-CN" altLang="en-US" sz="4400" b="1" cap="none" spc="50" dirty="0">
                <a:ln w="0"/>
                <a:solidFill>
                  <a:schemeClr val="bg2">
                    <a:alpha val="16000"/>
                  </a:schemeClr>
                </a:solidFill>
                <a:effectLst>
                  <a:innerShdw blurRad="63500" dist="50800" dir="13500000">
                    <a:srgbClr val="000000">
                      <a:alpha val="50000"/>
                    </a:srgbClr>
                  </a:innerShdw>
                </a:effectLst>
              </a:endParaRPr>
            </a:p>
          </p:txBody>
        </p:sp>
      </p:grpSp>
      <p:grpSp>
        <p:nvGrpSpPr>
          <p:cNvPr id="13" name="组合 12">
            <a:extLst>
              <a:ext uri="{FF2B5EF4-FFF2-40B4-BE49-F238E27FC236}">
                <a16:creationId xmlns:a16="http://schemas.microsoft.com/office/drawing/2014/main" id="{A3563829-2B70-4038-B536-1FF96AB8A8B1}"/>
              </a:ext>
            </a:extLst>
          </p:cNvPr>
          <p:cNvGrpSpPr/>
          <p:nvPr/>
        </p:nvGrpSpPr>
        <p:grpSpPr>
          <a:xfrm>
            <a:off x="4413337" y="1016068"/>
            <a:ext cx="4666149" cy="5133478"/>
            <a:chOff x="4525602" y="1340633"/>
            <a:chExt cx="4666149" cy="5133478"/>
          </a:xfrm>
        </p:grpSpPr>
        <p:pic>
          <p:nvPicPr>
            <p:cNvPr id="9" name="图片 8">
              <a:extLst>
                <a:ext uri="{FF2B5EF4-FFF2-40B4-BE49-F238E27FC236}">
                  <a16:creationId xmlns:a16="http://schemas.microsoft.com/office/drawing/2014/main" id="{EAAAED93-4B1A-4793-8CD9-7904FFE78889}"/>
                </a:ext>
              </a:extLst>
            </p:cNvPr>
            <p:cNvPicPr>
              <a:picLocks noChangeAspect="1"/>
            </p:cNvPicPr>
            <p:nvPr/>
          </p:nvPicPr>
          <p:blipFill>
            <a:blip r:embed="rId4"/>
            <a:stretch>
              <a:fillRect/>
            </a:stretch>
          </p:blipFill>
          <p:spPr>
            <a:xfrm>
              <a:off x="4525602" y="1888255"/>
              <a:ext cx="4319271" cy="4585856"/>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225317E-D07F-43A4-811B-27D9D12E66D4}"/>
                    </a:ext>
                  </a:extLst>
                </p:cNvPr>
                <p:cNvSpPr txBox="1"/>
                <p:nvPr/>
              </p:nvSpPr>
              <p:spPr>
                <a:xfrm>
                  <a:off x="7218277" y="2690551"/>
                  <a:ext cx="1694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baseline="30000" smtClean="0">
                            <a:latin typeface="Cambria Math" panose="02040503050406030204" pitchFamily="18" charset="0"/>
                          </a:rPr>
                          <m:t>162</m:t>
                        </m:r>
                        <m:r>
                          <a:rPr lang="en-US" altLang="zh-CN" b="0" i="1" smtClean="0">
                            <a:latin typeface="Cambria Math" panose="02040503050406030204" pitchFamily="18" charset="0"/>
                          </a:rPr>
                          <m:t>𝐸𝑟</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zh-CN" altLang="en-US" b="0" i="1" smtClean="0">
                                <a:latin typeface="Cambria Math" panose="02040503050406030204" pitchFamily="18" charset="0"/>
                              </a:rPr>
                              <m:t>𝛾</m:t>
                            </m:r>
                          </m:e>
                        </m:d>
                        <m:r>
                          <a:rPr lang="en-US" altLang="zh-CN" b="0" i="1" baseline="30000" smtClean="0">
                            <a:latin typeface="Cambria Math" panose="02040503050406030204" pitchFamily="18" charset="0"/>
                          </a:rPr>
                          <m:t>163</m:t>
                        </m:r>
                        <m:r>
                          <a:rPr lang="en-US" altLang="zh-CN" b="0" i="1" smtClean="0">
                            <a:latin typeface="Cambria Math" panose="02040503050406030204" pitchFamily="18" charset="0"/>
                          </a:rPr>
                          <m:t>𝑇𝑚</m:t>
                        </m:r>
                      </m:oMath>
                    </m:oMathPara>
                  </a14:m>
                  <a:endParaRPr lang="zh-CN" altLang="en-US" dirty="0"/>
                </a:p>
              </p:txBody>
            </p:sp>
          </mc:Choice>
          <mc:Fallback xmlns="">
            <p:sp>
              <p:nvSpPr>
                <p:cNvPr id="10" name="文本框 9">
                  <a:extLst>
                    <a:ext uri="{FF2B5EF4-FFF2-40B4-BE49-F238E27FC236}">
                      <a16:creationId xmlns:a16="http://schemas.microsoft.com/office/drawing/2014/main" id="{B225317E-D07F-43A4-811B-27D9D12E66D4}"/>
                    </a:ext>
                  </a:extLst>
                </p:cNvPr>
                <p:cNvSpPr txBox="1">
                  <a:spLocks noRot="1" noChangeAspect="1" noMove="1" noResize="1" noEditPoints="1" noAdjustHandles="1" noChangeArrowheads="1" noChangeShapeType="1" noTextEdit="1"/>
                </p:cNvSpPr>
                <p:nvPr/>
              </p:nvSpPr>
              <p:spPr>
                <a:xfrm>
                  <a:off x="7218277" y="2690551"/>
                  <a:ext cx="1694053" cy="276999"/>
                </a:xfrm>
                <a:prstGeom prst="rect">
                  <a:avLst/>
                </a:prstGeom>
                <a:blipFill>
                  <a:blip r:embed="rId5"/>
                  <a:stretch>
                    <a:fillRect l="-1079" r="-2878"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16FB9D3-EA25-4547-90F6-9741837B9097}"/>
                    </a:ext>
                  </a:extLst>
                </p:cNvPr>
                <p:cNvSpPr txBox="1"/>
                <p:nvPr/>
              </p:nvSpPr>
              <p:spPr>
                <a:xfrm>
                  <a:off x="6899623" y="1838009"/>
                  <a:ext cx="17030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baseline="30000" smtClean="0">
                            <a:latin typeface="Cambria Math" panose="02040503050406030204" pitchFamily="18" charset="0"/>
                          </a:rPr>
                          <m:t>162</m:t>
                        </m:r>
                        <m:r>
                          <a:rPr lang="en-US" altLang="zh-CN" b="0" i="1" smtClean="0">
                            <a:latin typeface="Cambria Math" panose="02040503050406030204" pitchFamily="18" charset="0"/>
                          </a:rPr>
                          <m:t>𝐸𝑟</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e>
                        </m:d>
                        <m:r>
                          <a:rPr lang="en-US" altLang="zh-CN" b="0" i="1" baseline="30000" smtClean="0">
                            <a:latin typeface="Cambria Math" panose="02040503050406030204" pitchFamily="18" charset="0"/>
                          </a:rPr>
                          <m:t>162</m:t>
                        </m:r>
                        <m:r>
                          <a:rPr lang="en-US" altLang="zh-CN" b="0" i="1" smtClean="0">
                            <a:latin typeface="Cambria Math" panose="02040503050406030204" pitchFamily="18" charset="0"/>
                          </a:rPr>
                          <m:t>𝑇𝑚</m:t>
                        </m:r>
                      </m:oMath>
                    </m:oMathPara>
                  </a14:m>
                  <a:endParaRPr lang="zh-CN" altLang="en-US" dirty="0"/>
                </a:p>
              </p:txBody>
            </p:sp>
          </mc:Choice>
          <mc:Fallback xmlns="">
            <p:sp>
              <p:nvSpPr>
                <p:cNvPr id="11" name="文本框 10">
                  <a:extLst>
                    <a:ext uri="{FF2B5EF4-FFF2-40B4-BE49-F238E27FC236}">
                      <a16:creationId xmlns:a16="http://schemas.microsoft.com/office/drawing/2014/main" id="{A16FB9D3-EA25-4547-90F6-9741837B9097}"/>
                    </a:ext>
                  </a:extLst>
                </p:cNvPr>
                <p:cNvSpPr txBox="1">
                  <a:spLocks noRot="1" noChangeAspect="1" noMove="1" noResize="1" noEditPoints="1" noAdjustHandles="1" noChangeArrowheads="1" noChangeShapeType="1" noTextEdit="1"/>
                </p:cNvSpPr>
                <p:nvPr/>
              </p:nvSpPr>
              <p:spPr>
                <a:xfrm>
                  <a:off x="6899623" y="1838009"/>
                  <a:ext cx="1703030" cy="276999"/>
                </a:xfrm>
                <a:prstGeom prst="rect">
                  <a:avLst/>
                </a:prstGeom>
                <a:blipFill>
                  <a:blip r:embed="rId6"/>
                  <a:stretch>
                    <a:fillRect l="-1071" r="-2857" b="-23913"/>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1A46D2C1-D188-409D-84B4-F21C5388C776}"/>
                </a:ext>
              </a:extLst>
            </p:cNvPr>
            <p:cNvSpPr/>
            <p:nvPr/>
          </p:nvSpPr>
          <p:spPr>
            <a:xfrm>
              <a:off x="4525602" y="1340633"/>
              <a:ext cx="4666149"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N. </a:t>
              </a:r>
              <a:r>
                <a:rPr lang="en-US" altLang="zh-CN" dirty="0" err="1">
                  <a:latin typeface="Times New Roman" panose="02020603050405020304" pitchFamily="18" charset="0"/>
                  <a:cs typeface="Times New Roman" panose="02020603050405020304" pitchFamily="18" charset="0"/>
                </a:rPr>
                <a:t>Özkan</a:t>
              </a:r>
              <a:r>
                <a:rPr lang="en-US" altLang="zh-CN" dirty="0">
                  <a:latin typeface="Times New Roman" panose="02020603050405020304" pitchFamily="18" charset="0"/>
                  <a:cs typeface="Times New Roman" panose="02020603050405020304" pitchFamily="18" charset="0"/>
                </a:rPr>
                <a:t>, et al., Phys. Rev. C </a:t>
              </a:r>
              <a:r>
                <a:rPr lang="en-US" altLang="zh-CN" b="1" dirty="0">
                  <a:latin typeface="Times New Roman" panose="02020603050405020304" pitchFamily="18" charset="0"/>
                  <a:cs typeface="Times New Roman" panose="02020603050405020304" pitchFamily="18" charset="0"/>
                </a:rPr>
                <a:t>96</a:t>
              </a:r>
              <a:r>
                <a:rPr lang="en-US" altLang="zh-CN" dirty="0">
                  <a:latin typeface="Times New Roman" panose="02020603050405020304" pitchFamily="18" charset="0"/>
                  <a:cs typeface="Times New Roman" panose="02020603050405020304" pitchFamily="18" charset="0"/>
                </a:rPr>
                <a:t>, 045805 (2017)</a:t>
              </a:r>
              <a:endParaRPr lang="zh-CN" alt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DD0E0A0-3229-429A-AE77-EE47C27B7856}"/>
                  </a:ext>
                </a:extLst>
              </p:cNvPr>
              <p:cNvSpPr txBox="1"/>
              <p:nvPr/>
            </p:nvSpPr>
            <p:spPr>
              <a:xfrm>
                <a:off x="362227" y="5068291"/>
                <a:ext cx="3935074" cy="923330"/>
              </a:xfrm>
              <a:prstGeom prst="rect">
                <a:avLst/>
              </a:prstGeom>
              <a:noFill/>
            </p:spPr>
            <p:txBody>
              <a:bodyPr wrap="square" rtlCol="0">
                <a:spAutoFit/>
              </a:bodyPr>
              <a:lstStyle/>
              <a:p>
                <a:r>
                  <a:rPr lang="en-US" altLang="zh-CN" b="1" dirty="0">
                    <a:solidFill>
                      <a:schemeClr val="accent6">
                        <a:lumMod val="50000"/>
                      </a:schemeClr>
                    </a:solidFill>
                    <a:latin typeface="Times New Roman" panose="02020603050405020304" pitchFamily="18" charset="0"/>
                    <a:ea typeface="Cambria Math" panose="02040503050406030204" pitchFamily="18" charset="0"/>
                    <a:cs typeface="Times New Roman" panose="02020603050405020304" pitchFamily="18" charset="0"/>
                  </a:rPr>
                  <a:t>Prospect: Obtain more experimental data to cover the Gamow window (</a:t>
                </a:r>
                <a14:m>
                  <m:oMath xmlns:m="http://schemas.openxmlformats.org/officeDocument/2006/math">
                    <m:r>
                      <a:rPr lang="en-US" altLang="zh-CN" b="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𝟒</m:t>
                    </m:r>
                    <m:r>
                      <a:rPr lang="en-US" altLang="zh-CN" b="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b="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en-US" altLang="zh-CN" b="1" dirty="0">
                    <a:solidFill>
                      <a:schemeClr val="accent6">
                        <a:lumMod val="50000"/>
                      </a:schemeClr>
                    </a:solidFill>
                    <a:latin typeface="Times New Roman" panose="02020603050405020304" pitchFamily="18" charset="0"/>
                    <a:ea typeface="Cambria Math" panose="02040503050406030204" pitchFamily="18" charset="0"/>
                    <a:cs typeface="Times New Roman" panose="02020603050405020304" pitchFamily="18" charset="0"/>
                  </a:rPr>
                  <a:t> MeV) for </a:t>
                </a:r>
                <a:r>
                  <a:rPr lang="en-US" altLang="zh-CN" b="1" dirty="0" err="1">
                    <a:solidFill>
                      <a:schemeClr val="accent6">
                        <a:lumMod val="50000"/>
                      </a:schemeClr>
                    </a:solidFill>
                    <a:latin typeface="Times New Roman" panose="02020603050405020304" pitchFamily="18" charset="0"/>
                    <a:ea typeface="Cambria Math" panose="02040503050406030204" pitchFamily="18" charset="0"/>
                    <a:cs typeface="Times New Roman" panose="02020603050405020304" pitchFamily="18" charset="0"/>
                  </a:rPr>
                  <a:t>Dy</a:t>
                </a:r>
                <a:r>
                  <a:rPr lang="en-US" altLang="zh-CN" b="1" dirty="0">
                    <a:solidFill>
                      <a:schemeClr val="accent6">
                        <a:lumMod val="50000"/>
                      </a:schemeClr>
                    </a:solidFill>
                    <a:latin typeface="Times New Roman" panose="02020603050405020304" pitchFamily="18" charset="0"/>
                    <a:ea typeface="Cambria Math" panose="02040503050406030204" pitchFamily="18" charset="0"/>
                    <a:cs typeface="Times New Roman" panose="02020603050405020304" pitchFamily="18" charset="0"/>
                  </a:rPr>
                  <a:t> isotopes!</a:t>
                </a:r>
                <a:endParaRPr lang="zh-CN" altLang="en-US" b="1"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0DD0E0A0-3229-429A-AE77-EE47C27B7856}"/>
                  </a:ext>
                </a:extLst>
              </p:cNvPr>
              <p:cNvSpPr txBox="1">
                <a:spLocks noRot="1" noChangeAspect="1" noMove="1" noResize="1" noEditPoints="1" noAdjustHandles="1" noChangeArrowheads="1" noChangeShapeType="1" noTextEdit="1"/>
              </p:cNvSpPr>
              <p:nvPr/>
            </p:nvSpPr>
            <p:spPr>
              <a:xfrm>
                <a:off x="362227" y="5068291"/>
                <a:ext cx="3935074" cy="923330"/>
              </a:xfrm>
              <a:prstGeom prst="rect">
                <a:avLst/>
              </a:prstGeom>
              <a:blipFill>
                <a:blip r:embed="rId7"/>
                <a:stretch>
                  <a:fillRect l="-1238" t="-3289" b="-9211"/>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D098CF63-9E2C-4B2D-BFF8-CEBAB790E7FC}"/>
              </a:ext>
            </a:extLst>
          </p:cNvPr>
          <p:cNvSpPr/>
          <p:nvPr/>
        </p:nvSpPr>
        <p:spPr>
          <a:xfrm>
            <a:off x="1631496" y="1036956"/>
            <a:ext cx="1396536"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Present work</a:t>
            </a:r>
            <a:endParaRPr lang="zh-CN" altLang="en-US" dirty="0"/>
          </a:p>
        </p:txBody>
      </p:sp>
    </p:spTree>
    <p:extLst>
      <p:ext uri="{BB962C8B-B14F-4D97-AF65-F5344CB8AC3E}">
        <p14:creationId xmlns:p14="http://schemas.microsoft.com/office/powerpoint/2010/main" val="57381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7" name="文本框 6"/>
          <p:cNvSpPr txBox="1"/>
          <p:nvPr/>
        </p:nvSpPr>
        <p:spPr>
          <a:xfrm>
            <a:off x="864536" y="3041097"/>
            <a:ext cx="7502868" cy="923330"/>
          </a:xfrm>
          <a:prstGeom prst="rect">
            <a:avLst/>
          </a:prstGeom>
          <a:noFill/>
        </p:spPr>
        <p:txBody>
          <a:bodyPr wrap="square" rtlCol="0">
            <a:spAutoFit/>
          </a:bodyPr>
          <a:lstStyle/>
          <a:p>
            <a:r>
              <a:rPr lang="en-US" altLang="zh-CN" sz="54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Thanks for your</a:t>
            </a:r>
            <a:r>
              <a:rPr lang="zh-CN" altLang="en-US" sz="54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54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attention</a:t>
            </a:r>
            <a:endParaRPr lang="zh-CN" altLang="en-US" sz="5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69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a:grpSpLocks/>
          </p:cNvGrpSpPr>
          <p:nvPr/>
        </p:nvGrpSpPr>
        <p:grpSpPr bwMode="auto">
          <a:xfrm>
            <a:off x="-1" y="958608"/>
            <a:ext cx="6875695" cy="4520107"/>
            <a:chOff x="148512" y="897037"/>
            <a:chExt cx="8010535" cy="5572033"/>
          </a:xfrm>
        </p:grpSpPr>
        <p:grpSp>
          <p:nvGrpSpPr>
            <p:cNvPr id="5" name="组合 21"/>
            <p:cNvGrpSpPr>
              <a:grpSpLocks/>
            </p:cNvGrpSpPr>
            <p:nvPr/>
          </p:nvGrpSpPr>
          <p:grpSpPr bwMode="auto">
            <a:xfrm>
              <a:off x="148512" y="897037"/>
              <a:ext cx="8010535" cy="5572033"/>
              <a:chOff x="148512" y="956073"/>
              <a:chExt cx="8010535" cy="557203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12" y="956073"/>
                <a:ext cx="8010535" cy="557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239364" y="1220579"/>
                <a:ext cx="1311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ea typeface="宋体" pitchFamily="2" charset="-122"/>
                  </a:defRPr>
                </a:lvl1pPr>
                <a:lvl2pPr marL="742950" indent="-285750" eaLnBrk="0" hangingPunct="0">
                  <a:defRPr sz="2400">
                    <a:solidFill>
                      <a:schemeClr val="bg1"/>
                    </a:solidFill>
                    <a:latin typeface="Times New Roman" pitchFamily="18" charset="0"/>
                    <a:ea typeface="宋体" pitchFamily="2" charset="-122"/>
                  </a:defRPr>
                </a:lvl2pPr>
                <a:lvl3pPr marL="1143000" indent="-228600" eaLnBrk="0" hangingPunct="0">
                  <a:defRPr sz="2400">
                    <a:solidFill>
                      <a:schemeClr val="bg1"/>
                    </a:solidFill>
                    <a:latin typeface="Times New Roman" pitchFamily="18" charset="0"/>
                    <a:ea typeface="宋体" pitchFamily="2" charset="-122"/>
                  </a:defRPr>
                </a:lvl3pPr>
                <a:lvl4pPr marL="1600200" indent="-228600" eaLnBrk="0" hangingPunct="0">
                  <a:defRPr sz="2400">
                    <a:solidFill>
                      <a:schemeClr val="bg1"/>
                    </a:solidFill>
                    <a:latin typeface="Times New Roman" pitchFamily="18" charset="0"/>
                    <a:ea typeface="宋体" pitchFamily="2" charset="-122"/>
                  </a:defRPr>
                </a:lvl4pPr>
                <a:lvl5pPr marL="2057400" indent="-228600" eaLnBrk="0" hangingPunct="0">
                  <a:defRPr sz="2400">
                    <a:solidFill>
                      <a:schemeClr val="bg1"/>
                    </a:solidFill>
                    <a:latin typeface="Times New Roman" pitchFamily="18" charset="0"/>
                    <a:ea typeface="宋体" pitchFamily="2" charset="-122"/>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9pPr>
              </a:lstStyle>
              <a:p>
                <a:pPr eaLnBrk="1" hangingPunct="1"/>
                <a:r>
                  <a:rPr lang="en-US" altLang="zh-CN" sz="1800" dirty="0">
                    <a:solidFill>
                      <a:schemeClr val="tx1"/>
                    </a:solidFill>
                  </a:rPr>
                  <a:t>p-process</a:t>
                </a:r>
              </a:p>
              <a:p>
                <a:pPr eaLnBrk="1" hangingPunct="1"/>
                <a:r>
                  <a:rPr lang="en-US" altLang="zh-CN" sz="1800" dirty="0">
                    <a:solidFill>
                      <a:schemeClr val="tx1"/>
                    </a:solidFill>
                  </a:rPr>
                  <a:t>“</a:t>
                </a:r>
                <a:r>
                  <a:rPr lang="en-US" altLang="zh-CN" sz="1800" dirty="0">
                    <a:solidFill>
                      <a:schemeClr val="tx1"/>
                    </a:solidFill>
                    <a:latin typeface="Symbol" pitchFamily="18" charset="2"/>
                  </a:rPr>
                  <a:t>g</a:t>
                </a:r>
                <a:r>
                  <a:rPr lang="en-US" altLang="zh-CN" sz="1800" dirty="0">
                    <a:solidFill>
                      <a:schemeClr val="tx1"/>
                    </a:solidFill>
                  </a:rPr>
                  <a:t>-process” </a:t>
                </a:r>
              </a:p>
            </p:txBody>
          </p:sp>
          <p:cxnSp>
            <p:nvCxnSpPr>
              <p:cNvPr id="9" name="肘形连接符 20"/>
              <p:cNvCxnSpPr>
                <a:cxnSpLocks noChangeShapeType="1"/>
              </p:cNvCxnSpPr>
              <p:nvPr/>
            </p:nvCxnSpPr>
            <p:spPr bwMode="auto">
              <a:xfrm rot="10800000" flipV="1">
                <a:off x="5022030" y="1588747"/>
                <a:ext cx="217334" cy="1255213"/>
              </a:xfrm>
              <a:prstGeom prst="bentConnector2">
                <a:avLst/>
              </a:prstGeom>
              <a:noFill/>
              <a:ln w="9525" algn="ctr">
                <a:solidFill>
                  <a:schemeClr val="tx1"/>
                </a:solidFill>
                <a:round/>
                <a:headEnd/>
                <a:tailEnd/>
              </a:ln>
            </p:spPr>
          </p:cxnSp>
        </p:grpSp>
        <p:cxnSp>
          <p:nvCxnSpPr>
            <p:cNvPr id="6" name="直接箭头连接符 9"/>
            <p:cNvCxnSpPr>
              <a:cxnSpLocks noChangeShapeType="1"/>
            </p:cNvCxnSpPr>
            <p:nvPr/>
          </p:nvCxnSpPr>
          <p:spPr bwMode="auto">
            <a:xfrm flipV="1">
              <a:off x="2051832" y="2829399"/>
              <a:ext cx="3078865" cy="2025135"/>
            </a:xfrm>
            <a:prstGeom prst="straightConnector1">
              <a:avLst/>
            </a:prstGeom>
            <a:noFill/>
            <a:ln w="53975" algn="ctr">
              <a:solidFill>
                <a:srgbClr val="33CC33"/>
              </a:solidFill>
              <a:round/>
              <a:headEnd/>
              <a:tailEnd type="arrow" w="med" len="med"/>
            </a:ln>
          </p:spPr>
        </p:cxnSp>
      </p:grpSp>
      <p:sp>
        <p:nvSpPr>
          <p:cNvPr id="10" name="矩形 9"/>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4796" y="2766"/>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cs typeface="Times New Roman" panose="02020603050405020304" pitchFamily="18" charset="0"/>
              </a:rPr>
              <a:t>Introduction</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156" name="object 4"/>
          <p:cNvSpPr/>
          <p:nvPr/>
        </p:nvSpPr>
        <p:spPr>
          <a:xfrm>
            <a:off x="3614058" y="4185457"/>
            <a:ext cx="5547359" cy="2669806"/>
          </a:xfrm>
          <a:prstGeom prst="rect">
            <a:avLst/>
          </a:prstGeom>
          <a:blipFill>
            <a:blip r:embed="rId4" cstate="print"/>
            <a:stretch>
              <a:fillRect/>
            </a:stretch>
          </a:blipFill>
        </p:spPr>
        <p:txBody>
          <a:bodyPr wrap="square" lIns="0" tIns="0" rIns="0" bIns="0" rtlCol="0"/>
          <a:lstStyle/>
          <a:p>
            <a:endParaRPr/>
          </a:p>
        </p:txBody>
      </p:sp>
      <p:sp>
        <p:nvSpPr>
          <p:cNvPr id="12" name="文本框 11"/>
          <p:cNvSpPr txBox="1"/>
          <p:nvPr/>
        </p:nvSpPr>
        <p:spPr>
          <a:xfrm>
            <a:off x="374024" y="772641"/>
            <a:ext cx="4128308" cy="523220"/>
          </a:xfrm>
          <a:prstGeom prst="rect">
            <a:avLst/>
          </a:prstGeom>
          <a:noFill/>
        </p:spPr>
        <p:txBody>
          <a:bodyPr wrap="square" rtlCol="0">
            <a:spAutoFit/>
          </a:bodyPr>
          <a:lstStyle/>
          <a:p>
            <a:r>
              <a:rPr lang="el-GR" altLang="zh-CN" sz="2800" b="1" dirty="0">
                <a:latin typeface="Times New Roman" panose="02020603050405020304" pitchFamily="18" charset="0"/>
                <a:ea typeface="Cambria Math" panose="02040503050406030204" pitchFamily="18" charset="0"/>
                <a:cs typeface="Times New Roman" panose="02020603050405020304" pitchFamily="18" charset="0"/>
              </a:rPr>
              <a:t>γ</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-process in massive stars</a:t>
            </a:r>
            <a:endParaRPr lang="zh-CN" altLang="en-US" sz="28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521" y="1934338"/>
            <a:ext cx="2927682" cy="2122757"/>
          </a:xfrm>
          <a:prstGeom prst="rect">
            <a:avLst/>
          </a:prstGeom>
        </p:spPr>
      </p:pic>
      <p:sp>
        <p:nvSpPr>
          <p:cNvPr id="155" name="TextBox 12"/>
          <p:cNvSpPr txBox="1">
            <a:spLocks noChangeArrowheads="1"/>
          </p:cNvSpPr>
          <p:nvPr/>
        </p:nvSpPr>
        <p:spPr bwMode="auto">
          <a:xfrm>
            <a:off x="3992533" y="3738472"/>
            <a:ext cx="1917513" cy="646331"/>
          </a:xfrm>
          <a:prstGeom prst="rect">
            <a:avLst/>
          </a:prstGeom>
          <a:solidFill>
            <a:schemeClr val="bg1"/>
          </a:solidFill>
          <a:ln>
            <a:noFill/>
          </a:ln>
          <a:extLst/>
        </p:spPr>
        <p:txBody>
          <a:bodyPr wrap="none">
            <a:spAutoFit/>
          </a:bodyPr>
          <a:lstStyle>
            <a:lvl1pPr eaLnBrk="0" hangingPunct="0">
              <a:defRPr sz="2400">
                <a:solidFill>
                  <a:schemeClr val="bg1"/>
                </a:solidFill>
                <a:latin typeface="Times New Roman" pitchFamily="18" charset="0"/>
                <a:ea typeface="宋体" pitchFamily="2" charset="-122"/>
              </a:defRPr>
            </a:lvl1pPr>
            <a:lvl2pPr marL="742950" indent="-285750" eaLnBrk="0" hangingPunct="0">
              <a:defRPr sz="2400">
                <a:solidFill>
                  <a:schemeClr val="bg1"/>
                </a:solidFill>
                <a:latin typeface="Times New Roman" pitchFamily="18" charset="0"/>
                <a:ea typeface="宋体" pitchFamily="2" charset="-122"/>
              </a:defRPr>
            </a:lvl2pPr>
            <a:lvl3pPr marL="1143000" indent="-228600" eaLnBrk="0" hangingPunct="0">
              <a:defRPr sz="2400">
                <a:solidFill>
                  <a:schemeClr val="bg1"/>
                </a:solidFill>
                <a:latin typeface="Times New Roman" pitchFamily="18" charset="0"/>
                <a:ea typeface="宋体" pitchFamily="2" charset="-122"/>
              </a:defRPr>
            </a:lvl3pPr>
            <a:lvl4pPr marL="1600200" indent="-228600" eaLnBrk="0" hangingPunct="0">
              <a:defRPr sz="2400">
                <a:solidFill>
                  <a:schemeClr val="bg1"/>
                </a:solidFill>
                <a:latin typeface="Times New Roman" pitchFamily="18" charset="0"/>
                <a:ea typeface="宋体" pitchFamily="2" charset="-122"/>
              </a:defRPr>
            </a:lvl4pPr>
            <a:lvl5pPr marL="2057400" indent="-228600" eaLnBrk="0" hangingPunct="0">
              <a:defRPr sz="2400">
                <a:solidFill>
                  <a:schemeClr val="bg1"/>
                </a:solidFill>
                <a:latin typeface="Times New Roman" pitchFamily="18" charset="0"/>
                <a:ea typeface="宋体" pitchFamily="2" charset="-122"/>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9pPr>
          </a:lstStyle>
          <a:p>
            <a:pPr eaLnBrk="1" hangingPunct="1"/>
            <a:r>
              <a:rPr lang="en-US" altLang="zh-CN" sz="1200" dirty="0">
                <a:solidFill>
                  <a:schemeClr val="tx1"/>
                </a:solidFill>
              </a:rPr>
              <a:t>r-process</a:t>
            </a:r>
          </a:p>
          <a:p>
            <a:pPr eaLnBrk="1" hangingPunct="1"/>
            <a:r>
              <a:rPr lang="en-US" altLang="zh-CN" sz="1200" dirty="0">
                <a:solidFill>
                  <a:schemeClr val="tx1"/>
                </a:solidFill>
              </a:rPr>
              <a:t>“rapid process” via</a:t>
            </a:r>
          </a:p>
          <a:p>
            <a:pPr eaLnBrk="1" hangingPunct="1"/>
            <a:r>
              <a:rPr lang="en-US" altLang="zh-CN" sz="1200" dirty="0">
                <a:solidFill>
                  <a:schemeClr val="tx1"/>
                </a:solidFill>
              </a:rPr>
              <a:t>unstable neutron-rich nuclei</a:t>
            </a:r>
          </a:p>
        </p:txBody>
      </p:sp>
      <p:sp>
        <p:nvSpPr>
          <p:cNvPr id="159" name="文本框 158"/>
          <p:cNvSpPr txBox="1"/>
          <p:nvPr/>
        </p:nvSpPr>
        <p:spPr>
          <a:xfrm>
            <a:off x="3398068" y="4487924"/>
            <a:ext cx="247184" cy="369332"/>
          </a:xfrm>
          <a:prstGeom prst="rect">
            <a:avLst/>
          </a:prstGeom>
          <a:solidFill>
            <a:schemeClr val="bg1"/>
          </a:solidFill>
        </p:spPr>
        <p:txBody>
          <a:bodyPr wrap="none" rtlCol="0">
            <a:spAutoFit/>
          </a:bodyPr>
          <a:lstStyle/>
          <a:p>
            <a:r>
              <a:rPr lang="en-US" altLang="zh-CN" dirty="0"/>
              <a:t> </a:t>
            </a:r>
            <a:endParaRPr lang="zh-CN" altLang="en-US" dirty="0"/>
          </a:p>
        </p:txBody>
      </p:sp>
      <p:sp>
        <p:nvSpPr>
          <p:cNvPr id="157" name="TextBox 12"/>
          <p:cNvSpPr txBox="1">
            <a:spLocks noChangeArrowheads="1"/>
          </p:cNvSpPr>
          <p:nvPr/>
        </p:nvSpPr>
        <p:spPr bwMode="auto">
          <a:xfrm>
            <a:off x="3279504" y="4297344"/>
            <a:ext cx="1653017" cy="461665"/>
          </a:xfrm>
          <a:prstGeom prst="rect">
            <a:avLst/>
          </a:prstGeom>
          <a:noFill/>
          <a:ln>
            <a:noFill/>
          </a:ln>
          <a:extLst/>
        </p:spPr>
        <p:txBody>
          <a:bodyPr wrap="none">
            <a:spAutoFit/>
          </a:bodyPr>
          <a:lstStyle>
            <a:lvl1pPr eaLnBrk="0" hangingPunct="0">
              <a:defRPr sz="2400">
                <a:solidFill>
                  <a:schemeClr val="bg1"/>
                </a:solidFill>
                <a:latin typeface="Times New Roman" pitchFamily="18" charset="0"/>
                <a:ea typeface="宋体" pitchFamily="2" charset="-122"/>
              </a:defRPr>
            </a:lvl1pPr>
            <a:lvl2pPr marL="742950" indent="-285750" eaLnBrk="0" hangingPunct="0">
              <a:defRPr sz="2400">
                <a:solidFill>
                  <a:schemeClr val="bg1"/>
                </a:solidFill>
                <a:latin typeface="Times New Roman" pitchFamily="18" charset="0"/>
                <a:ea typeface="宋体" pitchFamily="2" charset="-122"/>
              </a:defRPr>
            </a:lvl2pPr>
            <a:lvl3pPr marL="1143000" indent="-228600" eaLnBrk="0" hangingPunct="0">
              <a:defRPr sz="2400">
                <a:solidFill>
                  <a:schemeClr val="bg1"/>
                </a:solidFill>
                <a:latin typeface="Times New Roman" pitchFamily="18" charset="0"/>
                <a:ea typeface="宋体" pitchFamily="2" charset="-122"/>
              </a:defRPr>
            </a:lvl3pPr>
            <a:lvl4pPr marL="1600200" indent="-228600" eaLnBrk="0" hangingPunct="0">
              <a:defRPr sz="2400">
                <a:solidFill>
                  <a:schemeClr val="bg1"/>
                </a:solidFill>
                <a:latin typeface="Times New Roman" pitchFamily="18" charset="0"/>
                <a:ea typeface="宋体" pitchFamily="2" charset="-122"/>
              </a:defRPr>
            </a:lvl4pPr>
            <a:lvl5pPr marL="2057400" indent="-228600" eaLnBrk="0" hangingPunct="0">
              <a:defRPr sz="2400">
                <a:solidFill>
                  <a:schemeClr val="bg1"/>
                </a:solidFill>
                <a:latin typeface="Times New Roman" pitchFamily="18" charset="0"/>
                <a:ea typeface="宋体" pitchFamily="2" charset="-122"/>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宋体" pitchFamily="2" charset="-122"/>
              </a:defRPr>
            </a:lvl9pPr>
          </a:lstStyle>
          <a:p>
            <a:pPr eaLnBrk="1" hangingPunct="1"/>
            <a:r>
              <a:rPr lang="en-US" altLang="zh-CN" sz="1200" dirty="0">
                <a:solidFill>
                  <a:schemeClr val="accent6">
                    <a:lumMod val="75000"/>
                  </a:schemeClr>
                </a:solidFill>
              </a:rPr>
              <a:t>Neutron </a:t>
            </a:r>
            <a:r>
              <a:rPr lang="en-US" altLang="zh-CN" sz="1200" dirty="0" err="1">
                <a:solidFill>
                  <a:schemeClr val="accent6">
                    <a:lumMod val="75000"/>
                  </a:schemeClr>
                </a:solidFill>
              </a:rPr>
              <a:t>dripline</a:t>
            </a:r>
            <a:endParaRPr lang="en-US" altLang="zh-CN" sz="1200" dirty="0">
              <a:solidFill>
                <a:schemeClr val="accent6">
                  <a:lumMod val="75000"/>
                </a:schemeClr>
              </a:solidFill>
            </a:endParaRPr>
          </a:p>
          <a:p>
            <a:pPr eaLnBrk="1" hangingPunct="1"/>
            <a:r>
              <a:rPr lang="en-US" altLang="zh-CN" sz="1200" dirty="0">
                <a:solidFill>
                  <a:schemeClr val="accent6">
                    <a:lumMod val="75000"/>
                  </a:schemeClr>
                </a:solidFill>
              </a:rPr>
              <a:t>(edge nuclear </a:t>
            </a:r>
            <a:r>
              <a:rPr lang="en-US" altLang="zh-CN" sz="1200" dirty="0" err="1">
                <a:solidFill>
                  <a:schemeClr val="accent6">
                    <a:lumMod val="75000"/>
                  </a:schemeClr>
                </a:solidFill>
              </a:rPr>
              <a:t>stablility</a:t>
            </a:r>
            <a:r>
              <a:rPr lang="en-US" altLang="zh-CN" sz="1200" dirty="0">
                <a:solidFill>
                  <a:schemeClr val="accent6">
                    <a:lumMod val="75000"/>
                  </a:schemeClr>
                </a:solidFill>
              </a:rPr>
              <a:t>)</a:t>
            </a:r>
          </a:p>
        </p:txBody>
      </p:sp>
    </p:spTree>
    <p:extLst>
      <p:ext uri="{BB962C8B-B14F-4D97-AF65-F5344CB8AC3E}">
        <p14:creationId xmlns:p14="http://schemas.microsoft.com/office/powerpoint/2010/main" val="248805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4796" y="2766"/>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cs typeface="Times New Roman" panose="02020603050405020304" pitchFamily="18" charset="0"/>
              </a:rPr>
              <a:t>Introduction</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本框 5"/>
              <p:cNvSpPr txBox="1"/>
              <p:nvPr/>
            </p:nvSpPr>
            <p:spPr>
              <a:xfrm>
                <a:off x="228632" y="766119"/>
                <a:ext cx="8854407" cy="2462213"/>
              </a:xfrm>
              <a:prstGeom prst="rect">
                <a:avLst/>
              </a:prstGeom>
              <a:noFill/>
            </p:spPr>
            <p:txBody>
              <a:bodyPr wrap="square" rtlCol="0">
                <a:spAutoFit/>
              </a:bodyPr>
              <a:lstStyle/>
              <a:p>
                <a:r>
                  <a:rPr lang="en-US" altLang="zh-CN" sz="2400" dirty="0">
                    <a:solidFill>
                      <a:srgbClr val="2906F8"/>
                    </a:solidFill>
                    <a:latin typeface="Times New Roman" panose="02020603050405020304" pitchFamily="18" charset="0"/>
                    <a:ea typeface="Cambria Math" panose="02040503050406030204" pitchFamily="18" charset="0"/>
                    <a:cs typeface="Times New Roman" panose="02020603050405020304" pitchFamily="18" charset="0"/>
                  </a:rPr>
                  <a:t>Typical parameters for γ-process:</a:t>
                </a:r>
              </a:p>
              <a:p>
                <a:r>
                  <a:rPr lang="en-US" altLang="zh-C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zh-CN" sz="2000" b="0" i="0" smtClean="0">
                        <a:latin typeface="Cambria Math" panose="02040503050406030204" pitchFamily="18" charset="0"/>
                        <a:ea typeface="Cambria Math" panose="02040503050406030204" pitchFamily="18" charset="0"/>
                        <a:cs typeface="Times New Roman" panose="02020603050405020304" pitchFamily="18" charset="0"/>
                      </a:rPr>
                      <m:t>2</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0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9</m:t>
                        </m:r>
                      </m:sub>
                    </m:sSub>
                    <m:r>
                      <a:rPr lang="zh-CN" alt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10</m:t>
                    </m:r>
                    <m:r>
                      <a:rPr lang="en-US" altLang="zh-CN" sz="2000" b="0" i="1" baseline="30000" smtClean="0">
                        <a:latin typeface="Cambria Math" panose="02040503050406030204" pitchFamily="18" charset="0"/>
                        <a:ea typeface="Cambria Math" panose="02040503050406030204" pitchFamily="18" charset="0"/>
                        <a:cs typeface="Times New Roman" panose="02020603050405020304" pitchFamily="18" charset="0"/>
                      </a:rPr>
                      <m:t>9</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𝐾</m:t>
                    </m:r>
                    <m:r>
                      <a:rPr lang="zh-CN" alt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3</m:t>
                    </m:r>
                  </m:oMath>
                </a14:m>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	time scales </a:t>
                </a:r>
                <a14:m>
                  <m:oMath xmlns:m="http://schemas.openxmlformats.org/officeDocument/2006/math">
                    <m:r>
                      <a:rPr lang="zh-CN" altLang="en-US" sz="2000" b="0" i="1" smtClean="0">
                        <a:latin typeface="Cambria Math" panose="02040503050406030204" pitchFamily="18" charset="0"/>
                        <a:cs typeface="Times New Roman" panose="02020603050405020304" pitchFamily="18" charset="0"/>
                      </a:rPr>
                      <m:t>𝜏</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 the order of seconds.</a:t>
                </a:r>
              </a:p>
              <a:p>
                <a:r>
                  <a:rPr lang="en-US" altLang="zh-CN" sz="2400" dirty="0">
                    <a:solidFill>
                      <a:srgbClr val="2906F8"/>
                    </a:solidFill>
                    <a:latin typeface="Times New Roman" panose="02020603050405020304" pitchFamily="18" charset="0"/>
                    <a:ea typeface="Cambria Math" panose="02040503050406030204" pitchFamily="18" charset="0"/>
                    <a:cs typeface="Times New Roman" panose="02020603050405020304" pitchFamily="18" charset="0"/>
                  </a:rPr>
                  <a:t>Astrophysical sites not concluded:</a:t>
                </a:r>
              </a:p>
              <a:p>
                <a:r>
                  <a:rPr lang="en-US" altLang="zh-CN" sz="2000" dirty="0">
                    <a:latin typeface="Times New Roman" panose="02020603050405020304" pitchFamily="18" charset="0"/>
                    <a:cs typeface="Times New Roman" panose="02020603050405020304" pitchFamily="18" charset="0"/>
                  </a:rPr>
                  <a:t>Oxygen- and neon-rich layers of type II supernovae in massive stars</a:t>
                </a:r>
              </a:p>
              <a:p>
                <a:pPr>
                  <a:spcBef>
                    <a:spcPts val="600"/>
                  </a:spcBef>
                </a:pP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Woosley</a:t>
                </a:r>
                <a:r>
                  <a:rPr lang="en-US" altLang="zh-CN" sz="1600" dirty="0">
                    <a:latin typeface="Times New Roman" panose="02020603050405020304" pitchFamily="18" charset="0"/>
                    <a:cs typeface="Times New Roman" panose="02020603050405020304" pitchFamily="18" charset="0"/>
                  </a:rPr>
                  <a:t> &amp;&amp; Howard, APJS36, 285(1978)</a:t>
                </a:r>
              </a:p>
              <a:p>
                <a:pPr>
                  <a:spcBef>
                    <a:spcPts val="600"/>
                  </a:spcBef>
                </a:pP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Rayet</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Prantzos</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Arnould</a:t>
                </a:r>
                <a:r>
                  <a:rPr lang="en-US" altLang="zh-CN" sz="1600" dirty="0">
                    <a:latin typeface="Times New Roman" panose="02020603050405020304" pitchFamily="18" charset="0"/>
                    <a:cs typeface="Times New Roman" panose="02020603050405020304" pitchFamily="18" charset="0"/>
                  </a:rPr>
                  <a:t>, AA 22, 271 (1990).</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228632" y="766119"/>
                <a:ext cx="8854407" cy="2462213"/>
              </a:xfrm>
              <a:prstGeom prst="rect">
                <a:avLst/>
              </a:prstGeom>
              <a:blipFill rotWithShape="0">
                <a:blip r:embed="rId3"/>
                <a:stretch>
                  <a:fillRect l="-1102" t="-1980"/>
                </a:stretch>
              </a:blipFill>
            </p:spPr>
            <p:txBody>
              <a:bodyPr/>
              <a:lstStyle/>
              <a:p>
                <a:r>
                  <a:rPr lang="zh-CN" altLang="en-US">
                    <a:noFill/>
                  </a:rPr>
                  <a:t> </a:t>
                </a:r>
              </a:p>
            </p:txBody>
          </p:sp>
        </mc:Fallback>
      </mc:AlternateContent>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3764" y="3600138"/>
            <a:ext cx="4410236" cy="2556360"/>
          </a:xfrm>
          <a:prstGeom prst="rect">
            <a:avLst/>
          </a:prstGeom>
        </p:spPr>
      </p:pic>
      <p:sp>
        <p:nvSpPr>
          <p:cNvPr id="9" name="矩形 8"/>
          <p:cNvSpPr/>
          <p:nvPr/>
        </p:nvSpPr>
        <p:spPr>
          <a:xfrm>
            <a:off x="228632" y="3600138"/>
            <a:ext cx="4599400" cy="2400657"/>
          </a:xfrm>
          <a:prstGeom prst="rect">
            <a:avLst/>
          </a:prstGeom>
        </p:spPr>
        <p:txBody>
          <a:bodyPr wrap="square">
            <a:spAutoFit/>
          </a:bodyPr>
          <a:lstStyle/>
          <a:p>
            <a:r>
              <a:rPr lang="en-US" altLang="zh-CN" sz="2000" b="1" dirty="0">
                <a:solidFill>
                  <a:schemeClr val="accent2">
                    <a:lumMod val="75000"/>
                  </a:schemeClr>
                </a:solidFill>
                <a:ea typeface="宋体" panose="02010600030101010101" pitchFamily="2" charset="-122"/>
              </a:rPr>
              <a:t>~ 2000 isotopes ~ 20000 reactions</a:t>
            </a:r>
          </a:p>
          <a:p>
            <a:pPr algn="r"/>
            <a:r>
              <a:rPr lang="en-US" altLang="zh-CN" sz="2000" b="1" dirty="0">
                <a:solidFill>
                  <a:schemeClr val="accent2">
                    <a:lumMod val="75000"/>
                  </a:schemeClr>
                </a:solidFill>
                <a:ea typeface="宋体" panose="02010600030101010101" pitchFamily="2" charset="-122"/>
              </a:rPr>
              <a:t>(mainly unstable nuclei)</a:t>
            </a:r>
          </a:p>
          <a:p>
            <a:pPr marL="342900" indent="-342900">
              <a:spcBef>
                <a:spcPts val="1200"/>
              </a:spcBef>
              <a:buFont typeface="Wingdings" panose="05000000000000000000" pitchFamily="2" charset="2"/>
              <a:buChar char="à"/>
            </a:pPr>
            <a:r>
              <a:rPr lang="en-US" altLang="zh-CN" sz="2000" b="1" dirty="0">
                <a:solidFill>
                  <a:schemeClr val="accent2">
                    <a:lumMod val="75000"/>
                  </a:schemeClr>
                </a:solidFill>
                <a:ea typeface="宋体" panose="02010600030101010101" pitchFamily="2" charset="-122"/>
              </a:rPr>
              <a:t>Not possible to measure all the reaction rates in the laboratory.</a:t>
            </a:r>
          </a:p>
          <a:p>
            <a:pPr marL="342900" indent="-342900">
              <a:spcBef>
                <a:spcPts val="1200"/>
              </a:spcBef>
              <a:buFont typeface="Wingdings" panose="05000000000000000000" pitchFamily="2" charset="2"/>
              <a:buChar char="à"/>
            </a:pPr>
            <a:r>
              <a:rPr lang="en-US" altLang="zh-CN" sz="2000" b="1" dirty="0">
                <a:solidFill>
                  <a:schemeClr val="accent2">
                    <a:lumMod val="75000"/>
                  </a:schemeClr>
                </a:solidFill>
                <a:ea typeface="宋体" panose="02010600030101010101" pitchFamily="2" charset="-122"/>
              </a:rPr>
              <a:t>Statistical Hauser-</a:t>
            </a:r>
            <a:r>
              <a:rPr lang="en-US" altLang="zh-CN" sz="2000" b="1" dirty="0" err="1">
                <a:solidFill>
                  <a:schemeClr val="accent2">
                    <a:lumMod val="75000"/>
                  </a:schemeClr>
                </a:solidFill>
                <a:ea typeface="宋体" panose="02010600030101010101" pitchFamily="2" charset="-122"/>
              </a:rPr>
              <a:t>Feshbach</a:t>
            </a:r>
            <a:r>
              <a:rPr lang="en-US" altLang="zh-CN" sz="2000" b="1" dirty="0">
                <a:solidFill>
                  <a:schemeClr val="accent2">
                    <a:lumMod val="75000"/>
                  </a:schemeClr>
                </a:solidFill>
                <a:ea typeface="宋体" panose="02010600030101010101" pitchFamily="2" charset="-122"/>
              </a:rPr>
              <a:t> model </a:t>
            </a:r>
          </a:p>
          <a:p>
            <a:pPr marL="342900" indent="-342900">
              <a:spcBef>
                <a:spcPts val="1200"/>
              </a:spcBef>
              <a:buFont typeface="Wingdings" panose="05000000000000000000" pitchFamily="2" charset="2"/>
              <a:buChar char="à"/>
            </a:pPr>
            <a:r>
              <a:rPr lang="en-US" altLang="zh-CN" sz="2000" b="1" dirty="0">
                <a:solidFill>
                  <a:schemeClr val="accent2">
                    <a:lumMod val="75000"/>
                  </a:schemeClr>
                </a:solidFill>
                <a:ea typeface="宋体" panose="02010600030101010101" pitchFamily="2" charset="-122"/>
              </a:rPr>
              <a:t>Rare experiment data at A&gt;130</a:t>
            </a:r>
          </a:p>
        </p:txBody>
      </p:sp>
    </p:spTree>
    <p:extLst>
      <p:ext uri="{BB962C8B-B14F-4D97-AF65-F5344CB8AC3E}">
        <p14:creationId xmlns:p14="http://schemas.microsoft.com/office/powerpoint/2010/main" val="266642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076825" y="4724400"/>
            <a:ext cx="3851273" cy="2041524"/>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10819" y="62438"/>
            <a:ext cx="5204922" cy="646331"/>
          </a:xfrm>
          <a:prstGeom prst="rect">
            <a:avLst/>
          </a:prstGeom>
          <a:noFill/>
        </p:spPr>
        <p:txBody>
          <a:bodyPr wrap="square" rtlCol="0">
            <a:spAutoFit/>
          </a:bodyPr>
          <a:lstStyle/>
          <a:p>
            <a:pPr defTabSz="457200"/>
            <a:r>
              <a:rPr sz="4000" b="1" i="1" dirty="0">
                <a:solidFill>
                  <a:srgbClr val="002060"/>
                </a:solidFill>
                <a:latin typeface="Times New Roman" panose="02020603050405020304" pitchFamily="18" charset="0"/>
                <a:ea typeface="+mn-ea"/>
                <a:cs typeface="Times New Roman" panose="02020603050405020304" pitchFamily="18" charset="0"/>
              </a:rPr>
              <a:t>Photodisintegration</a:t>
            </a:r>
          </a:p>
        </p:txBody>
      </p:sp>
      <p:sp>
        <p:nvSpPr>
          <p:cNvPr id="5" name="object 5"/>
          <p:cNvSpPr txBox="1"/>
          <p:nvPr/>
        </p:nvSpPr>
        <p:spPr>
          <a:xfrm>
            <a:off x="324117" y="798196"/>
            <a:ext cx="7909559" cy="628377"/>
          </a:xfrm>
          <a:prstGeom prst="rect">
            <a:avLst/>
          </a:prstGeom>
        </p:spPr>
        <p:txBody>
          <a:bodyPr vert="horz" wrap="square" lIns="0" tIns="12700" rIns="0" bIns="0" rtlCol="0">
            <a:spAutoFit/>
          </a:bodyPr>
          <a:lstStyle/>
          <a:p>
            <a:pPr marL="12700">
              <a:spcBef>
                <a:spcPts val="100"/>
              </a:spcBef>
              <a:tabLst>
                <a:tab pos="7712709" algn="l"/>
              </a:tabLst>
            </a:pPr>
            <a:r>
              <a:rPr sz="2000" spc="-5" dirty="0">
                <a:latin typeface="Arial"/>
                <a:cs typeface="Arial"/>
              </a:rPr>
              <a:t>T</a:t>
            </a:r>
            <a:r>
              <a:rPr sz="2000" dirty="0">
                <a:latin typeface="Arial"/>
                <a:cs typeface="Arial"/>
              </a:rPr>
              <a:t>he ene</a:t>
            </a:r>
            <a:r>
              <a:rPr sz="2000" spc="-5" dirty="0">
                <a:latin typeface="Arial"/>
                <a:cs typeface="Arial"/>
              </a:rPr>
              <a:t>r</a:t>
            </a:r>
            <a:r>
              <a:rPr sz="2000" dirty="0">
                <a:latin typeface="Arial"/>
                <a:cs typeface="Arial"/>
              </a:rPr>
              <a:t>gy</a:t>
            </a:r>
            <a:r>
              <a:rPr sz="2000" spc="-5" dirty="0">
                <a:latin typeface="Arial"/>
                <a:cs typeface="Arial"/>
              </a:rPr>
              <a:t> </a:t>
            </a:r>
            <a:r>
              <a:rPr sz="2000" dirty="0">
                <a:latin typeface="Arial"/>
                <a:cs typeface="Arial"/>
              </a:rPr>
              <a:t>dis</a:t>
            </a:r>
            <a:r>
              <a:rPr sz="2000" spc="-5" dirty="0">
                <a:latin typeface="Arial"/>
                <a:cs typeface="Arial"/>
              </a:rPr>
              <a:t>tr</a:t>
            </a:r>
            <a:r>
              <a:rPr sz="2000" dirty="0">
                <a:latin typeface="Arial"/>
                <a:cs typeface="Arial"/>
              </a:rPr>
              <a:t>ibu</a:t>
            </a:r>
            <a:r>
              <a:rPr sz="2000" spc="-5" dirty="0">
                <a:latin typeface="Arial"/>
                <a:cs typeface="Arial"/>
              </a:rPr>
              <a:t>t</a:t>
            </a:r>
            <a:r>
              <a:rPr sz="2000" dirty="0">
                <a:latin typeface="Arial"/>
                <a:cs typeface="Arial"/>
              </a:rPr>
              <a:t>ion of</a:t>
            </a:r>
            <a:r>
              <a:rPr sz="2000" spc="-5" dirty="0">
                <a:latin typeface="Arial"/>
                <a:cs typeface="Arial"/>
              </a:rPr>
              <a:t> </a:t>
            </a:r>
            <a:r>
              <a:rPr sz="2000" dirty="0">
                <a:latin typeface="Arial"/>
                <a:cs typeface="Arial"/>
              </a:rPr>
              <a:t>a </a:t>
            </a:r>
            <a:r>
              <a:rPr sz="2000" spc="-5" dirty="0">
                <a:latin typeface="Arial"/>
                <a:cs typeface="Arial"/>
              </a:rPr>
              <a:t>t</a:t>
            </a:r>
            <a:r>
              <a:rPr sz="2000" dirty="0">
                <a:latin typeface="Arial"/>
                <a:cs typeface="Arial"/>
              </a:rPr>
              <a:t>he</a:t>
            </a:r>
            <a:r>
              <a:rPr sz="2000" spc="-5" dirty="0">
                <a:latin typeface="Arial"/>
                <a:cs typeface="Arial"/>
              </a:rPr>
              <a:t>rm</a:t>
            </a:r>
            <a:r>
              <a:rPr sz="2000" dirty="0">
                <a:latin typeface="Arial"/>
                <a:cs typeface="Arial"/>
              </a:rPr>
              <a:t>al pho</a:t>
            </a:r>
            <a:r>
              <a:rPr sz="2000" spc="-5" dirty="0">
                <a:latin typeface="Arial"/>
                <a:cs typeface="Arial"/>
              </a:rPr>
              <a:t>t</a:t>
            </a:r>
            <a:r>
              <a:rPr sz="2000" dirty="0">
                <a:latin typeface="Arial"/>
                <a:cs typeface="Arial"/>
              </a:rPr>
              <a:t>on ba</a:t>
            </a:r>
            <a:r>
              <a:rPr sz="2000" spc="-5" dirty="0">
                <a:latin typeface="Arial"/>
                <a:cs typeface="Arial"/>
              </a:rPr>
              <a:t>t</a:t>
            </a:r>
            <a:r>
              <a:rPr sz="2000" dirty="0">
                <a:latin typeface="Arial"/>
                <a:cs typeface="Arial"/>
              </a:rPr>
              <a:t>h at</a:t>
            </a:r>
            <a:r>
              <a:rPr sz="2000" spc="-5" dirty="0">
                <a:latin typeface="Arial"/>
                <a:cs typeface="Arial"/>
              </a:rPr>
              <a:t> </a:t>
            </a:r>
            <a:r>
              <a:rPr sz="2000" dirty="0">
                <a:latin typeface="Arial"/>
                <a:cs typeface="Arial"/>
              </a:rPr>
              <a:t>a </a:t>
            </a:r>
            <a:r>
              <a:rPr sz="2000" spc="-5" dirty="0">
                <a:latin typeface="Arial"/>
                <a:cs typeface="Arial"/>
              </a:rPr>
              <a:t>t</a:t>
            </a:r>
            <a:r>
              <a:rPr sz="2000" dirty="0">
                <a:latin typeface="Arial"/>
                <a:cs typeface="Arial"/>
              </a:rPr>
              <a:t>e</a:t>
            </a:r>
            <a:r>
              <a:rPr sz="2000" spc="-5" dirty="0">
                <a:latin typeface="Arial"/>
                <a:cs typeface="Arial"/>
              </a:rPr>
              <a:t>m</a:t>
            </a:r>
            <a:r>
              <a:rPr sz="2000" dirty="0">
                <a:latin typeface="Arial"/>
                <a:cs typeface="Arial"/>
              </a:rPr>
              <a:t>pe</a:t>
            </a:r>
            <a:r>
              <a:rPr sz="2000" spc="-5" dirty="0">
                <a:latin typeface="Arial"/>
                <a:cs typeface="Arial"/>
              </a:rPr>
              <a:t>r</a:t>
            </a:r>
            <a:r>
              <a:rPr sz="2000" dirty="0">
                <a:latin typeface="Arial"/>
                <a:cs typeface="Arial"/>
              </a:rPr>
              <a:t>a</a:t>
            </a:r>
            <a:r>
              <a:rPr sz="2000" spc="-5" dirty="0">
                <a:latin typeface="Arial"/>
                <a:cs typeface="Arial"/>
              </a:rPr>
              <a:t>t</a:t>
            </a:r>
            <a:r>
              <a:rPr sz="2000" dirty="0">
                <a:latin typeface="Arial"/>
                <a:cs typeface="Arial"/>
              </a:rPr>
              <a:t>u</a:t>
            </a:r>
            <a:r>
              <a:rPr sz="2000" spc="-5" dirty="0">
                <a:latin typeface="Arial"/>
                <a:cs typeface="Arial"/>
              </a:rPr>
              <a:t>r</a:t>
            </a:r>
            <a:r>
              <a:rPr sz="2000" dirty="0">
                <a:latin typeface="Arial"/>
                <a:cs typeface="Arial"/>
              </a:rPr>
              <a:t>e</a:t>
            </a:r>
            <a:r>
              <a:rPr sz="2000" spc="-40" dirty="0">
                <a:latin typeface="Arial"/>
                <a:cs typeface="Arial"/>
              </a:rPr>
              <a:t> </a:t>
            </a:r>
            <a:r>
              <a:rPr sz="2000" dirty="0">
                <a:latin typeface="Arial"/>
                <a:cs typeface="Arial"/>
              </a:rPr>
              <a:t>T</a:t>
            </a:r>
            <a:r>
              <a:rPr lang="en-US" altLang="zh-CN" sz="2000" dirty="0">
                <a:latin typeface="Arial"/>
                <a:cs typeface="Arial"/>
              </a:rPr>
              <a:t> </a:t>
            </a:r>
            <a:r>
              <a:rPr sz="2000" dirty="0">
                <a:latin typeface="Arial"/>
                <a:cs typeface="Arial"/>
              </a:rPr>
              <a:t>is</a:t>
            </a:r>
            <a:r>
              <a:rPr lang="en-US" altLang="zh-CN" sz="2000" dirty="0">
                <a:latin typeface="Arial"/>
                <a:cs typeface="Arial"/>
              </a:rPr>
              <a:t> given by </a:t>
            </a:r>
            <a:r>
              <a:rPr lang="en-US" altLang="zh-CN" sz="2000" spc="-5" dirty="0">
                <a:latin typeface="Arial"/>
                <a:cs typeface="Arial"/>
              </a:rPr>
              <a:t>the </a:t>
            </a:r>
            <a:r>
              <a:rPr lang="en-US" altLang="zh-CN" sz="2000" dirty="0">
                <a:latin typeface="Arial"/>
                <a:cs typeface="Arial"/>
              </a:rPr>
              <a:t>Planck</a:t>
            </a:r>
            <a:r>
              <a:rPr lang="en-US" altLang="zh-CN" sz="2000" spc="-50" dirty="0">
                <a:latin typeface="Arial"/>
                <a:cs typeface="Arial"/>
              </a:rPr>
              <a:t> </a:t>
            </a:r>
            <a:r>
              <a:rPr lang="en-US" altLang="zh-CN" sz="2000" spc="-5" dirty="0">
                <a:latin typeface="Arial"/>
                <a:cs typeface="Arial"/>
              </a:rPr>
              <a:t>distribution</a:t>
            </a:r>
            <a:endParaRPr lang="en-US" altLang="zh-CN" sz="2000" dirty="0">
              <a:latin typeface="Arial"/>
              <a:cs typeface="Arial"/>
            </a:endParaRPr>
          </a:p>
        </p:txBody>
      </p:sp>
      <p:sp>
        <p:nvSpPr>
          <p:cNvPr id="7" name="object 7"/>
          <p:cNvSpPr txBox="1"/>
          <p:nvPr/>
        </p:nvSpPr>
        <p:spPr>
          <a:xfrm>
            <a:off x="474027" y="3246120"/>
            <a:ext cx="7147559" cy="635000"/>
          </a:xfrm>
          <a:prstGeom prst="rect">
            <a:avLst/>
          </a:prstGeom>
        </p:spPr>
        <p:txBody>
          <a:bodyPr vert="horz" wrap="square" lIns="0" tIns="12700" rIns="0" bIns="0" rtlCol="0">
            <a:spAutoFit/>
          </a:bodyPr>
          <a:lstStyle/>
          <a:p>
            <a:pPr marL="83185" marR="5080" indent="-71120">
              <a:lnSpc>
                <a:spcPct val="100000"/>
              </a:lnSpc>
              <a:spcBef>
                <a:spcPts val="100"/>
              </a:spcBef>
            </a:pPr>
            <a:r>
              <a:rPr sz="2000" spc="-5" dirty="0">
                <a:latin typeface="Arial"/>
                <a:cs typeface="Arial"/>
              </a:rPr>
              <a:t>In </a:t>
            </a:r>
            <a:r>
              <a:rPr sz="2000" dirty="0">
                <a:latin typeface="Arial"/>
                <a:cs typeface="Arial"/>
              </a:rPr>
              <a:t>a </a:t>
            </a:r>
            <a:r>
              <a:rPr sz="2000" spc="-5" dirty="0">
                <a:latin typeface="Arial"/>
                <a:cs typeface="Arial"/>
              </a:rPr>
              <a:t>photon-induced reaction </a:t>
            </a:r>
            <a:r>
              <a:rPr sz="2000" spc="-5" dirty="0">
                <a:solidFill>
                  <a:srgbClr val="FF0000"/>
                </a:solidFill>
                <a:latin typeface="Arial"/>
                <a:cs typeface="Arial"/>
              </a:rPr>
              <a:t>B(</a:t>
            </a:r>
            <a:r>
              <a:rPr sz="2000" spc="-5" dirty="0">
                <a:solidFill>
                  <a:srgbClr val="FF0000"/>
                </a:solidFill>
                <a:latin typeface="Symbol"/>
                <a:cs typeface="Symbol"/>
              </a:rPr>
              <a:t></a:t>
            </a:r>
            <a:r>
              <a:rPr sz="2000" spc="-5" dirty="0">
                <a:solidFill>
                  <a:srgbClr val="FF0000"/>
                </a:solidFill>
                <a:latin typeface="Arial"/>
                <a:cs typeface="Arial"/>
              </a:rPr>
              <a:t>,x) A</a:t>
            </a:r>
            <a:r>
              <a:rPr sz="2000" spc="-5" dirty="0">
                <a:latin typeface="Arial"/>
                <a:cs typeface="Arial"/>
              </a:rPr>
              <a:t>, the distribution </a:t>
            </a:r>
            <a:r>
              <a:rPr sz="2000" dirty="0">
                <a:latin typeface="Arial"/>
                <a:cs typeface="Arial"/>
              </a:rPr>
              <a:t>leads </a:t>
            </a:r>
            <a:r>
              <a:rPr sz="2000" spc="-5" dirty="0">
                <a:latin typeface="Arial"/>
                <a:cs typeface="Arial"/>
              </a:rPr>
              <a:t>to </a:t>
            </a:r>
            <a:r>
              <a:rPr sz="2000" dirty="0">
                <a:latin typeface="Arial"/>
                <a:cs typeface="Arial"/>
              </a:rPr>
              <a:t>a  </a:t>
            </a:r>
            <a:r>
              <a:rPr sz="2000" spc="-5" dirty="0">
                <a:latin typeface="Arial"/>
                <a:cs typeface="Arial"/>
              </a:rPr>
              <a:t>temperature </a:t>
            </a:r>
            <a:r>
              <a:rPr sz="2000" dirty="0">
                <a:latin typeface="Arial"/>
                <a:cs typeface="Arial"/>
              </a:rPr>
              <a:t>dependent decay </a:t>
            </a:r>
            <a:r>
              <a:rPr sz="2000" spc="-5" dirty="0">
                <a:latin typeface="Arial"/>
                <a:cs typeface="Arial"/>
              </a:rPr>
              <a:t>rate </a:t>
            </a:r>
            <a:r>
              <a:rPr sz="2000" spc="-5" dirty="0">
                <a:solidFill>
                  <a:srgbClr val="FF0000"/>
                </a:solidFill>
                <a:latin typeface="Symbol"/>
                <a:cs typeface="Symbol"/>
              </a:rPr>
              <a:t></a:t>
            </a:r>
            <a:r>
              <a:rPr sz="2000" spc="-5" dirty="0">
                <a:solidFill>
                  <a:srgbClr val="FF0000"/>
                </a:solidFill>
                <a:latin typeface="Arial"/>
                <a:cs typeface="Arial"/>
              </a:rPr>
              <a:t>T) </a:t>
            </a:r>
            <a:r>
              <a:rPr sz="2000" dirty="0">
                <a:latin typeface="Arial"/>
                <a:cs typeface="Arial"/>
              </a:rPr>
              <a:t>of </a:t>
            </a:r>
            <a:r>
              <a:rPr sz="2000" spc="-5" dirty="0">
                <a:latin typeface="Arial"/>
                <a:cs typeface="Arial"/>
              </a:rPr>
              <a:t>the initial </a:t>
            </a:r>
            <a:r>
              <a:rPr sz="2000" dirty="0">
                <a:latin typeface="Arial"/>
                <a:cs typeface="Arial"/>
              </a:rPr>
              <a:t>nucleus</a:t>
            </a:r>
            <a:r>
              <a:rPr sz="2000" spc="-10" dirty="0">
                <a:latin typeface="Arial"/>
                <a:cs typeface="Arial"/>
              </a:rPr>
              <a:t> </a:t>
            </a:r>
            <a:r>
              <a:rPr sz="2000" dirty="0">
                <a:latin typeface="Arial"/>
                <a:cs typeface="Arial"/>
              </a:rPr>
              <a:t>B:</a:t>
            </a:r>
          </a:p>
        </p:txBody>
      </p:sp>
      <p:sp>
        <p:nvSpPr>
          <p:cNvPr id="8" name="object 8"/>
          <p:cNvSpPr/>
          <p:nvPr/>
        </p:nvSpPr>
        <p:spPr>
          <a:xfrm>
            <a:off x="5508625" y="1196976"/>
            <a:ext cx="2543173" cy="213042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9750" y="1484313"/>
            <a:ext cx="4421187" cy="86518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58799" y="1700213"/>
            <a:ext cx="935355" cy="433705"/>
          </a:xfrm>
          <a:custGeom>
            <a:avLst/>
            <a:gdLst/>
            <a:ahLst/>
            <a:cxnLst/>
            <a:rect l="l" t="t" r="r" b="b"/>
            <a:pathLst>
              <a:path w="935355" h="433705">
                <a:moveTo>
                  <a:pt x="0" y="72232"/>
                </a:moveTo>
                <a:lnTo>
                  <a:pt x="5676" y="44116"/>
                </a:lnTo>
                <a:lnTo>
                  <a:pt x="21156" y="21156"/>
                </a:lnTo>
                <a:lnTo>
                  <a:pt x="44116" y="5676"/>
                </a:lnTo>
                <a:lnTo>
                  <a:pt x="72231" y="0"/>
                </a:lnTo>
                <a:lnTo>
                  <a:pt x="862805" y="0"/>
                </a:lnTo>
                <a:lnTo>
                  <a:pt x="890921" y="5676"/>
                </a:lnTo>
                <a:lnTo>
                  <a:pt x="913881" y="21156"/>
                </a:lnTo>
                <a:lnTo>
                  <a:pt x="929361" y="44116"/>
                </a:lnTo>
                <a:lnTo>
                  <a:pt x="935037" y="72232"/>
                </a:lnTo>
                <a:lnTo>
                  <a:pt x="935037" y="361153"/>
                </a:lnTo>
                <a:lnTo>
                  <a:pt x="929361" y="389269"/>
                </a:lnTo>
                <a:lnTo>
                  <a:pt x="913881" y="412229"/>
                </a:lnTo>
                <a:lnTo>
                  <a:pt x="890921" y="427709"/>
                </a:lnTo>
                <a:lnTo>
                  <a:pt x="862805" y="433385"/>
                </a:lnTo>
                <a:lnTo>
                  <a:pt x="72231" y="433385"/>
                </a:lnTo>
                <a:lnTo>
                  <a:pt x="44116" y="427709"/>
                </a:lnTo>
                <a:lnTo>
                  <a:pt x="21156" y="412229"/>
                </a:lnTo>
                <a:lnTo>
                  <a:pt x="5676" y="389269"/>
                </a:lnTo>
                <a:lnTo>
                  <a:pt x="0" y="361153"/>
                </a:lnTo>
                <a:lnTo>
                  <a:pt x="0" y="72232"/>
                </a:lnTo>
                <a:close/>
              </a:path>
            </a:pathLst>
          </a:custGeom>
          <a:ln w="28574">
            <a:solidFill>
              <a:srgbClr val="0433FF"/>
            </a:solidFill>
          </a:ln>
        </p:spPr>
        <p:txBody>
          <a:bodyPr wrap="square" lIns="0" tIns="0" rIns="0" bIns="0" rtlCol="0"/>
          <a:lstStyle/>
          <a:p>
            <a:endParaRPr/>
          </a:p>
        </p:txBody>
      </p:sp>
      <p:sp>
        <p:nvSpPr>
          <p:cNvPr id="13" name="object 13"/>
          <p:cNvSpPr txBox="1"/>
          <p:nvPr/>
        </p:nvSpPr>
        <p:spPr>
          <a:xfrm>
            <a:off x="395287" y="2492375"/>
            <a:ext cx="4327525" cy="646430"/>
          </a:xfrm>
          <a:prstGeom prst="rect">
            <a:avLst/>
          </a:prstGeom>
          <a:solidFill>
            <a:srgbClr val="E3EBF5"/>
          </a:solidFill>
          <a:ln w="38099">
            <a:solidFill>
              <a:srgbClr val="0433FF"/>
            </a:solidFill>
          </a:ln>
        </p:spPr>
        <p:txBody>
          <a:bodyPr vert="horz" wrap="square" lIns="0" tIns="41910" rIns="0" bIns="0" rtlCol="0">
            <a:spAutoFit/>
          </a:bodyPr>
          <a:lstStyle/>
          <a:p>
            <a:pPr marL="72390" marR="163195">
              <a:lnSpc>
                <a:spcPts val="2100"/>
              </a:lnSpc>
              <a:spcBef>
                <a:spcPts val="330"/>
              </a:spcBef>
            </a:pPr>
            <a:r>
              <a:rPr sz="1800" spc="-5" dirty="0">
                <a:latin typeface="Arial"/>
                <a:cs typeface="Arial"/>
              </a:rPr>
              <a:t>Number </a:t>
            </a:r>
            <a:r>
              <a:rPr sz="1800" dirty="0">
                <a:latin typeface="Arial"/>
                <a:cs typeface="Arial"/>
              </a:rPr>
              <a:t>of </a:t>
            </a:r>
            <a:r>
              <a:rPr sz="1800" spc="-5" dirty="0">
                <a:latin typeface="Symbol"/>
                <a:cs typeface="Symbol"/>
              </a:rPr>
              <a:t></a:t>
            </a:r>
            <a:r>
              <a:rPr sz="1800" spc="-5" dirty="0">
                <a:latin typeface="Arial"/>
                <a:cs typeface="Arial"/>
              </a:rPr>
              <a:t>-rays </a:t>
            </a:r>
            <a:r>
              <a:rPr sz="1800" dirty="0">
                <a:latin typeface="Arial"/>
                <a:cs typeface="Arial"/>
              </a:rPr>
              <a:t>at </a:t>
            </a:r>
            <a:r>
              <a:rPr sz="1800" spc="-5" dirty="0">
                <a:latin typeface="Arial"/>
                <a:cs typeface="Arial"/>
              </a:rPr>
              <a:t>energy </a:t>
            </a:r>
            <a:r>
              <a:rPr sz="1800" dirty="0">
                <a:latin typeface="Arial"/>
                <a:cs typeface="Arial"/>
              </a:rPr>
              <a:t>E per unit of  </a:t>
            </a:r>
            <a:r>
              <a:rPr sz="1800" spc="-5" dirty="0">
                <a:latin typeface="Arial"/>
                <a:cs typeface="Arial"/>
              </a:rPr>
              <a:t>volume </a:t>
            </a:r>
            <a:r>
              <a:rPr sz="1800" dirty="0">
                <a:latin typeface="Arial"/>
                <a:cs typeface="Arial"/>
              </a:rPr>
              <a:t>and </a:t>
            </a:r>
            <a:r>
              <a:rPr sz="1800" spc="-5" dirty="0">
                <a:latin typeface="Arial"/>
                <a:cs typeface="Arial"/>
              </a:rPr>
              <a:t>energy</a:t>
            </a:r>
            <a:r>
              <a:rPr sz="1800" spc="-25" dirty="0">
                <a:latin typeface="Arial"/>
                <a:cs typeface="Arial"/>
              </a:rPr>
              <a:t> </a:t>
            </a:r>
            <a:r>
              <a:rPr sz="1800" spc="-5" dirty="0">
                <a:latin typeface="Arial"/>
                <a:cs typeface="Arial"/>
              </a:rPr>
              <a:t>interval</a:t>
            </a:r>
            <a:endParaRPr sz="1800" dirty="0">
              <a:latin typeface="Arial"/>
              <a:cs typeface="Arial"/>
            </a:endParaRPr>
          </a:p>
        </p:txBody>
      </p:sp>
      <p:sp>
        <p:nvSpPr>
          <p:cNvPr id="16" name="object 16"/>
          <p:cNvSpPr/>
          <p:nvPr/>
        </p:nvSpPr>
        <p:spPr>
          <a:xfrm>
            <a:off x="3126081" y="1539170"/>
            <a:ext cx="2232025" cy="792480"/>
          </a:xfrm>
          <a:custGeom>
            <a:avLst/>
            <a:gdLst/>
            <a:ahLst/>
            <a:cxnLst/>
            <a:rect l="l" t="t" r="r" b="b"/>
            <a:pathLst>
              <a:path w="2232025" h="792480">
                <a:moveTo>
                  <a:pt x="0" y="0"/>
                </a:moveTo>
                <a:lnTo>
                  <a:pt x="1758723" y="0"/>
                </a:lnTo>
                <a:lnTo>
                  <a:pt x="1758723" y="297060"/>
                </a:lnTo>
                <a:lnTo>
                  <a:pt x="2033984" y="297060"/>
                </a:lnTo>
                <a:lnTo>
                  <a:pt x="2033984" y="198041"/>
                </a:lnTo>
                <a:lnTo>
                  <a:pt x="2232024" y="396080"/>
                </a:lnTo>
                <a:lnTo>
                  <a:pt x="2033984" y="594121"/>
                </a:lnTo>
                <a:lnTo>
                  <a:pt x="2033984" y="495100"/>
                </a:lnTo>
                <a:lnTo>
                  <a:pt x="1758723" y="495100"/>
                </a:lnTo>
                <a:lnTo>
                  <a:pt x="1758723" y="792161"/>
                </a:lnTo>
                <a:lnTo>
                  <a:pt x="0" y="792161"/>
                </a:lnTo>
                <a:lnTo>
                  <a:pt x="0" y="0"/>
                </a:lnTo>
                <a:close/>
              </a:path>
            </a:pathLst>
          </a:custGeom>
          <a:ln w="28575">
            <a:solidFill>
              <a:srgbClr val="5B92C7"/>
            </a:solidFill>
          </a:ln>
        </p:spPr>
        <p:txBody>
          <a:bodyPr wrap="square" lIns="0" tIns="0" rIns="0" bIns="0" rtlCol="0"/>
          <a:lstStyle/>
          <a:p>
            <a:endParaRPr/>
          </a:p>
        </p:txBody>
      </p:sp>
      <p:sp>
        <p:nvSpPr>
          <p:cNvPr id="17" name="object 17"/>
          <p:cNvSpPr/>
          <p:nvPr/>
        </p:nvSpPr>
        <p:spPr>
          <a:xfrm>
            <a:off x="468312" y="3933825"/>
            <a:ext cx="4162977" cy="856233"/>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2201862" y="4703763"/>
            <a:ext cx="4386580" cy="440055"/>
          </a:xfrm>
          <a:prstGeom prst="rect">
            <a:avLst/>
          </a:prstGeom>
          <a:solidFill>
            <a:srgbClr val="E3EBF5"/>
          </a:solidFill>
          <a:ln w="28574">
            <a:solidFill>
              <a:srgbClr val="ECC6C4"/>
            </a:solidFill>
          </a:ln>
        </p:spPr>
        <p:txBody>
          <a:bodyPr vert="horz" wrap="square" lIns="0" tIns="31115" rIns="0" bIns="0" rtlCol="0">
            <a:spAutoFit/>
          </a:bodyPr>
          <a:lstStyle/>
          <a:p>
            <a:pPr marL="76835">
              <a:lnSpc>
                <a:spcPct val="100000"/>
              </a:lnSpc>
              <a:spcBef>
                <a:spcPts val="245"/>
              </a:spcBef>
            </a:pPr>
            <a:r>
              <a:rPr sz="1800" spc="-5" dirty="0">
                <a:latin typeface="Arial"/>
                <a:cs typeface="Arial"/>
              </a:rPr>
              <a:t>Cross section </a:t>
            </a:r>
            <a:r>
              <a:rPr sz="1800" dirty="0">
                <a:latin typeface="Arial"/>
                <a:cs typeface="Arial"/>
              </a:rPr>
              <a:t>of </a:t>
            </a:r>
            <a:r>
              <a:rPr sz="1800" spc="-5" dirty="0">
                <a:latin typeface="Arial"/>
                <a:cs typeface="Arial"/>
              </a:rPr>
              <a:t>the </a:t>
            </a:r>
            <a:r>
              <a:rPr sz="1800" spc="-5" dirty="0">
                <a:latin typeface="Symbol"/>
                <a:cs typeface="Symbol"/>
              </a:rPr>
              <a:t></a:t>
            </a:r>
            <a:r>
              <a:rPr sz="1800" spc="-5" dirty="0">
                <a:latin typeface="Arial"/>
                <a:cs typeface="Arial"/>
              </a:rPr>
              <a:t>-induced</a:t>
            </a:r>
            <a:r>
              <a:rPr sz="1800" spc="25" dirty="0">
                <a:latin typeface="Arial"/>
                <a:cs typeface="Arial"/>
              </a:rPr>
              <a:t> </a:t>
            </a:r>
            <a:r>
              <a:rPr sz="1800" spc="-5" dirty="0">
                <a:latin typeface="Arial"/>
                <a:cs typeface="Arial"/>
              </a:rPr>
              <a:t>reaction</a:t>
            </a:r>
            <a:endParaRPr sz="1800" dirty="0">
              <a:latin typeface="Arial"/>
              <a:cs typeface="Arial"/>
            </a:endParaRPr>
          </a:p>
        </p:txBody>
      </p:sp>
      <p:sp>
        <p:nvSpPr>
          <p:cNvPr id="21" name="object 21"/>
          <p:cNvSpPr/>
          <p:nvPr/>
        </p:nvSpPr>
        <p:spPr>
          <a:xfrm>
            <a:off x="1749425" y="4105275"/>
            <a:ext cx="1208405" cy="514350"/>
          </a:xfrm>
          <a:custGeom>
            <a:avLst/>
            <a:gdLst/>
            <a:ahLst/>
            <a:cxnLst/>
            <a:rect l="l" t="t" r="r" b="b"/>
            <a:pathLst>
              <a:path w="1208405" h="514350">
                <a:moveTo>
                  <a:pt x="0" y="85726"/>
                </a:moveTo>
                <a:lnTo>
                  <a:pt x="6736" y="52358"/>
                </a:lnTo>
                <a:lnTo>
                  <a:pt x="25108" y="25108"/>
                </a:lnTo>
                <a:lnTo>
                  <a:pt x="52358" y="6736"/>
                </a:lnTo>
                <a:lnTo>
                  <a:pt x="85726" y="0"/>
                </a:lnTo>
                <a:lnTo>
                  <a:pt x="1122361" y="0"/>
                </a:lnTo>
                <a:lnTo>
                  <a:pt x="1155730" y="6736"/>
                </a:lnTo>
                <a:lnTo>
                  <a:pt x="1182979" y="25108"/>
                </a:lnTo>
                <a:lnTo>
                  <a:pt x="1201351" y="52358"/>
                </a:lnTo>
                <a:lnTo>
                  <a:pt x="1208088" y="85726"/>
                </a:lnTo>
                <a:lnTo>
                  <a:pt x="1208088" y="428622"/>
                </a:lnTo>
                <a:lnTo>
                  <a:pt x="1201351" y="461991"/>
                </a:lnTo>
                <a:lnTo>
                  <a:pt x="1182979" y="489241"/>
                </a:lnTo>
                <a:lnTo>
                  <a:pt x="1155730" y="507613"/>
                </a:lnTo>
                <a:lnTo>
                  <a:pt x="1122361" y="514349"/>
                </a:lnTo>
                <a:lnTo>
                  <a:pt x="85726" y="514349"/>
                </a:lnTo>
                <a:lnTo>
                  <a:pt x="52358" y="507613"/>
                </a:lnTo>
                <a:lnTo>
                  <a:pt x="25108" y="489241"/>
                </a:lnTo>
                <a:lnTo>
                  <a:pt x="6736" y="461991"/>
                </a:lnTo>
                <a:lnTo>
                  <a:pt x="0" y="428622"/>
                </a:lnTo>
                <a:lnTo>
                  <a:pt x="0" y="85726"/>
                </a:lnTo>
                <a:close/>
              </a:path>
            </a:pathLst>
          </a:custGeom>
          <a:ln w="28574">
            <a:solidFill>
              <a:srgbClr val="0433FF"/>
            </a:solidFill>
          </a:ln>
        </p:spPr>
        <p:txBody>
          <a:bodyPr wrap="square" lIns="0" tIns="0" rIns="0" bIns="0" rtlCol="0"/>
          <a:lstStyle/>
          <a:p>
            <a:endParaRPr/>
          </a:p>
        </p:txBody>
      </p:sp>
      <p:sp>
        <p:nvSpPr>
          <p:cNvPr id="22" name="object 22"/>
          <p:cNvSpPr txBox="1"/>
          <p:nvPr/>
        </p:nvSpPr>
        <p:spPr>
          <a:xfrm>
            <a:off x="1146174" y="4789488"/>
            <a:ext cx="751205" cy="440055"/>
          </a:xfrm>
          <a:prstGeom prst="rect">
            <a:avLst/>
          </a:prstGeom>
          <a:solidFill>
            <a:srgbClr val="E3EBF5"/>
          </a:solidFill>
          <a:ln w="38099">
            <a:solidFill>
              <a:srgbClr val="0433FF"/>
            </a:solidFill>
          </a:ln>
        </p:spPr>
        <p:txBody>
          <a:bodyPr vert="horz" wrap="square" lIns="0" tIns="26669" rIns="0" bIns="0" rtlCol="0">
            <a:spAutoFit/>
          </a:bodyPr>
          <a:lstStyle/>
          <a:p>
            <a:pPr marL="72390">
              <a:lnSpc>
                <a:spcPct val="100000"/>
              </a:lnSpc>
              <a:spcBef>
                <a:spcPts val="209"/>
              </a:spcBef>
            </a:pPr>
            <a:r>
              <a:rPr sz="1800" spc="-5" dirty="0">
                <a:latin typeface="Symbol"/>
                <a:cs typeface="Symbol"/>
              </a:rPr>
              <a:t></a:t>
            </a:r>
            <a:r>
              <a:rPr sz="1800" spc="-5" dirty="0">
                <a:latin typeface="Arial"/>
                <a:cs typeface="Arial"/>
              </a:rPr>
              <a:t>-flux</a:t>
            </a:r>
            <a:endParaRPr sz="1800" dirty="0">
              <a:latin typeface="Arial"/>
              <a:cs typeface="Arial"/>
            </a:endParaRPr>
          </a:p>
        </p:txBody>
      </p:sp>
      <p:sp>
        <p:nvSpPr>
          <p:cNvPr id="25" name="object 25"/>
          <p:cNvSpPr/>
          <p:nvPr/>
        </p:nvSpPr>
        <p:spPr>
          <a:xfrm>
            <a:off x="2987792" y="4105717"/>
            <a:ext cx="1130300" cy="519964"/>
          </a:xfrm>
          <a:custGeom>
            <a:avLst/>
            <a:gdLst/>
            <a:ahLst/>
            <a:cxnLst/>
            <a:rect l="l" t="t" r="r" b="b"/>
            <a:pathLst>
              <a:path w="1130300" h="514350">
                <a:moveTo>
                  <a:pt x="0" y="85726"/>
                </a:moveTo>
                <a:lnTo>
                  <a:pt x="6736" y="52358"/>
                </a:lnTo>
                <a:lnTo>
                  <a:pt x="25108" y="25108"/>
                </a:lnTo>
                <a:lnTo>
                  <a:pt x="52358" y="6736"/>
                </a:lnTo>
                <a:lnTo>
                  <a:pt x="85726" y="0"/>
                </a:lnTo>
                <a:lnTo>
                  <a:pt x="1044572" y="0"/>
                </a:lnTo>
                <a:lnTo>
                  <a:pt x="1077941" y="6736"/>
                </a:lnTo>
                <a:lnTo>
                  <a:pt x="1105190" y="25108"/>
                </a:lnTo>
                <a:lnTo>
                  <a:pt x="1123562" y="52358"/>
                </a:lnTo>
                <a:lnTo>
                  <a:pt x="1130299" y="85726"/>
                </a:lnTo>
                <a:lnTo>
                  <a:pt x="1130299" y="428622"/>
                </a:lnTo>
                <a:lnTo>
                  <a:pt x="1123562" y="461991"/>
                </a:lnTo>
                <a:lnTo>
                  <a:pt x="1105190" y="489241"/>
                </a:lnTo>
                <a:lnTo>
                  <a:pt x="1077941" y="507613"/>
                </a:lnTo>
                <a:lnTo>
                  <a:pt x="1044572" y="514349"/>
                </a:lnTo>
                <a:lnTo>
                  <a:pt x="85726" y="514349"/>
                </a:lnTo>
                <a:lnTo>
                  <a:pt x="52358" y="507613"/>
                </a:lnTo>
                <a:lnTo>
                  <a:pt x="25108" y="489241"/>
                </a:lnTo>
                <a:lnTo>
                  <a:pt x="6736" y="461991"/>
                </a:lnTo>
                <a:lnTo>
                  <a:pt x="0" y="428622"/>
                </a:lnTo>
                <a:lnTo>
                  <a:pt x="0" y="85726"/>
                </a:lnTo>
                <a:close/>
              </a:path>
            </a:pathLst>
          </a:custGeom>
          <a:ln w="28575">
            <a:solidFill>
              <a:srgbClr val="ECC6C4"/>
            </a:solidFill>
          </a:ln>
        </p:spPr>
        <p:txBody>
          <a:bodyPr wrap="square" lIns="0" tIns="0" rIns="0" bIns="0" rtlCol="0"/>
          <a:lstStyle/>
          <a:p>
            <a:endParaRPr/>
          </a:p>
        </p:txBody>
      </p:sp>
      <p:sp>
        <p:nvSpPr>
          <p:cNvPr id="26" name="object 26"/>
          <p:cNvSpPr txBox="1"/>
          <p:nvPr/>
        </p:nvSpPr>
        <p:spPr>
          <a:xfrm>
            <a:off x="1258887" y="5445125"/>
            <a:ext cx="3068955" cy="646430"/>
          </a:xfrm>
          <a:prstGeom prst="rect">
            <a:avLst/>
          </a:prstGeom>
          <a:solidFill>
            <a:srgbClr val="FFFB00"/>
          </a:solidFill>
        </p:spPr>
        <p:txBody>
          <a:bodyPr vert="horz" wrap="square" lIns="0" tIns="60960" rIns="0" bIns="0" rtlCol="0">
            <a:spAutoFit/>
          </a:bodyPr>
          <a:lstStyle/>
          <a:p>
            <a:pPr marL="90805" marR="114300">
              <a:lnSpc>
                <a:spcPts val="2100"/>
              </a:lnSpc>
              <a:spcBef>
                <a:spcPts val="480"/>
              </a:spcBef>
            </a:pPr>
            <a:r>
              <a:rPr sz="1800" spc="-5" dirty="0">
                <a:latin typeface="Arial"/>
                <a:cs typeface="Arial"/>
              </a:rPr>
              <a:t>The larger threshold </a:t>
            </a:r>
            <a:r>
              <a:rPr sz="1800" spc="-20" dirty="0">
                <a:latin typeface="Arial"/>
                <a:cs typeface="Arial"/>
              </a:rPr>
              <a:t>energy,  </a:t>
            </a:r>
            <a:r>
              <a:rPr sz="1800" spc="-5" dirty="0">
                <a:latin typeface="Arial"/>
                <a:cs typeface="Arial"/>
              </a:rPr>
              <a:t>the </a:t>
            </a:r>
            <a:r>
              <a:rPr sz="1800" dirty="0">
                <a:latin typeface="Arial"/>
                <a:cs typeface="Arial"/>
              </a:rPr>
              <a:t>smaller</a:t>
            </a:r>
            <a:r>
              <a:rPr sz="1800" spc="-90" dirty="0">
                <a:latin typeface="Arial"/>
                <a:cs typeface="Arial"/>
              </a:rPr>
              <a:t> </a:t>
            </a:r>
            <a:r>
              <a:rPr sz="1800" spc="-5" dirty="0">
                <a:solidFill>
                  <a:srgbClr val="FF0000"/>
                </a:solidFill>
                <a:latin typeface="Symbol"/>
                <a:cs typeface="Symbol"/>
              </a:rPr>
              <a:t></a:t>
            </a:r>
            <a:r>
              <a:rPr sz="1800" spc="-5" dirty="0">
                <a:solidFill>
                  <a:srgbClr val="FF0000"/>
                </a:solidFill>
                <a:latin typeface="Arial"/>
                <a:cs typeface="Arial"/>
              </a:rPr>
              <a:t>T)</a:t>
            </a:r>
            <a:endParaRPr sz="1800" dirty="0">
              <a:latin typeface="Arial"/>
              <a:cs typeface="Arial"/>
            </a:endParaRPr>
          </a:p>
        </p:txBody>
      </p:sp>
      <p:sp>
        <p:nvSpPr>
          <p:cNvPr id="27" name="object 27"/>
          <p:cNvSpPr txBox="1"/>
          <p:nvPr/>
        </p:nvSpPr>
        <p:spPr>
          <a:xfrm>
            <a:off x="7171690" y="1301433"/>
            <a:ext cx="27051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0000"/>
                </a:solidFill>
                <a:latin typeface="Perpetua"/>
                <a:cs typeface="Perpetua"/>
              </a:rPr>
              <a:t>700</a:t>
            </a:r>
            <a:endParaRPr sz="1400">
              <a:latin typeface="Perpetua"/>
              <a:cs typeface="Perpetua"/>
            </a:endParaRPr>
          </a:p>
        </p:txBody>
      </p:sp>
      <p:sp>
        <p:nvSpPr>
          <p:cNvPr id="28" name="object 28"/>
          <p:cNvSpPr txBox="1"/>
          <p:nvPr/>
        </p:nvSpPr>
        <p:spPr>
          <a:xfrm>
            <a:off x="6954202" y="2308541"/>
            <a:ext cx="422275" cy="600710"/>
          </a:xfrm>
          <a:prstGeom prst="rect">
            <a:avLst/>
          </a:prstGeom>
        </p:spPr>
        <p:txBody>
          <a:bodyPr vert="horz" wrap="square" lIns="0" tIns="86360" rIns="0" bIns="0" rtlCol="0">
            <a:spAutoFit/>
          </a:bodyPr>
          <a:lstStyle/>
          <a:p>
            <a:pPr marL="156845">
              <a:lnSpc>
                <a:spcPct val="100000"/>
              </a:lnSpc>
              <a:spcBef>
                <a:spcPts val="680"/>
              </a:spcBef>
            </a:pPr>
            <a:r>
              <a:rPr sz="1400" dirty="0">
                <a:solidFill>
                  <a:srgbClr val="FF0000"/>
                </a:solidFill>
                <a:latin typeface="宋体"/>
                <a:cs typeface="宋体"/>
              </a:rPr>
              <a:t>3</a:t>
            </a:r>
            <a:r>
              <a:rPr sz="1400" dirty="0">
                <a:solidFill>
                  <a:srgbClr val="FF0000"/>
                </a:solidFill>
                <a:latin typeface="Perpetua"/>
                <a:cs typeface="Perpetua"/>
              </a:rPr>
              <a:t>49</a:t>
            </a:r>
            <a:endParaRPr sz="1400">
              <a:latin typeface="Perpetua"/>
              <a:cs typeface="Perpetua"/>
            </a:endParaRPr>
          </a:p>
          <a:p>
            <a:pPr marL="12700">
              <a:lnSpc>
                <a:spcPct val="100000"/>
              </a:lnSpc>
              <a:spcBef>
                <a:spcPts val="580"/>
              </a:spcBef>
            </a:pPr>
            <a:r>
              <a:rPr sz="1400" dirty="0">
                <a:solidFill>
                  <a:srgbClr val="FF0000"/>
                </a:solidFill>
                <a:latin typeface="Perpetua"/>
                <a:cs typeface="Perpetua"/>
              </a:rPr>
              <a:t>140</a:t>
            </a:r>
            <a:endParaRPr sz="1400">
              <a:latin typeface="Perpetua"/>
              <a:cs typeface="Perpetua"/>
            </a:endParaRPr>
          </a:p>
        </p:txBody>
      </p:sp>
      <p:sp>
        <p:nvSpPr>
          <p:cNvPr id="29" name="object 29"/>
          <p:cNvSpPr txBox="1"/>
          <p:nvPr/>
        </p:nvSpPr>
        <p:spPr>
          <a:xfrm>
            <a:off x="4914012" y="5391067"/>
            <a:ext cx="281305" cy="966469"/>
          </a:xfrm>
          <a:prstGeom prst="rect">
            <a:avLst/>
          </a:prstGeom>
        </p:spPr>
        <p:txBody>
          <a:bodyPr vert="vert270" wrap="square" lIns="0" tIns="0" rIns="0" bIns="0" rtlCol="0">
            <a:spAutoFit/>
          </a:bodyPr>
          <a:lstStyle/>
          <a:p>
            <a:pPr marL="12700">
              <a:lnSpc>
                <a:spcPts val="2090"/>
              </a:lnSpc>
            </a:pPr>
            <a:r>
              <a:rPr sz="1800" spc="-5" dirty="0">
                <a:solidFill>
                  <a:srgbClr val="FF0000"/>
                </a:solidFill>
                <a:latin typeface="Arial"/>
                <a:cs typeface="Arial"/>
              </a:rPr>
              <a:t>t</a:t>
            </a:r>
            <a:r>
              <a:rPr sz="1800" dirty="0">
                <a:solidFill>
                  <a:srgbClr val="FF0000"/>
                </a:solidFill>
                <a:latin typeface="Arial"/>
                <a:cs typeface="Arial"/>
              </a:rPr>
              <a:t>h</a:t>
            </a:r>
            <a:r>
              <a:rPr sz="1800" spc="-5" dirty="0">
                <a:solidFill>
                  <a:srgbClr val="FF0000"/>
                </a:solidFill>
                <a:latin typeface="Arial"/>
                <a:cs typeface="Arial"/>
              </a:rPr>
              <a:t>r</a:t>
            </a:r>
            <a:r>
              <a:rPr sz="1800" dirty="0">
                <a:solidFill>
                  <a:srgbClr val="FF0000"/>
                </a:solidFill>
                <a:latin typeface="Arial"/>
                <a:cs typeface="Arial"/>
              </a:rPr>
              <a:t>eshold</a:t>
            </a:r>
            <a:endParaRPr sz="1800">
              <a:latin typeface="Arial"/>
              <a:cs typeface="Arial"/>
            </a:endParaRPr>
          </a:p>
        </p:txBody>
      </p:sp>
      <mc:AlternateContent xmlns:mc="http://schemas.openxmlformats.org/markup-compatibility/2006" xmlns:a14="http://schemas.microsoft.com/office/drawing/2010/main">
        <mc:Choice Requires="a14">
          <p:sp>
            <p:nvSpPr>
              <p:cNvPr id="30" name="object 30"/>
              <p:cNvSpPr txBox="1"/>
              <p:nvPr/>
            </p:nvSpPr>
            <p:spPr>
              <a:xfrm>
                <a:off x="1004590" y="6197235"/>
                <a:ext cx="5583852" cy="320601"/>
              </a:xfrm>
              <a:prstGeom prst="rect">
                <a:avLst/>
              </a:prstGeom>
            </p:spPr>
            <p:txBody>
              <a:bodyPr vert="horz" wrap="square" lIns="0" tIns="12700" rIns="0" bIns="0" rtlCol="0">
                <a:spAutoFit/>
              </a:bodyPr>
              <a:lstStyle/>
              <a:p>
                <a:pPr marL="12700">
                  <a:lnSpc>
                    <a:spcPct val="100000"/>
                  </a:lnSpc>
                  <a:spcBef>
                    <a:spcPts val="100"/>
                  </a:spcBef>
                </a:pPr>
                <a14:m>
                  <m:oMath xmlns:m="http://schemas.openxmlformats.org/officeDocument/2006/math">
                    <m:r>
                      <a:rPr lang="en-US" altLang="zh-CN" sz="2000" b="0" i="1" smtClean="0">
                        <a:latin typeface="Cambria Math" panose="02040503050406030204" pitchFamily="18" charset="0"/>
                        <a:cs typeface="Arial"/>
                      </a:rPr>
                      <m:t>3+</m:t>
                    </m:r>
                    <m:r>
                      <a:rPr lang="en-US" altLang="zh-CN" sz="2000" i="1">
                        <a:latin typeface="Cambria Math" panose="02040503050406030204" pitchFamily="18" charset="0"/>
                        <a:ea typeface="Cambria Math" panose="02040503050406030204" pitchFamily="18" charset="0"/>
                        <a:cs typeface="Arial"/>
                      </a:rPr>
                      <m:t>𝛾</m:t>
                    </m:r>
                    <m:r>
                      <a:rPr lang="en-US" altLang="zh-CN" sz="2000" i="1" smtClean="0">
                        <a:latin typeface="Cambria Math" panose="02040503050406030204" pitchFamily="18" charset="0"/>
                        <a:ea typeface="Cambria Math" panose="02040503050406030204" pitchFamily="18" charset="0"/>
                        <a:cs typeface="Arial"/>
                      </a:rPr>
                      <m:t>→</m:t>
                    </m:r>
                    <m:r>
                      <a:rPr lang="en-US" altLang="zh-CN" sz="2000" b="0" i="1" smtClean="0">
                        <a:latin typeface="Cambria Math" panose="02040503050406030204" pitchFamily="18" charset="0"/>
                        <a:ea typeface="Cambria Math" panose="02040503050406030204" pitchFamily="18" charset="0"/>
                        <a:cs typeface="Arial"/>
                      </a:rPr>
                      <m:t>0+1</m:t>
                    </m:r>
                  </m:oMath>
                </a14:m>
                <a:r>
                  <a:rPr lang="en-US" sz="2000" dirty="0">
                    <a:latin typeface="Arial"/>
                    <a:cs typeface="Arial"/>
                  </a:rPr>
                  <a:t> or </a:t>
                </a:r>
                <a14:m>
                  <m:oMath xmlns:m="http://schemas.openxmlformats.org/officeDocument/2006/math">
                    <m:r>
                      <a:rPr lang="en-US" altLang="zh-CN" sz="2000" i="1">
                        <a:latin typeface="Cambria Math" panose="02040503050406030204" pitchFamily="18" charset="0"/>
                        <a:cs typeface="Arial"/>
                      </a:rPr>
                      <m:t>3+</m:t>
                    </m:r>
                    <m:r>
                      <a:rPr lang="en-US" altLang="zh-CN" sz="2000" i="1">
                        <a:latin typeface="Cambria Math" panose="02040503050406030204" pitchFamily="18" charset="0"/>
                        <a:ea typeface="Cambria Math" panose="02040503050406030204" pitchFamily="18" charset="0"/>
                        <a:cs typeface="Arial"/>
                      </a:rPr>
                      <m:t>𝛾</m:t>
                    </m:r>
                    <m:r>
                      <a:rPr lang="en-US" altLang="zh-CN" sz="2000" i="1">
                        <a:latin typeface="Cambria Math" panose="02040503050406030204" pitchFamily="18" charset="0"/>
                        <a:ea typeface="Cambria Math" panose="02040503050406030204" pitchFamily="18" charset="0"/>
                        <a:cs typeface="Arial"/>
                      </a:rPr>
                      <m:t>→4+5</m:t>
                    </m:r>
                  </m:oMath>
                </a14:m>
                <a:endParaRPr sz="2000" dirty="0">
                  <a:latin typeface="Arial"/>
                  <a:cs typeface="Arial"/>
                </a:endParaRPr>
              </a:p>
            </p:txBody>
          </p:sp>
        </mc:Choice>
        <mc:Fallback xmlns="">
          <p:sp>
            <p:nvSpPr>
              <p:cNvPr id="30" name="object 30"/>
              <p:cNvSpPr txBox="1">
                <a:spLocks noRot="1" noChangeAspect="1" noMove="1" noResize="1" noEditPoints="1" noAdjustHandles="1" noChangeArrowheads="1" noChangeShapeType="1" noTextEdit="1"/>
              </p:cNvSpPr>
              <p:nvPr/>
            </p:nvSpPr>
            <p:spPr>
              <a:xfrm>
                <a:off x="1004590" y="6197235"/>
                <a:ext cx="5583852" cy="320601"/>
              </a:xfrm>
              <a:prstGeom prst="rect">
                <a:avLst/>
              </a:prstGeom>
              <a:blipFill>
                <a:blip r:embed="rId7"/>
                <a:stretch>
                  <a:fillRect l="-1419" t="-19231" b="-50000"/>
                </a:stretch>
              </a:blipFill>
            </p:spPr>
            <p:txBody>
              <a:bodyPr/>
              <a:lstStyle/>
              <a:p>
                <a:r>
                  <a:rPr lang="zh-CN" altLang="en-US">
                    <a:noFill/>
                  </a:rPr>
                  <a:t> </a:t>
                </a:r>
              </a:p>
            </p:txBody>
          </p:sp>
        </mc:Fallback>
      </mc:AlternateContent>
      <p:sp>
        <p:nvSpPr>
          <p:cNvPr id="31" name="矩形 30">
            <a:extLst>
              <a:ext uri="{FF2B5EF4-FFF2-40B4-BE49-F238E27FC236}">
                <a16:creationId xmlns:a16="http://schemas.microsoft.com/office/drawing/2014/main" id="{256441A1-48B8-41C5-9815-290C816904E5}"/>
              </a:ext>
            </a:extLst>
          </p:cNvPr>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823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446" y="39328"/>
            <a:ext cx="8835090" cy="646331"/>
          </a:xfrm>
          <a:prstGeom prst="rect">
            <a:avLst/>
          </a:prstGeom>
          <a:noFill/>
        </p:spPr>
        <p:txBody>
          <a:bodyPr vert="horz" wrap="square" lIns="91440" tIns="45720" rIns="91440" bIns="45720" rtlCol="0" anchor="ctr">
            <a:spAutoFit/>
          </a:bodyPr>
          <a:lstStyle/>
          <a:p>
            <a:pPr defTabSz="457200"/>
            <a:r>
              <a:rPr sz="4000" b="1" i="1" dirty="0">
                <a:solidFill>
                  <a:srgbClr val="002060"/>
                </a:solidFill>
                <a:latin typeface="Times New Roman" panose="02020603050405020304" pitchFamily="18" charset="0"/>
                <a:ea typeface="+mn-ea"/>
                <a:cs typeface="Times New Roman" panose="02020603050405020304" pitchFamily="18" charset="0"/>
              </a:rPr>
              <a:t>At temperature of astrophysical interests</a:t>
            </a:r>
          </a:p>
        </p:txBody>
      </p:sp>
      <p:sp>
        <p:nvSpPr>
          <p:cNvPr id="4" name="object 4"/>
          <p:cNvSpPr txBox="1"/>
          <p:nvPr/>
        </p:nvSpPr>
        <p:spPr>
          <a:xfrm>
            <a:off x="439209" y="5018871"/>
            <a:ext cx="8638108" cy="1549400"/>
          </a:xfrm>
          <a:prstGeom prst="rect">
            <a:avLst/>
          </a:prstGeom>
        </p:spPr>
        <p:txBody>
          <a:bodyPr vert="horz" wrap="square" lIns="0" tIns="12700" rIns="0" bIns="0" rtlCol="0">
            <a:spAutoFit/>
          </a:bodyPr>
          <a:lstStyle/>
          <a:p>
            <a:pPr marL="83185" marR="421005" indent="-71120">
              <a:lnSpc>
                <a:spcPct val="100000"/>
              </a:lnSpc>
              <a:spcBef>
                <a:spcPts val="100"/>
              </a:spcBef>
            </a:pPr>
            <a:r>
              <a:rPr sz="2000" spc="-5" dirty="0">
                <a:latin typeface="Arial"/>
                <a:cs typeface="Arial"/>
              </a:rPr>
              <a:t>Gamow </a:t>
            </a:r>
            <a:r>
              <a:rPr sz="2000" dirty="0">
                <a:latin typeface="Arial"/>
                <a:cs typeface="Arial"/>
              </a:rPr>
              <a:t>window </a:t>
            </a:r>
            <a:r>
              <a:rPr sz="2000" spc="-5" dirty="0">
                <a:latin typeface="Arial"/>
                <a:cs typeface="Arial"/>
              </a:rPr>
              <a:t>for (</a:t>
            </a:r>
            <a:r>
              <a:rPr sz="2000" spc="-5" dirty="0">
                <a:latin typeface="Symbol"/>
                <a:cs typeface="Symbol"/>
              </a:rPr>
              <a:t></a:t>
            </a:r>
            <a:r>
              <a:rPr sz="2000" spc="-5" dirty="0">
                <a:latin typeface="Arial"/>
                <a:cs typeface="Arial"/>
              </a:rPr>
              <a:t>,n) (left </a:t>
            </a:r>
            <a:r>
              <a:rPr sz="2000" dirty="0">
                <a:latin typeface="Arial"/>
                <a:cs typeface="Arial"/>
              </a:rPr>
              <a:t>panel) and </a:t>
            </a:r>
            <a:r>
              <a:rPr sz="2000" spc="-5" dirty="0">
                <a:latin typeface="Arial"/>
                <a:cs typeface="Arial"/>
              </a:rPr>
              <a:t>(</a:t>
            </a:r>
            <a:r>
              <a:rPr sz="2000" spc="-5" dirty="0">
                <a:latin typeface="Symbol"/>
                <a:cs typeface="Symbol"/>
              </a:rPr>
              <a:t></a:t>
            </a:r>
            <a:r>
              <a:rPr sz="2000" spc="-5" dirty="0">
                <a:latin typeface="Arial"/>
                <a:cs typeface="Arial"/>
              </a:rPr>
              <a:t>) reactions (right </a:t>
            </a:r>
            <a:r>
              <a:rPr sz="2000" dirty="0">
                <a:latin typeface="Arial"/>
                <a:cs typeface="Arial"/>
              </a:rPr>
              <a:t>panel) on </a:t>
            </a:r>
            <a:r>
              <a:rPr sz="2000" spc="-5" dirty="0">
                <a:latin typeface="Arial"/>
                <a:cs typeface="Arial"/>
              </a:rPr>
              <a:t>the ground state </a:t>
            </a:r>
            <a:r>
              <a:rPr sz="2000" dirty="0">
                <a:latin typeface="Arial"/>
                <a:cs typeface="Arial"/>
              </a:rPr>
              <a:t>of </a:t>
            </a:r>
            <a:r>
              <a:rPr sz="2000" spc="-5" dirty="0">
                <a:latin typeface="Arial"/>
                <a:cs typeface="Arial"/>
              </a:rPr>
              <a:t>the target </a:t>
            </a:r>
            <a:r>
              <a:rPr sz="2000" dirty="0">
                <a:latin typeface="Arial"/>
                <a:cs typeface="Arial"/>
              </a:rPr>
              <a:t>nucleus</a:t>
            </a:r>
            <a:r>
              <a:rPr sz="2000" spc="-5" dirty="0">
                <a:latin typeface="Arial"/>
                <a:cs typeface="Arial"/>
              </a:rPr>
              <a:t> </a:t>
            </a:r>
            <a:r>
              <a:rPr sz="1950" spc="0" baseline="25641" dirty="0">
                <a:latin typeface="Arial"/>
                <a:cs typeface="Arial"/>
              </a:rPr>
              <a:t>148</a:t>
            </a:r>
            <a:r>
              <a:rPr sz="2000" spc="0" dirty="0">
                <a:latin typeface="Arial"/>
                <a:cs typeface="Arial"/>
              </a:rPr>
              <a:t>Gd.</a:t>
            </a:r>
            <a:endParaRPr sz="2000" dirty="0">
              <a:latin typeface="Arial"/>
              <a:cs typeface="Arial"/>
            </a:endParaRPr>
          </a:p>
          <a:p>
            <a:pPr marL="83185" marR="5080" indent="-71120">
              <a:lnSpc>
                <a:spcPct val="100000"/>
              </a:lnSpc>
            </a:pPr>
            <a:r>
              <a:rPr sz="2000" spc="-5" dirty="0">
                <a:latin typeface="Arial"/>
                <a:cs typeface="Arial"/>
              </a:rPr>
              <a:t>Note the temperature </a:t>
            </a:r>
            <a:r>
              <a:rPr sz="2000" dirty="0">
                <a:latin typeface="Arial"/>
                <a:cs typeface="Arial"/>
              </a:rPr>
              <a:t>dependence of </a:t>
            </a:r>
            <a:r>
              <a:rPr sz="2000" spc="-5" dirty="0">
                <a:latin typeface="Arial"/>
                <a:cs typeface="Arial"/>
              </a:rPr>
              <a:t>the position </a:t>
            </a:r>
            <a:r>
              <a:rPr sz="2000" dirty="0">
                <a:latin typeface="Arial"/>
                <a:cs typeface="Arial"/>
              </a:rPr>
              <a:t>of </a:t>
            </a:r>
            <a:r>
              <a:rPr sz="2000" spc="-5" dirty="0">
                <a:latin typeface="Arial"/>
                <a:cs typeface="Arial"/>
              </a:rPr>
              <a:t>the Gamow </a:t>
            </a:r>
            <a:r>
              <a:rPr sz="2000" dirty="0">
                <a:latin typeface="Arial"/>
                <a:cs typeface="Arial"/>
              </a:rPr>
              <a:t>window</a:t>
            </a:r>
            <a:r>
              <a:rPr lang="en-US" altLang="zh-CN" sz="2000" dirty="0">
                <a:latin typeface="Arial"/>
                <a:cs typeface="Arial"/>
              </a:rPr>
              <a:t> </a:t>
            </a:r>
            <a:r>
              <a:rPr sz="2000" dirty="0">
                <a:latin typeface="Arial"/>
                <a:cs typeface="Arial"/>
              </a:rPr>
              <a:t>when </a:t>
            </a:r>
            <a:r>
              <a:rPr sz="2000" spc="-5" dirty="0">
                <a:latin typeface="Arial"/>
                <a:cs typeface="Arial"/>
              </a:rPr>
              <a:t>the emitted particle </a:t>
            </a:r>
            <a:r>
              <a:rPr sz="2000" dirty="0">
                <a:latin typeface="Arial"/>
                <a:cs typeface="Arial"/>
              </a:rPr>
              <a:t>is </a:t>
            </a:r>
            <a:r>
              <a:rPr sz="2000" spc="-5" dirty="0">
                <a:latin typeface="Arial"/>
                <a:cs typeface="Arial"/>
              </a:rPr>
              <a:t>charged </a:t>
            </a:r>
            <a:r>
              <a:rPr sz="2000" dirty="0">
                <a:latin typeface="Arial"/>
                <a:cs typeface="Arial"/>
              </a:rPr>
              <a:t>as well as </a:t>
            </a:r>
            <a:r>
              <a:rPr sz="2000" spc="-5" dirty="0">
                <a:latin typeface="Arial"/>
                <a:cs typeface="Arial"/>
              </a:rPr>
              <a:t>the significant </a:t>
            </a:r>
            <a:r>
              <a:rPr sz="2000" dirty="0">
                <a:latin typeface="Arial"/>
                <a:cs typeface="Arial"/>
              </a:rPr>
              <a:t>changes </a:t>
            </a:r>
            <a:r>
              <a:rPr sz="2000">
                <a:latin typeface="Arial"/>
                <a:cs typeface="Arial"/>
              </a:rPr>
              <a:t>of </a:t>
            </a:r>
            <a:r>
              <a:rPr sz="2000" spc="-5">
                <a:latin typeface="Arial"/>
                <a:cs typeface="Arial"/>
              </a:rPr>
              <a:t>the </a:t>
            </a:r>
            <a:r>
              <a:rPr sz="2000" spc="-5" dirty="0">
                <a:latin typeface="Arial"/>
                <a:cs typeface="Arial"/>
              </a:rPr>
              <a:t>vertical </a:t>
            </a:r>
            <a:r>
              <a:rPr sz="2000" dirty="0">
                <a:latin typeface="Arial"/>
                <a:cs typeface="Arial"/>
              </a:rPr>
              <a:t>scales in </a:t>
            </a:r>
            <a:r>
              <a:rPr sz="2000" spc="-5" dirty="0">
                <a:latin typeface="Arial"/>
                <a:cs typeface="Arial"/>
              </a:rPr>
              <a:t>both </a:t>
            </a:r>
            <a:r>
              <a:rPr sz="2000" dirty="0">
                <a:latin typeface="Arial"/>
                <a:cs typeface="Arial"/>
              </a:rPr>
              <a:t>panels when </a:t>
            </a:r>
            <a:r>
              <a:rPr sz="2000" spc="0" dirty="0">
                <a:latin typeface="Arial"/>
                <a:cs typeface="Arial"/>
              </a:rPr>
              <a:t>T</a:t>
            </a:r>
            <a:r>
              <a:rPr sz="1950" spc="0" baseline="-21367" dirty="0">
                <a:latin typeface="Arial"/>
                <a:cs typeface="Arial"/>
              </a:rPr>
              <a:t>9 </a:t>
            </a:r>
            <a:r>
              <a:rPr sz="2000" dirty="0">
                <a:latin typeface="Arial"/>
                <a:cs typeface="Arial"/>
              </a:rPr>
              <a:t>goes </a:t>
            </a:r>
            <a:r>
              <a:rPr sz="2000" spc="-5" dirty="0">
                <a:latin typeface="Arial"/>
                <a:cs typeface="Arial"/>
              </a:rPr>
              <a:t>from </a:t>
            </a:r>
            <a:r>
              <a:rPr sz="2000" dirty="0">
                <a:latin typeface="Arial"/>
                <a:cs typeface="Arial"/>
              </a:rPr>
              <a:t>2 </a:t>
            </a:r>
            <a:r>
              <a:rPr sz="2000" spc="-5" dirty="0">
                <a:latin typeface="Arial"/>
                <a:cs typeface="Arial"/>
              </a:rPr>
              <a:t>to</a:t>
            </a:r>
            <a:r>
              <a:rPr sz="2000" spc="-85" dirty="0">
                <a:latin typeface="Arial"/>
                <a:cs typeface="Arial"/>
              </a:rPr>
              <a:t> </a:t>
            </a:r>
            <a:r>
              <a:rPr sz="2000" dirty="0">
                <a:latin typeface="Arial"/>
                <a:cs typeface="Arial"/>
              </a:rPr>
              <a:t>3.</a:t>
            </a:r>
          </a:p>
        </p:txBody>
      </p:sp>
      <p:sp>
        <p:nvSpPr>
          <p:cNvPr id="5" name="object 5"/>
          <p:cNvSpPr txBox="1"/>
          <p:nvPr/>
        </p:nvSpPr>
        <p:spPr>
          <a:xfrm>
            <a:off x="6032947" y="908059"/>
            <a:ext cx="2850589" cy="369332"/>
          </a:xfrm>
          <a:prstGeom prst="rect">
            <a:avLst/>
          </a:prstGeom>
        </p:spPr>
        <p:txBody>
          <a:bodyPr wrap="none">
            <a:spAutoFit/>
          </a:bodyPr>
          <a:lstStyle>
            <a:defPPr>
              <a:defRPr lang="en-US"/>
            </a:defPPr>
            <a:lvl1pPr>
              <a:defRPr i="1"/>
            </a:lvl1pPr>
          </a:lstStyle>
          <a:p>
            <a:r>
              <a:rPr dirty="0"/>
              <a:t>Utsunomiya et al., NPA</a:t>
            </a:r>
            <a:r>
              <a:rPr lang="en-US" altLang="zh-CN" dirty="0"/>
              <a:t> </a:t>
            </a:r>
            <a:r>
              <a:rPr dirty="0"/>
              <a:t>2006</a:t>
            </a:r>
          </a:p>
        </p:txBody>
      </p:sp>
      <p:sp>
        <p:nvSpPr>
          <p:cNvPr id="6" name="object 6"/>
          <p:cNvSpPr/>
          <p:nvPr/>
        </p:nvSpPr>
        <p:spPr>
          <a:xfrm>
            <a:off x="1042987" y="1628775"/>
            <a:ext cx="6616698" cy="33401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345872" y="3807228"/>
            <a:ext cx="723207" cy="29094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516117" y="3932238"/>
            <a:ext cx="381635" cy="0"/>
          </a:xfrm>
          <a:custGeom>
            <a:avLst/>
            <a:gdLst/>
            <a:ahLst/>
            <a:cxnLst/>
            <a:rect l="l" t="t" r="r" b="b"/>
            <a:pathLst>
              <a:path w="381635">
                <a:moveTo>
                  <a:pt x="0" y="0"/>
                </a:moveTo>
                <a:lnTo>
                  <a:pt x="381389" y="0"/>
                </a:lnTo>
              </a:path>
            </a:pathLst>
          </a:custGeom>
          <a:ln w="25399">
            <a:solidFill>
              <a:srgbClr val="0433FF"/>
            </a:solidFill>
          </a:ln>
        </p:spPr>
        <p:txBody>
          <a:bodyPr wrap="square" lIns="0" tIns="0" rIns="0" bIns="0" rtlCol="0"/>
          <a:lstStyle/>
          <a:p>
            <a:endParaRPr/>
          </a:p>
        </p:txBody>
      </p:sp>
      <p:sp>
        <p:nvSpPr>
          <p:cNvPr id="9" name="object 9"/>
          <p:cNvSpPr/>
          <p:nvPr/>
        </p:nvSpPr>
        <p:spPr>
          <a:xfrm>
            <a:off x="3490912" y="3873284"/>
            <a:ext cx="116205" cy="118110"/>
          </a:xfrm>
          <a:custGeom>
            <a:avLst/>
            <a:gdLst/>
            <a:ahLst/>
            <a:cxnLst/>
            <a:rect l="l" t="t" r="r" b="b"/>
            <a:pathLst>
              <a:path w="116204" h="118110">
                <a:moveTo>
                  <a:pt x="101064" y="0"/>
                </a:moveTo>
                <a:lnTo>
                  <a:pt x="0" y="58954"/>
                </a:lnTo>
                <a:lnTo>
                  <a:pt x="101064" y="117908"/>
                </a:lnTo>
                <a:lnTo>
                  <a:pt x="108841" y="115862"/>
                </a:lnTo>
                <a:lnTo>
                  <a:pt x="115909" y="103745"/>
                </a:lnTo>
                <a:lnTo>
                  <a:pt x="113863" y="95968"/>
                </a:lnTo>
                <a:lnTo>
                  <a:pt x="50410" y="58954"/>
                </a:lnTo>
                <a:lnTo>
                  <a:pt x="113863" y="21940"/>
                </a:lnTo>
                <a:lnTo>
                  <a:pt x="115909" y="14163"/>
                </a:lnTo>
                <a:lnTo>
                  <a:pt x="108841" y="2045"/>
                </a:lnTo>
                <a:lnTo>
                  <a:pt x="101064" y="0"/>
                </a:lnTo>
                <a:close/>
              </a:path>
            </a:pathLst>
          </a:custGeom>
          <a:solidFill>
            <a:srgbClr val="0433FF"/>
          </a:solidFill>
        </p:spPr>
        <p:txBody>
          <a:bodyPr wrap="square" lIns="0" tIns="0" rIns="0" bIns="0" rtlCol="0"/>
          <a:lstStyle/>
          <a:p>
            <a:endParaRPr/>
          </a:p>
        </p:txBody>
      </p:sp>
      <p:sp>
        <p:nvSpPr>
          <p:cNvPr id="10" name="object 10"/>
          <p:cNvSpPr/>
          <p:nvPr/>
        </p:nvSpPr>
        <p:spPr>
          <a:xfrm>
            <a:off x="3806803" y="3873284"/>
            <a:ext cx="116205" cy="118110"/>
          </a:xfrm>
          <a:custGeom>
            <a:avLst/>
            <a:gdLst/>
            <a:ahLst/>
            <a:cxnLst/>
            <a:rect l="l" t="t" r="r" b="b"/>
            <a:pathLst>
              <a:path w="116204" h="118110">
                <a:moveTo>
                  <a:pt x="14845" y="0"/>
                </a:moveTo>
                <a:lnTo>
                  <a:pt x="7067" y="2045"/>
                </a:lnTo>
                <a:lnTo>
                  <a:pt x="0" y="14163"/>
                </a:lnTo>
                <a:lnTo>
                  <a:pt x="2045" y="21940"/>
                </a:lnTo>
                <a:lnTo>
                  <a:pt x="65498" y="58954"/>
                </a:lnTo>
                <a:lnTo>
                  <a:pt x="2045" y="95968"/>
                </a:lnTo>
                <a:lnTo>
                  <a:pt x="0" y="103745"/>
                </a:lnTo>
                <a:lnTo>
                  <a:pt x="7067" y="115862"/>
                </a:lnTo>
                <a:lnTo>
                  <a:pt x="14845" y="117908"/>
                </a:lnTo>
                <a:lnTo>
                  <a:pt x="115909" y="58954"/>
                </a:lnTo>
                <a:lnTo>
                  <a:pt x="14845" y="0"/>
                </a:lnTo>
                <a:close/>
              </a:path>
            </a:pathLst>
          </a:custGeom>
          <a:solidFill>
            <a:srgbClr val="0433FF"/>
          </a:solidFill>
        </p:spPr>
        <p:txBody>
          <a:bodyPr wrap="square" lIns="0" tIns="0" rIns="0" bIns="0" rtlCol="0"/>
          <a:lstStyle/>
          <a:p>
            <a:endParaRPr/>
          </a:p>
        </p:txBody>
      </p:sp>
      <p:sp>
        <p:nvSpPr>
          <p:cNvPr id="11" name="object 11"/>
          <p:cNvSpPr txBox="1"/>
          <p:nvPr/>
        </p:nvSpPr>
        <p:spPr>
          <a:xfrm>
            <a:off x="2417871" y="3173963"/>
            <a:ext cx="8896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00FF"/>
                </a:solidFill>
                <a:latin typeface="Arial"/>
                <a:cs typeface="Arial"/>
              </a:rPr>
              <a:t>1-2</a:t>
            </a:r>
            <a:r>
              <a:rPr sz="1800" spc="-85" dirty="0">
                <a:solidFill>
                  <a:srgbClr val="0000FF"/>
                </a:solidFill>
                <a:latin typeface="Arial"/>
                <a:cs typeface="Arial"/>
              </a:rPr>
              <a:t> </a:t>
            </a:r>
            <a:r>
              <a:rPr sz="1800" spc="-5" dirty="0">
                <a:solidFill>
                  <a:srgbClr val="0000FF"/>
                </a:solidFill>
                <a:latin typeface="Arial"/>
                <a:cs typeface="Arial"/>
              </a:rPr>
              <a:t>MeV</a:t>
            </a:r>
            <a:endParaRPr sz="1800">
              <a:latin typeface="Arial"/>
              <a:cs typeface="Arial"/>
            </a:endParaRPr>
          </a:p>
        </p:txBody>
      </p:sp>
      <p:sp>
        <p:nvSpPr>
          <p:cNvPr id="12" name="object 12"/>
          <p:cNvSpPr/>
          <p:nvPr/>
        </p:nvSpPr>
        <p:spPr>
          <a:xfrm>
            <a:off x="1299529" y="772476"/>
            <a:ext cx="4162425" cy="85566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739540" y="908059"/>
            <a:ext cx="2232660" cy="576580"/>
          </a:xfrm>
          <a:custGeom>
            <a:avLst/>
            <a:gdLst/>
            <a:ahLst/>
            <a:cxnLst/>
            <a:rect l="l" t="t" r="r" b="b"/>
            <a:pathLst>
              <a:path w="2232660" h="576580">
                <a:moveTo>
                  <a:pt x="0" y="0"/>
                </a:moveTo>
                <a:lnTo>
                  <a:pt x="2232247" y="0"/>
                </a:lnTo>
                <a:lnTo>
                  <a:pt x="2232247" y="576063"/>
                </a:lnTo>
                <a:lnTo>
                  <a:pt x="0" y="576063"/>
                </a:lnTo>
                <a:lnTo>
                  <a:pt x="0" y="0"/>
                </a:lnTo>
                <a:close/>
              </a:path>
            </a:pathLst>
          </a:custGeom>
          <a:ln w="38099">
            <a:solidFill>
              <a:srgbClr val="FF2600"/>
            </a:solidFill>
          </a:ln>
        </p:spPr>
        <p:txBody>
          <a:bodyPr wrap="square" lIns="0" tIns="0" rIns="0" bIns="0" rtlCol="0"/>
          <a:lstStyle/>
          <a:p>
            <a:endParaRPr/>
          </a:p>
        </p:txBody>
      </p:sp>
      <p:sp>
        <p:nvSpPr>
          <p:cNvPr id="15" name="矩形 14">
            <a:extLst>
              <a:ext uri="{FF2B5EF4-FFF2-40B4-BE49-F238E27FC236}">
                <a16:creationId xmlns:a16="http://schemas.microsoft.com/office/drawing/2014/main" id="{67E17211-5773-4E3E-B5C5-3B571499CC3F}"/>
              </a:ext>
            </a:extLst>
          </p:cNvPr>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7029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DA0ADC2-81CD-40B0-956A-9763FA29BE78}"/>
              </a:ext>
            </a:extLst>
          </p:cNvPr>
          <p:cNvPicPr>
            <a:picLocks noChangeAspect="1"/>
          </p:cNvPicPr>
          <p:nvPr/>
        </p:nvPicPr>
        <p:blipFill>
          <a:blip r:embed="rId3"/>
          <a:stretch>
            <a:fillRect/>
          </a:stretch>
        </p:blipFill>
        <p:spPr>
          <a:xfrm>
            <a:off x="0" y="844314"/>
            <a:ext cx="4331389" cy="6013686"/>
          </a:xfrm>
          <a:prstGeom prst="rect">
            <a:avLst/>
          </a:prstGeom>
        </p:spPr>
      </p:pic>
      <p:pic>
        <p:nvPicPr>
          <p:cNvPr id="5" name="图片 4">
            <a:extLst>
              <a:ext uri="{FF2B5EF4-FFF2-40B4-BE49-F238E27FC236}">
                <a16:creationId xmlns:a16="http://schemas.microsoft.com/office/drawing/2014/main" id="{8AC2228D-CFD2-4532-AEA6-AB43B7EF676A}"/>
              </a:ext>
            </a:extLst>
          </p:cNvPr>
          <p:cNvPicPr>
            <a:picLocks noChangeAspect="1"/>
          </p:cNvPicPr>
          <p:nvPr/>
        </p:nvPicPr>
        <p:blipFill rotWithShape="1">
          <a:blip r:embed="rId4"/>
          <a:srcRect l="2735" r="2487"/>
          <a:stretch/>
        </p:blipFill>
        <p:spPr>
          <a:xfrm>
            <a:off x="4331389" y="884444"/>
            <a:ext cx="4677712" cy="4513061"/>
          </a:xfrm>
          <a:prstGeom prst="rect">
            <a:avLst/>
          </a:prstGeom>
        </p:spPr>
      </p:pic>
      <p:sp>
        <p:nvSpPr>
          <p:cNvPr id="6" name="object 3">
            <a:extLst>
              <a:ext uri="{FF2B5EF4-FFF2-40B4-BE49-F238E27FC236}">
                <a16:creationId xmlns:a16="http://schemas.microsoft.com/office/drawing/2014/main" id="{AD8D3C28-7D7D-46D9-86BD-2288982A3959}"/>
              </a:ext>
            </a:extLst>
          </p:cNvPr>
          <p:cNvSpPr txBox="1">
            <a:spLocks noGrp="1"/>
          </p:cNvSpPr>
          <p:nvPr>
            <p:ph type="title"/>
          </p:nvPr>
        </p:nvSpPr>
        <p:spPr>
          <a:xfrm>
            <a:off x="-6975" y="94728"/>
            <a:ext cx="9295059" cy="535531"/>
          </a:xfrm>
          <a:prstGeom prst="rect">
            <a:avLst/>
          </a:prstGeom>
          <a:noFill/>
        </p:spPr>
        <p:txBody>
          <a:bodyPr vert="horz" wrap="square" lIns="91440" tIns="45720" rIns="91440" bIns="45720" rtlCol="0" anchor="ctr">
            <a:spAutoFit/>
          </a:bodyPr>
          <a:lstStyle/>
          <a:p>
            <a:pPr defTabSz="457200"/>
            <a:r>
              <a:rPr lang="en-US" sz="3200" b="1" i="1" dirty="0">
                <a:solidFill>
                  <a:srgbClr val="002060"/>
                </a:solidFill>
                <a:latin typeface="Times New Roman" panose="02020603050405020304" pitchFamily="18" charset="0"/>
                <a:ea typeface="+mn-ea"/>
                <a:cs typeface="Times New Roman" panose="02020603050405020304" pitchFamily="18" charset="0"/>
              </a:rPr>
              <a:t>Suggestions for reactions to be studied experimentally</a:t>
            </a:r>
            <a:endParaRPr sz="3200" b="1" i="1" dirty="0">
              <a:solidFill>
                <a:srgbClr val="002060"/>
              </a:solidFill>
              <a:latin typeface="Times New Roman" panose="02020603050405020304" pitchFamily="18" charset="0"/>
              <a:ea typeface="+mn-ea"/>
              <a:cs typeface="Times New Roman" panose="02020603050405020304" pitchFamily="18" charset="0"/>
            </a:endParaRPr>
          </a:p>
        </p:txBody>
      </p:sp>
      <p:sp>
        <p:nvSpPr>
          <p:cNvPr id="7" name="矩形 6">
            <a:extLst>
              <a:ext uri="{FF2B5EF4-FFF2-40B4-BE49-F238E27FC236}">
                <a16:creationId xmlns:a16="http://schemas.microsoft.com/office/drawing/2014/main" id="{1E69037E-3C0E-4FEA-86EC-A90A96D9CA06}"/>
              </a:ext>
            </a:extLst>
          </p:cNvPr>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E7AA3600-4241-4BA3-BAC3-993D09BA2CD5}"/>
              </a:ext>
            </a:extLst>
          </p:cNvPr>
          <p:cNvSpPr/>
          <p:nvPr/>
        </p:nvSpPr>
        <p:spPr>
          <a:xfrm>
            <a:off x="4458036" y="5604224"/>
            <a:ext cx="4685963" cy="369332"/>
          </a:xfrm>
          <a:prstGeom prst="rect">
            <a:avLst/>
          </a:prstGeom>
        </p:spPr>
        <p:txBody>
          <a:bodyPr wrap="none">
            <a:spAutoFit/>
          </a:bodyPr>
          <a:lstStyle/>
          <a:p>
            <a:r>
              <a:rPr lang="en-US" altLang="zh-CN" dirty="0">
                <a:latin typeface="ArialMT"/>
              </a:rPr>
              <a:t>Thomas Rauscher, PRC, 73, 015804 (2006)</a:t>
            </a:r>
            <a:endParaRPr lang="zh-CN" altLang="en-US" dirty="0"/>
          </a:p>
        </p:txBody>
      </p:sp>
    </p:spTree>
    <p:extLst>
      <p:ext uri="{BB962C8B-B14F-4D97-AF65-F5344CB8AC3E}">
        <p14:creationId xmlns:p14="http://schemas.microsoft.com/office/powerpoint/2010/main" val="139205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886579" y="1331127"/>
            <a:ext cx="5167190" cy="2752970"/>
            <a:chOff x="3479452" y="1506744"/>
            <a:chExt cx="5167190" cy="2752970"/>
          </a:xfrm>
        </p:grpSpPr>
        <p:sp>
          <p:nvSpPr>
            <p:cNvPr id="9" name="矩形 8"/>
            <p:cNvSpPr/>
            <p:nvPr/>
          </p:nvSpPr>
          <p:spPr>
            <a:xfrm>
              <a:off x="5205854" y="3890382"/>
              <a:ext cx="3430712" cy="369332"/>
            </a:xfrm>
            <a:prstGeom prst="rect">
              <a:avLst/>
            </a:prstGeom>
          </p:spPr>
          <p:txBody>
            <a:bodyPr wrap="square">
              <a:spAutoFit/>
            </a:bodyPr>
            <a:lstStyle/>
            <a:p>
              <a:r>
                <a:rPr lang="zh-CN" altLang="en-US" i="1" dirty="0"/>
                <a:t>Physics Reports 384 (2003) 1–84_3</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9452" y="1506744"/>
              <a:ext cx="5167190" cy="2455727"/>
            </a:xfrm>
            <a:prstGeom prst="rect">
              <a:avLst/>
            </a:prstGeom>
          </p:spPr>
        </p:pic>
      </p:grpSp>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Experiment method</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2" name="矩形 1"/>
          <p:cNvSpPr/>
          <p:nvPr/>
        </p:nvSpPr>
        <p:spPr>
          <a:xfrm>
            <a:off x="98399" y="766119"/>
            <a:ext cx="4416594" cy="498598"/>
          </a:xfrm>
          <a:prstGeom prst="rect">
            <a:avLst/>
          </a:prstGeom>
        </p:spPr>
        <p:txBody>
          <a:bodyPr wrap="none">
            <a:spAutoFit/>
          </a:bodyPr>
          <a:lstStyle/>
          <a:p>
            <a:pPr>
              <a:lnSpc>
                <a:spcPct val="120000"/>
              </a:lnSpc>
            </a:pPr>
            <a:r>
              <a:rPr lang="en-US" altLang="zh-CN" sz="2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Direct determination of reaction rates</a:t>
            </a:r>
          </a:p>
        </p:txBody>
      </p:sp>
      <p:sp>
        <p:nvSpPr>
          <p:cNvPr id="8" name="矩形 7"/>
          <p:cNvSpPr/>
          <p:nvPr/>
        </p:nvSpPr>
        <p:spPr>
          <a:xfrm>
            <a:off x="173322" y="1337332"/>
            <a:ext cx="4107406" cy="429413"/>
          </a:xfrm>
          <a:prstGeom prst="rect">
            <a:avLst/>
          </a:prstGeom>
        </p:spPr>
        <p:txBody>
          <a:bodyPr wrap="none">
            <a:spAutoFit/>
          </a:bodyPr>
          <a:lstStyle/>
          <a:p>
            <a:pPr>
              <a:lnSpc>
                <a:spcPct val="120000"/>
              </a:lnSpc>
            </a:pPr>
            <a:r>
              <a:rPr lang="en-US" altLang="zh-CN" sz="2000" b="1" dirty="0">
                <a:solidFill>
                  <a:schemeClr val="accent6">
                    <a:lumMod val="75000"/>
                  </a:schemeClr>
                </a:solidFill>
                <a:latin typeface="Times New Roman" panose="02020603050405020304" pitchFamily="18" charset="0"/>
                <a:ea typeface="Cambria Math" panose="02040503050406030204" pitchFamily="18" charset="0"/>
                <a:cs typeface="Times New Roman" panose="02020603050405020304" pitchFamily="18" charset="0"/>
              </a:rPr>
              <a:t>Bremsstrahlung-induced activation </a:t>
            </a:r>
          </a:p>
        </p:txBody>
      </p:sp>
      <p:sp>
        <p:nvSpPr>
          <p:cNvPr id="10" name="矩形 9"/>
          <p:cNvSpPr/>
          <p:nvPr/>
        </p:nvSpPr>
        <p:spPr>
          <a:xfrm>
            <a:off x="173322" y="3786854"/>
            <a:ext cx="3632918" cy="461665"/>
          </a:xfrm>
          <a:prstGeom prst="rect">
            <a:avLst/>
          </a:prstGeom>
        </p:spPr>
        <p:txBody>
          <a:bodyPr wrap="none">
            <a:spAutoFit/>
          </a:bodyPr>
          <a:lstStyle/>
          <a:p>
            <a:pPr>
              <a:lnSpc>
                <a:spcPct val="120000"/>
              </a:lnSpc>
            </a:pPr>
            <a:r>
              <a:rPr lang="en-US" altLang="zh-CN" sz="2000" b="1" dirty="0">
                <a:solidFill>
                  <a:schemeClr val="accent6">
                    <a:lumMod val="75000"/>
                  </a:schemeClr>
                </a:solidFill>
                <a:latin typeface="Times New Roman" panose="02020603050405020304" pitchFamily="18" charset="0"/>
                <a:ea typeface="Cambria Math" panose="02040503050406030204" pitchFamily="18" charset="0"/>
                <a:cs typeface="Times New Roman" panose="02020603050405020304" pitchFamily="18" charset="0"/>
              </a:rPr>
              <a:t>Laser Compton backscattering </a:t>
            </a:r>
          </a:p>
        </p:txBody>
      </p:sp>
      <p:sp>
        <p:nvSpPr>
          <p:cNvPr id="3" name="矩形 2"/>
          <p:cNvSpPr/>
          <p:nvPr/>
        </p:nvSpPr>
        <p:spPr>
          <a:xfrm>
            <a:off x="92983" y="4248519"/>
            <a:ext cx="3263451" cy="429413"/>
          </a:xfrm>
          <a:prstGeom prst="rect">
            <a:avLst/>
          </a:prstGeom>
        </p:spPr>
        <p:txBody>
          <a:bodyPr wrap="square">
            <a:spAutoFit/>
          </a:bodyPr>
          <a:lstStyle/>
          <a:p>
            <a:pPr algn="ctr">
              <a:lnSpc>
                <a:spcPct val="120000"/>
              </a:lnSpc>
            </a:pPr>
            <a:r>
              <a:rPr lang="en-US" altLang="zh-CN" sz="2000" dirty="0">
                <a:latin typeface="Times New Roman" panose="02020603050405020304" pitchFamily="18" charset="0"/>
                <a:ea typeface="Cambria Math" panose="02040503050406030204" pitchFamily="18" charset="0"/>
                <a:cs typeface="Times New Roman" panose="02020603050405020304" pitchFamily="18" charset="0"/>
              </a:rPr>
              <a:t>Quasi-monochromatic γ-rays</a:t>
            </a:r>
          </a:p>
        </p:txBody>
      </p:sp>
      <p:sp>
        <p:nvSpPr>
          <p:cNvPr id="14" name="object 5"/>
          <p:cNvSpPr/>
          <p:nvPr/>
        </p:nvSpPr>
        <p:spPr>
          <a:xfrm>
            <a:off x="765379" y="4750547"/>
            <a:ext cx="3749614" cy="1951672"/>
          </a:xfrm>
          <a:prstGeom prst="rect">
            <a:avLst/>
          </a:prstGeom>
          <a:blipFill>
            <a:blip r:embed="rId4" cstate="print"/>
            <a:stretch>
              <a:fillRect/>
            </a:stretch>
          </a:blipFill>
        </p:spPr>
        <p:txBody>
          <a:bodyPr wrap="square" lIns="0" tIns="0" rIns="0" bIns="0" rtlCol="0"/>
          <a:lstStyle/>
          <a:p>
            <a:endParaRPr/>
          </a:p>
        </p:txBody>
      </p:sp>
      <p:grpSp>
        <p:nvGrpSpPr>
          <p:cNvPr id="7" name="组合 6"/>
          <p:cNvGrpSpPr/>
          <p:nvPr/>
        </p:nvGrpSpPr>
        <p:grpSpPr>
          <a:xfrm>
            <a:off x="4855281" y="4108838"/>
            <a:ext cx="4192733" cy="2749162"/>
            <a:chOff x="5286706" y="4218009"/>
            <a:chExt cx="4192733" cy="2749162"/>
          </a:xfrm>
        </p:grpSpPr>
        <p:sp>
          <p:nvSpPr>
            <p:cNvPr id="13" name="矩形 12"/>
            <p:cNvSpPr/>
            <p:nvPr/>
          </p:nvSpPr>
          <p:spPr>
            <a:xfrm>
              <a:off x="5676860" y="6597839"/>
              <a:ext cx="3802579" cy="369332"/>
            </a:xfrm>
            <a:prstGeom prst="rect">
              <a:avLst/>
            </a:prstGeom>
          </p:spPr>
          <p:txBody>
            <a:bodyPr wrap="none">
              <a:spAutoFit/>
            </a:bodyPr>
            <a:lstStyle/>
            <a:p>
              <a:r>
                <a:rPr lang="zh-CN" altLang="en-US" i="1" dirty="0"/>
                <a:t>PHYSICAL REVIEW C 67, 015807 (2003)</a:t>
              </a:r>
            </a:p>
          </p:txBody>
        </p:sp>
        <p:sp>
          <p:nvSpPr>
            <p:cNvPr id="15" name="object 4"/>
            <p:cNvSpPr/>
            <p:nvPr/>
          </p:nvSpPr>
          <p:spPr>
            <a:xfrm>
              <a:off x="5286706" y="4218009"/>
              <a:ext cx="3248374" cy="2401886"/>
            </a:xfrm>
            <a:prstGeom prst="rect">
              <a:avLst/>
            </a:prstGeom>
            <a:blipFill>
              <a:blip r:embed="rId5" cstate="print"/>
              <a:stretch>
                <a:fillRect/>
              </a:stretch>
            </a:blipFill>
          </p:spPr>
          <p:txBody>
            <a:bodyPr wrap="square" lIns="0" tIns="0" rIns="0" bIns="0" rtlCol="0"/>
            <a:lstStyle/>
            <a:p>
              <a:endParaRPr dirty="0"/>
            </a:p>
          </p:txBody>
        </p:sp>
      </p:grpSp>
      <p:sp>
        <p:nvSpPr>
          <p:cNvPr id="6" name="矩形 5"/>
          <p:cNvSpPr/>
          <p:nvPr/>
        </p:nvSpPr>
        <p:spPr>
          <a:xfrm>
            <a:off x="98399" y="1852241"/>
            <a:ext cx="3997098" cy="1729704"/>
          </a:xfrm>
          <a:prstGeom prst="rect">
            <a:avLst/>
          </a:prstGeom>
        </p:spPr>
        <p:txBody>
          <a:bodyPr wrap="square">
            <a:spAutoFit/>
          </a:bodyPr>
          <a:lstStyle/>
          <a:p>
            <a:pPr>
              <a:lnSpc>
                <a:spcPct val="120000"/>
              </a:lnSpc>
              <a:spcBef>
                <a:spcPts val="1200"/>
              </a:spcBef>
            </a:pPr>
            <a:r>
              <a:rPr lang="en-US" altLang="zh-CN" dirty="0">
                <a:latin typeface="Times New Roman" panose="02020603050405020304" pitchFamily="18" charset="0"/>
                <a:ea typeface="Cambria Math" panose="02040503050406030204" pitchFamily="18" charset="0"/>
                <a:cs typeface="Times New Roman" panose="02020603050405020304" pitchFamily="18" charset="0"/>
              </a:rPr>
              <a:t>Continuous energy distribution photons</a:t>
            </a:r>
          </a:p>
          <a:p>
            <a:pPr>
              <a:lnSpc>
                <a:spcPct val="120000"/>
              </a:lnSpc>
              <a:spcBef>
                <a:spcPts val="1200"/>
              </a:spcBef>
            </a:pPr>
            <a:r>
              <a:rPr lang="en-US" altLang="zh-CN" dirty="0">
                <a:latin typeface="Times New Roman" panose="02020603050405020304" pitchFamily="18" charset="0"/>
                <a:ea typeface="Cambria Math" panose="02040503050406030204" pitchFamily="18" charset="0"/>
                <a:cs typeface="Times New Roman" panose="02020603050405020304" pitchFamily="18" charset="0"/>
              </a:rPr>
              <a:t>Superposition method</a:t>
            </a:r>
          </a:p>
          <a:p>
            <a:pPr>
              <a:lnSpc>
                <a:spcPct val="120000"/>
              </a:lnSpc>
              <a:spcBef>
                <a:spcPts val="1200"/>
              </a:spcBef>
            </a:pPr>
            <a:r>
              <a:rPr lang="en-US" altLang="zh-CN" dirty="0">
                <a:latin typeface="Times New Roman" panose="02020603050405020304" pitchFamily="18" charset="0"/>
                <a:ea typeface="Cambria Math" panose="02040503050406030204" pitchFamily="18" charset="0"/>
                <a:cs typeface="Times New Roman" panose="02020603050405020304" pitchFamily="18" charset="0"/>
              </a:rPr>
              <a:t>Approximate satisfactorily a black-body Planck spectrum</a:t>
            </a:r>
          </a:p>
        </p:txBody>
      </p:sp>
    </p:spTree>
    <p:extLst>
      <p:ext uri="{BB962C8B-B14F-4D97-AF65-F5344CB8AC3E}">
        <p14:creationId xmlns:p14="http://schemas.microsoft.com/office/powerpoint/2010/main" val="69294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6" name="文本框 5"/>
          <p:cNvSpPr txBox="1"/>
          <p:nvPr/>
        </p:nvSpPr>
        <p:spPr>
          <a:xfrm>
            <a:off x="98399" y="7987"/>
            <a:ext cx="8854407" cy="646331"/>
          </a:xfrm>
          <a:prstGeom prst="rect">
            <a:avLst/>
          </a:prstGeom>
          <a:noFill/>
        </p:spPr>
        <p:txBody>
          <a:bodyPr wrap="square" rtlCol="0">
            <a:spAutoFit/>
          </a:bodyPr>
          <a:lstStyle/>
          <a:p>
            <a:r>
              <a:rPr lang="en-US" altLang="zh-CN" sz="36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Detectors for (</a:t>
            </a:r>
            <a:r>
              <a:rPr lang="en-US" altLang="zh-CN" sz="3600" b="1" i="1" dirty="0" err="1">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γ,X</a:t>
            </a:r>
            <a:r>
              <a:rPr lang="en-US" altLang="zh-CN" sz="36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a:t>
            </a:r>
          </a:p>
        </p:txBody>
      </p:sp>
      <p:pic>
        <p:nvPicPr>
          <p:cNvPr id="7" name="内容占位符 93186"/>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83925" y="1178623"/>
            <a:ext cx="3127415" cy="2367968"/>
          </a:xfrm>
          <a:prstGeom prst="rect">
            <a:avLst/>
          </a:prstGeom>
        </p:spPr>
      </p:pic>
      <p:sp>
        <p:nvSpPr>
          <p:cNvPr id="2" name="矩形 1"/>
          <p:cNvSpPr/>
          <p:nvPr/>
        </p:nvSpPr>
        <p:spPr>
          <a:xfrm>
            <a:off x="983925" y="824235"/>
            <a:ext cx="3307700"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Time Projection Chamber</a:t>
            </a:r>
            <a:r>
              <a:rPr lang="zh-CN" altLang="en-US"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F269A46F-708F-45E1-8DE3-7C6DE0D0EF13}"/>
              </a:ext>
            </a:extLst>
          </p:cNvPr>
          <p:cNvSpPr/>
          <p:nvPr/>
        </p:nvSpPr>
        <p:spPr>
          <a:xfrm>
            <a:off x="5497398" y="853357"/>
            <a:ext cx="2455111" cy="400110"/>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Silicon detector</a:t>
            </a:r>
            <a:r>
              <a:rPr lang="zh-CN" altLang="en-US"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F78BF498-377A-4B9E-8543-83EF9212B8F2}"/>
              </a:ext>
            </a:extLst>
          </p:cNvPr>
          <p:cNvSpPr/>
          <p:nvPr/>
        </p:nvSpPr>
        <p:spPr>
          <a:xfrm>
            <a:off x="3283343" y="3610895"/>
            <a:ext cx="2408223"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Neutron detectors</a:t>
            </a:r>
            <a:r>
              <a:rPr lang="zh-CN" altLang="en-US"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p:txBody>
      </p:sp>
      <p:grpSp>
        <p:nvGrpSpPr>
          <p:cNvPr id="15" name="组合 1073743021">
            <a:extLst>
              <a:ext uri="{FF2B5EF4-FFF2-40B4-BE49-F238E27FC236}">
                <a16:creationId xmlns:a16="http://schemas.microsoft.com/office/drawing/2014/main" id="{342395E4-3DCB-485B-9BC3-33BB805941B8}"/>
              </a:ext>
            </a:extLst>
          </p:cNvPr>
          <p:cNvGrpSpPr>
            <a:grpSpLocks/>
          </p:cNvGrpSpPr>
          <p:nvPr/>
        </p:nvGrpSpPr>
        <p:grpSpPr bwMode="auto">
          <a:xfrm>
            <a:off x="319047" y="3932002"/>
            <a:ext cx="2579683" cy="2283113"/>
            <a:chOff x="3515" y="9269"/>
            <a:chExt cx="4815" cy="4384"/>
          </a:xfrm>
        </p:grpSpPr>
        <p:pic>
          <p:nvPicPr>
            <p:cNvPr id="16" name="图片 1073742980" descr="U:\neropic_nd.gif">
              <a:extLst>
                <a:ext uri="{FF2B5EF4-FFF2-40B4-BE49-F238E27FC236}">
                  <a16:creationId xmlns:a16="http://schemas.microsoft.com/office/drawing/2014/main" id="{679D07EA-25DA-4D9D-B535-3F529CCBA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 y="10051"/>
              <a:ext cx="4815" cy="3602"/>
            </a:xfrm>
            <a:prstGeom prst="rect">
              <a:avLst/>
            </a:prstGeom>
            <a:solidFill>
              <a:srgbClr val="FFFFFF"/>
            </a:solidFill>
            <a:ln w="28575">
              <a:solidFill>
                <a:srgbClr val="3333CC"/>
              </a:solidFill>
              <a:miter lim="800000"/>
              <a:headEnd/>
              <a:tailEnd/>
            </a:ln>
          </p:spPr>
        </p:pic>
        <p:sp>
          <p:nvSpPr>
            <p:cNvPr id="19" name="文本框 1073742983">
              <a:extLst>
                <a:ext uri="{FF2B5EF4-FFF2-40B4-BE49-F238E27FC236}">
                  <a16:creationId xmlns:a16="http://schemas.microsoft.com/office/drawing/2014/main" id="{8B7EC3ED-AE45-401F-AB64-5C073C8205FE}"/>
                </a:ext>
              </a:extLst>
            </p:cNvPr>
            <p:cNvSpPr txBox="1">
              <a:spLocks noChangeAspect="1" noChangeArrowheads="1"/>
            </p:cNvSpPr>
            <p:nvPr/>
          </p:nvSpPr>
          <p:spPr bwMode="auto">
            <a:xfrm>
              <a:off x="7031" y="9269"/>
              <a:ext cx="979" cy="7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b="1" dirty="0">
                  <a:solidFill>
                    <a:schemeClr val="accent6">
                      <a:lumMod val="50000"/>
                    </a:schemeClr>
                  </a:solidFill>
                </a:rPr>
                <a:t>BF3</a:t>
              </a:r>
            </a:p>
          </p:txBody>
        </p:sp>
        <p:sp>
          <p:nvSpPr>
            <p:cNvPr id="20" name="文本框 1073742984">
              <a:extLst>
                <a:ext uri="{FF2B5EF4-FFF2-40B4-BE49-F238E27FC236}">
                  <a16:creationId xmlns:a16="http://schemas.microsoft.com/office/drawing/2014/main" id="{2A332F74-FD04-4DDE-8019-2441C7A08117}"/>
                </a:ext>
              </a:extLst>
            </p:cNvPr>
            <p:cNvSpPr txBox="1">
              <a:spLocks noChangeAspect="1" noChangeArrowheads="1"/>
            </p:cNvSpPr>
            <p:nvPr/>
          </p:nvSpPr>
          <p:spPr bwMode="auto">
            <a:xfrm>
              <a:off x="3629" y="9269"/>
              <a:ext cx="1127" cy="7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400" b="1" dirty="0">
                  <a:solidFill>
                    <a:schemeClr val="accent6">
                      <a:lumMod val="50000"/>
                    </a:schemeClr>
                  </a:solidFill>
                </a:rPr>
                <a:t>3He </a:t>
              </a:r>
            </a:p>
          </p:txBody>
        </p:sp>
        <p:sp>
          <p:nvSpPr>
            <p:cNvPr id="22" name="直接连接符 1073742986">
              <a:extLst>
                <a:ext uri="{FF2B5EF4-FFF2-40B4-BE49-F238E27FC236}">
                  <a16:creationId xmlns:a16="http://schemas.microsoft.com/office/drawing/2014/main" id="{61106316-4484-41FD-92BF-5842618CF5FA}"/>
                </a:ext>
              </a:extLst>
            </p:cNvPr>
            <p:cNvSpPr>
              <a:spLocks noChangeAspect="1" noChangeShapeType="1"/>
            </p:cNvSpPr>
            <p:nvPr/>
          </p:nvSpPr>
          <p:spPr bwMode="auto">
            <a:xfrm flipV="1">
              <a:off x="6350" y="9824"/>
              <a:ext cx="936" cy="1264"/>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sz="1400"/>
            </a:p>
          </p:txBody>
        </p:sp>
        <p:sp>
          <p:nvSpPr>
            <p:cNvPr id="24" name="直接连接符 1073742988">
              <a:extLst>
                <a:ext uri="{FF2B5EF4-FFF2-40B4-BE49-F238E27FC236}">
                  <a16:creationId xmlns:a16="http://schemas.microsoft.com/office/drawing/2014/main" id="{AB4B4C01-FE49-4E4C-AEBD-345CBA895706}"/>
                </a:ext>
              </a:extLst>
            </p:cNvPr>
            <p:cNvSpPr>
              <a:spLocks noChangeAspect="1" noChangeShapeType="1"/>
            </p:cNvSpPr>
            <p:nvPr/>
          </p:nvSpPr>
          <p:spPr bwMode="auto">
            <a:xfrm flipV="1">
              <a:off x="6010" y="9711"/>
              <a:ext cx="997" cy="991"/>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sz="1400"/>
            </a:p>
          </p:txBody>
        </p:sp>
        <p:sp>
          <p:nvSpPr>
            <p:cNvPr id="25" name="直接连接符 1073742989">
              <a:extLst>
                <a:ext uri="{FF2B5EF4-FFF2-40B4-BE49-F238E27FC236}">
                  <a16:creationId xmlns:a16="http://schemas.microsoft.com/office/drawing/2014/main" id="{D1A38F1E-5870-4EC7-9E65-9B293788077B}"/>
                </a:ext>
              </a:extLst>
            </p:cNvPr>
            <p:cNvSpPr>
              <a:spLocks noChangeAspect="1" noChangeShapeType="1"/>
            </p:cNvSpPr>
            <p:nvPr/>
          </p:nvSpPr>
          <p:spPr bwMode="auto">
            <a:xfrm flipH="1" flipV="1">
              <a:off x="4649" y="9711"/>
              <a:ext cx="799" cy="1439"/>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sz="1400"/>
            </a:p>
          </p:txBody>
        </p:sp>
      </p:grpSp>
      <p:pic>
        <p:nvPicPr>
          <p:cNvPr id="31" name="图片 1073743015">
            <a:extLst>
              <a:ext uri="{FF2B5EF4-FFF2-40B4-BE49-F238E27FC236}">
                <a16:creationId xmlns:a16="http://schemas.microsoft.com/office/drawing/2014/main" id="{061C7199-0B58-4B90-BE35-C63C56053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662" y="1299884"/>
            <a:ext cx="3012128" cy="212045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3" name="图片 8" descr="blowfish">
            <a:extLst>
              <a:ext uri="{FF2B5EF4-FFF2-40B4-BE49-F238E27FC236}">
                <a16:creationId xmlns:a16="http://schemas.microsoft.com/office/drawing/2014/main" id="{308D9688-8A37-4722-8F75-43652937EF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096" y="4116618"/>
            <a:ext cx="3010718" cy="225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a:extLst>
              <a:ext uri="{FF2B5EF4-FFF2-40B4-BE49-F238E27FC236}">
                <a16:creationId xmlns:a16="http://schemas.microsoft.com/office/drawing/2014/main" id="{C83A160C-28C5-4D47-BE05-ED322070E15B}"/>
              </a:ext>
            </a:extLst>
          </p:cNvPr>
          <p:cNvSpPr/>
          <p:nvPr/>
        </p:nvSpPr>
        <p:spPr>
          <a:xfrm>
            <a:off x="3043611" y="6477450"/>
            <a:ext cx="2963981" cy="3048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000" b="1" dirty="0">
                <a:solidFill>
                  <a:schemeClr val="accent6">
                    <a:lumMod val="50000"/>
                  </a:schemeClr>
                </a:solidFill>
              </a:rPr>
              <a:t>liquid scintillating detectors</a:t>
            </a:r>
          </a:p>
        </p:txBody>
      </p:sp>
      <p:sp>
        <p:nvSpPr>
          <p:cNvPr id="37" name="文本框 3">
            <a:extLst>
              <a:ext uri="{FF2B5EF4-FFF2-40B4-BE49-F238E27FC236}">
                <a16:creationId xmlns:a16="http://schemas.microsoft.com/office/drawing/2014/main" id="{D42E8870-1875-4131-892C-0C066F42DABA}"/>
              </a:ext>
            </a:extLst>
          </p:cNvPr>
          <p:cNvSpPr txBox="1">
            <a:spLocks noChangeArrowheads="1"/>
          </p:cNvSpPr>
          <p:nvPr/>
        </p:nvSpPr>
        <p:spPr bwMode="auto">
          <a:xfrm>
            <a:off x="6323169" y="6473700"/>
            <a:ext cx="2629637"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defRPr sz="2400" b="1">
                <a:solidFill>
                  <a:schemeClr val="accent6">
                    <a:lumMod val="50000"/>
                  </a:schemeClr>
                </a:solidFill>
              </a:defRPr>
            </a:lvl1pPr>
          </a:lstStyle>
          <a:p>
            <a:r>
              <a:rPr lang="en-US" altLang="zh-CN" sz="2000" dirty="0"/>
              <a:t>Li-loaded glass detectors </a:t>
            </a:r>
          </a:p>
        </p:txBody>
      </p:sp>
      <p:pic>
        <p:nvPicPr>
          <p:cNvPr id="38" name="图片 1" descr="ligl">
            <a:extLst>
              <a:ext uri="{FF2B5EF4-FFF2-40B4-BE49-F238E27FC236}">
                <a16:creationId xmlns:a16="http://schemas.microsoft.com/office/drawing/2014/main" id="{E1A1330D-C7C2-4603-8BCC-EBF92D9A4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669" y="4116617"/>
            <a:ext cx="3056829" cy="226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82096" y="708454"/>
            <a:ext cx="6161903" cy="57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8399" y="7987"/>
            <a:ext cx="8854407" cy="707886"/>
          </a:xfrm>
          <a:prstGeom prst="rect">
            <a:avLst/>
          </a:prstGeom>
          <a:noFill/>
        </p:spPr>
        <p:txBody>
          <a:bodyPr wrap="square" rtlCol="0">
            <a:spAutoFit/>
          </a:bodyPr>
          <a:lstStyle/>
          <a:p>
            <a:r>
              <a:rPr lang="en-US" altLang="zh-CN" sz="4000" b="1" i="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Experiment method (Inverse reactions )</a:t>
            </a:r>
            <a:endParaRPr lang="zh-CN"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12" name="文本框 2"/>
          <p:cNvSpPr txBox="1">
            <a:spLocks noChangeArrowheads="1"/>
          </p:cNvSpPr>
          <p:nvPr/>
        </p:nvSpPr>
        <p:spPr bwMode="auto">
          <a:xfrm>
            <a:off x="755922" y="1162672"/>
            <a:ext cx="7526869" cy="426335"/>
          </a:xfrm>
          <a:prstGeom prst="rect">
            <a:avLst/>
          </a:prstGeom>
          <a:extLst/>
        </p:spPr>
        <p:txBody>
          <a:bodyPr wrap="none">
            <a:spAutoFit/>
          </a:bodyPr>
          <a:lstStyle>
            <a:defPPr>
              <a:defRPr lang="zh-CN"/>
            </a:defPPr>
            <a:lvl1pPr>
              <a:lnSpc>
                <a:spcPct val="120000"/>
              </a:lnSpc>
              <a:defRPr sz="2000">
                <a:solidFill>
                  <a:schemeClr val="accent6">
                    <a:lumMod val="75000"/>
                  </a:schemeClr>
                </a:solidFill>
                <a:latin typeface="Times New Roman" panose="02020603050405020304" pitchFamily="18" charset="0"/>
                <a:ea typeface="Cambria Math" panose="02040503050406030204" pitchFamily="18" charset="0"/>
                <a:cs typeface="Times New Roman" panose="02020603050405020304" pitchFamily="18" charset="0"/>
              </a:defRPr>
            </a:lvl1pPr>
          </a:lstStyle>
          <a:p>
            <a:r>
              <a:rPr lang="en-US" altLang="zh-CN" b="1" dirty="0"/>
              <a:t>Activation</a:t>
            </a:r>
            <a:r>
              <a:rPr lang="zh-CN" altLang="en-US" b="1" dirty="0"/>
              <a:t> </a:t>
            </a:r>
            <a:r>
              <a:rPr lang="en-US" altLang="zh-CN" b="1" dirty="0"/>
              <a:t>method</a:t>
            </a:r>
            <a:r>
              <a:rPr lang="zh-CN" altLang="en-US" b="1" dirty="0"/>
              <a:t>：</a:t>
            </a:r>
            <a:r>
              <a:rPr lang="en-US" altLang="zh-CN" b="1" dirty="0"/>
              <a:t>A (x, </a:t>
            </a:r>
            <a:r>
              <a:rPr lang="en-US" altLang="zh-CN" b="1" dirty="0">
                <a:latin typeface="Symbol" panose="05050102010706020507" pitchFamily="18" charset="2"/>
              </a:rPr>
              <a:t>g</a:t>
            </a:r>
            <a:r>
              <a:rPr lang="en-US" altLang="zh-CN" b="1" dirty="0"/>
              <a:t>) B </a:t>
            </a:r>
            <a:r>
              <a:rPr lang="en-US" altLang="zh-CN" b="1" dirty="0">
                <a:sym typeface="Wingdings" panose="05000000000000000000" pitchFamily="2" charset="2"/>
              </a:rPr>
              <a:t> Radioactive γ-rays measurements</a:t>
            </a:r>
          </a:p>
        </p:txBody>
      </p:sp>
      <p:sp>
        <p:nvSpPr>
          <p:cNvPr id="13" name="文本框 8"/>
          <p:cNvSpPr txBox="1">
            <a:spLocks noChangeArrowheads="1"/>
          </p:cNvSpPr>
          <p:nvPr/>
        </p:nvSpPr>
        <p:spPr bwMode="auto">
          <a:xfrm>
            <a:off x="755922" y="3796627"/>
            <a:ext cx="7519303" cy="428451"/>
          </a:xfrm>
          <a:prstGeom prst="rect">
            <a:avLst/>
          </a:prstGeom>
          <a:extLst/>
        </p:spPr>
        <p:txBody>
          <a:bodyPr wrap="none">
            <a:spAutoFit/>
          </a:bodyPr>
          <a:lstStyle>
            <a:defPPr>
              <a:defRPr lang="zh-CN"/>
            </a:defPPr>
            <a:lvl1pPr>
              <a:lnSpc>
                <a:spcPct val="120000"/>
              </a:lnSpc>
              <a:defRPr sz="2000">
                <a:solidFill>
                  <a:schemeClr val="accent6">
                    <a:lumMod val="75000"/>
                  </a:schemeClr>
                </a:solidFill>
                <a:latin typeface="Times New Roman" panose="02020603050405020304" pitchFamily="18" charset="0"/>
                <a:ea typeface="Cambria Math" panose="02040503050406030204" pitchFamily="18" charset="0"/>
                <a:cs typeface="Times New Roman" panose="02020603050405020304" pitchFamily="18" charset="0"/>
              </a:defRPr>
            </a:lvl1pPr>
          </a:lstStyle>
          <a:p>
            <a:r>
              <a:rPr lang="en-US" altLang="zh-CN" b="1" dirty="0"/>
              <a:t>In beam measurements: A (x, </a:t>
            </a:r>
            <a:r>
              <a:rPr lang="en-US" altLang="zh-CN" b="1" dirty="0">
                <a:latin typeface="Symbol" panose="05050102010706020507" pitchFamily="18" charset="2"/>
              </a:rPr>
              <a:t>g</a:t>
            </a:r>
            <a:r>
              <a:rPr lang="en-US" altLang="zh-CN" b="1" dirty="0"/>
              <a:t>) B </a:t>
            </a:r>
            <a:r>
              <a:rPr lang="en-US" altLang="zh-CN" b="1" dirty="0">
                <a:sym typeface="Wingdings" panose="05000000000000000000" pitchFamily="2" charset="2"/>
              </a:rPr>
              <a:t> in-beam γ-rays measurements</a:t>
            </a:r>
          </a:p>
        </p:txBody>
      </p:sp>
      <p:pic>
        <p:nvPicPr>
          <p:cNvPr id="14"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64" y="1794920"/>
            <a:ext cx="3079021" cy="16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463" y="4547922"/>
            <a:ext cx="4089792" cy="192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974" y="4305441"/>
            <a:ext cx="2472601" cy="241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444045" y="2003475"/>
            <a:ext cx="1970604" cy="1015663"/>
          </a:xfrm>
          <a:prstGeom prst="rect">
            <a:avLst/>
          </a:prstGeom>
        </p:spPr>
        <p:txBody>
          <a:bodyPr wrap="none">
            <a:spAutoFit/>
          </a:bodyPr>
          <a:lstStyle/>
          <a:p>
            <a:pPr>
              <a:lnSpc>
                <a:spcPct val="150000"/>
              </a:lnSpc>
            </a:pPr>
            <a:r>
              <a:rPr lang="en-US" altLang="zh-CN" sz="2000"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Suitable T</a:t>
            </a:r>
            <a:r>
              <a:rPr lang="en-US" altLang="zh-CN" sz="2000" baseline="-25000"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1/2</a:t>
            </a:r>
            <a:r>
              <a:rPr lang="en-US" altLang="zh-CN" sz="2000"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 of B</a:t>
            </a:r>
          </a:p>
          <a:p>
            <a:pPr>
              <a:lnSpc>
                <a:spcPct val="150000"/>
              </a:lnSpc>
            </a:pPr>
            <a:r>
              <a:rPr lang="en-US" altLang="zh-CN" sz="2000"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Low background</a:t>
            </a:r>
            <a:endParaRPr lang="zh-CN" altLang="en-US" sz="2000" dirty="0">
              <a:solidFill>
                <a:srgbClr val="7030A0"/>
              </a:solidFill>
            </a:endParaRPr>
          </a:p>
        </p:txBody>
      </p:sp>
      <p:sp>
        <p:nvSpPr>
          <p:cNvPr id="3" name="矩形 2"/>
          <p:cNvSpPr/>
          <p:nvPr/>
        </p:nvSpPr>
        <p:spPr>
          <a:xfrm>
            <a:off x="3243443" y="4150870"/>
            <a:ext cx="2667910" cy="505267"/>
          </a:xfrm>
          <a:prstGeom prst="rect">
            <a:avLst/>
          </a:prstGeom>
        </p:spPr>
        <p:txBody>
          <a:bodyPr wrap="none">
            <a:spAutoFit/>
          </a:bodyPr>
          <a:lstStyle/>
          <a:p>
            <a:pPr>
              <a:lnSpc>
                <a:spcPct val="150000"/>
              </a:lnSpc>
            </a:pPr>
            <a:r>
              <a:rPr lang="en-US" altLang="zh-CN" sz="2000"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High detector efficiency</a:t>
            </a:r>
            <a:endParaRPr lang="zh-CN" altLang="en-US" sz="2000" dirty="0">
              <a:solidFill>
                <a:srgbClr val="7030A0"/>
              </a:solidFill>
            </a:endParaRPr>
          </a:p>
        </p:txBody>
      </p:sp>
      <p:sp>
        <p:nvSpPr>
          <p:cNvPr id="7" name="矩形 6"/>
          <p:cNvSpPr/>
          <p:nvPr/>
        </p:nvSpPr>
        <p:spPr>
          <a:xfrm>
            <a:off x="312080" y="781001"/>
            <a:ext cx="4253087" cy="462178"/>
          </a:xfrm>
          <a:prstGeom prst="rect">
            <a:avLst/>
          </a:prstGeom>
        </p:spPr>
        <p:txBody>
          <a:bodyPr wrap="none">
            <a:spAutoFit/>
          </a:bodyPr>
          <a:lstStyle/>
          <a:p>
            <a:pPr>
              <a:lnSpc>
                <a:spcPct val="120000"/>
              </a:lnSpc>
            </a:pPr>
            <a:r>
              <a:rPr lang="en-US" altLang="zh-CN" sz="2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Inverse reactions (p,</a:t>
            </a:r>
            <a:r>
              <a:rPr lang="en-US" altLang="zh-CN" sz="2200" dirty="0">
                <a:solidFill>
                  <a:srgbClr val="0070C0"/>
                </a:solidFill>
                <a:latin typeface="Symbol" panose="05050102010706020507" pitchFamily="18" charset="2"/>
                <a:ea typeface="Cambria Math" panose="02040503050406030204" pitchFamily="18" charset="0"/>
                <a:cs typeface="Times New Roman" panose="02020603050405020304" pitchFamily="18" charset="0"/>
              </a:rPr>
              <a:t> g</a:t>
            </a:r>
            <a:r>
              <a:rPr lang="en-US" altLang="zh-CN" sz="2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(n, </a:t>
            </a:r>
            <a:r>
              <a:rPr lang="en-US" altLang="zh-CN" sz="2200" dirty="0">
                <a:solidFill>
                  <a:srgbClr val="0070C0"/>
                </a:solidFill>
                <a:latin typeface="Symbol" panose="05050102010706020507" pitchFamily="18" charset="2"/>
                <a:ea typeface="Cambria Math" panose="02040503050406030204" pitchFamily="18" charset="0"/>
                <a:cs typeface="Times New Roman" panose="02020603050405020304" pitchFamily="18" charset="0"/>
              </a:rPr>
              <a:t>g</a:t>
            </a:r>
            <a:r>
              <a:rPr lang="en-US" altLang="zh-CN" sz="2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200" dirty="0">
                <a:solidFill>
                  <a:srgbClr val="0070C0"/>
                </a:solidFill>
                <a:latin typeface="Symbol" panose="05050102010706020507" pitchFamily="18" charset="2"/>
                <a:ea typeface="Cambria Math" panose="02040503050406030204" pitchFamily="18" charset="0"/>
                <a:cs typeface="Times New Roman" panose="02020603050405020304" pitchFamily="18" charset="0"/>
              </a:rPr>
              <a:t>a</a:t>
            </a:r>
            <a:r>
              <a:rPr lang="en-US" altLang="zh-CN" sz="2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200" dirty="0">
                <a:solidFill>
                  <a:srgbClr val="0070C0"/>
                </a:solidFill>
                <a:latin typeface="Symbol" panose="05050102010706020507" pitchFamily="18" charset="2"/>
                <a:ea typeface="Cambria Math" panose="02040503050406030204" pitchFamily="18" charset="0"/>
                <a:cs typeface="Times New Roman" panose="02020603050405020304" pitchFamily="18" charset="0"/>
              </a:rPr>
              <a:t>g</a:t>
            </a:r>
            <a:r>
              <a:rPr lang="en-US" altLang="zh-CN" sz="22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a:t>
            </a:r>
          </a:p>
        </p:txBody>
      </p:sp>
      <p:pic>
        <p:nvPicPr>
          <p:cNvPr id="17" name="图片 1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373" y="1678624"/>
            <a:ext cx="3739626" cy="1665363"/>
          </a:xfrm>
          <a:prstGeom prst="rect">
            <a:avLst/>
          </a:prstGeom>
          <a:solidFill>
            <a:srgbClr val="FFFFFF"/>
          </a:solidFill>
          <a:ln w="9525">
            <a:noFill/>
            <a:round/>
            <a:headEnd/>
            <a:tailEnd/>
          </a:ln>
        </p:spPr>
      </p:pic>
    </p:spTree>
    <p:extLst>
      <p:ext uri="{BB962C8B-B14F-4D97-AF65-F5344CB8AC3E}">
        <p14:creationId xmlns:p14="http://schemas.microsoft.com/office/powerpoint/2010/main" val="358592261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1315</TotalTime>
  <Words>1998</Words>
  <Application>Microsoft Office PowerPoint</Application>
  <PresentationFormat>全屏显示(4:3)</PresentationFormat>
  <Paragraphs>206</Paragraphs>
  <Slides>19</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ArialMT</vt:lpstr>
      <vt:lpstr>等线</vt:lpstr>
      <vt:lpstr>等线 Light</vt:lpstr>
      <vt:lpstr>宋体</vt:lpstr>
      <vt:lpstr>Arial</vt:lpstr>
      <vt:lpstr>Calibri</vt:lpstr>
      <vt:lpstr>Calibri Light</vt:lpstr>
      <vt:lpstr>Cambria Math</vt:lpstr>
      <vt:lpstr>Perpetua</vt:lpstr>
      <vt:lpstr>Segoe UI Black</vt:lpstr>
      <vt:lpstr>Symbol</vt:lpstr>
      <vt:lpstr>Times New Roman</vt:lpstr>
      <vt:lpstr>Wingdings</vt:lpstr>
      <vt:lpstr>Office 主题​​</vt:lpstr>
      <vt:lpstr>PowerPoint 演示文稿</vt:lpstr>
      <vt:lpstr>PowerPoint 演示文稿</vt:lpstr>
      <vt:lpstr>PowerPoint 演示文稿</vt:lpstr>
      <vt:lpstr>Photodisintegration</vt:lpstr>
      <vt:lpstr>At temperature of astrophysical interests</vt:lpstr>
      <vt:lpstr>Suggestions for reactions to be studied experimentally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LIUCHUN HE</dc:creator>
  <cp:lastModifiedBy>LIUCHUN HE</cp:lastModifiedBy>
  <cp:revision>181</cp:revision>
  <dcterms:created xsi:type="dcterms:W3CDTF">2017-06-30T01:53:09Z</dcterms:created>
  <dcterms:modified xsi:type="dcterms:W3CDTF">2017-12-06T06:31:57Z</dcterms:modified>
</cp:coreProperties>
</file>