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47" r:id="rId2"/>
    <p:sldId id="568" r:id="rId3"/>
    <p:sldId id="571" r:id="rId4"/>
    <p:sldId id="611" r:id="rId5"/>
    <p:sldId id="614" r:id="rId6"/>
    <p:sldId id="610" r:id="rId7"/>
    <p:sldId id="572" r:id="rId8"/>
    <p:sldId id="573" r:id="rId9"/>
    <p:sldId id="598" r:id="rId10"/>
    <p:sldId id="575" r:id="rId11"/>
    <p:sldId id="590" r:id="rId12"/>
    <p:sldId id="576" r:id="rId13"/>
    <p:sldId id="577" r:id="rId14"/>
    <p:sldId id="578" r:id="rId15"/>
    <p:sldId id="579" r:id="rId16"/>
    <p:sldId id="601" r:id="rId17"/>
    <p:sldId id="604" r:id="rId18"/>
    <p:sldId id="588" r:id="rId19"/>
    <p:sldId id="589" r:id="rId20"/>
    <p:sldId id="605" r:id="rId21"/>
    <p:sldId id="606" r:id="rId22"/>
    <p:sldId id="613" r:id="rId2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2" autoAdjust="0"/>
    <p:restoredTop sz="93143" autoAdjust="0"/>
  </p:normalViewPr>
  <p:slideViewPr>
    <p:cSldViewPr>
      <p:cViewPr varScale="1">
        <p:scale>
          <a:sx n="62" d="100"/>
          <a:sy n="62" d="100"/>
        </p:scale>
        <p:origin x="-1440" y="-84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09B5B-CBCA-4405-B93A-64EB43A985B0}" type="datetimeFigureOut">
              <a:rPr lang="zh-CN" altLang="en-US" smtClean="0"/>
              <a:t>2017-12-8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DFD22-ED67-4BB1-A57D-C30BEF0ED5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7987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2 fold symmetry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DFD22-ED67-4BB1-A57D-C30BEF0ED59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028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Time</a:t>
            </a:r>
            <a:r>
              <a:rPr lang="en-US" altLang="zh-CN" baseline="0" dirty="0" smtClean="0"/>
              <a:t> structure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DFD22-ED67-4BB1-A57D-C30BEF0ED59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9227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Time</a:t>
            </a:r>
            <a:r>
              <a:rPr lang="en-US" altLang="zh-CN" baseline="0" dirty="0" smtClean="0"/>
              <a:t> structure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DFD22-ED67-4BB1-A57D-C30BEF0ED59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9227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New IR bends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DFD22-ED67-4BB1-A57D-C30BEF0ED59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6340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>
                <a:solidFill>
                  <a:srgbClr val="FF0000"/>
                </a:solidFill>
              </a:rPr>
              <a:t>Should be 5 cells</a:t>
            </a:r>
            <a:endParaRPr lang="zh-CN" altLang="en-US" dirty="0" smtClean="0">
              <a:solidFill>
                <a:srgbClr val="FF0000"/>
              </a:solidFill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DFD22-ED67-4BB1-A57D-C30BEF0ED59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850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>
                <a:solidFill>
                  <a:srgbClr val="FF0000"/>
                </a:solidFill>
              </a:rPr>
              <a:t>Should be 5 cells</a:t>
            </a:r>
            <a:endParaRPr lang="zh-CN" altLang="en-US" dirty="0" smtClean="0">
              <a:solidFill>
                <a:srgbClr val="FF0000"/>
              </a:solidFill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DFD22-ED67-4BB1-A57D-C30BEF0ED59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850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Yiwei Wang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CEPC CDR mini-review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Yiwei Wang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CEPC CDR mini-review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Yiwei Wang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CEPC CDR mini-review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Yiwei Wang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CEPC CDR mini-review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Yiwei Wang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CEPC CDR mini-review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Yiwei Wang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CEPC CDR mini-review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Yiwei Wang</a:t>
            </a:r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CEPC CDR mini-review</a:t>
            </a:r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Yiwei Wang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CEPC CDR mini-review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Yiwei Wang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CEPC CDR mini-review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Yiwei Wang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CEPC CDR mini-review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Yiwei Wang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CEPC CDR mini-review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/>
              <a:t>Yiwei Wang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 smtClean="0"/>
              <a:t>CEPC CDR mini-review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jpe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3" Type="http://schemas.openxmlformats.org/officeDocument/2006/relationships/image" Target="../media/image35.png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34.wmf"/><Relationship Id="rId4" Type="http://schemas.openxmlformats.org/officeDocument/2006/relationships/image" Target="../media/image36.png"/><Relationship Id="rId9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5496" y="2130425"/>
            <a:ext cx="9073008" cy="1470025"/>
          </a:xfrm>
        </p:spPr>
        <p:txBody>
          <a:bodyPr>
            <a:noAutofit/>
          </a:bodyPr>
          <a:lstStyle/>
          <a:p>
            <a:r>
              <a:rPr lang="en-US" altLang="zh-CN" sz="3600" b="1" dirty="0" smtClean="0">
                <a:solidFill>
                  <a:srgbClr val="0070C0"/>
                </a:solidFill>
              </a:rPr>
              <a:t>Beam Optics </a:t>
            </a:r>
            <a:r>
              <a:rPr lang="en-US" altLang="zh-CN" sz="3600" b="1" dirty="0">
                <a:solidFill>
                  <a:srgbClr val="0070C0"/>
                </a:solidFill>
              </a:rPr>
              <a:t>design </a:t>
            </a:r>
            <a:r>
              <a:rPr lang="en-US" altLang="zh-CN" sz="3600" b="1" dirty="0" smtClean="0">
                <a:solidFill>
                  <a:srgbClr val="0070C0"/>
                </a:solidFill>
              </a:rPr>
              <a:t>for </a:t>
            </a:r>
            <a:r>
              <a:rPr lang="en-US" altLang="zh-CN" sz="3600" b="1" dirty="0">
                <a:solidFill>
                  <a:srgbClr val="0070C0"/>
                </a:solidFill>
              </a:rPr>
              <a:t>CEPC collider ring</a:t>
            </a:r>
            <a:endParaRPr lang="zh-CN" alt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95536" y="3886200"/>
            <a:ext cx="8568952" cy="2279104"/>
          </a:xfrm>
        </p:spPr>
        <p:txBody>
          <a:bodyPr>
            <a:normAutofit fontScale="77500" lnSpcReduction="20000"/>
          </a:bodyPr>
          <a:lstStyle/>
          <a:p>
            <a:r>
              <a:rPr lang="en-US" altLang="zh-CN" sz="2600" dirty="0">
                <a:solidFill>
                  <a:schemeClr val="tx1"/>
                </a:solidFill>
              </a:rPr>
              <a:t>Yiwei </a:t>
            </a:r>
            <a:r>
              <a:rPr lang="en-US" altLang="zh-CN" sz="2600" dirty="0" smtClean="0">
                <a:solidFill>
                  <a:schemeClr val="tx1"/>
                </a:solidFill>
              </a:rPr>
              <a:t>Wang, </a:t>
            </a:r>
            <a:r>
              <a:rPr lang="en-US" altLang="zh-CN" sz="2600" dirty="0" smtClean="0">
                <a:solidFill>
                  <a:schemeClr val="tx1"/>
                </a:solidFill>
              </a:rPr>
              <a:t>Yuan </a:t>
            </a:r>
            <a:r>
              <a:rPr lang="en-US" altLang="zh-CN" sz="2600" dirty="0" smtClean="0">
                <a:solidFill>
                  <a:schemeClr val="tx1"/>
                </a:solidFill>
              </a:rPr>
              <a:t>Zhang, </a:t>
            </a:r>
            <a:r>
              <a:rPr lang="en-US" altLang="zh-CN" sz="2600" dirty="0" err="1">
                <a:solidFill>
                  <a:schemeClr val="tx1"/>
                </a:solidFill>
              </a:rPr>
              <a:t>Yuanyuan</a:t>
            </a:r>
            <a:r>
              <a:rPr lang="en-US" altLang="zh-CN" sz="2600" dirty="0">
                <a:solidFill>
                  <a:schemeClr val="tx1"/>
                </a:solidFill>
              </a:rPr>
              <a:t> Wei, Sha </a:t>
            </a:r>
            <a:r>
              <a:rPr lang="en-US" altLang="zh-CN" sz="2600" dirty="0">
                <a:solidFill>
                  <a:schemeClr val="tx1"/>
                </a:solidFill>
              </a:rPr>
              <a:t>Bai, </a:t>
            </a:r>
            <a:r>
              <a:rPr lang="en-US" altLang="zh-CN" sz="2600" dirty="0" smtClean="0">
                <a:solidFill>
                  <a:schemeClr val="tx1"/>
                </a:solidFill>
              </a:rPr>
              <a:t>Dou </a:t>
            </a:r>
            <a:r>
              <a:rPr lang="en-US" altLang="zh-CN" sz="2600" dirty="0">
                <a:solidFill>
                  <a:schemeClr val="tx1"/>
                </a:solidFill>
              </a:rPr>
              <a:t>Wang, </a:t>
            </a:r>
            <a:endParaRPr lang="en-US" altLang="zh-CN" sz="2600" dirty="0" smtClean="0">
              <a:solidFill>
                <a:schemeClr val="tx1"/>
              </a:solidFill>
            </a:endParaRPr>
          </a:p>
          <a:p>
            <a:r>
              <a:rPr lang="en-US" altLang="zh-CN" sz="2600" dirty="0" smtClean="0">
                <a:solidFill>
                  <a:schemeClr val="tx1"/>
                </a:solidFill>
              </a:rPr>
              <a:t>Huiping Geng, Chenghui </a:t>
            </a:r>
            <a:r>
              <a:rPr lang="en-US" altLang="zh-CN" sz="2600" dirty="0">
                <a:solidFill>
                  <a:schemeClr val="tx1"/>
                </a:solidFill>
              </a:rPr>
              <a:t>Yu, Jie </a:t>
            </a:r>
            <a:r>
              <a:rPr lang="en-US" altLang="zh-CN" sz="2600" dirty="0" smtClean="0">
                <a:solidFill>
                  <a:schemeClr val="tx1"/>
                </a:solidFill>
              </a:rPr>
              <a:t>Gao</a:t>
            </a:r>
          </a:p>
          <a:p>
            <a:endParaRPr lang="en-US" altLang="zh-CN" sz="2600" dirty="0" smtClean="0">
              <a:solidFill>
                <a:schemeClr val="tx1"/>
              </a:solidFill>
            </a:endParaRPr>
          </a:p>
          <a:p>
            <a:r>
              <a:rPr lang="en-US" altLang="zh-CN" sz="2200" dirty="0" smtClean="0">
                <a:solidFill>
                  <a:schemeClr val="tx1"/>
                </a:solidFill>
              </a:rPr>
              <a:t>IHEP, Beijing</a:t>
            </a:r>
          </a:p>
          <a:p>
            <a:endParaRPr lang="en-US" altLang="zh-CN" sz="2200" dirty="0" smtClean="0">
              <a:solidFill>
                <a:schemeClr val="tx1"/>
              </a:solidFill>
            </a:endParaRPr>
          </a:p>
          <a:p>
            <a:r>
              <a:rPr lang="en-US" altLang="zh-CN" sz="2400" dirty="0"/>
              <a:t>1st workshop on applications of high energy Circular Electron-Positron Collider</a:t>
            </a:r>
            <a:r>
              <a:rPr lang="zh-CN" altLang="en-US" sz="2400" dirty="0"/>
              <a:t>（</a:t>
            </a:r>
            <a:r>
              <a:rPr lang="en-US" altLang="zh-CN" sz="2400" dirty="0"/>
              <a:t>CEPC</a:t>
            </a:r>
            <a:r>
              <a:rPr lang="zh-CN" altLang="en-US" sz="2400" dirty="0"/>
              <a:t>） </a:t>
            </a:r>
            <a:r>
              <a:rPr lang="en-US" altLang="zh-CN" sz="2400" dirty="0"/>
              <a:t>synchrotron radiation </a:t>
            </a:r>
            <a:r>
              <a:rPr lang="en-US" altLang="zh-CN" sz="2400" dirty="0" smtClean="0"/>
              <a:t>source</a:t>
            </a:r>
          </a:p>
          <a:p>
            <a:r>
              <a:rPr lang="en-US" altLang="zh-CN" sz="2400" dirty="0" smtClean="0"/>
              <a:t>6-8 Dec 2017 </a:t>
            </a:r>
            <a:endParaRPr lang="en-US" altLang="zh-CN" sz="2200" b="1" dirty="0" smtClean="0">
              <a:solidFill>
                <a:schemeClr val="tx1"/>
              </a:solidFill>
            </a:endParaRPr>
          </a:p>
        </p:txBody>
      </p:sp>
      <p:pic>
        <p:nvPicPr>
          <p:cNvPr id="4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1224383" cy="114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</a:t>
            </a:fld>
            <a:endParaRPr lang="zh-CN" altLang="en-US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Yiwei Wang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0616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90" y="1340768"/>
            <a:ext cx="7753350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200" b="1" dirty="0">
                <a:solidFill>
                  <a:srgbClr val="0070C0"/>
                </a:solidFill>
              </a:rPr>
              <a:t>Linear o</a:t>
            </a:r>
            <a:r>
              <a:rPr lang="en-US" altLang="zh-CN" sz="3200" b="1" dirty="0" smtClean="0">
                <a:solidFill>
                  <a:srgbClr val="0070C0"/>
                </a:solidFill>
              </a:rPr>
              <a:t>ptics</a:t>
            </a:r>
            <a:r>
              <a:rPr lang="zh-CN" altLang="en-US" sz="3200" b="1" dirty="0" smtClean="0">
                <a:solidFill>
                  <a:srgbClr val="0070C0"/>
                </a:solidFill>
              </a:rPr>
              <a:t> </a:t>
            </a:r>
            <a:r>
              <a:rPr lang="en-US" altLang="zh-CN" sz="3200" b="1" dirty="0" smtClean="0">
                <a:solidFill>
                  <a:srgbClr val="0070C0"/>
                </a:solidFill>
              </a:rPr>
              <a:t>design of ARC region</a:t>
            </a:r>
            <a:endParaRPr lang="zh-CN" altLang="en-US" sz="3200" dirty="0"/>
          </a:p>
        </p:txBody>
      </p:sp>
      <p:pic>
        <p:nvPicPr>
          <p:cNvPr id="4" name="Picture 8" descr="logo_main20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3066446" y="2204864"/>
            <a:ext cx="497442" cy="319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+mj-ea"/>
                <a:ea typeface="+mj-ea"/>
              </a:rPr>
              <a:t>-I</a:t>
            </a:r>
            <a:endParaRPr lang="zh-CN" altLang="en-US" b="1" dirty="0">
              <a:latin typeface="+mj-ea"/>
              <a:ea typeface="+mj-e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01651" y="2245456"/>
            <a:ext cx="497442" cy="319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+mj-ea"/>
                <a:ea typeface="+mj-ea"/>
              </a:rPr>
              <a:t>-I</a:t>
            </a:r>
            <a:endParaRPr lang="zh-CN" altLang="en-US" b="1" dirty="0">
              <a:latin typeface="+mj-ea"/>
              <a:ea typeface="+mj-ea"/>
            </a:endParaRPr>
          </a:p>
        </p:txBody>
      </p:sp>
      <p:cxnSp>
        <p:nvCxnSpPr>
          <p:cNvPr id="27" name="直接箭头连接符 26"/>
          <p:cNvCxnSpPr/>
          <p:nvPr/>
        </p:nvCxnSpPr>
        <p:spPr>
          <a:xfrm>
            <a:off x="2052091" y="2552940"/>
            <a:ext cx="2735933" cy="8037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>
            <a:off x="5623859" y="2560977"/>
            <a:ext cx="2653026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图片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861048"/>
            <a:ext cx="5220946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图片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679303"/>
            <a:ext cx="2855484" cy="1549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内容占位符 2"/>
          <p:cNvSpPr>
            <a:spLocks noGrp="1"/>
          </p:cNvSpPr>
          <p:nvPr>
            <p:ph idx="1"/>
          </p:nvPr>
        </p:nvSpPr>
        <p:spPr>
          <a:xfrm>
            <a:off x="683568" y="908720"/>
            <a:ext cx="8208912" cy="434286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altLang="zh-CN" sz="1800" b="1" dirty="0">
                <a:sym typeface="Symbol"/>
              </a:rPr>
              <a:t>FODO cell, </a:t>
            </a:r>
            <a:r>
              <a:rPr lang="en-US" altLang="zh-CN" sz="1800" b="1" dirty="0"/>
              <a:t>90</a:t>
            </a:r>
            <a:r>
              <a:rPr lang="en-US" altLang="zh-CN" sz="1800" b="1" dirty="0">
                <a:sym typeface="Symbol"/>
              </a:rPr>
              <a:t></a:t>
            </a:r>
            <a:r>
              <a:rPr lang="en-US" altLang="zh-CN" sz="1800" b="1" dirty="0"/>
              <a:t>/90</a:t>
            </a:r>
            <a:r>
              <a:rPr lang="en-US" altLang="zh-CN" sz="1800" b="1" dirty="0">
                <a:sym typeface="Symbol"/>
              </a:rPr>
              <a:t>, non-interleaved sextupole scheme, period =5cells  </a:t>
            </a:r>
          </a:p>
        </p:txBody>
      </p:sp>
      <p:sp>
        <p:nvSpPr>
          <p:cNvPr id="5" name="矩形 4"/>
          <p:cNvSpPr/>
          <p:nvPr/>
        </p:nvSpPr>
        <p:spPr>
          <a:xfrm>
            <a:off x="738336" y="3142709"/>
            <a:ext cx="7578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/>
              <a:t>Twin-aperture of dipoles and quadrupoles is adopt in the arc region</a:t>
            </a:r>
            <a:r>
              <a:rPr lang="en-US" altLang="zh-CN" dirty="0"/>
              <a:t> to reduce the their power. The distance between two beams is 0.35m.</a:t>
            </a:r>
          </a:p>
        </p:txBody>
      </p:sp>
      <p:pic>
        <p:nvPicPr>
          <p:cNvPr id="18" name="图片 17"/>
          <p:cNvPicPr/>
          <p:nvPr/>
        </p:nvPicPr>
        <p:blipFill rotWithShape="1">
          <a:blip r:embed="rId7"/>
          <a:srcRect t="16104" r="3812" b="17261"/>
          <a:stretch/>
        </p:blipFill>
        <p:spPr bwMode="auto">
          <a:xfrm>
            <a:off x="820668" y="5253931"/>
            <a:ext cx="3535308" cy="1631453"/>
          </a:xfrm>
          <a:prstGeom prst="rect">
            <a:avLst/>
          </a:prstGeom>
          <a:ln w="3175"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882" y="5238999"/>
            <a:ext cx="3563518" cy="14550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52936" y="2924944"/>
            <a:ext cx="4868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/>
              <a:t>SD</a:t>
            </a:r>
            <a:endParaRPr lang="zh-CN" altLang="en-US" sz="1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644008" y="2924944"/>
            <a:ext cx="4868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/>
              <a:t>SD</a:t>
            </a:r>
            <a:endParaRPr lang="zh-CN" altLang="en-US" sz="1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309320" y="2924944"/>
            <a:ext cx="4868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/>
              <a:t>SF</a:t>
            </a:r>
            <a:endParaRPr lang="zh-CN" altLang="en-US" sz="1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8117632" y="2924944"/>
            <a:ext cx="4868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/>
              <a:t>SF</a:t>
            </a:r>
            <a:endParaRPr lang="zh-CN" alt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42630" y="5075892"/>
            <a:ext cx="4105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Ec</a:t>
            </a:r>
            <a:r>
              <a:rPr lang="en-US" altLang="zh-CN" b="1" dirty="0" smtClean="0"/>
              <a:t>=351keV, Power=435 W/m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9679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200" b="1" dirty="0">
                <a:solidFill>
                  <a:srgbClr val="0070C0"/>
                </a:solidFill>
              </a:rPr>
              <a:t>Nonlinearity correction of ARC </a:t>
            </a:r>
            <a:r>
              <a:rPr lang="en-US" altLang="zh-CN" sz="3200" b="1" dirty="0" smtClean="0">
                <a:solidFill>
                  <a:srgbClr val="0070C0"/>
                </a:solidFill>
              </a:rPr>
              <a:t>region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836712"/>
            <a:ext cx="8939336" cy="3259648"/>
          </a:xfrm>
        </p:spPr>
        <p:txBody>
          <a:bodyPr>
            <a:no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altLang="zh-CN" sz="1800" b="1" dirty="0">
                <a:sym typeface="Symbol"/>
              </a:rPr>
              <a:t>FODO cell, </a:t>
            </a:r>
            <a:r>
              <a:rPr lang="en-US" altLang="zh-CN" sz="1800" b="1" dirty="0" smtClean="0"/>
              <a:t>90</a:t>
            </a:r>
            <a:r>
              <a:rPr lang="en-US" altLang="zh-CN" sz="1800" b="1" dirty="0" smtClean="0">
                <a:sym typeface="Symbol"/>
              </a:rPr>
              <a:t></a:t>
            </a:r>
            <a:r>
              <a:rPr lang="en-US" altLang="zh-CN" sz="1800" b="1" dirty="0" smtClean="0"/>
              <a:t>/90</a:t>
            </a:r>
            <a:r>
              <a:rPr lang="en-US" altLang="zh-CN" sz="1800" b="1" dirty="0" smtClean="0">
                <a:sym typeface="Symbol"/>
              </a:rPr>
              <a:t>, non-interleaved </a:t>
            </a:r>
            <a:r>
              <a:rPr lang="en-US" altLang="zh-CN" sz="1800" b="1" dirty="0">
                <a:sym typeface="Symbol"/>
              </a:rPr>
              <a:t>sextupole </a:t>
            </a:r>
            <a:r>
              <a:rPr lang="en-US" altLang="zh-CN" sz="1800" b="1" dirty="0" smtClean="0">
                <a:sym typeface="Symbol"/>
              </a:rPr>
              <a:t>scheme</a:t>
            </a:r>
            <a:r>
              <a:rPr lang="en-US" altLang="zh-CN" sz="1800" b="1" dirty="0">
                <a:sym typeface="Symbol"/>
              </a:rPr>
              <a:t>, period =</a:t>
            </a:r>
            <a:r>
              <a:rPr lang="en-US" altLang="zh-CN" sz="1800" b="1" dirty="0" smtClean="0">
                <a:sym typeface="Symbol"/>
              </a:rPr>
              <a:t>5 cells</a:t>
            </a:r>
          </a:p>
          <a:p>
            <a:pPr lvl="1"/>
            <a:r>
              <a:rPr lang="en-US" altLang="zh-CN" sz="1800" b="1" dirty="0">
                <a:sym typeface="Symbol"/>
              </a:rPr>
              <a:t>tune shift </a:t>
            </a:r>
            <a:r>
              <a:rPr lang="en-US" altLang="zh-CN" sz="1800" b="1" dirty="0" err="1">
                <a:sym typeface="Symbol"/>
              </a:rPr>
              <a:t>dQ</a:t>
            </a:r>
            <a:r>
              <a:rPr lang="en-US" altLang="zh-CN" sz="1800" b="1" dirty="0">
                <a:sym typeface="Symbol"/>
              </a:rPr>
              <a:t>(</a:t>
            </a:r>
            <a:r>
              <a:rPr lang="en-US" altLang="zh-CN" sz="1800" b="1" dirty="0" err="1">
                <a:sym typeface="Symbol"/>
              </a:rPr>
              <a:t>Jx</a:t>
            </a:r>
            <a:r>
              <a:rPr lang="en-US" altLang="zh-CN" sz="1800" b="1" dirty="0">
                <a:sym typeface="Symbol"/>
              </a:rPr>
              <a:t>, </a:t>
            </a:r>
            <a:r>
              <a:rPr lang="en-US" altLang="zh-CN" sz="1800" b="1" dirty="0" err="1">
                <a:sym typeface="Symbol"/>
              </a:rPr>
              <a:t>Jy</a:t>
            </a:r>
            <a:r>
              <a:rPr lang="en-US" altLang="zh-CN" sz="1800" b="1" dirty="0">
                <a:sym typeface="Symbol"/>
              </a:rPr>
              <a:t>) is very small</a:t>
            </a:r>
          </a:p>
          <a:p>
            <a:pPr lvl="2"/>
            <a:r>
              <a:rPr lang="en-US" altLang="zh-CN" sz="1800" dirty="0">
                <a:sym typeface="Symbol"/>
              </a:rPr>
              <a:t>DA on momentum: large</a:t>
            </a:r>
          </a:p>
          <a:p>
            <a:pPr lvl="1"/>
            <a:r>
              <a:rPr lang="en-US" altLang="zh-CN" sz="1800" b="1" dirty="0">
                <a:sym typeface="Symbol"/>
              </a:rPr>
              <a:t>Chromaticity </a:t>
            </a:r>
            <a:r>
              <a:rPr lang="en-US" altLang="zh-CN" sz="1800" b="1" dirty="0" err="1">
                <a:sym typeface="Symbol"/>
              </a:rPr>
              <a:t>dQ</a:t>
            </a:r>
            <a:r>
              <a:rPr lang="en-US" altLang="zh-CN" sz="1800" b="1" dirty="0">
                <a:sym typeface="Symbol"/>
              </a:rPr>
              <a:t>() need to be corrected with many families</a:t>
            </a:r>
          </a:p>
          <a:p>
            <a:pPr lvl="2"/>
            <a:r>
              <a:rPr lang="en-US" altLang="zh-CN" sz="1800" dirty="0">
                <a:sym typeface="Symbol"/>
              </a:rPr>
              <a:t>DA off momentum: with many families to correct </a:t>
            </a:r>
            <a:r>
              <a:rPr lang="en-US" altLang="zh-CN" sz="1800" dirty="0" err="1">
                <a:sym typeface="Symbol"/>
              </a:rPr>
              <a:t>dQ</a:t>
            </a:r>
            <a:r>
              <a:rPr lang="en-US" altLang="zh-CN" sz="1800" dirty="0">
                <a:sym typeface="Symbol"/>
              </a:rPr>
              <a:t>() </a:t>
            </a:r>
            <a:r>
              <a:rPr lang="en-US" altLang="zh-CN" sz="1800" b="1" dirty="0" smtClean="0">
                <a:sym typeface="Symbol"/>
              </a:rPr>
              <a:t> </a:t>
            </a:r>
            <a:endParaRPr lang="en-US" altLang="zh-CN" sz="1800" b="1" dirty="0">
              <a:sym typeface="Symbol"/>
            </a:endParaRPr>
          </a:p>
          <a:p>
            <a:pPr lvl="1"/>
            <a:r>
              <a:rPr lang="en-US" altLang="zh-CN" sz="1800" dirty="0">
                <a:sym typeface="Symbol"/>
              </a:rPr>
              <a:t>With 2 families of </a:t>
            </a:r>
            <a:r>
              <a:rPr lang="en-US" altLang="zh-CN" sz="1800" dirty="0" smtClean="0">
                <a:sym typeface="Symbol"/>
              </a:rPr>
              <a:t>sextupoles </a:t>
            </a:r>
            <a:r>
              <a:rPr lang="en-US" altLang="zh-CN" sz="1800" dirty="0">
                <a:sym typeface="Symbol"/>
              </a:rPr>
              <a:t>in each </a:t>
            </a:r>
            <a:r>
              <a:rPr lang="en-US" altLang="zh-CN" sz="1800" dirty="0" smtClean="0">
                <a:sym typeface="Symbol"/>
              </a:rPr>
              <a:t>4 periods i.e. 20 cells</a:t>
            </a:r>
            <a:endParaRPr lang="en-US" altLang="zh-CN" sz="1800" dirty="0">
              <a:sym typeface="Symbol"/>
            </a:endParaRPr>
          </a:p>
          <a:p>
            <a:pPr lvl="2"/>
            <a:r>
              <a:rPr lang="en-US" altLang="zh-CN" sz="1800" b="1" dirty="0" smtClean="0">
                <a:sym typeface="Symbol"/>
              </a:rPr>
              <a:t>all </a:t>
            </a:r>
            <a:r>
              <a:rPr lang="en-US" altLang="zh-CN" sz="1800" b="1" dirty="0">
                <a:sym typeface="Symbol"/>
              </a:rPr>
              <a:t>3rd </a:t>
            </a:r>
            <a:r>
              <a:rPr lang="en-US" altLang="zh-CN" sz="1800" b="1" dirty="0" smtClean="0">
                <a:sym typeface="Symbol"/>
              </a:rPr>
              <a:t> and </a:t>
            </a:r>
            <a:r>
              <a:rPr lang="en-US" altLang="zh-CN" sz="1800" b="1" dirty="0">
                <a:sym typeface="Symbol"/>
              </a:rPr>
              <a:t>4th </a:t>
            </a:r>
            <a:r>
              <a:rPr lang="en-US" altLang="zh-CN" sz="1800" b="1" dirty="0" smtClean="0">
                <a:sym typeface="Symbol"/>
              </a:rPr>
              <a:t>resonance driving terms (RDT) due </a:t>
            </a:r>
            <a:r>
              <a:rPr lang="en-US" altLang="zh-CN" sz="1800" b="1" dirty="0">
                <a:sym typeface="Symbol"/>
              </a:rPr>
              <a:t>to sextupoles </a:t>
            </a:r>
            <a:r>
              <a:rPr lang="en-US" altLang="zh-CN" sz="1800" b="1" dirty="0" smtClean="0">
                <a:sym typeface="Symbol"/>
              </a:rPr>
              <a:t>cancelled, except </a:t>
            </a:r>
            <a:r>
              <a:rPr lang="en-US" altLang="zh-CN" sz="1800" b="1" dirty="0">
                <a:sym typeface="Symbol"/>
              </a:rPr>
              <a:t>small 4Qx, 2Qx+2Qy, 4Qy, </a:t>
            </a:r>
            <a:r>
              <a:rPr lang="en-US" altLang="zh-CN" sz="1800" b="1" dirty="0" smtClean="0">
                <a:sym typeface="Symbol"/>
              </a:rPr>
              <a:t>2Qx-2Qy </a:t>
            </a:r>
          </a:p>
          <a:p>
            <a:pPr lvl="2"/>
            <a:r>
              <a:rPr lang="en-US" altLang="zh-CN" sz="1800" b="1" dirty="0" smtClean="0">
                <a:sym typeface="Symbol"/>
              </a:rPr>
              <a:t>break </a:t>
            </a:r>
            <a:r>
              <a:rPr lang="en-US" altLang="zh-CN" sz="1800" b="1" dirty="0">
                <a:sym typeface="Symbol"/>
              </a:rPr>
              <a:t>down of -I due to energy deviation </a:t>
            </a:r>
            <a:r>
              <a:rPr lang="en-US" altLang="zh-CN" sz="1800" b="1" dirty="0" smtClean="0">
                <a:sym typeface="Symbol"/>
              </a:rPr>
              <a:t>cancelled</a:t>
            </a:r>
          </a:p>
          <a:p>
            <a:pPr lvl="2"/>
            <a:r>
              <a:rPr lang="en-US" altLang="zh-CN" sz="1800" b="1" dirty="0" smtClean="0">
                <a:sym typeface="Symbol"/>
              </a:rPr>
              <a:t>thus cells numbers equal to 20*N in each ARC region </a:t>
            </a:r>
          </a:p>
        </p:txBody>
      </p:sp>
      <p:pic>
        <p:nvPicPr>
          <p:cNvPr id="4" name="Picture 8" descr="logo_main2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Yiwei Wang</a:t>
            </a:r>
            <a:endParaRPr lang="zh-CN" altLang="en-US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149080"/>
            <a:ext cx="5710014" cy="214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40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94122"/>
          </a:xfrm>
        </p:spPr>
        <p:txBody>
          <a:bodyPr>
            <a:normAutofit/>
          </a:bodyPr>
          <a:lstStyle/>
          <a:p>
            <a:r>
              <a:rPr lang="en-US" altLang="zh-CN" sz="2800" b="1" dirty="0">
                <a:solidFill>
                  <a:srgbClr val="0070C0"/>
                </a:solidFill>
              </a:rPr>
              <a:t>FODO cell for cryo-module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864" y="1052736"/>
            <a:ext cx="8229600" cy="2077691"/>
          </a:xfrm>
        </p:spPr>
        <p:txBody>
          <a:bodyPr>
            <a:normAutofit lnSpcReduction="10000"/>
          </a:bodyPr>
          <a:lstStyle/>
          <a:p>
            <a:r>
              <a:rPr lang="en-US" altLang="zh-CN" sz="2000" dirty="0" smtClean="0"/>
              <a:t>336 / 6 / 2RF stations / 2 sections / 2= 7 cells in each section</a:t>
            </a:r>
          </a:p>
          <a:p>
            <a:r>
              <a:rPr lang="en-US" altLang="zh-CN" sz="2000" b="1" dirty="0" smtClean="0"/>
              <a:t>get </a:t>
            </a:r>
            <a:r>
              <a:rPr lang="en-US" altLang="zh-CN" sz="2000" b="1" dirty="0"/>
              <a:t>a </a:t>
            </a:r>
            <a:r>
              <a:rPr lang="en-US" altLang="zh-CN" sz="2000" b="1" dirty="0" smtClean="0"/>
              <a:t>smallest average beta function to reduce the multi-bunch instability caused by RF cavities</a:t>
            </a:r>
          </a:p>
          <a:p>
            <a:pPr lvl="1"/>
            <a:r>
              <a:rPr lang="en-US" altLang="zh-CN" sz="2000" dirty="0" smtClean="0"/>
              <a:t>90/90 degree phase advance</a:t>
            </a:r>
          </a:p>
          <a:p>
            <a:pPr lvl="1"/>
            <a:r>
              <a:rPr lang="en-US" altLang="zh-CN" sz="2000" dirty="0"/>
              <a:t>as short as possible d</a:t>
            </a:r>
            <a:r>
              <a:rPr lang="en-US" altLang="zh-CN" sz="2000" dirty="0" smtClean="0"/>
              <a:t>istance between quadrupoles, but should be larger than a module length (12m)</a:t>
            </a:r>
            <a:endParaRPr lang="zh-CN" altLang="en-US" sz="2000" dirty="0"/>
          </a:p>
        </p:txBody>
      </p:sp>
      <p:sp>
        <p:nvSpPr>
          <p:cNvPr id="4" name="矩形 3"/>
          <p:cNvSpPr/>
          <p:nvPr/>
        </p:nvSpPr>
        <p:spPr>
          <a:xfrm>
            <a:off x="6356386" y="3429000"/>
            <a:ext cx="1527982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zh-CN" sz="1400" b="1" dirty="0" smtClean="0"/>
              <a:t>90/90 deg</a:t>
            </a:r>
          </a:p>
          <a:p>
            <a:r>
              <a:rPr lang="en-US" altLang="zh-CN" sz="1400" b="1" dirty="0" smtClean="0"/>
              <a:t>Half cell: 14m+2m</a:t>
            </a:r>
          </a:p>
          <a:p>
            <a:r>
              <a:rPr lang="en-US" altLang="zh-CN" sz="1400" b="1" dirty="0">
                <a:sym typeface="Symbol"/>
              </a:rPr>
              <a:t></a:t>
            </a:r>
            <a:r>
              <a:rPr lang="en-US" altLang="zh-CN" sz="1400" b="1" dirty="0" smtClean="0"/>
              <a:t>max: 53.8 m</a:t>
            </a:r>
          </a:p>
          <a:p>
            <a:r>
              <a:rPr lang="en-US" altLang="zh-CN" sz="1400" b="1" dirty="0" smtClean="0">
                <a:sym typeface="Symbol"/>
              </a:rPr>
              <a:t></a:t>
            </a:r>
            <a:r>
              <a:rPr lang="en-US" altLang="zh-CN" sz="1400" b="1" dirty="0" smtClean="0"/>
              <a:t>min: 9.5 m</a:t>
            </a:r>
          </a:p>
        </p:txBody>
      </p:sp>
      <p:pic>
        <p:nvPicPr>
          <p:cNvPr id="9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组合 9"/>
          <p:cNvGrpSpPr/>
          <p:nvPr/>
        </p:nvGrpSpPr>
        <p:grpSpPr>
          <a:xfrm>
            <a:off x="2195736" y="3140968"/>
            <a:ext cx="3888432" cy="2520280"/>
            <a:chOff x="2051720" y="3745319"/>
            <a:chExt cx="3888432" cy="2520280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3745319"/>
              <a:ext cx="3888432" cy="2203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矩形 4"/>
            <p:cNvSpPr/>
            <p:nvPr/>
          </p:nvSpPr>
          <p:spPr>
            <a:xfrm>
              <a:off x="2627784" y="5733256"/>
              <a:ext cx="1314527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2699792" y="5927045"/>
              <a:ext cx="126541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b="1" dirty="0">
                  <a:solidFill>
                    <a:srgbClr val="0070C0"/>
                  </a:solidFill>
                </a:rPr>
                <a:t>c</a:t>
              </a:r>
              <a:r>
                <a:rPr lang="en-US" altLang="zh-CN" sz="1600" b="1" dirty="0" smtClean="0">
                  <a:solidFill>
                    <a:srgbClr val="0070C0"/>
                  </a:solidFill>
                </a:rPr>
                <a:t>ryo-module</a:t>
              </a:r>
              <a:endParaRPr lang="zh-CN" altLang="en-US" sz="16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995936" y="5957822"/>
              <a:ext cx="12241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solidFill>
                    <a:srgbClr val="00B050"/>
                  </a:solidFill>
                </a:rPr>
                <a:t>q</a:t>
              </a:r>
              <a:r>
                <a:rPr lang="en-US" altLang="zh-CN" sz="1400" b="1" dirty="0" smtClean="0">
                  <a:solidFill>
                    <a:srgbClr val="00B050"/>
                  </a:solidFill>
                </a:rPr>
                <a:t>uadrupole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4409601" y="5733256"/>
              <a:ext cx="1314527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Yiwei Wang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9964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</a:rPr>
              <a:t>Optics design of RF region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pic>
        <p:nvPicPr>
          <p:cNvPr id="14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内容占位符 2"/>
          <p:cNvSpPr txBox="1">
            <a:spLocks/>
          </p:cNvSpPr>
          <p:nvPr/>
        </p:nvSpPr>
        <p:spPr>
          <a:xfrm>
            <a:off x="755576" y="836712"/>
            <a:ext cx="8136904" cy="201622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 smtClean="0"/>
              <a:t>Common RF cavities </a:t>
            </a:r>
            <a:r>
              <a:rPr lang="en-US" altLang="zh-CN" sz="2000" dirty="0" smtClean="0"/>
              <a:t>for e- and e+ ring (Higgs)</a:t>
            </a:r>
          </a:p>
          <a:p>
            <a:r>
              <a:rPr lang="en-US" altLang="zh-CN" sz="2000" dirty="0" smtClean="0"/>
              <a:t>An electrostatic separator combined with a dipole magnet to avoid bending of incoming beam(ref: K. Oide, ICHEP16)</a:t>
            </a:r>
          </a:p>
          <a:p>
            <a:r>
              <a:rPr lang="en-US" altLang="zh-CN" sz="2000" b="1" dirty="0" smtClean="0"/>
              <a:t>RF region divided into two sections for bypassing half numbers of cavities in Z mode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716607" y="2636912"/>
            <a:ext cx="7743825" cy="2177663"/>
            <a:chOff x="716607" y="2636912"/>
            <a:chExt cx="7743825" cy="19357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607" y="2636912"/>
              <a:ext cx="7743825" cy="1833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右箭头 16"/>
            <p:cNvSpPr/>
            <p:nvPr/>
          </p:nvSpPr>
          <p:spPr>
            <a:xfrm>
              <a:off x="1725536" y="2872384"/>
              <a:ext cx="392021" cy="196575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下箭头 7"/>
            <p:cNvSpPr/>
            <p:nvPr/>
          </p:nvSpPr>
          <p:spPr>
            <a:xfrm>
              <a:off x="6133874" y="4077072"/>
              <a:ext cx="94310" cy="16653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9" name="直接箭头连接符 8"/>
            <p:cNvCxnSpPr/>
            <p:nvPr/>
          </p:nvCxnSpPr>
          <p:spPr>
            <a:xfrm>
              <a:off x="5220072" y="4557125"/>
              <a:ext cx="875906" cy="0"/>
            </a:xfrm>
            <a:prstGeom prst="straightConnector1">
              <a:avLst/>
            </a:prstGeom>
            <a:ln w="28575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995936" y="3789040"/>
              <a:ext cx="2016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 smtClean="0"/>
                <a:t>common RF  cavities</a:t>
              </a:r>
              <a:endParaRPr lang="zh-CN" altLang="en-US" sz="14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853671" y="3771488"/>
              <a:ext cx="1670657" cy="273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 smtClean="0"/>
                <a:t>combined magnet</a:t>
              </a:r>
              <a:endParaRPr lang="zh-CN" altLang="en-US" sz="1400" b="1" dirty="0"/>
            </a:p>
          </p:txBody>
        </p:sp>
        <p:cxnSp>
          <p:nvCxnSpPr>
            <p:cNvPr id="15" name="直接箭头连接符 14"/>
            <p:cNvCxnSpPr/>
            <p:nvPr/>
          </p:nvCxnSpPr>
          <p:spPr>
            <a:xfrm>
              <a:off x="3624086" y="4572612"/>
              <a:ext cx="875906" cy="0"/>
            </a:xfrm>
            <a:prstGeom prst="straightConnector1">
              <a:avLst/>
            </a:prstGeom>
            <a:ln w="28575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矩形 2"/>
          <p:cNvSpPr/>
          <p:nvPr/>
        </p:nvSpPr>
        <p:spPr>
          <a:xfrm>
            <a:off x="1115616" y="4923745"/>
            <a:ext cx="1440160" cy="116955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400" b="1" dirty="0" smtClean="0"/>
              <a:t>Esep=1.8 MV/m </a:t>
            </a:r>
          </a:p>
          <a:p>
            <a:r>
              <a:rPr lang="en-US" altLang="zh-CN" sz="1400" b="1" dirty="0" smtClean="0"/>
              <a:t>Lsep=50m</a:t>
            </a:r>
          </a:p>
          <a:p>
            <a:r>
              <a:rPr lang="en-US" altLang="zh-CN" sz="1400" b="1" dirty="0" smtClean="0"/>
              <a:t>Ldrift=75m</a:t>
            </a:r>
          </a:p>
          <a:p>
            <a:r>
              <a:rPr lang="en-US" altLang="zh-CN" sz="1400" b="1" dirty="0" smtClean="0">
                <a:sym typeface="Symbol"/>
              </a:rPr>
              <a:t>x=</a:t>
            </a:r>
            <a:r>
              <a:rPr lang="en-US" altLang="zh-CN" sz="1400" b="1" dirty="0" smtClean="0"/>
              <a:t>10cm at entrance of quad</a:t>
            </a:r>
            <a:endParaRPr lang="zh-CN" altLang="en-US" sz="1400" b="1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578" y="4938711"/>
            <a:ext cx="5368822" cy="115458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319830" y="3653155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70C0"/>
                </a:solidFill>
              </a:rPr>
              <a:t>Phase tuning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20272" y="363573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70C0"/>
                </a:solidFill>
              </a:rPr>
              <a:t>Phase tuning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Yiwei Wang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2490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</a:rPr>
              <a:t>Optics design of Straight section region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pic>
        <p:nvPicPr>
          <p:cNvPr id="14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内容占位符 2"/>
          <p:cNvSpPr txBox="1">
            <a:spLocks/>
          </p:cNvSpPr>
          <p:nvPr/>
        </p:nvSpPr>
        <p:spPr>
          <a:xfrm>
            <a:off x="539552" y="1052736"/>
            <a:ext cx="8388424" cy="201622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/>
              <a:t>The function of the straight section is phase advance tuning and </a:t>
            </a:r>
            <a:r>
              <a:rPr lang="en-US" altLang="zh-CN" sz="2000" dirty="0" smtClean="0"/>
              <a:t>injection.</a:t>
            </a:r>
          </a:p>
          <a:p>
            <a:pPr lvl="1"/>
            <a:r>
              <a:rPr lang="en-US" altLang="zh-CN" sz="2000" dirty="0" smtClean="0"/>
              <a:t>Independent </a:t>
            </a:r>
            <a:r>
              <a:rPr lang="en-US" altLang="zh-CN" sz="2000" dirty="0"/>
              <a:t>magnets for two </a:t>
            </a:r>
            <a:r>
              <a:rPr lang="en-US" altLang="zh-CN" sz="2000" dirty="0" smtClean="0"/>
              <a:t>rings</a:t>
            </a:r>
          </a:p>
          <a:p>
            <a:pPr lvl="1"/>
            <a:r>
              <a:rPr lang="en-US" altLang="zh-CN" sz="2000" dirty="0" smtClean="0"/>
              <a:t>0.3m </a:t>
            </a:r>
            <a:r>
              <a:rPr lang="en-US" altLang="zh-CN" sz="2000" dirty="0"/>
              <a:t>between two quadrupoles </a:t>
            </a:r>
            <a:r>
              <a:rPr lang="en-US" altLang="zh-CN" sz="2000" dirty="0" smtClean="0"/>
              <a:t>of </a:t>
            </a:r>
            <a:r>
              <a:rPr lang="en-US" altLang="zh-CN" sz="2000" dirty="0"/>
              <a:t>two rings allows a larger size of </a:t>
            </a:r>
            <a:r>
              <a:rPr lang="en-US" altLang="zh-CN" sz="2000" dirty="0" smtClean="0"/>
              <a:t>quadrupoles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14</a:t>
            </a:fld>
            <a:endParaRPr lang="zh-CN" altLang="en-US"/>
          </a:p>
        </p:txBody>
      </p:sp>
      <p:pic>
        <p:nvPicPr>
          <p:cNvPr id="6146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780928"/>
            <a:ext cx="6022743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907704" y="514790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70C0"/>
                </a:solidFill>
              </a:rPr>
              <a:t>Phase tuning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12160" y="514790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70C0"/>
                </a:solidFill>
              </a:rPr>
              <a:t>Phase tuning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39952" y="514790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70C0"/>
                </a:solidFill>
              </a:rPr>
              <a:t>Injection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Yiwei Wang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9354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842" y="3796403"/>
            <a:ext cx="2993310" cy="2872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logo_main2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标题 1"/>
          <p:cNvSpPr txBox="1">
            <a:spLocks/>
          </p:cNvSpPr>
          <p:nvPr/>
        </p:nvSpPr>
        <p:spPr>
          <a:xfrm>
            <a:off x="518864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 smtClean="0">
                <a:solidFill>
                  <a:srgbClr val="0070C0"/>
                </a:solidFill>
              </a:rPr>
              <a:t>Linear optics of the collider </a:t>
            </a:r>
            <a:r>
              <a:rPr lang="en-US" altLang="zh-CN" sz="2800" b="1" dirty="0">
                <a:solidFill>
                  <a:srgbClr val="0070C0"/>
                </a:solidFill>
              </a:rPr>
              <a:t>ring</a:t>
            </a:r>
          </a:p>
        </p:txBody>
      </p:sp>
      <p:sp>
        <p:nvSpPr>
          <p:cNvPr id="20" name="内容占位符 2"/>
          <p:cNvSpPr txBox="1">
            <a:spLocks/>
          </p:cNvSpPr>
          <p:nvPr/>
        </p:nvSpPr>
        <p:spPr>
          <a:xfrm>
            <a:off x="673224" y="836712"/>
            <a:ext cx="7499176" cy="79208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Font typeface="Arial" pitchFamily="34" charset="0"/>
              <a:buChar char="•"/>
            </a:pPr>
            <a:r>
              <a:rPr lang="en-US" altLang="zh-CN" sz="2000" dirty="0" smtClean="0">
                <a:sym typeface="Symbol"/>
              </a:rPr>
              <a:t>An optics fulfilling </a:t>
            </a:r>
            <a:r>
              <a:rPr lang="en-US" altLang="zh-CN" sz="2000" dirty="0">
                <a:sym typeface="Symbol"/>
              </a:rPr>
              <a:t>requirements of the parameters list, geometry, </a:t>
            </a:r>
            <a:r>
              <a:rPr lang="en-US" altLang="zh-CN" sz="2000" dirty="0" smtClean="0">
                <a:sym typeface="Symbol"/>
              </a:rPr>
              <a:t>photon background and key hardware.</a:t>
            </a:r>
          </a:p>
        </p:txBody>
      </p:sp>
      <p:cxnSp>
        <p:nvCxnSpPr>
          <p:cNvPr id="3" name="直接箭头连接符 2"/>
          <p:cNvCxnSpPr/>
          <p:nvPr/>
        </p:nvCxnSpPr>
        <p:spPr>
          <a:xfrm>
            <a:off x="3059832" y="4580922"/>
            <a:ext cx="1512167" cy="15197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 flipH="1">
            <a:off x="5724128" y="5092547"/>
            <a:ext cx="51401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15</a:t>
            </a:fld>
            <a:endParaRPr lang="zh-CN" altLang="en-U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17032"/>
            <a:ext cx="2952328" cy="1136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950575"/>
            <a:ext cx="1800200" cy="2448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1560190"/>
            <a:ext cx="8086725" cy="2156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Yiwei Wang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1700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标题 1"/>
          <p:cNvSpPr txBox="1">
            <a:spLocks/>
          </p:cNvSpPr>
          <p:nvPr/>
        </p:nvSpPr>
        <p:spPr>
          <a:xfrm>
            <a:off x="518864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 err="1" smtClean="0">
                <a:solidFill>
                  <a:srgbClr val="0070C0"/>
                </a:solidFill>
              </a:rPr>
              <a:t>Sawtooth</a:t>
            </a:r>
            <a:r>
              <a:rPr lang="en-US" altLang="zh-CN" sz="3200" b="1" dirty="0" smtClean="0">
                <a:solidFill>
                  <a:srgbClr val="0070C0"/>
                </a:solidFill>
              </a:rPr>
              <a:t> orbit correction</a:t>
            </a:r>
            <a:endParaRPr lang="en-US" altLang="zh-CN" sz="3200" b="1" dirty="0">
              <a:solidFill>
                <a:srgbClr val="0070C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Yiwei Wang</a:t>
            </a:r>
            <a:endParaRPr lang="zh-CN" altLang="en-US" dirty="0"/>
          </a:p>
        </p:txBody>
      </p:sp>
      <p:pic>
        <p:nvPicPr>
          <p:cNvPr id="4098" name="图片 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"/>
          <a:stretch>
            <a:fillRect/>
          </a:stretch>
        </p:blipFill>
        <p:spPr bwMode="auto">
          <a:xfrm>
            <a:off x="288032" y="2933287"/>
            <a:ext cx="4283968" cy="2439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395536" y="980728"/>
            <a:ext cx="82046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/>
              <a:t>With only two RF </a:t>
            </a:r>
            <a:r>
              <a:rPr lang="en-US" altLang="zh-CN" sz="2400" dirty="0" smtClean="0"/>
              <a:t>stations, </a:t>
            </a:r>
            <a:r>
              <a:rPr lang="en-US" altLang="zh-CN" sz="2400" dirty="0"/>
              <a:t>the </a:t>
            </a:r>
            <a:r>
              <a:rPr lang="en-US" altLang="zh-CN" sz="2400" dirty="0" err="1"/>
              <a:t>sawtooth</a:t>
            </a:r>
            <a:r>
              <a:rPr lang="en-US" altLang="zh-CN" sz="2400" dirty="0"/>
              <a:t> orbit in CEPC </a:t>
            </a:r>
            <a:r>
              <a:rPr lang="en-US" altLang="zh-CN" sz="2400" dirty="0" smtClean="0"/>
              <a:t>collider ring around 1mm </a:t>
            </a:r>
            <a:r>
              <a:rPr lang="en-US" altLang="zh-CN" sz="2400" dirty="0"/>
              <a:t>for </a:t>
            </a:r>
            <a:r>
              <a:rPr lang="en-US" altLang="zh-CN" sz="2400" dirty="0" smtClean="0"/>
              <a:t>H and </a:t>
            </a:r>
            <a:r>
              <a:rPr lang="en-US" altLang="zh-CN" sz="2400" dirty="0"/>
              <a:t>becomes </a:t>
            </a:r>
            <a:r>
              <a:rPr lang="en-US" altLang="zh-CN" sz="2400" dirty="0" smtClean="0"/>
              <a:t>1um </a:t>
            </a:r>
            <a:r>
              <a:rPr lang="en-US" altLang="zh-CN" sz="2400" dirty="0"/>
              <a:t>after </a:t>
            </a:r>
            <a:r>
              <a:rPr lang="en-US" altLang="zh-CN" sz="2400" dirty="0" smtClean="0"/>
              <a:t>tapering the magnet strength with beam energy.</a:t>
            </a:r>
            <a:endParaRPr lang="zh-CN" altLang="en-US" sz="2400" dirty="0"/>
          </a:p>
        </p:txBody>
      </p:sp>
      <p:pic>
        <p:nvPicPr>
          <p:cNvPr id="4099" name="图片 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933287"/>
            <a:ext cx="4269876" cy="2439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3"/>
          <p:cNvGrpSpPr/>
          <p:nvPr/>
        </p:nvGrpSpPr>
        <p:grpSpPr>
          <a:xfrm>
            <a:off x="3394212" y="2263064"/>
            <a:ext cx="3122004" cy="517864"/>
            <a:chOff x="3394212" y="2263064"/>
            <a:chExt cx="3122004" cy="517864"/>
          </a:xfrm>
        </p:grpSpPr>
        <p:sp>
          <p:nvSpPr>
            <p:cNvPr id="2" name="TextBox 1"/>
            <p:cNvSpPr txBox="1"/>
            <p:nvPr/>
          </p:nvSpPr>
          <p:spPr>
            <a:xfrm>
              <a:off x="3394212" y="2399300"/>
              <a:ext cx="28083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dirty="0"/>
            </a:p>
          </p:txBody>
        </p:sp>
        <p:pic>
          <p:nvPicPr>
            <p:cNvPr id="13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6917" y="2263064"/>
              <a:ext cx="1158314" cy="517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4762364" y="2327292"/>
              <a:ext cx="17538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=0.35%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1168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587311" y="1196752"/>
            <a:ext cx="3456384" cy="4525963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SAD is used</a:t>
            </a:r>
          </a:p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 turns tracked</a:t>
            </a:r>
          </a:p>
          <a:p>
            <a:r>
              <a:rPr lang="en-US" altLang="zh-CN" sz="2400" dirty="0">
                <a:latin typeface="Times New Roman" panose="02020603050405020304" pitchFamily="18" charset="0"/>
              </a:rPr>
              <a:t>100 samples</a:t>
            </a: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 sextupoles + 32 arc sextupoles</a:t>
            </a:r>
          </a:p>
          <a:p>
            <a:pPr marL="0" indent="0">
              <a:buNone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(Max. free various=254)</a:t>
            </a:r>
          </a:p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Damping at each element</a:t>
            </a:r>
          </a:p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RF ON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Radiation fluctuation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</a:p>
          <a:p>
            <a:r>
              <a:rPr lang="en-US" altLang="zh-C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Sawtooth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on with tapering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requirements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矩形 4"/>
              <p:cNvSpPr/>
              <p:nvPr/>
            </p:nvSpPr>
            <p:spPr>
              <a:xfrm>
                <a:off x="911346" y="5857528"/>
                <a:ext cx="3876678" cy="7360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𝟐𝟎</m:t>
                    </m:r>
                    <m:sSub>
                      <m:sSubPr>
                        <m:ctrlPr>
                          <a:rPr lang="zh-CN" altLang="zh-CN" sz="2000" b="1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𝝈</m:t>
                        </m:r>
                      </m:e>
                      <m:sub>
                        <m:r>
                          <a:rPr lang="en-US" altLang="zh-CN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sub>
                    </m:sSub>
                    <m:r>
                      <a:rPr lang="en-US" altLang="zh-CN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altLang="zh-CN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𝟐𝟎</m:t>
                    </m:r>
                    <m:sSub>
                      <m:sSubPr>
                        <m:ctrlPr>
                          <a:rPr lang="zh-CN" altLang="zh-CN" sz="2000" b="1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𝝈</m:t>
                        </m:r>
                      </m:e>
                      <m:sub>
                        <m:r>
                          <a:rPr lang="en-US" altLang="zh-CN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sub>
                    </m:sSub>
                    <m:r>
                      <a:rPr lang="en-US" altLang="zh-CN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&amp; </m:t>
                    </m:r>
                    <m:r>
                      <a:rPr lang="en-US" altLang="zh-CN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altLang="zh-CN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zh-CN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𝟎𝟏𝟕</m:t>
                    </m:r>
                  </m:oMath>
                </a14:m>
                <a:r>
                  <a:rPr lang="en-US" altLang="zh-CN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@ Higgs </a:t>
                </a:r>
                <a:endParaRPr lang="en-US" altLang="zh-CN" sz="2000" b="1" dirty="0" smtClean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  <a:p>
                <a:r>
                  <a:rPr lang="en-US" altLang="zh-CN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without </a:t>
                </a:r>
                <a:r>
                  <a:rPr lang="en-US" altLang="zh-CN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errors</a:t>
                </a:r>
                <a:endParaRPr lang="zh-CN" alt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346" y="5857528"/>
                <a:ext cx="3876678" cy="736035"/>
              </a:xfrm>
              <a:prstGeom prst="rect">
                <a:avLst/>
              </a:prstGeom>
              <a:blipFill rotWithShape="1">
                <a:blip r:embed="rId2"/>
                <a:stretch>
                  <a:fillRect l="-1572" t="-4132" b="-132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/>
          <p:cNvPicPr/>
          <p:nvPr/>
        </p:nvPicPr>
        <p:blipFill>
          <a:blip r:embed="rId3"/>
          <a:stretch>
            <a:fillRect/>
          </a:stretch>
        </p:blipFill>
        <p:spPr>
          <a:xfrm>
            <a:off x="4427984" y="1196752"/>
            <a:ext cx="4126959" cy="246539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043608" y="275555"/>
            <a:ext cx="7290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Dynamic aperture optimization</a:t>
            </a:r>
            <a:endParaRPr lang="zh-CN" altLang="en-US" sz="32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004048" y="3573016"/>
            <a:ext cx="5112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</a:rPr>
              <a:t>Minimum </a:t>
            </a:r>
            <a:r>
              <a:rPr lang="en-US" altLang="zh-CN" dirty="0" smtClean="0">
                <a:latin typeface="Times New Roman" panose="02020603050405020304" pitchFamily="18" charset="0"/>
              </a:rPr>
              <a:t>DA of </a:t>
            </a:r>
            <a:r>
              <a:rPr lang="en-US" altLang="zh-CN" dirty="0">
                <a:latin typeface="Times New Roman" panose="02020603050405020304" pitchFamily="18" charset="0"/>
              </a:rPr>
              <a:t>100 samples. </a:t>
            </a:r>
            <a:endParaRPr lang="en-US" altLang="zh-CN" dirty="0" smtClean="0">
              <a:latin typeface="Times New Roman" panose="02020603050405020304" pitchFamily="18" charset="0"/>
            </a:endParaRPr>
          </a:p>
          <a:p>
            <a:r>
              <a:rPr lang="en-US" altLang="zh-CN" dirty="0" smtClean="0">
                <a:latin typeface="Times New Roman" panose="02020603050405020304" pitchFamily="18" charset="0"/>
              </a:rPr>
              <a:t>0.3</a:t>
            </a:r>
            <a:r>
              <a:rPr lang="en-US" altLang="zh-CN" dirty="0">
                <a:latin typeface="Times New Roman" panose="02020603050405020304" pitchFamily="18" charset="0"/>
              </a:rPr>
              <a:t>% </a:t>
            </a:r>
            <a:r>
              <a:rPr lang="en-US" altLang="zh-CN" dirty="0" smtClean="0">
                <a:latin typeface="Times New Roman" panose="02020603050405020304" pitchFamily="18" charset="0"/>
              </a:rPr>
              <a:t>coupling</a:t>
            </a:r>
            <a:r>
              <a:rPr lang="en-US" altLang="zh-CN" dirty="0">
                <a:latin typeface="Times New Roman" panose="02020603050405020304" pitchFamily="18" charset="0"/>
              </a:rPr>
              <a:t>. 200 </a:t>
            </a:r>
            <a:r>
              <a:rPr lang="en-US" altLang="zh-CN" dirty="0" smtClean="0">
                <a:latin typeface="Times New Roman" panose="02020603050405020304" pitchFamily="18" charset="0"/>
              </a:rPr>
              <a:t>turns.</a:t>
            </a:r>
            <a:endParaRPr lang="zh-CN" altLang="en-US" dirty="0"/>
          </a:p>
        </p:txBody>
      </p:sp>
      <p:pic>
        <p:nvPicPr>
          <p:cNvPr id="11" name="图片 10"/>
          <p:cNvPicPr/>
          <p:nvPr/>
        </p:nvPicPr>
        <p:blipFill>
          <a:blip r:embed="rId4"/>
          <a:stretch>
            <a:fillRect/>
          </a:stretch>
        </p:blipFill>
        <p:spPr>
          <a:xfrm>
            <a:off x="4644008" y="4169643"/>
            <a:ext cx="3879374" cy="2483454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4860032" y="6453336"/>
            <a:ext cx="44038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</a:rPr>
              <a:t>Dynamic Aperture of on-momentum particles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矩形 5"/>
              <p:cNvSpPr/>
              <p:nvPr/>
            </p:nvSpPr>
            <p:spPr>
              <a:xfrm>
                <a:off x="844746" y="5517232"/>
                <a:ext cx="2719142" cy="4282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 smtClean="0">
                          <a:solidFill>
                            <a:srgbClr val="2105ED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𝟏𝟔</m:t>
                      </m:r>
                      <m:sSub>
                        <m:sSubPr>
                          <m:ctrlPr>
                            <a:rPr lang="zh-CN" altLang="zh-CN" sz="2000" b="1" i="1">
                              <a:solidFill>
                                <a:srgbClr val="2105ED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>
                              <a:solidFill>
                                <a:srgbClr val="2105ED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altLang="zh-CN" sz="2000" b="1" i="1">
                              <a:solidFill>
                                <a:srgbClr val="2105ED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sub>
                      </m:sSub>
                      <m:r>
                        <a:rPr lang="en-US" altLang="zh-CN" sz="2000" b="1" i="1">
                          <a:solidFill>
                            <a:srgbClr val="2105ED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a:rPr lang="en-US" altLang="zh-CN" sz="2000" b="1" i="1" smtClean="0">
                          <a:solidFill>
                            <a:srgbClr val="2105ED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𝟏𝟔</m:t>
                      </m:r>
                      <m:sSub>
                        <m:sSubPr>
                          <m:ctrlPr>
                            <a:rPr lang="zh-CN" altLang="zh-CN" sz="2000" b="1" i="1">
                              <a:solidFill>
                                <a:srgbClr val="2105ED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>
                              <a:solidFill>
                                <a:srgbClr val="2105ED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altLang="zh-CN" sz="2000" b="1" i="1">
                              <a:solidFill>
                                <a:srgbClr val="2105ED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sub>
                      </m:sSub>
                      <m:r>
                        <a:rPr lang="en-US" altLang="zh-CN" sz="2000" b="1" i="1">
                          <a:solidFill>
                            <a:srgbClr val="2105ED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&amp; </m:t>
                      </m:r>
                      <m:r>
                        <a:rPr lang="en-US" altLang="zh-CN" sz="2000" b="1" i="1">
                          <a:solidFill>
                            <a:srgbClr val="2105ED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altLang="zh-CN" sz="2000" b="1" i="1">
                          <a:solidFill>
                            <a:srgbClr val="2105ED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altLang="zh-CN" sz="2000" b="1" i="1">
                          <a:solidFill>
                            <a:srgbClr val="2105ED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𝟎𝟏𝟓</m:t>
                      </m:r>
                    </m:oMath>
                  </m:oMathPara>
                </a14:m>
                <a:endParaRPr lang="zh-CN" altLang="en-US" sz="2000" dirty="0">
                  <a:solidFill>
                    <a:srgbClr val="2105ED"/>
                  </a:solidFill>
                </a:endParaRPr>
              </a:p>
            </p:txBody>
          </p:sp>
        </mc:Choice>
        <mc:Fallback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746" y="5517232"/>
                <a:ext cx="2719142" cy="428259"/>
              </a:xfrm>
              <a:prstGeom prst="rect">
                <a:avLst/>
              </a:prstGeom>
              <a:blipFill rotWithShape="1">
                <a:blip r:embed="rId5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8" descr="logo_main20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308304" y="82742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Y. Zhang</a:t>
            </a:r>
          </a:p>
        </p:txBody>
      </p:sp>
    </p:spTree>
    <p:extLst>
      <p:ext uri="{BB962C8B-B14F-4D97-AF65-F5344CB8AC3E}">
        <p14:creationId xmlns:p14="http://schemas.microsoft.com/office/powerpoint/2010/main" val="364233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95"/>
    </mc:Choice>
    <mc:Fallback xmlns="">
      <p:transition spd="slow" advTm="23095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rgbClr val="0070C0"/>
                </a:solidFill>
              </a:rPr>
              <a:t>Summary</a:t>
            </a:r>
            <a:endParaRPr lang="zh-CN" alt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268760"/>
            <a:ext cx="8507288" cy="4525963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altLang="zh-CN" sz="2400" dirty="0" smtClean="0"/>
              <a:t>Linear optics of the CEPC collider ring designed </a:t>
            </a:r>
            <a:r>
              <a:rPr lang="en-US" altLang="zh-CN" sz="2400" dirty="0">
                <a:sym typeface="Symbol"/>
              </a:rPr>
              <a:t>fulfilling requirements of the parameters list, geometry, photon background and key </a:t>
            </a:r>
            <a:r>
              <a:rPr lang="en-US" altLang="zh-CN" sz="2400" dirty="0" smtClean="0">
                <a:sym typeface="Symbol"/>
              </a:rPr>
              <a:t>hardware.</a:t>
            </a:r>
            <a:endParaRPr lang="en-US" altLang="zh-CN" sz="2400" dirty="0" smtClean="0"/>
          </a:p>
          <a:p>
            <a:r>
              <a:rPr lang="en-US" altLang="zh-CN" sz="2400" dirty="0" smtClean="0"/>
              <a:t>Nonlinearity correction made to give a good start point of dynamic aperture optimization</a:t>
            </a:r>
            <a:r>
              <a:rPr lang="en-US" altLang="zh-CN" sz="2400" dirty="0" smtClean="0"/>
              <a:t>.</a:t>
            </a:r>
          </a:p>
          <a:p>
            <a:r>
              <a:rPr lang="en-US" altLang="zh-CN" sz="2400" dirty="0" smtClean="0"/>
              <a:t>Optimized DA fulfill requirement from beam-beam and injection.</a:t>
            </a:r>
            <a:endParaRPr lang="en-US" altLang="zh-CN" sz="2400" dirty="0" smtClean="0"/>
          </a:p>
          <a:p>
            <a:r>
              <a:rPr lang="en-US" altLang="zh-CN" sz="2400" dirty="0" smtClean="0"/>
              <a:t>Study with errors and correction is undergoing.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18</a:t>
            </a:fld>
            <a:endParaRPr lang="zh-CN" altLang="en-US"/>
          </a:p>
        </p:txBody>
      </p:sp>
      <p:pic>
        <p:nvPicPr>
          <p:cNvPr id="7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Yiwei Wang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2970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solidFill>
                  <a:srgbClr val="0070C0"/>
                </a:solidFill>
              </a:rPr>
              <a:t>Backup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19</a:t>
            </a:fld>
            <a:endParaRPr lang="zh-CN" altLang="en-US"/>
          </a:p>
        </p:txBody>
      </p:sp>
      <p:pic>
        <p:nvPicPr>
          <p:cNvPr id="8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Yiwei Wang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2570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>
          <a:xfrm>
            <a:off x="457200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b="1" dirty="0" smtClean="0">
                <a:solidFill>
                  <a:srgbClr val="0070C0"/>
                </a:solidFill>
              </a:rPr>
              <a:t>Outline</a:t>
            </a:r>
            <a:endParaRPr lang="en-US" altLang="zh-CN" sz="3600" b="1" dirty="0">
              <a:solidFill>
                <a:srgbClr val="0070C0"/>
              </a:solidFill>
            </a:endParaRPr>
          </a:p>
        </p:txBody>
      </p:sp>
      <p:pic>
        <p:nvPicPr>
          <p:cNvPr id="6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7" name="内容占位符 2"/>
          <p:cNvSpPr>
            <a:spLocks noGrp="1"/>
          </p:cNvSpPr>
          <p:nvPr>
            <p:ph idx="1"/>
          </p:nvPr>
        </p:nvSpPr>
        <p:spPr>
          <a:xfrm>
            <a:off x="421704" y="991269"/>
            <a:ext cx="8182744" cy="5318051"/>
          </a:xfrm>
        </p:spPr>
        <p:txBody>
          <a:bodyPr>
            <a:normAutofit/>
          </a:bodyPr>
          <a:lstStyle/>
          <a:p>
            <a:r>
              <a:rPr lang="en-US" altLang="zh-CN" sz="2400" dirty="0" smtClean="0"/>
              <a:t>Introduction </a:t>
            </a:r>
          </a:p>
          <a:p>
            <a:r>
              <a:rPr lang="en-US" altLang="zh-CN" sz="2400" dirty="0" smtClean="0"/>
              <a:t>Optics of Collider ring (linear optics, nonlinearity correction)</a:t>
            </a:r>
          </a:p>
          <a:p>
            <a:pPr lvl="1"/>
            <a:r>
              <a:rPr lang="en-US" altLang="zh-CN" sz="2400" dirty="0" smtClean="0"/>
              <a:t>Interaction region</a:t>
            </a:r>
          </a:p>
          <a:p>
            <a:pPr lvl="1"/>
            <a:r>
              <a:rPr lang="en-US" altLang="zh-CN" sz="2400" dirty="0" smtClean="0"/>
              <a:t>Arc region</a:t>
            </a:r>
          </a:p>
          <a:p>
            <a:pPr lvl="1"/>
            <a:r>
              <a:rPr lang="en-US" altLang="zh-CN" sz="2400" dirty="0" smtClean="0"/>
              <a:t>RF region</a:t>
            </a:r>
          </a:p>
          <a:p>
            <a:pPr lvl="1"/>
            <a:r>
              <a:rPr lang="en-US" altLang="zh-CN" sz="2400" dirty="0" smtClean="0"/>
              <a:t>Straight section region</a:t>
            </a:r>
          </a:p>
          <a:p>
            <a:pPr lvl="1"/>
            <a:r>
              <a:rPr lang="en-US" altLang="zh-CN" sz="2400" dirty="0" smtClean="0"/>
              <a:t>Whole ring</a:t>
            </a:r>
          </a:p>
          <a:p>
            <a:r>
              <a:rPr lang="en-US" altLang="zh-CN" sz="2400" dirty="0" smtClean="0"/>
              <a:t>Summary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Yiwei Wang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5277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39280" y="1476073"/>
            <a:ext cx="3088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LQF=LQD=2.0 m</a:t>
            </a:r>
          </a:p>
          <a:p>
            <a:r>
              <a:rPr lang="en-US" altLang="zh-CN" sz="1600" b="1" dirty="0"/>
              <a:t>LQD0=1.73 </a:t>
            </a:r>
            <a:r>
              <a:rPr lang="en-US" altLang="zh-CN" sz="1600" b="1" dirty="0" smtClean="0"/>
              <a:t>m</a:t>
            </a:r>
            <a:r>
              <a:rPr lang="en-US" altLang="zh-CN" sz="1600" dirty="0" smtClean="0"/>
              <a:t>, LQF1=1.48m</a:t>
            </a:r>
            <a:endParaRPr lang="zh-CN" alt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4932040" y="1476073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LQF=LQD=2.0 m</a:t>
            </a:r>
          </a:p>
          <a:p>
            <a:r>
              <a:rPr lang="en-US" altLang="zh-CN" sz="1600" b="1" dirty="0" smtClean="0"/>
              <a:t>LQD0=1.73 m </a:t>
            </a:r>
            <a:r>
              <a:rPr lang="en-US" altLang="zh-CN" sz="1600" b="1" dirty="0" smtClean="0">
                <a:sym typeface="Symbol"/>
              </a:rPr>
              <a:t> </a:t>
            </a:r>
            <a:r>
              <a:rPr lang="en-US" altLang="zh-CN" sz="1600" b="1" dirty="0"/>
              <a:t>2.0</a:t>
            </a:r>
            <a:r>
              <a:rPr lang="en-US" altLang="zh-CN" sz="1600" dirty="0"/>
              <a:t>, </a:t>
            </a:r>
            <a:r>
              <a:rPr lang="en-US" altLang="zh-CN" sz="1600" dirty="0" smtClean="0"/>
              <a:t>LQF1=1.48m</a:t>
            </a:r>
            <a:endParaRPr lang="zh-CN" altLang="en-US" sz="16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97" y="4162366"/>
            <a:ext cx="3559497" cy="214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526" y="4175094"/>
            <a:ext cx="3528392" cy="2118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34" y="2042510"/>
            <a:ext cx="3526160" cy="2143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608" y="2042510"/>
            <a:ext cx="3587784" cy="2150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logo_main20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475656" y="188640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28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Damping vs damping+fluctuation </a:t>
            </a:r>
            <a:endParaRPr lang="zh-CN" altLang="en-US" sz="28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244978" y="982915"/>
                <a:ext cx="3927422" cy="4298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𝑃</m:t>
                    </m:r>
                    <m:r>
                      <a:rPr lang="en-US" altLang="zh-CN" b="0" i="1" smtClean="0">
                        <a:latin typeface="Cambria Math"/>
                        <a:ea typeface="Cambria Math"/>
                      </a:rPr>
                      <m:t>∝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altLang="zh-CN" b="0" i="1" smtClean="0">
                            <a:latin typeface="Cambria Math"/>
                            <a:ea typeface="Cambria Math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/>
                                <a:ea typeface="Cambria Math"/>
                              </a:rPr>
                              <m:t>𝐵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/>
                            <a:ea typeface="Cambria Math"/>
                          </a:rPr>
                          <m:t>𝑑𝑠</m:t>
                        </m:r>
                      </m:e>
                    </m:nary>
                    <m:r>
                      <a:rPr lang="en-US" altLang="zh-CN" i="1">
                        <a:latin typeface="Cambria Math"/>
                        <a:ea typeface="Cambria Math"/>
                      </a:rPr>
                      <m:t>∝</m:t>
                    </m:r>
                  </m:oMath>
                </a14:m>
                <a:r>
                  <a:rPr lang="en-US" altLang="zh-CN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altLang="zh-CN" i="1">
                            <a:latin typeface="Cambria Math"/>
                            <a:ea typeface="Cambria Math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altLang="zh-CN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sSubSup>
                              <m:sSubSupPr>
                                <m:ctrlPr>
                                  <a:rPr lang="en-US" altLang="zh-CN" i="1">
                                    <a:latin typeface="Cambria Math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i="1">
                                    <a:latin typeface="Cambria Math"/>
                                    <a:ea typeface="Cambria Math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  <m:sup/>
                            </m:sSubSup>
                          </m:e>
                          <m:sup>
                            <m:r>
                              <a:rPr lang="en-US" altLang="zh-CN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zh-CN" altLang="en-US" i="1" smtClean="0">
                            <a:latin typeface="Cambria Math"/>
                            <a:ea typeface="Cambria Math"/>
                          </a:rPr>
                          <m:t>𝛽</m:t>
                        </m:r>
                        <m:r>
                          <a:rPr lang="en-US" altLang="zh-CN" b="0" i="1" smtClean="0">
                            <a:latin typeface="Cambria Math"/>
                            <a:ea typeface="Cambria Math"/>
                          </a:rPr>
                          <m:t>𝑑𝑠</m:t>
                        </m:r>
                        <m:r>
                          <a:rPr lang="en-US" altLang="zh-CN" i="1" smtClean="0">
                            <a:latin typeface="Cambria Math"/>
                            <a:ea typeface="Cambria Math"/>
                          </a:rPr>
                          <m:t>≅</m:t>
                        </m:r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altLang="zh-CN" i="1" smtClean="0">
                                <a:latin typeface="Cambria Math"/>
                                <a:ea typeface="Cambria Math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en-US" altLang="zh-CN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/>
                                    <a:ea typeface="Cambria Math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en-US" altLang="zh-CN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i="1">
                                        <a:latin typeface="Cambria Math"/>
                                        <a:ea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/>
                                </m:sSubSup>
                                <m:r>
                                  <a:rPr lang="en-US" altLang="zh-CN" i="1">
                                    <a:latin typeface="Cambria Math"/>
                                    <a:ea typeface="Cambria Math"/>
                                  </a:rPr>
                                  <m:t>𝑙</m:t>
                                </m:r>
                                <m:r>
                                  <a:rPr lang="en-US" altLang="zh-CN" i="1">
                                    <a:latin typeface="Cambria Math"/>
                                    <a:ea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zh-CN" altLang="en-US" i="1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  <m:r>
                              <a:rPr lang="en-US" altLang="zh-CN" b="0" i="1" smtClean="0">
                                <a:latin typeface="Cambria Math"/>
                                <a:ea typeface="Cambria Math"/>
                              </a:rPr>
                              <m:t>/</m:t>
                            </m:r>
                            <m:r>
                              <a:rPr lang="en-US" altLang="zh-CN" b="0" i="1" smtClean="0">
                                <a:latin typeface="Cambria Math"/>
                                <a:ea typeface="Cambria Math"/>
                              </a:rPr>
                              <m:t>𝑙</m:t>
                            </m:r>
                          </m:e>
                        </m:nary>
                      </m:e>
                    </m:nary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4978" y="982915"/>
                <a:ext cx="3927422" cy="429861"/>
              </a:xfrm>
              <a:prstGeom prst="rect">
                <a:avLst/>
              </a:prstGeom>
              <a:blipFill rotWithShape="1">
                <a:blip r:embed="rId8"/>
                <a:stretch>
                  <a:fillRect t="-122535" b="-1830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6594572"/>
              </p:ext>
            </p:extLst>
          </p:nvPr>
        </p:nvGraphicFramePr>
        <p:xfrm>
          <a:off x="4521200" y="2923774"/>
          <a:ext cx="101600" cy="13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7" name="Equation" r:id="rId9" imgW="101520" imgH="139680" progId="Equation.DSMT4">
                  <p:embed/>
                </p:oleObj>
              </mc:Choice>
              <mc:Fallback>
                <p:oleObj name="Equation" r:id="rId9" imgW="10152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521200" y="2923774"/>
                        <a:ext cx="101600" cy="139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115616" y="4365104"/>
            <a:ext cx="2879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l</a:t>
            </a:r>
            <a:r>
              <a:rPr lang="en-US" altLang="zh-CN" sz="1400" b="1" dirty="0" smtClean="0"/>
              <a:t>ager</a:t>
            </a:r>
          </a:p>
          <a:p>
            <a:r>
              <a:rPr lang="en-US" altLang="zh-CN" sz="1400" b="1" dirty="0"/>
              <a:t>c</a:t>
            </a:r>
            <a:r>
              <a:rPr lang="en-US" altLang="zh-CN" sz="1400" b="1" dirty="0" smtClean="0"/>
              <a:t>ontribution of QD0 dominant</a:t>
            </a:r>
            <a:endParaRPr lang="zh-CN" altLang="en-US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115616" y="2276872"/>
            <a:ext cx="45157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/>
              <a:t>small</a:t>
            </a:r>
          </a:p>
          <a:p>
            <a:r>
              <a:rPr lang="en-US" altLang="zh-CN" sz="1400" b="1" dirty="0"/>
              <a:t>c</a:t>
            </a:r>
            <a:r>
              <a:rPr lang="en-US" altLang="zh-CN" sz="1400" b="1" dirty="0" smtClean="0"/>
              <a:t>ontribution of QF1 </a:t>
            </a:r>
            <a:r>
              <a:rPr lang="en-US" altLang="zh-CN" sz="1400" b="1" dirty="0"/>
              <a:t>and </a:t>
            </a:r>
            <a:r>
              <a:rPr lang="en-US" altLang="zh-CN" sz="1400" b="1" dirty="0" smtClean="0"/>
              <a:t>ARC </a:t>
            </a:r>
          </a:p>
          <a:p>
            <a:r>
              <a:rPr lang="en-US" altLang="zh-CN" sz="1400" b="1" dirty="0" smtClean="0"/>
              <a:t>quadrupole </a:t>
            </a:r>
            <a:r>
              <a:rPr lang="en-US" altLang="zh-CN" sz="1400" b="1" dirty="0"/>
              <a:t>comparative</a:t>
            </a:r>
            <a:endParaRPr lang="zh-CN" altLang="en-US" sz="1400" b="1" dirty="0"/>
          </a:p>
        </p:txBody>
      </p:sp>
      <p:sp>
        <p:nvSpPr>
          <p:cNvPr id="12" name="右箭头 11"/>
          <p:cNvSpPr/>
          <p:nvPr/>
        </p:nvSpPr>
        <p:spPr>
          <a:xfrm>
            <a:off x="4355976" y="3789040"/>
            <a:ext cx="216024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669034" y="982915"/>
            <a:ext cx="3686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Radiation power due to quadrupoles: </a:t>
            </a:r>
            <a:endParaRPr lang="zh-CN" altLang="en-US" dirty="0"/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20</a:t>
            </a:fld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Yiwei Wang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744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56" y="1340768"/>
            <a:ext cx="3449028" cy="227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99" y="3573016"/>
            <a:ext cx="3613493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5656" y="188640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28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Damping vs damping+fluctuation </a:t>
            </a:r>
            <a:endParaRPr lang="zh-CN" altLang="en-US" sz="28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8650" y="2060848"/>
            <a:ext cx="448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x</a:t>
            </a:r>
            <a:endParaRPr lang="zh-CN" alt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39552" y="4365104"/>
            <a:ext cx="448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y</a:t>
            </a:r>
            <a:endParaRPr lang="zh-CN" alt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347080"/>
            <a:ext cx="3456384" cy="222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78374"/>
            <a:ext cx="3528392" cy="229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logo_main20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60032" y="5851230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Further optimization with longer QD0 </a:t>
            </a:r>
          </a:p>
          <a:p>
            <a:r>
              <a:rPr lang="en-US" altLang="zh-CN" dirty="0" smtClean="0"/>
              <a:t>by MODE is undergoing.</a:t>
            </a:r>
            <a:endParaRPr lang="zh-CN" altLang="en-US" dirty="0"/>
          </a:p>
        </p:txBody>
      </p:sp>
      <p:sp>
        <p:nvSpPr>
          <p:cNvPr id="16" name="右箭头 15"/>
          <p:cNvSpPr/>
          <p:nvPr/>
        </p:nvSpPr>
        <p:spPr>
          <a:xfrm>
            <a:off x="4499992" y="3284984"/>
            <a:ext cx="216024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323528" y="5805264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Hard line: w/ damping only</a:t>
            </a:r>
          </a:p>
          <a:p>
            <a:r>
              <a:rPr lang="en-US" altLang="zh-CN" sz="1200" dirty="0" smtClean="0"/>
              <a:t>Dashed line: w/ damping and fluctuation (20 samples, maximum)</a:t>
            </a:r>
          </a:p>
          <a:p>
            <a:r>
              <a:rPr lang="en-US" altLang="zh-CN" sz="1200" dirty="0" smtClean="0"/>
              <a:t>Dot-dashed line: </a:t>
            </a:r>
            <a:r>
              <a:rPr lang="en-US" altLang="zh-CN" sz="1200" dirty="0"/>
              <a:t>w/ damping and fluctuation (20 samples, </a:t>
            </a:r>
            <a:r>
              <a:rPr lang="en-US" altLang="zh-CN" sz="1200" dirty="0" smtClean="0"/>
              <a:t>minimum)</a:t>
            </a:r>
            <a:endParaRPr lang="en-US" altLang="zh-CN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1339280" y="764704"/>
            <a:ext cx="3088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LQF=LQD=2.0 m</a:t>
            </a:r>
          </a:p>
          <a:p>
            <a:r>
              <a:rPr lang="en-US" altLang="zh-CN" sz="1600" b="1" dirty="0"/>
              <a:t>LQD0=1.73 </a:t>
            </a:r>
            <a:r>
              <a:rPr lang="en-US" altLang="zh-CN" sz="1600" b="1" dirty="0" smtClean="0"/>
              <a:t>m</a:t>
            </a:r>
            <a:r>
              <a:rPr lang="en-US" altLang="zh-CN" sz="1600" dirty="0" smtClean="0"/>
              <a:t>, LQF1=1.48m</a:t>
            </a:r>
            <a:endParaRPr lang="zh-CN" alt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4932040" y="764704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LQF=LQD=2.0 m</a:t>
            </a:r>
          </a:p>
          <a:p>
            <a:r>
              <a:rPr lang="en-US" altLang="zh-CN" sz="1600" b="1" dirty="0" smtClean="0"/>
              <a:t>LQD0=1.73 m </a:t>
            </a:r>
            <a:r>
              <a:rPr lang="en-US" altLang="zh-CN" sz="1600" b="1" dirty="0" smtClean="0">
                <a:sym typeface="Symbol"/>
              </a:rPr>
              <a:t> </a:t>
            </a:r>
            <a:r>
              <a:rPr lang="en-US" altLang="zh-CN" sz="1600" b="1" dirty="0"/>
              <a:t>2.0</a:t>
            </a:r>
            <a:r>
              <a:rPr lang="en-US" altLang="zh-CN" sz="1600" dirty="0"/>
              <a:t>, </a:t>
            </a:r>
            <a:r>
              <a:rPr lang="en-US" altLang="zh-CN" sz="1600" dirty="0" smtClean="0"/>
              <a:t>LQF1=1.48m</a:t>
            </a:r>
            <a:endParaRPr lang="zh-CN" altLang="en-US" sz="1600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21</a:t>
            </a:fld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Yiwei Wang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2837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143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1143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13538" y="182138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Injection time structure</a:t>
            </a:r>
          </a:p>
        </p:txBody>
      </p:sp>
      <p:pic>
        <p:nvPicPr>
          <p:cNvPr id="12" name="内容占位符 3" descr="C:\Users\cuixh\Desktop\Untitled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68" y="1242592"/>
            <a:ext cx="6930946" cy="50667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7132244" y="2129647"/>
            <a:ext cx="797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27s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676934" y="3538867"/>
            <a:ext cx="797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160s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734899" y="5196044"/>
            <a:ext cx="797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272s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92280" y="505303"/>
            <a:ext cx="1746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X. Cui, T. </a:t>
            </a:r>
            <a:r>
              <a:rPr lang="en-US" altLang="zh-CN" dirty="0" err="1" smtClean="0"/>
              <a:t>Bian</a:t>
            </a:r>
            <a:endParaRPr lang="zh-CN" altLang="en-US" dirty="0"/>
          </a:p>
        </p:txBody>
      </p:sp>
      <p:pic>
        <p:nvPicPr>
          <p:cNvPr id="18" name="Picture 8" descr="logo_main2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779912" y="69269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Top-up injection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54175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49"/>
    </mc:Choice>
    <mc:Fallback xmlns="">
      <p:transition spd="slow" advTm="7049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>
          <a:xfrm>
            <a:off x="457200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 smtClean="0">
                <a:solidFill>
                  <a:srgbClr val="0070C0"/>
                </a:solidFill>
              </a:rPr>
              <a:t>Introduction</a:t>
            </a:r>
            <a:endParaRPr lang="en-US" altLang="zh-CN" sz="4000" b="1" dirty="0">
              <a:solidFill>
                <a:srgbClr val="0070C0"/>
              </a:solidFill>
            </a:endParaRPr>
          </a:p>
        </p:txBody>
      </p:sp>
      <p:pic>
        <p:nvPicPr>
          <p:cNvPr id="6" name="Picture 8" descr="logo_main2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7" name="内容占位符 2"/>
          <p:cNvSpPr>
            <a:spLocks noGrp="1"/>
          </p:cNvSpPr>
          <p:nvPr>
            <p:ph idx="1"/>
          </p:nvPr>
        </p:nvSpPr>
        <p:spPr>
          <a:xfrm>
            <a:off x="421704" y="847253"/>
            <a:ext cx="8182744" cy="4525963"/>
          </a:xfrm>
        </p:spPr>
        <p:txBody>
          <a:bodyPr>
            <a:normAutofit/>
          </a:bodyPr>
          <a:lstStyle/>
          <a:p>
            <a:r>
              <a:rPr lang="en-US" altLang="zh-CN" sz="1800" dirty="0"/>
              <a:t>The circumference of CEPC </a:t>
            </a:r>
            <a:r>
              <a:rPr lang="en-US" altLang="zh-CN" sz="1800" dirty="0" smtClean="0"/>
              <a:t>collider </a:t>
            </a:r>
            <a:r>
              <a:rPr lang="en-US" altLang="zh-CN" sz="1800" dirty="0"/>
              <a:t>ring is </a:t>
            </a:r>
            <a:r>
              <a:rPr lang="en-US" altLang="zh-CN" sz="1800" b="1" dirty="0"/>
              <a:t>100 </a:t>
            </a:r>
            <a:r>
              <a:rPr lang="en-US" altLang="zh-CN" sz="1800" b="1" dirty="0" smtClean="0"/>
              <a:t>km</a:t>
            </a:r>
            <a:r>
              <a:rPr lang="en-US" altLang="zh-CN" sz="1800" dirty="0" smtClean="0"/>
              <a:t>.</a:t>
            </a:r>
          </a:p>
          <a:p>
            <a:r>
              <a:rPr lang="en-US" altLang="zh-CN" sz="1800" dirty="0"/>
              <a:t>In the RF region, the </a:t>
            </a:r>
            <a:r>
              <a:rPr lang="en-US" altLang="zh-CN" sz="1800" b="1" dirty="0"/>
              <a:t>RF cavities are shared by two </a:t>
            </a:r>
            <a:r>
              <a:rPr lang="en-US" altLang="zh-CN" sz="1800" b="1" dirty="0" smtClean="0"/>
              <a:t>ring for H mode</a:t>
            </a:r>
            <a:r>
              <a:rPr lang="en-US" altLang="zh-CN" sz="1800" dirty="0" smtClean="0"/>
              <a:t>.</a:t>
            </a:r>
          </a:p>
          <a:p>
            <a:r>
              <a:rPr lang="en-US" altLang="zh-CN" sz="1800" b="1" dirty="0"/>
              <a:t>Twin-aperture of dipoles and quadrupoles is adopt in the arc region</a:t>
            </a:r>
            <a:r>
              <a:rPr lang="en-US" altLang="zh-CN" sz="1800" dirty="0"/>
              <a:t> to reduce the their power. </a:t>
            </a:r>
            <a:r>
              <a:rPr lang="en-US" altLang="zh-CN" sz="1800" dirty="0" smtClean="0"/>
              <a:t>The distance between </a:t>
            </a:r>
            <a:r>
              <a:rPr lang="en-US" altLang="zh-CN" sz="1800" dirty="0"/>
              <a:t>two </a:t>
            </a:r>
            <a:r>
              <a:rPr lang="en-US" altLang="zh-CN" sz="1800" dirty="0" smtClean="0"/>
              <a:t>beams is 0.35m.</a:t>
            </a:r>
          </a:p>
          <a:p>
            <a:r>
              <a:rPr lang="en-US" altLang="zh-CN" sz="1800" dirty="0" smtClean="0"/>
              <a:t>Compatible optics for H, W and Z modes</a:t>
            </a:r>
          </a:p>
          <a:p>
            <a:pPr lvl="1"/>
            <a:r>
              <a:rPr lang="en-US" altLang="zh-CN" sz="1800" dirty="0"/>
              <a:t>For the </a:t>
            </a:r>
            <a:r>
              <a:rPr lang="en-US" altLang="zh-CN" sz="1800" b="1" dirty="0"/>
              <a:t>W and Z mode</a:t>
            </a:r>
            <a:r>
              <a:rPr lang="en-US" altLang="zh-CN" sz="1800" dirty="0"/>
              <a:t>, the </a:t>
            </a:r>
            <a:r>
              <a:rPr lang="en-US" altLang="zh-CN" sz="1800" dirty="0" smtClean="0"/>
              <a:t>optics except RF region </a:t>
            </a:r>
            <a:r>
              <a:rPr lang="en-US" altLang="zh-CN" sz="1800" dirty="0"/>
              <a:t>is got by </a:t>
            </a:r>
            <a:r>
              <a:rPr lang="en-US" altLang="zh-CN" sz="1800" b="1" dirty="0"/>
              <a:t>scaling down the magnet strength with energy</a:t>
            </a:r>
            <a:r>
              <a:rPr lang="en-US" altLang="zh-CN" sz="1800" dirty="0"/>
              <a:t>. </a:t>
            </a:r>
            <a:endParaRPr lang="en-US" altLang="zh-CN" sz="1800" dirty="0" smtClean="0"/>
          </a:p>
          <a:p>
            <a:pPr lvl="1"/>
            <a:r>
              <a:rPr lang="en-US" altLang="zh-CN" sz="1800" dirty="0" smtClean="0"/>
              <a:t>For H mode, all the cavities will be used and bunches will be filled </a:t>
            </a:r>
            <a:r>
              <a:rPr lang="en-US" altLang="zh-CN" sz="1800" dirty="0"/>
              <a:t>in </a:t>
            </a:r>
            <a:r>
              <a:rPr lang="en-US" altLang="zh-CN" sz="1800" dirty="0" smtClean="0"/>
              <a:t>half ring.</a:t>
            </a:r>
          </a:p>
          <a:p>
            <a:pPr lvl="1"/>
            <a:r>
              <a:rPr lang="en-US" altLang="zh-CN" sz="1800" b="1" dirty="0" smtClean="0"/>
              <a:t>For </a:t>
            </a:r>
            <a:r>
              <a:rPr lang="en-US" altLang="zh-CN" sz="1800" b="1" dirty="0"/>
              <a:t>W &amp; Z </a:t>
            </a:r>
            <a:r>
              <a:rPr lang="en-US" altLang="zh-CN" sz="1800" b="1" dirty="0" smtClean="0"/>
              <a:t>modes, half </a:t>
            </a:r>
            <a:r>
              <a:rPr lang="en-US" altLang="zh-CN" sz="1800" b="1" dirty="0"/>
              <a:t>number of </a:t>
            </a:r>
            <a:r>
              <a:rPr lang="en-US" altLang="zh-CN" sz="1800" b="1" dirty="0" smtClean="0"/>
              <a:t>cavities </a:t>
            </a:r>
            <a:r>
              <a:rPr lang="en-US" altLang="zh-CN" sz="1800" b="1" dirty="0"/>
              <a:t>will be </a:t>
            </a:r>
            <a:r>
              <a:rPr lang="en-US" altLang="zh-CN" sz="1800" b="1" dirty="0" smtClean="0"/>
              <a:t>used</a:t>
            </a:r>
            <a:r>
              <a:rPr lang="en-US" altLang="zh-CN" sz="1800" dirty="0" smtClean="0"/>
              <a:t> and bunches can be filled in full ring.</a:t>
            </a:r>
            <a:endParaRPr lang="en-US" altLang="zh-CN" sz="1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</a:t>
            </a:fld>
            <a:endParaRPr lang="zh-CN" altLang="en-US"/>
          </a:p>
        </p:txBody>
      </p:sp>
      <p:pic>
        <p:nvPicPr>
          <p:cNvPr id="2050" name="Picture 2" descr="图片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263" y="3933056"/>
            <a:ext cx="2906713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RF_layou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618509"/>
            <a:ext cx="3544887" cy="147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Yiwei Wang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188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>
          <a:xfrm>
            <a:off x="457200" y="-171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b="1" dirty="0" smtClean="0">
                <a:solidFill>
                  <a:srgbClr val="0070C0"/>
                </a:solidFill>
              </a:rPr>
              <a:t>Parameters of CEPC collider ring</a:t>
            </a:r>
            <a:endParaRPr lang="en-US" altLang="zh-CN" sz="3600" b="1" dirty="0">
              <a:solidFill>
                <a:srgbClr val="0070C0"/>
              </a:solidFill>
            </a:endParaRPr>
          </a:p>
        </p:txBody>
      </p:sp>
      <p:pic>
        <p:nvPicPr>
          <p:cNvPr id="6" name="Picture 8" descr="logo_main2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4</a:t>
            </a:fld>
            <a:endParaRPr lang="zh-CN" altLang="en-US"/>
          </a:p>
        </p:txBody>
      </p:sp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299326"/>
              </p:ext>
            </p:extLst>
          </p:nvPr>
        </p:nvGraphicFramePr>
        <p:xfrm>
          <a:off x="1043608" y="692696"/>
          <a:ext cx="6984776" cy="5709174"/>
        </p:xfrm>
        <a:graphic>
          <a:graphicData uri="http://schemas.openxmlformats.org/drawingml/2006/table">
            <a:tbl>
              <a:tblPr firstRow="1" bandRow="1"/>
              <a:tblGrid>
                <a:gridCol w="2448271"/>
                <a:gridCol w="1440894"/>
                <a:gridCol w="1483739"/>
                <a:gridCol w="1611872"/>
              </a:tblGrid>
              <a:tr h="405654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Higgs</a:t>
                      </a: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</a:t>
                      </a:r>
                      <a:endParaRPr lang="zh-CN" altLang="zh-CN" sz="1600" b="1" i="1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Z</a:t>
                      </a:r>
                      <a:endParaRPr lang="zh-CN" altLang="zh-CN" sz="1600" b="1" i="1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Number of IPs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Energy (GeV)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80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Circumference (km)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b="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SR loss/turn (GeV)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1.68</a:t>
                      </a:r>
                      <a:endParaRPr lang="zh-CN" alt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0.33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0.035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Half crossing angle (mrad)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16.5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Piwinski angle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2.75</a:t>
                      </a:r>
                      <a:endParaRPr lang="zh-CN" alt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4.39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10.8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/bunch (</a:t>
                      </a: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200" kern="100" baseline="300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12.9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3.6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1.6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Bunch number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286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5220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10900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Beam current (mA)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17.7</a:t>
                      </a:r>
                      <a:endParaRPr lang="zh-CN" sz="1200" b="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90.3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83.8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SR power /beam (MW)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30</a:t>
                      </a:r>
                      <a:endParaRPr lang="zh-CN" altLang="en-US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30</a:t>
                      </a:r>
                      <a:endParaRPr lang="zh-CN" altLang="en-US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2.9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Bending radius (km)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10.9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Momentum compaction (10</a:t>
                      </a:r>
                      <a:r>
                        <a:rPr lang="en-US" sz="1200" kern="100" baseline="30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-5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1.14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  <a:sym typeface="Symbol"/>
                        </a:rPr>
                        <a:t></a:t>
                      </a:r>
                      <a:r>
                        <a:rPr lang="en-US" sz="1200" i="1" kern="100" baseline="-25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x/y (m)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0.36/0.002</a:t>
                      </a:r>
                      <a:endParaRPr lang="zh-CN" altLang="zh-CN" sz="1200" b="0" kern="1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200" b="0" kern="1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200" b="0" kern="1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Emittance  x/y (nm)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1.21/0.0036</a:t>
                      </a:r>
                      <a:endParaRPr lang="zh-CN" altLang="zh-CN" sz="1200" b="0" kern="1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0.54/0.0018</a:t>
                      </a:r>
                      <a:endParaRPr lang="zh-CN" altLang="zh-CN" sz="12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0.17/0.0029</a:t>
                      </a:r>
                      <a:endParaRPr lang="zh-CN" altLang="zh-CN" sz="12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Transverse  </a:t>
                      </a:r>
                      <a:r>
                        <a:rPr lang="en-US" sz="1200" i="1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  <a:sym typeface="Symbol"/>
                        </a:rPr>
                        <a:t></a:t>
                      </a:r>
                      <a:r>
                        <a:rPr lang="en-US" sz="1200" i="1" kern="100" baseline="-25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(um)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20.9/0.086</a:t>
                      </a:r>
                      <a:endParaRPr lang="zh-CN" altLang="zh-CN" sz="1200" b="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13.9/0.060</a:t>
                      </a:r>
                      <a:endParaRPr lang="zh-CN" altLang="zh-CN" sz="12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7.91/0.076</a:t>
                      </a:r>
                      <a:endParaRPr lang="zh-CN" altLang="zh-CN" sz="12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  <a:sym typeface="Symbol"/>
                        </a:rPr>
                        <a:t></a:t>
                      </a:r>
                      <a:r>
                        <a:rPr lang="en-US" sz="1200" i="1" kern="100" baseline="-250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200" i="0" kern="100" baseline="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CN" sz="1200" i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/>
                        </a:rPr>
                        <a:t></a:t>
                      </a:r>
                      <a:r>
                        <a:rPr lang="en-US" altLang="zh-CN" sz="1200" i="1" kern="100" baseline="-250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/IP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0.024/0.094</a:t>
                      </a:r>
                      <a:endParaRPr lang="zh-CN" altLang="zh-CN" sz="1200" b="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0.009/0.055</a:t>
                      </a:r>
                      <a:endParaRPr lang="zh-CN" altLang="zh-CN" sz="12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0.005/0.0165</a:t>
                      </a:r>
                      <a:endParaRPr lang="zh-CN" altLang="zh-CN" sz="12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RF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Phase (degree)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128</a:t>
                      </a:r>
                      <a:endParaRPr lang="zh-CN" sz="1200" b="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134.4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138.6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1200" i="1" kern="100" baseline="-25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RF 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(GV)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2.14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0.465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0.053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f </a:t>
                      </a:r>
                      <a:r>
                        <a:rPr lang="en-US" sz="1200" i="1" kern="100" baseline="-25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RF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(MHz</a:t>
                      </a: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  (harmonic)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  <a:sym typeface="Symbol"/>
                        </a:rPr>
                        <a:t>Nature</a:t>
                      </a:r>
                      <a:r>
                        <a:rPr lang="en-US" sz="1200" i="1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  <a:sym typeface="Symbol"/>
                        </a:rPr>
                        <a:t> </a:t>
                      </a:r>
                      <a:r>
                        <a:rPr lang="en-US" altLang="zh-CN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bunch length </a:t>
                      </a:r>
                      <a:r>
                        <a:rPr lang="en-US" sz="1200" i="1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  <a:sym typeface="Symbol"/>
                        </a:rPr>
                        <a:t></a:t>
                      </a:r>
                      <a:r>
                        <a:rPr lang="en-US" sz="1200" i="1" kern="100" baseline="-25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(mm)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2.72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2.98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3.67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Bunch length </a:t>
                      </a:r>
                      <a:r>
                        <a:rPr lang="en-US" altLang="zh-CN" sz="1200" i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/>
                        </a:rPr>
                        <a:t></a:t>
                      </a:r>
                      <a:r>
                        <a:rPr lang="en-US" altLang="zh-CN" sz="1200" i="1" kern="100" baseline="-250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(mm)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3.48</a:t>
                      </a:r>
                      <a:endParaRPr lang="zh-CN" alt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3.7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5.18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HOM power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/cavity (kw)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0.46 (2cell)</a:t>
                      </a:r>
                      <a:endParaRPr lang="zh-CN" altLang="en-US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0.32(2cell)</a:t>
                      </a:r>
                      <a:endParaRPr lang="zh-CN" altLang="en-US" sz="12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0.11(2cell)</a:t>
                      </a:r>
                      <a:endParaRPr lang="zh-CN" altLang="en-US" sz="12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Energy spread (%)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0.098</a:t>
                      </a:r>
                      <a:endParaRPr lang="zh-CN" alt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0.066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0.037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Energy acceptance </a:t>
                      </a: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requirement (%)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1.21</a:t>
                      </a:r>
                      <a:endParaRPr lang="zh-CN" altLang="en-US" sz="12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Energy acceptance by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RF 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(%)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2.06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1.48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0.75</a:t>
                      </a:r>
                      <a:endParaRPr lang="zh-CN" altLang="en-US" sz="12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Photon number 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due to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beamstrahlung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0.25</a:t>
                      </a:r>
                      <a:endParaRPr lang="zh-CN" sz="1200" b="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0.11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0.08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8058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Lifetime 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due </a:t>
                      </a: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to</a:t>
                      </a:r>
                      <a:r>
                        <a:rPr lang="en-US" sz="1200" kern="100" baseline="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beamstrahlung</a:t>
                      </a:r>
                      <a:r>
                        <a:rPr lang="en-US" sz="1200" kern="100" baseline="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(hour)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1.0</a:t>
                      </a:r>
                      <a:endParaRPr lang="zh-CN" sz="1200" b="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952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(hour glass)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0.93</a:t>
                      </a:r>
                      <a:endParaRPr lang="zh-CN" alt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0.96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0.986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1200" i="1" kern="100" baseline="-25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max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/IP (10</a:t>
                      </a:r>
                      <a:r>
                        <a:rPr lang="en-US" sz="1200" kern="100" baseline="30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34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cm</a:t>
                      </a:r>
                      <a:r>
                        <a:rPr lang="en-US" sz="1200" kern="100" baseline="30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-2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1200" kern="100" baseline="30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2.0</a:t>
                      </a:r>
                      <a:endParaRPr lang="zh-CN" sz="1200" b="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4.1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1.0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Yiwei Wang</a:t>
            </a:r>
            <a:endParaRPr lang="zh-CN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028384" y="69269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D. Wang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9329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>
          <a:xfrm>
            <a:off x="457200" y="-171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b="1" dirty="0" smtClean="0">
                <a:solidFill>
                  <a:srgbClr val="0070C0"/>
                </a:solidFill>
              </a:rPr>
              <a:t>Parameters of CEPC collider </a:t>
            </a:r>
            <a:r>
              <a:rPr lang="en-US" altLang="zh-CN" sz="3600" b="1" dirty="0" smtClean="0">
                <a:solidFill>
                  <a:srgbClr val="0070C0"/>
                </a:solidFill>
              </a:rPr>
              <a:t>ring</a:t>
            </a:r>
            <a:endParaRPr lang="en-US" altLang="zh-CN" sz="3600" b="1" dirty="0">
              <a:solidFill>
                <a:srgbClr val="0070C0"/>
              </a:solidFill>
            </a:endParaRPr>
          </a:p>
        </p:txBody>
      </p:sp>
      <p:pic>
        <p:nvPicPr>
          <p:cNvPr id="6" name="Picture 8" descr="logo_main2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Yiwei Wang</a:t>
            </a:r>
            <a:endParaRPr lang="zh-CN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172400" y="332656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D. Wang</a:t>
            </a:r>
          </a:p>
          <a:p>
            <a:r>
              <a:rPr lang="en-US" altLang="zh-CN" dirty="0" smtClean="0"/>
              <a:t>20171127</a:t>
            </a:r>
            <a:endParaRPr lang="zh-CN" altLang="en-US" dirty="0"/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478748"/>
              </p:ext>
            </p:extLst>
          </p:nvPr>
        </p:nvGraphicFramePr>
        <p:xfrm>
          <a:off x="765027" y="764704"/>
          <a:ext cx="7407373" cy="5983494"/>
        </p:xfrm>
        <a:graphic>
          <a:graphicData uri="http://schemas.openxmlformats.org/drawingml/2006/table">
            <a:tbl>
              <a:tblPr firstRow="1" bandRow="1"/>
              <a:tblGrid>
                <a:gridCol w="2510829"/>
                <a:gridCol w="1368152"/>
                <a:gridCol w="1368152"/>
                <a:gridCol w="1080120"/>
                <a:gridCol w="1080120"/>
              </a:tblGrid>
              <a:tr h="405654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Higgs</a:t>
                      </a: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</a:t>
                      </a:r>
                      <a:endParaRPr lang="zh-CN" altLang="zh-CN" sz="1600" b="1" i="1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Z</a:t>
                      </a:r>
                      <a:endParaRPr lang="zh-CN" altLang="zh-CN" sz="1600" b="1" i="1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Number of IPs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Energy (</a:t>
                      </a:r>
                      <a:r>
                        <a:rPr lang="en-US" sz="12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GeV</a:t>
                      </a: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b="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80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Circumference (km)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b="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SR loss/turn (</a:t>
                      </a:r>
                      <a:r>
                        <a:rPr lang="en-US" sz="12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GeV</a:t>
                      </a: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1.68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0.33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0.035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Half crossing angle (</a:t>
                      </a:r>
                      <a:r>
                        <a:rPr lang="en-US" altLang="zh-CN" sz="1200" kern="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mrad</a:t>
                      </a: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16.5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Piwinski</a:t>
                      </a: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angle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2.58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4.39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12.8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9.03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200" i="1" kern="1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/bunch (</a:t>
                      </a:r>
                      <a:r>
                        <a:rPr lang="en-US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200" kern="1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15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3.6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4.8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Bunch number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248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5220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8334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Beam current (mA)</a:t>
                      </a:r>
                      <a:endParaRPr lang="zh-CN" sz="12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17.9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90.3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192.3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SR power /beam (MW)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30</a:t>
                      </a:r>
                      <a:endParaRPr lang="zh-CN" altLang="en-US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30</a:t>
                      </a:r>
                      <a:endParaRPr lang="zh-CN" altLang="en-US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6.7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Bending radius (km)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10.9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Momentum compaction (10</a:t>
                      </a:r>
                      <a:r>
                        <a:rPr lang="en-US" sz="1200" kern="1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-5</a:t>
                      </a: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1.14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  <a:sym typeface="Symbol"/>
                        </a:rPr>
                        <a:t></a:t>
                      </a:r>
                      <a:r>
                        <a:rPr lang="en-US" sz="1200" i="1" kern="1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IP</a:t>
                      </a: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x/y (m)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0.36/0.002</a:t>
                      </a:r>
                      <a:endParaRPr lang="zh-CN" altLang="zh-CN" sz="1200" b="0" kern="1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Emittance</a:t>
                      </a: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 x/y (nm)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1.21/0.0037</a:t>
                      </a:r>
                      <a:endParaRPr lang="zh-CN" altLang="zh-CN" sz="1200" b="0" kern="1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0.54/0.0018</a:t>
                      </a:r>
                      <a:endParaRPr lang="zh-CN" altLang="zh-CN" sz="12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0.17/0.0029</a:t>
                      </a:r>
                      <a:endParaRPr lang="zh-CN" altLang="zh-CN" sz="12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Transverse  </a:t>
                      </a:r>
                      <a:r>
                        <a:rPr lang="en-US" sz="1200" i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  <a:sym typeface="Symbol"/>
                        </a:rPr>
                        <a:t></a:t>
                      </a:r>
                      <a:r>
                        <a:rPr lang="en-US" sz="1200" i="1" kern="1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IP</a:t>
                      </a: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(um)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20.9/0.086</a:t>
                      </a:r>
                      <a:endParaRPr lang="zh-CN" altLang="zh-CN" sz="12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13.9/0.060</a:t>
                      </a:r>
                      <a:endParaRPr lang="zh-CN" altLang="zh-CN" sz="12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7.91/0.076</a:t>
                      </a:r>
                      <a:endParaRPr lang="zh-CN" altLang="zh-CN" sz="12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76901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  <a:sym typeface="Symbol"/>
                        </a:rPr>
                        <a:t></a:t>
                      </a:r>
                      <a:r>
                        <a:rPr lang="en-US" sz="1200" i="1" kern="1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200" i="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CN" sz="1200" i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/>
                        </a:rPr>
                        <a:t></a:t>
                      </a:r>
                      <a:r>
                        <a:rPr lang="en-US" altLang="zh-CN" sz="1200" i="1" kern="1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/IP</a:t>
                      </a:r>
                      <a:endParaRPr lang="zh-CN" altLang="zh-CN" sz="120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0.031/0.116</a:t>
                      </a:r>
                      <a:endParaRPr lang="zh-CN" altLang="zh-CN" sz="12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0.009/0.055</a:t>
                      </a:r>
                      <a:endParaRPr lang="zh-CN" altLang="zh-CN" sz="12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0.0084/0.062</a:t>
                      </a:r>
                      <a:endParaRPr lang="zh-CN" altLang="zh-CN" sz="12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0.017/0.088</a:t>
                      </a:r>
                      <a:endParaRPr lang="zh-CN" altLang="en-US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1200" i="1" kern="1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RF </a:t>
                      </a: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(GV)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2.14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0.465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0.053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f </a:t>
                      </a:r>
                      <a:r>
                        <a:rPr lang="en-US" sz="1200" i="1" kern="1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RF</a:t>
                      </a: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(MHz</a:t>
                      </a:r>
                      <a:r>
                        <a:rPr lang="en-US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  (harmonic)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 (217500)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  <a:sym typeface="Symbol"/>
                        </a:rPr>
                        <a:t>Nature</a:t>
                      </a:r>
                      <a:r>
                        <a:rPr lang="en-US" sz="1200" i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  <a:sym typeface="Symbol"/>
                        </a:rPr>
                        <a:t> </a:t>
                      </a:r>
                      <a:r>
                        <a:rPr lang="en-US" altLang="zh-CN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bunch length </a:t>
                      </a:r>
                      <a:r>
                        <a:rPr lang="en-US" sz="1200" i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  <a:sym typeface="Symbol"/>
                        </a:rPr>
                        <a:t></a:t>
                      </a:r>
                      <a:r>
                        <a:rPr lang="en-US" sz="1200" i="1" kern="1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(mm)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2.72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2.98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3.67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2.38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Bunch length </a:t>
                      </a:r>
                      <a:r>
                        <a:rPr lang="en-US" altLang="zh-CN" sz="1200" i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/>
                        </a:rPr>
                        <a:t></a:t>
                      </a:r>
                      <a:r>
                        <a:rPr lang="en-US" altLang="zh-CN" sz="1200" i="1" kern="1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(mm)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3.26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3.7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6.16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4.33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HOM power</a:t>
                      </a:r>
                      <a:r>
                        <a:rPr lang="en-US" altLang="zh-CN" sz="120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/cavity (kw)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0.56 (2cell)</a:t>
                      </a:r>
                      <a:endParaRPr lang="zh-CN" altLang="en-US" sz="12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0.32(2cell)</a:t>
                      </a:r>
                      <a:endParaRPr lang="zh-CN" altLang="en-US" sz="12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0.7(2cell)</a:t>
                      </a:r>
                      <a:endParaRPr lang="zh-CN" altLang="en-US" sz="12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Energy spread (%)</a:t>
                      </a:r>
                      <a:endParaRPr lang="zh-CN" sz="12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0.098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0.066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0.037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Energy acceptance </a:t>
                      </a:r>
                      <a:r>
                        <a:rPr lang="en-US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requirement (%)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1.52</a:t>
                      </a:r>
                      <a:endParaRPr lang="zh-CN" altLang="en-US" sz="12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76901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Energy acceptance by</a:t>
                      </a:r>
                      <a:r>
                        <a:rPr lang="en-US" altLang="zh-CN" sz="120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RF </a:t>
                      </a: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(%)</a:t>
                      </a:r>
                      <a:endParaRPr lang="zh-CN" altLang="zh-CN" sz="120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2.06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1.48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0.75</a:t>
                      </a:r>
                      <a:endParaRPr lang="zh-CN" altLang="en-US" sz="12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</a:t>
                      </a:r>
                      <a:endParaRPr lang="zh-CN" altLang="en-US" sz="12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Photon number </a:t>
                      </a: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due to</a:t>
                      </a:r>
                      <a:r>
                        <a:rPr lang="en-US" altLang="zh-CN" sz="120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200" kern="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beamstrahlung</a:t>
                      </a:r>
                      <a:r>
                        <a:rPr lang="en-US" altLang="zh-CN" sz="120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0.29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0.11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0.25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68058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Lifetime </a:t>
                      </a: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due </a:t>
                      </a:r>
                      <a:r>
                        <a:rPr lang="en-US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to</a:t>
                      </a:r>
                      <a:r>
                        <a:rPr lang="en-US" sz="120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beamstrahlung</a:t>
                      </a:r>
                      <a:r>
                        <a:rPr lang="en-US" sz="120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(hour)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1.0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68058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Lifetime</a:t>
                      </a:r>
                      <a:r>
                        <a:rPr lang="en-US" altLang="zh-CN" sz="120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(hour)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0.33</a:t>
                      </a:r>
                      <a:r>
                        <a:rPr lang="en-US" altLang="zh-CN" sz="1200" b="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20 min)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3.5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7.4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7952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(hour glass)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0.93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0.96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0.986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1200" i="1" kern="100" baseline="-25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max</a:t>
                      </a: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/IP (10</a:t>
                      </a:r>
                      <a:r>
                        <a:rPr lang="en-US" sz="1200" kern="1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34</a:t>
                      </a: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cm</a:t>
                      </a:r>
                      <a:r>
                        <a:rPr lang="en-US" sz="1200" kern="1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-2</a:t>
                      </a: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1200" kern="1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2.49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4.1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5.83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8.26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920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143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1143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13538" y="182138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altLang="zh-CN" sz="36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Time </a:t>
            </a:r>
            <a:r>
              <a:rPr lang="en-US" altLang="zh-CN" sz="36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structure</a:t>
            </a:r>
            <a:endParaRPr lang="en-US" altLang="zh-CN" sz="36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3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9314078"/>
              </p:ext>
            </p:extLst>
          </p:nvPr>
        </p:nvGraphicFramePr>
        <p:xfrm>
          <a:off x="971599" y="1040779"/>
          <a:ext cx="6840761" cy="51282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93309"/>
                <a:gridCol w="1283156"/>
                <a:gridCol w="1296144"/>
                <a:gridCol w="1368152"/>
              </a:tblGrid>
              <a:tr h="4508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Higgs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08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Injection Energy (GeV)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6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08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Bunch number</a:t>
                      </a:r>
                      <a:endParaRPr lang="zh-CN" sz="16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286</a:t>
                      </a:r>
                      <a:endParaRPr lang="zh-CN" sz="1600" b="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5220</a:t>
                      </a:r>
                      <a:endParaRPr lang="zh-CN" sz="1600" b="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8334</a:t>
                      </a:r>
                      <a:endParaRPr lang="zh-CN" sz="1600" b="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08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Bunch distance (ns)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583</a:t>
                      </a:r>
                      <a:endParaRPr lang="zh-CN" sz="1600" b="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64</a:t>
                      </a:r>
                      <a:endParaRPr lang="zh-CN" sz="1600" b="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31</a:t>
                      </a:r>
                      <a:endParaRPr lang="zh-CN" sz="1600" b="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083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Ne/bunch (</a:t>
                      </a: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10^10</a:t>
                      </a: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12.9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3.6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1.6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083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Beam current (mA)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17.7</a:t>
                      </a:r>
                      <a:endParaRPr lang="zh-CN" sz="1600" b="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90.3</a:t>
                      </a:r>
                      <a:endParaRPr lang="zh-CN" sz="1600" b="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zh-CN" sz="1600" b="0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83.8</a:t>
                      </a:r>
                      <a:endParaRPr lang="zh-CN" sz="1600" b="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08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</a:t>
                      </a: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Injection</a:t>
                      </a:r>
                      <a:r>
                        <a:rPr lang="en-US" sz="1600" b="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Cycles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sz="16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4477">
                <a:tc>
                  <a:txBody>
                    <a:bodyPr/>
                    <a:lstStyle/>
                    <a:p>
                      <a:pPr marL="27305" algn="just">
                        <a:spcAft>
                          <a:spcPts val="0"/>
                        </a:spcAft>
                      </a:pPr>
                      <a:r>
                        <a:rPr lang="en-US" sz="16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Current decay</a:t>
                      </a:r>
                      <a:endParaRPr lang="zh-CN" sz="16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3%</a:t>
                      </a:r>
                      <a:endParaRPr lang="zh-CN" sz="1600" b="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3%</a:t>
                      </a:r>
                      <a:endParaRPr lang="zh-CN" sz="1600" b="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3%</a:t>
                      </a:r>
                      <a:endParaRPr lang="zh-CN" sz="1600" b="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4477">
                <a:tc>
                  <a:txBody>
                    <a:bodyPr/>
                    <a:lstStyle/>
                    <a:p>
                      <a:pPr marL="27305" algn="just">
                        <a:spcAft>
                          <a:spcPts val="0"/>
                        </a:spcAft>
                      </a:pPr>
                      <a:r>
                        <a:rPr lang="en-US" sz="16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Ramping Cycle (sec)</a:t>
                      </a:r>
                      <a:endParaRPr lang="zh-CN" sz="16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  <a:endParaRPr lang="zh-CN" sz="16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endParaRPr lang="zh-CN" sz="16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4477">
                <a:tc>
                  <a:txBody>
                    <a:bodyPr/>
                    <a:lstStyle/>
                    <a:p>
                      <a:pPr marL="27305" algn="just">
                        <a:spcAft>
                          <a:spcPts val="0"/>
                        </a:spcAft>
                      </a:pPr>
                      <a:r>
                        <a:rPr lang="en-US" sz="16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Filling time (sec)</a:t>
                      </a:r>
                      <a:endParaRPr lang="zh-CN" sz="16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</a:t>
                      </a:r>
                      <a:endParaRPr lang="zh-CN" sz="16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</a:t>
                      </a:r>
                      <a:endParaRPr lang="zh-CN" sz="16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272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4477">
                <a:tc>
                  <a:txBody>
                    <a:bodyPr/>
                    <a:lstStyle/>
                    <a:p>
                      <a:pPr marL="27305" algn="just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Collider</a:t>
                      </a:r>
                      <a:r>
                        <a:rPr lang="en-US" altLang="zh-CN" sz="1600" b="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Lifetime (hour)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0.33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3.5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7.4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4477">
                <a:tc>
                  <a:txBody>
                    <a:bodyPr/>
                    <a:lstStyle/>
                    <a:p>
                      <a:pPr marL="27305" algn="just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Injection frequency (sec)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37</a:t>
                      </a:r>
                      <a:endParaRPr lang="zh-CN" sz="1600" b="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383</a:t>
                      </a:r>
                      <a:endParaRPr lang="zh-CN" sz="1600" b="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811</a:t>
                      </a:r>
                      <a:endParaRPr lang="zh-CN" sz="1600" b="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-108520" y="6229181"/>
            <a:ext cx="10081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Transfer efficiency is 92%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emmitance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LINAC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300nm while beam lifetime is 14min. </a:t>
            </a:r>
          </a:p>
        </p:txBody>
      </p:sp>
      <p:pic>
        <p:nvPicPr>
          <p:cNvPr id="7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92280" y="505303"/>
            <a:ext cx="1746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X. Cui, T. </a:t>
            </a:r>
            <a:r>
              <a:rPr lang="en-US" altLang="zh-CN" dirty="0" err="1" smtClean="0"/>
              <a:t>Bian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15616" y="62068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Top-up injection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42053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134"/>
    </mc:Choice>
    <mc:Fallback xmlns="">
      <p:transition spd="slow" advTm="84134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>
          <a:xfrm>
            <a:off x="518864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 smtClean="0">
                <a:solidFill>
                  <a:srgbClr val="0070C0"/>
                </a:solidFill>
              </a:rPr>
              <a:t>Linear optics of Interaction region</a:t>
            </a:r>
            <a:endParaRPr lang="en-US" altLang="zh-CN" sz="3200" b="1" dirty="0">
              <a:solidFill>
                <a:srgbClr val="0070C0"/>
              </a:solidFill>
            </a:endParaRPr>
          </a:p>
        </p:txBody>
      </p:sp>
      <p:pic>
        <p:nvPicPr>
          <p:cNvPr id="6" name="Picture 8" descr="logo_main2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内容占位符 2"/>
          <p:cNvSpPr txBox="1">
            <a:spLocks/>
          </p:cNvSpPr>
          <p:nvPr/>
        </p:nvSpPr>
        <p:spPr>
          <a:xfrm>
            <a:off x="611560" y="764704"/>
            <a:ext cx="8460432" cy="20162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dirty="0" smtClean="0"/>
              <a:t>Provide local chromaticity correction of both plane</a:t>
            </a:r>
          </a:p>
          <a:p>
            <a:r>
              <a:rPr lang="en-US" altLang="zh-CN" sz="1800" b="1" dirty="0" smtClean="0"/>
              <a:t>L</a:t>
            </a:r>
            <a:r>
              <a:rPr lang="en-US" altLang="zh-CN" sz="1800" b="1" dirty="0"/>
              <a:t>*=2.2m, </a:t>
            </a:r>
            <a:r>
              <a:rPr lang="en-US" altLang="zh-CN" sz="1800" b="1" dirty="0">
                <a:sym typeface="Symbol"/>
              </a:rPr>
              <a:t>c</a:t>
            </a:r>
            <a:r>
              <a:rPr lang="en-US" altLang="zh-CN" sz="1800" b="1" dirty="0"/>
              <a:t>=33mrad, </a:t>
            </a:r>
            <a:r>
              <a:rPr lang="en-US" altLang="zh-CN" sz="1800" b="1" dirty="0" smtClean="0"/>
              <a:t>GQD0=151T/m, GQF1=102T/m </a:t>
            </a:r>
            <a:endParaRPr lang="en-US" altLang="zh-CN" sz="1800" b="1" dirty="0"/>
          </a:p>
          <a:p>
            <a:r>
              <a:rPr lang="en-US" altLang="zh-CN" sz="1800" dirty="0" smtClean="0"/>
              <a:t>IP </a:t>
            </a:r>
            <a:r>
              <a:rPr lang="en-US" altLang="zh-CN" sz="1800" dirty="0"/>
              <a:t>upstream </a:t>
            </a:r>
            <a:r>
              <a:rPr lang="en-US" altLang="zh-CN" sz="1800" dirty="0" smtClean="0"/>
              <a:t>of IR: </a:t>
            </a:r>
            <a:r>
              <a:rPr lang="en-US" altLang="zh-CN" sz="1800" b="1" dirty="0"/>
              <a:t>Ec &lt; 100 keV within </a:t>
            </a:r>
            <a:r>
              <a:rPr lang="en-US" altLang="zh-CN" sz="1800" b="1" dirty="0" smtClean="0"/>
              <a:t>400m, last </a:t>
            </a:r>
            <a:r>
              <a:rPr lang="en-US" altLang="zh-CN" sz="1800" b="1" dirty="0"/>
              <a:t>bend Ec =</a:t>
            </a:r>
            <a:r>
              <a:rPr lang="en-US" altLang="zh-CN" sz="1800" b="1" dirty="0" smtClean="0"/>
              <a:t> 47 keV</a:t>
            </a:r>
          </a:p>
          <a:p>
            <a:r>
              <a:rPr lang="en-US" altLang="zh-CN" sz="1800" dirty="0"/>
              <a:t>IP downstream </a:t>
            </a:r>
            <a:r>
              <a:rPr lang="en-US" altLang="zh-CN" sz="1800" dirty="0" smtClean="0"/>
              <a:t>of IR</a:t>
            </a:r>
            <a:r>
              <a:rPr lang="en-US" altLang="zh-CN" sz="1800" dirty="0"/>
              <a:t>: Ec &lt; 300 keV within 250m, last bend </a:t>
            </a:r>
            <a:r>
              <a:rPr lang="en-US" altLang="zh-CN" sz="1800" dirty="0" smtClean="0"/>
              <a:t>Ec = 95 keV</a:t>
            </a:r>
          </a:p>
          <a:p>
            <a:r>
              <a:rPr lang="en-US" altLang="zh-CN" sz="1800" dirty="0"/>
              <a:t>T</a:t>
            </a:r>
            <a:r>
              <a:rPr lang="en-US" altLang="zh-CN" sz="1800" dirty="0" smtClean="0"/>
              <a:t>he </a:t>
            </a:r>
            <a:r>
              <a:rPr lang="en-US" altLang="zh-CN" sz="1800" dirty="0"/>
              <a:t>vertical emittance growth due to </a:t>
            </a:r>
            <a:r>
              <a:rPr lang="en-US" altLang="zh-CN" sz="1800" dirty="0" smtClean="0"/>
              <a:t>solenoid coupling is </a:t>
            </a:r>
            <a:r>
              <a:rPr lang="en-US" altLang="zh-CN" sz="1800" dirty="0"/>
              <a:t>less than 4</a:t>
            </a:r>
            <a:r>
              <a:rPr lang="en-US" altLang="zh-CN" sz="1800" dirty="0" smtClean="0"/>
              <a:t>%.</a:t>
            </a:r>
          </a:p>
          <a:p>
            <a:r>
              <a:rPr lang="en-US" altLang="zh-CN" sz="1800" dirty="0" smtClean="0"/>
              <a:t>Relaxed optics for injection can be re-matched easily as the </a:t>
            </a:r>
            <a:r>
              <a:rPr lang="en-US" altLang="zh-CN" sz="1800" b="1" dirty="0" smtClean="0"/>
              <a:t>modular design</a:t>
            </a:r>
            <a:r>
              <a:rPr lang="en-US" altLang="zh-CN" sz="1800" dirty="0" smtClean="0"/>
              <a:t>.</a:t>
            </a:r>
            <a:endParaRPr lang="en-US" altLang="zh-CN" sz="1800" dirty="0"/>
          </a:p>
        </p:txBody>
      </p:sp>
      <p:sp>
        <p:nvSpPr>
          <p:cNvPr id="21" name="TextBox 20"/>
          <p:cNvSpPr txBox="1"/>
          <p:nvPr/>
        </p:nvSpPr>
        <p:spPr>
          <a:xfrm>
            <a:off x="971600" y="5085184"/>
            <a:ext cx="1224136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sym typeface="Symbol"/>
              </a:rPr>
              <a:t>L*= 2.2m</a:t>
            </a:r>
          </a:p>
          <a:p>
            <a:r>
              <a:rPr lang="en-US" altLang="zh-CN" sz="1200" b="1" dirty="0" smtClean="0">
                <a:sym typeface="Symbol"/>
              </a:rPr>
              <a:t>x*= 0.36mm</a:t>
            </a:r>
          </a:p>
          <a:p>
            <a:r>
              <a:rPr lang="en-US" altLang="zh-CN" sz="1200" b="1" dirty="0" smtClean="0">
                <a:sym typeface="Symbol"/>
              </a:rPr>
              <a:t></a:t>
            </a:r>
            <a:r>
              <a:rPr lang="en-US" altLang="zh-CN" sz="1200" b="1" dirty="0">
                <a:sym typeface="Symbol"/>
              </a:rPr>
              <a:t>y</a:t>
            </a:r>
            <a:r>
              <a:rPr lang="en-US" altLang="zh-CN" sz="1200" b="1" dirty="0" smtClean="0">
                <a:sym typeface="Symbol"/>
              </a:rPr>
              <a:t>*= </a:t>
            </a:r>
            <a:r>
              <a:rPr lang="en-US" altLang="zh-CN" sz="1200" b="1" dirty="0">
                <a:sym typeface="Symbol"/>
              </a:rPr>
              <a:t>2</a:t>
            </a:r>
            <a:r>
              <a:rPr lang="en-US" altLang="zh-CN" sz="1200" b="1" dirty="0" smtClean="0">
                <a:sym typeface="Symbol"/>
              </a:rPr>
              <a:t>mm</a:t>
            </a:r>
          </a:p>
          <a:p>
            <a:r>
              <a:rPr lang="en-US" altLang="zh-CN" sz="1200" b="1" dirty="0" smtClean="0">
                <a:sym typeface="Symbol"/>
              </a:rPr>
              <a:t>GQD0-151T/m</a:t>
            </a:r>
          </a:p>
          <a:p>
            <a:r>
              <a:rPr lang="en-US" altLang="zh-CN" sz="1200" b="1" dirty="0" smtClean="0">
                <a:sym typeface="Symbol"/>
              </a:rPr>
              <a:t>GQF1102T/m</a:t>
            </a:r>
          </a:p>
          <a:p>
            <a:r>
              <a:rPr lang="en-US" altLang="zh-CN" sz="1200" b="1" dirty="0" smtClean="0"/>
              <a:t>LQD0=1.73m</a:t>
            </a:r>
          </a:p>
          <a:p>
            <a:r>
              <a:rPr lang="en-US" altLang="zh-CN" sz="1200" b="1" dirty="0" smtClean="0"/>
              <a:t>LQF1=1.48m</a:t>
            </a:r>
            <a:endParaRPr lang="en-US" altLang="zh-CN" sz="1200" b="1" dirty="0" smtClean="0">
              <a:sym typeface="Symbol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7</a:t>
            </a:fld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085184"/>
            <a:ext cx="4335894" cy="1521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组合 8"/>
          <p:cNvGrpSpPr/>
          <p:nvPr/>
        </p:nvGrpSpPr>
        <p:grpSpPr>
          <a:xfrm>
            <a:off x="491058" y="2780928"/>
            <a:ext cx="7753350" cy="2160240"/>
            <a:chOff x="491058" y="2780928"/>
            <a:chExt cx="7753350" cy="216024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058" y="2790220"/>
              <a:ext cx="7753350" cy="2150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右箭头 12"/>
            <p:cNvSpPr/>
            <p:nvPr/>
          </p:nvSpPr>
          <p:spPr>
            <a:xfrm>
              <a:off x="2019739" y="3208236"/>
              <a:ext cx="392021" cy="220764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067944" y="279022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/>
                <a:t>FT</a:t>
              </a:r>
              <a:endParaRPr lang="zh-CN" altLang="en-US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059832" y="2780928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/>
                <a:t>CCY</a:t>
              </a:r>
              <a:endParaRPr lang="zh-CN" altLang="en-US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835696" y="2790220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/>
                <a:t>CCX</a:t>
              </a:r>
              <a:endParaRPr lang="zh-CN" altLang="en-US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187624" y="2790220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/>
                <a:t>CW</a:t>
              </a:r>
              <a:endParaRPr lang="zh-CN" altLang="en-US" b="1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059832" y="5229200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/>
              <a:t>m</a:t>
            </a:r>
            <a:r>
              <a:rPr lang="en-US" altLang="zh-CN" sz="1200" b="1" dirty="0" smtClean="0"/>
              <a:t>ax deviation between two beamlines 9.7m</a:t>
            </a:r>
            <a:endParaRPr lang="zh-CN" altLang="en-US" sz="1200" b="1" dirty="0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Yiwei Wang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8044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</a:rPr>
              <a:t>Nonlinearity correction </a:t>
            </a:r>
            <a:r>
              <a:rPr lang="en-US" altLang="zh-CN" sz="2800" b="1" dirty="0">
                <a:solidFill>
                  <a:srgbClr val="0070C0"/>
                </a:solidFill>
              </a:rPr>
              <a:t>of Interaction region</a:t>
            </a:r>
          </a:p>
        </p:txBody>
      </p:sp>
      <p:sp>
        <p:nvSpPr>
          <p:cNvPr id="31" name="内容占位符 2"/>
          <p:cNvSpPr>
            <a:spLocks noGrp="1"/>
          </p:cNvSpPr>
          <p:nvPr>
            <p:ph idx="1"/>
          </p:nvPr>
        </p:nvSpPr>
        <p:spPr>
          <a:xfrm>
            <a:off x="395536" y="978490"/>
            <a:ext cx="8208912" cy="3530630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altLang="zh-CN" sz="1800" b="1" dirty="0">
                <a:sym typeface="Symbol"/>
              </a:rPr>
              <a:t>Local chromaticity </a:t>
            </a:r>
            <a:r>
              <a:rPr lang="en-US" altLang="zh-CN" sz="1800" b="1" dirty="0" smtClean="0">
                <a:sym typeface="Symbol"/>
              </a:rPr>
              <a:t>correction </a:t>
            </a:r>
            <a:r>
              <a:rPr lang="en-US" altLang="zh-CN" sz="1800" dirty="0">
                <a:sym typeface="Symbol"/>
              </a:rPr>
              <a:t>with sextupoles pairs </a:t>
            </a:r>
            <a:r>
              <a:rPr lang="en-US" altLang="zh-CN" sz="1800" dirty="0" smtClean="0">
                <a:sym typeface="Symbol"/>
              </a:rPr>
              <a:t>separated </a:t>
            </a:r>
            <a:r>
              <a:rPr lang="en-US" altLang="zh-CN" sz="1800" dirty="0">
                <a:sym typeface="Symbol"/>
              </a:rPr>
              <a:t>by –I transportation</a:t>
            </a:r>
            <a:endParaRPr lang="en-US" altLang="zh-CN" sz="1800" b="1" dirty="0" smtClean="0">
              <a:sym typeface="Symbol"/>
            </a:endParaRPr>
          </a:p>
          <a:p>
            <a:pPr lvl="1"/>
            <a:r>
              <a:rPr lang="en-US" altLang="zh-CN" sz="1800" b="1" dirty="0" smtClean="0">
                <a:sym typeface="Symbol"/>
              </a:rPr>
              <a:t>up to 3rd order </a:t>
            </a:r>
            <a:r>
              <a:rPr lang="en-US" altLang="zh-CN" sz="1800" b="1" dirty="0">
                <a:sym typeface="Symbol"/>
              </a:rPr>
              <a:t>c</a:t>
            </a:r>
            <a:r>
              <a:rPr lang="en-US" altLang="zh-CN" sz="1800" b="1" dirty="0" smtClean="0">
                <a:sym typeface="Symbol"/>
              </a:rPr>
              <a:t>hromaticity</a:t>
            </a:r>
            <a:r>
              <a:rPr lang="en-US" altLang="zh-CN" sz="1800" dirty="0" smtClean="0">
                <a:sym typeface="Symbol"/>
              </a:rPr>
              <a:t> corrected with main sextupoles, phase tuning and additional sextupole pair </a:t>
            </a:r>
            <a:r>
              <a:rPr lang="en-US" altLang="zh-CN" sz="1400" dirty="0" smtClean="0">
                <a:sym typeface="Symbol"/>
              </a:rPr>
              <a:t>2,3)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60232" y="1655222"/>
            <a:ext cx="19442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 smtClean="0"/>
              <a:t>Ref: 2) Brinkmann 3) Y. Cai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Yiwei Wang</a:t>
            </a:r>
            <a:endParaRPr lang="zh-CN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217" y="2082853"/>
            <a:ext cx="3407767" cy="20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217" y="4169051"/>
            <a:ext cx="3407767" cy="2090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71085"/>
            <a:ext cx="3456384" cy="2138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082853"/>
            <a:ext cx="3468573" cy="2112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054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</a:rPr>
              <a:t>Nonlinearity correction </a:t>
            </a:r>
            <a:r>
              <a:rPr lang="en-US" altLang="zh-CN" sz="2800" b="1" dirty="0">
                <a:solidFill>
                  <a:srgbClr val="0070C0"/>
                </a:solidFill>
              </a:rPr>
              <a:t>of Interaction region</a:t>
            </a:r>
          </a:p>
        </p:txBody>
      </p:sp>
      <p:sp>
        <p:nvSpPr>
          <p:cNvPr id="31" name="内容占位符 2"/>
          <p:cNvSpPr>
            <a:spLocks noGrp="1"/>
          </p:cNvSpPr>
          <p:nvPr>
            <p:ph idx="1"/>
          </p:nvPr>
        </p:nvSpPr>
        <p:spPr>
          <a:xfrm>
            <a:off x="395536" y="836712"/>
            <a:ext cx="8208912" cy="3530630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altLang="zh-CN" sz="1800" b="1" dirty="0">
                <a:sym typeface="Symbol"/>
              </a:rPr>
              <a:t>Local chromaticity </a:t>
            </a:r>
            <a:r>
              <a:rPr lang="en-US" altLang="zh-CN" sz="1800" b="1" dirty="0" smtClean="0">
                <a:sym typeface="Symbol"/>
              </a:rPr>
              <a:t>correction </a:t>
            </a:r>
            <a:r>
              <a:rPr lang="en-US" altLang="zh-CN" sz="1800" dirty="0">
                <a:sym typeface="Symbol"/>
              </a:rPr>
              <a:t>with sextupoles pairs </a:t>
            </a:r>
            <a:r>
              <a:rPr lang="en-US" altLang="zh-CN" sz="1800" dirty="0" smtClean="0">
                <a:sym typeface="Symbol"/>
              </a:rPr>
              <a:t>separated </a:t>
            </a:r>
            <a:r>
              <a:rPr lang="en-US" altLang="zh-CN" sz="1800" dirty="0">
                <a:sym typeface="Symbol"/>
              </a:rPr>
              <a:t>by –I transportation</a:t>
            </a:r>
            <a:endParaRPr lang="en-US" altLang="zh-CN" sz="1800" b="1" dirty="0" smtClean="0">
              <a:sym typeface="Symbol"/>
            </a:endParaRPr>
          </a:p>
          <a:p>
            <a:pPr lvl="1"/>
            <a:r>
              <a:rPr lang="en-US" altLang="zh-CN" sz="1800" dirty="0" smtClean="0">
                <a:sym typeface="Symbol"/>
              </a:rPr>
              <a:t>all </a:t>
            </a:r>
            <a:r>
              <a:rPr lang="en-US" altLang="zh-CN" sz="1800" b="1" dirty="0">
                <a:sym typeface="Symbol"/>
              </a:rPr>
              <a:t>3rd  and 4th RDT </a:t>
            </a:r>
            <a:r>
              <a:rPr lang="en-US" altLang="zh-CN" sz="1800" dirty="0">
                <a:sym typeface="Symbol"/>
              </a:rPr>
              <a:t>due to sextupoles </a:t>
            </a:r>
            <a:r>
              <a:rPr lang="en-US" altLang="zh-CN" sz="1800" dirty="0" smtClean="0">
                <a:sym typeface="Symbol"/>
              </a:rPr>
              <a:t>almost cancelled </a:t>
            </a:r>
            <a:r>
              <a:rPr lang="en-US" altLang="zh-CN" sz="1400" dirty="0" smtClean="0">
                <a:sym typeface="Symbol"/>
              </a:rPr>
              <a:t>1)</a:t>
            </a:r>
            <a:endParaRPr lang="en-US" altLang="zh-CN" sz="1800" dirty="0" smtClean="0">
              <a:sym typeface="Symbol"/>
            </a:endParaRPr>
          </a:p>
          <a:p>
            <a:pPr lvl="1"/>
            <a:r>
              <a:rPr lang="en-US" altLang="zh-CN" sz="1800" b="1" dirty="0" smtClean="0">
                <a:sym typeface="Symbol"/>
              </a:rPr>
              <a:t>tune </a:t>
            </a:r>
            <a:r>
              <a:rPr lang="en-US" altLang="zh-CN" sz="1800" b="1" dirty="0">
                <a:sym typeface="Symbol"/>
              </a:rPr>
              <a:t>shift dQ(Jx, Jy</a:t>
            </a:r>
            <a:r>
              <a:rPr lang="en-US" altLang="zh-CN" sz="1800" b="1" dirty="0" smtClean="0">
                <a:sym typeface="Symbol"/>
              </a:rPr>
              <a:t>)</a:t>
            </a:r>
            <a:r>
              <a:rPr lang="en-US" altLang="zh-CN" sz="1800" dirty="0" smtClean="0">
                <a:sym typeface="Symbol"/>
              </a:rPr>
              <a:t> due to finite length of main sextupoles corrected with additional weak sextupoles</a:t>
            </a:r>
            <a:r>
              <a:rPr lang="en-US" altLang="zh-CN" sz="1800" dirty="0">
                <a:sym typeface="Symbol"/>
              </a:rPr>
              <a:t> </a:t>
            </a:r>
            <a:r>
              <a:rPr lang="en-US" altLang="zh-CN" sz="1400" dirty="0" smtClean="0">
                <a:sym typeface="Symbol"/>
              </a:rPr>
              <a:t>3,4)</a:t>
            </a:r>
          </a:p>
          <a:p>
            <a:pPr lvl="1"/>
            <a:r>
              <a:rPr lang="en-US" altLang="zh-CN" sz="1800" b="1" dirty="0" smtClean="0">
                <a:sym typeface="Symbol"/>
              </a:rPr>
              <a:t>Break down </a:t>
            </a:r>
            <a:r>
              <a:rPr lang="en-US" altLang="zh-CN" sz="1800" b="1" dirty="0">
                <a:sym typeface="Symbol"/>
              </a:rPr>
              <a:t>of -I due </a:t>
            </a:r>
            <a:r>
              <a:rPr lang="en-US" altLang="zh-CN" sz="1800" b="1" dirty="0" smtClean="0">
                <a:sym typeface="Symbol"/>
              </a:rPr>
              <a:t>to energy deviation </a:t>
            </a:r>
            <a:r>
              <a:rPr lang="en-US" altLang="zh-CN" sz="1800" dirty="0" smtClean="0"/>
              <a:t>corrected </a:t>
            </a:r>
            <a:r>
              <a:rPr lang="en-US" altLang="zh-CN" sz="1800" dirty="0"/>
              <a:t>with ARC sextupoles</a:t>
            </a:r>
            <a:endParaRPr lang="zh-CN" altLang="en-US" sz="1800" dirty="0"/>
          </a:p>
          <a:p>
            <a:pPr lvl="2"/>
            <a:r>
              <a:rPr lang="en-US" altLang="zh-CN" sz="1800" dirty="0" smtClean="0">
                <a:sym typeface="Symbol"/>
              </a:rPr>
              <a:t>could be further optimized with odd dispersion scheme </a:t>
            </a:r>
            <a:r>
              <a:rPr lang="en-US" altLang="zh-CN" sz="1400" dirty="0" smtClean="0">
                <a:sym typeface="Symbol"/>
              </a:rPr>
              <a:t>5), </a:t>
            </a:r>
          </a:p>
          <a:p>
            <a:pPr marL="914400" lvl="2" indent="0">
              <a:buNone/>
            </a:pPr>
            <a:r>
              <a:rPr lang="en-US" altLang="zh-CN" sz="1800" dirty="0" smtClean="0">
                <a:sym typeface="Symbol"/>
              </a:rPr>
              <a:t>Brinkmann sextupoles </a:t>
            </a:r>
            <a:r>
              <a:rPr lang="en-US" altLang="zh-CN" sz="1400" dirty="0">
                <a:sym typeface="Symbol"/>
              </a:rPr>
              <a:t>2</a:t>
            </a:r>
            <a:r>
              <a:rPr lang="en-US" altLang="zh-CN" sz="1400" dirty="0" smtClean="0">
                <a:sym typeface="Symbol"/>
              </a:rPr>
              <a:t>) </a:t>
            </a:r>
            <a:r>
              <a:rPr lang="en-US" altLang="zh-CN" sz="1800" dirty="0" smtClean="0">
                <a:sym typeface="Symbol"/>
              </a:rPr>
              <a:t>or pair of decapoles </a:t>
            </a:r>
            <a:r>
              <a:rPr lang="en-US" altLang="zh-CN" sz="1400" dirty="0" smtClean="0">
                <a:sym typeface="Symbol"/>
              </a:rPr>
              <a:t>3)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991872" y="1791687"/>
            <a:ext cx="1188640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b="1" dirty="0" smtClean="0"/>
              <a:t>Ref:</a:t>
            </a:r>
          </a:p>
          <a:p>
            <a:r>
              <a:rPr lang="en-US" altLang="zh-CN" sz="1050" b="1" dirty="0" smtClean="0"/>
              <a:t>1)  K. Brown   </a:t>
            </a:r>
          </a:p>
          <a:p>
            <a:r>
              <a:rPr lang="en-US" altLang="zh-CN" sz="1050" b="1" dirty="0" smtClean="0"/>
              <a:t>2)  Brinkmann</a:t>
            </a:r>
          </a:p>
          <a:p>
            <a:r>
              <a:rPr lang="en-US" altLang="zh-CN" sz="1050" b="1" dirty="0" smtClean="0"/>
              <a:t>3)  Y. Cai         </a:t>
            </a:r>
          </a:p>
          <a:p>
            <a:r>
              <a:rPr lang="en-US" altLang="zh-CN" sz="1050" b="1" dirty="0" smtClean="0"/>
              <a:t>4)  Anton</a:t>
            </a:r>
          </a:p>
          <a:p>
            <a:r>
              <a:rPr lang="en-US" altLang="zh-CN" sz="1050" b="1" dirty="0" smtClean="0"/>
              <a:t>5)  K. Oide      </a:t>
            </a:r>
          </a:p>
          <a:p>
            <a:r>
              <a:rPr lang="en-US" altLang="zh-CN" sz="1050" b="1" dirty="0" smtClean="0"/>
              <a:t>6)  J</a:t>
            </a:r>
            <a:r>
              <a:rPr lang="en-US" altLang="zh-CN" sz="1050" b="1" dirty="0"/>
              <a:t>. Bengttson’s </a:t>
            </a:r>
            <a:endParaRPr lang="en-US" altLang="zh-CN" sz="1050" b="1" dirty="0" smtClean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818" y="3140968"/>
            <a:ext cx="3894630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941168"/>
            <a:ext cx="4104456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40968"/>
            <a:ext cx="4076656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4941168"/>
            <a:ext cx="3888432" cy="17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Yiwei Wang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89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84199</TotalTime>
  <Words>1862</Words>
  <Application>Microsoft Office PowerPoint</Application>
  <PresentationFormat>全屏显示(4:3)</PresentationFormat>
  <Paragraphs>487</Paragraphs>
  <Slides>22</Slides>
  <Notes>6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4" baseType="lpstr">
      <vt:lpstr>Office 主题</vt:lpstr>
      <vt:lpstr>Equation</vt:lpstr>
      <vt:lpstr>Beam Optics design for CEPC collider ring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Nonlinearity correction of Interaction region</vt:lpstr>
      <vt:lpstr>Nonlinearity correction of Interaction region</vt:lpstr>
      <vt:lpstr>Linear optics design of ARC region</vt:lpstr>
      <vt:lpstr>Nonlinearity correction of ARC region</vt:lpstr>
      <vt:lpstr>FODO cell for cryo-module</vt:lpstr>
      <vt:lpstr>Optics design of RF region</vt:lpstr>
      <vt:lpstr>Optics design of Straight section region</vt:lpstr>
      <vt:lpstr>PowerPoint 演示文稿</vt:lpstr>
      <vt:lpstr>PowerPoint 演示文稿</vt:lpstr>
      <vt:lpstr>PowerPoint 演示文稿</vt:lpstr>
      <vt:lpstr>Summary</vt:lpstr>
      <vt:lpstr>Backup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yiwei</dc:creator>
  <cp:lastModifiedBy>yiwei</cp:lastModifiedBy>
  <cp:revision>5106</cp:revision>
  <dcterms:created xsi:type="dcterms:W3CDTF">2016-03-31T11:13:45Z</dcterms:created>
  <dcterms:modified xsi:type="dcterms:W3CDTF">2017-12-07T23:09:50Z</dcterms:modified>
</cp:coreProperties>
</file>