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309" r:id="rId3"/>
    <p:sldId id="314" r:id="rId4"/>
    <p:sldId id="313" r:id="rId5"/>
    <p:sldId id="316" r:id="rId6"/>
    <p:sldId id="328" r:id="rId7"/>
    <p:sldId id="322" r:id="rId8"/>
    <p:sldId id="288" r:id="rId9"/>
    <p:sldId id="325" r:id="rId10"/>
    <p:sldId id="330" r:id="rId11"/>
    <p:sldId id="329" r:id="rId12"/>
    <p:sldId id="326" r:id="rId13"/>
    <p:sldId id="289" r:id="rId14"/>
    <p:sldId id="266" r:id="rId15"/>
    <p:sldId id="285" r:id="rId16"/>
    <p:sldId id="320" r:id="rId17"/>
    <p:sldId id="324" r:id="rId18"/>
    <p:sldId id="268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" initials="mahz" lastIdx="1" clrIdx="0">
    <p:extLst>
      <p:ext uri="{19B8F6BF-5375-455C-9EA6-DF929625EA0E}">
        <p15:presenceInfo xmlns:p15="http://schemas.microsoft.com/office/powerpoint/2012/main" userId="unknow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 autoAdjust="0"/>
    <p:restoredTop sz="66367" autoAdjust="0"/>
  </p:normalViewPr>
  <p:slideViewPr>
    <p:cSldViewPr snapToGrid="0">
      <p:cViewPr varScale="1">
        <p:scale>
          <a:sx n="73" d="100"/>
          <a:sy n="73" d="100"/>
        </p:scale>
        <p:origin x="202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2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65D9F-58AD-4C47-841F-47A591662171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33F30-8DEE-4E63-A33A-DCD0B79B5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9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dirty="0"/>
              <a:t>Hello, everyone.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/>
              <a:t>My topic is ‘The impact of vibration on BPM </a:t>
            </a:r>
            <a:r>
              <a:rPr lang="en-US" altLang="zh-CN" sz="2400" dirty="0" smtClean="0"/>
              <a:t>measuring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0B08-135D-45D6-83D4-F6EB866AC0C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13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As for measuring</a:t>
            </a:r>
            <a:r>
              <a:rPr lang="en-US" altLang="zh-CN" baseline="0" dirty="0" smtClean="0"/>
              <a:t> the vibration around the BPM button, </a:t>
            </a:r>
            <a:r>
              <a:rPr lang="en-US" altLang="zh-CN" dirty="0" smtClean="0"/>
              <a:t>seismometer </a:t>
            </a:r>
            <a:r>
              <a:rPr lang="en-US" altLang="zh-CN" dirty="0"/>
              <a:t>and displacement </a:t>
            </a:r>
            <a:r>
              <a:rPr lang="en-US" altLang="zh-CN" dirty="0" smtClean="0"/>
              <a:t>sensor are</a:t>
            </a:r>
            <a:r>
              <a:rPr lang="en-US" altLang="zh-CN" baseline="0" dirty="0" smtClean="0"/>
              <a:t> used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The table above shows their parameters.</a:t>
            </a:r>
            <a:r>
              <a:rPr lang="en-US" altLang="zh-CN" baseline="0" dirty="0" smtClean="0"/>
              <a:t> </a:t>
            </a:r>
            <a:endParaRPr lang="en-US" altLang="zh-CN" dirty="0"/>
          </a:p>
          <a:p>
            <a:r>
              <a:rPr lang="en-US" altLang="zh-CN" dirty="0"/>
              <a:t>Seismometers are easy to </a:t>
            </a:r>
            <a:r>
              <a:rPr lang="en-US" altLang="zh-CN" dirty="0" smtClean="0"/>
              <a:t>operate, </a:t>
            </a:r>
            <a:r>
              <a:rPr lang="en-US" altLang="zh-CN" dirty="0"/>
              <a:t>but bulky and </a:t>
            </a:r>
            <a:r>
              <a:rPr lang="en-US" altLang="zh-CN" dirty="0" smtClean="0"/>
              <a:t>sensitive </a:t>
            </a:r>
            <a:r>
              <a:rPr lang="en-US" altLang="zh-CN" dirty="0"/>
              <a:t>to strong magnetic </a:t>
            </a:r>
            <a:r>
              <a:rPr lang="en-US" altLang="zh-CN" dirty="0" smtClean="0"/>
              <a:t>field.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Displacement sensor is small</a:t>
            </a:r>
            <a:r>
              <a:rPr lang="en-US" altLang="zh-CN" baseline="0" dirty="0" smtClean="0"/>
              <a:t> and Anti-interference</a:t>
            </a:r>
            <a:r>
              <a:rPr lang="en-US" altLang="zh-CN" dirty="0" smtClean="0"/>
              <a:t>, but it is hard</a:t>
            </a:r>
            <a:r>
              <a:rPr lang="en-US" altLang="zh-CN" baseline="0" dirty="0" smtClean="0"/>
              <a:t> to fix and </a:t>
            </a:r>
            <a:r>
              <a:rPr lang="en-US" altLang="zh-CN" dirty="0" smtClean="0"/>
              <a:t>lacks strong support. So </a:t>
            </a:r>
            <a:r>
              <a:rPr lang="en-US" altLang="zh-CN" dirty="0"/>
              <a:t>the data is not </a:t>
            </a:r>
            <a:r>
              <a:rPr lang="en-US" altLang="zh-CN" dirty="0" smtClean="0"/>
              <a:t>reliable and only</a:t>
            </a:r>
            <a:r>
              <a:rPr lang="en-US" altLang="zh-CN" baseline="0" dirty="0" smtClean="0"/>
              <a:t> used for PSD comparison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3F30-8DEE-4E63-A33A-DCD0B79B5A4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314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The seismometer</a:t>
            </a:r>
            <a:r>
              <a:rPr lang="en-US" altLang="zh-CN" baseline="0" dirty="0" smtClean="0"/>
              <a:t> is placed on the quadrupole.</a:t>
            </a:r>
            <a:endParaRPr lang="en-US" altLang="zh-CN" dirty="0" smtClean="0"/>
          </a:p>
          <a:p>
            <a:r>
              <a:rPr lang="en-US" altLang="zh-CN" dirty="0" smtClean="0"/>
              <a:t>The displacement sensor is attached to the vacuum chamber near</a:t>
            </a:r>
            <a:r>
              <a:rPr lang="en-US" altLang="zh-CN" baseline="0" dirty="0" smtClean="0"/>
              <a:t> the BPM button.</a:t>
            </a:r>
          </a:p>
          <a:p>
            <a:r>
              <a:rPr lang="en-US" altLang="zh-CN" baseline="0" dirty="0" smtClean="0"/>
              <a:t>At the same time ,</a:t>
            </a:r>
            <a:r>
              <a:rPr lang="en-US" altLang="zh-CN" dirty="0" smtClean="0"/>
              <a:t> BPM FA data is acquired. </a:t>
            </a:r>
          </a:p>
          <a:p>
            <a:r>
              <a:rPr lang="en-US" altLang="zh-CN" dirty="0" smtClean="0"/>
              <a:t>Then these data</a:t>
            </a:r>
            <a:r>
              <a:rPr lang="en-US" altLang="zh-CN" baseline="0" dirty="0" smtClean="0"/>
              <a:t> is transfer in</a:t>
            </a:r>
            <a:r>
              <a:rPr lang="en-US" altLang="zh-CN" dirty="0" smtClean="0"/>
              <a:t> </a:t>
            </a:r>
            <a:r>
              <a:rPr lang="en-US" altLang="zh-CN" dirty="0"/>
              <a:t>PSD </a:t>
            </a:r>
            <a:r>
              <a:rPr lang="en-US" altLang="zh-CN" dirty="0" smtClean="0"/>
              <a:t>for comparative </a:t>
            </a:r>
            <a:r>
              <a:rPr lang="en-US" altLang="zh-CN" dirty="0"/>
              <a:t>analysis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3F30-8DEE-4E63-A33A-DCD0B79B5A4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314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 are some initial</a:t>
            </a:r>
            <a:r>
              <a:rPr lang="en-US" altLang="zh-CN" baseline="0" dirty="0" smtClean="0"/>
              <a:t> results.</a:t>
            </a:r>
          </a:p>
          <a:p>
            <a:r>
              <a:rPr lang="en-US" altLang="zh-CN" baseline="0" dirty="0" smtClean="0"/>
              <a:t>This figure shows the comparison between  Quadrupole vibration and BPM FA data in PSD.</a:t>
            </a:r>
          </a:p>
          <a:p>
            <a:r>
              <a:rPr lang="en-US" altLang="zh-CN" baseline="0" dirty="0" smtClean="0"/>
              <a:t>The obvious consistency  is in  two bands. They are the band from ten to twenty Hz and the band from forty to fifty Hz.</a:t>
            </a:r>
          </a:p>
          <a:p>
            <a:r>
              <a:rPr lang="en-US" altLang="zh-CN" baseline="0" dirty="0" smtClean="0"/>
              <a:t>They both has peaks at the point of one hundred Hz.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3F30-8DEE-4E63-A33A-DCD0B79B5A4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518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And this figure shows the comparison between  vacuum chamber vibration and BPM FA data in PSD.</a:t>
            </a:r>
          </a:p>
          <a:p>
            <a:r>
              <a:rPr lang="en-US" altLang="zh-CN" baseline="0" dirty="0" smtClean="0"/>
              <a:t>The obvious consistency  is in  two points, that is around nine Hz and fifty Hz.</a:t>
            </a:r>
          </a:p>
          <a:p>
            <a:r>
              <a:rPr lang="en-US" altLang="zh-CN" baseline="0" dirty="0" smtClean="0"/>
              <a:t>We can also find that   around nine Hz, the vibration and FA data in X direction is much greater than those in Y direction.   This may be the reason that  BPM resolution in X direction has an increase around ten Hz.</a:t>
            </a:r>
            <a:endParaRPr lang="zh-CN" alt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3F30-8DEE-4E63-A33A-DCD0B79B5A4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944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requirements of the support is that :</a:t>
            </a:r>
          </a:p>
          <a:p>
            <a:r>
              <a:rPr lang="en-US" altLang="zh-CN" baseline="0" dirty="0" smtClean="0"/>
              <a:t>It has the height of 1.2m and longitudinal length in Z direction  less than 100 millimeters.</a:t>
            </a:r>
          </a:p>
          <a:p>
            <a:r>
              <a:rPr lang="en-US" altLang="zh-CN" baseline="0" dirty="0" smtClean="0"/>
              <a:t>But its </a:t>
            </a:r>
            <a:r>
              <a:rPr lang="en-US" altLang="zh-CN" baseline="0" dirty="0" err="1" smtClean="0"/>
              <a:t>Eigenfrequency</a:t>
            </a:r>
            <a:r>
              <a:rPr lang="en-US" altLang="zh-CN" baseline="0" dirty="0" smtClean="0"/>
              <a:t> should be greater than fifty Hz and the vibration of its top in Y direction should less than fifty nanometers</a:t>
            </a:r>
          </a:p>
          <a:p>
            <a:r>
              <a:rPr lang="en-US" altLang="zh-CN" baseline="0" dirty="0" smtClean="0"/>
              <a:t>Then the support is designed and simulated with the references from other laboratory.</a:t>
            </a:r>
          </a:p>
          <a:p>
            <a:r>
              <a:rPr lang="en-US" altLang="zh-CN" baseline="0" dirty="0" smtClean="0"/>
              <a:t>The first version has already been processed for test.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3F30-8DEE-4E63-A33A-DCD0B79B5A4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01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support is</a:t>
            </a:r>
            <a:r>
              <a:rPr lang="en-US" altLang="zh-CN" baseline="0" dirty="0" smtClean="0"/>
              <a:t> fixed to the ground with the ground bolts easily.</a:t>
            </a:r>
          </a:p>
          <a:p>
            <a:r>
              <a:rPr lang="en-US" altLang="zh-CN" dirty="0" smtClean="0"/>
              <a:t>With the</a:t>
            </a:r>
            <a:r>
              <a:rPr lang="en-US" altLang="zh-CN" baseline="0" dirty="0" smtClean="0"/>
              <a:t> model measurement, the first </a:t>
            </a:r>
            <a:r>
              <a:rPr lang="en-US" altLang="zh-CN" baseline="0" dirty="0" err="1" smtClean="0"/>
              <a:t>eigenfrequency</a:t>
            </a:r>
            <a:r>
              <a:rPr lang="en-US" altLang="zh-CN" baseline="0" dirty="0" smtClean="0"/>
              <a:t> in X is 33 Hz</a:t>
            </a:r>
          </a:p>
          <a:p>
            <a:r>
              <a:rPr lang="en-US" altLang="zh-CN" baseline="0" dirty="0" smtClean="0"/>
              <a:t>With the vibration measurement, the RMS in Y direction is under 25nm, but in X direction , it terrible.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3F30-8DEE-4E63-A33A-DCD0B79B5A4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451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BPM</a:t>
            </a:r>
            <a:r>
              <a:rPr lang="en-US" altLang="zh-CN" baseline="0" dirty="0" smtClean="0"/>
              <a:t> calibration in laboratory is necessary. </a:t>
            </a:r>
            <a:endParaRPr lang="en-US" altLang="zh-CN" dirty="0"/>
          </a:p>
          <a:p>
            <a:r>
              <a:rPr lang="en-US" altLang="zh-CN" dirty="0" smtClean="0"/>
              <a:t>Traditional calibration system  shown in the left figure.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RF </a:t>
            </a:r>
            <a:r>
              <a:rPr lang="en-US" altLang="zh-CN" dirty="0" err="1" smtClean="0">
                <a:solidFill>
                  <a:srgbClr val="FF0000"/>
                </a:solidFill>
              </a:rPr>
              <a:t>Singal</a:t>
            </a:r>
            <a:r>
              <a:rPr lang="en-US" altLang="zh-CN" dirty="0" smtClean="0">
                <a:solidFill>
                  <a:srgbClr val="FF0000"/>
                </a:solidFill>
              </a:rPr>
              <a:t> loading on the antenna</a:t>
            </a:r>
            <a:r>
              <a:rPr lang="en-US" altLang="zh-CN" dirty="0" smtClean="0"/>
              <a:t> acts as beam. Antenna rod moves step by step 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Antenna</a:t>
            </a:r>
            <a:r>
              <a:rPr lang="en-US" altLang="zh-CN" baseline="0" dirty="0" smtClean="0"/>
              <a:t> rod is easy to vibrate</a:t>
            </a:r>
            <a:r>
              <a:rPr lang="en-US" altLang="zh-CN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r>
              <a:rPr lang="en-US" altLang="zh-CN" dirty="0"/>
              <a:t>When the precision of BPM </a:t>
            </a:r>
            <a:r>
              <a:rPr lang="en-US" altLang="zh-CN" dirty="0" smtClean="0"/>
              <a:t>increases, the </a:t>
            </a:r>
            <a:r>
              <a:rPr lang="en-US" altLang="zh-CN" dirty="0"/>
              <a:t>vibration </a:t>
            </a:r>
            <a:r>
              <a:rPr lang="en-US" altLang="zh-CN" dirty="0" smtClean="0"/>
              <a:t>of the rod  will </a:t>
            </a:r>
            <a:r>
              <a:rPr lang="en-US" altLang="zh-CN" dirty="0"/>
              <a:t>lead to calibration failure.</a:t>
            </a:r>
          </a:p>
          <a:p>
            <a:r>
              <a:rPr lang="en-US" altLang="zh-CN" dirty="0" smtClean="0"/>
              <a:t>So</a:t>
            </a:r>
            <a:r>
              <a:rPr lang="en-US" altLang="zh-CN" baseline="0" dirty="0" smtClean="0"/>
              <a:t> some changes in the table will be done.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3F30-8DEE-4E63-A33A-DCD0B79B5A4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200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Active</a:t>
            </a:r>
            <a:r>
              <a:rPr lang="en-US" altLang="zh-CN" baseline="0" dirty="0" smtClean="0"/>
              <a:t> isolation platform has been installed and test.</a:t>
            </a:r>
          </a:p>
          <a:p>
            <a:r>
              <a:rPr lang="en-US" altLang="zh-CN" baseline="0" dirty="0" smtClean="0"/>
              <a:t>Its performance of vibration isolation  shows in the figure . We can see that in all three directions, the vibrations are suppressed  compared with the ground.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3F30-8DEE-4E63-A33A-DCD0B79B5A4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725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3F30-8DEE-4E63-A33A-DCD0B79B5A4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68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report is divided into five </a:t>
            </a:r>
            <a:r>
              <a:rPr lang="en-US" altLang="zh-CN" dirty="0" smtClean="0"/>
              <a:t>parts.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45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5400" dirty="0" smtClean="0"/>
              <a:t>In </a:t>
            </a:r>
            <a:r>
              <a:rPr lang="en-US" altLang="zh-CN" sz="5400" dirty="0"/>
              <a:t>various Beam </a:t>
            </a:r>
            <a:r>
              <a:rPr lang="en-US" altLang="zh-CN" sz="5400" dirty="0" smtClean="0"/>
              <a:t>diagnose Instruments</a:t>
            </a:r>
            <a:r>
              <a:rPr lang="en-US" altLang="zh-CN" sz="5400" dirty="0"/>
              <a:t>, the BPM ,which works for measuring the position of the Beam, </a:t>
            </a:r>
          </a:p>
          <a:p>
            <a:endParaRPr lang="en-US" altLang="zh-CN" sz="5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5400" dirty="0"/>
              <a:t> In modern synchrotron radiation source, beam orbit stability is a key indicator of the high quality operation.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zh-CN" sz="5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zh-CN" sz="5400" dirty="0"/>
          </a:p>
          <a:p>
            <a:endParaRPr lang="en-GB" altLang="zh-CN" sz="5400" dirty="0"/>
          </a:p>
          <a:p>
            <a:endParaRPr lang="en-US" altLang="zh-CN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3F30-8DEE-4E63-A33A-DCD0B79B5A4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423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dirty="0" smtClean="0"/>
              <a:t>Vibration affects BPM</a:t>
            </a:r>
            <a:r>
              <a:rPr lang="en-US" altLang="zh-CN" sz="2400" baseline="0" dirty="0" smtClean="0"/>
              <a:t> data </a:t>
            </a:r>
            <a:r>
              <a:rPr lang="en-US" altLang="zh-CN" sz="2400" dirty="0" smtClean="0"/>
              <a:t>via</a:t>
            </a:r>
            <a:r>
              <a:rPr lang="en-US" altLang="zh-CN" sz="2400" baseline="0" dirty="0" smtClean="0"/>
              <a:t> two ways</a:t>
            </a:r>
            <a:r>
              <a:rPr lang="en-US" altLang="zh-CN" sz="2400" dirty="0" smtClean="0"/>
              <a:t>. On</a:t>
            </a:r>
            <a:r>
              <a:rPr lang="en-US" altLang="zh-CN" sz="2400" baseline="0" dirty="0" smtClean="0"/>
              <a:t> </a:t>
            </a:r>
            <a:r>
              <a:rPr lang="en-US" altLang="zh-CN" sz="2400" dirty="0" smtClean="0"/>
              <a:t> the one hand,  </a:t>
            </a:r>
            <a:r>
              <a:rPr lang="en-US" altLang="zh-CN" sz="2400" dirty="0"/>
              <a:t>vibration </a:t>
            </a:r>
            <a:r>
              <a:rPr lang="en-US" altLang="zh-CN" sz="2400" dirty="0" smtClean="0"/>
              <a:t>has influence on the beam</a:t>
            </a:r>
            <a:r>
              <a:rPr lang="en-US" altLang="zh-CN" sz="2400" baseline="0" dirty="0" smtClean="0"/>
              <a:t> via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the lattice </a:t>
            </a:r>
            <a:r>
              <a:rPr lang="en-US" altLang="zh-CN" sz="2400" dirty="0" smtClean="0"/>
              <a:t>structure. On  the other hand, </a:t>
            </a:r>
            <a:r>
              <a:rPr lang="en-US" altLang="zh-CN" sz="2400" dirty="0"/>
              <a:t>the mechanical vibration </a:t>
            </a:r>
            <a:r>
              <a:rPr lang="en-US" altLang="zh-CN" sz="2400" dirty="0" smtClean="0"/>
              <a:t>transmits</a:t>
            </a:r>
            <a:r>
              <a:rPr lang="en-US" altLang="zh-CN" sz="2400" baseline="0" dirty="0" smtClean="0"/>
              <a:t> to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BPM </a:t>
            </a:r>
            <a:r>
              <a:rPr lang="en-US" altLang="zh-CN" sz="2400" dirty="0" smtClean="0"/>
              <a:t>button.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 smtClean="0"/>
              <a:t>BPM data  is used</a:t>
            </a:r>
            <a:r>
              <a:rPr lang="en-US" altLang="zh-CN" sz="2400" baseline="0" dirty="0" smtClean="0"/>
              <a:t> by </a:t>
            </a:r>
            <a:r>
              <a:rPr lang="en-US" altLang="zh-CN" sz="2400" dirty="0" smtClean="0"/>
              <a:t>Feedback </a:t>
            </a:r>
            <a:r>
              <a:rPr lang="en-US" altLang="zh-CN" sz="2400" dirty="0"/>
              <a:t>system </a:t>
            </a:r>
            <a:r>
              <a:rPr lang="en-US" altLang="zh-CN" sz="2400" dirty="0" smtClean="0"/>
              <a:t>to </a:t>
            </a:r>
            <a:r>
              <a:rPr lang="en-US" altLang="zh-CN" sz="2400" dirty="0"/>
              <a:t>suppress the vibration of the beam, </a:t>
            </a:r>
            <a:r>
              <a:rPr lang="en-US" altLang="zh-CN" sz="2400" dirty="0" smtClean="0"/>
              <a:t>which  is  the</a:t>
            </a:r>
            <a:r>
              <a:rPr lang="en-US" altLang="zh-CN" sz="2400" baseline="0" dirty="0" smtClean="0"/>
              <a:t> guarantee of beam orbit stability.</a:t>
            </a:r>
            <a:r>
              <a:rPr lang="en-US" altLang="zh-CN" sz="2400" dirty="0" smtClean="0"/>
              <a:t>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</a:t>
            </a:r>
            <a:r>
              <a:rPr lang="en-US" altLang="zh-CN" sz="2400" baseline="0" dirty="0" smtClean="0"/>
              <a:t> vibration of BPM button may make errors in the feedback process.</a:t>
            </a:r>
          </a:p>
          <a:p>
            <a:endParaRPr lang="en-US" altLang="zh-CN" sz="24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2400" dirty="0" smtClean="0"/>
              <a:t>To meet this requirement</a:t>
            </a:r>
            <a:r>
              <a:rPr lang="en-US" altLang="zh-CN" sz="2400" dirty="0" smtClean="0"/>
              <a:t>,</a:t>
            </a:r>
            <a:r>
              <a:rPr lang="en-GB" altLang="zh-CN" sz="2400" dirty="0" smtClean="0"/>
              <a:t> it’s necessary for the BPM system to take</a:t>
            </a:r>
            <a:r>
              <a:rPr lang="en-GB" altLang="zh-CN" sz="2400" baseline="0" dirty="0" smtClean="0"/>
              <a:t> the </a:t>
            </a:r>
            <a:r>
              <a:rPr lang="en-GB" altLang="zh-CN" sz="2400" dirty="0" smtClean="0"/>
              <a:t>mechanical vibration of BPM button into consideration.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For analysis,</a:t>
            </a:r>
            <a:r>
              <a:rPr lang="en-US" altLang="zh-CN" sz="2400" baseline="0" dirty="0" smtClean="0"/>
              <a:t> the BPM FA data is used.</a:t>
            </a:r>
            <a:endParaRPr lang="en-US" altLang="zh-CN" sz="2400" dirty="0"/>
          </a:p>
          <a:p>
            <a:endParaRPr lang="en-US" altLang="zh-CN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3F30-8DEE-4E63-A33A-DCD0B79B5A4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94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en-US" altLang="zh-CN" baseline="0" dirty="0" smtClean="0"/>
              <a:t> the research of the BPM system for HEPS, some studies has be done on the BPECII. There are about 250  BPMs working with the vibration  in the storage ring.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First , there are</a:t>
            </a:r>
            <a:r>
              <a:rPr lang="en-US" altLang="zh-CN" baseline="0" dirty="0" smtClean="0"/>
              <a:t> introduction for the vibration sources around the ring.</a:t>
            </a:r>
            <a:endParaRPr lang="en-US" altLang="zh-CN" dirty="0"/>
          </a:p>
          <a:p>
            <a:r>
              <a:rPr lang="en-US" altLang="zh-CN" dirty="0"/>
              <a:t>The road to the west of BEPCII is 150m away, the east is 360m away, and the subway </a:t>
            </a:r>
            <a:r>
              <a:rPr lang="en-US" altLang="zh-CN" dirty="0" smtClean="0"/>
              <a:t>to </a:t>
            </a:r>
            <a:r>
              <a:rPr lang="en-US" altLang="zh-CN" dirty="0"/>
              <a:t>the south </a:t>
            </a:r>
            <a:r>
              <a:rPr lang="en-US" altLang="zh-CN" dirty="0" smtClean="0"/>
              <a:t>is 250m </a:t>
            </a:r>
            <a:r>
              <a:rPr lang="en-US" altLang="zh-CN" dirty="0"/>
              <a:t>away.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Especially</a:t>
            </a:r>
            <a:r>
              <a:rPr lang="en-US" altLang="zh-CN" dirty="0"/>
              <a:t>, nearby construction </a:t>
            </a:r>
            <a:r>
              <a:rPr lang="en-US" altLang="zh-CN" dirty="0" smtClean="0"/>
              <a:t>site </a:t>
            </a:r>
            <a:r>
              <a:rPr lang="en-US" altLang="zh-CN" dirty="0"/>
              <a:t>produce loud noise at night.</a:t>
            </a:r>
          </a:p>
          <a:p>
            <a:endParaRPr lang="en-US" altLang="zh-CN" dirty="0"/>
          </a:p>
          <a:p>
            <a:r>
              <a:rPr lang="en-US" altLang="zh-CN" dirty="0"/>
              <a:t>In its interior, there are four water stations, the </a:t>
            </a:r>
            <a:r>
              <a:rPr lang="en-US" altLang="zh-CN" dirty="0" smtClean="0"/>
              <a:t>largest</a:t>
            </a:r>
            <a:r>
              <a:rPr lang="en-US" altLang="zh-CN" baseline="0" dirty="0" smtClean="0"/>
              <a:t> and nearest is </a:t>
            </a:r>
            <a:r>
              <a:rPr lang="en-US" altLang="zh-CN" dirty="0" smtClean="0"/>
              <a:t>the </a:t>
            </a:r>
            <a:r>
              <a:rPr lang="en-US" altLang="zh-CN" dirty="0"/>
              <a:t>central water station.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3F30-8DEE-4E63-A33A-DCD0B79B5A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18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Vibration</a:t>
            </a:r>
            <a:r>
              <a:rPr lang="en-US" altLang="zh-CN" baseline="0" dirty="0" smtClean="0"/>
              <a:t> from the center water station spreads to the ring with two method.</a:t>
            </a:r>
            <a:endParaRPr lang="en-US" altLang="zh-CN" baseline="0" dirty="0"/>
          </a:p>
          <a:p>
            <a:r>
              <a:rPr lang="en-US" altLang="zh-CN" baseline="0" dirty="0" smtClean="0"/>
              <a:t>The former is via the ground. But the difference made by this is less than  5nm.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While, the other method is the  </a:t>
            </a:r>
            <a:r>
              <a:rPr lang="en-US" altLang="zh-CN" dirty="0" smtClean="0"/>
              <a:t>vibration caused by water flows. When</a:t>
            </a:r>
            <a:r>
              <a:rPr lang="en-US" altLang="zh-CN" baseline="0" dirty="0" smtClean="0"/>
              <a:t> they flows</a:t>
            </a:r>
            <a:r>
              <a:rPr lang="en-US" altLang="zh-CN" dirty="0" smtClean="0"/>
              <a:t> in magnet and vacuum chamber,</a:t>
            </a:r>
            <a:r>
              <a:rPr lang="en-US" altLang="zh-CN" baseline="0" dirty="0" smtClean="0"/>
              <a:t> some huge vibration .</a:t>
            </a:r>
            <a:r>
              <a:rPr lang="en-US" altLang="zh-CN" dirty="0" smtClean="0"/>
              <a:t> </a:t>
            </a:r>
            <a:endParaRPr lang="zh-CN" altLang="en-US" dirty="0" smtClean="0"/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3F30-8DEE-4E63-A33A-DCD0B79B5A4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169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>
            <a:extLst>
              <a:ext uri="{FF2B5EF4-FFF2-40B4-BE49-F238E27FC236}">
                <a16:creationId xmlns:a16="http://schemas.microsoft.com/office/drawing/2014/main" id="{E057D3EB-2F18-4DE4-ADD4-AF2349DCBC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>
            <a:extLst>
              <a:ext uri="{FF2B5EF4-FFF2-40B4-BE49-F238E27FC236}">
                <a16:creationId xmlns:a16="http://schemas.microsoft.com/office/drawing/2014/main" id="{CEA8CBCF-7CC1-49ED-8685-32C8D0273E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In </a:t>
            </a:r>
            <a:r>
              <a:rPr lang="en-US" altLang="zh-CN" dirty="0"/>
              <a:t>order to compare the vibration level </a:t>
            </a:r>
            <a:r>
              <a:rPr lang="en-US" altLang="zh-CN" dirty="0" smtClean="0"/>
              <a:t>between </a:t>
            </a:r>
            <a:r>
              <a:rPr lang="en-US" altLang="zh-CN" dirty="0"/>
              <a:t>the ground and </a:t>
            </a:r>
            <a:r>
              <a:rPr lang="en-US" altLang="zh-CN" dirty="0" smtClean="0"/>
              <a:t> magnet,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as well its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periodicity, </a:t>
            </a:r>
            <a:r>
              <a:rPr lang="en-US" altLang="zh-CN" dirty="0"/>
              <a:t>the vibration of both is measured </a:t>
            </a:r>
            <a:r>
              <a:rPr lang="en-US" altLang="zh-CN" dirty="0" smtClean="0"/>
              <a:t>simultaneously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from </a:t>
            </a:r>
            <a:r>
              <a:rPr lang="en-US" altLang="zh-CN" dirty="0"/>
              <a:t>November 27 to December 2.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From the figure in the below, we can</a:t>
            </a:r>
            <a:r>
              <a:rPr lang="en-US" altLang="zh-CN" baseline="0" dirty="0" smtClean="0"/>
              <a:t> see </a:t>
            </a:r>
            <a:r>
              <a:rPr lang="en-US" altLang="zh-CN" dirty="0" smtClean="0"/>
              <a:t>the </a:t>
            </a:r>
            <a:r>
              <a:rPr lang="en-US" altLang="zh-CN" dirty="0"/>
              <a:t>level of ground vibrations in </a:t>
            </a:r>
            <a:r>
              <a:rPr lang="en-US" altLang="zh-CN" dirty="0" smtClean="0"/>
              <a:t>the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storage </a:t>
            </a:r>
            <a:r>
              <a:rPr lang="en-US" altLang="zh-CN" dirty="0"/>
              <a:t>ring </a:t>
            </a:r>
            <a:r>
              <a:rPr lang="en-US" altLang="zh-CN" dirty="0" smtClean="0"/>
              <a:t>is under </a:t>
            </a:r>
            <a:r>
              <a:rPr lang="en-US" altLang="zh-CN" dirty="0"/>
              <a:t>20 </a:t>
            </a:r>
            <a:r>
              <a:rPr lang="en-US" altLang="zh-CN" dirty="0" smtClean="0"/>
              <a:t>nm </a:t>
            </a:r>
            <a:r>
              <a:rPr lang="en-US" altLang="zh-CN" baseline="0" dirty="0" smtClean="0"/>
              <a:t> and</a:t>
            </a:r>
            <a:r>
              <a:rPr lang="en-US" altLang="zh-CN" dirty="0" smtClean="0"/>
              <a:t> </a:t>
            </a:r>
            <a:r>
              <a:rPr lang="en-US" altLang="zh-CN" dirty="0"/>
              <a:t>less affected by the surrounding </a:t>
            </a:r>
            <a:r>
              <a:rPr lang="en-US" altLang="zh-CN" dirty="0" smtClean="0"/>
              <a:t>environment at day. Some</a:t>
            </a:r>
            <a:r>
              <a:rPr lang="en-US" altLang="zh-CN" baseline="0" dirty="0" smtClean="0"/>
              <a:t> noise </a:t>
            </a:r>
            <a:r>
              <a:rPr lang="en-US" altLang="zh-CN" dirty="0" smtClean="0"/>
              <a:t> appears periodical</a:t>
            </a:r>
            <a:r>
              <a:rPr lang="en-US" altLang="zh-CN" baseline="0" dirty="0" smtClean="0"/>
              <a:t>ly </a:t>
            </a:r>
            <a:r>
              <a:rPr lang="en-US" altLang="zh-CN" dirty="0" smtClean="0"/>
              <a:t>in </a:t>
            </a:r>
            <a:r>
              <a:rPr lang="en-US" altLang="zh-CN" dirty="0"/>
              <a:t>the night </a:t>
            </a:r>
            <a:r>
              <a:rPr lang="en-US" altLang="zh-CN" dirty="0" smtClean="0"/>
              <a:t>which</a:t>
            </a:r>
            <a:r>
              <a:rPr lang="en-US" altLang="zh-CN" baseline="0" dirty="0" smtClean="0"/>
              <a:t> is </a:t>
            </a:r>
            <a:r>
              <a:rPr lang="en-US" altLang="zh-CN" dirty="0" smtClean="0"/>
              <a:t> from</a:t>
            </a:r>
            <a:r>
              <a:rPr lang="en-US" altLang="zh-CN" baseline="0" dirty="0" smtClean="0"/>
              <a:t> the</a:t>
            </a:r>
            <a:r>
              <a:rPr lang="en-US" altLang="zh-CN" dirty="0" smtClean="0"/>
              <a:t> </a:t>
            </a:r>
            <a:r>
              <a:rPr lang="en-US" altLang="zh-CN" dirty="0"/>
              <a:t>construction </a:t>
            </a:r>
            <a:r>
              <a:rPr lang="en-US" altLang="zh-CN" dirty="0" smtClean="0"/>
              <a:t>site.</a:t>
            </a:r>
            <a:endParaRPr lang="en-US" altLang="zh-CN" dirty="0"/>
          </a:p>
          <a:p>
            <a:pPr>
              <a:spcBef>
                <a:spcPct val="0"/>
              </a:spcBef>
            </a:pPr>
            <a:r>
              <a:rPr lang="en-US" altLang="zh-CN" dirty="0" smtClean="0"/>
              <a:t>While the </a:t>
            </a:r>
            <a:r>
              <a:rPr lang="en-US" altLang="zh-CN" dirty="0"/>
              <a:t>main attention should be </a:t>
            </a:r>
            <a:r>
              <a:rPr lang="en-US" altLang="zh-CN" dirty="0" smtClean="0"/>
              <a:t>paid </a:t>
            </a:r>
            <a:r>
              <a:rPr lang="en-US" altLang="zh-CN" dirty="0"/>
              <a:t>on the magnet vibration, especially in the X direction, </a:t>
            </a:r>
            <a:r>
              <a:rPr lang="en-US" altLang="zh-CN" dirty="0" smtClean="0"/>
              <a:t>which reaches </a:t>
            </a:r>
            <a:r>
              <a:rPr lang="en-US" altLang="zh-CN" dirty="0"/>
              <a:t>2000nm.</a:t>
            </a:r>
            <a:endParaRPr lang="zh-CN" altLang="en-US" dirty="0"/>
          </a:p>
        </p:txBody>
      </p:sp>
      <p:sp>
        <p:nvSpPr>
          <p:cNvPr id="26628" name="灯片编号占位符 3">
            <a:extLst>
              <a:ext uri="{FF2B5EF4-FFF2-40B4-BE49-F238E27FC236}">
                <a16:creationId xmlns:a16="http://schemas.microsoft.com/office/drawing/2014/main" id="{4B22EFF8-5966-4DAA-908E-6601C289D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034300-A9F7-448F-B22A-4D7E54C72869}" type="slidenum">
              <a:rPr lang="zh-CN" altLang="en-US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3842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Some BPMs</a:t>
            </a:r>
            <a:r>
              <a:rPr lang="en-US" altLang="zh-CN" baseline="0" dirty="0" smtClean="0"/>
              <a:t>’ FA data acquires and transmits to PSD.</a:t>
            </a:r>
          </a:p>
          <a:p>
            <a:r>
              <a:rPr lang="en-US" altLang="zh-CN" baseline="0" dirty="0" smtClean="0"/>
              <a:t>For comparison, here, we use the integrate of PSD from one to one hundred Hz to estimate BPMs’ resolution.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In the figure of RMS above, their resolutions are all greater than 0.4 um.</a:t>
            </a:r>
          </a:p>
          <a:p>
            <a:r>
              <a:rPr lang="en-US" altLang="zh-CN" baseline="0" dirty="0" smtClean="0"/>
              <a:t>Together with the figures of PSD below, the growth band in X direction is in the  band  from six to ten Hz and the point at the fifty Hz.</a:t>
            </a:r>
          </a:p>
          <a:p>
            <a:r>
              <a:rPr lang="en-US" altLang="zh-CN" dirty="0" smtClean="0"/>
              <a:t>While in Y direction ,it is concentrates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on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the</a:t>
            </a:r>
            <a:r>
              <a:rPr lang="en-US" altLang="zh-CN" baseline="0" dirty="0" smtClean="0"/>
              <a:t> fifty Hz.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3F30-8DEE-4E63-A33A-DCD0B79B5A4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801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</a:t>
            </a:r>
            <a:r>
              <a:rPr lang="en-US" altLang="zh-CN" dirty="0"/>
              <a:t>the BEPCII storage ring, the BPM </a:t>
            </a:r>
            <a:r>
              <a:rPr lang="en-US" altLang="zh-CN" dirty="0" smtClean="0"/>
              <a:t>button </a:t>
            </a:r>
            <a:r>
              <a:rPr lang="en-US" altLang="zh-CN" dirty="0"/>
              <a:t>is welded </a:t>
            </a:r>
            <a:r>
              <a:rPr lang="en-US" altLang="zh-CN" dirty="0" smtClean="0"/>
              <a:t>into </a:t>
            </a:r>
            <a:r>
              <a:rPr lang="en-US" altLang="zh-CN" dirty="0"/>
              <a:t>the vacuum </a:t>
            </a:r>
            <a:r>
              <a:rPr lang="en-US" altLang="zh-CN" dirty="0" smtClean="0"/>
              <a:t>chamber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and </a:t>
            </a:r>
            <a:r>
              <a:rPr lang="en-US" altLang="zh-CN" dirty="0"/>
              <a:t>then </a:t>
            </a:r>
            <a:r>
              <a:rPr lang="en-US" altLang="zh-CN" dirty="0" smtClean="0"/>
              <a:t>fixed with </a:t>
            </a:r>
            <a:r>
              <a:rPr lang="en-US" altLang="zh-CN" dirty="0"/>
              <a:t>the magnet.</a:t>
            </a:r>
          </a:p>
          <a:p>
            <a:r>
              <a:rPr lang="en-US" altLang="zh-CN" dirty="0"/>
              <a:t>In order to </a:t>
            </a:r>
            <a:r>
              <a:rPr lang="en-US" altLang="zh-CN" dirty="0" smtClean="0"/>
              <a:t>analyze </a:t>
            </a:r>
            <a:r>
              <a:rPr lang="en-US" altLang="zh-CN" dirty="0"/>
              <a:t>the </a:t>
            </a:r>
            <a:r>
              <a:rPr lang="en-US" altLang="zh-CN" dirty="0" smtClean="0"/>
              <a:t>relation </a:t>
            </a:r>
            <a:r>
              <a:rPr lang="en-US" altLang="zh-CN" dirty="0"/>
              <a:t>of BPM data </a:t>
            </a:r>
            <a:r>
              <a:rPr lang="en-US" altLang="zh-CN" dirty="0" smtClean="0"/>
              <a:t>and its </a:t>
            </a:r>
            <a:r>
              <a:rPr lang="en-US" altLang="zh-CN" dirty="0"/>
              <a:t>vibration, it is necessary to measure BPM vibration data and BPM FA </a:t>
            </a:r>
            <a:r>
              <a:rPr lang="en-US" altLang="zh-CN" dirty="0" smtClean="0"/>
              <a:t>data.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******************************</a:t>
            </a:r>
          </a:p>
          <a:p>
            <a:r>
              <a:rPr lang="en-US" altLang="zh-CN" dirty="0" smtClean="0"/>
              <a:t>Here mainly seismometer and displacement sensor.</a:t>
            </a:r>
          </a:p>
          <a:p>
            <a:r>
              <a:rPr lang="en-US" altLang="zh-CN" dirty="0" smtClean="0"/>
              <a:t>Seismometers are easy to use, but bulky and susceptible to strong magnetic fields. They can only be used to measure the vibrations of a magnet attached to a BPM.</a:t>
            </a:r>
          </a:p>
          <a:p>
            <a:r>
              <a:rPr lang="en-US" altLang="zh-CN" dirty="0" smtClean="0"/>
              <a:t>As a supplement, the displacement detector measures the vibration of the BPM but lacks a strong support, so the data is not reliable and the spectrum can only be predicted.</a:t>
            </a:r>
            <a:endParaRPr lang="zh-CN" altLang="en-US" dirty="0" smtClean="0"/>
          </a:p>
          <a:p>
            <a:r>
              <a:rPr lang="en-US" altLang="zh-CN" dirty="0" smtClean="0"/>
              <a:t>******************************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3F30-8DEE-4E63-A33A-DCD0B79B5A4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46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62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02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28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05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0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688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15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88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152854"/>
            <a:ext cx="7886700" cy="5002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52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418060"/>
            <a:ext cx="653142" cy="377091"/>
          </a:xfrm>
        </p:spPr>
        <p:txBody>
          <a:bodyPr/>
          <a:lstStyle/>
          <a:p>
            <a:fld id="{DD96A224-336D-4EE2-A83F-1BE866F500B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084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02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02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168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441994"/>
            <a:ext cx="628649" cy="3411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fld id="{DD96A224-336D-4EE2-A83F-1BE866F500B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3D97EBF-A9D6-43D2-B186-FBE8E2A0E7E5}"/>
              </a:ext>
            </a:extLst>
          </p:cNvPr>
          <p:cNvSpPr/>
          <p:nvPr userDrawn="1"/>
        </p:nvSpPr>
        <p:spPr>
          <a:xfrm>
            <a:off x="1958560" y="6437794"/>
            <a:ext cx="5226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Mechanical</a:t>
            </a:r>
            <a:r>
              <a:rPr lang="zh-CN" altLang="en-US" dirty="0"/>
              <a:t> </a:t>
            </a:r>
            <a:r>
              <a:rPr lang="en-US" altLang="zh-CN" dirty="0"/>
              <a:t>vibration influence on BPM measurement</a:t>
            </a:r>
            <a:endParaRPr lang="zh-CN" alt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A3F7B91-112B-430C-ADC6-6ED58DC629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6"/>
            <a:ext cx="1403302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69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882651" y="2130642"/>
            <a:ext cx="77787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Wang</a:t>
            </a:r>
            <a:r>
              <a:rPr lang="zh-CN" altLang="en-US" sz="3200" dirty="0"/>
              <a:t> </a:t>
            </a:r>
            <a:r>
              <a:rPr lang="en-US" altLang="zh-CN" sz="3200" dirty="0" err="1" smtClean="0"/>
              <a:t>Zhizhuo</a:t>
            </a:r>
            <a:r>
              <a:rPr lang="en-US" altLang="zh-CN" sz="3200" dirty="0" smtClean="0"/>
              <a:t>*, </a:t>
            </a:r>
            <a:r>
              <a:rPr lang="en-US" altLang="zh-CN" sz="3200" dirty="0"/>
              <a:t>Ma Huizhou, Cao Jianshe</a:t>
            </a:r>
          </a:p>
          <a:p>
            <a:pPr eaLnBrk="1" hangingPunct="1"/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/>
            <a:r>
              <a:rPr lang="en-US" altLang="zh-CN" sz="3200" dirty="0"/>
              <a:t> Accelerator BI group , IHEP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33400" y="558508"/>
            <a:ext cx="81280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/>
              <a:t>The impact of vibration on BPM measurement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日期占位符 7">
            <a:extLst>
              <a:ext uri="{FF2B5EF4-FFF2-40B4-BE49-F238E27FC236}">
                <a16:creationId xmlns:a16="http://schemas.microsoft.com/office/drawing/2014/main" id="{BBE6CF47-FEB5-4F0E-A6EB-F80320D4C8AB}"/>
              </a:ext>
            </a:extLst>
          </p:cNvPr>
          <p:cNvSpPr txBox="1">
            <a:spLocks/>
          </p:cNvSpPr>
          <p:nvPr/>
        </p:nvSpPr>
        <p:spPr>
          <a:xfrm>
            <a:off x="882651" y="4658602"/>
            <a:ext cx="2891682" cy="67747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4643EA-4687-45E5-8083-83055F7CAA84}" type="datetime1">
              <a:rPr lang="zh-CN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2017/12/12</a:t>
            </a:fld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2651" y="6048728"/>
            <a:ext cx="256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*wangzz@ihep.ac.cn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902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7"/>
    </mc:Choice>
    <mc:Fallback xmlns="">
      <p:transition spd="slow" advTm="29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7A3E94-F4A8-42B3-B0B5-0274B5D7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6" y="108066"/>
            <a:ext cx="7590422" cy="835831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 smtClean="0"/>
              <a:t>Vibration measurement sensor</a:t>
            </a:r>
            <a:endParaRPr lang="zh-CN" altLang="en-US" sz="3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DBD2BE-DCCB-419F-BCD0-DC1224E3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D9A81AF-9434-42C4-81BA-E1201A1520D3}"/>
              </a:ext>
            </a:extLst>
          </p:cNvPr>
          <p:cNvSpPr txBox="1"/>
          <p:nvPr/>
        </p:nvSpPr>
        <p:spPr>
          <a:xfrm>
            <a:off x="336797" y="991616"/>
            <a:ext cx="847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Seismometer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and   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Displacement sensor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7E5EAA9-F965-444B-844A-5567A0B5A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132597"/>
              </p:ext>
            </p:extLst>
          </p:nvPr>
        </p:nvGraphicFramePr>
        <p:xfrm>
          <a:off x="360900" y="1549400"/>
          <a:ext cx="8422200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252">
                  <a:extLst>
                    <a:ext uri="{9D8B030D-6E8A-4147-A177-3AD203B41FA5}">
                      <a16:colId xmlns:a16="http://schemas.microsoft.com/office/drawing/2014/main" val="78077797"/>
                    </a:ext>
                  </a:extLst>
                </a:gridCol>
                <a:gridCol w="2731216">
                  <a:extLst>
                    <a:ext uri="{9D8B030D-6E8A-4147-A177-3AD203B41FA5}">
                      <a16:colId xmlns:a16="http://schemas.microsoft.com/office/drawing/2014/main" val="432650507"/>
                    </a:ext>
                  </a:extLst>
                </a:gridCol>
                <a:gridCol w="3308732">
                  <a:extLst>
                    <a:ext uri="{9D8B030D-6E8A-4147-A177-3AD203B41FA5}">
                      <a16:colId xmlns:a16="http://schemas.microsoft.com/office/drawing/2014/main" val="4170107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Seismometer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Displacement sensor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40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measurement range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0.02~80 Hz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&gt; 120 Hz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582078"/>
                  </a:ext>
                </a:extLst>
              </a:tr>
              <a:tr h="2437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Sampling rate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500 Hz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520.833Hz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961480"/>
                  </a:ext>
                </a:extLst>
              </a:tr>
              <a:tr h="243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Advantage</a:t>
                      </a:r>
                      <a:endParaRPr lang="zh-CN" altLang="en-US" dirty="0"/>
                    </a:p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Operate easily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Small</a:t>
                      </a:r>
                    </a:p>
                    <a:p>
                      <a:r>
                        <a:rPr lang="en-US" altLang="zh-CN" dirty="0"/>
                        <a:t>Anti-interference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666400"/>
                  </a:ext>
                </a:extLst>
              </a:tr>
              <a:tr h="243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Disadvantage</a:t>
                      </a:r>
                      <a:endParaRPr lang="zh-CN" altLang="en-US" dirty="0"/>
                    </a:p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Big</a:t>
                      </a:r>
                    </a:p>
                    <a:p>
                      <a:r>
                        <a:rPr lang="en-US" altLang="zh-CN" dirty="0"/>
                        <a:t>Sensitive to magnetic </a:t>
                      </a:r>
                      <a:r>
                        <a:rPr lang="en-US" altLang="zh-CN" dirty="0" smtClean="0"/>
                        <a:t>field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Hard to fix</a:t>
                      </a:r>
                    </a:p>
                    <a:p>
                      <a:r>
                        <a:rPr lang="en-US" altLang="zh-CN" dirty="0"/>
                        <a:t>Hard</a:t>
                      </a:r>
                      <a:r>
                        <a:rPr lang="en-US" altLang="zh-CN" baseline="0" dirty="0"/>
                        <a:t> for </a:t>
                      </a:r>
                      <a:r>
                        <a:rPr lang="en-US" altLang="zh-CN" dirty="0"/>
                        <a:t>robust support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181009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AA419D50-ED70-4FAC-992D-42DFD1193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98" y="4280627"/>
            <a:ext cx="1482277" cy="181774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37D5798-D26F-4680-B89B-0C5FD02E0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20" y="4280627"/>
            <a:ext cx="2636235" cy="181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7A3E94-F4A8-42B3-B0B5-0274B5D7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6" y="108066"/>
            <a:ext cx="7590422" cy="835831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/>
              <a:t>Vibration around BPM and BPM FA data</a:t>
            </a:r>
            <a:endParaRPr lang="zh-CN" altLang="en-US" sz="3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DBD2BE-DCCB-419F-BCD0-DC1224E3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8150A538-630A-448E-824B-E96E8AD1D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3" y="1424507"/>
            <a:ext cx="3635657" cy="4351338"/>
          </a:xfr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5401E2F-BA3A-48AC-B4B0-C33EF3273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96" y="2127547"/>
            <a:ext cx="2482113" cy="36482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78DB53B-8B3A-4080-8F24-BBBED8FEB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34" y="4400361"/>
            <a:ext cx="1882635" cy="1722673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3C9C42CC-5A75-4443-8713-872C06FA5506}"/>
              </a:ext>
            </a:extLst>
          </p:cNvPr>
          <p:cNvSpPr/>
          <p:nvPr/>
        </p:nvSpPr>
        <p:spPr>
          <a:xfrm rot="424583">
            <a:off x="3210716" y="4392435"/>
            <a:ext cx="239437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8E3C65B-44CD-435B-A477-3CEE9323B694}"/>
              </a:ext>
            </a:extLst>
          </p:cNvPr>
          <p:cNvCxnSpPr>
            <a:cxnSpLocks/>
          </p:cNvCxnSpPr>
          <p:nvPr/>
        </p:nvCxnSpPr>
        <p:spPr>
          <a:xfrm>
            <a:off x="5923756" y="4770950"/>
            <a:ext cx="1676692" cy="884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DD9A81AF-9434-42C4-81BA-E1201A1520D3}"/>
              </a:ext>
            </a:extLst>
          </p:cNvPr>
          <p:cNvSpPr txBox="1"/>
          <p:nvPr/>
        </p:nvSpPr>
        <p:spPr>
          <a:xfrm>
            <a:off x="488953" y="812579"/>
            <a:ext cx="651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Seismometer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and   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Displacement sensor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around  the 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BPM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6619366-5E9A-4C73-9101-5656FF1D189E}"/>
              </a:ext>
            </a:extLst>
          </p:cNvPr>
          <p:cNvSpPr/>
          <p:nvPr/>
        </p:nvSpPr>
        <p:spPr>
          <a:xfrm>
            <a:off x="1037359" y="1498197"/>
            <a:ext cx="1269423" cy="14424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B8F50D62-3B7D-4815-8A35-C02A52F0C029}"/>
              </a:ext>
            </a:extLst>
          </p:cNvPr>
          <p:cNvSpPr/>
          <p:nvPr/>
        </p:nvSpPr>
        <p:spPr>
          <a:xfrm>
            <a:off x="2537915" y="3836303"/>
            <a:ext cx="845744" cy="112811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23A02B7E-18BD-4011-BDD5-C20FDEEE3A2B}"/>
              </a:ext>
            </a:extLst>
          </p:cNvPr>
          <p:cNvSpPr/>
          <p:nvPr/>
        </p:nvSpPr>
        <p:spPr>
          <a:xfrm>
            <a:off x="5847222" y="3399843"/>
            <a:ext cx="1421901" cy="136857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F64B8A41-4196-4C0C-87A3-D21E23443328}"/>
              </a:ext>
            </a:extLst>
          </p:cNvPr>
          <p:cNvCxnSpPr>
            <a:cxnSpLocks/>
          </p:cNvCxnSpPr>
          <p:nvPr/>
        </p:nvCxnSpPr>
        <p:spPr>
          <a:xfrm flipV="1">
            <a:off x="1298864" y="1202996"/>
            <a:ext cx="373206" cy="9317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11DA7DA-41AA-4573-A21C-DDFB60AE3D72}"/>
              </a:ext>
            </a:extLst>
          </p:cNvPr>
          <p:cNvCxnSpPr>
            <a:cxnSpLocks/>
          </p:cNvCxnSpPr>
          <p:nvPr/>
        </p:nvCxnSpPr>
        <p:spPr>
          <a:xfrm flipH="1" flipV="1">
            <a:off x="4109538" y="1156512"/>
            <a:ext cx="1541855" cy="34935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57015723-0FEC-49FE-89E8-C1B3DF69E80D}"/>
              </a:ext>
            </a:extLst>
          </p:cNvPr>
          <p:cNvCxnSpPr>
            <a:cxnSpLocks/>
          </p:cNvCxnSpPr>
          <p:nvPr/>
        </p:nvCxnSpPr>
        <p:spPr>
          <a:xfrm flipH="1" flipV="1">
            <a:off x="6463145" y="1202996"/>
            <a:ext cx="139645" cy="2226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C94845-ADC6-43D3-9B12-66B39D45B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16889"/>
            <a:ext cx="8372475" cy="757670"/>
          </a:xfrm>
        </p:spPr>
        <p:txBody>
          <a:bodyPr>
            <a:normAutofit fontScale="90000"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Vibration of Quadrupole(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Seismometer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) and BPM FA PSD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4ED68BAB-7876-4A5F-BBE7-0A53B2EB85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38" y="1007044"/>
            <a:ext cx="7438524" cy="4357236"/>
          </a:xfr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7322249-7077-4791-B460-F206A897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876B690-9D26-4665-B139-2DFFC805E44C}"/>
              </a:ext>
            </a:extLst>
          </p:cNvPr>
          <p:cNvSpPr/>
          <p:nvPr/>
        </p:nvSpPr>
        <p:spPr>
          <a:xfrm>
            <a:off x="1740569" y="1469658"/>
            <a:ext cx="1130969" cy="2621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8EC2974-A6D1-491E-AEE4-567368462377}"/>
              </a:ext>
            </a:extLst>
          </p:cNvPr>
          <p:cNvSpPr/>
          <p:nvPr/>
        </p:nvSpPr>
        <p:spPr>
          <a:xfrm>
            <a:off x="3866606" y="1469658"/>
            <a:ext cx="664036" cy="31745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D3DC1AC-7DBD-4FBC-A80C-8EA369E8B71B}"/>
              </a:ext>
            </a:extLst>
          </p:cNvPr>
          <p:cNvSpPr/>
          <p:nvPr/>
        </p:nvSpPr>
        <p:spPr>
          <a:xfrm>
            <a:off x="7230979" y="2514600"/>
            <a:ext cx="517358" cy="1576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4C9F95D-9F77-4D7F-BACE-85A313FDA669}"/>
              </a:ext>
            </a:extLst>
          </p:cNvPr>
          <p:cNvSpPr txBox="1"/>
          <p:nvPr/>
        </p:nvSpPr>
        <p:spPr>
          <a:xfrm>
            <a:off x="634666" y="5737148"/>
            <a:ext cx="743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Consistency :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10—20Hz; 40-50Hz;   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around 100Hz</a:t>
            </a:r>
            <a:r>
              <a:rPr lang="en-US" altLang="zh-CN" dirty="0"/>
              <a:t>                    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16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63E495D-AD0A-4EF0-B85A-646C8B28D114}"/>
              </a:ext>
            </a:extLst>
          </p:cNvPr>
          <p:cNvGrpSpPr/>
          <p:nvPr/>
        </p:nvGrpSpPr>
        <p:grpSpPr>
          <a:xfrm>
            <a:off x="653143" y="776301"/>
            <a:ext cx="7340784" cy="5478225"/>
            <a:chOff x="653143" y="974058"/>
            <a:chExt cx="7340784" cy="5478225"/>
          </a:xfrm>
        </p:grpSpPr>
        <p:sp>
          <p:nvSpPr>
            <p:cNvPr id="3" name="文本框 2"/>
            <p:cNvSpPr txBox="1"/>
            <p:nvPr/>
          </p:nvSpPr>
          <p:spPr>
            <a:xfrm>
              <a:off x="653143" y="5436620"/>
              <a:ext cx="73407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Consistency</a:t>
              </a:r>
              <a:r>
                <a:rPr lang="en-US" altLang="zh-CN" sz="2000" dirty="0"/>
                <a:t> in</a:t>
              </a:r>
              <a:r>
                <a:rPr lang="zh-CN" altLang="en-US" sz="2000" dirty="0"/>
                <a:t>  </a:t>
              </a:r>
              <a:r>
                <a:rPr lang="en-US" altLang="zh-CN" sz="2000" dirty="0"/>
                <a:t>9Hz, </a:t>
              </a:r>
              <a:r>
                <a:rPr lang="en-US" altLang="zh-CN" sz="2000" dirty="0" smtClean="0"/>
                <a:t>50Hz</a:t>
              </a:r>
            </a:p>
            <a:p>
              <a:r>
                <a:rPr lang="en-US" altLang="zh-CN" sz="2000" dirty="0" smtClean="0"/>
                <a:t>The </a:t>
              </a:r>
              <a:r>
                <a:rPr lang="en-US" altLang="zh-CN" sz="2000" dirty="0"/>
                <a:t>vibration and FA data in X </a:t>
              </a:r>
              <a:r>
                <a:rPr lang="en-US" altLang="zh-CN" sz="2000" dirty="0" smtClean="0"/>
                <a:t>direction in 9Hz </a:t>
              </a:r>
              <a:r>
                <a:rPr lang="en-US" altLang="zh-CN" sz="2000" dirty="0"/>
                <a:t>is much greater than those in Y direction</a:t>
              </a:r>
              <a:r>
                <a:rPr lang="en-US" altLang="zh-CN" sz="2000" dirty="0" smtClean="0"/>
                <a:t>.</a:t>
              </a:r>
              <a:endParaRPr lang="en-US" altLang="zh-CN" sz="2000" dirty="0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43" y="974058"/>
              <a:ext cx="7340784" cy="4306226"/>
            </a:xfrm>
            <a:prstGeom prst="rect">
              <a:avLst/>
            </a:prstGeom>
          </p:spPr>
        </p:pic>
      </p:grp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3068" y="229678"/>
            <a:ext cx="8829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Vibration of BPM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vacuum chamber (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Displacement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and BPM FA PSD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9AD3BF4-E4DA-4F06-86FE-74868B9E1970}"/>
              </a:ext>
            </a:extLst>
          </p:cNvPr>
          <p:cNvSpPr/>
          <p:nvPr/>
        </p:nvSpPr>
        <p:spPr>
          <a:xfrm>
            <a:off x="1467853" y="1540043"/>
            <a:ext cx="385010" cy="2622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1622468-B633-4AC1-A5F6-046E4FD1A40B}"/>
              </a:ext>
            </a:extLst>
          </p:cNvPr>
          <p:cNvSpPr/>
          <p:nvPr/>
        </p:nvSpPr>
        <p:spPr>
          <a:xfrm>
            <a:off x="4166934" y="1720902"/>
            <a:ext cx="489286" cy="2815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6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93" y="2085554"/>
            <a:ext cx="2147955" cy="3210432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4294967295"/>
          </p:nvPr>
        </p:nvSpPr>
        <p:spPr>
          <a:xfrm>
            <a:off x="6939643" y="6418060"/>
            <a:ext cx="2057400" cy="365125"/>
          </a:xfrm>
          <a:prstGeom prst="rect">
            <a:avLst/>
          </a:prstGeom>
        </p:spPr>
        <p:txBody>
          <a:bodyPr/>
          <a:lstStyle/>
          <a:p>
            <a:fld id="{B2112786-F4D1-464E-B11F-D568767A151E}" type="datetime1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642A3A9B-6BA4-490A-B430-0DDE5BC6C9B7}"/>
              </a:ext>
            </a:extLst>
          </p:cNvPr>
          <p:cNvSpPr txBox="1"/>
          <p:nvPr/>
        </p:nvSpPr>
        <p:spPr>
          <a:xfrm>
            <a:off x="0" y="98748"/>
            <a:ext cx="651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Independent  support  for  BPM 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5F70EEE-B328-422C-94B4-DE1387660AB1}"/>
              </a:ext>
            </a:extLst>
          </p:cNvPr>
          <p:cNvSpPr/>
          <p:nvPr/>
        </p:nvSpPr>
        <p:spPr>
          <a:xfrm>
            <a:off x="146957" y="936858"/>
            <a:ext cx="53700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   </a:t>
            </a:r>
            <a:r>
              <a:rPr lang="en-US" altLang="zh-CN" sz="2400" dirty="0"/>
              <a:t>In view of the complicated vibrations of the magnet and other components, it is necessary to install </a:t>
            </a:r>
            <a:r>
              <a:rPr lang="en-US" altLang="zh-CN" sz="2400" dirty="0" smtClean="0"/>
              <a:t>an </a:t>
            </a:r>
            <a:r>
              <a:rPr lang="en-US" altLang="zh-CN" sz="2400" dirty="0"/>
              <a:t>independent and stable support for the special </a:t>
            </a:r>
            <a:r>
              <a:rPr lang="en-US" altLang="zh-CN" sz="2400" dirty="0" smtClean="0"/>
              <a:t>BPMs.</a:t>
            </a:r>
          </a:p>
          <a:p>
            <a:r>
              <a:rPr lang="en-US" altLang="zh-CN" sz="2400" dirty="0" smtClean="0"/>
              <a:t>  The BPM is isolated from others with bellows.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4F14FD-E2DF-40DD-B7B7-975A08FBD916}"/>
              </a:ext>
            </a:extLst>
          </p:cNvPr>
          <p:cNvSpPr txBox="1"/>
          <p:nvPr/>
        </p:nvSpPr>
        <p:spPr>
          <a:xfrm>
            <a:off x="350419" y="3207628"/>
            <a:ext cx="4666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Requirements:</a:t>
            </a:r>
            <a:endParaRPr lang="en-US" altLang="zh-CN" sz="2400" dirty="0"/>
          </a:p>
          <a:p>
            <a:r>
              <a:rPr lang="en-US" altLang="zh-CN" sz="2400" dirty="0"/>
              <a:t>  </a:t>
            </a:r>
            <a:r>
              <a:rPr lang="en-US" altLang="zh-CN" sz="2400" dirty="0" smtClean="0"/>
              <a:t>Height: </a:t>
            </a:r>
            <a:r>
              <a:rPr lang="en-US" altLang="zh-CN" sz="2400" dirty="0"/>
              <a:t>1.2m</a:t>
            </a:r>
          </a:p>
          <a:p>
            <a:r>
              <a:rPr lang="en-US" altLang="zh-CN" sz="2400" dirty="0"/>
              <a:t>  Longitudinal length:  &lt; 100 mm</a:t>
            </a:r>
          </a:p>
          <a:p>
            <a:r>
              <a:rPr lang="en-US" altLang="zh-CN" sz="2400" dirty="0" smtClean="0"/>
              <a:t>  </a:t>
            </a:r>
            <a:endParaRPr lang="en-US" altLang="zh-CN" sz="2400" dirty="0"/>
          </a:p>
          <a:p>
            <a:r>
              <a:rPr lang="en-US" altLang="zh-CN" sz="2400" dirty="0"/>
              <a:t> </a:t>
            </a:r>
            <a:r>
              <a:rPr lang="en-US" altLang="zh-CN" sz="2400" dirty="0" err="1" smtClean="0"/>
              <a:t>Eigenfrequency</a:t>
            </a:r>
            <a:r>
              <a:rPr lang="en-US" altLang="zh-CN" sz="2400" dirty="0" smtClean="0"/>
              <a:t>  in X:&gt; </a:t>
            </a:r>
            <a:r>
              <a:rPr lang="en-US" altLang="zh-CN" sz="2400" dirty="0"/>
              <a:t>50Hz</a:t>
            </a:r>
          </a:p>
          <a:p>
            <a:r>
              <a:rPr lang="en-US" altLang="zh-CN" sz="2400" dirty="0"/>
              <a:t> Vibration in </a:t>
            </a:r>
            <a:r>
              <a:rPr lang="en-US" altLang="zh-CN" sz="2400" dirty="0" smtClean="0"/>
              <a:t>Y:  </a:t>
            </a:r>
            <a:r>
              <a:rPr lang="en-US" altLang="zh-CN" sz="2400" dirty="0"/>
              <a:t>&lt; 50nm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4DD3C3-C26B-4754-BCF9-12D0E794A230}"/>
              </a:ext>
            </a:extLst>
          </p:cNvPr>
          <p:cNvSpPr txBox="1"/>
          <p:nvPr/>
        </p:nvSpPr>
        <p:spPr>
          <a:xfrm>
            <a:off x="350419" y="5609189"/>
            <a:ext cx="45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Design  and simulation(refer to other laboratory 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DB9EC6F-087E-4E05-866C-A7ACAD24C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21" y="1295837"/>
            <a:ext cx="2694300" cy="47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3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96BDBBE-2401-4549-B9B9-628E32ED111D}"/>
              </a:ext>
            </a:extLst>
          </p:cNvPr>
          <p:cNvGrpSpPr/>
          <p:nvPr/>
        </p:nvGrpSpPr>
        <p:grpSpPr>
          <a:xfrm>
            <a:off x="579664" y="786998"/>
            <a:ext cx="6956253" cy="3316871"/>
            <a:chOff x="506185" y="800188"/>
            <a:chExt cx="7984670" cy="331687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39CBE90-6103-444C-A1D9-92B6673E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85" y="1298626"/>
              <a:ext cx="7984670" cy="2818433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56EE18B0-735E-4B8E-B963-8D3D906D9D78}"/>
                </a:ext>
              </a:extLst>
            </p:cNvPr>
            <p:cNvSpPr txBox="1"/>
            <p:nvPr/>
          </p:nvSpPr>
          <p:spPr>
            <a:xfrm>
              <a:off x="656624" y="800188"/>
              <a:ext cx="3058021" cy="37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Measure</a:t>
              </a:r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669" y="142025"/>
            <a:ext cx="846666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Measure</a:t>
            </a:r>
            <a:r>
              <a:rPr lang="zh-CN" alt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eigenfrequency and vibration PSD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6" y="846796"/>
            <a:ext cx="7103211" cy="31635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30104" y="4542509"/>
            <a:ext cx="7834230" cy="1938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fixed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ith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Ground Bolt easily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 Y ,the RMS is under 25 nm and amplification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factor is about 1.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 X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,first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Eigenfrequency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reaches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33Hz . 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 X,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RMS is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terrible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DB9EC6F-087E-4E05-866C-A7ACAD24C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17" y="900374"/>
            <a:ext cx="1397790" cy="32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B6F10F-62F1-4FCD-A83B-0E8A7B1E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8825"/>
            <a:ext cx="7886700" cy="91334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BPM Calibration System 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FA9915-BFD2-4EE1-8947-FCFCEC43A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9" y="1253383"/>
            <a:ext cx="4162795" cy="1390416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RF </a:t>
            </a:r>
            <a:r>
              <a:rPr lang="en-US" altLang="zh-CN" dirty="0" err="1">
                <a:solidFill>
                  <a:srgbClr val="FF0000"/>
                </a:solidFill>
              </a:rPr>
              <a:t>Singal</a:t>
            </a:r>
            <a:r>
              <a:rPr lang="en-US" altLang="zh-CN" dirty="0">
                <a:solidFill>
                  <a:srgbClr val="FF0000"/>
                </a:solidFill>
              </a:rPr>
              <a:t> loading on the antenna</a:t>
            </a:r>
            <a:r>
              <a:rPr lang="en-US" altLang="zh-CN" dirty="0"/>
              <a:t> to act as beam  for BPM calibration. Antenna rod </a:t>
            </a:r>
            <a:r>
              <a:rPr lang="en-US" altLang="zh-CN" dirty="0" smtClean="0"/>
              <a:t>moves </a:t>
            </a:r>
            <a:r>
              <a:rPr lang="en-US" altLang="zh-CN" dirty="0"/>
              <a:t>step by </a:t>
            </a:r>
            <a:r>
              <a:rPr lang="en-US" altLang="zh-CN" dirty="0" smtClean="0"/>
              <a:t>step .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3D91D4-1CC9-4C16-90AD-8B4FCEB4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C2B658-8257-406F-A781-AEE8DC9D3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2" y="1564105"/>
            <a:ext cx="3941541" cy="3483910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BBF14997-AC7E-4EBB-B986-DA9E18E66F41}"/>
              </a:ext>
            </a:extLst>
          </p:cNvPr>
          <p:cNvCxnSpPr>
            <a:cxnSpLocks/>
          </p:cNvCxnSpPr>
          <p:nvPr/>
        </p:nvCxnSpPr>
        <p:spPr>
          <a:xfrm flipV="1">
            <a:off x="3075711" y="1535076"/>
            <a:ext cx="1664731" cy="9431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62C7296B-08C2-45CE-BF9A-A4C081C0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54249"/>
              </p:ext>
            </p:extLst>
          </p:nvPr>
        </p:nvGraphicFramePr>
        <p:xfrm>
          <a:off x="802889" y="5225898"/>
          <a:ext cx="6903338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137">
                  <a:extLst>
                    <a:ext uri="{9D8B030D-6E8A-4147-A177-3AD203B41FA5}">
                      <a16:colId xmlns:a16="http://schemas.microsoft.com/office/drawing/2014/main" val="3224015661"/>
                    </a:ext>
                  </a:extLst>
                </a:gridCol>
                <a:gridCol w="2017979">
                  <a:extLst>
                    <a:ext uri="{9D8B030D-6E8A-4147-A177-3AD203B41FA5}">
                      <a16:colId xmlns:a16="http://schemas.microsoft.com/office/drawing/2014/main" val="3904313925"/>
                    </a:ext>
                  </a:extLst>
                </a:gridCol>
                <a:gridCol w="2726222">
                  <a:extLst>
                    <a:ext uri="{9D8B030D-6E8A-4147-A177-3AD203B41FA5}">
                      <a16:colId xmlns:a16="http://schemas.microsoft.com/office/drawing/2014/main" val="28680168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Tradition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Modern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65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Platform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Marble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Active isolation platform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1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Antenna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Rod in Horizontal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Tense wire in Vertical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690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Way</a:t>
                      </a:r>
                      <a:r>
                        <a:rPr lang="en-US" altLang="zh-CN" baseline="0" dirty="0"/>
                        <a:t> of movement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Antenna rod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BPM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83072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966B02B4-87D2-4DC9-8477-AAD3764AE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9" y="2579625"/>
            <a:ext cx="3013717" cy="2557332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6BA6714-0442-4F7D-A96D-64624DD76473}"/>
              </a:ext>
            </a:extLst>
          </p:cNvPr>
          <p:cNvCxnSpPr>
            <a:cxnSpLocks/>
          </p:cNvCxnSpPr>
          <p:nvPr/>
        </p:nvCxnSpPr>
        <p:spPr>
          <a:xfrm>
            <a:off x="2773863" y="2610855"/>
            <a:ext cx="3607959" cy="10439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45D0494B-7246-4972-9B54-B79EF3608BB2}"/>
              </a:ext>
            </a:extLst>
          </p:cNvPr>
          <p:cNvSpPr txBox="1"/>
          <p:nvPr/>
        </p:nvSpPr>
        <p:spPr>
          <a:xfrm>
            <a:off x="209361" y="5185611"/>
            <a:ext cx="8725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Another wire simulating  as Beam is for the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fixed  in the independent support. This design will test the effect of vibration on BPM.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B62B1A1-73AC-4786-96B5-CAB5D8C49C65}"/>
              </a:ext>
            </a:extLst>
          </p:cNvPr>
          <p:cNvGrpSpPr/>
          <p:nvPr/>
        </p:nvGrpSpPr>
        <p:grpSpPr>
          <a:xfrm>
            <a:off x="358565" y="223244"/>
            <a:ext cx="4213435" cy="4650436"/>
            <a:chOff x="358565" y="223244"/>
            <a:chExt cx="4213435" cy="465043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9F0CFE9-4BD0-4B77-A84E-ACA86005C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65" y="684909"/>
              <a:ext cx="4213435" cy="4188771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F5509B7-2457-41BE-BDCE-35C173473386}"/>
                </a:ext>
              </a:extLst>
            </p:cNvPr>
            <p:cNvSpPr txBox="1"/>
            <p:nvPr/>
          </p:nvSpPr>
          <p:spPr>
            <a:xfrm>
              <a:off x="714687" y="223244"/>
              <a:ext cx="350118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Passive 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isolation</a:t>
              </a:r>
              <a:r>
                <a:rPr lang="en-US" altLang="zh-CN" sz="2400" dirty="0"/>
                <a:t> Platform </a:t>
              </a:r>
              <a:endParaRPr lang="zh-CN" altLang="en-US" sz="2400" dirty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60C1959-86EA-49A0-BBB3-2B4F291449A1}"/>
              </a:ext>
            </a:extLst>
          </p:cNvPr>
          <p:cNvGrpSpPr/>
          <p:nvPr/>
        </p:nvGrpSpPr>
        <p:grpSpPr>
          <a:xfrm>
            <a:off x="2004478" y="509941"/>
            <a:ext cx="6894095" cy="4451185"/>
            <a:chOff x="2249905" y="422494"/>
            <a:chExt cx="6894095" cy="4451185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9825931E-E6EA-4203-8569-114AFC0C8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905" y="884160"/>
              <a:ext cx="6894095" cy="3989519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620BDA5-DE78-451F-926E-CBE4944654B0}"/>
                </a:ext>
              </a:extLst>
            </p:cNvPr>
            <p:cNvSpPr txBox="1"/>
            <p:nvPr/>
          </p:nvSpPr>
          <p:spPr>
            <a:xfrm>
              <a:off x="3037973" y="422494"/>
              <a:ext cx="53179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Performance</a:t>
              </a:r>
              <a:r>
                <a:rPr lang="en-US" altLang="zh-CN" dirty="0"/>
                <a:t> </a:t>
              </a:r>
              <a:r>
                <a:rPr lang="en-US" altLang="zh-CN" sz="2400" dirty="0"/>
                <a:t>of the isolation Platform</a:t>
              </a:r>
              <a:endParaRPr lang="zh-CN" altLang="en-US" sz="2400" dirty="0"/>
            </a:p>
          </p:txBody>
        </p:sp>
      </p:grp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B5B92008-796E-4E7D-B449-83265263F23D}"/>
              </a:ext>
            </a:extLst>
          </p:cNvPr>
          <p:cNvCxnSpPr>
            <a:cxnSpLocks/>
          </p:cNvCxnSpPr>
          <p:nvPr/>
        </p:nvCxnSpPr>
        <p:spPr>
          <a:xfrm flipH="1" flipV="1">
            <a:off x="1335506" y="996840"/>
            <a:ext cx="5127834" cy="43385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6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819" y="248595"/>
            <a:ext cx="3284055" cy="586886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+mn-lt"/>
                <a:ea typeface="+mn-ea"/>
                <a:cs typeface="+mn-cs"/>
              </a:rPr>
              <a:t>Plans in future</a:t>
            </a:r>
            <a:endParaRPr lang="zh-CN" alt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772" y="1379567"/>
            <a:ext cx="8170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/>
              <a:t>More BPMs will be tested for analysis of  the effect of vibration on BPM data to quantify the level.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/>
              <a:t>Independent support should be fixed with full  grout to suppress the vibration in X direction 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/>
              <a:t>BPM calibration system need to </a:t>
            </a:r>
            <a:r>
              <a:rPr lang="en-US" altLang="zh-CN" sz="2400"/>
              <a:t>develop the mechanical </a:t>
            </a:r>
            <a:r>
              <a:rPr lang="en-US" altLang="zh-CN" sz="2400" dirty="0"/>
              <a:t>struct for wire and BPM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/>
              <a:t>……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4294967295"/>
          </p:nvPr>
        </p:nvSpPr>
        <p:spPr>
          <a:xfrm>
            <a:off x="6939643" y="6418060"/>
            <a:ext cx="2057400" cy="365125"/>
          </a:xfrm>
          <a:prstGeom prst="rect">
            <a:avLst/>
          </a:prstGeom>
        </p:spPr>
        <p:txBody>
          <a:bodyPr/>
          <a:lstStyle/>
          <a:p>
            <a:fld id="{B72EE8B8-862E-4297-8AF9-30940462E94E}" type="datetime1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71375" y="5253030"/>
            <a:ext cx="3915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all </a:t>
            </a: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Thanks for attention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362922" y="2930413"/>
            <a:ext cx="557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Vibration affects BPM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62922" y="3801181"/>
            <a:ext cx="651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Independent  support  for  BPM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62922" y="4757143"/>
            <a:ext cx="5354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BPM calibration system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324544" y="1001833"/>
            <a:ext cx="1169551" cy="14340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 pitchFamily="34" charset="0"/>
              </a:rPr>
              <a:t>scheme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ndar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38" name="标题 1">
            <a:extLst>
              <a:ext uri="{FF2B5EF4-FFF2-40B4-BE49-F238E27FC236}">
                <a16:creationId xmlns:a16="http://schemas.microsoft.com/office/drawing/2014/main" id="{A0A5832A-4E66-4B3D-909F-37B75AFCB130}"/>
              </a:ext>
            </a:extLst>
          </p:cNvPr>
          <p:cNvSpPr txBox="1">
            <a:spLocks/>
          </p:cNvSpPr>
          <p:nvPr/>
        </p:nvSpPr>
        <p:spPr>
          <a:xfrm>
            <a:off x="438031" y="482705"/>
            <a:ext cx="1670169" cy="663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Outline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sp>
        <p:nvSpPr>
          <p:cNvPr id="39" name="TextBox 32">
            <a:extLst>
              <a:ext uri="{FF2B5EF4-FFF2-40B4-BE49-F238E27FC236}">
                <a16:creationId xmlns:a16="http://schemas.microsoft.com/office/drawing/2014/main" id="{D5C4DD24-45C7-41D2-9556-993B87D8268A}"/>
              </a:ext>
            </a:extLst>
          </p:cNvPr>
          <p:cNvSpPr txBox="1"/>
          <p:nvPr/>
        </p:nvSpPr>
        <p:spPr>
          <a:xfrm>
            <a:off x="1462898" y="2017048"/>
            <a:ext cx="606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BEPCII vibration</a:t>
            </a:r>
            <a:r>
              <a:rPr lang="en-US" altLang="zh-CN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3200" dirty="0" smtClean="0">
                <a:latin typeface="Arial" panose="020B0604020202020204" pitchFamily="34" charset="0"/>
                <a:ea typeface="宋体" panose="02010600030101010101" pitchFamily="2" charset="-122"/>
              </a:rPr>
              <a:t>sources</a:t>
            </a:r>
            <a:r>
              <a:rPr lang="en-US" altLang="zh-CN" sz="16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TextBox 32">
            <a:extLst>
              <a:ext uri="{FF2B5EF4-FFF2-40B4-BE49-F238E27FC236}">
                <a16:creationId xmlns:a16="http://schemas.microsoft.com/office/drawing/2014/main" id="{99EDB4C0-1AB2-4BAB-AD1C-76090ECF794B}"/>
              </a:ext>
            </a:extLst>
          </p:cNvPr>
          <p:cNvSpPr txBox="1"/>
          <p:nvPr/>
        </p:nvSpPr>
        <p:spPr>
          <a:xfrm>
            <a:off x="1462898" y="1103683"/>
            <a:ext cx="4887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Back Ground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7B27-BADB-432E-872A-6D274B628778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2D8682F-6281-4869-BAC1-DA94711DEC31}"/>
              </a:ext>
            </a:extLst>
          </p:cNvPr>
          <p:cNvGrpSpPr/>
          <p:nvPr/>
        </p:nvGrpSpPr>
        <p:grpSpPr>
          <a:xfrm>
            <a:off x="326572" y="2541761"/>
            <a:ext cx="8001660" cy="3288653"/>
            <a:chOff x="545441" y="956956"/>
            <a:chExt cx="8001660" cy="3288653"/>
          </a:xfrm>
        </p:grpSpPr>
        <p:sp>
          <p:nvSpPr>
            <p:cNvPr id="3" name="矩形 2"/>
            <p:cNvSpPr/>
            <p:nvPr/>
          </p:nvSpPr>
          <p:spPr>
            <a:xfrm>
              <a:off x="545441" y="3045280"/>
              <a:ext cx="80016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zh-CN" sz="2400" dirty="0"/>
                <a:t>   For HEPS, the minimum size of the bunch in the storage ring is about 1μm, so the resolution of the BPM system is required to reach 0.1μm</a:t>
              </a:r>
              <a:r>
                <a:rPr lang="en-GB" altLang="zh-CN" sz="2400" dirty="0" smtClean="0"/>
                <a:t>.</a:t>
              </a:r>
              <a:endParaRPr lang="zh-CN" altLang="zh-CN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2388063" y="2090410"/>
                  <a:ext cx="3469604" cy="6958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△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≤0.1</m:t>
                              </m:r>
                              <m:r>
                                <m:rPr>
                                  <m:nor/>
                                </m:rP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△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≤0.1</m:t>
                              </m:r>
                              <m:r>
                                <m:rPr>
                                  <m:nor/>
                                </m:rP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△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≤0.1</m:t>
                              </m:r>
                              <m:r>
                                <m:rPr>
                                  <m:nor/>
                                </m:rP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△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≤0.1</m:t>
                              </m:r>
                              <m:r>
                                <m:rPr>
                                  <m:nor/>
                                </m:rP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8063" y="2090410"/>
                  <a:ext cx="3469604" cy="6958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 7"/>
            <p:cNvSpPr/>
            <p:nvPr/>
          </p:nvSpPr>
          <p:spPr>
            <a:xfrm>
              <a:off x="545441" y="956956"/>
              <a:ext cx="78101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zh-CN" sz="2400" dirty="0"/>
                <a:t>    The general requirement of beam orbit stability is 10% of the beam </a:t>
              </a:r>
              <a:r>
                <a:rPr lang="en-GB" altLang="zh-CN" sz="2400" dirty="0" smtClean="0"/>
                <a:t>size and divergence</a:t>
              </a:r>
              <a:r>
                <a:rPr lang="en-US" altLang="zh-CN" sz="2400" dirty="0" smtClean="0"/>
                <a:t>.</a:t>
              </a:r>
              <a:endParaRPr lang="en-US" altLang="zh-CN" sz="2400" dirty="0"/>
            </a:p>
          </p:txBody>
        </p:sp>
      </p:grpSp>
      <p:sp>
        <p:nvSpPr>
          <p:cNvPr id="10" name="标题 1">
            <a:extLst>
              <a:ext uri="{FF2B5EF4-FFF2-40B4-BE49-F238E27FC236}">
                <a16:creationId xmlns:a16="http://schemas.microsoft.com/office/drawing/2014/main" id="{4A9DC233-6817-4A1B-9CDA-FE6ADBA98D01}"/>
              </a:ext>
            </a:extLst>
          </p:cNvPr>
          <p:cNvSpPr txBox="1">
            <a:spLocks/>
          </p:cNvSpPr>
          <p:nvPr/>
        </p:nvSpPr>
        <p:spPr>
          <a:xfrm>
            <a:off x="326572" y="303195"/>
            <a:ext cx="3318554" cy="5868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3200" dirty="0">
                <a:latin typeface="+mn-lt"/>
                <a:ea typeface="+mn-ea"/>
                <a:cs typeface="+mn-cs"/>
              </a:rPr>
              <a:t>Background</a:t>
            </a:r>
            <a:endParaRPr lang="zh-CN" alt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096A6F-4E7F-4AD5-8DF8-AC80335E2ABF}"/>
              </a:ext>
            </a:extLst>
          </p:cNvPr>
          <p:cNvSpPr/>
          <p:nvPr/>
        </p:nvSpPr>
        <p:spPr>
          <a:xfrm>
            <a:off x="263540" y="1115756"/>
            <a:ext cx="8306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Position Monitor (BPM) </a:t>
            </a:r>
            <a:r>
              <a:rPr lang="en-GB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works for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measuring the position of the beam and play</a:t>
            </a:r>
            <a:r>
              <a:rPr lang="en-GB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 import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ant</a:t>
            </a:r>
            <a:r>
              <a:rPr lang="en-GB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roles </a:t>
            </a:r>
            <a:r>
              <a:rPr lang="en-GB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 improving beam quality.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7B27-BADB-432E-872A-6D274B628778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F7ABDC4-8083-41F2-8F94-FB085FACB1BC}"/>
              </a:ext>
            </a:extLst>
          </p:cNvPr>
          <p:cNvSpPr txBox="1"/>
          <p:nvPr/>
        </p:nvSpPr>
        <p:spPr>
          <a:xfrm>
            <a:off x="1615332" y="1183725"/>
            <a:ext cx="5913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influence of Vibration on BPM reading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5B6EC3AB-09EF-4059-8BBF-93CA803B0EF6}"/>
              </a:ext>
            </a:extLst>
          </p:cNvPr>
          <p:cNvSpPr txBox="1">
            <a:spLocks/>
          </p:cNvSpPr>
          <p:nvPr/>
        </p:nvSpPr>
        <p:spPr>
          <a:xfrm>
            <a:off x="260205" y="308226"/>
            <a:ext cx="3318554" cy="5868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3200" dirty="0">
                <a:latin typeface="+mn-lt"/>
                <a:ea typeface="+mn-ea"/>
                <a:cs typeface="+mn-cs"/>
              </a:rPr>
              <a:t>Background</a:t>
            </a:r>
            <a:endParaRPr lang="zh-CN" altLang="en-US" sz="3200" dirty="0">
              <a:latin typeface="+mn-lt"/>
              <a:ea typeface="+mn-ea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F9A2E5B-24F0-4CC0-907C-BD0607AA50F8}"/>
              </a:ext>
            </a:extLst>
          </p:cNvPr>
          <p:cNvGrpSpPr/>
          <p:nvPr/>
        </p:nvGrpSpPr>
        <p:grpSpPr>
          <a:xfrm>
            <a:off x="1763231" y="2035818"/>
            <a:ext cx="5911065" cy="2225246"/>
            <a:chOff x="1779405" y="3362010"/>
            <a:chExt cx="5911065" cy="222524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F46958C-5AFD-4F8E-BB25-4D2174140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05" y="4908850"/>
              <a:ext cx="5472483" cy="678406"/>
            </a:xfrm>
            <a:prstGeom prst="rect">
              <a:avLst/>
            </a:prstGeom>
          </p:spPr>
        </p:pic>
        <p:sp>
          <p:nvSpPr>
            <p:cNvPr id="14" name="箭头: 下弧形 13">
              <a:extLst>
                <a:ext uri="{FF2B5EF4-FFF2-40B4-BE49-F238E27FC236}">
                  <a16:creationId xmlns:a16="http://schemas.microsoft.com/office/drawing/2014/main" id="{E5831D07-2635-4464-AFA1-B15893F70CFE}"/>
                </a:ext>
              </a:extLst>
            </p:cNvPr>
            <p:cNvSpPr/>
            <p:nvPr/>
          </p:nvSpPr>
          <p:spPr>
            <a:xfrm rot="20699934" flipV="1">
              <a:off x="1859295" y="3806113"/>
              <a:ext cx="2941168" cy="760166"/>
            </a:xfrm>
            <a:prstGeom prst="curvedUpArrow">
              <a:avLst>
                <a:gd name="adj1" fmla="val 32404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  <a:p>
              <a:pPr algn="ctr"/>
              <a:endParaRPr lang="zh-CN" altLang="en-US" b="1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559E59C-35F3-4608-8358-CF8820DAE7FC}"/>
                </a:ext>
              </a:extLst>
            </p:cNvPr>
            <p:cNvSpPr/>
            <p:nvPr/>
          </p:nvSpPr>
          <p:spPr>
            <a:xfrm rot="20258248">
              <a:off x="1927432" y="3399940"/>
              <a:ext cx="1707694" cy="523220"/>
            </a:xfrm>
            <a:prstGeom prst="roundRect">
              <a:avLst>
                <a:gd name="adj" fmla="val 1206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FeedBack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9C18F42-56F3-4AA4-A7B8-EF2E71E49225}"/>
                </a:ext>
              </a:extLst>
            </p:cNvPr>
            <p:cNvSpPr/>
            <p:nvPr/>
          </p:nvSpPr>
          <p:spPr>
            <a:xfrm>
              <a:off x="4861843" y="3362010"/>
              <a:ext cx="1433830" cy="6424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Vibration</a:t>
              </a:r>
              <a:endParaRPr lang="zh-CN" altLang="en-US" sz="2400" dirty="0"/>
            </a:p>
          </p:txBody>
        </p:sp>
        <p:sp>
          <p:nvSpPr>
            <p:cNvPr id="21" name="箭头: 下 20">
              <a:extLst>
                <a:ext uri="{FF2B5EF4-FFF2-40B4-BE49-F238E27FC236}">
                  <a16:creationId xmlns:a16="http://schemas.microsoft.com/office/drawing/2014/main" id="{DFFDB2E5-4E82-48D4-9F0E-3F58A8C70959}"/>
                </a:ext>
              </a:extLst>
            </p:cNvPr>
            <p:cNvSpPr/>
            <p:nvPr/>
          </p:nvSpPr>
          <p:spPr>
            <a:xfrm rot="2505639">
              <a:off x="4743623" y="3905542"/>
              <a:ext cx="326823" cy="103124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箭头: 下 21">
              <a:extLst>
                <a:ext uri="{FF2B5EF4-FFF2-40B4-BE49-F238E27FC236}">
                  <a16:creationId xmlns:a16="http://schemas.microsoft.com/office/drawing/2014/main" id="{D065B750-52BF-483D-99C3-E003863CD795}"/>
                </a:ext>
              </a:extLst>
            </p:cNvPr>
            <p:cNvSpPr/>
            <p:nvPr/>
          </p:nvSpPr>
          <p:spPr>
            <a:xfrm>
              <a:off x="5908180" y="4043108"/>
              <a:ext cx="326823" cy="7013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箭头: 右 3">
              <a:extLst>
                <a:ext uri="{FF2B5EF4-FFF2-40B4-BE49-F238E27FC236}">
                  <a16:creationId xmlns:a16="http://schemas.microsoft.com/office/drawing/2014/main" id="{4EEBA43F-CA23-454B-959F-3EECBA38D564}"/>
                </a:ext>
              </a:extLst>
            </p:cNvPr>
            <p:cNvSpPr/>
            <p:nvPr/>
          </p:nvSpPr>
          <p:spPr>
            <a:xfrm>
              <a:off x="6212898" y="4228346"/>
              <a:ext cx="745461" cy="2846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93727B0-304D-423A-9280-402A0715CCB4}"/>
                </a:ext>
              </a:extLst>
            </p:cNvPr>
            <p:cNvSpPr/>
            <p:nvPr/>
          </p:nvSpPr>
          <p:spPr>
            <a:xfrm>
              <a:off x="6813307" y="3991289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？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1DB4869C-68A4-4E71-95D9-CD008D4E03DE}"/>
              </a:ext>
            </a:extLst>
          </p:cNvPr>
          <p:cNvSpPr txBox="1"/>
          <p:nvPr/>
        </p:nvSpPr>
        <p:spPr>
          <a:xfrm>
            <a:off x="571169" y="4525338"/>
            <a:ext cx="8215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BPM </a:t>
            </a:r>
            <a:r>
              <a:rPr lang="en-US" altLang="zh-CN" sz="2400" dirty="0"/>
              <a:t>fast acquisition (FA) data: (from </a:t>
            </a:r>
            <a:r>
              <a:rPr lang="en-US" altLang="zh-CN" sz="2400" dirty="0" err="1"/>
              <a:t>Libera</a:t>
            </a:r>
            <a:r>
              <a:rPr lang="en-US" altLang="zh-CN" sz="2400" dirty="0"/>
              <a:t> Brilliance+)</a:t>
            </a:r>
          </a:p>
          <a:p>
            <a:r>
              <a:rPr lang="en-US" altLang="zh-CN" sz="2400" dirty="0"/>
              <a:t>The output data stream of FA is approximately 10 </a:t>
            </a:r>
            <a:r>
              <a:rPr lang="en-US" altLang="zh-CN" sz="2400" dirty="0" err="1"/>
              <a:t>kS</a:t>
            </a:r>
            <a:r>
              <a:rPr lang="en-US" altLang="zh-CN" sz="2400" dirty="0"/>
              <a:t>/s with 2 kHz bandwidth. Usually, the  resolution of BPM can be estimated with the FA data.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16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3D41F6-B999-4E62-B99E-C2DAC350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5" name="标题 14">
            <a:extLst>
              <a:ext uri="{FF2B5EF4-FFF2-40B4-BE49-F238E27FC236}">
                <a16:creationId xmlns:a16="http://schemas.microsoft.com/office/drawing/2014/main" id="{88511569-96BD-41DC-96FD-DDB756DD5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3" y="58190"/>
            <a:ext cx="6367712" cy="132556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BEPCII vibration</a:t>
            </a:r>
            <a:r>
              <a:rPr lang="en-US" altLang="zh-CN" sz="2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sources</a:t>
            </a:r>
            <a:r>
              <a:rPr lang="en-US" altLang="zh-CN" sz="2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E0B4603-9372-4638-8E06-9D57D1FDA575}"/>
              </a:ext>
            </a:extLst>
          </p:cNvPr>
          <p:cNvGrpSpPr/>
          <p:nvPr/>
        </p:nvGrpSpPr>
        <p:grpSpPr>
          <a:xfrm>
            <a:off x="544429" y="1211118"/>
            <a:ext cx="4805581" cy="4938422"/>
            <a:chOff x="1282397" y="1211117"/>
            <a:chExt cx="4805581" cy="4938422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93C648C8-F266-4A93-9D36-37989BB48525}"/>
                </a:ext>
              </a:extLst>
            </p:cNvPr>
            <p:cNvSpPr txBox="1"/>
            <p:nvPr/>
          </p:nvSpPr>
          <p:spPr>
            <a:xfrm>
              <a:off x="2158680" y="1211117"/>
              <a:ext cx="3053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Noise around the BEPCII</a:t>
              </a:r>
              <a:endParaRPr lang="zh-CN" altLang="en-US" dirty="0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95A0AEA-B8F3-4990-A7BD-62CA560A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397" y="1676207"/>
              <a:ext cx="4805581" cy="4473332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5827025" y="2162591"/>
            <a:ext cx="3194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Constructed in 1988 on the ground surface</a:t>
            </a:r>
          </a:p>
          <a:p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Three roads</a:t>
            </a:r>
          </a:p>
          <a:p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Four water stations</a:t>
            </a:r>
          </a:p>
          <a:p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site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3D41F6-B999-4E62-B99E-C2DAC350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5" name="标题 14">
            <a:extLst>
              <a:ext uri="{FF2B5EF4-FFF2-40B4-BE49-F238E27FC236}">
                <a16:creationId xmlns:a16="http://schemas.microsoft.com/office/drawing/2014/main" id="{88511569-96BD-41DC-96FD-DDB756DD5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3" y="58190"/>
            <a:ext cx="6367712" cy="132556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BEPCII vibration</a:t>
            </a:r>
            <a:r>
              <a:rPr lang="en-US" altLang="zh-CN" sz="2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sources</a:t>
            </a:r>
            <a:r>
              <a:rPr lang="en-US" altLang="zh-CN" sz="2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81FCA74-6BC6-4F07-A4AF-826144C91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3" y="1569052"/>
            <a:ext cx="5847524" cy="32869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4AEBCD5-5204-4A0C-A980-549B38CBB907}"/>
              </a:ext>
            </a:extLst>
          </p:cNvPr>
          <p:cNvSpPr txBox="1"/>
          <p:nvPr/>
        </p:nvSpPr>
        <p:spPr>
          <a:xfrm>
            <a:off x="314325" y="5391617"/>
            <a:ext cx="8289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Vibration spread</a:t>
            </a:r>
          </a:p>
          <a:p>
            <a:r>
              <a:rPr lang="en-US" altLang="zh-CN" dirty="0"/>
              <a:t>Ground :  </a:t>
            </a:r>
            <a:r>
              <a:rPr lang="en-US" altLang="zh-CN" dirty="0" smtClean="0"/>
              <a:t>work or turn off ,the difference </a:t>
            </a:r>
            <a:r>
              <a:rPr lang="en-US" altLang="zh-CN" dirty="0"/>
              <a:t>is less </a:t>
            </a:r>
            <a:r>
              <a:rPr lang="en-US" altLang="zh-CN" dirty="0" smtClean="0"/>
              <a:t>than </a:t>
            </a:r>
            <a:r>
              <a:rPr lang="en-US" altLang="zh-CN" dirty="0"/>
              <a:t>5 nm </a:t>
            </a:r>
            <a:r>
              <a:rPr lang="en-US" altLang="zh-CN" dirty="0" smtClean="0"/>
              <a:t>in the ring ground.                   </a:t>
            </a:r>
            <a:endParaRPr lang="en-US" altLang="zh-CN" dirty="0"/>
          </a:p>
          <a:p>
            <a:r>
              <a:rPr lang="en-US" altLang="zh-CN" dirty="0" smtClean="0"/>
              <a:t>Huge vibration </a:t>
            </a:r>
            <a:r>
              <a:rPr lang="en-US" altLang="zh-CN" dirty="0"/>
              <a:t>caused by </a:t>
            </a:r>
            <a:r>
              <a:rPr lang="en-US" altLang="zh-CN" dirty="0" smtClean="0"/>
              <a:t>cool water  when it flow in </a:t>
            </a:r>
            <a:r>
              <a:rPr lang="en-US" altLang="zh-CN" dirty="0"/>
              <a:t>magnet and vacuum </a:t>
            </a:r>
            <a:r>
              <a:rPr lang="en-US" altLang="zh-CN" dirty="0" smtClean="0"/>
              <a:t>chamber.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B357EE1-9202-4867-A637-0953BD318E68}"/>
              </a:ext>
            </a:extLst>
          </p:cNvPr>
          <p:cNvSpPr txBox="1"/>
          <p:nvPr/>
        </p:nvSpPr>
        <p:spPr>
          <a:xfrm>
            <a:off x="314325" y="1082842"/>
            <a:ext cx="321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Center Water Station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8F12665-C388-4004-B181-1CE8D2CA2E86}"/>
              </a:ext>
            </a:extLst>
          </p:cNvPr>
          <p:cNvGrpSpPr/>
          <p:nvPr/>
        </p:nvGrpSpPr>
        <p:grpSpPr>
          <a:xfrm>
            <a:off x="2361374" y="955982"/>
            <a:ext cx="6541453" cy="4104310"/>
            <a:chOff x="2361374" y="955982"/>
            <a:chExt cx="6541453" cy="410431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468D418-A112-421A-9FD6-BFE956DE0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374" y="1383753"/>
              <a:ext cx="6541453" cy="3676539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A332BF3-F84A-4B5A-A863-56DA5B645EBA}"/>
                </a:ext>
              </a:extLst>
            </p:cNvPr>
            <p:cNvSpPr txBox="1"/>
            <p:nvPr/>
          </p:nvSpPr>
          <p:spPr>
            <a:xfrm>
              <a:off x="3616810" y="955982"/>
              <a:ext cx="4030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Cool Water flow in Magnet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046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C6EE40A-EC36-4748-B846-9F3ACF6B8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7" y="1062363"/>
            <a:ext cx="7540625" cy="4220599"/>
          </a:xfrm>
          <a:prstGeom prst="rect">
            <a:avLst/>
          </a:prstGeom>
        </p:spPr>
      </p:pic>
      <p:sp>
        <p:nvSpPr>
          <p:cNvPr id="25604" name="灯片编号占位符 12">
            <a:extLst>
              <a:ext uri="{FF2B5EF4-FFF2-40B4-BE49-F238E27FC236}">
                <a16:creationId xmlns:a16="http://schemas.microsoft.com/office/drawing/2014/main" id="{140FAC7F-0562-469A-91C6-B233AC3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D64A0B-3E38-4F2E-938D-D6C3E1DF031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/>
          </a:p>
        </p:txBody>
      </p:sp>
      <p:sp>
        <p:nvSpPr>
          <p:cNvPr id="25605" name="文本框 2">
            <a:extLst>
              <a:ext uri="{FF2B5EF4-FFF2-40B4-BE49-F238E27FC236}">
                <a16:creationId xmlns:a16="http://schemas.microsoft.com/office/drawing/2014/main" id="{3EB113B7-C974-48BD-AB70-40DA36BED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701903"/>
            <a:ext cx="5552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/>
              <a:t>BEPCII vibration in Ground and Quadrupole</a:t>
            </a:r>
            <a:endParaRPr lang="zh-CN" altLang="en-US" sz="2400" dirty="0"/>
          </a:p>
        </p:txBody>
      </p:sp>
      <p:sp>
        <p:nvSpPr>
          <p:cNvPr id="25606" name="文本框 3">
            <a:extLst>
              <a:ext uri="{FF2B5EF4-FFF2-40B4-BE49-F238E27FC236}">
                <a16:creationId xmlns:a16="http://schemas.microsoft.com/office/drawing/2014/main" id="{EDC83F65-2288-4C1C-8E70-C3A8E0042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8" y="5282962"/>
            <a:ext cx="80197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zh-CN" sz="2400" dirty="0"/>
              <a:t>Ground</a:t>
            </a:r>
            <a:r>
              <a:rPr lang="zh-CN" altLang="en-US" sz="2400" dirty="0"/>
              <a:t>  </a:t>
            </a:r>
            <a:r>
              <a:rPr lang="en-US" altLang="zh-CN" sz="2400" dirty="0"/>
              <a:t>vibration in</a:t>
            </a:r>
            <a:r>
              <a:rPr lang="zh-CN" altLang="en-US" sz="2400" dirty="0"/>
              <a:t> </a:t>
            </a:r>
            <a:r>
              <a:rPr lang="en-US" altLang="zh-CN" sz="2400" dirty="0"/>
              <a:t>BEPCII</a:t>
            </a:r>
            <a:r>
              <a:rPr lang="zh-CN" altLang="en-US" sz="2400" dirty="0"/>
              <a:t> </a:t>
            </a:r>
            <a:r>
              <a:rPr lang="en-US" altLang="zh-CN" sz="2400" dirty="0"/>
              <a:t>is under 20 nm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The noise appears from the construction site at night.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zh-CN" sz="2400" dirty="0"/>
              <a:t>Vibration in Quadrupole is big, especially in the X direction</a:t>
            </a:r>
            <a:endParaRPr lang="zh-CN" altLang="en-US" sz="2400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2DA371D-C664-4085-BC05-CBCA9082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01614"/>
            <a:ext cx="7886700" cy="50028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Ground Vibration varies with the time 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885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2054" y="1851183"/>
            <a:ext cx="2181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RMS &gt; 0.4 um</a:t>
            </a:r>
          </a:p>
          <a:p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Growth band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6—10Hz,50Hz</a:t>
            </a:r>
          </a:p>
          <a:p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50Hz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4294967295"/>
          </p:nvPr>
        </p:nvSpPr>
        <p:spPr>
          <a:xfrm>
            <a:off x="6980464" y="6409434"/>
            <a:ext cx="2057400" cy="365125"/>
          </a:xfrm>
          <a:prstGeom prst="rect">
            <a:avLst/>
          </a:prstGeom>
        </p:spPr>
        <p:txBody>
          <a:bodyPr/>
          <a:lstStyle/>
          <a:p>
            <a:fld id="{4A263392-259F-4F55-92C4-8F05B082A95D}" type="datetime1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12" y="1330644"/>
            <a:ext cx="6553952" cy="5087416"/>
          </a:xfrm>
          <a:prstGeom prst="rect">
            <a:avLst/>
          </a:prstGeom>
        </p:spPr>
      </p:pic>
      <p:sp>
        <p:nvSpPr>
          <p:cNvPr id="10" name="TextBox 31">
            <a:extLst>
              <a:ext uri="{FF2B5EF4-FFF2-40B4-BE49-F238E27FC236}">
                <a16:creationId xmlns:a16="http://schemas.microsoft.com/office/drawing/2014/main" id="{8BFC72B0-C63A-4190-B2A7-C5FEA9B585A3}"/>
              </a:ext>
            </a:extLst>
          </p:cNvPr>
          <p:cNvSpPr txBox="1"/>
          <p:nvPr/>
        </p:nvSpPr>
        <p:spPr>
          <a:xfrm>
            <a:off x="189523" y="115851"/>
            <a:ext cx="617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BPM resolution of FA data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9524" y="700626"/>
            <a:ext cx="7884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Some BPMs FA resolution ~ </a:t>
            </a:r>
            <a:r>
              <a:rPr lang="en-US" altLang="zh-CN" sz="2400" dirty="0" smtClean="0"/>
              <a:t>RMS </a:t>
            </a:r>
            <a:r>
              <a:rPr lang="en-US" altLang="zh-CN" sz="2400" dirty="0" err="1" smtClean="0"/>
              <a:t>intgrate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in [1 100] Hz of </a:t>
            </a:r>
            <a:r>
              <a:rPr lang="en-US" altLang="zh-CN" sz="2400" dirty="0" smtClean="0"/>
              <a:t>PSD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7513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7A3E94-F4A8-42B3-B0B5-0274B5D7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6" y="108066"/>
            <a:ext cx="7590422" cy="835831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/>
              <a:t>Vibration around BPM and BPM FA data</a:t>
            </a:r>
            <a:endParaRPr lang="zh-CN" altLang="en-US" sz="3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DBD2BE-DCCB-419F-BCD0-DC1224E3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A224-336D-4EE2-A83F-1BE866F500B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0E2A8C1-6660-457F-B059-5809C88C2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5" y="1634247"/>
            <a:ext cx="4768306" cy="358969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ADDF6EB3-4B36-45F8-916A-649804E5E023}"/>
              </a:ext>
            </a:extLst>
          </p:cNvPr>
          <p:cNvGrpSpPr/>
          <p:nvPr/>
        </p:nvGrpSpPr>
        <p:grpSpPr>
          <a:xfrm>
            <a:off x="5291832" y="2000276"/>
            <a:ext cx="3685568" cy="3079981"/>
            <a:chOff x="5177696" y="1089784"/>
            <a:chExt cx="3685568" cy="307998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3B958BB-0D08-4FD7-81A2-B006C0B2287C}"/>
                </a:ext>
              </a:extLst>
            </p:cNvPr>
            <p:cNvSpPr/>
            <p:nvPr/>
          </p:nvSpPr>
          <p:spPr>
            <a:xfrm>
              <a:off x="5177696" y="1089784"/>
              <a:ext cx="1455822" cy="5775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BPM button</a:t>
              </a:r>
              <a:endParaRPr lang="zh-CN" altLang="en-US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F6FF57E-7496-4C8B-82FF-6C6AE2D2DC37}"/>
                </a:ext>
              </a:extLst>
            </p:cNvPr>
            <p:cNvSpPr/>
            <p:nvPr/>
          </p:nvSpPr>
          <p:spPr>
            <a:xfrm>
              <a:off x="5177696" y="2409369"/>
              <a:ext cx="1455822" cy="5530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Vacuum chamber</a:t>
              </a:r>
              <a:endParaRPr lang="zh-CN" altLang="en-US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24C7AB1-4B5C-4C7C-82D6-E065642006C4}"/>
                </a:ext>
              </a:extLst>
            </p:cNvPr>
            <p:cNvSpPr/>
            <p:nvPr/>
          </p:nvSpPr>
          <p:spPr>
            <a:xfrm>
              <a:off x="7407442" y="2409369"/>
              <a:ext cx="1455822" cy="5775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Magnet</a:t>
              </a:r>
              <a:endParaRPr lang="zh-CN" altLang="en-US" dirty="0"/>
            </a:p>
          </p:txBody>
        </p:sp>
        <p:sp>
          <p:nvSpPr>
            <p:cNvPr id="18" name="流程图: 接点 17">
              <a:extLst>
                <a:ext uri="{FF2B5EF4-FFF2-40B4-BE49-F238E27FC236}">
                  <a16:creationId xmlns:a16="http://schemas.microsoft.com/office/drawing/2014/main" id="{E7FC0E70-D91B-4D2B-BF70-E0D27E0FBBB5}"/>
                </a:ext>
              </a:extLst>
            </p:cNvPr>
            <p:cNvSpPr/>
            <p:nvPr/>
          </p:nvSpPr>
          <p:spPr>
            <a:xfrm>
              <a:off x="6348663" y="3495997"/>
              <a:ext cx="1058779" cy="67376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Cool water</a:t>
              </a:r>
              <a:endParaRPr lang="zh-CN" altLang="en-US" dirty="0"/>
            </a:p>
          </p:txBody>
        </p:sp>
        <p:sp>
          <p:nvSpPr>
            <p:cNvPr id="20" name="箭头: 下 19">
              <a:extLst>
                <a:ext uri="{FF2B5EF4-FFF2-40B4-BE49-F238E27FC236}">
                  <a16:creationId xmlns:a16="http://schemas.microsoft.com/office/drawing/2014/main" id="{4FB8975F-92A6-42F5-894A-A1E699A3F9D4}"/>
                </a:ext>
              </a:extLst>
            </p:cNvPr>
            <p:cNvSpPr/>
            <p:nvPr/>
          </p:nvSpPr>
          <p:spPr>
            <a:xfrm>
              <a:off x="5624923" y="1708204"/>
              <a:ext cx="561368" cy="6425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箭头: 下 30">
              <a:extLst>
                <a:ext uri="{FF2B5EF4-FFF2-40B4-BE49-F238E27FC236}">
                  <a16:creationId xmlns:a16="http://schemas.microsoft.com/office/drawing/2014/main" id="{0A075010-5DC4-4051-AEE4-746BC9EA3941}"/>
                </a:ext>
              </a:extLst>
            </p:cNvPr>
            <p:cNvSpPr/>
            <p:nvPr/>
          </p:nvSpPr>
          <p:spPr>
            <a:xfrm rot="16200000">
              <a:off x="6743979" y="2297956"/>
              <a:ext cx="553003" cy="7739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箭头: 下 31">
              <a:extLst>
                <a:ext uri="{FF2B5EF4-FFF2-40B4-BE49-F238E27FC236}">
                  <a16:creationId xmlns:a16="http://schemas.microsoft.com/office/drawing/2014/main" id="{22664E22-1315-4B36-B2BA-4C6EC5B328CE}"/>
                </a:ext>
              </a:extLst>
            </p:cNvPr>
            <p:cNvSpPr/>
            <p:nvPr/>
          </p:nvSpPr>
          <p:spPr>
            <a:xfrm rot="8670753">
              <a:off x="6005592" y="3020792"/>
              <a:ext cx="561368" cy="6425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箭头: 下 32">
              <a:extLst>
                <a:ext uri="{FF2B5EF4-FFF2-40B4-BE49-F238E27FC236}">
                  <a16:creationId xmlns:a16="http://schemas.microsoft.com/office/drawing/2014/main" id="{908B8C8F-23D3-4E4E-905E-C71470E14C7A}"/>
                </a:ext>
              </a:extLst>
            </p:cNvPr>
            <p:cNvSpPr/>
            <p:nvPr/>
          </p:nvSpPr>
          <p:spPr>
            <a:xfrm rot="13571248">
              <a:off x="7397794" y="2931043"/>
              <a:ext cx="561368" cy="8360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9E3C00B-CCF4-4BD9-8699-BF6BA89E36B1}"/>
                </a:ext>
              </a:extLst>
            </p:cNvPr>
            <p:cNvSpPr txBox="1"/>
            <p:nvPr/>
          </p:nvSpPr>
          <p:spPr>
            <a:xfrm>
              <a:off x="5307985" y="1910997"/>
              <a:ext cx="1195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weld</a:t>
              </a:r>
              <a:endParaRPr lang="zh-CN" altLang="en-US" sz="2400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1994890-6B66-4A47-8C8A-AA5FE905F57B}"/>
                </a:ext>
              </a:extLst>
            </p:cNvPr>
            <p:cNvSpPr txBox="1"/>
            <p:nvPr/>
          </p:nvSpPr>
          <p:spPr>
            <a:xfrm>
              <a:off x="6676022" y="2470292"/>
              <a:ext cx="625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fix</a:t>
              </a:r>
              <a:endParaRPr lang="zh-CN" altLang="en-US" sz="2400" dirty="0"/>
            </a:p>
          </p:txBody>
        </p:sp>
      </p:grp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A6CB149B-1FCA-49A9-9A73-1CA08160813A}"/>
              </a:ext>
            </a:extLst>
          </p:cNvPr>
          <p:cNvCxnSpPr>
            <a:cxnSpLocks/>
          </p:cNvCxnSpPr>
          <p:nvPr/>
        </p:nvCxnSpPr>
        <p:spPr>
          <a:xfrm flipV="1">
            <a:off x="3489158" y="2077614"/>
            <a:ext cx="1949116" cy="2960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86C8E97C-5A09-46B1-9D19-70ECBBC197C4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2720641" y="3347051"/>
            <a:ext cx="3742158" cy="1396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77638" y="5532103"/>
            <a:ext cx="500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BPM in BEPCII Storage ring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0.5|0.6|0.9|12.6|10.8|10.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16644</TotalTime>
  <Words>1906</Words>
  <Application>Microsoft Office PowerPoint</Application>
  <PresentationFormat>全屏显示(4:3)</PresentationFormat>
  <Paragraphs>254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等线</vt:lpstr>
      <vt:lpstr>等线 Light</vt:lpstr>
      <vt:lpstr>仿宋</vt:lpstr>
      <vt:lpstr>宋体</vt:lpstr>
      <vt:lpstr>微软雅黑</vt:lpstr>
      <vt:lpstr>Arial</vt:lpstr>
      <vt:lpstr>Calibri</vt:lpstr>
      <vt:lpstr>Calibri Light</vt:lpstr>
      <vt:lpstr>Cambria Math</vt:lpstr>
      <vt:lpstr>Candara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BEPCII vibration sources </vt:lpstr>
      <vt:lpstr>BEPCII vibration sources </vt:lpstr>
      <vt:lpstr>Ground Vibration varies with the time </vt:lpstr>
      <vt:lpstr>PowerPoint 演示文稿</vt:lpstr>
      <vt:lpstr>Vibration around BPM and BPM FA data</vt:lpstr>
      <vt:lpstr>Vibration measurement sensor</vt:lpstr>
      <vt:lpstr>Vibration around BPM and BPM FA data</vt:lpstr>
      <vt:lpstr>Vibration of Quadrupole(Seismometer) and BPM FA PSD</vt:lpstr>
      <vt:lpstr>PowerPoint 演示文稿</vt:lpstr>
      <vt:lpstr>PowerPoint 演示文稿</vt:lpstr>
      <vt:lpstr>PowerPoint 演示文稿</vt:lpstr>
      <vt:lpstr>BPM Calibration System </vt:lpstr>
      <vt:lpstr>PowerPoint 演示文稿</vt:lpstr>
      <vt:lpstr>Plans in future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王之琢</dc:creator>
  <cp:lastModifiedBy>Windows User</cp:lastModifiedBy>
  <cp:revision>560</cp:revision>
  <dcterms:created xsi:type="dcterms:W3CDTF">2017-03-24T11:39:13Z</dcterms:created>
  <dcterms:modified xsi:type="dcterms:W3CDTF">2017-12-12T03:24:20Z</dcterms:modified>
</cp:coreProperties>
</file>