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tif" ContentType="image/tif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4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259" r:id="rId4"/>
    <p:sldId id="260" r:id="rId5"/>
    <p:sldId id="276" r:id="rId6"/>
    <p:sldId id="277" r:id="rId7"/>
    <p:sldId id="270" r:id="rId8"/>
    <p:sldId id="271" r:id="rId9"/>
    <p:sldId id="272" r:id="rId10"/>
    <p:sldId id="273" r:id="rId11"/>
    <p:sldId id="285" r:id="rId12"/>
    <p:sldId id="278" r:id="rId13"/>
    <p:sldId id="279" r:id="rId14"/>
    <p:sldId id="289" r:id="rId15"/>
    <p:sldId id="280" r:id="rId16"/>
    <p:sldId id="274" r:id="rId17"/>
    <p:sldId id="287" r:id="rId18"/>
    <p:sldId id="262" r:id="rId19"/>
    <p:sldId id="263" r:id="rId20"/>
    <p:sldId id="264" r:id="rId21"/>
    <p:sldId id="265" r:id="rId22"/>
    <p:sldId id="275" r:id="rId23"/>
    <p:sldId id="266" r:id="rId24"/>
    <p:sldId id="267" r:id="rId25"/>
    <p:sldId id="269" r:id="rId26"/>
    <p:sldId id="268" r:id="rId27"/>
    <p:sldId id="288" r:id="rId28"/>
    <p:sldId id="286" r:id="rId29"/>
    <p:sldId id="281" r:id="rId30"/>
    <p:sldId id="282" r:id="rId31"/>
    <p:sldId id="283" r:id="rId32"/>
    <p:sldId id="284" r:id="rId33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9BC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57"/>
    <p:restoredTop sz="65884"/>
  </p:normalViewPr>
  <p:slideViewPr>
    <p:cSldViewPr snapToGrid="0" snapToObjects="1">
      <p:cViewPr varScale="1">
        <p:scale>
          <a:sx n="76" d="100"/>
          <a:sy n="76" d="100"/>
        </p:scale>
        <p:origin x="204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340985-DF29-4770-9DD2-1DBBDD857C34}" type="datetimeFigureOut">
              <a:rPr lang="ja-JP" altLang="en-US" smtClean="0"/>
              <a:pPr/>
              <a:t>2017/12/11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80674D-0D44-4843-B943-5ABEEDB1032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924456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207B60-815E-43F6-A59B-1981D47CEAF6}" type="datetimeFigureOut">
              <a:rPr lang="ja-JP" altLang="en-US" smtClean="0"/>
              <a:pPr/>
              <a:t>2017/12/11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51D42B-3C2D-4228-88EB-DF48733F4A41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75891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I am Masaru Takao</a:t>
            </a:r>
            <a:r>
              <a:rPr kumimoji="1" lang="en-US" altLang="ja-JP" baseline="0" dirty="0" smtClean="0"/>
              <a:t> of JASRI.</a:t>
            </a:r>
          </a:p>
          <a:p>
            <a:r>
              <a:rPr kumimoji="1" lang="en-US" altLang="ja-JP" baseline="0" dirty="0" smtClean="0"/>
              <a:t>I will talk about the status of beam orbit stability of the SPring-8 storage ring.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1D42B-3C2D-4228-88EB-DF48733F4A41}" type="slidenum">
              <a:rPr lang="ja-JP" altLang="en-US" smtClean="0"/>
              <a:pPr/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90783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dirty="0" err="1" smtClean="0"/>
              <a:t>r.m.s</a:t>
            </a:r>
            <a:r>
              <a:rPr lang="en-US" altLang="ja-JP" baseline="0" dirty="0" smtClean="0"/>
              <a:t> orbit fluctuations are improved as follows.</a:t>
            </a:r>
          </a:p>
          <a:p>
            <a:r>
              <a:rPr lang="en-US" altLang="ja-JP" baseline="0" dirty="0" smtClean="0"/>
              <a:t>Before the </a:t>
            </a:r>
            <a:r>
              <a:rPr lang="en-US" altLang="ja-JP" baseline="0" dirty="0" err="1" smtClean="0"/>
              <a:t>quadrupole</a:t>
            </a:r>
            <a:r>
              <a:rPr lang="en-US" altLang="ja-JP" baseline="0" dirty="0" smtClean="0"/>
              <a:t> magnet power supply modification, </a:t>
            </a:r>
          </a:p>
          <a:p>
            <a:r>
              <a:rPr lang="en-US" altLang="ja-JP" baseline="0" dirty="0" smtClean="0"/>
              <a:t>horizontal 2.5 micro meter </a:t>
            </a:r>
            <a:r>
              <a:rPr lang="en-US" altLang="ja-JP" baseline="0" dirty="0" err="1" smtClean="0"/>
              <a:t>r.m.s</a:t>
            </a:r>
            <a:r>
              <a:rPr lang="en-US" altLang="ja-JP" baseline="0" dirty="0" smtClean="0"/>
              <a:t>., and vertical 1.5 micro meter.</a:t>
            </a:r>
          </a:p>
          <a:p>
            <a:r>
              <a:rPr lang="en-US" altLang="ja-JP" baseline="0" dirty="0" smtClean="0"/>
              <a:t>After the modification, these are reduced to same 1.2 micro meter.  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1D42B-3C2D-4228-88EB-DF48733F4A41}" type="slidenum">
              <a:rPr lang="ja-JP" altLang="en-US" smtClean="0"/>
              <a:pPr/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73207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Now</a:t>
            </a:r>
            <a:r>
              <a:rPr kumimoji="1" lang="en-US" altLang="ja-JP" baseline="0" dirty="0" smtClean="0"/>
              <a:t>, I review the sources of slow orbit fluctuation, as follows;</a:t>
            </a:r>
          </a:p>
          <a:p>
            <a:r>
              <a:rPr kumimoji="1" lang="en-US" altLang="ja-JP" baseline="0" dirty="0" smtClean="0"/>
              <a:t>temperature fluctuation of magnet cooling water,</a:t>
            </a:r>
          </a:p>
          <a:p>
            <a:r>
              <a:rPr kumimoji="1" lang="en-US" altLang="ja-JP" dirty="0" smtClean="0"/>
              <a:t>receiving</a:t>
            </a:r>
            <a:r>
              <a:rPr kumimoji="1" lang="en-US" altLang="ja-JP" baseline="0" dirty="0" smtClean="0"/>
              <a:t> voltage fluctuation of electric power, </a:t>
            </a:r>
          </a:p>
          <a:p>
            <a:r>
              <a:rPr kumimoji="1" lang="en-US" altLang="ja-JP" dirty="0" smtClean="0"/>
              <a:t>And variation of stored current.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1D42B-3C2D-4228-88EB-DF48733F4A41}" type="slidenum">
              <a:rPr lang="ja-JP" altLang="en-US" smtClean="0"/>
              <a:pPr/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673198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1998, to suppress the</a:t>
            </a:r>
            <a:r>
              <a:rPr kumimoji="1" lang="en-US" altLang="ja-JP" baseline="0" dirty="0" smtClean="0"/>
              <a:t> orbit drift, </a:t>
            </a:r>
          </a:p>
          <a:p>
            <a:r>
              <a:rPr kumimoji="1" lang="en-US" altLang="ja-JP" dirty="0" smtClean="0"/>
              <a:t>temperature fluctuation of machine cooling water is reduced </a:t>
            </a:r>
          </a:p>
          <a:p>
            <a:r>
              <a:rPr kumimoji="1" lang="en-US" altLang="ja-JP" dirty="0" smtClean="0"/>
              <a:t>from +/- 1ºC</a:t>
            </a:r>
            <a:r>
              <a:rPr kumimoji="1" lang="en-US" altLang="ja-JP" baseline="0" dirty="0" smtClean="0"/>
              <a:t> to +/- 0.3ºC </a:t>
            </a:r>
            <a:endParaRPr kumimoji="1" lang="en-US" altLang="ja-JP" dirty="0" smtClean="0"/>
          </a:p>
          <a:p>
            <a:r>
              <a:rPr kumimoji="1" lang="en-US" altLang="ja-JP" dirty="0" smtClean="0"/>
              <a:t>by improving the control sequence.</a:t>
            </a:r>
          </a:p>
          <a:p>
            <a:r>
              <a:rPr kumimoji="1" lang="en-US" altLang="ja-JP" dirty="0" smtClean="0"/>
              <a:t>At present, this is further improved</a:t>
            </a:r>
            <a:r>
              <a:rPr kumimoji="1" lang="en-US" altLang="ja-JP" baseline="0" dirty="0" smtClean="0"/>
              <a:t> to +/- 0.1ºC.</a:t>
            </a:r>
          </a:p>
          <a:p>
            <a:r>
              <a:rPr kumimoji="1" lang="en-US" altLang="ja-JP" baseline="0" dirty="0" smtClean="0"/>
              <a:t>The mechanism of leading to orbit drift is as follows;</a:t>
            </a:r>
          </a:p>
          <a:p>
            <a:r>
              <a:rPr kumimoji="1" lang="en-US" altLang="ja-JP" baseline="0" dirty="0" smtClean="0"/>
              <a:t>Our bending magnet is C-type, </a:t>
            </a:r>
          </a:p>
          <a:p>
            <a:r>
              <a:rPr kumimoji="1" lang="en-US" altLang="ja-JP" baseline="0" dirty="0" smtClean="0"/>
              <a:t>so temperature fluctuation of cooling water deforms it like this. </a:t>
            </a:r>
          </a:p>
          <a:p>
            <a:r>
              <a:rPr kumimoji="1" lang="en-US" altLang="ja-JP" baseline="0" dirty="0" smtClean="0"/>
              <a:t>Then b-field changes due to the distance change between poles. </a:t>
            </a:r>
          </a:p>
          <a:p>
            <a:r>
              <a:rPr kumimoji="1" lang="en-US" altLang="ja-JP" baseline="0" dirty="0" smtClean="0"/>
              <a:t>As the result, horizontal orbit is distorted.</a:t>
            </a:r>
          </a:p>
          <a:p>
            <a:r>
              <a:rPr kumimoji="1" lang="en-US" altLang="ja-JP" baseline="0" dirty="0" smtClean="0"/>
              <a:t>This figure shows the horizontal COD fluctuation over 4 hours, red line, </a:t>
            </a:r>
          </a:p>
          <a:p>
            <a:r>
              <a:rPr kumimoji="1" lang="en-US" altLang="ja-JP" baseline="0" dirty="0" smtClean="0"/>
              <a:t>and the temperature fluctuation of cooling water, blue line.</a:t>
            </a:r>
          </a:p>
          <a:p>
            <a:r>
              <a:rPr kumimoji="1" lang="en-US" altLang="ja-JP" baseline="0" dirty="0" smtClean="0"/>
              <a:t>Clear correlation is observed.</a:t>
            </a:r>
          </a:p>
          <a:p>
            <a:r>
              <a:rPr kumimoji="1" lang="en-US" altLang="ja-JP" baseline="0" dirty="0" smtClean="0"/>
              <a:t>At present, orbit fluctuation like this is not observed.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1D42B-3C2D-4228-88EB-DF48733F4A41}" type="slidenum">
              <a:rPr lang="ja-JP" altLang="en-US" smtClean="0"/>
              <a:pPr/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117800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Receiving voltage fluctuation is o</a:t>
            </a:r>
            <a:r>
              <a:rPr kumimoji="1" lang="en-US" altLang="ja-JP" dirty="0" smtClean="0"/>
              <a:t>ne of the example</a:t>
            </a:r>
            <a:r>
              <a:rPr lang="en-US" altLang="ja-JP" dirty="0" smtClean="0"/>
              <a:t>s.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1D42B-3C2D-4228-88EB-DF48733F4A41}" type="slidenum">
              <a:rPr lang="ja-JP" altLang="en-US" smtClean="0"/>
              <a:pPr/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46227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Voltage fluctuation of electric power brings fluctuation of air flow</a:t>
            </a:r>
            <a:r>
              <a:rPr kumimoji="1" lang="en-US" altLang="ja-JP" baseline="0" dirty="0" smtClean="0"/>
              <a:t> from fan.</a:t>
            </a:r>
          </a:p>
          <a:p>
            <a:r>
              <a:rPr kumimoji="1" lang="en-US" altLang="ja-JP" baseline="0" dirty="0" smtClean="0"/>
              <a:t>Then, wall temperature changes, </a:t>
            </a:r>
          </a:p>
          <a:p>
            <a:r>
              <a:rPr kumimoji="1" lang="en-US" altLang="ja-JP" baseline="0" dirty="0" smtClean="0"/>
              <a:t>so that the wall stretches. </a:t>
            </a:r>
          </a:p>
          <a:p>
            <a:r>
              <a:rPr kumimoji="1" lang="en-US" altLang="ja-JP" baseline="0" dirty="0" smtClean="0"/>
              <a:t>As the result, tunnel floor, i.e. base plate for magnet girder inclines due to the weak structure. </a:t>
            </a:r>
          </a:p>
          <a:p>
            <a:r>
              <a:rPr kumimoji="1" lang="en-US" altLang="ja-JP" baseline="0" dirty="0" smtClean="0"/>
              <a:t>Hence quadrupole magnet shifts in horizontal direction. </a:t>
            </a:r>
          </a:p>
          <a:p>
            <a:r>
              <a:rPr kumimoji="1" lang="en-US" altLang="ja-JP" baseline="0" dirty="0" smtClean="0"/>
              <a:t>So, the beam orbit kicked horizontally.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1D42B-3C2D-4228-88EB-DF48733F4A41}" type="slidenum">
              <a:rPr lang="ja-JP" altLang="en-US" smtClean="0"/>
              <a:pPr/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941180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These</a:t>
            </a:r>
            <a:r>
              <a:rPr kumimoji="1" lang="en-US" altLang="ja-JP" baseline="0" dirty="0" smtClean="0"/>
              <a:t> figures show voltage fluctuation of electric power, </a:t>
            </a:r>
          </a:p>
          <a:p>
            <a:r>
              <a:rPr kumimoji="1" lang="en-US" altLang="ja-JP" baseline="0" dirty="0" smtClean="0"/>
              <a:t>velocity of air flow, temperature of wall, </a:t>
            </a:r>
          </a:p>
          <a:p>
            <a:r>
              <a:rPr kumimoji="1" lang="en-US" altLang="ja-JP" baseline="0" dirty="0" smtClean="0"/>
              <a:t>tilt of base plate for magnet girder, </a:t>
            </a:r>
          </a:p>
          <a:p>
            <a:r>
              <a:rPr kumimoji="1" lang="en-US" altLang="ja-JP" baseline="0" dirty="0" smtClean="0"/>
              <a:t>position of quadrupole magnet, </a:t>
            </a:r>
          </a:p>
          <a:p>
            <a:r>
              <a:rPr kumimoji="1" lang="en-US" altLang="ja-JP" baseline="0" dirty="0" smtClean="0"/>
              <a:t>and current of corrector steering magnet close to the beam transport.</a:t>
            </a:r>
          </a:p>
          <a:p>
            <a:r>
              <a:rPr kumimoji="1" lang="en-US" altLang="ja-JP" baseline="0" dirty="0" smtClean="0"/>
              <a:t>All of them change in phase.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1D42B-3C2D-4228-88EB-DF48733F4A41}" type="slidenum">
              <a:rPr lang="ja-JP" altLang="en-US" smtClean="0"/>
              <a:pPr/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740068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Since May 2004, we start the top-up operation in the user time.</a:t>
            </a:r>
          </a:p>
          <a:p>
            <a:r>
              <a:rPr lang="en-US" altLang="ja-JP" dirty="0" smtClean="0"/>
              <a:t>In</a:t>
            </a:r>
            <a:r>
              <a:rPr lang="en-US" altLang="ja-JP" baseline="0" dirty="0" smtClean="0"/>
              <a:t> non-top-up operation, we had two refills per day.</a:t>
            </a:r>
          </a:p>
          <a:p>
            <a:r>
              <a:rPr lang="en-US" altLang="ja-JP" baseline="0" dirty="0" smtClean="0"/>
              <a:t>In the worst case, the stored current decreases to half between refills.</a:t>
            </a:r>
          </a:p>
          <a:p>
            <a:r>
              <a:rPr lang="en-US" altLang="ja-JP" dirty="0" smtClean="0"/>
              <a:t>According</a:t>
            </a:r>
            <a:r>
              <a:rPr lang="en-US" altLang="ja-JP" baseline="0" dirty="0" smtClean="0"/>
              <a:t> to the decrease of the stored current, the orbit drifts grow in the both directions.</a:t>
            </a:r>
          </a:p>
          <a:p>
            <a:r>
              <a:rPr lang="en-US" altLang="ja-JP" baseline="0" dirty="0" smtClean="0"/>
              <a:t>After the introduction of the  top-up operation, the current dependent orbit drift disappeared.</a:t>
            </a:r>
          </a:p>
          <a:p>
            <a:r>
              <a:rPr lang="en-US" altLang="ja-JP" baseline="0" dirty="0" err="1" smtClean="0"/>
              <a:t>R.m.s</a:t>
            </a:r>
            <a:r>
              <a:rPr lang="en-US" altLang="ja-JP" baseline="0" dirty="0" smtClean="0"/>
              <a:t>. orbit drifts over one week stay in 2 or 3 micro meter.</a:t>
            </a:r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1D42B-3C2D-4228-88EB-DF48733F4A41}" type="slidenum">
              <a:rPr lang="ja-JP" altLang="en-US" smtClean="0"/>
              <a:pPr/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822383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Lastly, the improvement</a:t>
            </a:r>
            <a:r>
              <a:rPr kumimoji="1" lang="en-US" altLang="ja-JP" baseline="0" dirty="0" smtClean="0"/>
              <a:t> of orbit feedback system are reviewed.</a:t>
            </a:r>
          </a:p>
          <a:p>
            <a:r>
              <a:rPr kumimoji="1" lang="en-US" altLang="ja-JP" baseline="0" dirty="0" smtClean="0"/>
              <a:t>One is the upgrade of signal processor circuits for COD BPM.</a:t>
            </a:r>
          </a:p>
          <a:p>
            <a:r>
              <a:rPr kumimoji="1" lang="en-US" altLang="ja-JP" baseline="0" dirty="0" smtClean="0"/>
              <a:t>Another is the introduction of high accurate corrector steering magnet.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1D42B-3C2D-4228-88EB-DF48733F4A41}" type="slidenum">
              <a:rPr lang="ja-JP" altLang="en-US" smtClean="0"/>
              <a:pPr/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4579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We</a:t>
            </a:r>
            <a:r>
              <a:rPr lang="en-US" altLang="ja-JP" baseline="0" dirty="0" smtClean="0"/>
              <a:t> have 12 BPM per 2 cells.</a:t>
            </a:r>
          </a:p>
          <a:p>
            <a:r>
              <a:rPr lang="en-US" altLang="ja-JP" dirty="0" smtClean="0"/>
              <a:t>One of the</a:t>
            </a:r>
            <a:r>
              <a:rPr lang="en-US" altLang="ja-JP" baseline="0" dirty="0" smtClean="0"/>
              <a:t> 12 is used for turn-by-turn measurement, </a:t>
            </a:r>
          </a:p>
          <a:p>
            <a:r>
              <a:rPr lang="en-US" altLang="ja-JP" baseline="0" dirty="0" smtClean="0"/>
              <a:t>and the other 11 for COD measurement.</a:t>
            </a:r>
          </a:p>
          <a:p>
            <a:r>
              <a:rPr lang="en-US" altLang="ja-JP" baseline="0" dirty="0" smtClean="0"/>
              <a:t>In total we have 256 COD BPMs.</a:t>
            </a:r>
          </a:p>
          <a:p>
            <a:r>
              <a:rPr lang="en-US" altLang="ja-JP" dirty="0" smtClean="0"/>
              <a:t>We have 6 steering magnets per</a:t>
            </a:r>
            <a:r>
              <a:rPr lang="en-US" altLang="ja-JP" baseline="0" dirty="0" smtClean="0"/>
              <a:t> one cell for horizontal and vertical direction, respectively.</a:t>
            </a:r>
          </a:p>
          <a:p>
            <a:r>
              <a:rPr lang="en-US" altLang="ja-JP" baseline="0" dirty="0" smtClean="0"/>
              <a:t>Two of 6 horizontal steering magnets and 3 of vertical have the power supply with high precision 21bit.</a:t>
            </a:r>
          </a:p>
          <a:p>
            <a:r>
              <a:rPr lang="en-US" altLang="ja-JP" baseline="0" dirty="0" smtClean="0"/>
              <a:t>We use these high precision steering magnets for slow orbit feedback.</a:t>
            </a:r>
          </a:p>
          <a:p>
            <a:r>
              <a:rPr lang="en-US" altLang="ja-JP" baseline="0" dirty="0" smtClean="0"/>
              <a:t>In total, we have 100 high definition steering magnets for horizontal, and 142 for vertical.</a:t>
            </a:r>
          </a:p>
          <a:p>
            <a:r>
              <a:rPr lang="en-US" altLang="ja-JP" baseline="0" dirty="0" smtClean="0"/>
              <a:t>COD correction algorism is best corrector method.</a:t>
            </a:r>
          </a:p>
          <a:p>
            <a:r>
              <a:rPr lang="en-US" altLang="ja-JP" baseline="0" dirty="0" smtClean="0"/>
              <a:t>In slow orbit feedback routine, for horizontal and vertical direction, 12 steering magnets are selected </a:t>
            </a:r>
          </a:p>
          <a:p>
            <a:r>
              <a:rPr lang="en-US" altLang="ja-JP" baseline="0" dirty="0" smtClean="0"/>
              <a:t>from 100 and 142 high definition steering magnets, respectively.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1D42B-3C2D-4228-88EB-DF48733F4A41}" type="slidenum">
              <a:rPr lang="ja-JP" altLang="en-US" smtClean="0"/>
              <a:pPr/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302067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Signal processor circuits of COD BPM ware replaced in September 2006.</a:t>
            </a:r>
          </a:p>
          <a:p>
            <a:r>
              <a:rPr lang="en-US" altLang="ja-JP" dirty="0" smtClean="0"/>
              <a:t>This is optimized to the storage current 100mA.</a:t>
            </a:r>
          </a:p>
          <a:p>
            <a:r>
              <a:rPr lang="en-US" altLang="ja-JP" dirty="0" smtClean="0"/>
              <a:t>There is no attenuator before </a:t>
            </a:r>
            <a:r>
              <a:rPr lang="en-US" altLang="ja-JP" dirty="0" err="1" smtClean="0"/>
              <a:t>rf</a:t>
            </a:r>
            <a:r>
              <a:rPr lang="en-US" altLang="ja-JP" dirty="0" smtClean="0"/>
              <a:t>-amplifier.</a:t>
            </a:r>
          </a:p>
          <a:p>
            <a:r>
              <a:rPr lang="en-US" altLang="ja-JP" dirty="0" smtClean="0"/>
              <a:t>The attenuators</a:t>
            </a:r>
            <a:r>
              <a:rPr lang="en-US" altLang="ja-JP" baseline="0" dirty="0" smtClean="0"/>
              <a:t> were used for beam tuning at low beam current at the expense of S/N.</a:t>
            </a:r>
          </a:p>
          <a:p>
            <a:r>
              <a:rPr lang="en-US" altLang="ja-JP" baseline="0" dirty="0" smtClean="0"/>
              <a:t>The new processor circuit is digital one with faster ADC.</a:t>
            </a:r>
          </a:p>
          <a:p>
            <a:endParaRPr lang="en-US" altLang="ja-JP" baseline="0" dirty="0" smtClean="0"/>
          </a:p>
          <a:p>
            <a:r>
              <a:rPr lang="en-US" altLang="ja-JP" dirty="0" smtClean="0"/>
              <a:t>The spec of the COD measurement system is as follows.</a:t>
            </a:r>
          </a:p>
          <a:p>
            <a:r>
              <a:rPr lang="en-US" altLang="ja-JP" dirty="0" smtClean="0"/>
              <a:t>The resolution is</a:t>
            </a:r>
            <a:r>
              <a:rPr lang="en-US" altLang="ja-JP" baseline="0" dirty="0" smtClean="0"/>
              <a:t> 0.1 micro meter, and the time for measurement is 3 seconds.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1D42B-3C2D-4228-88EB-DF48733F4A41}" type="slidenum">
              <a:rPr lang="ja-JP" altLang="en-US" smtClean="0"/>
              <a:pPr/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33292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Firstly, I will review the sources</a:t>
            </a:r>
            <a:r>
              <a:rPr kumimoji="1" lang="en-US" altLang="ja-JP" baseline="0" dirty="0" smtClean="0"/>
              <a:t> of beam orbit fluctuation at the SPring-8 storage ring and the suppression.</a:t>
            </a:r>
          </a:p>
          <a:p>
            <a:r>
              <a:rPr kumimoji="1" lang="en-US" altLang="ja-JP" dirty="0" smtClean="0"/>
              <a:t>Orbit fluctuation</a:t>
            </a:r>
            <a:r>
              <a:rPr kumimoji="1" lang="en-US" altLang="ja-JP" baseline="0" dirty="0" smtClean="0"/>
              <a:t> is classified by these three.</a:t>
            </a:r>
          </a:p>
          <a:p>
            <a:r>
              <a:rPr kumimoji="1" lang="en-US" altLang="ja-JP" baseline="0" dirty="0" smtClean="0"/>
              <a:t>Then, the improvement of the orbit feedback system is reviewed.</a:t>
            </a:r>
          </a:p>
          <a:p>
            <a:r>
              <a:rPr kumimoji="1" lang="en-US" altLang="ja-JP" baseline="0" dirty="0" smtClean="0"/>
              <a:t>One is the upgrade of signal processor circuits of COD BPM.</a:t>
            </a:r>
          </a:p>
          <a:p>
            <a:r>
              <a:rPr kumimoji="1" lang="en-US" altLang="ja-JP" baseline="0" dirty="0" smtClean="0"/>
              <a:t>And the other is the introduction of high accurate corrector steering magnets.</a:t>
            </a:r>
          </a:p>
          <a:p>
            <a:r>
              <a:rPr kumimoji="1" lang="en-US" altLang="ja-JP" baseline="0" dirty="0" smtClean="0"/>
              <a:t>The status of the feedback system is also reviewed.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1D42B-3C2D-4228-88EB-DF48733F4A41}" type="slidenum">
              <a:rPr lang="ja-JP" altLang="en-US" smtClean="0"/>
              <a:pPr/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339347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The resolution of BPM is</a:t>
            </a:r>
            <a:r>
              <a:rPr lang="en-US" altLang="ja-JP" baseline="0" dirty="0" smtClean="0"/>
              <a:t> estimated from </a:t>
            </a:r>
            <a:r>
              <a:rPr lang="en-US" altLang="ja-JP" baseline="0" dirty="0" err="1" smtClean="0"/>
              <a:t>r.m.s</a:t>
            </a:r>
            <a:r>
              <a:rPr lang="en-US" altLang="ja-JP" baseline="0" dirty="0" smtClean="0"/>
              <a:t> of difference between 2 successive measurements of 100 times.</a:t>
            </a:r>
          </a:p>
          <a:p>
            <a:r>
              <a:rPr lang="en-US" altLang="ja-JP" baseline="0" dirty="0" smtClean="0"/>
              <a:t>These figures show the measurement result over the quarter of the SR..</a:t>
            </a:r>
          </a:p>
          <a:p>
            <a:r>
              <a:rPr lang="en-US" altLang="ja-JP" baseline="0" dirty="0" smtClean="0"/>
              <a:t>The blue lines indicate the root of </a:t>
            </a:r>
            <a:r>
              <a:rPr lang="en-US" altLang="ja-JP" baseline="0" dirty="0" err="1" smtClean="0"/>
              <a:t>betatron</a:t>
            </a:r>
            <a:r>
              <a:rPr lang="en-US" altLang="ja-JP" baseline="0" dirty="0" smtClean="0"/>
              <a:t> function.</a:t>
            </a:r>
          </a:p>
          <a:p>
            <a:r>
              <a:rPr lang="en-US" altLang="ja-JP" baseline="0" dirty="0" smtClean="0"/>
              <a:t>The sigma of the measurement consists of the one inherent to the circuit and the beam oscillation.</a:t>
            </a:r>
          </a:p>
          <a:p>
            <a:r>
              <a:rPr lang="en-US" altLang="ja-JP" baseline="0" dirty="0" smtClean="0"/>
              <a:t>So the measurement result clearly reflects the lattice functions.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1D42B-3C2D-4228-88EB-DF48733F4A41}" type="slidenum">
              <a:rPr lang="ja-JP" altLang="en-US" smtClean="0"/>
              <a:pPr/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71788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Plotting the square of the </a:t>
            </a:r>
            <a:r>
              <a:rPr lang="en-US" altLang="ja-JP" dirty="0" err="1" smtClean="0"/>
              <a:t>r.m.s</a:t>
            </a:r>
            <a:r>
              <a:rPr lang="en-US" altLang="ja-JP" dirty="0" smtClean="0"/>
              <a:t>. against</a:t>
            </a:r>
            <a:r>
              <a:rPr lang="en-US" altLang="ja-JP" baseline="0" dirty="0" smtClean="0"/>
              <a:t> the beta function, we have these figures.</a:t>
            </a:r>
          </a:p>
          <a:p>
            <a:r>
              <a:rPr lang="en-US" altLang="ja-JP" baseline="0" dirty="0" smtClean="0"/>
              <a:t>The zero cross by the linear fit gives the resolution of the circuit.</a:t>
            </a:r>
          </a:p>
          <a:p>
            <a:r>
              <a:rPr lang="en-US" altLang="ja-JP" dirty="0" smtClean="0"/>
              <a:t>The estimated resolution is 0.1 micro meter for both the direction.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1D42B-3C2D-4228-88EB-DF48733F4A41}" type="slidenum">
              <a:rPr lang="ja-JP" altLang="en-US" smtClean="0"/>
              <a:pPr/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677144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The signal processor circuit of the COD</a:t>
            </a:r>
            <a:r>
              <a:rPr lang="ja-JP" altLang="en-US" dirty="0" smtClean="0"/>
              <a:t>　</a:t>
            </a:r>
            <a:r>
              <a:rPr lang="en-US" altLang="ja-JP" dirty="0" smtClean="0"/>
              <a:t>BPM is replaced in September 2006.</a:t>
            </a:r>
          </a:p>
          <a:p>
            <a:r>
              <a:rPr lang="en-US" altLang="ja-JP" dirty="0" smtClean="0"/>
              <a:t>By</a:t>
            </a:r>
            <a:r>
              <a:rPr lang="en-US" altLang="ja-JP" baseline="0" dirty="0" smtClean="0"/>
              <a:t> replacing the signal processor circuit, w</a:t>
            </a:r>
            <a:r>
              <a:rPr lang="en-US" altLang="ja-JP" dirty="0" smtClean="0"/>
              <a:t>e</a:t>
            </a:r>
            <a:r>
              <a:rPr lang="en-US" altLang="ja-JP" baseline="0" dirty="0" smtClean="0"/>
              <a:t> could shorten the correction period by 1 fourth.</a:t>
            </a:r>
          </a:p>
          <a:p>
            <a:r>
              <a:rPr lang="en-US" altLang="ja-JP" baseline="0" dirty="0" smtClean="0"/>
              <a:t>As the result, the </a:t>
            </a:r>
            <a:r>
              <a:rPr lang="en-US" altLang="ja-JP" baseline="0" dirty="0" err="1" smtClean="0"/>
              <a:t>r.m.s</a:t>
            </a:r>
            <a:r>
              <a:rPr lang="en-US" altLang="ja-JP" baseline="0" dirty="0" smtClean="0"/>
              <a:t>. orbit fluctuation is reduced by half in horizontal direction, and by quarter in vertical direction.</a:t>
            </a:r>
          </a:p>
          <a:p>
            <a:r>
              <a:rPr lang="en-US" altLang="ja-JP" baseline="0" dirty="0" smtClean="0"/>
              <a:t>Thus orbit fluctuation is well suppressed under 1 micro meter, i.e. sub-micron stability.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1D42B-3C2D-4228-88EB-DF48733F4A41}" type="slidenum">
              <a:rPr lang="ja-JP" altLang="en-US" smtClean="0"/>
              <a:pPr/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298753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Normal steering magnets have the power</a:t>
            </a:r>
            <a:r>
              <a:rPr lang="en-US" altLang="ja-JP" baseline="0" dirty="0" smtClean="0"/>
              <a:t> supply of 16bit.</a:t>
            </a:r>
          </a:p>
          <a:p>
            <a:r>
              <a:rPr lang="en-US" altLang="ja-JP" baseline="0" dirty="0" smtClean="0"/>
              <a:t>Maximum kick angle of horizontal steering magnet is 1 </a:t>
            </a:r>
            <a:r>
              <a:rPr lang="en-US" altLang="ja-JP" baseline="0" dirty="0" err="1" smtClean="0"/>
              <a:t>mrad</a:t>
            </a:r>
            <a:r>
              <a:rPr lang="en-US" altLang="ja-JP" baseline="0" dirty="0" smtClean="0"/>
              <a:t>, and the minimum setting step is 30 </a:t>
            </a:r>
            <a:r>
              <a:rPr lang="en-US" altLang="ja-JP" baseline="0" dirty="0" err="1" smtClean="0"/>
              <a:t>nrad</a:t>
            </a:r>
            <a:r>
              <a:rPr lang="en-US" altLang="ja-JP" baseline="0" dirty="0" smtClean="0"/>
              <a:t>.</a:t>
            </a:r>
          </a:p>
          <a:p>
            <a:r>
              <a:rPr lang="en-US" altLang="ja-JP" baseline="0" dirty="0" smtClean="0"/>
              <a:t>For vertical maximum kick is 0.5 </a:t>
            </a:r>
            <a:r>
              <a:rPr lang="en-US" altLang="ja-JP" baseline="0" dirty="0" err="1" smtClean="0"/>
              <a:t>mrad</a:t>
            </a:r>
            <a:r>
              <a:rPr lang="en-US" altLang="ja-JP" baseline="0" dirty="0" smtClean="0"/>
              <a:t>, and minimum step 15 </a:t>
            </a:r>
            <a:r>
              <a:rPr lang="en-US" altLang="ja-JP" baseline="0" dirty="0" err="1" smtClean="0"/>
              <a:t>nrad</a:t>
            </a:r>
            <a:r>
              <a:rPr lang="en-US" altLang="ja-JP" baseline="0" dirty="0" smtClean="0"/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aseline="0" dirty="0" smtClean="0"/>
              <a:t>In early stage of orbit feedback, we had used these steering magnets.</a:t>
            </a:r>
          </a:p>
          <a:p>
            <a:r>
              <a:rPr lang="en-US" altLang="ja-JP" baseline="0" dirty="0" smtClean="0"/>
              <a:t>These setting precisions are too coarse for orbit feedback.</a:t>
            </a:r>
          </a:p>
          <a:p>
            <a:r>
              <a:rPr lang="en-US" altLang="ja-JP" baseline="0" dirty="0" smtClean="0"/>
              <a:t>In the feedback routine some steering magnets frequently unchanged.</a:t>
            </a:r>
          </a:p>
          <a:p>
            <a:r>
              <a:rPr lang="en-US" altLang="ja-JP" baseline="0" dirty="0" smtClean="0"/>
              <a:t>Then, at correction period, a few micro meter orbit jump occurred.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1D42B-3C2D-4228-88EB-DF48733F4A41}" type="slidenum">
              <a:rPr lang="ja-JP" altLang="en-US" smtClean="0"/>
              <a:pPr/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012850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To overcome this issue, we developed</a:t>
            </a:r>
            <a:r>
              <a:rPr lang="en-US" altLang="ja-JP" baseline="0" dirty="0" smtClean="0"/>
              <a:t> the high definition power supply of 21bit.</a:t>
            </a:r>
          </a:p>
          <a:p>
            <a:r>
              <a:rPr lang="en-US" altLang="ja-JP" baseline="0" dirty="0" smtClean="0"/>
              <a:t>Doubling the DAC, attenuating the output of one of them by one thirty second, and summing up all, </a:t>
            </a:r>
          </a:p>
          <a:p>
            <a:r>
              <a:rPr lang="en-US" altLang="ja-JP" baseline="0" dirty="0" smtClean="0"/>
              <a:t>we practically realize the 21bi</a:t>
            </a:r>
            <a:r>
              <a:rPr lang="ja-JP" altLang="en-US" baseline="0" dirty="0" smtClean="0"/>
              <a:t>ｔ</a:t>
            </a:r>
            <a:r>
              <a:rPr lang="en-US" altLang="ja-JP" baseline="0" dirty="0" smtClean="0"/>
              <a:t> power supply.</a:t>
            </a:r>
          </a:p>
          <a:p>
            <a:r>
              <a:rPr lang="en-US" altLang="ja-JP" baseline="0" dirty="0" smtClean="0"/>
              <a:t>The maximum kick angle of this part is 31 micro </a:t>
            </a:r>
            <a:r>
              <a:rPr lang="en-US" altLang="ja-JP" baseline="0" dirty="0" err="1" smtClean="0"/>
              <a:t>rad</a:t>
            </a:r>
            <a:r>
              <a:rPr lang="en-US" altLang="ja-JP" baseline="0" dirty="0" smtClean="0"/>
              <a:t> for horizontal, and 16 micro </a:t>
            </a:r>
            <a:r>
              <a:rPr lang="en-US" altLang="ja-JP" baseline="0" dirty="0" err="1" smtClean="0"/>
              <a:t>rad</a:t>
            </a:r>
            <a:r>
              <a:rPr lang="en-US" altLang="ja-JP" baseline="0" dirty="0" smtClean="0"/>
              <a:t> for vertical.</a:t>
            </a:r>
          </a:p>
          <a:p>
            <a:r>
              <a:rPr lang="en-US" altLang="ja-JP" baseline="0" dirty="0" smtClean="0"/>
              <a:t>The minimum step is 1 </a:t>
            </a:r>
            <a:r>
              <a:rPr lang="en-US" altLang="ja-JP" baseline="0" dirty="0" err="1" smtClean="0"/>
              <a:t>nrad</a:t>
            </a:r>
            <a:r>
              <a:rPr lang="en-US" altLang="ja-JP" baseline="0" dirty="0" smtClean="0"/>
              <a:t> for horizontal, and 0.5 </a:t>
            </a:r>
            <a:r>
              <a:rPr lang="en-US" altLang="ja-JP" baseline="0" dirty="0" err="1" smtClean="0"/>
              <a:t>nrad</a:t>
            </a:r>
            <a:r>
              <a:rPr lang="en-US" altLang="ja-JP" baseline="0" dirty="0" smtClean="0"/>
              <a:t> for vertical.</a:t>
            </a:r>
          </a:p>
          <a:p>
            <a:r>
              <a:rPr lang="en-US" altLang="ja-JP" baseline="0" dirty="0" smtClean="0"/>
              <a:t>These minimum steps are enough fine for feedback.</a:t>
            </a:r>
          </a:p>
          <a:p>
            <a:r>
              <a:rPr lang="en-US" altLang="ja-JP" baseline="0" dirty="0" smtClean="0"/>
              <a:t>This photo shows the rear view of the power supplies.</a:t>
            </a:r>
          </a:p>
          <a:p>
            <a:r>
              <a:rPr lang="en-US" altLang="ja-JP" baseline="0" dirty="0" smtClean="0"/>
              <a:t>You can see the double DAC in the high definition power supply.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1D42B-3C2D-4228-88EB-DF48733F4A41}" type="slidenum">
              <a:rPr lang="ja-JP" altLang="en-US" smtClean="0"/>
              <a:pPr/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854557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Orbit stability just after the storage ring reconstruction</a:t>
            </a:r>
            <a:r>
              <a:rPr lang="en-US" altLang="ja-JP" baseline="0" dirty="0" smtClean="0"/>
              <a:t> for long straight section is like these.</a:t>
            </a:r>
          </a:p>
          <a:p>
            <a:r>
              <a:rPr lang="en-US" altLang="ja-JP" baseline="0" dirty="0" smtClean="0"/>
              <a:t>One day change of COD is 4 or 5 </a:t>
            </a:r>
            <a:r>
              <a:rPr lang="en-US" altLang="ja-JP" baseline="0" dirty="0" err="1" smtClean="0"/>
              <a:t>micoro</a:t>
            </a:r>
            <a:r>
              <a:rPr lang="en-US" altLang="ja-JP" baseline="0" dirty="0" smtClean="0"/>
              <a:t> meter in both the directions.</a:t>
            </a:r>
          </a:p>
          <a:p>
            <a:r>
              <a:rPr lang="en-US" altLang="ja-JP" dirty="0" smtClean="0"/>
              <a:t>This</a:t>
            </a:r>
            <a:r>
              <a:rPr lang="en-US" altLang="ja-JP" baseline="0" dirty="0" smtClean="0"/>
              <a:t> figure shows the drift of horizontal COD from the origin for one day.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aseline="0" dirty="0" smtClean="0"/>
              <a:t>This figure show the vertical orbit drift.</a:t>
            </a:r>
          </a:p>
          <a:p>
            <a:r>
              <a:rPr lang="en-US" altLang="ja-JP" baseline="0" dirty="0" smtClean="0"/>
              <a:t>This axis shows the time, this BPM serial number over the SR.</a:t>
            </a:r>
          </a:p>
          <a:p>
            <a:r>
              <a:rPr lang="en-US" altLang="ja-JP" dirty="0" smtClean="0"/>
              <a:t>This axis the beam</a:t>
            </a:r>
            <a:r>
              <a:rPr lang="en-US" altLang="ja-JP" baseline="0" dirty="0" smtClean="0"/>
              <a:t> position.</a:t>
            </a:r>
          </a:p>
          <a:p>
            <a:endParaRPr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1D42B-3C2D-4228-88EB-DF48733F4A41}" type="slidenum">
              <a:rPr lang="ja-JP" altLang="en-US" smtClean="0"/>
              <a:pPr/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470987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The present status of slow orbit stability is as follows.</a:t>
            </a:r>
          </a:p>
          <a:p>
            <a:r>
              <a:rPr lang="en-US" altLang="ja-JP" baseline="0" dirty="0" smtClean="0"/>
              <a:t>This figure shows </a:t>
            </a:r>
            <a:r>
              <a:rPr lang="ja-JP" altLang="en-US" baseline="0" dirty="0" smtClean="0"/>
              <a:t>ｔｈｅ</a:t>
            </a:r>
            <a:r>
              <a:rPr lang="en-US" altLang="ja-JP" baseline="0" dirty="0" smtClean="0"/>
              <a:t> drift of the </a:t>
            </a:r>
            <a:r>
              <a:rPr lang="en-US" altLang="ja-JP" baseline="0" dirty="0" err="1" smtClean="0"/>
              <a:t>r.m.s</a:t>
            </a:r>
            <a:r>
              <a:rPr lang="en-US" altLang="ja-JP" baseline="0" dirty="0" smtClean="0"/>
              <a:t>. orbit in one day.</a:t>
            </a:r>
          </a:p>
          <a:p>
            <a:r>
              <a:rPr lang="en-US" altLang="ja-JP" baseline="0" dirty="0" smtClean="0"/>
              <a:t>So, at present, the one day changes of COD are 1 micro meter </a:t>
            </a:r>
            <a:r>
              <a:rPr lang="en-US" altLang="ja-JP" baseline="0" dirty="0" err="1" smtClean="0"/>
              <a:t>r.m.s</a:t>
            </a:r>
            <a:r>
              <a:rPr lang="en-US" altLang="ja-JP" baseline="0" dirty="0" smtClean="0"/>
              <a:t>. for the both directions.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1D42B-3C2D-4228-88EB-DF48733F4A41}" type="slidenum">
              <a:rPr lang="ja-JP" altLang="en-US" smtClean="0"/>
              <a:pPr/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317334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1D42B-3C2D-4228-88EB-DF48733F4A41}" type="slidenum">
              <a:rPr lang="ja-JP" altLang="en-US" smtClean="0"/>
              <a:pPr/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049798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At the SPring-8 storage</a:t>
            </a:r>
            <a:r>
              <a:rPr kumimoji="1" lang="en-US" altLang="ja-JP" baseline="0" dirty="0" smtClean="0"/>
              <a:t> ring, long term variation of the circumference is observed.</a:t>
            </a:r>
          </a:p>
          <a:p>
            <a:r>
              <a:rPr kumimoji="1" lang="en-US" altLang="ja-JP" baseline="0" dirty="0" smtClean="0"/>
              <a:t>Various astronomical and </a:t>
            </a:r>
            <a:r>
              <a:rPr kumimoji="1" lang="en-US" altLang="ja-JP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meteorological phenomena, </a:t>
            </a:r>
          </a:p>
          <a:p>
            <a:r>
              <a:rPr kumimoji="1" lang="en-US" altLang="ja-JP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earth tide, atmospheric</a:t>
            </a:r>
            <a:r>
              <a:rPr kumimoji="1" lang="en-US" altLang="ja-JP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temperature, atmospheric pressure, earthquake, and so on.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1D42B-3C2D-4228-88EB-DF48733F4A41}" type="slidenum">
              <a:rPr lang="ja-JP" altLang="en-US" smtClean="0"/>
              <a:pPr/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465153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 smtClean="0"/>
              <a:t>Ground surface expands and contracts by tidal force, so circumference of SR fluctuates accordingly.</a:t>
            </a:r>
          </a:p>
          <a:p>
            <a:r>
              <a:rPr lang="en-US" altLang="ja-JP" dirty="0" smtClean="0"/>
              <a:t>Revolution period (length) is fixed by RF frequency, so beam energy changes to fit the period.</a:t>
            </a:r>
          </a:p>
          <a:p>
            <a:r>
              <a:rPr kumimoji="1" lang="en-US" altLang="ja-JP" dirty="0" smtClean="0"/>
              <a:t>As the result, horizontal position shift is observed at dispersive section.</a:t>
            </a:r>
          </a:p>
          <a:p>
            <a:r>
              <a:rPr lang="en-US" altLang="ja-JP" dirty="0" smtClean="0"/>
              <a:t>To keep beam energy, feed back on RF frequency.</a:t>
            </a:r>
          </a:p>
          <a:p>
            <a:r>
              <a:rPr kumimoji="1" lang="en-US" altLang="ja-JP" dirty="0" smtClean="0">
                <a:solidFill>
                  <a:srgbClr val="0432FF"/>
                </a:solidFill>
              </a:rPr>
              <a:t>Orbit length fits to circumference.</a:t>
            </a:r>
            <a:endParaRPr kumimoji="1" lang="ja-JP" altLang="en-US" dirty="0" smtClean="0">
              <a:solidFill>
                <a:srgbClr val="0432FF"/>
              </a:solidFill>
            </a:endParaRPr>
          </a:p>
          <a:p>
            <a:r>
              <a:rPr kumimoji="1" lang="en-US" altLang="ja-JP" dirty="0" smtClean="0"/>
              <a:t>This figure shows the circumference</a:t>
            </a:r>
            <a:r>
              <a:rPr kumimoji="1" lang="en-US" altLang="ja-JP" baseline="0" dirty="0" smtClean="0"/>
              <a:t> fluctuation over 10 days.</a:t>
            </a:r>
          </a:p>
          <a:p>
            <a:r>
              <a:rPr kumimoji="1" lang="en-US" altLang="ja-JP" baseline="0" dirty="0" smtClean="0"/>
              <a:t>The blue line is measured circumference fluctuation, </a:t>
            </a:r>
          </a:p>
          <a:p>
            <a:r>
              <a:rPr kumimoji="1" lang="en-US" altLang="ja-JP" baseline="0" dirty="0" smtClean="0"/>
              <a:t>and the red one calculated from tidal force.</a:t>
            </a:r>
          </a:p>
          <a:p>
            <a:r>
              <a:rPr kumimoji="1" lang="en-US" altLang="ja-JP" dirty="0" smtClean="0"/>
              <a:t>They show very similar trend.</a:t>
            </a:r>
          </a:p>
          <a:p>
            <a:r>
              <a:rPr kumimoji="1" lang="en-US" altLang="ja-JP" dirty="0" smtClean="0"/>
              <a:t>The upward tendency is the effect of atmospheric temperature.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1D42B-3C2D-4228-88EB-DF48733F4A41}" type="slidenum">
              <a:rPr lang="ja-JP" altLang="en-US" smtClean="0"/>
              <a:pPr/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24047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SPring-8 is the 3</a:t>
            </a:r>
            <a:r>
              <a:rPr kumimoji="1" lang="en-US" altLang="ja-JP" baseline="30000" dirty="0" smtClean="0"/>
              <a:t>rd</a:t>
            </a:r>
            <a:r>
              <a:rPr kumimoji="1" lang="en-US" altLang="ja-JP" dirty="0" smtClean="0"/>
              <a:t> generation light source facility for hard x-ray.</a:t>
            </a:r>
          </a:p>
          <a:p>
            <a:r>
              <a:rPr kumimoji="1" lang="en-US" altLang="ja-JP" dirty="0" smtClean="0"/>
              <a:t>It consists</a:t>
            </a:r>
            <a:r>
              <a:rPr kumimoji="1" lang="en-US" altLang="ja-JP" baseline="0" dirty="0" smtClean="0"/>
              <a:t> of 1 </a:t>
            </a:r>
            <a:r>
              <a:rPr kumimoji="1" lang="en-US" altLang="ja-JP" baseline="0" dirty="0" err="1" smtClean="0"/>
              <a:t>GeV</a:t>
            </a:r>
            <a:r>
              <a:rPr kumimoji="1" lang="en-US" altLang="ja-JP" baseline="0" dirty="0" smtClean="0"/>
              <a:t> </a:t>
            </a:r>
            <a:r>
              <a:rPr kumimoji="1" lang="en-US" altLang="ja-JP" baseline="0" dirty="0" err="1" smtClean="0"/>
              <a:t>linac</a:t>
            </a:r>
            <a:r>
              <a:rPr kumimoji="1" lang="en-US" altLang="ja-JP" baseline="0" dirty="0" smtClean="0"/>
              <a:t>, 8 </a:t>
            </a:r>
            <a:r>
              <a:rPr kumimoji="1" lang="en-US" altLang="ja-JP" baseline="0" dirty="0" err="1" smtClean="0"/>
              <a:t>GeV</a:t>
            </a:r>
            <a:r>
              <a:rPr kumimoji="1" lang="en-US" altLang="ja-JP" baseline="0" dirty="0" smtClean="0"/>
              <a:t> booster synchrotron, and 8 </a:t>
            </a:r>
            <a:r>
              <a:rPr kumimoji="1" lang="en-US" altLang="ja-JP" baseline="0" dirty="0" err="1" smtClean="0"/>
              <a:t>GeV</a:t>
            </a:r>
            <a:r>
              <a:rPr kumimoji="1" lang="en-US" altLang="ja-JP" baseline="0" dirty="0" smtClean="0"/>
              <a:t> storage ring.</a:t>
            </a:r>
          </a:p>
          <a:p>
            <a:r>
              <a:rPr kumimoji="1" lang="en-US" altLang="ja-JP" baseline="0" dirty="0" smtClean="0"/>
              <a:t>Here is 8 GeV XFEL, SACLA.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1D42B-3C2D-4228-88EB-DF48733F4A41}" type="slidenum">
              <a:rPr lang="ja-JP" altLang="en-US" smtClean="0"/>
              <a:pPr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963751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Circumference shows the typical seasonal fluctuation</a:t>
            </a:r>
            <a:r>
              <a:rPr kumimoji="1" lang="en-US" altLang="ja-JP" baseline="0" dirty="0" smtClean="0"/>
              <a:t> as red line in this figure, </a:t>
            </a:r>
            <a:endParaRPr kumimoji="1" lang="en-US" altLang="ja-JP" dirty="0" smtClean="0"/>
          </a:p>
          <a:p>
            <a:r>
              <a:rPr kumimoji="1" lang="en-US" altLang="ja-JP" dirty="0" smtClean="0"/>
              <a:t>as ground surface stretches according to atmospheric temperature.</a:t>
            </a:r>
          </a:p>
          <a:p>
            <a:r>
              <a:rPr kumimoji="1" lang="en-US" altLang="ja-JP" dirty="0" smtClean="0"/>
              <a:t>Phase of circumference fluctuation is delayed by a few month to the atmospheric temperature.</a:t>
            </a:r>
          </a:p>
          <a:p>
            <a:r>
              <a:rPr kumimoji="1" lang="en-US" altLang="ja-JP" dirty="0" smtClean="0"/>
              <a:t>Circumference stretches</a:t>
            </a:r>
            <a:r>
              <a:rPr kumimoji="1" lang="en-US" altLang="ja-JP" baseline="0" dirty="0" smtClean="0"/>
              <a:t> rather in phase to 5m under ground temperature.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1D42B-3C2D-4228-88EB-DF48733F4A41}" type="slidenum">
              <a:rPr lang="ja-JP" altLang="en-US" smtClean="0"/>
              <a:pPr/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756866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Circumference fluctuates</a:t>
            </a:r>
            <a:r>
              <a:rPr kumimoji="1" lang="en-US" altLang="ja-JP" baseline="0" dirty="0" smtClean="0"/>
              <a:t> due to the atmospheric pressure.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 smtClean="0"/>
              <a:t>Ground surface is pulled up by low atmospheric pressure, so it stretches as same as earth tide.</a:t>
            </a:r>
          </a:p>
          <a:p>
            <a:r>
              <a:rPr lang="en-US" altLang="ja-JP" dirty="0" smtClean="0"/>
              <a:t>C</a:t>
            </a:r>
            <a:r>
              <a:rPr kumimoji="1" lang="en-US" altLang="ja-JP" dirty="0" smtClean="0"/>
              <a:t>ircumference stretches as following ground surface.</a:t>
            </a:r>
          </a:p>
          <a:p>
            <a:r>
              <a:rPr kumimoji="1" lang="en-US" altLang="ja-JP" dirty="0" smtClean="0"/>
              <a:t>This figure shows the circumference fluctuation over 1 week,</a:t>
            </a:r>
          </a:p>
          <a:p>
            <a:r>
              <a:rPr kumimoji="1" lang="en-US" altLang="ja-JP" dirty="0" smtClean="0"/>
              <a:t>Circumference stretches in low pressure period.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1D42B-3C2D-4228-88EB-DF48733F4A41}" type="slidenum">
              <a:rPr lang="ja-JP" altLang="en-US" smtClean="0"/>
              <a:pPr/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47539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Earthquake induces the circumference fluctuation. </a:t>
            </a:r>
          </a:p>
          <a:p>
            <a:r>
              <a:rPr kumimoji="1" lang="en-US" altLang="ja-JP" dirty="0" smtClean="0"/>
              <a:t>Though</a:t>
            </a:r>
            <a:r>
              <a:rPr kumimoji="1" lang="en-US" altLang="ja-JP" baseline="0" dirty="0" smtClean="0"/>
              <a:t>, f</a:t>
            </a:r>
            <a:r>
              <a:rPr kumimoji="1" lang="en-US" altLang="ja-JP" dirty="0" smtClean="0"/>
              <a:t>or near earthquake beam tripped</a:t>
            </a:r>
            <a:r>
              <a:rPr kumimoji="1" lang="en-US" altLang="ja-JP" baseline="0" dirty="0" smtClean="0"/>
              <a:t> due to the </a:t>
            </a:r>
            <a:r>
              <a:rPr kumimoji="1" lang="en-US" altLang="ja-JP" baseline="0" dirty="0" err="1" smtClean="0"/>
              <a:t>betatron</a:t>
            </a:r>
            <a:r>
              <a:rPr kumimoji="1" lang="en-US" altLang="ja-JP" baseline="0" dirty="0" smtClean="0"/>
              <a:t> oscillation excitation, </a:t>
            </a:r>
            <a:r>
              <a:rPr kumimoji="1" lang="en-US" altLang="ja-JP" dirty="0" smtClean="0"/>
              <a:t> </a:t>
            </a:r>
          </a:p>
          <a:p>
            <a:r>
              <a:rPr kumimoji="1" lang="en-US" altLang="ja-JP" dirty="0" smtClean="0"/>
              <a:t>for far earthquake beam survives, and</a:t>
            </a:r>
            <a:r>
              <a:rPr kumimoji="1" lang="en-US" altLang="ja-JP" baseline="0" dirty="0" smtClean="0"/>
              <a:t> the circumference fluctuation is observed.  </a:t>
            </a:r>
          </a:p>
          <a:p>
            <a:r>
              <a:rPr kumimoji="1" lang="en-US" altLang="ja-JP" baseline="0" dirty="0" smtClean="0"/>
              <a:t>This figure shows the circumference fluctuation observed in </a:t>
            </a:r>
            <a:r>
              <a:rPr kumimoji="1" lang="en-US" altLang="ja-JP" baseline="0" dirty="0" err="1" smtClean="0"/>
              <a:t>Sinchuan</a:t>
            </a:r>
            <a:r>
              <a:rPr kumimoji="1" lang="en-US" altLang="ja-JP" baseline="0" dirty="0" smtClean="0"/>
              <a:t> earthquake of Magnitude 8 in 2008 May twelve.</a:t>
            </a:r>
          </a:p>
          <a:p>
            <a:r>
              <a:rPr kumimoji="1" lang="en-US" altLang="ja-JP" baseline="0" dirty="0" smtClean="0"/>
              <a:t>Maximum 300 micrometer, circumference stretched.</a:t>
            </a:r>
          </a:p>
          <a:p>
            <a:r>
              <a:rPr kumimoji="1" lang="en-US" altLang="ja-JP" baseline="0" dirty="0" smtClean="0"/>
              <a:t>These figure show the COD over the quarter of ring at that time.</a:t>
            </a:r>
          </a:p>
          <a:p>
            <a:r>
              <a:rPr kumimoji="1" lang="en-US" altLang="ja-JP" baseline="0" dirty="0" smtClean="0"/>
              <a:t>Clear dispersion orbit is observed in horizontal COD.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1D42B-3C2D-4228-88EB-DF48733F4A41}" type="slidenum">
              <a:rPr lang="ja-JP" altLang="en-US" smtClean="0"/>
              <a:pPr/>
              <a:t>32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2176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Here are main parameters</a:t>
            </a:r>
            <a:r>
              <a:rPr kumimoji="1" lang="en-US" altLang="ja-JP" baseline="0" dirty="0" smtClean="0"/>
              <a:t> of the SPring-8 storage ring.</a:t>
            </a:r>
          </a:p>
          <a:p>
            <a:r>
              <a:rPr kumimoji="1" lang="en-US" altLang="ja-JP" baseline="0" dirty="0" smtClean="0"/>
              <a:t>Stored beam energy is 8GeV.</a:t>
            </a:r>
          </a:p>
          <a:p>
            <a:r>
              <a:rPr kumimoji="1" lang="en-US" altLang="ja-JP" baseline="0" dirty="0" smtClean="0"/>
              <a:t>Circumference is 1436m.</a:t>
            </a:r>
          </a:p>
          <a:p>
            <a:r>
              <a:rPr kumimoji="1" lang="en-US" altLang="ja-JP" baseline="0" dirty="0" smtClean="0"/>
              <a:t>The stored current is 100 mA.</a:t>
            </a:r>
          </a:p>
          <a:p>
            <a:r>
              <a:rPr kumimoji="1" lang="en-US" altLang="ja-JP" baseline="0" dirty="0" smtClean="0"/>
              <a:t>This is kept constant by the top-up injection with the current stability 0.05 %.</a:t>
            </a:r>
          </a:p>
          <a:p>
            <a:r>
              <a:rPr kumimoji="1" lang="en-US" altLang="ja-JP" dirty="0" smtClean="0"/>
              <a:t>Natural emittance is 2.4 </a:t>
            </a:r>
            <a:r>
              <a:rPr kumimoji="1" lang="en-US" altLang="ja-JP" dirty="0" err="1" smtClean="0"/>
              <a:t>nm•rad</a:t>
            </a:r>
            <a:r>
              <a:rPr kumimoji="1" lang="en-US" altLang="ja-JP" dirty="0" smtClean="0"/>
              <a:t>.</a:t>
            </a:r>
          </a:p>
          <a:p>
            <a:r>
              <a:rPr kumimoji="1" lang="en-US" altLang="ja-JP" dirty="0" smtClean="0"/>
              <a:t>Emittance coupling ratio is 0.2%.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These figures are beam profile images measured</a:t>
            </a:r>
            <a:r>
              <a:rPr kumimoji="1" lang="en-US" altLang="ja-JP" baseline="0" dirty="0" smtClean="0"/>
              <a:t> by x-ray pin-hole camera.</a:t>
            </a:r>
          </a:p>
          <a:p>
            <a:r>
              <a:rPr kumimoji="1" lang="en-US" altLang="ja-JP" baseline="0" dirty="0" smtClean="0"/>
              <a:t>The left is the beam profile with correcting the coupling, </a:t>
            </a:r>
          </a:p>
          <a:p>
            <a:r>
              <a:rPr kumimoji="1" lang="en-US" altLang="ja-JP" baseline="0" dirty="0" smtClean="0"/>
              <a:t>and the right without the correction.</a:t>
            </a:r>
          </a:p>
          <a:p>
            <a:r>
              <a:rPr kumimoji="1" lang="en-US" altLang="ja-JP" baseline="0" dirty="0" smtClean="0"/>
              <a:t>Without the correction, the coupling ratio 1%, </a:t>
            </a:r>
          </a:p>
          <a:p>
            <a:r>
              <a:rPr kumimoji="1" lang="en-US" altLang="ja-JP" baseline="0" dirty="0" smtClean="0"/>
              <a:t>and the beam profile tilts by -4.2 degree.</a:t>
            </a:r>
          </a:p>
          <a:p>
            <a:r>
              <a:rPr kumimoji="1" lang="en-US" altLang="ja-JP" baseline="0" dirty="0" smtClean="0"/>
              <a:t>By the coupling correction, the coupling ratio is 0.2%,</a:t>
            </a:r>
          </a:p>
          <a:p>
            <a:r>
              <a:rPr kumimoji="1" lang="en-US" altLang="ja-JP" baseline="0" dirty="0" smtClean="0"/>
              <a:t>the beam tilt is almost flat, 0.1 degree.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1D42B-3C2D-4228-88EB-DF48733F4A41}" type="slidenum">
              <a:rPr lang="ja-JP" altLang="en-US" smtClean="0"/>
              <a:pPr/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94820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Here are major sources of beam orbit fluctuation</a:t>
            </a:r>
            <a:r>
              <a:rPr kumimoji="1" lang="en-US" altLang="ja-JP" baseline="0" dirty="0" smtClean="0"/>
              <a:t> of the SPring-8 storage ring.</a:t>
            </a:r>
          </a:p>
          <a:p>
            <a:r>
              <a:rPr kumimoji="1" lang="en-US" altLang="ja-JP" baseline="0" dirty="0" smtClean="0"/>
              <a:t>For fast orbit fluctuation over 1 Hz, </a:t>
            </a:r>
          </a:p>
          <a:p>
            <a:r>
              <a:rPr kumimoji="1" lang="en-US" altLang="ja-JP" baseline="0" dirty="0" smtClean="0"/>
              <a:t>coherent synchrotron oscillation caused by klystron power ripple, </a:t>
            </a:r>
          </a:p>
          <a:p>
            <a:r>
              <a:rPr kumimoji="1" lang="en-US" altLang="ja-JP" baseline="0" dirty="0" smtClean="0"/>
              <a:t>vacuum chamber vibration cased by water flow of photon absorber,</a:t>
            </a:r>
          </a:p>
          <a:p>
            <a:r>
              <a:rPr kumimoji="1" lang="en-US" altLang="ja-JP" baseline="0" dirty="0" smtClean="0"/>
              <a:t>vibration in quadrupole magnet induces Eddy current, and kick the beam,</a:t>
            </a:r>
          </a:p>
          <a:p>
            <a:r>
              <a:rPr kumimoji="1" lang="en-US" altLang="ja-JP" baseline="0" dirty="0" smtClean="0"/>
              <a:t>detail is given in Matsui’s talk,</a:t>
            </a:r>
          </a:p>
          <a:p>
            <a:r>
              <a:rPr kumimoji="1" lang="en-US" altLang="ja-JP" dirty="0" smtClean="0"/>
              <a:t>current ripple of quadrupole magnet</a:t>
            </a:r>
            <a:r>
              <a:rPr kumimoji="1" lang="en-US" altLang="ja-JP" baseline="0" dirty="0" smtClean="0"/>
              <a:t> power supply, </a:t>
            </a:r>
          </a:p>
          <a:p>
            <a:r>
              <a:rPr kumimoji="1" lang="en-US" altLang="ja-JP" baseline="0" dirty="0" smtClean="0"/>
              <a:t>this also induces kick field of Eddy current due to the asymmetric cross section of vacuum chamber.</a:t>
            </a:r>
          </a:p>
          <a:p>
            <a:r>
              <a:rPr kumimoji="1" lang="en-US" altLang="ja-JP" dirty="0" smtClean="0"/>
              <a:t>ground vibration by cooling system</a:t>
            </a:r>
            <a:r>
              <a:rPr kumimoji="1" lang="en-US" altLang="ja-JP" baseline="0" dirty="0" smtClean="0"/>
              <a:t> for water and air conditioner,</a:t>
            </a:r>
          </a:p>
          <a:p>
            <a:r>
              <a:rPr kumimoji="1" lang="en-US" altLang="ja-JP" baseline="0" dirty="0" smtClean="0"/>
              <a:t>this is also given by Matsui.</a:t>
            </a:r>
          </a:p>
          <a:p>
            <a:r>
              <a:rPr kumimoji="1" lang="en-US" altLang="ja-JP" baseline="0" dirty="0" smtClean="0"/>
              <a:t>For slow orbit fluctuation under 1 Hz,</a:t>
            </a:r>
          </a:p>
          <a:p>
            <a:r>
              <a:rPr kumimoji="1" lang="en-US" altLang="ja-JP" baseline="0" dirty="0" smtClean="0"/>
              <a:t>temperature fluctuation of cooling water for bending magnet,</a:t>
            </a:r>
          </a:p>
          <a:p>
            <a:r>
              <a:rPr kumimoji="1" lang="en-US" altLang="ja-JP" baseline="0" dirty="0" smtClean="0"/>
              <a:t>air temperature fluctuation caused by receiving voltage fluctuation of electric power,</a:t>
            </a:r>
          </a:p>
          <a:p>
            <a:r>
              <a:rPr kumimoji="1" lang="en-US" altLang="ja-JP" baseline="0" dirty="0" smtClean="0"/>
              <a:t>change of stored current, this is cured by top-up injection,</a:t>
            </a:r>
          </a:p>
          <a:p>
            <a:r>
              <a:rPr kumimoji="1" lang="en-US" altLang="ja-JP" baseline="0" dirty="0" smtClean="0"/>
              <a:t>astronomical and meteorological phenomena, </a:t>
            </a:r>
          </a:p>
          <a:p>
            <a:r>
              <a:rPr kumimoji="1" lang="en-US" altLang="ja-JP" baseline="0" dirty="0" smtClean="0"/>
              <a:t>earth tide, outdoor temperature, atmospheric pressure, earthquake.</a:t>
            </a:r>
          </a:p>
          <a:p>
            <a:r>
              <a:rPr kumimoji="1" lang="en-US" altLang="ja-JP" baseline="0" dirty="0" smtClean="0"/>
              <a:t>These induce circumference change, </a:t>
            </a:r>
          </a:p>
          <a:p>
            <a:r>
              <a:rPr kumimoji="1" lang="en-US" altLang="ja-JP" baseline="0" dirty="0" smtClean="0"/>
              <a:t>so horizontal orbit shift at dispersive section, </a:t>
            </a:r>
          </a:p>
          <a:p>
            <a:r>
              <a:rPr kumimoji="1" lang="en-US" altLang="ja-JP" baseline="0" dirty="0" smtClean="0"/>
              <a:t>i.e. beam energy change.  </a:t>
            </a:r>
          </a:p>
          <a:p>
            <a:r>
              <a:rPr kumimoji="1" lang="en-US" altLang="ja-JP" baseline="0" dirty="0" smtClean="0"/>
              <a:t>Then they are cured by RF frequency feedback. </a:t>
            </a:r>
          </a:p>
          <a:p>
            <a:endParaRPr kumimoji="1" lang="en-US" altLang="ja-JP" baseline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1D42B-3C2D-4228-88EB-DF48733F4A41}" type="slidenum">
              <a:rPr lang="ja-JP" altLang="en-US" smtClean="0"/>
              <a:pPr/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47375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Coherent synchrotron oscillation induced by Klystron power ripple</a:t>
            </a:r>
            <a:r>
              <a:rPr kumimoji="1" lang="en-US" altLang="ja-JP" baseline="0" dirty="0" smtClean="0"/>
              <a:t> is observed in horizontal orbit fluctuation at dispersive section.  </a:t>
            </a:r>
          </a:p>
          <a:p>
            <a:r>
              <a:rPr kumimoji="1" lang="en-US" altLang="ja-JP" baseline="0" dirty="0" smtClean="0"/>
              <a:t>This figure shows the power spectrum of beam position fluctuation measured at dispersive section.</a:t>
            </a:r>
          </a:p>
          <a:p>
            <a:r>
              <a:rPr kumimoji="1" lang="en-US" altLang="ja-JP" baseline="0" dirty="0" smtClean="0"/>
              <a:t>This blue line indicates the synchrotron oscillation.</a:t>
            </a:r>
          </a:p>
          <a:p>
            <a:r>
              <a:rPr kumimoji="1" lang="en-US" altLang="ja-JP" baseline="0" dirty="0" smtClean="0"/>
              <a:t>This peak is suppressed by feedback to the RF reference signal.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1D42B-3C2D-4228-88EB-DF48733F4A41}" type="slidenum">
              <a:rPr lang="ja-JP" altLang="en-US" smtClean="0"/>
              <a:pPr/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96878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The most effective one to suppress the orbit fluctuation is the improvement of the power supply</a:t>
            </a:r>
            <a:r>
              <a:rPr lang="en-US" altLang="ja-JP" baseline="0" dirty="0" smtClean="0"/>
              <a:t> of the quadrupole magnets.</a:t>
            </a:r>
          </a:p>
          <a:p>
            <a:r>
              <a:rPr lang="en-US" altLang="ja-JP" baseline="0" dirty="0" smtClean="0"/>
              <a:t>There are 10 families of quadrupole magnets, and each family has own power supply.</a:t>
            </a:r>
          </a:p>
          <a:p>
            <a:r>
              <a:rPr lang="en-US" altLang="ja-JP" baseline="0" dirty="0" smtClean="0"/>
              <a:t>At September 2000 the current fluctuation of the </a:t>
            </a:r>
            <a:r>
              <a:rPr lang="en-US" altLang="ja-JP" baseline="0" dirty="0" err="1" smtClean="0"/>
              <a:t>quadrupole</a:t>
            </a:r>
            <a:r>
              <a:rPr lang="en-US" altLang="ja-JP" baseline="0" dirty="0" smtClean="0"/>
              <a:t> magnet power supplies was 50 </a:t>
            </a:r>
            <a:r>
              <a:rPr lang="en-US" altLang="ja-JP" baseline="0" dirty="0" err="1" smtClean="0"/>
              <a:t>ppm</a:t>
            </a:r>
            <a:r>
              <a:rPr lang="en-US" altLang="ja-JP" baseline="0" dirty="0" smtClean="0"/>
              <a:t>.</a:t>
            </a:r>
          </a:p>
          <a:p>
            <a:r>
              <a:rPr lang="en-US" altLang="ja-JP" baseline="0" dirty="0" smtClean="0"/>
              <a:t>The current fluctuation of the quadrupole magnet power supply induced the orbit fluctuation due to asymmetric cross section of vacuum chamber,</a:t>
            </a:r>
          </a:p>
          <a:p>
            <a:r>
              <a:rPr lang="en-US" altLang="ja-JP" baseline="0" dirty="0" smtClean="0"/>
              <a:t>In addition, the orbit fluctuation gives the false COD measurement.</a:t>
            </a:r>
          </a:p>
          <a:p>
            <a:r>
              <a:rPr lang="en-US" altLang="ja-JP" baseline="0" dirty="0" smtClean="0"/>
              <a:t>This led to the wrong COD correction., so the orbit fluctuation is enhanced. 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1D42B-3C2D-4228-88EB-DF48733F4A41}" type="slidenum">
              <a:rPr lang="ja-JP" altLang="en-US" smtClean="0"/>
              <a:pPr/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36319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We improved the current stability of the </a:t>
            </a:r>
            <a:r>
              <a:rPr lang="en-US" altLang="ja-JP" dirty="0" err="1" smtClean="0"/>
              <a:t>quadrupole</a:t>
            </a:r>
            <a:r>
              <a:rPr lang="en-US" altLang="ja-JP" dirty="0" smtClean="0"/>
              <a:t> magnet power supply by the following</a:t>
            </a:r>
            <a:r>
              <a:rPr lang="en-US" altLang="ja-JP" baseline="0" dirty="0" smtClean="0"/>
              <a:t> methods.</a:t>
            </a:r>
          </a:p>
          <a:p>
            <a:r>
              <a:rPr lang="en-US" altLang="ja-JP" dirty="0" smtClean="0"/>
              <a:t>One is the replacement</a:t>
            </a:r>
            <a:r>
              <a:rPr lang="en-US" altLang="ja-JP" baseline="0" dirty="0" smtClean="0"/>
              <a:t> of DCCT for current control of the </a:t>
            </a:r>
            <a:r>
              <a:rPr lang="en-US" altLang="ja-JP" baseline="0" dirty="0" err="1" smtClean="0"/>
              <a:t>quadrupole</a:t>
            </a:r>
            <a:r>
              <a:rPr lang="en-US" altLang="ja-JP" baseline="0" dirty="0" smtClean="0"/>
              <a:t> magnet power supply with the high precision one.</a:t>
            </a:r>
          </a:p>
          <a:p>
            <a:r>
              <a:rPr lang="en-US" altLang="ja-JP" baseline="0" dirty="0" smtClean="0"/>
              <a:t>And the other is the modification of the control circuit.</a:t>
            </a:r>
          </a:p>
          <a:p>
            <a:r>
              <a:rPr lang="en-US" altLang="ja-JP" baseline="0" dirty="0" smtClean="0"/>
              <a:t>These modifications reduce the current fluctuation from 50 </a:t>
            </a:r>
            <a:r>
              <a:rPr lang="en-US" altLang="ja-JP" baseline="0" dirty="0" err="1" smtClean="0"/>
              <a:t>ppm</a:t>
            </a:r>
            <a:r>
              <a:rPr lang="en-US" altLang="ja-JP" baseline="0" dirty="0" smtClean="0"/>
              <a:t> to 3 </a:t>
            </a:r>
            <a:r>
              <a:rPr lang="en-US" altLang="ja-JP" baseline="0" dirty="0" err="1" smtClean="0"/>
              <a:t>ppm</a:t>
            </a:r>
            <a:r>
              <a:rPr lang="en-US" altLang="ja-JP" baseline="0" dirty="0" smtClean="0"/>
              <a:t>.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1D42B-3C2D-4228-88EB-DF48733F4A41}" type="slidenum">
              <a:rPr lang="ja-JP" altLang="en-US" smtClean="0"/>
              <a:pPr/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60236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Then the orbit oscillation is reduced as follows,</a:t>
            </a:r>
            <a:r>
              <a:rPr lang="en-US" altLang="ja-JP" baseline="0" dirty="0" smtClean="0"/>
              <a:t> especially that in horizontal direction.</a:t>
            </a:r>
          </a:p>
          <a:p>
            <a:r>
              <a:rPr lang="en-US" altLang="ja-JP" baseline="0" dirty="0" smtClean="0"/>
              <a:t>This graphs show the spectrum of the beam orbit fluctuation.</a:t>
            </a:r>
          </a:p>
          <a:p>
            <a:r>
              <a:rPr lang="en-US" altLang="ja-JP" baseline="0" dirty="0" smtClean="0"/>
              <a:t>The horizontal oscillation from 0.1 Hz to 10 Hz is drastically reduced.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1D42B-3C2D-4228-88EB-DF48733F4A41}" type="slidenum">
              <a:rPr lang="ja-JP" altLang="en-US" smtClean="0"/>
              <a:pPr/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28639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ti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580305"/>
            <a:ext cx="7772400" cy="1671734"/>
          </a:xfrm>
        </p:spPr>
        <p:txBody>
          <a:bodyPr>
            <a:normAutofit/>
          </a:bodyPr>
          <a:lstStyle>
            <a:lvl1pPr>
              <a:spcAft>
                <a:spcPts val="1200"/>
              </a:spcAft>
              <a:defRPr sz="4000" b="1" i="0">
                <a:latin typeface="Arial"/>
                <a:cs typeface="Arial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3499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792827" y="6363909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2017-Dec-11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36390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363909"/>
            <a:ext cx="2133600" cy="365125"/>
          </a:xfrm>
          <a:prstGeom prst="rect">
            <a:avLst/>
          </a:prstGeom>
        </p:spPr>
        <p:txBody>
          <a:bodyPr/>
          <a:lstStyle/>
          <a:p>
            <a:fld id="{54A38695-A578-4402-BA95-BB589183D52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pic>
        <p:nvPicPr>
          <p:cNvPr id="7" name="Picture 5" descr="sp8_web_b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2017-Dec-11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A38695-A578-4402-BA95-BB589183D52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2017-Dec-11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A38695-A578-4402-BA95-BB589183D52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sp8_web_bar3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068" y="6460572"/>
            <a:ext cx="4267084" cy="395998"/>
          </a:xfrm>
          <a:prstGeom prst="rect">
            <a:avLst/>
          </a:prstGeom>
        </p:spPr>
      </p:pic>
      <p:pic>
        <p:nvPicPr>
          <p:cNvPr id="14" name="図 13" descr="sp8_web_bar3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514" y="6460572"/>
            <a:ext cx="4267084" cy="395998"/>
          </a:xfrm>
          <a:prstGeom prst="rect">
            <a:avLst/>
          </a:prstGeom>
        </p:spPr>
      </p:pic>
      <p:pic>
        <p:nvPicPr>
          <p:cNvPr id="15" name="図 14" descr="sp8_web_bar3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0573"/>
            <a:ext cx="4267104" cy="396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+mj-ea"/>
                <a:ea typeface="+mj-ea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888999"/>
            <a:ext cx="8229600" cy="5466820"/>
          </a:xfrm>
        </p:spPr>
        <p:txBody>
          <a:bodyPr/>
          <a:lstStyle>
            <a:lvl1pPr>
              <a:defRPr>
                <a:latin typeface="Arial"/>
                <a:ea typeface="ＭＳ Ｐゴシック"/>
                <a:cs typeface="Arial"/>
              </a:defRPr>
            </a:lvl1pPr>
            <a:lvl2pPr>
              <a:defRPr>
                <a:latin typeface="Arial"/>
                <a:ea typeface="ＭＳ Ｐゴシック"/>
                <a:cs typeface="Arial"/>
              </a:defRPr>
            </a:lvl2pPr>
            <a:lvl3pPr>
              <a:defRPr>
                <a:latin typeface="Arial"/>
                <a:ea typeface="ＭＳ Ｐゴシック"/>
                <a:cs typeface="Arial"/>
              </a:defRPr>
            </a:lvl3pPr>
            <a:lvl4pPr>
              <a:defRPr>
                <a:latin typeface="Arial"/>
                <a:ea typeface="ＭＳ Ｐゴシック"/>
                <a:cs typeface="Arial"/>
              </a:defRPr>
            </a:lvl4pPr>
            <a:lvl5pPr>
              <a:defRPr>
                <a:latin typeface="Arial"/>
                <a:ea typeface="ＭＳ Ｐゴシック"/>
                <a:cs typeface="Arial"/>
              </a:defRPr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 dirty="0"/>
          </a:p>
        </p:txBody>
      </p:sp>
      <p:sp>
        <p:nvSpPr>
          <p:cNvPr id="9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792827" y="6355819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2017-Dec-11</a:t>
            </a:r>
            <a:endParaRPr lang="ja-JP" altLang="en-US" dirty="0"/>
          </a:p>
        </p:txBody>
      </p:sp>
      <p:sp>
        <p:nvSpPr>
          <p:cNvPr id="10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35581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11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355819"/>
            <a:ext cx="2133600" cy="365125"/>
          </a:xfrm>
          <a:prstGeom prst="rect">
            <a:avLst/>
          </a:prstGeom>
        </p:spPr>
        <p:txBody>
          <a:bodyPr/>
          <a:lstStyle/>
          <a:p>
            <a:fld id="{54A38695-A578-4402-BA95-BB589183D52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cxnSp>
        <p:nvCxnSpPr>
          <p:cNvPr id="13" name="直線コネクタ 12"/>
          <p:cNvCxnSpPr/>
          <p:nvPr/>
        </p:nvCxnSpPr>
        <p:spPr>
          <a:xfrm>
            <a:off x="457200" y="732978"/>
            <a:ext cx="8229600" cy="0"/>
          </a:xfrm>
          <a:prstGeom prst="line">
            <a:avLst/>
          </a:prstGeom>
          <a:ln w="25400">
            <a:solidFill>
              <a:srgbClr val="0000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400" b="1" i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pic>
        <p:nvPicPr>
          <p:cNvPr id="7" name="Picture 5" descr="sp8_web_b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792827" y="6363909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2017-Dec-11</a:t>
            </a:r>
            <a:endParaRPr lang="ja-JP" altLang="en-US" dirty="0"/>
          </a:p>
        </p:txBody>
      </p:sp>
      <p:sp>
        <p:nvSpPr>
          <p:cNvPr id="11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36390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12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363909"/>
            <a:ext cx="2133600" cy="365125"/>
          </a:xfrm>
          <a:prstGeom prst="rect">
            <a:avLst/>
          </a:prstGeom>
        </p:spPr>
        <p:txBody>
          <a:bodyPr/>
          <a:lstStyle/>
          <a:p>
            <a:fld id="{54A38695-A578-4402-BA95-BB589183D52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sp8_web_bar3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068" y="6460572"/>
            <a:ext cx="4267084" cy="395998"/>
          </a:xfrm>
          <a:prstGeom prst="rect">
            <a:avLst/>
          </a:prstGeom>
        </p:spPr>
      </p:pic>
      <p:pic>
        <p:nvPicPr>
          <p:cNvPr id="14" name="図 13" descr="sp8_web_bar3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514" y="6460572"/>
            <a:ext cx="4267084" cy="395998"/>
          </a:xfrm>
          <a:prstGeom prst="rect">
            <a:avLst/>
          </a:prstGeom>
        </p:spPr>
      </p:pic>
      <p:pic>
        <p:nvPicPr>
          <p:cNvPr id="16" name="図 15" descr="sp8_web_bar3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0573"/>
            <a:ext cx="4267104" cy="396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889199"/>
            <a:ext cx="4038600" cy="546661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889200"/>
            <a:ext cx="4038600" cy="546661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 dirty="0"/>
          </a:p>
        </p:txBody>
      </p:sp>
      <p:sp>
        <p:nvSpPr>
          <p:cNvPr id="10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792827" y="6355819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2017-Dec-11</a:t>
            </a:r>
            <a:endParaRPr lang="ja-JP" altLang="en-US"/>
          </a:p>
        </p:txBody>
      </p:sp>
      <p:sp>
        <p:nvSpPr>
          <p:cNvPr id="11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35581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12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355819"/>
            <a:ext cx="2133600" cy="365125"/>
          </a:xfrm>
          <a:prstGeom prst="rect">
            <a:avLst/>
          </a:prstGeom>
        </p:spPr>
        <p:txBody>
          <a:bodyPr/>
          <a:lstStyle/>
          <a:p>
            <a:fld id="{54A38695-A578-4402-BA95-BB589183D52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cxnSp>
        <p:nvCxnSpPr>
          <p:cNvPr id="15" name="直線コネクタ 14"/>
          <p:cNvCxnSpPr/>
          <p:nvPr/>
        </p:nvCxnSpPr>
        <p:spPr>
          <a:xfrm>
            <a:off x="457200" y="732978"/>
            <a:ext cx="8229600" cy="0"/>
          </a:xfrm>
          <a:prstGeom prst="line">
            <a:avLst/>
          </a:prstGeom>
          <a:ln w="25400">
            <a:solidFill>
              <a:srgbClr val="0000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 descr="sp8_web_bar3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068" y="6460572"/>
            <a:ext cx="4267084" cy="395998"/>
          </a:xfrm>
          <a:prstGeom prst="rect">
            <a:avLst/>
          </a:prstGeom>
        </p:spPr>
      </p:pic>
      <p:pic>
        <p:nvPicPr>
          <p:cNvPr id="17" name="図 16" descr="sp8_web_bar3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514" y="6460572"/>
            <a:ext cx="4267084" cy="395998"/>
          </a:xfrm>
          <a:prstGeom prst="rect">
            <a:avLst/>
          </a:prstGeom>
        </p:spPr>
      </p:pic>
      <p:pic>
        <p:nvPicPr>
          <p:cNvPr id="18" name="図 17" descr="sp8_web_bar3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0573"/>
            <a:ext cx="4267104" cy="396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8892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1529999"/>
            <a:ext cx="4040188" cy="482581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8892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1530000"/>
            <a:ext cx="4041775" cy="482581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12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792827" y="6355819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2017-Dec-11</a:t>
            </a:r>
            <a:endParaRPr lang="ja-JP" altLang="en-US"/>
          </a:p>
        </p:txBody>
      </p:sp>
      <p:sp>
        <p:nvSpPr>
          <p:cNvPr id="13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355819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14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355819"/>
            <a:ext cx="2133600" cy="365125"/>
          </a:xfrm>
          <a:prstGeom prst="rect">
            <a:avLst/>
          </a:prstGeom>
        </p:spPr>
        <p:txBody>
          <a:bodyPr/>
          <a:lstStyle/>
          <a:p>
            <a:fld id="{54A38695-A578-4402-BA95-BB589183D52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cxnSp>
        <p:nvCxnSpPr>
          <p:cNvPr id="15" name="直線コネクタ 14"/>
          <p:cNvCxnSpPr/>
          <p:nvPr/>
        </p:nvCxnSpPr>
        <p:spPr>
          <a:xfrm>
            <a:off x="457200" y="732978"/>
            <a:ext cx="8229600" cy="0"/>
          </a:xfrm>
          <a:prstGeom prst="line">
            <a:avLst/>
          </a:prstGeom>
          <a:ln w="25400">
            <a:solidFill>
              <a:srgbClr val="0000C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2017-Dec-11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A38695-A578-4402-BA95-BB589183D52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2017-Dec-11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A38695-A578-4402-BA95-BB589183D52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2017-Dec-11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A38695-A578-4402-BA95-BB589183D52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2017-Dec-11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4A38695-A578-4402-BA95-BB589183D52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147644"/>
            <a:ext cx="8229600" cy="5599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889000"/>
            <a:ext cx="8229600" cy="5237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9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774685" y="62856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altLang="ja-JP" smtClean="0"/>
              <a:t>2017-Dec-11</a:t>
            </a:r>
            <a:endParaRPr lang="ja-JP" altLang="en-US"/>
          </a:p>
        </p:txBody>
      </p:sp>
      <p:sp>
        <p:nvSpPr>
          <p:cNvPr id="10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2856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11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2856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54A38695-A578-4402-BA95-BB589183D526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kumimoji="1" sz="2800" b="1" i="0" kern="1200">
          <a:solidFill>
            <a:schemeClr val="tx1"/>
          </a:solidFill>
          <a:latin typeface="Arial"/>
          <a:ea typeface="ＭＳ Ｐゴシック"/>
          <a:cs typeface="Chalkboard"/>
        </a:defRPr>
      </a:lvl1pPr>
    </p:titleStyle>
    <p:bodyStyle>
      <a:lvl1pPr marL="254000" indent="-2540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Arial"/>
          <a:ea typeface="+mj-ea"/>
          <a:cs typeface="Chalkboar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Arial"/>
          <a:ea typeface="+mj-ea"/>
          <a:cs typeface="Chalkboar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Arial"/>
          <a:ea typeface="+mj-ea"/>
          <a:cs typeface="Chalkboar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Arial"/>
          <a:ea typeface="+mj-ea"/>
          <a:cs typeface="Chalkboar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Arial"/>
          <a:ea typeface="+mj-ea"/>
          <a:cs typeface="Chalkboar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6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7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Beam Orbit Stability Issues 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at </a:t>
            </a:r>
            <a:r>
              <a:rPr lang="en-US" altLang="ja-JP" dirty="0"/>
              <a:t>the SPring-8 Storage </a:t>
            </a:r>
            <a:r>
              <a:rPr lang="en-US" altLang="ja-JP" dirty="0" smtClean="0"/>
              <a:t>Ring</a:t>
            </a:r>
            <a:endParaRPr lang="ja-JP" altLang="en-US" sz="40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 smtClean="0"/>
              <a:t>Masaru TAKAO</a:t>
            </a:r>
          </a:p>
          <a:p>
            <a:r>
              <a:rPr lang="en-US" altLang="ja-JP" sz="3200" dirty="0" smtClean="0"/>
              <a:t>JASRI</a:t>
            </a:r>
            <a:endParaRPr lang="ja-JP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Effect of Q-PS Modification on Orbit Stability</a:t>
            </a:r>
            <a:endParaRPr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2017-Dec-11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8695-A578-4402-BA95-BB589183D526}" type="slidenum">
              <a:rPr lang="ja-JP" altLang="en-US" smtClean="0"/>
              <a:pPr/>
              <a:t>10</a:t>
            </a:fld>
            <a:endParaRPr lang="ja-JP" altLang="en-US"/>
          </a:p>
        </p:txBody>
      </p:sp>
      <p:sp>
        <p:nvSpPr>
          <p:cNvPr id="10" name="コンテンツ プレースホルダ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err="1" smtClean="0"/>
              <a:t>R.m.s</a:t>
            </a:r>
            <a:r>
              <a:rPr lang="en-US" altLang="ja-JP" dirty="0" smtClean="0"/>
              <a:t>. orbit fluctuation</a:t>
            </a:r>
          </a:p>
          <a:p>
            <a:pPr>
              <a:buNone/>
            </a:pPr>
            <a:r>
              <a:rPr lang="en-US" altLang="ja-JP" dirty="0" smtClean="0"/>
              <a:t>	(difference between 2 successive COD measurements)</a:t>
            </a:r>
          </a:p>
          <a:p>
            <a:endParaRPr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75987" y="1877454"/>
            <a:ext cx="31193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Arial" charset="0"/>
                <a:ea typeface="Arial" charset="0"/>
                <a:cs typeface="Arial" charset="0"/>
              </a:rPr>
              <a:t>Before Q-PS Modification</a:t>
            </a:r>
            <a:endParaRPr kumimoji="1" lang="ja-JP" alt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394433" y="1877454"/>
            <a:ext cx="2861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Arial" charset="0"/>
                <a:ea typeface="Arial" charset="0"/>
                <a:cs typeface="Arial" charset="0"/>
              </a:rPr>
              <a:t>After Q-PS Modification</a:t>
            </a:r>
            <a:endParaRPr kumimoji="1" lang="ja-JP" altLang="en-US" sz="20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0" name="図形グループ 19"/>
          <p:cNvGrpSpPr/>
          <p:nvPr/>
        </p:nvGrpSpPr>
        <p:grpSpPr>
          <a:xfrm>
            <a:off x="1905693" y="5025175"/>
            <a:ext cx="5332614" cy="1200329"/>
            <a:chOff x="1793842" y="5025175"/>
            <a:chExt cx="5332614" cy="1200329"/>
          </a:xfrm>
        </p:grpSpPr>
        <p:sp>
          <p:nvSpPr>
            <p:cNvPr id="13" name="テキスト ボックス 12"/>
            <p:cNvSpPr txBox="1"/>
            <p:nvPr/>
          </p:nvSpPr>
          <p:spPr>
            <a:xfrm>
              <a:off x="1793842" y="5025175"/>
              <a:ext cx="5332614" cy="1200329"/>
            </a:xfrm>
            <a:prstGeom prst="rect">
              <a:avLst/>
            </a:prstGeom>
            <a:noFill/>
            <a:ln w="28575" cmpd="sng"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latin typeface="Arial" charset="0"/>
                  <a:ea typeface="Arial" charset="0"/>
                  <a:cs typeface="Arial" charset="0"/>
                </a:rPr>
                <a:t>Improvement of </a:t>
              </a:r>
              <a:r>
                <a:rPr kumimoji="1" lang="en-US" altLang="ja-JP" sz="2400" dirty="0" err="1" smtClean="0">
                  <a:latin typeface="Arial" charset="0"/>
                  <a:ea typeface="Arial" charset="0"/>
                  <a:cs typeface="Arial" charset="0"/>
                </a:rPr>
                <a:t>r.m.s</a:t>
              </a:r>
              <a:r>
                <a:rPr kumimoji="1" lang="en-US" altLang="ja-JP" sz="2400" dirty="0" smtClean="0">
                  <a:latin typeface="Arial" charset="0"/>
                  <a:ea typeface="Arial" charset="0"/>
                  <a:cs typeface="Arial" charset="0"/>
                </a:rPr>
                <a:t>. orbit </a:t>
              </a:r>
              <a:r>
                <a:rPr lang="en-US" altLang="ja-JP" sz="2400" dirty="0" smtClean="0">
                  <a:latin typeface="Arial" charset="0"/>
                  <a:ea typeface="Arial" charset="0"/>
                  <a:cs typeface="Arial" charset="0"/>
                </a:rPr>
                <a:t>fluctuation</a:t>
              </a:r>
              <a:endParaRPr kumimoji="1" lang="en-US" altLang="ja-JP" sz="2400" dirty="0" smtClean="0">
                <a:latin typeface="Arial" charset="0"/>
                <a:ea typeface="Arial" charset="0"/>
                <a:cs typeface="Arial" charset="0"/>
              </a:endParaRPr>
            </a:p>
            <a:p>
              <a:pPr>
                <a:tabLst>
                  <a:tab pos="989013" algn="l"/>
                  <a:tab pos="3140075" algn="l"/>
                </a:tabLst>
              </a:pPr>
              <a:r>
                <a:rPr lang="en-US" altLang="ja-JP" sz="2400" dirty="0" smtClean="0">
                  <a:latin typeface="Arial" charset="0"/>
                  <a:ea typeface="Arial" charset="0"/>
                  <a:cs typeface="Arial" charset="0"/>
                </a:rPr>
                <a:t>	H</a:t>
              </a:r>
              <a:r>
                <a:rPr kumimoji="1" lang="en-US" altLang="ja-JP" sz="2400" dirty="0" smtClean="0">
                  <a:latin typeface="Arial" charset="0"/>
                  <a:ea typeface="Arial" charset="0"/>
                  <a:cs typeface="Arial" charset="0"/>
                </a:rPr>
                <a:t>: 2.5</a:t>
              </a:r>
              <a:r>
                <a:rPr kumimoji="1" lang="el-GR" altLang="ja-JP" sz="2400" dirty="0" smtClean="0">
                  <a:latin typeface="Arial" charset="0"/>
                  <a:ea typeface="Arial" charset="0"/>
                  <a:cs typeface="Arial" charset="0"/>
                </a:rPr>
                <a:t>μ</a:t>
              </a:r>
              <a:r>
                <a:rPr kumimoji="1" lang="en-US" altLang="ja-JP" sz="2400" dirty="0" smtClean="0">
                  <a:latin typeface="Arial" charset="0"/>
                  <a:ea typeface="Arial" charset="0"/>
                  <a:cs typeface="Arial" charset="0"/>
                </a:rPr>
                <a:t>m	</a:t>
              </a:r>
              <a:r>
                <a:rPr lang="en-US" altLang="ja-JP" sz="2400" dirty="0" smtClean="0">
                  <a:latin typeface="Arial" charset="0"/>
                  <a:ea typeface="Arial" charset="0"/>
                  <a:cs typeface="Arial" charset="0"/>
                </a:rPr>
                <a:t>1.2</a:t>
              </a:r>
              <a:r>
                <a:rPr lang="el-GR" altLang="ja-JP" sz="2400" dirty="0" smtClean="0">
                  <a:latin typeface="Arial" charset="0"/>
                  <a:ea typeface="Arial" charset="0"/>
                  <a:cs typeface="Arial" charset="0"/>
                </a:rPr>
                <a:t>μ</a:t>
              </a:r>
              <a:r>
                <a:rPr lang="en-US" altLang="ja-JP" sz="2400" dirty="0" smtClean="0">
                  <a:latin typeface="Arial" charset="0"/>
                  <a:ea typeface="Arial" charset="0"/>
                  <a:cs typeface="Arial" charset="0"/>
                </a:rPr>
                <a:t>m</a:t>
              </a:r>
            </a:p>
            <a:p>
              <a:pPr>
                <a:tabLst>
                  <a:tab pos="989013" algn="l"/>
                  <a:tab pos="3140075" algn="l"/>
                </a:tabLst>
              </a:pPr>
              <a:r>
                <a:rPr kumimoji="1" lang="en-US" altLang="ja-JP" sz="2400" dirty="0" smtClean="0">
                  <a:latin typeface="Arial" charset="0"/>
                  <a:ea typeface="Arial" charset="0"/>
                  <a:cs typeface="Arial" charset="0"/>
                </a:rPr>
                <a:t>	V: 1.5</a:t>
              </a:r>
              <a:r>
                <a:rPr kumimoji="1" lang="el-GR" altLang="ja-JP" sz="2400" dirty="0" smtClean="0">
                  <a:latin typeface="Arial" charset="0"/>
                  <a:ea typeface="Arial" charset="0"/>
                  <a:cs typeface="Arial" charset="0"/>
                </a:rPr>
                <a:t>μ</a:t>
              </a:r>
              <a:r>
                <a:rPr kumimoji="1" lang="en-US" altLang="ja-JP" sz="2400" dirty="0" smtClean="0">
                  <a:latin typeface="Arial" charset="0"/>
                  <a:ea typeface="Arial" charset="0"/>
                  <a:cs typeface="Arial" charset="0"/>
                </a:rPr>
                <a:t>m	1.2</a:t>
              </a:r>
              <a:r>
                <a:rPr kumimoji="1" lang="el-GR" altLang="ja-JP" sz="2400" dirty="0" smtClean="0">
                  <a:latin typeface="Arial" charset="0"/>
                  <a:ea typeface="Arial" charset="0"/>
                  <a:cs typeface="Arial" charset="0"/>
                </a:rPr>
                <a:t>μ</a:t>
              </a:r>
              <a:r>
                <a:rPr kumimoji="1" lang="en-US" altLang="ja-JP" sz="2400" dirty="0" smtClean="0">
                  <a:latin typeface="Arial" charset="0"/>
                  <a:ea typeface="Arial" charset="0"/>
                  <a:cs typeface="Arial" charset="0"/>
                </a:rPr>
                <a:t>m</a:t>
              </a:r>
              <a:endParaRPr kumimoji="1" lang="ja-JP" altLang="en-US" sz="24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" name="右矢印 14"/>
            <p:cNvSpPr/>
            <p:nvPr/>
          </p:nvSpPr>
          <p:spPr>
            <a:xfrm>
              <a:off x="4419621" y="5641026"/>
              <a:ext cx="399143" cy="346221"/>
            </a:xfrm>
            <a:prstGeom prst="rightArrow">
              <a:avLst/>
            </a:prstGeom>
            <a:gradFill flip="none" rotWithShape="1">
              <a:gsLst>
                <a:gs pos="40000">
                  <a:srgbClr val="FF0000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7" name="図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84" y="2058876"/>
            <a:ext cx="4465320" cy="3048000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614" y="2058876"/>
            <a:ext cx="446532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6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Arial" charset="0"/>
                <a:ea typeface="Arial" charset="0"/>
                <a:cs typeface="Arial" charset="0"/>
              </a:rPr>
              <a:t>Sources of Slow Orbit Fluctuation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Temperature fluctuation of magnet cooling water.</a:t>
            </a:r>
          </a:p>
          <a:p>
            <a:r>
              <a:rPr lang="en-US" altLang="ja-JP" dirty="0" smtClean="0"/>
              <a:t>Receiving voltage fluctuation of electric power.</a:t>
            </a:r>
          </a:p>
          <a:p>
            <a:r>
              <a:rPr lang="en-US" altLang="ja-JP" dirty="0" smtClean="0"/>
              <a:t>Variation</a:t>
            </a:r>
            <a:r>
              <a:rPr kumimoji="1" lang="en-US" altLang="ja-JP" dirty="0" smtClean="0"/>
              <a:t> of stored current.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2017-Dec-11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8695-A578-4402-BA95-BB589183D526}" type="slidenum">
              <a:rPr lang="ja-JP" altLang="en-US" smtClean="0"/>
              <a:pPr/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42684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66350" y="147644"/>
            <a:ext cx="8611299" cy="559933"/>
          </a:xfrm>
        </p:spPr>
        <p:txBody>
          <a:bodyPr>
            <a:noAutofit/>
          </a:bodyPr>
          <a:lstStyle/>
          <a:p>
            <a:r>
              <a:rPr kumimoji="1" lang="en-US" altLang="ja-JP" smtClean="0">
                <a:latin typeface="Arial" charset="0"/>
                <a:ea typeface="Arial" charset="0"/>
                <a:cs typeface="Arial" charset="0"/>
              </a:rPr>
              <a:t>Temperature Fluctuation of Magnet Cooling Water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Temperature fluctuation (a few tens minutes period) of machine (magnet) cooling water reduced by improving control sequence: </a:t>
            </a:r>
          </a:p>
          <a:p>
            <a:pPr marL="255600" indent="0">
              <a:buNone/>
            </a:pPr>
            <a:r>
              <a:rPr lang="en-US" altLang="ja-JP" dirty="0" smtClean="0"/>
              <a:t>+/- 1ºC        +/- 0.3ºC @1998 (+/-0.1ºC @present)</a:t>
            </a:r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2017-Dec-11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8695-A578-4402-BA95-BB589183D526}" type="slidenum">
              <a:rPr lang="ja-JP" altLang="en-US" smtClean="0"/>
              <a:pPr/>
              <a:t>12</a:t>
            </a:fld>
            <a:endParaRPr lang="ja-JP" altLang="en-US"/>
          </a:p>
        </p:txBody>
      </p:sp>
      <p:sp>
        <p:nvSpPr>
          <p:cNvPr id="7" name="右矢印 6"/>
          <p:cNvSpPr/>
          <p:nvPr/>
        </p:nvSpPr>
        <p:spPr>
          <a:xfrm>
            <a:off x="1893183" y="2130997"/>
            <a:ext cx="399143" cy="346221"/>
          </a:xfrm>
          <a:prstGeom prst="rightArrow">
            <a:avLst/>
          </a:prstGeom>
          <a:gradFill flip="none" rotWithShape="1">
            <a:gsLst>
              <a:gs pos="40000">
                <a:srgbClr val="FF0000"/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00" y="4426499"/>
            <a:ext cx="4140000" cy="1929320"/>
          </a:xfrm>
          <a:prstGeom prst="rect">
            <a:avLst/>
          </a:prstGeom>
        </p:spPr>
      </p:pic>
      <p:grpSp>
        <p:nvGrpSpPr>
          <p:cNvPr id="50" name="図形グループ 49"/>
          <p:cNvGrpSpPr/>
          <p:nvPr/>
        </p:nvGrpSpPr>
        <p:grpSpPr>
          <a:xfrm>
            <a:off x="6479019" y="1809086"/>
            <a:ext cx="5761409" cy="4320000"/>
            <a:chOff x="6479019" y="1809086"/>
            <a:chExt cx="5761409" cy="4320000"/>
          </a:xfrm>
        </p:grpSpPr>
        <p:grpSp>
          <p:nvGrpSpPr>
            <p:cNvPr id="22" name="図形グループ 21"/>
            <p:cNvGrpSpPr/>
            <p:nvPr/>
          </p:nvGrpSpPr>
          <p:grpSpPr>
            <a:xfrm>
              <a:off x="7920428" y="1809086"/>
              <a:ext cx="4320000" cy="4320000"/>
              <a:chOff x="6436677" y="1972362"/>
              <a:chExt cx="4320000" cy="4320000"/>
            </a:xfrm>
          </p:grpSpPr>
          <p:sp>
            <p:nvSpPr>
              <p:cNvPr id="17" name="パイ 16"/>
              <p:cNvSpPr>
                <a:spLocks noChangeAspect="1"/>
              </p:cNvSpPr>
              <p:nvPr/>
            </p:nvSpPr>
            <p:spPr>
              <a:xfrm>
                <a:off x="6436677" y="1972362"/>
                <a:ext cx="4320000" cy="4320000"/>
              </a:xfrm>
              <a:prstGeom prst="pie">
                <a:avLst>
                  <a:gd name="adj1" fmla="val 10801469"/>
                  <a:gd name="adj2" fmla="val 11967584"/>
                </a:avLst>
              </a:prstGeom>
              <a:gradFill flip="none" rotWithShape="1">
                <a:gsLst>
                  <a:gs pos="85000">
                    <a:srgbClr val="84B2F3"/>
                  </a:gs>
                  <a:gs pos="76000">
                    <a:srgbClr val="6DA1E6">
                      <a:lumMod val="77000"/>
                    </a:srgbClr>
                  </a:gs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rgbClr val="9BC2FF"/>
                  </a:gs>
                </a:gsLst>
                <a:lin ang="10800000" scaled="1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パイ 19"/>
              <p:cNvSpPr>
                <a:spLocks noChangeAspect="1"/>
              </p:cNvSpPr>
              <p:nvPr/>
            </p:nvSpPr>
            <p:spPr>
              <a:xfrm>
                <a:off x="6883831" y="2354700"/>
                <a:ext cx="3600000" cy="3600000"/>
              </a:xfrm>
              <a:prstGeom prst="pie">
                <a:avLst>
                  <a:gd name="adj1" fmla="val 10771515"/>
                  <a:gd name="adj2" fmla="val 12179154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正方形/長方形 22"/>
            <p:cNvSpPr/>
            <p:nvPr/>
          </p:nvSpPr>
          <p:spPr>
            <a:xfrm>
              <a:off x="6479019" y="3809237"/>
              <a:ext cx="1456966" cy="161888"/>
            </a:xfrm>
            <a:prstGeom prst="rect">
              <a:avLst/>
            </a:prstGeom>
            <a:solidFill>
              <a:srgbClr val="9BC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/>
            <p:cNvSpPr/>
            <p:nvPr/>
          </p:nvSpPr>
          <p:spPr>
            <a:xfrm rot="1109369">
              <a:off x="6605803" y="3015803"/>
              <a:ext cx="1456966" cy="161888"/>
            </a:xfrm>
            <a:prstGeom prst="rect">
              <a:avLst/>
            </a:prstGeom>
            <a:solidFill>
              <a:srgbClr val="9BC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5" name="図形グループ 34"/>
            <p:cNvGrpSpPr/>
            <p:nvPr/>
          </p:nvGrpSpPr>
          <p:grpSpPr>
            <a:xfrm>
              <a:off x="6492875" y="3590925"/>
              <a:ext cx="252107" cy="213366"/>
              <a:chOff x="6492875" y="3590925"/>
              <a:chExt cx="252107" cy="213366"/>
            </a:xfrm>
          </p:grpSpPr>
          <p:sp>
            <p:nvSpPr>
              <p:cNvPr id="25" name="正方形/長方形 24"/>
              <p:cNvSpPr/>
              <p:nvPr/>
            </p:nvSpPr>
            <p:spPr>
              <a:xfrm>
                <a:off x="6498293" y="3597275"/>
                <a:ext cx="242232" cy="206114"/>
              </a:xfrm>
              <a:prstGeom prst="rect">
                <a:avLst/>
              </a:prstGeom>
              <a:noFill/>
              <a:ln w="1905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9" name="直線コネクタ 28"/>
              <p:cNvCxnSpPr/>
              <p:nvPr/>
            </p:nvCxnSpPr>
            <p:spPr>
              <a:xfrm>
                <a:off x="6492875" y="3590925"/>
                <a:ext cx="252107" cy="210191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コネクタ 33"/>
              <p:cNvCxnSpPr/>
              <p:nvPr/>
            </p:nvCxnSpPr>
            <p:spPr>
              <a:xfrm flipH="1">
                <a:off x="6492875" y="3594100"/>
                <a:ext cx="252107" cy="210191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図形グループ 35"/>
            <p:cNvGrpSpPr/>
            <p:nvPr/>
          </p:nvGrpSpPr>
          <p:grpSpPr>
            <a:xfrm>
              <a:off x="7444744" y="3598702"/>
              <a:ext cx="252107" cy="213366"/>
              <a:chOff x="6492875" y="3590925"/>
              <a:chExt cx="252107" cy="213366"/>
            </a:xfrm>
          </p:grpSpPr>
          <p:sp>
            <p:nvSpPr>
              <p:cNvPr id="37" name="正方形/長方形 36"/>
              <p:cNvSpPr/>
              <p:nvPr/>
            </p:nvSpPr>
            <p:spPr>
              <a:xfrm>
                <a:off x="6498293" y="3597275"/>
                <a:ext cx="242232" cy="206114"/>
              </a:xfrm>
              <a:prstGeom prst="rect">
                <a:avLst/>
              </a:prstGeom>
              <a:noFill/>
              <a:ln w="1905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8" name="直線コネクタ 37"/>
              <p:cNvCxnSpPr/>
              <p:nvPr/>
            </p:nvCxnSpPr>
            <p:spPr>
              <a:xfrm>
                <a:off x="6492875" y="3590925"/>
                <a:ext cx="252107" cy="210191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コネクタ 38"/>
              <p:cNvCxnSpPr/>
              <p:nvPr/>
            </p:nvCxnSpPr>
            <p:spPr>
              <a:xfrm flipH="1">
                <a:off x="6492875" y="3594100"/>
                <a:ext cx="252107" cy="210191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図形グループ 39"/>
            <p:cNvGrpSpPr/>
            <p:nvPr/>
          </p:nvGrpSpPr>
          <p:grpSpPr>
            <a:xfrm rot="1110335">
              <a:off x="7492794" y="3286233"/>
              <a:ext cx="252107" cy="213366"/>
              <a:chOff x="6492875" y="3590925"/>
              <a:chExt cx="252107" cy="213366"/>
            </a:xfrm>
          </p:grpSpPr>
          <p:sp>
            <p:nvSpPr>
              <p:cNvPr id="41" name="正方形/長方形 40"/>
              <p:cNvSpPr/>
              <p:nvPr/>
            </p:nvSpPr>
            <p:spPr>
              <a:xfrm>
                <a:off x="6498293" y="3597275"/>
                <a:ext cx="242232" cy="206114"/>
              </a:xfrm>
              <a:prstGeom prst="rect">
                <a:avLst/>
              </a:prstGeom>
              <a:noFill/>
              <a:ln w="1905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2" name="直線コネクタ 41"/>
              <p:cNvCxnSpPr/>
              <p:nvPr/>
            </p:nvCxnSpPr>
            <p:spPr>
              <a:xfrm>
                <a:off x="6492875" y="3590925"/>
                <a:ext cx="252107" cy="210191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コネクタ 42"/>
              <p:cNvCxnSpPr/>
              <p:nvPr/>
            </p:nvCxnSpPr>
            <p:spPr>
              <a:xfrm flipH="1">
                <a:off x="6492875" y="3594100"/>
                <a:ext cx="252107" cy="210191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図形グループ 43"/>
            <p:cNvGrpSpPr/>
            <p:nvPr/>
          </p:nvGrpSpPr>
          <p:grpSpPr>
            <a:xfrm rot="1110335">
              <a:off x="6588142" y="2983734"/>
              <a:ext cx="252107" cy="213366"/>
              <a:chOff x="6492875" y="3590925"/>
              <a:chExt cx="252107" cy="213366"/>
            </a:xfrm>
          </p:grpSpPr>
          <p:sp>
            <p:nvSpPr>
              <p:cNvPr id="45" name="正方形/長方形 44"/>
              <p:cNvSpPr/>
              <p:nvPr/>
            </p:nvSpPr>
            <p:spPr>
              <a:xfrm>
                <a:off x="6498293" y="3597275"/>
                <a:ext cx="242232" cy="206114"/>
              </a:xfrm>
              <a:prstGeom prst="rect">
                <a:avLst/>
              </a:prstGeom>
              <a:noFill/>
              <a:ln w="1905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6" name="直線コネクタ 45"/>
              <p:cNvCxnSpPr/>
              <p:nvPr/>
            </p:nvCxnSpPr>
            <p:spPr>
              <a:xfrm>
                <a:off x="6492875" y="3590925"/>
                <a:ext cx="252107" cy="210191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線コネクタ 46"/>
              <p:cNvCxnSpPr/>
              <p:nvPr/>
            </p:nvCxnSpPr>
            <p:spPr>
              <a:xfrm flipH="1">
                <a:off x="6492875" y="3594100"/>
                <a:ext cx="252107" cy="210191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正方形/長方形 47"/>
            <p:cNvSpPr/>
            <p:nvPr/>
          </p:nvSpPr>
          <p:spPr>
            <a:xfrm>
              <a:off x="6753225" y="3584575"/>
              <a:ext cx="685800" cy="228600"/>
            </a:xfrm>
            <a:prstGeom prst="rect">
              <a:avLst/>
            </a:prstGeom>
            <a:solidFill>
              <a:srgbClr val="9BC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正方形/長方形 48"/>
            <p:cNvSpPr/>
            <p:nvPr/>
          </p:nvSpPr>
          <p:spPr>
            <a:xfrm rot="1106097">
              <a:off x="6823076" y="3127376"/>
              <a:ext cx="685800" cy="228600"/>
            </a:xfrm>
            <a:prstGeom prst="rect">
              <a:avLst/>
            </a:prstGeom>
            <a:solidFill>
              <a:srgbClr val="9BC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" name="図形グループ 13"/>
          <p:cNvGrpSpPr/>
          <p:nvPr/>
        </p:nvGrpSpPr>
        <p:grpSpPr>
          <a:xfrm>
            <a:off x="606045" y="2949241"/>
            <a:ext cx="4275786" cy="2687426"/>
            <a:chOff x="792827" y="2691316"/>
            <a:chExt cx="4275786" cy="2687426"/>
          </a:xfrm>
        </p:grpSpPr>
        <p:sp>
          <p:nvSpPr>
            <p:cNvPr id="51" name="テキスト ボックス 50"/>
            <p:cNvSpPr txBox="1"/>
            <p:nvPr/>
          </p:nvSpPr>
          <p:spPr>
            <a:xfrm>
              <a:off x="792827" y="2691316"/>
              <a:ext cx="4275786" cy="369332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latin typeface="Arial" charset="0"/>
                  <a:ea typeface="Arial" charset="0"/>
                  <a:cs typeface="Arial" charset="0"/>
                </a:rPr>
                <a:t>Temperature fluctuation of cooling water</a:t>
              </a:r>
              <a:endParaRPr kumimoji="1" lang="ja-JP" alt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792827" y="3371682"/>
              <a:ext cx="2852063" cy="369332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smtClean="0">
                  <a:latin typeface="Arial" charset="0"/>
                  <a:ea typeface="Arial" charset="0"/>
                  <a:cs typeface="Arial" charset="0"/>
                </a:rPr>
                <a:t>Deformation of C-type BM</a:t>
              </a:r>
              <a:endParaRPr kumimoji="1" lang="ja-JP" alt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3" name="テキスト ボックス 52"/>
            <p:cNvSpPr txBox="1"/>
            <p:nvPr/>
          </p:nvSpPr>
          <p:spPr>
            <a:xfrm>
              <a:off x="792827" y="4052047"/>
              <a:ext cx="4121641" cy="646331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latin typeface="Arial" charset="0"/>
                  <a:ea typeface="Arial" charset="0"/>
                  <a:cs typeface="Arial" charset="0"/>
                </a:rPr>
                <a:t>Change of </a:t>
              </a:r>
              <a:r>
                <a:rPr lang="en-US" altLang="ja-JP" smtClean="0">
                  <a:latin typeface="Arial" charset="0"/>
                  <a:ea typeface="Arial" charset="0"/>
                  <a:cs typeface="Arial" charset="0"/>
                </a:rPr>
                <a:t>B-field </a:t>
              </a:r>
            </a:p>
            <a:p>
              <a:r>
                <a:rPr lang="en-US" altLang="ja-JP" dirty="0" smtClean="0">
                  <a:latin typeface="Arial" charset="0"/>
                  <a:ea typeface="Arial" charset="0"/>
                  <a:cs typeface="Arial" charset="0"/>
                </a:rPr>
                <a:t>due to distance change between poles</a:t>
              </a:r>
              <a:endParaRPr kumimoji="1" lang="ja-JP" alt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4" name="下矢印 53"/>
            <p:cNvSpPr/>
            <p:nvPr/>
          </p:nvSpPr>
          <p:spPr>
            <a:xfrm>
              <a:off x="1904125" y="3135221"/>
              <a:ext cx="578169" cy="161888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5" name="下矢印 54"/>
            <p:cNvSpPr/>
            <p:nvPr/>
          </p:nvSpPr>
          <p:spPr>
            <a:xfrm>
              <a:off x="1904125" y="3815587"/>
              <a:ext cx="578169" cy="161888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6" name="テキスト ボックス 55"/>
            <p:cNvSpPr txBox="1"/>
            <p:nvPr/>
          </p:nvSpPr>
          <p:spPr>
            <a:xfrm>
              <a:off x="792827" y="5009410"/>
              <a:ext cx="2800767" cy="369332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dirty="0" smtClean="0">
                  <a:latin typeface="Arial" charset="0"/>
                  <a:ea typeface="Arial" charset="0"/>
                  <a:cs typeface="Arial" charset="0"/>
                </a:rPr>
                <a:t>Horizontal </a:t>
              </a:r>
              <a:r>
                <a:rPr lang="en-US" altLang="ja-JP" smtClean="0">
                  <a:latin typeface="Arial" charset="0"/>
                  <a:ea typeface="Arial" charset="0"/>
                  <a:cs typeface="Arial" charset="0"/>
                </a:rPr>
                <a:t>orbit distortion</a:t>
              </a:r>
              <a:endParaRPr kumimoji="1" lang="ja-JP" alt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7" name="下矢印 56"/>
            <p:cNvSpPr/>
            <p:nvPr/>
          </p:nvSpPr>
          <p:spPr>
            <a:xfrm>
              <a:off x="1904125" y="4772950"/>
              <a:ext cx="578169" cy="161888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7384320" y="2668001"/>
            <a:ext cx="138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smtClean="0">
                <a:latin typeface="Arial" charset="0"/>
                <a:ea typeface="Arial" charset="0"/>
                <a:cs typeface="Arial" charset="0"/>
              </a:rPr>
              <a:t>C type BM</a:t>
            </a:r>
            <a:endParaRPr kumimoji="1" lang="ja-JP" alt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61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latin typeface="Arial" charset="0"/>
                <a:ea typeface="Arial" charset="0"/>
                <a:cs typeface="Arial" charset="0"/>
              </a:rPr>
              <a:t>Receiving </a:t>
            </a:r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Voltage Fluctuation of Electric Power 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2017-Dec-11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8695-A578-4402-BA95-BB589183D526}" type="slidenum">
              <a:rPr lang="ja-JP" altLang="en-US" smtClean="0"/>
              <a:pPr/>
              <a:t>13</a:t>
            </a:fld>
            <a:endParaRPr lang="ja-JP" altLang="en-US"/>
          </a:p>
        </p:txBody>
      </p:sp>
      <p:sp>
        <p:nvSpPr>
          <p:cNvPr id="40" name="コンテンツ プレースホルダー 39"/>
          <p:cNvSpPr>
            <a:spLocks noGrp="1"/>
          </p:cNvSpPr>
          <p:nvPr>
            <p:ph idx="1"/>
          </p:nvPr>
        </p:nvSpPr>
        <p:spPr>
          <a:xfrm>
            <a:off x="457200" y="888999"/>
            <a:ext cx="4031601" cy="5466820"/>
          </a:xfrm>
        </p:spPr>
        <p:txBody>
          <a:bodyPr/>
          <a:lstStyle/>
          <a:p>
            <a:r>
              <a:rPr kumimoji="1" lang="en-US" altLang="ja-JP" dirty="0" smtClean="0"/>
              <a:t>Fluctuation of thermal condition in SR tunnel brings orbit drift kicked at place structurally weak, e.g. above beam transport, underpass, etc..</a:t>
            </a:r>
          </a:p>
          <a:p>
            <a:r>
              <a:rPr lang="en-US" altLang="ja-JP" dirty="0" smtClean="0"/>
              <a:t>Receiving </a:t>
            </a:r>
            <a:r>
              <a:rPr lang="en-US" altLang="ja-JP" dirty="0"/>
              <a:t>voltage </a:t>
            </a:r>
            <a:r>
              <a:rPr lang="en-US" altLang="ja-JP" dirty="0" smtClean="0"/>
              <a:t>fluctuation is o</a:t>
            </a:r>
            <a:r>
              <a:rPr kumimoji="1" lang="en-US" altLang="ja-JP" dirty="0" smtClean="0"/>
              <a:t>ne of the </a:t>
            </a:r>
            <a:r>
              <a:rPr lang="en-US" altLang="ja-JP" dirty="0" smtClean="0"/>
              <a:t>sources of fluctuating thermal condition.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53" name="正方形/長方形 52"/>
          <p:cNvSpPr/>
          <p:nvPr/>
        </p:nvSpPr>
        <p:spPr>
          <a:xfrm>
            <a:off x="4716780" y="1078706"/>
            <a:ext cx="3600000" cy="408466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正方形/長方形 53"/>
          <p:cNvSpPr/>
          <p:nvPr/>
        </p:nvSpPr>
        <p:spPr>
          <a:xfrm>
            <a:off x="4896780" y="1258704"/>
            <a:ext cx="3240000" cy="36837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5" name="円柱 74"/>
          <p:cNvSpPr/>
          <p:nvPr/>
        </p:nvSpPr>
        <p:spPr>
          <a:xfrm rot="5400000">
            <a:off x="6091218" y="3645156"/>
            <a:ext cx="931583" cy="447293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4668801" y="5725620"/>
            <a:ext cx="376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>
                <a:latin typeface="Arial" charset="0"/>
                <a:ea typeface="Arial" charset="0"/>
                <a:cs typeface="Arial" charset="0"/>
              </a:rPr>
              <a:t>Beam transport </a:t>
            </a:r>
            <a:r>
              <a:rPr kumimoji="1" lang="en-US" altLang="ja-JP" dirty="0" smtClean="0">
                <a:latin typeface="Arial" charset="0"/>
                <a:ea typeface="Arial" charset="0"/>
                <a:cs typeface="Arial" charset="0"/>
              </a:rPr>
              <a:t>from booster to SR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5733269" y="4835930"/>
            <a:ext cx="1567023" cy="10653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1" name="図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691" y="3024244"/>
            <a:ext cx="1960179" cy="1793355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220" y="1328273"/>
            <a:ext cx="681888" cy="672836"/>
          </a:xfrm>
          <a:prstGeom prst="rect">
            <a:avLst/>
          </a:prstGeom>
        </p:spPr>
      </p:pic>
      <p:grpSp>
        <p:nvGrpSpPr>
          <p:cNvPr id="14" name="図形グループ 13"/>
          <p:cNvGrpSpPr/>
          <p:nvPr/>
        </p:nvGrpSpPr>
        <p:grpSpPr>
          <a:xfrm>
            <a:off x="4199955" y="962324"/>
            <a:ext cx="456481" cy="456481"/>
            <a:chOff x="4199955" y="1046144"/>
            <a:chExt cx="456481" cy="456481"/>
          </a:xfrm>
        </p:grpSpPr>
        <p:grpSp>
          <p:nvGrpSpPr>
            <p:cNvPr id="15" name="図形グループ 14"/>
            <p:cNvGrpSpPr>
              <a:grpSpLocks noChangeAspect="1"/>
            </p:cNvGrpSpPr>
            <p:nvPr/>
          </p:nvGrpSpPr>
          <p:grpSpPr>
            <a:xfrm>
              <a:off x="4248195" y="1184808"/>
              <a:ext cx="360000" cy="179153"/>
              <a:chOff x="5562600" y="1943737"/>
              <a:chExt cx="535924" cy="266700"/>
            </a:xfrm>
          </p:grpSpPr>
          <p:sp>
            <p:nvSpPr>
              <p:cNvPr id="17" name="円弧 16"/>
              <p:cNvSpPr/>
              <p:nvPr/>
            </p:nvSpPr>
            <p:spPr>
              <a:xfrm>
                <a:off x="5562600" y="1943737"/>
                <a:ext cx="266700" cy="266700"/>
              </a:xfrm>
              <a:prstGeom prst="arc">
                <a:avLst>
                  <a:gd name="adj1" fmla="val 10709915"/>
                  <a:gd name="adj2" fmla="val 0"/>
                </a:avLst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円弧 17"/>
              <p:cNvSpPr/>
              <p:nvPr/>
            </p:nvSpPr>
            <p:spPr>
              <a:xfrm flipV="1">
                <a:off x="5831824" y="1943737"/>
                <a:ext cx="266700" cy="266700"/>
              </a:xfrm>
              <a:prstGeom prst="arc">
                <a:avLst>
                  <a:gd name="adj1" fmla="val 10709915"/>
                  <a:gd name="adj2" fmla="val 0"/>
                </a:avLst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6" name="円/楕円 15"/>
            <p:cNvSpPr/>
            <p:nvPr/>
          </p:nvSpPr>
          <p:spPr>
            <a:xfrm>
              <a:off x="4199955" y="1046144"/>
              <a:ext cx="456481" cy="456481"/>
            </a:xfrm>
            <a:prstGeom prst="ellipse">
              <a:avLst/>
            </a:prstGeom>
            <a:noFill/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9" name="テキスト ボックス 18"/>
          <p:cNvSpPr txBox="1"/>
          <p:nvPr/>
        </p:nvSpPr>
        <p:spPr>
          <a:xfrm>
            <a:off x="5053058" y="198919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>
                <a:latin typeface="Arial" charset="0"/>
                <a:ea typeface="Arial" charset="0"/>
                <a:cs typeface="Arial" charset="0"/>
              </a:rPr>
              <a:t>Fan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61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latin typeface="Arial" charset="0"/>
                <a:ea typeface="Arial" charset="0"/>
                <a:cs typeface="Arial" charset="0"/>
              </a:rPr>
              <a:t>Receiving </a:t>
            </a:r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Voltage Fluctuation of Electric Power 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2017-Dec-11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8695-A578-4402-BA95-BB589183D526}" type="slidenum">
              <a:rPr lang="ja-JP" altLang="en-US" smtClean="0"/>
              <a:pPr/>
              <a:t>14</a:t>
            </a:fld>
            <a:endParaRPr lang="ja-JP" altLang="en-US"/>
          </a:p>
        </p:txBody>
      </p:sp>
      <p:sp>
        <p:nvSpPr>
          <p:cNvPr id="40" name="コンテンツ プレースホルダー 3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9" name="正方形/長方形 48"/>
          <p:cNvSpPr/>
          <p:nvPr/>
        </p:nvSpPr>
        <p:spPr>
          <a:xfrm>
            <a:off x="4221295" y="1389739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>
                <a:latin typeface="Calibri" charset="0"/>
              </a:rPr>
              <a:t>①</a:t>
            </a:r>
            <a:endParaRPr lang="ja-JP" altLang="en-US">
              <a:effectLst/>
              <a:latin typeface="Calibri" charset="0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4716780" y="1078705"/>
            <a:ext cx="3600000" cy="4320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正方形/長方形 53"/>
          <p:cNvSpPr/>
          <p:nvPr/>
        </p:nvSpPr>
        <p:spPr>
          <a:xfrm>
            <a:off x="4896780" y="1258705"/>
            <a:ext cx="3240000" cy="378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58" name="図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220" y="1328273"/>
            <a:ext cx="681888" cy="672836"/>
          </a:xfrm>
          <a:prstGeom prst="rect">
            <a:avLst/>
          </a:prstGeom>
        </p:spPr>
      </p:pic>
      <p:sp>
        <p:nvSpPr>
          <p:cNvPr id="59" name="左カーブ矢印 58"/>
          <p:cNvSpPr/>
          <p:nvPr/>
        </p:nvSpPr>
        <p:spPr>
          <a:xfrm>
            <a:off x="5865108" y="1522610"/>
            <a:ext cx="2034603" cy="916826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0" name="正方形/長方形 59"/>
          <p:cNvSpPr/>
          <p:nvPr/>
        </p:nvSpPr>
        <p:spPr>
          <a:xfrm>
            <a:off x="6590286" y="127604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Calibri" charset="0"/>
              </a:rPr>
              <a:t>②</a:t>
            </a:r>
            <a:endParaRPr lang="ja-JP" altLang="en-US" dirty="0">
              <a:effectLst/>
              <a:latin typeface="Calibri" charset="0"/>
            </a:endParaRPr>
          </a:p>
        </p:txBody>
      </p:sp>
      <p:sp>
        <p:nvSpPr>
          <p:cNvPr id="61" name="正方形/長方形 60"/>
          <p:cNvSpPr/>
          <p:nvPr/>
        </p:nvSpPr>
        <p:spPr>
          <a:xfrm>
            <a:off x="8296267" y="1777505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>
                <a:latin typeface="Calibri" charset="0"/>
              </a:rPr>
              <a:t>③</a:t>
            </a:r>
            <a:endParaRPr lang="ja-JP" altLang="en-US">
              <a:effectLst/>
              <a:latin typeface="Calibri" charset="0"/>
            </a:endParaRPr>
          </a:p>
        </p:txBody>
      </p:sp>
      <p:sp>
        <p:nvSpPr>
          <p:cNvPr id="62" name="正方形/長方形 61"/>
          <p:cNvSpPr/>
          <p:nvPr/>
        </p:nvSpPr>
        <p:spPr>
          <a:xfrm>
            <a:off x="8136780" y="1981023"/>
            <a:ext cx="180000" cy="638540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正方形/長方形 62"/>
          <p:cNvSpPr/>
          <p:nvPr/>
        </p:nvSpPr>
        <p:spPr>
          <a:xfrm flipV="1">
            <a:off x="8136780" y="1389739"/>
            <a:ext cx="180000" cy="638540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正方形/長方形 63"/>
          <p:cNvSpPr/>
          <p:nvPr/>
        </p:nvSpPr>
        <p:spPr>
          <a:xfrm rot="183425">
            <a:off x="4837032" y="4930502"/>
            <a:ext cx="3319139" cy="22337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正方形/長方形 64"/>
          <p:cNvSpPr/>
          <p:nvPr/>
        </p:nvSpPr>
        <p:spPr>
          <a:xfrm rot="183425">
            <a:off x="4606314" y="5092429"/>
            <a:ext cx="3759395" cy="4488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" name="円柱 74"/>
          <p:cNvSpPr/>
          <p:nvPr/>
        </p:nvSpPr>
        <p:spPr>
          <a:xfrm rot="5400000">
            <a:off x="6091218" y="3645156"/>
            <a:ext cx="931583" cy="447293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4668801" y="5725620"/>
            <a:ext cx="376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>
                <a:latin typeface="Arial" charset="0"/>
                <a:ea typeface="Arial" charset="0"/>
                <a:cs typeface="Arial" charset="0"/>
              </a:rPr>
              <a:t>Beam transport </a:t>
            </a:r>
            <a:r>
              <a:rPr kumimoji="1" lang="en-US" altLang="ja-JP" dirty="0" smtClean="0">
                <a:latin typeface="Arial" charset="0"/>
                <a:ea typeface="Arial" charset="0"/>
                <a:cs typeface="Arial" charset="0"/>
              </a:rPr>
              <a:t>from booster to SR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8" name="直線矢印コネクタ 77"/>
          <p:cNvCxnSpPr/>
          <p:nvPr/>
        </p:nvCxnSpPr>
        <p:spPr>
          <a:xfrm>
            <a:off x="8488680" y="2439436"/>
            <a:ext cx="0" cy="1325453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6" name="図形グループ 85"/>
          <p:cNvGrpSpPr/>
          <p:nvPr/>
        </p:nvGrpSpPr>
        <p:grpSpPr>
          <a:xfrm>
            <a:off x="4199955" y="962324"/>
            <a:ext cx="456481" cy="456481"/>
            <a:chOff x="4199955" y="1046144"/>
            <a:chExt cx="456481" cy="456481"/>
          </a:xfrm>
        </p:grpSpPr>
        <p:grpSp>
          <p:nvGrpSpPr>
            <p:cNvPr id="82" name="図形グループ 81"/>
            <p:cNvGrpSpPr>
              <a:grpSpLocks noChangeAspect="1"/>
            </p:cNvGrpSpPr>
            <p:nvPr/>
          </p:nvGrpSpPr>
          <p:grpSpPr>
            <a:xfrm>
              <a:off x="4248195" y="1184808"/>
              <a:ext cx="360000" cy="179153"/>
              <a:chOff x="5562600" y="1943737"/>
              <a:chExt cx="535924" cy="266700"/>
            </a:xfrm>
          </p:grpSpPr>
          <p:sp>
            <p:nvSpPr>
              <p:cNvPr id="83" name="円弧 82"/>
              <p:cNvSpPr/>
              <p:nvPr/>
            </p:nvSpPr>
            <p:spPr>
              <a:xfrm>
                <a:off x="5562600" y="1943737"/>
                <a:ext cx="266700" cy="266700"/>
              </a:xfrm>
              <a:prstGeom prst="arc">
                <a:avLst>
                  <a:gd name="adj1" fmla="val 10709915"/>
                  <a:gd name="adj2" fmla="val 0"/>
                </a:avLst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4" name="円弧 83"/>
              <p:cNvSpPr/>
              <p:nvPr/>
            </p:nvSpPr>
            <p:spPr>
              <a:xfrm flipV="1">
                <a:off x="5831824" y="1943737"/>
                <a:ext cx="266700" cy="266700"/>
              </a:xfrm>
              <a:prstGeom prst="arc">
                <a:avLst>
                  <a:gd name="adj1" fmla="val 10709915"/>
                  <a:gd name="adj2" fmla="val 0"/>
                </a:avLst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85" name="円/楕円 84"/>
            <p:cNvSpPr/>
            <p:nvPr/>
          </p:nvSpPr>
          <p:spPr>
            <a:xfrm>
              <a:off x="4199955" y="1046144"/>
              <a:ext cx="456481" cy="456481"/>
            </a:xfrm>
            <a:prstGeom prst="ellipse">
              <a:avLst/>
            </a:prstGeom>
            <a:noFill/>
            <a:ln w="1905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5053058" y="198919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>
                <a:latin typeface="Arial" charset="0"/>
                <a:ea typeface="Arial" charset="0"/>
                <a:cs typeface="Arial" charset="0"/>
              </a:rPr>
              <a:t>Fan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792827" y="1078705"/>
            <a:ext cx="2134046" cy="64633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Voltage fluctuation </a:t>
            </a:r>
          </a:p>
          <a:p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of wall plug power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792827" y="2041395"/>
            <a:ext cx="3275256" cy="3693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Fluctuation of air flow from fan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792827" y="2721760"/>
            <a:ext cx="3018775" cy="3693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Change of </a:t>
            </a:r>
            <a:r>
              <a:rPr lang="en-US" altLang="ja-JP" smtClean="0">
                <a:latin typeface="Arial" charset="0"/>
                <a:ea typeface="Arial" charset="0"/>
                <a:cs typeface="Arial" charset="0"/>
              </a:rPr>
              <a:t>wall temperature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7" name="下矢印 56"/>
          <p:cNvSpPr/>
          <p:nvPr/>
        </p:nvSpPr>
        <p:spPr>
          <a:xfrm>
            <a:off x="1555047" y="1804934"/>
            <a:ext cx="578169" cy="16188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7" name="下矢印 66"/>
          <p:cNvSpPr/>
          <p:nvPr/>
        </p:nvSpPr>
        <p:spPr>
          <a:xfrm>
            <a:off x="1555047" y="2485300"/>
            <a:ext cx="578169" cy="16188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0" name="下矢印 69"/>
          <p:cNvSpPr/>
          <p:nvPr/>
        </p:nvSpPr>
        <p:spPr>
          <a:xfrm>
            <a:off x="1555047" y="3168760"/>
            <a:ext cx="578169" cy="16188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785641" y="4367413"/>
            <a:ext cx="2903360" cy="3693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mtClean="0">
                <a:latin typeface="Arial" charset="0"/>
                <a:ea typeface="Arial" charset="0"/>
                <a:cs typeface="Arial" charset="0"/>
              </a:rPr>
              <a:t>Position shift (H) of Q-mag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7" name="下矢印 76"/>
          <p:cNvSpPr/>
          <p:nvPr/>
        </p:nvSpPr>
        <p:spPr>
          <a:xfrm>
            <a:off x="1555045" y="4120543"/>
            <a:ext cx="578169" cy="16188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1" name="下矢印 80"/>
          <p:cNvSpPr/>
          <p:nvPr/>
        </p:nvSpPr>
        <p:spPr>
          <a:xfrm>
            <a:off x="1555045" y="4799665"/>
            <a:ext cx="578169" cy="16188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9" name="正方形/長方形 88"/>
          <p:cNvSpPr/>
          <p:nvPr/>
        </p:nvSpPr>
        <p:spPr>
          <a:xfrm>
            <a:off x="363236" y="121720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>
                <a:latin typeface="Calibri" charset="0"/>
              </a:rPr>
              <a:t>①</a:t>
            </a:r>
            <a:endParaRPr lang="ja-JP" altLang="en-US">
              <a:effectLst/>
              <a:latin typeface="Calibri" charset="0"/>
            </a:endParaRPr>
          </a:p>
        </p:txBody>
      </p:sp>
      <p:sp>
        <p:nvSpPr>
          <p:cNvPr id="90" name="正方形/長方形 89"/>
          <p:cNvSpPr/>
          <p:nvPr/>
        </p:nvSpPr>
        <p:spPr>
          <a:xfrm>
            <a:off x="370143" y="2041395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Calibri" charset="0"/>
              </a:rPr>
              <a:t>②</a:t>
            </a:r>
            <a:endParaRPr lang="ja-JP" altLang="en-US" dirty="0">
              <a:effectLst/>
              <a:latin typeface="Calibri" charset="0"/>
            </a:endParaRPr>
          </a:p>
        </p:txBody>
      </p:sp>
      <p:sp>
        <p:nvSpPr>
          <p:cNvPr id="91" name="正方形/長方形 90"/>
          <p:cNvSpPr/>
          <p:nvPr/>
        </p:nvSpPr>
        <p:spPr>
          <a:xfrm>
            <a:off x="368308" y="272208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>
                <a:latin typeface="Calibri" charset="0"/>
              </a:rPr>
              <a:t>③</a:t>
            </a:r>
            <a:endParaRPr lang="ja-JP" altLang="en-US">
              <a:effectLst/>
              <a:latin typeface="Calibri" charset="0"/>
            </a:endParaRPr>
          </a:p>
        </p:txBody>
      </p:sp>
      <p:sp>
        <p:nvSpPr>
          <p:cNvPr id="92" name="正方形/長方形 91"/>
          <p:cNvSpPr/>
          <p:nvPr/>
        </p:nvSpPr>
        <p:spPr>
          <a:xfrm>
            <a:off x="370143" y="435667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Calibri" charset="0"/>
              </a:rPr>
              <a:t>⑤</a:t>
            </a:r>
            <a:endParaRPr lang="ja-JP" altLang="en-US" dirty="0">
              <a:effectLst/>
              <a:latin typeface="Calibri" charset="0"/>
            </a:endParaRPr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796718" y="5025179"/>
            <a:ext cx="2839239" cy="369332"/>
          </a:xfrm>
          <a:prstGeom prst="rect">
            <a:avLst/>
          </a:prstGeom>
          <a:noFill/>
          <a:ln w="28575" cmpd="sng"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 smtClean="0">
                <a:latin typeface="Arial" charset="0"/>
                <a:ea typeface="Arial" charset="0"/>
                <a:cs typeface="Arial" charset="0"/>
              </a:rPr>
              <a:t>Horizontal COD induced</a:t>
            </a:r>
            <a:endParaRPr kumimoji="1" lang="ja-JP" alt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5" name="テキスト ボックス 94"/>
          <p:cNvSpPr txBox="1"/>
          <p:nvPr/>
        </p:nvSpPr>
        <p:spPr>
          <a:xfrm>
            <a:off x="792827" y="3400882"/>
            <a:ext cx="2689647" cy="64633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Tilt change of base plate</a:t>
            </a:r>
          </a:p>
          <a:p>
            <a:pPr algn="ctr"/>
            <a:r>
              <a:rPr kumimoji="1" lang="en-US" altLang="ja-JP" dirty="0" smtClean="0">
                <a:latin typeface="Arial" charset="0"/>
                <a:ea typeface="Arial" charset="0"/>
                <a:cs typeface="Arial" charset="0"/>
              </a:rPr>
              <a:t>(Deformation of tunnel)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6" name="正方形/長方形 95"/>
          <p:cNvSpPr/>
          <p:nvPr/>
        </p:nvSpPr>
        <p:spPr>
          <a:xfrm>
            <a:off x="363236" y="3539381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>
                <a:latin typeface="Calibri" charset="0"/>
              </a:rPr>
              <a:t>④</a:t>
            </a:r>
            <a:endParaRPr lang="ja-JP" altLang="en-US">
              <a:effectLst/>
              <a:latin typeface="Calibri" charset="0"/>
            </a:endParaRPr>
          </a:p>
        </p:txBody>
      </p:sp>
      <p:grpSp>
        <p:nvGrpSpPr>
          <p:cNvPr id="7" name="図形グループ 6"/>
          <p:cNvGrpSpPr/>
          <p:nvPr/>
        </p:nvGrpSpPr>
        <p:grpSpPr>
          <a:xfrm rot="222670">
            <a:off x="5536691" y="3024244"/>
            <a:ext cx="1960179" cy="1918224"/>
            <a:chOff x="5536691" y="3024244"/>
            <a:chExt cx="1960179" cy="1918224"/>
          </a:xfrm>
        </p:grpSpPr>
        <p:sp>
          <p:nvSpPr>
            <p:cNvPr id="48" name="正方形/長方形 47"/>
            <p:cNvSpPr/>
            <p:nvPr/>
          </p:nvSpPr>
          <p:spPr>
            <a:xfrm>
              <a:off x="5733269" y="4835930"/>
              <a:ext cx="1567023" cy="10653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51" name="図 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36691" y="3024244"/>
              <a:ext cx="1960179" cy="1793355"/>
            </a:xfrm>
            <a:prstGeom prst="rect">
              <a:avLst/>
            </a:prstGeom>
          </p:spPr>
        </p:pic>
      </p:grpSp>
      <p:sp>
        <p:nvSpPr>
          <p:cNvPr id="52" name="正方形/長方形 51"/>
          <p:cNvSpPr/>
          <p:nvPr/>
        </p:nvSpPr>
        <p:spPr>
          <a:xfrm>
            <a:off x="7183392" y="456756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>
                <a:latin typeface="Calibri" charset="0"/>
              </a:rPr>
              <a:t>④</a:t>
            </a:r>
            <a:endParaRPr lang="ja-JP" altLang="en-US">
              <a:effectLst/>
              <a:latin typeface="Calibri" charset="0"/>
            </a:endParaRPr>
          </a:p>
        </p:txBody>
      </p:sp>
      <p:cxnSp>
        <p:nvCxnSpPr>
          <p:cNvPr id="74" name="直線矢印コネクタ 73"/>
          <p:cNvCxnSpPr/>
          <p:nvPr/>
        </p:nvCxnSpPr>
        <p:spPr>
          <a:xfrm>
            <a:off x="6540194" y="3915526"/>
            <a:ext cx="465590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正方形/長方形 78"/>
          <p:cNvSpPr/>
          <p:nvPr/>
        </p:nvSpPr>
        <p:spPr>
          <a:xfrm>
            <a:off x="6544452" y="3546193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Calibri" charset="0"/>
              </a:rPr>
              <a:t>⑤</a:t>
            </a:r>
            <a:endParaRPr lang="ja-JP" altLang="en-US" dirty="0">
              <a:effectLst/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50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latin typeface="Arial" charset="0"/>
                <a:ea typeface="Arial" charset="0"/>
                <a:cs typeface="Arial" charset="0"/>
              </a:rPr>
              <a:t>Receiving </a:t>
            </a:r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Voltage Fluctuation of Electric Power 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2017-Dec-11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8695-A578-4402-BA95-BB589183D526}" type="slidenum">
              <a:rPr lang="ja-JP" altLang="en-US" smtClean="0"/>
              <a:pPr/>
              <a:t>15</a:t>
            </a:fld>
            <a:endParaRPr lang="ja-JP" altLang="en-US"/>
          </a:p>
        </p:txBody>
      </p:sp>
      <p:pic>
        <p:nvPicPr>
          <p:cNvPr id="7" name="Picture 9" descr="matsui-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192" y="889000"/>
            <a:ext cx="4370608" cy="546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792827" y="1078705"/>
            <a:ext cx="2134046" cy="64633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Voltage fluctuation </a:t>
            </a:r>
          </a:p>
          <a:p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of wall plug power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92827" y="2041395"/>
            <a:ext cx="3275256" cy="3693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Fluctuation of air flow from fan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92827" y="2721760"/>
            <a:ext cx="3018775" cy="3693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Change of </a:t>
            </a:r>
            <a:r>
              <a:rPr lang="en-US" altLang="ja-JP" smtClean="0">
                <a:latin typeface="Arial" charset="0"/>
                <a:ea typeface="Arial" charset="0"/>
                <a:cs typeface="Arial" charset="0"/>
              </a:rPr>
              <a:t>wall temperature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下矢印 10"/>
          <p:cNvSpPr/>
          <p:nvPr/>
        </p:nvSpPr>
        <p:spPr>
          <a:xfrm>
            <a:off x="1555047" y="1804934"/>
            <a:ext cx="578169" cy="16188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下矢印 11"/>
          <p:cNvSpPr/>
          <p:nvPr/>
        </p:nvSpPr>
        <p:spPr>
          <a:xfrm>
            <a:off x="1555047" y="2485300"/>
            <a:ext cx="578169" cy="16188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下矢印 13"/>
          <p:cNvSpPr/>
          <p:nvPr/>
        </p:nvSpPr>
        <p:spPr>
          <a:xfrm>
            <a:off x="1555047" y="3168760"/>
            <a:ext cx="578169" cy="16188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85641" y="4367413"/>
            <a:ext cx="2903360" cy="3693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mtClean="0">
                <a:latin typeface="Arial" charset="0"/>
                <a:ea typeface="Arial" charset="0"/>
                <a:cs typeface="Arial" charset="0"/>
              </a:rPr>
              <a:t>Position shift (H) of Q-mag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下矢印 15"/>
          <p:cNvSpPr/>
          <p:nvPr/>
        </p:nvSpPr>
        <p:spPr>
          <a:xfrm>
            <a:off x="1555045" y="4120543"/>
            <a:ext cx="578169" cy="16188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下矢印 17"/>
          <p:cNvSpPr/>
          <p:nvPr/>
        </p:nvSpPr>
        <p:spPr>
          <a:xfrm>
            <a:off x="1555045" y="4799665"/>
            <a:ext cx="578169" cy="16188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87476" y="5709774"/>
            <a:ext cx="3198440" cy="3693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mtClean="0">
                <a:latin typeface="Arial" charset="0"/>
                <a:ea typeface="Arial" charset="0"/>
                <a:cs typeface="Arial" charset="0"/>
              </a:rPr>
              <a:t>Current fluctuation of ST-mag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下矢印 19"/>
          <p:cNvSpPr/>
          <p:nvPr/>
        </p:nvSpPr>
        <p:spPr>
          <a:xfrm>
            <a:off x="1555045" y="5473314"/>
            <a:ext cx="578169" cy="16188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363236" y="121720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>
                <a:latin typeface="Calibri" charset="0"/>
              </a:rPr>
              <a:t>①</a:t>
            </a:r>
            <a:endParaRPr lang="ja-JP" altLang="en-US">
              <a:effectLst/>
              <a:latin typeface="Calibri" charset="0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370143" y="2041395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Calibri" charset="0"/>
              </a:rPr>
              <a:t>②</a:t>
            </a:r>
            <a:endParaRPr lang="ja-JP" altLang="en-US" dirty="0">
              <a:effectLst/>
              <a:latin typeface="Calibri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368308" y="272208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>
                <a:latin typeface="Calibri" charset="0"/>
              </a:rPr>
              <a:t>③</a:t>
            </a:r>
            <a:endParaRPr lang="ja-JP" altLang="en-US">
              <a:effectLst/>
              <a:latin typeface="Calibri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370143" y="435667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Calibri" charset="0"/>
              </a:rPr>
              <a:t>⑤</a:t>
            </a:r>
            <a:endParaRPr lang="ja-JP" altLang="en-US" dirty="0">
              <a:effectLst/>
              <a:latin typeface="Calibri" charset="0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370143" y="5703976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>
                <a:latin typeface="Calibri" charset="0"/>
              </a:rPr>
              <a:t>⑥</a:t>
            </a:r>
            <a:endParaRPr lang="ja-JP" altLang="en-US">
              <a:effectLst/>
              <a:latin typeface="Calibri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4221295" y="1389739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>
                <a:latin typeface="Calibri" charset="0"/>
              </a:rPr>
              <a:t>①</a:t>
            </a:r>
            <a:endParaRPr lang="ja-JP" altLang="en-US">
              <a:effectLst/>
              <a:latin typeface="Calibri" charset="0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8479051" y="1911979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>
                <a:latin typeface="Calibri" charset="0"/>
              </a:rPr>
              <a:t>②</a:t>
            </a:r>
            <a:endParaRPr lang="ja-JP" altLang="en-US" dirty="0">
              <a:effectLst/>
              <a:latin typeface="Calibri" charset="0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4222228" y="293389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>
                <a:latin typeface="Calibri" charset="0"/>
              </a:rPr>
              <a:t>③</a:t>
            </a:r>
            <a:endParaRPr lang="ja-JP" altLang="en-US">
              <a:effectLst/>
              <a:latin typeface="Calibri" charset="0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8479051" y="3549831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>
                <a:latin typeface="Calibri" charset="0"/>
              </a:rPr>
              <a:t>④</a:t>
            </a:r>
            <a:endParaRPr lang="ja-JP" altLang="en-US">
              <a:effectLst/>
              <a:latin typeface="Calibri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4221295" y="4494563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>
                <a:latin typeface="Calibri" charset="0"/>
              </a:rPr>
              <a:t>⑤</a:t>
            </a:r>
            <a:endParaRPr lang="ja-JP" altLang="en-US">
              <a:effectLst/>
              <a:latin typeface="Calibri" charset="0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8479051" y="508726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>
                <a:latin typeface="Calibri" charset="0"/>
              </a:rPr>
              <a:t>⑥</a:t>
            </a:r>
            <a:endParaRPr lang="ja-JP" altLang="en-US">
              <a:effectLst/>
              <a:latin typeface="Calibri" charset="0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96718" y="5025179"/>
            <a:ext cx="2839239" cy="369332"/>
          </a:xfrm>
          <a:prstGeom prst="rect">
            <a:avLst/>
          </a:prstGeom>
          <a:noFill/>
          <a:ln w="28575" cmpd="sng"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 smtClean="0">
                <a:latin typeface="Arial" charset="0"/>
                <a:ea typeface="Arial" charset="0"/>
                <a:cs typeface="Arial" charset="0"/>
              </a:rPr>
              <a:t>Horizontal COD induced</a:t>
            </a:r>
            <a:endParaRPr kumimoji="1" lang="ja-JP" alt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792827" y="3400882"/>
            <a:ext cx="2689647" cy="64633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Tilt change of base plate</a:t>
            </a:r>
          </a:p>
          <a:p>
            <a:pPr algn="ctr"/>
            <a:r>
              <a:rPr kumimoji="1" lang="en-US" altLang="ja-JP" dirty="0" smtClean="0">
                <a:latin typeface="Arial" charset="0"/>
                <a:ea typeface="Arial" charset="0"/>
                <a:cs typeface="Arial" charset="0"/>
              </a:rPr>
              <a:t>(Deformation of tunnel)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363236" y="3539381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>
                <a:latin typeface="Calibri" charset="0"/>
              </a:rPr>
              <a:t>④</a:t>
            </a:r>
            <a:endParaRPr lang="ja-JP" altLang="en-US">
              <a:effectLst/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04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Effect of Top-up Operation on Orbit Stability</a:t>
            </a:r>
            <a:endParaRPr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Top-up Operation stabilizing current/thermal condition.</a:t>
            </a:r>
          </a:p>
          <a:p>
            <a:pPr lvl="1">
              <a:buNone/>
              <a:tabLst>
                <a:tab pos="3140075" algn="l"/>
              </a:tabLst>
            </a:pPr>
            <a:r>
              <a:rPr lang="en-US" altLang="ja-JP" dirty="0" smtClean="0"/>
              <a:t>Non top-up operation:	</a:t>
            </a:r>
            <a:r>
              <a:rPr lang="en-US" altLang="ja-JP" dirty="0" smtClean="0">
                <a:solidFill>
                  <a:srgbClr val="FF0000"/>
                </a:solidFill>
              </a:rPr>
              <a:t>2 refills / day</a:t>
            </a:r>
          </a:p>
          <a:p>
            <a:pPr lvl="1">
              <a:buNone/>
              <a:tabLst>
                <a:tab pos="3140075" algn="l"/>
              </a:tabLst>
            </a:pPr>
            <a:r>
              <a:rPr lang="en-US" altLang="ja-JP" dirty="0" smtClean="0"/>
              <a:t>Top-up operation:	</a:t>
            </a:r>
            <a:r>
              <a:rPr lang="en-US" altLang="ja-JP" dirty="0" smtClean="0">
                <a:solidFill>
                  <a:srgbClr val="0000FF"/>
                </a:solidFill>
              </a:rPr>
              <a:t>100 </a:t>
            </a:r>
            <a:r>
              <a:rPr lang="en-US" altLang="ja-JP" dirty="0" err="1" smtClean="0">
                <a:solidFill>
                  <a:srgbClr val="0000FF"/>
                </a:solidFill>
              </a:rPr>
              <a:t>mA</a:t>
            </a:r>
            <a:r>
              <a:rPr lang="en-US" altLang="ja-JP" dirty="0" smtClean="0">
                <a:solidFill>
                  <a:srgbClr val="0000FF"/>
                </a:solidFill>
              </a:rPr>
              <a:t> constant storage current</a:t>
            </a:r>
            <a:endParaRPr lang="ja-JP" altLang="en-US" dirty="0">
              <a:solidFill>
                <a:srgbClr val="0000FF"/>
              </a:solidFill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2017-Dec-11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8695-A578-4402-BA95-BB589183D526}" type="slidenum">
              <a:rPr lang="ja-JP" altLang="en-US" smtClean="0"/>
              <a:pPr/>
              <a:t>16</a:t>
            </a:fld>
            <a:endParaRPr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76" y="3649421"/>
            <a:ext cx="4459224" cy="241782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649421"/>
            <a:ext cx="4459224" cy="2417826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056496" y="3410411"/>
            <a:ext cx="2460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Arial" charset="0"/>
                <a:ea typeface="Arial" charset="0"/>
                <a:cs typeface="Arial" charset="0"/>
              </a:rPr>
              <a:t>w/o </a:t>
            </a:r>
            <a:r>
              <a:rPr kumimoji="1" lang="en-US" altLang="ja-JP" sz="2000" dirty="0" smtClean="0">
                <a:latin typeface="Arial" charset="0"/>
                <a:ea typeface="Arial" charset="0"/>
                <a:cs typeface="Arial" charset="0"/>
              </a:rPr>
              <a:t>Top-up Injection</a:t>
            </a:r>
            <a:endParaRPr kumimoji="1" lang="ja-JP" alt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559364" y="3410411"/>
            <a:ext cx="2317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>
                <a:latin typeface="Arial" charset="0"/>
                <a:ea typeface="Arial" charset="0"/>
                <a:cs typeface="Arial" charset="0"/>
              </a:rPr>
              <a:t>w</a:t>
            </a:r>
            <a:r>
              <a:rPr kumimoji="1" lang="en-US" altLang="ja-JP" sz="2000" dirty="0" smtClean="0">
                <a:latin typeface="Arial" charset="0"/>
                <a:ea typeface="Arial" charset="0"/>
                <a:cs typeface="Arial" charset="0"/>
              </a:rPr>
              <a:t>/ Top-up Injection</a:t>
            </a:r>
            <a:endParaRPr kumimoji="1" lang="ja-JP" alt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662390" y="2394556"/>
            <a:ext cx="5819221" cy="830997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>
                <a:latin typeface="Arial" charset="0"/>
                <a:ea typeface="Arial" charset="0"/>
                <a:cs typeface="Arial" charset="0"/>
              </a:rPr>
              <a:t>Current dependent orbit drift disappeared</a:t>
            </a:r>
          </a:p>
          <a:p>
            <a:pPr algn="ctr"/>
            <a:r>
              <a:rPr lang="en-US" altLang="ja-JP" sz="2400" dirty="0" smtClean="0">
                <a:latin typeface="Arial" charset="0"/>
                <a:ea typeface="Arial" charset="0"/>
                <a:cs typeface="Arial" charset="0"/>
              </a:rPr>
              <a:t>in top-up operation.</a:t>
            </a:r>
            <a:endParaRPr kumimoji="1" lang="ja-JP" altLang="en-US" sz="2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26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Arial" charset="0"/>
                <a:ea typeface="Arial" charset="0"/>
                <a:cs typeface="Arial" charset="0"/>
              </a:rPr>
              <a:t>Improvements of Orbit Feedback System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Upgrade of signal processor circuits for COD BPM</a:t>
            </a:r>
            <a:r>
              <a:rPr kumimoji="1" lang="en-US" altLang="ja-JP" dirty="0" smtClean="0"/>
              <a:t>.</a:t>
            </a:r>
          </a:p>
          <a:p>
            <a:r>
              <a:rPr kumimoji="1" lang="en-US" altLang="ja-JP" dirty="0" smtClean="0"/>
              <a:t>High accurate corrector steering magnet.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2017-Dec-11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8695-A578-4402-BA95-BB589183D526}" type="slidenum">
              <a:rPr lang="ja-JP" altLang="en-US" smtClean="0"/>
              <a:pPr/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99701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Orbit Feedback System</a:t>
            </a:r>
            <a:endParaRPr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Beam Position Monitor (BPM)</a:t>
            </a:r>
          </a:p>
          <a:p>
            <a:pPr>
              <a:buNone/>
            </a:pPr>
            <a:r>
              <a:rPr lang="en-US" altLang="ja-JP" dirty="0" smtClean="0"/>
              <a:t>	12 (</a:t>
            </a:r>
            <a:r>
              <a:rPr lang="en-US" altLang="ja-JP" dirty="0" smtClean="0">
                <a:solidFill>
                  <a:srgbClr val="0000FF"/>
                </a:solidFill>
              </a:rPr>
              <a:t>COD BPM: 11</a:t>
            </a:r>
            <a:r>
              <a:rPr lang="en-US" altLang="ja-JP" dirty="0" smtClean="0"/>
              <a:t>, turn-by-turn BPM: 1) / 2 Cell</a:t>
            </a:r>
          </a:p>
          <a:p>
            <a:pPr>
              <a:spcAft>
                <a:spcPts val="1200"/>
              </a:spcAft>
              <a:buNone/>
            </a:pPr>
            <a:r>
              <a:rPr lang="en-US" altLang="ja-JP" dirty="0" smtClean="0"/>
              <a:t>	</a:t>
            </a:r>
            <a:r>
              <a:rPr lang="en-US" altLang="ja-JP" b="1" dirty="0" smtClean="0">
                <a:solidFill>
                  <a:srgbClr val="0000FF"/>
                </a:solidFill>
              </a:rPr>
              <a:t>256</a:t>
            </a:r>
            <a:r>
              <a:rPr lang="en-US" altLang="ja-JP" dirty="0" smtClean="0">
                <a:solidFill>
                  <a:srgbClr val="0000FF"/>
                </a:solidFill>
              </a:rPr>
              <a:t> COD BPMs in total</a:t>
            </a:r>
          </a:p>
          <a:p>
            <a:r>
              <a:rPr lang="en-US" altLang="ja-JP" dirty="0" smtClean="0"/>
              <a:t>Steering Magnet</a:t>
            </a:r>
          </a:p>
          <a:p>
            <a:pPr>
              <a:buNone/>
              <a:tabLst>
                <a:tab pos="1971675" algn="l"/>
              </a:tabLst>
            </a:pPr>
            <a:r>
              <a:rPr lang="en-US" altLang="ja-JP" dirty="0" smtClean="0"/>
              <a:t>	Horizontal:	6 (</a:t>
            </a:r>
            <a:r>
              <a:rPr lang="en-US" altLang="ja-JP" dirty="0" smtClean="0">
                <a:solidFill>
                  <a:srgbClr val="0000FF"/>
                </a:solidFill>
              </a:rPr>
              <a:t>High-Definition (21bit) PS: 2</a:t>
            </a:r>
            <a:r>
              <a:rPr lang="en-US" altLang="ja-JP" dirty="0" smtClean="0"/>
              <a:t>) / 1 Cell</a:t>
            </a:r>
          </a:p>
          <a:p>
            <a:pPr>
              <a:buNone/>
              <a:tabLst>
                <a:tab pos="1971675" algn="l"/>
              </a:tabLst>
            </a:pPr>
            <a:r>
              <a:rPr lang="en-US" altLang="ja-JP" dirty="0" smtClean="0"/>
              <a:t>		</a:t>
            </a:r>
            <a:r>
              <a:rPr lang="en-US" altLang="ja-JP" b="1" dirty="0" smtClean="0">
                <a:solidFill>
                  <a:srgbClr val="0000FF"/>
                </a:solidFill>
              </a:rPr>
              <a:t>100</a:t>
            </a:r>
            <a:r>
              <a:rPr lang="en-US" altLang="ja-JP" dirty="0" smtClean="0">
                <a:solidFill>
                  <a:srgbClr val="0000FF"/>
                </a:solidFill>
              </a:rPr>
              <a:t> HD-STs for feedback in total</a:t>
            </a:r>
          </a:p>
          <a:p>
            <a:pPr>
              <a:buNone/>
              <a:tabLst>
                <a:tab pos="1971675" algn="l"/>
              </a:tabLst>
            </a:pPr>
            <a:r>
              <a:rPr lang="en-US" altLang="ja-JP" dirty="0" smtClean="0"/>
              <a:t>	Vertical:	6 (</a:t>
            </a:r>
            <a:r>
              <a:rPr lang="en-US" altLang="ja-JP" dirty="0" smtClean="0">
                <a:solidFill>
                  <a:srgbClr val="0000FF"/>
                </a:solidFill>
              </a:rPr>
              <a:t>HD PS: 3</a:t>
            </a:r>
            <a:r>
              <a:rPr lang="en-US" altLang="ja-JP" dirty="0" smtClean="0"/>
              <a:t>) / 1 Cell</a:t>
            </a:r>
          </a:p>
          <a:p>
            <a:pPr>
              <a:spcAft>
                <a:spcPts val="1800"/>
              </a:spcAft>
              <a:buNone/>
              <a:tabLst>
                <a:tab pos="1971675" algn="l"/>
              </a:tabLst>
            </a:pPr>
            <a:r>
              <a:rPr lang="en-US" altLang="ja-JP" dirty="0" smtClean="0"/>
              <a:t>		</a:t>
            </a:r>
            <a:r>
              <a:rPr lang="en-US" altLang="ja-JP" b="1" dirty="0" smtClean="0">
                <a:solidFill>
                  <a:srgbClr val="0000FF"/>
                </a:solidFill>
              </a:rPr>
              <a:t>142</a:t>
            </a:r>
            <a:r>
              <a:rPr lang="en-US" altLang="ja-JP" dirty="0" smtClean="0">
                <a:solidFill>
                  <a:srgbClr val="0000FF"/>
                </a:solidFill>
              </a:rPr>
              <a:t> HD-STs for feedback in total</a:t>
            </a:r>
          </a:p>
          <a:p>
            <a:r>
              <a:rPr lang="en-US" altLang="ja-JP" dirty="0" smtClean="0"/>
              <a:t>Algorism of COD correction</a:t>
            </a:r>
          </a:p>
          <a:p>
            <a:pPr>
              <a:buNone/>
              <a:tabLst>
                <a:tab pos="1971675" algn="l"/>
              </a:tabLst>
            </a:pPr>
            <a:r>
              <a:rPr lang="en-US" altLang="ja-JP" dirty="0" smtClean="0"/>
              <a:t>	to 2016	MICADO</a:t>
            </a:r>
          </a:p>
          <a:p>
            <a:pPr>
              <a:buNone/>
              <a:tabLst>
                <a:tab pos="1971675" algn="l"/>
              </a:tabLst>
            </a:pPr>
            <a:r>
              <a:rPr lang="en-US" altLang="ja-JP" dirty="0" smtClean="0"/>
              <a:t>	from 2016	SVD.</a:t>
            </a:r>
          </a:p>
          <a:p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2017-Dec-11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8695-A578-4402-BA95-BB589183D526}" type="slidenum">
              <a:rPr lang="ja-JP" altLang="en-US" smtClean="0"/>
              <a:pPr/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9404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COD BPMs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Signal processor circuits replaced in Sep. 2006.</a:t>
            </a:r>
          </a:p>
          <a:p>
            <a:pPr lvl="1"/>
            <a:r>
              <a:rPr lang="en-US" altLang="ja-JP" dirty="0" smtClean="0"/>
              <a:t>Optimized to stored current 100 mA.</a:t>
            </a:r>
          </a:p>
          <a:p>
            <a:pPr lvl="1">
              <a:buNone/>
            </a:pPr>
            <a:r>
              <a:rPr lang="en-US" altLang="ja-JP" dirty="0" smtClean="0"/>
              <a:t>	No attenuator before RF-Amp.</a:t>
            </a:r>
          </a:p>
          <a:p>
            <a:pPr lvl="1">
              <a:buNone/>
            </a:pPr>
            <a:r>
              <a:rPr lang="en-US" altLang="ja-JP" dirty="0" smtClean="0"/>
              <a:t>	(Attenuators were used for beam tuning at low beam current at the expense of S/N.)</a:t>
            </a:r>
          </a:p>
          <a:p>
            <a:pPr lvl="1"/>
            <a:r>
              <a:rPr lang="en-US" altLang="ja-JP" dirty="0" smtClean="0"/>
              <a:t>Faster ADC.</a:t>
            </a:r>
          </a:p>
          <a:p>
            <a:pPr lvl="1"/>
            <a:r>
              <a:rPr lang="en-US" altLang="ja-JP" dirty="0" smtClean="0"/>
              <a:t>Digital processor.</a:t>
            </a:r>
          </a:p>
          <a:p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2017-Dec-11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8695-A578-4402-BA95-BB589183D526}" type="slidenum">
              <a:rPr lang="ja-JP" altLang="en-US" smtClean="0"/>
              <a:pPr/>
              <a:t>19</a:t>
            </a:fld>
            <a:endParaRPr lang="ja-JP" altLang="en-US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9425"/>
              </p:ext>
            </p:extLst>
          </p:nvPr>
        </p:nvGraphicFramePr>
        <p:xfrm>
          <a:off x="627743" y="3831771"/>
          <a:ext cx="7888515" cy="149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2744"/>
                <a:gridCol w="2619829"/>
                <a:gridCol w="2735942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New Circuits</a:t>
                      </a:r>
                      <a:endParaRPr kumimoji="1"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Old Circuits</a:t>
                      </a:r>
                      <a:endParaRPr kumimoji="1"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Resolution </a:t>
                      </a:r>
                      <a:endParaRPr kumimoji="1"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0.1 </a:t>
                      </a:r>
                      <a:r>
                        <a:rPr kumimoji="1" lang="el-GR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μ</a:t>
                      </a:r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m</a:t>
                      </a:r>
                      <a:endParaRPr kumimoji="1"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0.3 </a:t>
                      </a:r>
                      <a:r>
                        <a:rPr kumimoji="1" lang="el-GR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μ</a:t>
                      </a:r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m</a:t>
                      </a:r>
                      <a:endParaRPr kumimoji="1"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Measurement Cycle</a:t>
                      </a:r>
                    </a:p>
                    <a:p>
                      <a:pPr algn="ctr"/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in user operation</a:t>
                      </a:r>
                      <a:endParaRPr kumimoji="1"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7 s (1 s @present)</a:t>
                      </a:r>
                      <a:endParaRPr kumimoji="1"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30 s</a:t>
                      </a:r>
                      <a:endParaRPr kumimoji="1"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863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0" dirty="0" smtClean="0">
                <a:latin typeface="Arial" charset="0"/>
                <a:ea typeface="Arial" charset="0"/>
                <a:cs typeface="Arial" charset="0"/>
              </a:rPr>
              <a:t>Outline</a:t>
            </a:r>
            <a:endParaRPr kumimoji="1" lang="ja-JP" altLang="en-US" b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Sources of beam orbit fluctuation and the suppression.</a:t>
            </a:r>
          </a:p>
          <a:p>
            <a:pPr lvl="1"/>
            <a:r>
              <a:rPr lang="en-US" altLang="ja-JP" dirty="0" smtClean="0"/>
              <a:t>Fast orbit fluctuation.</a:t>
            </a:r>
          </a:p>
          <a:p>
            <a:pPr lvl="1"/>
            <a:r>
              <a:rPr kumimoji="1" lang="en-US" altLang="ja-JP" dirty="0" smtClean="0"/>
              <a:t>Slow orbit fluctuation.</a:t>
            </a:r>
          </a:p>
          <a:p>
            <a:pPr lvl="1"/>
            <a:r>
              <a:rPr lang="en-US" altLang="ja-JP" dirty="0" smtClean="0"/>
              <a:t>Circumference fluctuation.</a:t>
            </a:r>
            <a:endParaRPr kumimoji="1" lang="en-US" altLang="ja-JP" dirty="0" smtClean="0"/>
          </a:p>
          <a:p>
            <a:r>
              <a:rPr lang="en-US" altLang="ja-JP" dirty="0" smtClean="0"/>
              <a:t>Improvement of orbit feedback system</a:t>
            </a:r>
          </a:p>
          <a:p>
            <a:pPr lvl="1"/>
            <a:r>
              <a:rPr lang="en-US" altLang="ja-JP" dirty="0" smtClean="0"/>
              <a:t>Upgrade of signal processor circuits of COD BPM.</a:t>
            </a:r>
          </a:p>
          <a:p>
            <a:pPr lvl="1"/>
            <a:r>
              <a:rPr lang="en-US" altLang="ja-JP" dirty="0"/>
              <a:t>High accurate corrector steering </a:t>
            </a:r>
            <a:r>
              <a:rPr lang="en-US" altLang="ja-JP" dirty="0" smtClean="0"/>
              <a:t>magnets.</a:t>
            </a:r>
            <a:endParaRPr lang="en-US" altLang="ja-JP" dirty="0"/>
          </a:p>
          <a:p>
            <a:pPr lvl="1"/>
            <a:endParaRPr lang="en-US" altLang="ja-JP" dirty="0" smtClean="0"/>
          </a:p>
          <a:p>
            <a:endParaRPr kumimoji="1" lang="en-US" altLang="ja-JP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2017-Dec-11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8695-A578-4402-BA95-BB589183D526}" type="slidenum">
              <a:rPr lang="ja-JP" altLang="en-US" smtClean="0"/>
              <a:pPr/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5977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Performance of COD BPM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Estimation of resolution of BPM:</a:t>
            </a:r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en-US" altLang="ja-JP" dirty="0" err="1" smtClean="0"/>
              <a:t>r.m.s</a:t>
            </a:r>
            <a:r>
              <a:rPr lang="en-US" altLang="ja-JP" dirty="0" smtClean="0"/>
              <a:t>. of </a:t>
            </a:r>
            <a:r>
              <a:rPr lang="en-US" altLang="ja-JP" dirty="0" smtClean="0">
                <a:solidFill>
                  <a:srgbClr val="0000FF"/>
                </a:solidFill>
              </a:rPr>
              <a:t>difference between 2 successive measurements</a:t>
            </a:r>
            <a:r>
              <a:rPr lang="en-US" altLang="ja-JP" dirty="0" smtClean="0"/>
              <a:t> of 100 times. </a:t>
            </a:r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2017-Dec-11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8695-A578-4402-BA95-BB589183D526}" type="slidenum">
              <a:rPr lang="ja-JP" altLang="en-US" smtClean="0"/>
              <a:pPr/>
              <a:t>20</a:t>
            </a:fld>
            <a:endParaRPr lang="ja-JP" altLang="en-US"/>
          </a:p>
        </p:txBody>
      </p:sp>
      <p:pic>
        <p:nvPicPr>
          <p:cNvPr id="7" name="Picture 103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496247"/>
            <a:ext cx="3976370" cy="2685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03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0194" y="3496247"/>
            <a:ext cx="4086606" cy="2629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8" y="2314091"/>
            <a:ext cx="5588000" cy="952500"/>
          </a:xfrm>
          <a:prstGeom prst="rect">
            <a:avLst/>
          </a:prstGeom>
        </p:spPr>
      </p:pic>
      <p:cxnSp>
        <p:nvCxnSpPr>
          <p:cNvPr id="11" name="直線矢印コネクタ 10"/>
          <p:cNvCxnSpPr/>
          <p:nvPr/>
        </p:nvCxnSpPr>
        <p:spPr>
          <a:xfrm flipH="1">
            <a:off x="3640667" y="2875786"/>
            <a:ext cx="2379134" cy="1391417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>
            <a:off x="6019800" y="2875785"/>
            <a:ext cx="369146" cy="1577682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28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Performance of COD BPM</a:t>
            </a:r>
            <a:endParaRPr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Estimation of BPM resolution:</a:t>
            </a:r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en-US" altLang="ja-JP" dirty="0" err="1" smtClean="0"/>
              <a:t>r.m.s</a:t>
            </a:r>
            <a:r>
              <a:rPr lang="en-US" altLang="ja-JP" dirty="0" smtClean="0"/>
              <a:t>. of </a:t>
            </a:r>
            <a:r>
              <a:rPr lang="en-US" altLang="ja-JP" dirty="0" smtClean="0">
                <a:solidFill>
                  <a:srgbClr val="0000FF"/>
                </a:solidFill>
              </a:rPr>
              <a:t>difference between 2 successive measurements</a:t>
            </a:r>
            <a:r>
              <a:rPr lang="en-US" altLang="ja-JP" dirty="0" smtClean="0"/>
              <a:t> of 100 times. </a:t>
            </a:r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2017-Dec-11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8695-A578-4402-BA95-BB589183D526}" type="slidenum">
              <a:rPr lang="ja-JP" altLang="en-US" smtClean="0"/>
              <a:pPr/>
              <a:t>21</a:t>
            </a:fld>
            <a:endParaRPr lang="ja-JP" altLang="en-US"/>
          </a:p>
        </p:txBody>
      </p:sp>
      <p:cxnSp>
        <p:nvCxnSpPr>
          <p:cNvPr id="18" name="直線矢印コネクタ 17"/>
          <p:cNvCxnSpPr/>
          <p:nvPr/>
        </p:nvCxnSpPr>
        <p:spPr>
          <a:xfrm rot="5400000">
            <a:off x="759045" y="3087632"/>
            <a:ext cx="2577002" cy="215330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rot="16200000" flipH="1">
            <a:off x="2982000" y="3017985"/>
            <a:ext cx="2667600" cy="2383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" y="3483547"/>
            <a:ext cx="4505325" cy="2847975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464455"/>
            <a:ext cx="4514850" cy="283845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58" y="2314091"/>
            <a:ext cx="55880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9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Effect of BPM Circuit Replacement</a:t>
            </a:r>
            <a:endParaRPr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Signal processor circuits of BPM replaced in Sep. 2006.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2017-Dec-11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8695-A578-4402-BA95-BB589183D526}" type="slidenum">
              <a:rPr lang="ja-JP" altLang="en-US" smtClean="0"/>
              <a:pPr/>
              <a:t>22</a:t>
            </a:fld>
            <a:endParaRPr lang="ja-JP" altLang="en-US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626554"/>
              </p:ext>
            </p:extLst>
          </p:nvPr>
        </p:nvGraphicFramePr>
        <p:xfrm>
          <a:off x="457200" y="1535469"/>
          <a:ext cx="8229600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2167"/>
                <a:gridCol w="2729799"/>
                <a:gridCol w="2707634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New Circuits</a:t>
                      </a:r>
                      <a:endParaRPr kumimoji="1"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Old Circuits</a:t>
                      </a:r>
                      <a:endParaRPr kumimoji="1"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Resolution </a:t>
                      </a:r>
                      <a:endParaRPr kumimoji="1"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00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0.1 </a:t>
                      </a:r>
                      <a:r>
                        <a:rPr kumimoji="1" lang="el-GR" altLang="ja-JP" sz="2000" dirty="0" smtClean="0">
                          <a:solidFill>
                            <a:srgbClr val="00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μ</a:t>
                      </a:r>
                      <a:r>
                        <a:rPr kumimoji="1" lang="en-US" altLang="ja-JP" sz="2000" dirty="0" smtClean="0">
                          <a:solidFill>
                            <a:srgbClr val="00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</a:t>
                      </a:r>
                      <a:endParaRPr kumimoji="1" lang="ja-JP" altLang="en-US" sz="2000" dirty="0">
                        <a:solidFill>
                          <a:srgbClr val="0000F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0.3 </a:t>
                      </a:r>
                      <a:r>
                        <a:rPr kumimoji="1" lang="el-GR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μ</a:t>
                      </a:r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m</a:t>
                      </a:r>
                      <a:endParaRPr kumimoji="1"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Correction Period</a:t>
                      </a:r>
                      <a:endParaRPr kumimoji="1"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00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7 s (</a:t>
                      </a:r>
                      <a:r>
                        <a:rPr kumimoji="1" lang="en-US" altLang="ja-JP" sz="2000" b="1" dirty="0" smtClean="0">
                          <a:solidFill>
                            <a:srgbClr val="00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 s @</a:t>
                      </a:r>
                      <a:r>
                        <a:rPr kumimoji="1" lang="en-US" altLang="ja-JP" sz="2000" b="1" baseline="0" dirty="0" smtClean="0">
                          <a:solidFill>
                            <a:srgbClr val="00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1" lang="en-US" altLang="ja-JP" sz="2000" b="1" dirty="0" smtClean="0">
                          <a:solidFill>
                            <a:srgbClr val="00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present)</a:t>
                      </a:r>
                      <a:endParaRPr kumimoji="1" lang="ja-JP" altLang="en-US" sz="2000" b="1" dirty="0">
                        <a:solidFill>
                          <a:srgbClr val="0000F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30 </a:t>
                      </a:r>
                      <a:r>
                        <a:rPr kumimoji="1" lang="en-US" altLang="ja-JP" sz="200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s</a:t>
                      </a:r>
                      <a:endParaRPr kumimoji="1"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r.m.s</a:t>
                      </a:r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. Orbit</a:t>
                      </a:r>
                      <a:r>
                        <a:rPr kumimoji="1" lang="en-US" altLang="ja-JP" sz="200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Fluctuation</a:t>
                      </a:r>
                      <a:endParaRPr kumimoji="1"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00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H: 0.5 </a:t>
                      </a:r>
                      <a:r>
                        <a:rPr kumimoji="1" lang="el-GR" altLang="ja-JP" sz="2000" dirty="0" smtClean="0">
                          <a:solidFill>
                            <a:srgbClr val="00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μ</a:t>
                      </a:r>
                      <a:r>
                        <a:rPr kumimoji="1" lang="en-US" altLang="ja-JP" sz="2000" dirty="0" smtClean="0">
                          <a:solidFill>
                            <a:srgbClr val="00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 / V: 0.3 </a:t>
                      </a:r>
                      <a:r>
                        <a:rPr kumimoji="1" lang="el-GR" altLang="ja-JP" sz="2000" dirty="0" smtClean="0">
                          <a:solidFill>
                            <a:srgbClr val="00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μ</a:t>
                      </a:r>
                      <a:r>
                        <a:rPr kumimoji="1" lang="en-US" altLang="ja-JP" sz="2000" dirty="0" smtClean="0">
                          <a:solidFill>
                            <a:srgbClr val="00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</a:t>
                      </a:r>
                      <a:endParaRPr kumimoji="1" lang="ja-JP" altLang="en-US" sz="2000" dirty="0">
                        <a:solidFill>
                          <a:srgbClr val="0000F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H: 1.1 </a:t>
                      </a:r>
                      <a:r>
                        <a:rPr kumimoji="1" lang="el-GR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μ</a:t>
                      </a:r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m / V: 1.3</a:t>
                      </a:r>
                      <a:r>
                        <a:rPr kumimoji="1" lang="en-US" altLang="ja-JP" sz="200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1" lang="el-GR" altLang="ja-JP" sz="20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μ</a:t>
                      </a:r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1553070" y="3282177"/>
            <a:ext cx="1518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Arial" charset="0"/>
                <a:ea typeface="Arial" charset="0"/>
                <a:cs typeface="Arial" charset="0"/>
              </a:rPr>
              <a:t>New Circuit</a:t>
            </a:r>
            <a:endParaRPr kumimoji="1" lang="ja-JP" alt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129116" y="3282177"/>
            <a:ext cx="1428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Arial" charset="0"/>
                <a:ea typeface="Arial" charset="0"/>
                <a:cs typeface="Arial" charset="0"/>
              </a:rPr>
              <a:t>Old Circuit</a:t>
            </a:r>
            <a:endParaRPr kumimoji="1" lang="ja-JP" altLang="en-US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92" y="3447613"/>
            <a:ext cx="4465320" cy="304800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0754" y="3447613"/>
            <a:ext cx="446532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5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Corrector Steering Magnets</a:t>
            </a:r>
            <a:endParaRPr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2017-Dec-11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8695-A578-4402-BA95-BB589183D526}" type="slidenum">
              <a:rPr lang="ja-JP" altLang="en-US" smtClean="0"/>
              <a:pPr/>
              <a:t>23</a:t>
            </a:fld>
            <a:endParaRPr lang="ja-JP" altLang="en-US"/>
          </a:p>
        </p:txBody>
      </p:sp>
      <p:sp>
        <p:nvSpPr>
          <p:cNvPr id="8" name="コンテンツ プレースホルダ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Normal ST: 16bit PS</a:t>
            </a:r>
          </a:p>
          <a:p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  <a:p>
            <a:endParaRPr lang="en-US" altLang="ja-JP" dirty="0" smtClean="0"/>
          </a:p>
          <a:p>
            <a:pPr lvl="1"/>
            <a:r>
              <a:rPr lang="en-US" altLang="ja-JP" dirty="0" smtClean="0"/>
              <a:t>Too coarse for orbit feedback.</a:t>
            </a:r>
          </a:p>
          <a:p>
            <a:pPr lvl="1"/>
            <a:r>
              <a:rPr lang="en-US" altLang="ja-JP" dirty="0" smtClean="0"/>
              <a:t>Some STs in feedback frequently unchanged.</a:t>
            </a:r>
          </a:p>
          <a:p>
            <a:pPr lvl="1"/>
            <a:r>
              <a:rPr lang="en-US" altLang="ja-JP" dirty="0" smtClean="0"/>
              <a:t>A few </a:t>
            </a:r>
            <a:r>
              <a:rPr lang="en-US" altLang="ja-JP" dirty="0" smtClean="0">
                <a:latin typeface="Symbol" charset="2"/>
                <a:cs typeface="Symbol" charset="2"/>
              </a:rPr>
              <a:t>m</a:t>
            </a:r>
            <a:r>
              <a:rPr lang="en-US" altLang="ja-JP" dirty="0" smtClean="0"/>
              <a:t>m orbit jump at correction period occurred. </a:t>
            </a:r>
            <a:endParaRPr lang="ja-JP" altLang="en-US" dirty="0"/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07928"/>
              </p:ext>
            </p:extLst>
          </p:nvPr>
        </p:nvGraphicFramePr>
        <p:xfrm>
          <a:off x="1524000" y="1381127"/>
          <a:ext cx="609600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/>
                <a:gridCol w="2484438"/>
                <a:gridCol w="2595562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Max. Kick Angle</a:t>
                      </a:r>
                      <a:endParaRPr kumimoji="1"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Min. Step</a:t>
                      </a:r>
                      <a:endParaRPr kumimoji="1"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H</a:t>
                      </a:r>
                      <a:endParaRPr kumimoji="1"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 </a:t>
                      </a:r>
                      <a:r>
                        <a:rPr kumimoji="1" lang="en-US" altLang="ja-JP" sz="200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mrad</a:t>
                      </a:r>
                      <a:endParaRPr kumimoji="1"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30</a:t>
                      </a:r>
                      <a:r>
                        <a:rPr kumimoji="1" lang="en-US" altLang="ja-JP" sz="2000" baseline="0" dirty="0" smtClean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1" lang="en-US" altLang="ja-JP" sz="2000" baseline="0" dirty="0" err="1" smtClean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nrad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V</a:t>
                      </a:r>
                      <a:endParaRPr kumimoji="1"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0.5 </a:t>
                      </a:r>
                      <a:r>
                        <a:rPr kumimoji="1" lang="en-US" altLang="ja-JP" sz="200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mrad</a:t>
                      </a:r>
                      <a:endParaRPr kumimoji="1"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15</a:t>
                      </a:r>
                      <a:r>
                        <a:rPr kumimoji="1" lang="en-US" altLang="ja-JP" sz="2000" baseline="0" dirty="0" smtClean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1" lang="en-US" altLang="ja-JP" sz="2000" baseline="0" dirty="0" err="1" smtClean="0">
                          <a:solidFill>
                            <a:srgbClr val="FF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nrad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10" descr="STnrm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3925455"/>
            <a:ext cx="3770648" cy="2377450"/>
          </a:xfrm>
          <a:prstGeom prst="rect">
            <a:avLst/>
          </a:prstGeom>
          <a:noFill/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6474927" y="4698999"/>
            <a:ext cx="389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878637" y="5001416"/>
            <a:ext cx="407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</a:t>
            </a:r>
            <a:endParaRPr lang="en-US" altLang="ja-JP" sz="2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12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Corrector Steering Magnets</a:t>
            </a:r>
            <a:endParaRPr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2017-Dec-11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8695-A578-4402-BA95-BB589183D526}" type="slidenum">
              <a:rPr lang="ja-JP" altLang="en-US" smtClean="0"/>
              <a:pPr/>
              <a:t>24</a:t>
            </a:fld>
            <a:endParaRPr lang="ja-JP" altLang="en-US"/>
          </a:p>
        </p:txBody>
      </p:sp>
      <p:sp>
        <p:nvSpPr>
          <p:cNvPr id="8" name="コンテンツ プレースホルダ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Normal ST: 16bit PS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High Definition (HD) ST: 16bit + 16bit/32 = </a:t>
            </a:r>
            <a:r>
              <a:rPr lang="en-US" altLang="ja-JP" dirty="0" smtClean="0">
                <a:solidFill>
                  <a:srgbClr val="0000FF"/>
                </a:solidFill>
              </a:rPr>
              <a:t>“21bit” PS</a:t>
            </a:r>
          </a:p>
          <a:p>
            <a:endParaRPr lang="ja-JP" altLang="en-US" dirty="0"/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258753"/>
              </p:ext>
            </p:extLst>
          </p:nvPr>
        </p:nvGraphicFramePr>
        <p:xfrm>
          <a:off x="1524000" y="1381127"/>
          <a:ext cx="609600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/>
                <a:gridCol w="2484438"/>
                <a:gridCol w="2595562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Max. Kick Angle</a:t>
                      </a:r>
                      <a:endParaRPr kumimoji="1"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Min. Step</a:t>
                      </a:r>
                      <a:endParaRPr kumimoji="1"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H</a:t>
                      </a:r>
                      <a:endParaRPr kumimoji="1"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 </a:t>
                      </a:r>
                      <a:r>
                        <a:rPr kumimoji="1" lang="en-US" altLang="ja-JP" sz="200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mrad</a:t>
                      </a:r>
                      <a:endParaRPr kumimoji="1"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30</a:t>
                      </a:r>
                      <a:r>
                        <a:rPr kumimoji="1" lang="en-US" altLang="ja-JP" sz="200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1" lang="en-US" altLang="ja-JP" sz="2000" baseline="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nrad</a:t>
                      </a:r>
                      <a:endParaRPr kumimoji="1"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V</a:t>
                      </a:r>
                      <a:endParaRPr kumimoji="1"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0.5 </a:t>
                      </a:r>
                      <a:r>
                        <a:rPr kumimoji="1" lang="en-US" altLang="ja-JP" sz="200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mrad</a:t>
                      </a:r>
                      <a:endParaRPr kumimoji="1"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15</a:t>
                      </a:r>
                      <a:r>
                        <a:rPr kumimoji="1" lang="en-US" altLang="ja-JP" sz="200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1" lang="en-US" altLang="ja-JP" sz="2000" baseline="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nrad</a:t>
                      </a:r>
                      <a:endParaRPr kumimoji="1"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852420"/>
              </p:ext>
            </p:extLst>
          </p:nvPr>
        </p:nvGraphicFramePr>
        <p:xfrm>
          <a:off x="1524000" y="3127377"/>
          <a:ext cx="609600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/>
                <a:gridCol w="2484438"/>
                <a:gridCol w="2595562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Max. Kick Angle</a:t>
                      </a:r>
                      <a:endParaRPr kumimoji="1"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Min. Step</a:t>
                      </a:r>
                      <a:endParaRPr kumimoji="1"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H</a:t>
                      </a:r>
                      <a:endParaRPr kumimoji="1"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31 </a:t>
                      </a:r>
                      <a:r>
                        <a:rPr kumimoji="1" lang="el-GR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μ</a:t>
                      </a:r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rad</a:t>
                      </a:r>
                      <a:endParaRPr kumimoji="1"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00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</a:t>
                      </a:r>
                      <a:r>
                        <a:rPr kumimoji="1" lang="en-US" altLang="ja-JP" sz="2000" baseline="0" dirty="0" smtClean="0">
                          <a:solidFill>
                            <a:srgbClr val="00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1" lang="en-US" altLang="ja-JP" sz="2000" baseline="0" dirty="0" err="1" smtClean="0">
                          <a:solidFill>
                            <a:srgbClr val="00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nrad</a:t>
                      </a:r>
                      <a:endParaRPr kumimoji="1" lang="ja-JP" altLang="en-US" sz="2000" dirty="0">
                        <a:solidFill>
                          <a:srgbClr val="0000F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V</a:t>
                      </a:r>
                      <a:endParaRPr kumimoji="1"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16 </a:t>
                      </a:r>
                      <a:r>
                        <a:rPr kumimoji="1" lang="el-GR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μ</a:t>
                      </a:r>
                      <a:r>
                        <a:rPr kumimoji="1" lang="en-US" altLang="ja-JP" sz="20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rad</a:t>
                      </a:r>
                      <a:endParaRPr kumimoji="1" lang="ja-JP" altLang="en-US" sz="20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00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0.5</a:t>
                      </a:r>
                      <a:r>
                        <a:rPr kumimoji="1" lang="en-US" altLang="ja-JP" sz="2000" baseline="0" dirty="0" smtClean="0">
                          <a:solidFill>
                            <a:srgbClr val="00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1" lang="en-US" altLang="ja-JP" sz="2000" baseline="0" dirty="0" err="1" smtClean="0">
                          <a:solidFill>
                            <a:srgbClr val="0000FF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nrad</a:t>
                      </a:r>
                      <a:endParaRPr kumimoji="1" lang="ja-JP" altLang="en-US" sz="2000" dirty="0">
                        <a:solidFill>
                          <a:srgbClr val="0000FF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正方形/長方形 14"/>
          <p:cNvSpPr/>
          <p:nvPr/>
        </p:nvSpPr>
        <p:spPr>
          <a:xfrm>
            <a:off x="1681918" y="4746625"/>
            <a:ext cx="3510000" cy="1386000"/>
          </a:xfrm>
          <a:prstGeom prst="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991481" y="4992688"/>
            <a:ext cx="123623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" charset="0"/>
                <a:ea typeface="Arial" charset="0"/>
                <a:cs typeface="Arial" charset="0"/>
              </a:rPr>
              <a:t>16bit DAC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991481" y="5514420"/>
            <a:ext cx="1236236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" charset="0"/>
                <a:ea typeface="Arial" charset="0"/>
                <a:cs typeface="Arial" charset="0"/>
              </a:rPr>
              <a:t>16bit DAC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443996" y="5514420"/>
            <a:ext cx="466794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Arial" charset="0"/>
                <a:ea typeface="Arial" charset="0"/>
                <a:cs typeface="Arial" charset="0"/>
              </a:rPr>
              <a:t>Att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209423" y="5071952"/>
            <a:ext cx="695121" cy="734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dirty="0" smtClean="0">
                <a:latin typeface="Arial" charset="0"/>
                <a:ea typeface="Arial" charset="0"/>
                <a:cs typeface="Arial" charset="0"/>
              </a:rPr>
              <a:t>Sum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0" name="直線矢印コネクタ 19"/>
          <p:cNvCxnSpPr>
            <a:stCxn id="14" idx="3"/>
          </p:cNvCxnSpPr>
          <p:nvPr/>
        </p:nvCxnSpPr>
        <p:spPr>
          <a:xfrm flipV="1">
            <a:off x="3227717" y="5175250"/>
            <a:ext cx="981706" cy="21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>
            <a:stCxn id="16" idx="3"/>
            <a:endCxn id="17" idx="1"/>
          </p:cNvCxnSpPr>
          <p:nvPr/>
        </p:nvCxnSpPr>
        <p:spPr>
          <a:xfrm>
            <a:off x="3227717" y="5699086"/>
            <a:ext cx="21627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>
            <a:stCxn id="17" idx="3"/>
          </p:cNvCxnSpPr>
          <p:nvPr/>
        </p:nvCxnSpPr>
        <p:spPr>
          <a:xfrm>
            <a:off x="3910790" y="5699086"/>
            <a:ext cx="298633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>
            <a:endCxn id="14" idx="1"/>
          </p:cNvCxnSpPr>
          <p:nvPr/>
        </p:nvCxnSpPr>
        <p:spPr>
          <a:xfrm>
            <a:off x="1427919" y="5175250"/>
            <a:ext cx="563562" cy="21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>
            <a:endCxn id="16" idx="1"/>
          </p:cNvCxnSpPr>
          <p:nvPr/>
        </p:nvCxnSpPr>
        <p:spPr>
          <a:xfrm>
            <a:off x="1427919" y="5699086"/>
            <a:ext cx="56356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>
            <a:off x="4904544" y="5431598"/>
            <a:ext cx="57943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5483981" y="5254486"/>
            <a:ext cx="6985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ja-JP" dirty="0" err="1" smtClean="0">
                <a:latin typeface="Arial" charset="0"/>
                <a:ea typeface="Arial" charset="0"/>
                <a:cs typeface="Arial" charset="0"/>
              </a:rPr>
              <a:t>Mag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27140" y="5071952"/>
            <a:ext cx="706437" cy="734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dirty="0" smtClean="0">
                <a:latin typeface="Arial" charset="0"/>
                <a:ea typeface="Arial" charset="0"/>
                <a:cs typeface="Arial" charset="0"/>
              </a:rPr>
              <a:t>VME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428120" y="5804372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" charset="0"/>
                <a:ea typeface="Arial" charset="0"/>
                <a:cs typeface="Arial" charset="0"/>
              </a:rPr>
              <a:t>1/32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630109" y="4705546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" charset="0"/>
                <a:ea typeface="Arial" charset="0"/>
                <a:cs typeface="Arial" charset="0"/>
              </a:rPr>
              <a:t>PS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7" name="Picture 49" descr="P1050765"/>
          <p:cNvPicPr>
            <a:picLocks noChangeAspect="1" noChangeArrowheads="1"/>
          </p:cNvPicPr>
          <p:nvPr/>
        </p:nvPicPr>
        <p:blipFill>
          <a:blip r:embed="rId3"/>
          <a:srcRect l="11927" t="6040"/>
          <a:stretch>
            <a:fillRect/>
          </a:stretch>
        </p:blipFill>
        <p:spPr bwMode="auto">
          <a:xfrm>
            <a:off x="6553200" y="4452938"/>
            <a:ext cx="2438400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54"/>
          <p:cNvSpPr>
            <a:spLocks noChangeArrowheads="1"/>
          </p:cNvSpPr>
          <p:nvPr/>
        </p:nvSpPr>
        <p:spPr bwMode="auto">
          <a:xfrm>
            <a:off x="6857999" y="4620817"/>
            <a:ext cx="186513" cy="64386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9" name="Rectangle 55"/>
          <p:cNvSpPr>
            <a:spLocks noChangeArrowheads="1"/>
          </p:cNvSpPr>
          <p:nvPr/>
        </p:nvSpPr>
        <p:spPr bwMode="auto">
          <a:xfrm>
            <a:off x="6878119" y="5548795"/>
            <a:ext cx="310855" cy="579474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7349311" y="4452938"/>
            <a:ext cx="1642289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Arial" charset="0"/>
                <a:ea typeface="Arial" charset="0"/>
                <a:cs typeface="Arial" charset="0"/>
              </a:rPr>
              <a:t>Normal ST PS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7366000" y="5431598"/>
            <a:ext cx="16256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Arial" charset="0"/>
                <a:ea typeface="Arial" charset="0"/>
                <a:cs typeface="Arial" charset="0"/>
              </a:rPr>
              <a:t>HD ST PS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9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Orbit Stability Before the Improvements</a:t>
            </a:r>
            <a:endParaRPr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2017-Dec-11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8695-A578-4402-BA95-BB589183D526}" type="slidenum">
              <a:rPr lang="ja-JP" altLang="en-US" smtClean="0"/>
              <a:pPr/>
              <a:t>25</a:t>
            </a:fld>
            <a:endParaRPr lang="ja-JP" altLang="en-US"/>
          </a:p>
        </p:txBody>
      </p:sp>
      <p:sp>
        <p:nvSpPr>
          <p:cNvPr id="10" name="コンテンツ プレースホルダ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1 day change of COD</a:t>
            </a:r>
          </a:p>
          <a:p>
            <a:pPr>
              <a:buNone/>
            </a:pPr>
            <a:r>
              <a:rPr lang="en-US" altLang="ja-JP" dirty="0" smtClean="0"/>
              <a:t>	@ 2000/11/04</a:t>
            </a:r>
          </a:p>
          <a:p>
            <a:pPr>
              <a:buNone/>
            </a:pPr>
            <a:r>
              <a:rPr lang="en-US" altLang="ja-JP" dirty="0" smtClean="0"/>
              <a:t>	(after SR reconstruction </a:t>
            </a:r>
          </a:p>
          <a:p>
            <a:pPr>
              <a:buNone/>
            </a:pPr>
            <a:r>
              <a:rPr lang="en-US" altLang="ja-JP" dirty="0" smtClean="0"/>
              <a:t>	for long straight section)</a:t>
            </a:r>
          </a:p>
          <a:p>
            <a:pPr>
              <a:buNone/>
            </a:pPr>
            <a:r>
              <a:rPr lang="en-US" altLang="ja-JP" dirty="0" smtClean="0"/>
              <a:t>	H, V: ~ </a:t>
            </a:r>
            <a:r>
              <a:rPr lang="en-US" altLang="ja-JP" dirty="0" smtClean="0">
                <a:solidFill>
                  <a:srgbClr val="FF0000"/>
                </a:solidFill>
              </a:rPr>
              <a:t>4,5 </a:t>
            </a:r>
            <a:r>
              <a:rPr lang="en-US" altLang="ja-JP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altLang="ja-JP" dirty="0" smtClean="0">
                <a:solidFill>
                  <a:srgbClr val="FF0000"/>
                </a:solidFill>
              </a:rPr>
              <a:t>m </a:t>
            </a:r>
            <a:r>
              <a:rPr lang="en-US" altLang="ja-JP" dirty="0" err="1" smtClean="0">
                <a:solidFill>
                  <a:srgbClr val="FF0000"/>
                </a:solidFill>
              </a:rPr>
              <a:t>r.m.s</a:t>
            </a:r>
            <a:r>
              <a:rPr lang="en-US" altLang="ja-JP" dirty="0" smtClean="0">
                <a:solidFill>
                  <a:srgbClr val="FF0000"/>
                </a:solidFill>
              </a:rPr>
              <a:t>.</a:t>
            </a:r>
          </a:p>
          <a:p>
            <a:endParaRPr lang="ja-JP" altLang="en-US" dirty="0"/>
          </a:p>
        </p:txBody>
      </p:sp>
      <p:pic>
        <p:nvPicPr>
          <p:cNvPr id="11" name="図 10" descr="cod_x_001104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32" y="3825979"/>
            <a:ext cx="4431792" cy="2529840"/>
          </a:xfrm>
          <a:prstGeom prst="rect">
            <a:avLst/>
          </a:prstGeom>
        </p:spPr>
      </p:pic>
      <p:pic>
        <p:nvPicPr>
          <p:cNvPr id="12" name="図 11" descr="cod_y_001104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760" y="3825979"/>
            <a:ext cx="4431792" cy="252984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97655" y="3809490"/>
            <a:ext cx="66084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i="1" dirty="0" err="1" smtClean="0">
                <a:latin typeface="Times"/>
                <a:cs typeface="Times"/>
              </a:rPr>
              <a:t>x</a:t>
            </a:r>
            <a:r>
              <a:rPr kumimoji="1" lang="en-US" altLang="ja-JP" sz="1400" dirty="0" smtClean="0">
                <a:latin typeface="Times"/>
                <a:cs typeface="Times"/>
              </a:rPr>
              <a:t> / </a:t>
            </a:r>
            <a:r>
              <a:rPr kumimoji="1" lang="en-US" altLang="ja-JP" sz="1400" dirty="0" smtClean="0">
                <a:latin typeface="Symbol" charset="2"/>
                <a:cs typeface="Symbol" charset="2"/>
              </a:rPr>
              <a:t>m</a:t>
            </a:r>
            <a:r>
              <a:rPr kumimoji="1" lang="en-US" altLang="ja-JP" sz="1400" dirty="0" smtClean="0">
                <a:latin typeface="Times"/>
                <a:cs typeface="Times"/>
              </a:rPr>
              <a:t>m</a:t>
            </a:r>
            <a:endParaRPr kumimoji="1" lang="ja-JP" altLang="en-US" sz="1400" dirty="0">
              <a:latin typeface="Times"/>
              <a:cs typeface="Times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588242" y="3809490"/>
            <a:ext cx="66084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i="1" dirty="0" err="1" smtClean="0">
                <a:latin typeface="Times"/>
                <a:cs typeface="Times"/>
              </a:rPr>
              <a:t>y</a:t>
            </a:r>
            <a:r>
              <a:rPr kumimoji="1" lang="en-US" altLang="ja-JP" sz="1400" dirty="0" smtClean="0">
                <a:latin typeface="Times"/>
                <a:cs typeface="Times"/>
              </a:rPr>
              <a:t> / </a:t>
            </a:r>
            <a:r>
              <a:rPr kumimoji="1" lang="en-US" altLang="ja-JP" sz="1400" dirty="0" smtClean="0">
                <a:latin typeface="Symbol" charset="2"/>
                <a:cs typeface="Symbol" charset="2"/>
              </a:rPr>
              <a:t>m</a:t>
            </a:r>
            <a:r>
              <a:rPr kumimoji="1" lang="en-US" altLang="ja-JP" sz="1400" dirty="0" smtClean="0">
                <a:latin typeface="Times"/>
                <a:cs typeface="Times"/>
              </a:rPr>
              <a:t>m</a:t>
            </a:r>
            <a:endParaRPr kumimoji="1" lang="ja-JP" altLang="en-US" sz="1400" dirty="0">
              <a:latin typeface="Times"/>
              <a:cs typeface="Times"/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0904" y="696236"/>
            <a:ext cx="4465320" cy="3048000"/>
          </a:xfrm>
          <a:prstGeom prst="rect">
            <a:avLst/>
          </a:prstGeom>
        </p:spPr>
      </p:pic>
      <p:sp>
        <p:nvSpPr>
          <p:cNvPr id="15" name="左右矢印 14"/>
          <p:cNvSpPr/>
          <p:nvPr/>
        </p:nvSpPr>
        <p:spPr>
          <a:xfrm rot="19882102">
            <a:off x="2787139" y="5554422"/>
            <a:ext cx="1543777" cy="2160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 rot="19852170">
            <a:off x="2731411" y="5210741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mtClean="0">
                <a:latin typeface="Arial" charset="0"/>
                <a:ea typeface="Arial" charset="0"/>
                <a:cs typeface="Arial" charset="0"/>
              </a:rPr>
              <a:t>Circumference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左右矢印 17"/>
          <p:cNvSpPr/>
          <p:nvPr/>
        </p:nvSpPr>
        <p:spPr>
          <a:xfrm rot="653581">
            <a:off x="458909" y="5696554"/>
            <a:ext cx="2432577" cy="2160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 rot="654095">
            <a:off x="1419006" y="543748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mtClean="0">
                <a:latin typeface="Arial" charset="0"/>
                <a:ea typeface="Arial" charset="0"/>
                <a:cs typeface="Arial" charset="0"/>
              </a:rPr>
              <a:t>1 day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54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Present Status of Orbit Stability (Slow)</a:t>
            </a:r>
            <a:endParaRPr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1 day change of COD</a:t>
            </a:r>
          </a:p>
          <a:p>
            <a:pPr>
              <a:buNone/>
            </a:pPr>
            <a:r>
              <a:rPr lang="en-US" altLang="ja-JP" dirty="0" smtClean="0"/>
              <a:t>	@ 2009/07/11</a:t>
            </a:r>
          </a:p>
          <a:p>
            <a:pPr>
              <a:buNone/>
            </a:pPr>
            <a:r>
              <a:rPr lang="en-US" altLang="ja-JP" dirty="0" smtClean="0"/>
              <a:t>	H, V: ~ </a:t>
            </a:r>
            <a:r>
              <a:rPr lang="en-US" altLang="ja-JP" dirty="0" smtClean="0">
                <a:solidFill>
                  <a:srgbClr val="0000FF"/>
                </a:solidFill>
              </a:rPr>
              <a:t>1 </a:t>
            </a:r>
            <a:r>
              <a:rPr lang="en-US" altLang="ja-JP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altLang="ja-JP" dirty="0" smtClean="0">
                <a:solidFill>
                  <a:srgbClr val="0000FF"/>
                </a:solidFill>
              </a:rPr>
              <a:t>m </a:t>
            </a:r>
            <a:r>
              <a:rPr lang="en-US" altLang="ja-JP" dirty="0" err="1" smtClean="0">
                <a:solidFill>
                  <a:srgbClr val="0000FF"/>
                </a:solidFill>
              </a:rPr>
              <a:t>r.m.s</a:t>
            </a:r>
            <a:r>
              <a:rPr lang="en-US" altLang="ja-JP" dirty="0" smtClean="0">
                <a:solidFill>
                  <a:srgbClr val="0000FF"/>
                </a:solidFill>
              </a:rPr>
              <a:t>.</a:t>
            </a:r>
          </a:p>
          <a:p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2017-Dec-11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8695-A578-4402-BA95-BB589183D526}" type="slidenum">
              <a:rPr lang="ja-JP" altLang="en-US" smtClean="0"/>
              <a:pPr/>
              <a:t>26</a:t>
            </a:fld>
            <a:endParaRPr lang="ja-JP" altLang="en-US"/>
          </a:p>
        </p:txBody>
      </p:sp>
      <p:pic>
        <p:nvPicPr>
          <p:cNvPr id="16" name="図 15" descr="cod_x_09071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32" y="3821248"/>
            <a:ext cx="4431792" cy="2529840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97655" y="3809490"/>
            <a:ext cx="66084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i="1" dirty="0" err="1" smtClean="0">
                <a:latin typeface="Times"/>
                <a:cs typeface="Times"/>
              </a:rPr>
              <a:t>x</a:t>
            </a:r>
            <a:r>
              <a:rPr kumimoji="1" lang="en-US" altLang="ja-JP" sz="1400" dirty="0" smtClean="0">
                <a:latin typeface="Times"/>
                <a:cs typeface="Times"/>
              </a:rPr>
              <a:t> / </a:t>
            </a:r>
            <a:r>
              <a:rPr kumimoji="1" lang="en-US" altLang="ja-JP" sz="1400" dirty="0" smtClean="0">
                <a:latin typeface="Symbol" charset="2"/>
                <a:cs typeface="Symbol" charset="2"/>
              </a:rPr>
              <a:t>m</a:t>
            </a:r>
            <a:r>
              <a:rPr kumimoji="1" lang="en-US" altLang="ja-JP" sz="1400" dirty="0" smtClean="0">
                <a:latin typeface="Times"/>
                <a:cs typeface="Times"/>
              </a:rPr>
              <a:t>m</a:t>
            </a:r>
            <a:endParaRPr kumimoji="1" lang="ja-JP" altLang="en-US" sz="1400" dirty="0">
              <a:latin typeface="Times"/>
              <a:cs typeface="Times"/>
            </a:endParaRPr>
          </a:p>
        </p:txBody>
      </p:sp>
      <p:pic>
        <p:nvPicPr>
          <p:cNvPr id="18" name="図 17" descr="cod_y_09071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760" y="3825979"/>
            <a:ext cx="4431792" cy="2529840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4588242" y="3809490"/>
            <a:ext cx="66084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i="1" dirty="0" err="1" smtClean="0">
                <a:latin typeface="Times"/>
                <a:cs typeface="Times"/>
              </a:rPr>
              <a:t>y</a:t>
            </a:r>
            <a:r>
              <a:rPr kumimoji="1" lang="en-US" altLang="ja-JP" sz="1400" dirty="0" smtClean="0">
                <a:latin typeface="Times"/>
                <a:cs typeface="Times"/>
              </a:rPr>
              <a:t> / </a:t>
            </a:r>
            <a:r>
              <a:rPr kumimoji="1" lang="en-US" altLang="ja-JP" sz="1400" dirty="0" smtClean="0">
                <a:latin typeface="Symbol" charset="2"/>
                <a:cs typeface="Symbol" charset="2"/>
              </a:rPr>
              <a:t>m</a:t>
            </a:r>
            <a:r>
              <a:rPr kumimoji="1" lang="en-US" altLang="ja-JP" sz="1400" dirty="0" smtClean="0">
                <a:latin typeface="Times"/>
                <a:cs typeface="Times"/>
              </a:rPr>
              <a:t>m</a:t>
            </a:r>
            <a:endParaRPr kumimoji="1" lang="ja-JP" altLang="en-US" sz="1400" dirty="0">
              <a:latin typeface="Times"/>
              <a:cs typeface="Times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0904" y="684691"/>
            <a:ext cx="4465320" cy="3048000"/>
          </a:xfrm>
          <a:prstGeom prst="rect">
            <a:avLst/>
          </a:prstGeom>
        </p:spPr>
      </p:pic>
      <p:sp>
        <p:nvSpPr>
          <p:cNvPr id="12" name="左右矢印 11"/>
          <p:cNvSpPr/>
          <p:nvPr/>
        </p:nvSpPr>
        <p:spPr>
          <a:xfrm rot="19882102">
            <a:off x="2787139" y="5554422"/>
            <a:ext cx="1543777" cy="2160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 rot="19852170">
            <a:off x="2731411" y="5210741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mtClean="0">
                <a:latin typeface="Arial" charset="0"/>
                <a:ea typeface="Arial" charset="0"/>
                <a:cs typeface="Arial" charset="0"/>
              </a:rPr>
              <a:t>Circumference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左右矢印 13"/>
          <p:cNvSpPr/>
          <p:nvPr/>
        </p:nvSpPr>
        <p:spPr>
          <a:xfrm rot="653581">
            <a:off x="458909" y="5696554"/>
            <a:ext cx="2432577" cy="2160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 rot="654095">
            <a:off x="1419006" y="543748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mtClean="0">
                <a:latin typeface="Arial" charset="0"/>
                <a:ea typeface="Arial" charset="0"/>
                <a:cs typeface="Arial" charset="0"/>
              </a:rPr>
              <a:t>1 day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14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Remarks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Sources of beam orbit fluctuation at the SPring-8 SR:</a:t>
            </a:r>
          </a:p>
          <a:p>
            <a:pPr lvl="1"/>
            <a:r>
              <a:rPr lang="en-US" altLang="ja-JP" dirty="0" smtClean="0"/>
              <a:t>Fluctuation of RF PS, magnet PS.</a:t>
            </a:r>
          </a:p>
          <a:p>
            <a:pPr lvl="1"/>
            <a:r>
              <a:rPr kumimoji="1" lang="en-US" altLang="ja-JP" dirty="0" smtClean="0"/>
              <a:t>Vibration of vacuum chamber.</a:t>
            </a:r>
          </a:p>
          <a:p>
            <a:pPr lvl="1"/>
            <a:r>
              <a:rPr lang="en-US" altLang="ja-JP" dirty="0" smtClean="0"/>
              <a:t>Fluctuation of cooling water temperature, air temperature in SR tunnel.</a:t>
            </a:r>
          </a:p>
          <a:p>
            <a:pPr lvl="1"/>
            <a:r>
              <a:rPr kumimoji="1" lang="en-US" altLang="ja-JP" dirty="0" smtClean="0"/>
              <a:t>Stored current.</a:t>
            </a:r>
          </a:p>
          <a:p>
            <a:r>
              <a:rPr kumimoji="1" lang="en-US" altLang="ja-JP" dirty="0" smtClean="0"/>
              <a:t>It is essential for beam orbit stability to suppress these sources.</a:t>
            </a:r>
          </a:p>
          <a:p>
            <a:r>
              <a:rPr lang="en-US" altLang="ja-JP" dirty="0"/>
              <a:t>Impact </a:t>
            </a:r>
            <a:r>
              <a:rPr lang="en-US" altLang="ja-JP" dirty="0" smtClean="0"/>
              <a:t>of ambient </a:t>
            </a:r>
            <a:r>
              <a:rPr lang="en-US" altLang="ja-JP" dirty="0"/>
              <a:t>noise </a:t>
            </a:r>
            <a:r>
              <a:rPr lang="en-US" altLang="ja-JP" dirty="0" smtClean="0"/>
              <a:t>appears at </a:t>
            </a:r>
            <a:r>
              <a:rPr lang="en-US" altLang="ja-JP" dirty="0"/>
              <a:t>the place structurally </a:t>
            </a:r>
            <a:r>
              <a:rPr lang="en-US" altLang="ja-JP" dirty="0" smtClean="0"/>
              <a:t>weak, tough structure is preferable for orbit stability.</a:t>
            </a:r>
            <a:endParaRPr kumimoji="1" lang="en-US" altLang="ja-JP" dirty="0" smtClean="0"/>
          </a:p>
          <a:p>
            <a:r>
              <a:rPr kumimoji="1" lang="en-US" altLang="ja-JP" dirty="0" smtClean="0"/>
              <a:t>Fast and fine COD BPMs and accurate corrector steering magnets are indispensable for precise orbit feedback.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2017-Dec-11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8695-A578-4402-BA95-BB589183D526}" type="slidenum">
              <a:rPr lang="ja-JP" altLang="en-US" smtClean="0"/>
              <a:pPr/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700900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Arial" charset="0"/>
                <a:ea typeface="Arial" charset="0"/>
                <a:cs typeface="Arial" charset="0"/>
              </a:rPr>
              <a:t>Sources of Circumference Fluctuation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Earth tide</a:t>
            </a:r>
            <a:r>
              <a:rPr kumimoji="1" lang="en-US" altLang="ja-JP" dirty="0" smtClean="0"/>
              <a:t>.</a:t>
            </a:r>
          </a:p>
          <a:p>
            <a:r>
              <a:rPr lang="en-US" altLang="ja-JP" dirty="0" smtClean="0"/>
              <a:t>Atmospheric temperature.</a:t>
            </a:r>
          </a:p>
          <a:p>
            <a:r>
              <a:rPr lang="en-US" altLang="ja-JP" dirty="0" smtClean="0"/>
              <a:t>Atmospheric pressure.</a:t>
            </a:r>
          </a:p>
          <a:p>
            <a:r>
              <a:rPr kumimoji="1" lang="en-US" altLang="ja-JP" dirty="0" smtClean="0"/>
              <a:t>Earthquake.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2017-Dec-11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8695-A578-4402-BA95-BB589183D526}" type="slidenum">
              <a:rPr lang="ja-JP" altLang="en-US" smtClean="0"/>
              <a:pPr/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00569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Arial" charset="0"/>
                <a:ea typeface="Arial" charset="0"/>
                <a:cs typeface="Arial" charset="0"/>
              </a:rPr>
              <a:t>Circumference Change by Earth Tide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Ground surface expands and contracts by tidal force, so circumference of SR fluctuates accordingly.</a:t>
            </a:r>
          </a:p>
          <a:p>
            <a:r>
              <a:rPr lang="en-US" altLang="ja-JP" dirty="0" smtClean="0"/>
              <a:t>Revolution period (length) is fixed by RF frequency, so beam energy changes to fit the period.</a:t>
            </a:r>
          </a:p>
          <a:p>
            <a:r>
              <a:rPr kumimoji="1" lang="en-US" altLang="ja-JP" dirty="0" smtClean="0"/>
              <a:t>As the result, horizontal position shift is observed at dispersive section.</a:t>
            </a:r>
          </a:p>
          <a:p>
            <a:r>
              <a:rPr lang="en-US" altLang="ja-JP" dirty="0" smtClean="0"/>
              <a:t>To keep beam energy,                                                      feed back on RF frequency.</a:t>
            </a:r>
          </a:p>
          <a:p>
            <a:r>
              <a:rPr kumimoji="1" lang="en-US" altLang="ja-JP" dirty="0" smtClean="0">
                <a:solidFill>
                  <a:srgbClr val="0432FF"/>
                </a:solidFill>
              </a:rPr>
              <a:t>Orbit length fits to                                               circumference.</a:t>
            </a:r>
            <a:endParaRPr kumimoji="1" lang="ja-JP" altLang="en-US" dirty="0">
              <a:solidFill>
                <a:srgbClr val="0432FF"/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2017-Dec-11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8695-A578-4402-BA95-BB589183D526}" type="slidenum">
              <a:rPr lang="ja-JP" altLang="en-US" smtClean="0"/>
              <a:pPr/>
              <a:t>29</a:t>
            </a:fld>
            <a:endParaRPr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500" y="3472265"/>
            <a:ext cx="4320000" cy="288355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700619" y="3221799"/>
            <a:ext cx="418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>
                <a:latin typeface="Arial" charset="0"/>
                <a:ea typeface="Arial" charset="0"/>
                <a:cs typeface="Arial" charset="0"/>
              </a:rPr>
              <a:t>Circumference fluctuation over 10 days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976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1I0I0032_A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471919"/>
            <a:ext cx="8233621" cy="475284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0" dirty="0" smtClean="0">
                <a:latin typeface="Arial" charset="0"/>
                <a:ea typeface="Arial" charset="0"/>
                <a:cs typeface="Arial" charset="0"/>
              </a:rPr>
              <a:t>SPring-8 Overview</a:t>
            </a:r>
            <a:endParaRPr kumimoji="1" lang="ja-JP" altLang="en-US" b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SPring-8: light source </a:t>
            </a:r>
            <a:r>
              <a:rPr lang="en-US" altLang="ja-JP" dirty="0" smtClean="0"/>
              <a:t>facility for hard X-ray</a:t>
            </a:r>
            <a:endParaRPr kumimoji="1" lang="en-US" altLang="ja-JP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2017-Dec-11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8695-A578-4402-BA95-BB589183D526}" type="slidenum">
              <a:rPr lang="ja-JP" altLang="en-US" smtClean="0"/>
              <a:pPr/>
              <a:t>3</a:t>
            </a:fld>
            <a:endParaRPr lang="ja-JP" altLang="en-US"/>
          </a:p>
        </p:txBody>
      </p:sp>
      <p:pic>
        <p:nvPicPr>
          <p:cNvPr id="39" name="図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">
            <a:off x="4364694" y="2233512"/>
            <a:ext cx="3749359" cy="3942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>
              <a:rot lat="2880000" lon="0" rev="0"/>
            </a:camera>
            <a:lightRig rig="threePt" dir="t"/>
          </a:scene3d>
        </p:spPr>
      </p:pic>
      <p:cxnSp>
        <p:nvCxnSpPr>
          <p:cNvPr id="40" name="直線コネクタ 13"/>
          <p:cNvCxnSpPr>
            <a:cxnSpLocks noChangeShapeType="1"/>
          </p:cNvCxnSpPr>
          <p:nvPr/>
        </p:nvCxnSpPr>
        <p:spPr bwMode="auto">
          <a:xfrm>
            <a:off x="3019126" y="3573863"/>
            <a:ext cx="216000" cy="811926"/>
          </a:xfrm>
          <a:prstGeom prst="line">
            <a:avLst/>
          </a:prstGeom>
          <a:noFill/>
          <a:ln w="53975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7" name="図形グループ 6"/>
          <p:cNvGrpSpPr/>
          <p:nvPr/>
        </p:nvGrpSpPr>
        <p:grpSpPr>
          <a:xfrm rot="20820000">
            <a:off x="3039947" y="3207666"/>
            <a:ext cx="714463" cy="678475"/>
            <a:chOff x="3335032" y="3743731"/>
            <a:chExt cx="467316" cy="466237"/>
          </a:xfrm>
        </p:grpSpPr>
        <p:grpSp>
          <p:nvGrpSpPr>
            <p:cNvPr id="42" name="図形グループ 16"/>
            <p:cNvGrpSpPr>
              <a:grpSpLocks/>
            </p:cNvGrpSpPr>
            <p:nvPr/>
          </p:nvGrpSpPr>
          <p:grpSpPr bwMode="auto">
            <a:xfrm>
              <a:off x="3335033" y="3743731"/>
              <a:ext cx="466775" cy="332500"/>
              <a:chOff x="3402806" y="6466681"/>
              <a:chExt cx="533400" cy="380398"/>
            </a:xfrm>
          </p:grpSpPr>
          <p:sp>
            <p:nvSpPr>
              <p:cNvPr id="48" name="円弧 47"/>
              <p:cNvSpPr/>
              <p:nvPr/>
            </p:nvSpPr>
            <p:spPr bwMode="auto">
              <a:xfrm>
                <a:off x="3402806" y="6466681"/>
                <a:ext cx="532785" cy="380295"/>
              </a:xfrm>
              <a:prstGeom prst="arc">
                <a:avLst/>
              </a:prstGeom>
              <a:noFill/>
              <a:ln w="5715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9" name="円弧 15"/>
              <p:cNvSpPr>
                <a:spLocks noChangeArrowheads="1"/>
              </p:cNvSpPr>
              <p:nvPr/>
            </p:nvSpPr>
            <p:spPr bwMode="auto">
              <a:xfrm flipH="1">
                <a:off x="3402806" y="6466681"/>
                <a:ext cx="532785" cy="380295"/>
              </a:xfrm>
              <a:custGeom>
                <a:avLst/>
                <a:gdLst>
                  <a:gd name="T0" fmla="*/ 266393 w 532785"/>
                  <a:gd name="T1" fmla="*/ 0 h 380295"/>
                  <a:gd name="T2" fmla="*/ 266393 w 532785"/>
                  <a:gd name="T3" fmla="*/ 190148 h 380295"/>
                  <a:gd name="T4" fmla="*/ 532785 w 532785"/>
                  <a:gd name="T5" fmla="*/ 190148 h 380295"/>
                  <a:gd name="T6" fmla="*/ 0 60000 65536"/>
                  <a:gd name="T7" fmla="*/ 0 60000 65536"/>
                  <a:gd name="T8" fmla="*/ 0 60000 65536"/>
                  <a:gd name="T9" fmla="*/ 266393 w 532785"/>
                  <a:gd name="T10" fmla="*/ 0 h 380295"/>
                  <a:gd name="T11" fmla="*/ 532785 w 532785"/>
                  <a:gd name="T12" fmla="*/ 190148 h 3802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32785" h="380295" stroke="0">
                    <a:moveTo>
                      <a:pt x="266393" y="0"/>
                    </a:moveTo>
                    <a:lnTo>
                      <a:pt x="266393" y="-1"/>
                    </a:lnTo>
                    <a:cubicBezTo>
                      <a:pt x="413517" y="-1"/>
                      <a:pt x="532786" y="85132"/>
                      <a:pt x="532786" y="190148"/>
                    </a:cubicBezTo>
                    <a:lnTo>
                      <a:pt x="266393" y="190148"/>
                    </a:lnTo>
                    <a:close/>
                  </a:path>
                  <a:path w="532785" h="380295" fill="none">
                    <a:moveTo>
                      <a:pt x="266393" y="0"/>
                    </a:moveTo>
                    <a:lnTo>
                      <a:pt x="266393" y="-1"/>
                    </a:lnTo>
                    <a:cubicBezTo>
                      <a:pt x="413517" y="-1"/>
                      <a:pt x="532786" y="85132"/>
                      <a:pt x="532786" y="190148"/>
                    </a:cubicBezTo>
                  </a:path>
                </a:pathLst>
              </a:cu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43" name="図形グループ 17"/>
            <p:cNvGrpSpPr>
              <a:grpSpLocks/>
            </p:cNvGrpSpPr>
            <p:nvPr/>
          </p:nvGrpSpPr>
          <p:grpSpPr bwMode="auto">
            <a:xfrm flipV="1">
              <a:off x="3335033" y="3877468"/>
              <a:ext cx="466775" cy="332500"/>
              <a:chOff x="3402806" y="6466681"/>
              <a:chExt cx="533400" cy="380398"/>
            </a:xfrm>
          </p:grpSpPr>
          <p:sp>
            <p:nvSpPr>
              <p:cNvPr id="46" name="円弧 45"/>
              <p:cNvSpPr/>
              <p:nvPr/>
            </p:nvSpPr>
            <p:spPr bwMode="auto">
              <a:xfrm>
                <a:off x="3402806" y="6466681"/>
                <a:ext cx="532785" cy="380295"/>
              </a:xfrm>
              <a:prstGeom prst="arc">
                <a:avLst/>
              </a:prstGeom>
              <a:noFill/>
              <a:ln w="5715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7" name="円弧 19"/>
              <p:cNvSpPr>
                <a:spLocks noChangeArrowheads="1"/>
              </p:cNvSpPr>
              <p:nvPr/>
            </p:nvSpPr>
            <p:spPr bwMode="auto">
              <a:xfrm flipH="1">
                <a:off x="3402806" y="6466681"/>
                <a:ext cx="532785" cy="380295"/>
              </a:xfrm>
              <a:custGeom>
                <a:avLst/>
                <a:gdLst>
                  <a:gd name="T0" fmla="*/ 266393 w 532785"/>
                  <a:gd name="T1" fmla="*/ 0 h 380295"/>
                  <a:gd name="T2" fmla="*/ 266393 w 532785"/>
                  <a:gd name="T3" fmla="*/ 190148 h 380295"/>
                  <a:gd name="T4" fmla="*/ 532785 w 532785"/>
                  <a:gd name="T5" fmla="*/ 190148 h 380295"/>
                  <a:gd name="T6" fmla="*/ 0 60000 65536"/>
                  <a:gd name="T7" fmla="*/ 0 60000 65536"/>
                  <a:gd name="T8" fmla="*/ 0 60000 65536"/>
                  <a:gd name="T9" fmla="*/ 266393 w 532785"/>
                  <a:gd name="T10" fmla="*/ 0 h 380295"/>
                  <a:gd name="T11" fmla="*/ 532785 w 532785"/>
                  <a:gd name="T12" fmla="*/ 190148 h 3802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32785" h="380295" stroke="0">
                    <a:moveTo>
                      <a:pt x="266393" y="0"/>
                    </a:moveTo>
                    <a:lnTo>
                      <a:pt x="266393" y="-1"/>
                    </a:lnTo>
                    <a:cubicBezTo>
                      <a:pt x="413517" y="-1"/>
                      <a:pt x="532786" y="85132"/>
                      <a:pt x="532786" y="190148"/>
                    </a:cubicBezTo>
                    <a:lnTo>
                      <a:pt x="266393" y="190148"/>
                    </a:lnTo>
                    <a:close/>
                  </a:path>
                  <a:path w="532785" h="380295" fill="none">
                    <a:moveTo>
                      <a:pt x="266393" y="0"/>
                    </a:moveTo>
                    <a:lnTo>
                      <a:pt x="266393" y="-1"/>
                    </a:lnTo>
                    <a:cubicBezTo>
                      <a:pt x="413517" y="-1"/>
                      <a:pt x="532786" y="85132"/>
                      <a:pt x="532786" y="190148"/>
                    </a:cubicBezTo>
                  </a:path>
                </a:pathLst>
              </a:custGeom>
              <a:noFill/>
              <a:ln w="5715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cxnSp>
          <p:nvCxnSpPr>
            <p:cNvPr id="44" name="直線コネクタ 21"/>
            <p:cNvCxnSpPr>
              <a:cxnSpLocks noChangeShapeType="1"/>
            </p:cNvCxnSpPr>
            <p:nvPr/>
          </p:nvCxnSpPr>
          <p:spPr bwMode="auto">
            <a:xfrm rot="5400000">
              <a:off x="3711808" y="3991514"/>
              <a:ext cx="180000" cy="1081"/>
            </a:xfrm>
            <a:prstGeom prst="line">
              <a:avLst/>
            </a:prstGeom>
            <a:noFill/>
            <a:ln w="635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" name="直線コネクタ 23"/>
            <p:cNvCxnSpPr>
              <a:cxnSpLocks noChangeShapeType="1"/>
            </p:cNvCxnSpPr>
            <p:nvPr/>
          </p:nvCxnSpPr>
          <p:spPr bwMode="auto">
            <a:xfrm rot="5400000">
              <a:off x="3245573" y="3990909"/>
              <a:ext cx="180000" cy="1081"/>
            </a:xfrm>
            <a:prstGeom prst="line">
              <a:avLst/>
            </a:prstGeom>
            <a:noFill/>
            <a:ln w="635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0" name="テキスト ボックス 25"/>
          <p:cNvSpPr txBox="1">
            <a:spLocks noChangeArrowheads="1"/>
          </p:cNvSpPr>
          <p:nvPr/>
        </p:nvSpPr>
        <p:spPr bwMode="auto">
          <a:xfrm>
            <a:off x="1448355" y="3982611"/>
            <a:ext cx="16529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1" dirty="0">
                <a:solidFill>
                  <a:srgbClr val="00FF00"/>
                </a:solidFill>
                <a:latin typeface="Helvetica" charset="0"/>
                <a:ea typeface="Helvetica" charset="0"/>
                <a:cs typeface="Helvetica" charset="0"/>
              </a:rPr>
              <a:t>1 </a:t>
            </a:r>
            <a:r>
              <a:rPr lang="en-US" altLang="ja-JP" sz="2000" b="1" dirty="0" err="1">
                <a:solidFill>
                  <a:srgbClr val="00FF00"/>
                </a:solidFill>
                <a:latin typeface="Helvetica" charset="0"/>
                <a:ea typeface="Helvetica" charset="0"/>
                <a:cs typeface="Helvetica" charset="0"/>
              </a:rPr>
              <a:t>GeV</a:t>
            </a:r>
            <a:r>
              <a:rPr lang="en-US" altLang="ja-JP" sz="2000" b="1" dirty="0">
                <a:solidFill>
                  <a:srgbClr val="00FF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ja-JP" sz="2000" b="1" dirty="0" err="1">
                <a:solidFill>
                  <a:srgbClr val="00FF00"/>
                </a:solidFill>
                <a:latin typeface="Helvetica" charset="0"/>
                <a:ea typeface="Helvetica" charset="0"/>
                <a:cs typeface="Helvetica" charset="0"/>
              </a:rPr>
              <a:t>Linac</a:t>
            </a:r>
            <a:endParaRPr lang="ja-JP" altLang="en-US" sz="2000" b="1" dirty="0">
              <a:solidFill>
                <a:srgbClr val="00FF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1" name="テキスト ボックス 26"/>
          <p:cNvSpPr txBox="1">
            <a:spLocks noChangeArrowheads="1"/>
          </p:cNvSpPr>
          <p:nvPr/>
        </p:nvSpPr>
        <p:spPr bwMode="auto">
          <a:xfrm>
            <a:off x="1307383" y="2785765"/>
            <a:ext cx="20146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1" dirty="0">
                <a:solidFill>
                  <a:srgbClr val="00FF00"/>
                </a:solidFill>
                <a:latin typeface="Helvetica" charset="0"/>
                <a:ea typeface="Helvetica" charset="0"/>
                <a:cs typeface="Helvetica" charset="0"/>
              </a:rPr>
              <a:t>8 </a:t>
            </a:r>
            <a:r>
              <a:rPr lang="en-US" altLang="ja-JP" sz="2000" b="1" dirty="0" err="1">
                <a:solidFill>
                  <a:srgbClr val="00FF00"/>
                </a:solidFill>
                <a:latin typeface="Helvetica" charset="0"/>
                <a:ea typeface="Helvetica" charset="0"/>
                <a:cs typeface="Helvetica" charset="0"/>
              </a:rPr>
              <a:t>GeV</a:t>
            </a:r>
            <a:r>
              <a:rPr lang="en-US" altLang="ja-JP" sz="2000" b="1" dirty="0">
                <a:solidFill>
                  <a:srgbClr val="00FF00"/>
                </a:solidFill>
                <a:latin typeface="Helvetica" charset="0"/>
                <a:ea typeface="Helvetica" charset="0"/>
                <a:cs typeface="Helvetica" charset="0"/>
              </a:rPr>
              <a:t> Booster</a:t>
            </a:r>
          </a:p>
          <a:p>
            <a:r>
              <a:rPr lang="en-US" altLang="ja-JP" sz="2000" b="1" dirty="0">
                <a:solidFill>
                  <a:srgbClr val="00FF00"/>
                </a:solidFill>
                <a:latin typeface="Helvetica" charset="0"/>
                <a:ea typeface="Helvetica" charset="0"/>
                <a:cs typeface="Helvetica" charset="0"/>
              </a:rPr>
              <a:t>Synchrotron</a:t>
            </a:r>
            <a:endParaRPr lang="ja-JP" altLang="en-US" sz="2000" b="1" dirty="0">
              <a:solidFill>
                <a:srgbClr val="00FF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2" name="テキスト ボックス 27"/>
          <p:cNvSpPr txBox="1">
            <a:spLocks noChangeArrowheads="1"/>
          </p:cNvSpPr>
          <p:nvPr/>
        </p:nvSpPr>
        <p:spPr bwMode="auto">
          <a:xfrm>
            <a:off x="4963662" y="3876636"/>
            <a:ext cx="26503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1" dirty="0">
                <a:solidFill>
                  <a:srgbClr val="00FF00"/>
                </a:solidFill>
                <a:latin typeface="Helvetica" charset="0"/>
                <a:ea typeface="Helvetica" charset="0"/>
                <a:cs typeface="Helvetica" charset="0"/>
              </a:rPr>
              <a:t>8 </a:t>
            </a:r>
            <a:r>
              <a:rPr lang="en-US" altLang="ja-JP" sz="2000" b="1" dirty="0" err="1">
                <a:solidFill>
                  <a:srgbClr val="00FF00"/>
                </a:solidFill>
                <a:latin typeface="Helvetica" charset="0"/>
                <a:ea typeface="Helvetica" charset="0"/>
                <a:cs typeface="Helvetica" charset="0"/>
              </a:rPr>
              <a:t>GeV</a:t>
            </a:r>
            <a:r>
              <a:rPr lang="en-US" altLang="ja-JP" sz="2000" b="1" dirty="0">
                <a:solidFill>
                  <a:srgbClr val="00FF00"/>
                </a:solidFill>
                <a:latin typeface="Helvetica" charset="0"/>
                <a:ea typeface="Helvetica" charset="0"/>
                <a:cs typeface="Helvetica" charset="0"/>
              </a:rPr>
              <a:t> Storage Ring</a:t>
            </a:r>
            <a:endParaRPr lang="ja-JP" altLang="en-US" sz="2000" b="1" dirty="0">
              <a:solidFill>
                <a:srgbClr val="00FF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9" name="直線コネクタ 8"/>
          <p:cNvCxnSpPr/>
          <p:nvPr/>
        </p:nvCxnSpPr>
        <p:spPr>
          <a:xfrm>
            <a:off x="853590" y="1845918"/>
            <a:ext cx="3629494" cy="971535"/>
          </a:xfrm>
          <a:prstGeom prst="line">
            <a:avLst/>
          </a:prstGeom>
          <a:ln w="5715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2468723" y="1924901"/>
            <a:ext cx="256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</a:rPr>
              <a:t>SACLA (XFEL, 8 GeV)</a:t>
            </a:r>
            <a:endParaRPr kumimoji="1" lang="ja-JP" altLang="en-US" b="1" dirty="0">
              <a:solidFill>
                <a:srgbClr val="FFFF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185725" y="5879493"/>
            <a:ext cx="1424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©RIKEN/JASRI</a:t>
            </a:r>
            <a:endParaRPr kumimoji="1" lang="ja-JP" altLang="en-US" sz="1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99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47644"/>
            <a:ext cx="9144000" cy="559933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Circumference </a:t>
            </a:r>
            <a:r>
              <a:rPr lang="en-US" altLang="ja-JP" dirty="0">
                <a:latin typeface="Arial" charset="0"/>
                <a:ea typeface="Arial" charset="0"/>
                <a:cs typeface="Arial" charset="0"/>
              </a:rPr>
              <a:t>Change </a:t>
            </a:r>
            <a:r>
              <a:rPr lang="en-US" altLang="ja-JP">
                <a:latin typeface="Arial" charset="0"/>
                <a:ea typeface="Arial" charset="0"/>
                <a:cs typeface="Arial" charset="0"/>
              </a:rPr>
              <a:t>by </a:t>
            </a:r>
            <a:r>
              <a:rPr lang="en-US" altLang="ja-JP" smtClean="0">
                <a:latin typeface="Arial" charset="0"/>
                <a:ea typeface="Arial" charset="0"/>
                <a:cs typeface="Arial" charset="0"/>
              </a:rPr>
              <a:t>Atmospheric </a:t>
            </a:r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Temperature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370" y="2755956"/>
            <a:ext cx="5844057" cy="3600000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Circumference shows the seasonal </a:t>
            </a:r>
            <a:r>
              <a:rPr lang="en-US" altLang="ja-JP" dirty="0" smtClean="0"/>
              <a:t>fluctuation               as g</a:t>
            </a:r>
            <a:r>
              <a:rPr kumimoji="1" lang="en-US" altLang="ja-JP" dirty="0" smtClean="0"/>
              <a:t>round surface stretches according to </a:t>
            </a:r>
            <a:r>
              <a:rPr kumimoji="1" lang="en-US" altLang="ja-JP" dirty="0" smtClean="0">
                <a:solidFill>
                  <a:srgbClr val="0432FF"/>
                </a:solidFill>
              </a:rPr>
              <a:t>atmospheric temperature</a:t>
            </a:r>
            <a:r>
              <a:rPr kumimoji="1" lang="en-US" altLang="ja-JP" dirty="0" smtClean="0"/>
              <a:t> with a few month delay.</a:t>
            </a:r>
          </a:p>
          <a:p>
            <a:r>
              <a:rPr lang="en-US" altLang="ja-JP" dirty="0"/>
              <a:t>C</a:t>
            </a:r>
            <a:r>
              <a:rPr lang="en-US" altLang="ja-JP" dirty="0" smtClean="0"/>
              <a:t>ircumference stretches in phase to </a:t>
            </a:r>
            <a:r>
              <a:rPr lang="en-US" altLang="ja-JP" dirty="0" smtClean="0">
                <a:solidFill>
                  <a:srgbClr val="00B050"/>
                </a:solidFill>
              </a:rPr>
              <a:t>5m under ground temperature</a:t>
            </a:r>
            <a:r>
              <a:rPr lang="en-US" altLang="ja-JP" dirty="0" smtClean="0"/>
              <a:t>.</a:t>
            </a:r>
            <a:endParaRPr kumimoji="1" lang="en-US" altLang="ja-JP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2017-Dec-11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8695-A578-4402-BA95-BB589183D526}" type="slidenum">
              <a:rPr lang="ja-JP" altLang="en-US" smtClean="0"/>
              <a:pPr/>
              <a:t>30</a:t>
            </a:fld>
            <a:endParaRPr lang="ja-JP" altLang="en-US"/>
          </a:p>
        </p:txBody>
      </p:sp>
      <p:sp>
        <p:nvSpPr>
          <p:cNvPr id="9" name="右矢印 8"/>
          <p:cNvSpPr/>
          <p:nvPr/>
        </p:nvSpPr>
        <p:spPr>
          <a:xfrm>
            <a:off x="6536641" y="3580647"/>
            <a:ext cx="587298" cy="15611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172369" y="3246110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>
                <a:latin typeface="Arial" charset="0"/>
                <a:ea typeface="Arial" charset="0"/>
                <a:cs typeface="Arial" charset="0"/>
              </a:rPr>
              <a:t>+2.5 month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090873" y="2631701"/>
            <a:ext cx="401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" charset="0"/>
                <a:ea typeface="Arial" charset="0"/>
                <a:cs typeface="Arial" charset="0"/>
              </a:rPr>
              <a:t>Circumference fluctuation </a:t>
            </a:r>
            <a:r>
              <a:rPr kumimoji="1" lang="en-US" altLang="ja-JP" smtClean="0">
                <a:latin typeface="Arial" charset="0"/>
                <a:ea typeface="Arial" charset="0"/>
                <a:cs typeface="Arial" charset="0"/>
              </a:rPr>
              <a:t>over 1 year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6286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9784" y="147644"/>
            <a:ext cx="8484433" cy="559933"/>
          </a:xfrm>
        </p:spPr>
        <p:txBody>
          <a:bodyPr>
            <a:normAutofit/>
          </a:bodyPr>
          <a:lstStyle/>
          <a:p>
            <a:r>
              <a:rPr lang="en-US" altLang="ja-JP" smtClean="0">
                <a:latin typeface="Arial" charset="0"/>
                <a:ea typeface="Arial" charset="0"/>
                <a:cs typeface="Arial" charset="0"/>
              </a:rPr>
              <a:t>Circumference </a:t>
            </a:r>
            <a:r>
              <a:rPr lang="en-US" altLang="ja-JP" dirty="0">
                <a:latin typeface="Arial" charset="0"/>
                <a:ea typeface="Arial" charset="0"/>
                <a:cs typeface="Arial" charset="0"/>
              </a:rPr>
              <a:t>Change by Atmospheric </a:t>
            </a:r>
            <a:r>
              <a:rPr kumimoji="1" lang="en-US" altLang="ja-JP" dirty="0" smtClean="0">
                <a:latin typeface="Arial" charset="0"/>
                <a:ea typeface="Arial" charset="0"/>
                <a:cs typeface="Arial" charset="0"/>
              </a:rPr>
              <a:t>Pressure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Ground surface is pulled </a:t>
            </a:r>
            <a:r>
              <a:rPr lang="en-US" altLang="ja-JP" dirty="0"/>
              <a:t>up </a:t>
            </a:r>
            <a:r>
              <a:rPr lang="en-US" altLang="ja-JP" dirty="0" smtClean="0"/>
              <a:t>by low atmospheric pressure, so it stretches as same as earth tide.</a:t>
            </a:r>
            <a:endParaRPr lang="en-US" altLang="ja-JP" dirty="0"/>
          </a:p>
          <a:p>
            <a:r>
              <a:rPr lang="en-US" altLang="ja-JP" dirty="0"/>
              <a:t>C</a:t>
            </a:r>
            <a:r>
              <a:rPr kumimoji="1" lang="en-US" altLang="ja-JP" dirty="0" smtClean="0"/>
              <a:t>ircumference stretches as following ground surface.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2017-Dec-11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8695-A578-4402-BA95-BB589183D526}" type="slidenum">
              <a:rPr lang="ja-JP" altLang="en-US" smtClean="0"/>
              <a:pPr/>
              <a:t>31</a:t>
            </a:fld>
            <a:endParaRPr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370" y="2755819"/>
            <a:ext cx="5844057" cy="360000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090873" y="2631701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>
                <a:latin typeface="Arial" charset="0"/>
                <a:ea typeface="Arial" charset="0"/>
                <a:cs typeface="Arial" charset="0"/>
              </a:rPr>
              <a:t>Circumference fluctuation over 1 week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43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>
                <a:latin typeface="Arial" charset="0"/>
                <a:ea typeface="Arial" charset="0"/>
                <a:cs typeface="Arial" charset="0"/>
              </a:rPr>
              <a:t>Circumference </a:t>
            </a:r>
            <a:r>
              <a:rPr kumimoji="1" lang="en-US" altLang="ja-JP" dirty="0" smtClean="0">
                <a:latin typeface="Arial" charset="0"/>
                <a:ea typeface="Arial" charset="0"/>
                <a:cs typeface="Arial" charset="0"/>
              </a:rPr>
              <a:t>Change by Earthquake 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2017-Dec-11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8695-A578-4402-BA95-BB589183D526}" type="slidenum">
              <a:rPr lang="ja-JP" altLang="en-US" smtClean="0"/>
              <a:pPr/>
              <a:t>32</a:t>
            </a:fld>
            <a:endParaRPr lang="ja-JP" altLang="en-US"/>
          </a:p>
        </p:txBody>
      </p:sp>
      <p:pic>
        <p:nvPicPr>
          <p:cNvPr id="18" name="コンテンツ プレースホルダー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00" y="3698309"/>
            <a:ext cx="4320000" cy="2657510"/>
          </a:xfrm>
          <a:prstGeom prst="rect">
            <a:avLst/>
          </a:prstGeom>
        </p:spPr>
      </p:pic>
      <p:sp>
        <p:nvSpPr>
          <p:cNvPr id="20" name="コンテンツ プレースホルダー 19"/>
          <p:cNvSpPr>
            <a:spLocks noGrp="1"/>
          </p:cNvSpPr>
          <p:nvPr>
            <p:ph idx="1"/>
          </p:nvPr>
        </p:nvSpPr>
        <p:spPr>
          <a:xfrm>
            <a:off x="457200" y="888999"/>
            <a:ext cx="4252059" cy="5466820"/>
          </a:xfrm>
        </p:spPr>
        <p:txBody>
          <a:bodyPr>
            <a:normAutofit/>
          </a:bodyPr>
          <a:lstStyle/>
          <a:p>
            <a:r>
              <a:rPr kumimoji="1" lang="en-US" altLang="ja-JP" sz="2000" dirty="0" smtClean="0"/>
              <a:t>Circumference stretches </a:t>
            </a:r>
            <a:r>
              <a:rPr lang="en-US" altLang="ja-JP" sz="2000" dirty="0" smtClean="0"/>
              <a:t>follow</a:t>
            </a:r>
            <a:r>
              <a:rPr kumimoji="1" lang="en-US" altLang="ja-JP" sz="2000" dirty="0" smtClean="0"/>
              <a:t>ing                                                         ground surface expand and contract by far and large earthquake.</a:t>
            </a:r>
          </a:p>
          <a:p>
            <a:r>
              <a:rPr lang="en-US" altLang="ja-JP" sz="2000" dirty="0" smtClean="0"/>
              <a:t>Clear dispersion orbit is observed in horizontal COD. </a:t>
            </a:r>
            <a:endParaRPr kumimoji="1" lang="ja-JP" altLang="en-US" sz="2000" dirty="0"/>
          </a:p>
        </p:txBody>
      </p:sp>
      <p:pic>
        <p:nvPicPr>
          <p:cNvPr id="21" name="コンテンツ プレースホルダー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00" y="3698309"/>
            <a:ext cx="4320000" cy="2657510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2096" y="1216198"/>
            <a:ext cx="4320000" cy="2154913"/>
          </a:xfrm>
          <a:prstGeom prst="rect">
            <a:avLst/>
          </a:prstGeom>
        </p:spPr>
      </p:pic>
      <p:sp>
        <p:nvSpPr>
          <p:cNvPr id="23" name="左右矢印 22"/>
          <p:cNvSpPr/>
          <p:nvPr/>
        </p:nvSpPr>
        <p:spPr>
          <a:xfrm rot="21180000">
            <a:off x="1928798" y="5794241"/>
            <a:ext cx="2450751" cy="2160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 rot="21206507">
            <a:off x="2107870" y="5444836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mtClean="0">
                <a:latin typeface="Arial" charset="0"/>
                <a:ea typeface="Arial" charset="0"/>
                <a:cs typeface="Arial" charset="0"/>
              </a:rPr>
              <a:t>1/4 Circumference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左右矢印 24"/>
          <p:cNvSpPr/>
          <p:nvPr/>
        </p:nvSpPr>
        <p:spPr>
          <a:xfrm rot="1277873">
            <a:off x="482066" y="5657874"/>
            <a:ext cx="1512661" cy="2160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 rot="1282700">
            <a:off x="920640" y="5381646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mtClean="0">
                <a:latin typeface="Arial" charset="0"/>
                <a:ea typeface="Arial" charset="0"/>
                <a:cs typeface="Arial" charset="0"/>
              </a:rPr>
              <a:t>1 hour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54355" y="3269311"/>
            <a:ext cx="41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Horizontal </a:t>
            </a:r>
            <a:r>
              <a:rPr lang="en-US" altLang="ja-JP" smtClean="0">
                <a:latin typeface="Arial" charset="0"/>
                <a:ea typeface="Arial" charset="0"/>
                <a:cs typeface="Arial" charset="0"/>
              </a:rPr>
              <a:t>COD fluctuation</a:t>
            </a:r>
            <a:r>
              <a:rPr kumimoji="1" lang="en-US" altLang="ja-JP" smtClean="0">
                <a:latin typeface="Arial" charset="0"/>
                <a:ea typeface="Arial" charset="0"/>
                <a:cs typeface="Arial" charset="0"/>
              </a:rPr>
              <a:t> over 1 hour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883355" y="3267208"/>
            <a:ext cx="386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mtClean="0">
                <a:latin typeface="Arial" charset="0"/>
                <a:ea typeface="Arial" charset="0"/>
                <a:cs typeface="Arial" charset="0"/>
              </a:rPr>
              <a:t>Vertical </a:t>
            </a:r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COD fluctuation</a:t>
            </a:r>
            <a:r>
              <a:rPr kumimoji="1" lang="en-US" altLang="ja-JP" dirty="0" smtClean="0">
                <a:latin typeface="Arial" charset="0"/>
                <a:ea typeface="Arial" charset="0"/>
                <a:cs typeface="Arial" charset="0"/>
              </a:rPr>
              <a:t> over 1 hour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755180" y="846866"/>
            <a:ext cx="413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Circumference fluctuation</a:t>
            </a:r>
            <a:r>
              <a:rPr kumimoji="1" lang="en-US" altLang="ja-JP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ja-JP" smtClean="0">
                <a:latin typeface="Arial" charset="0"/>
                <a:ea typeface="Arial" charset="0"/>
                <a:cs typeface="Arial" charset="0"/>
              </a:rPr>
              <a:t>over 30 min.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57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0" dirty="0" smtClean="0">
                <a:latin typeface="Arial" charset="0"/>
                <a:ea typeface="Arial" charset="0"/>
                <a:cs typeface="Arial" charset="0"/>
              </a:rPr>
              <a:t>SPring-8 Storage Ring Parameters</a:t>
            </a:r>
            <a:endParaRPr kumimoji="1" lang="ja-JP" altLang="en-US" b="0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7" name="コンテンツ プレースホルダー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6764254"/>
              </p:ext>
            </p:extLst>
          </p:nvPr>
        </p:nvGraphicFramePr>
        <p:xfrm>
          <a:off x="457200" y="889000"/>
          <a:ext cx="8229600" cy="1981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b="0" i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Stored Electron Beam Energy</a:t>
                      </a:r>
                      <a:endParaRPr kumimoji="1" lang="ja-JP" altLang="en-US" sz="2000" b="0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i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8 GeV</a:t>
                      </a:r>
                      <a:endParaRPr kumimoji="1" lang="ja-JP" altLang="en-US" sz="2000" b="0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i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Circumference</a:t>
                      </a:r>
                      <a:endParaRPr kumimoji="1" lang="ja-JP" altLang="en-US" sz="2000" b="0" i="0" dirty="0" smtClean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0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i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1436 m</a:t>
                      </a:r>
                      <a:endParaRPr kumimoji="1" lang="ja-JP" altLang="en-US" sz="2000" b="0" i="0" dirty="0" smtClean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b="0" i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Total Stored Current</a:t>
                      </a:r>
                      <a:endParaRPr kumimoji="1" lang="ja-JP" altLang="en-US" sz="2000" b="0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0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i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100 mA</a:t>
                      </a:r>
                      <a:endParaRPr kumimoji="1" lang="ja-JP" altLang="en-US" sz="2000" b="0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b="0" i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Natural Emittance</a:t>
                      </a:r>
                      <a:endParaRPr kumimoji="1" lang="ja-JP" altLang="en-US" sz="2000" b="0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0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i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2.4 </a:t>
                      </a:r>
                      <a:r>
                        <a:rPr kumimoji="1" lang="en-US" altLang="ja-JP" sz="2000" b="0" i="0" dirty="0" err="1" smtClean="0">
                          <a:latin typeface="Arial" charset="0"/>
                          <a:ea typeface="Arial" charset="0"/>
                          <a:cs typeface="Arial" charset="0"/>
                        </a:rPr>
                        <a:t>nm•rad</a:t>
                      </a:r>
                      <a:endParaRPr kumimoji="1" lang="ja-JP" altLang="en-US" sz="2000" b="0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b="0" i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Emittance Coupling Ratio</a:t>
                      </a:r>
                      <a:r>
                        <a:rPr kumimoji="1" lang="en-US" altLang="ja-JP" sz="2000" b="0" i="0" baseline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kumimoji="1" lang="en-US" altLang="ja-JP" sz="2000" b="0" i="0" baseline="0" dirty="0" smtClean="0">
                          <a:latin typeface="Symbol" charset="2"/>
                          <a:ea typeface="Symbol" charset="2"/>
                          <a:cs typeface="Symbol" charset="2"/>
                        </a:rPr>
                        <a:t>k</a:t>
                      </a:r>
                      <a:endParaRPr kumimoji="1" lang="ja-JP" altLang="en-US" sz="2000" b="0" i="0" dirty="0">
                        <a:latin typeface="Symbol" charset="2"/>
                        <a:ea typeface="Symbol" charset="2"/>
                        <a:cs typeface="Symbol" charset="2"/>
                      </a:endParaRPr>
                    </a:p>
                  </a:txBody>
                  <a:tcPr marL="360000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i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~ 0.2 %</a:t>
                      </a:r>
                      <a:endParaRPr kumimoji="1" lang="ja-JP" altLang="en-US" sz="2000" b="0" i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0000"/>
                </a:tc>
              </a:tr>
            </a:tbl>
          </a:graphicData>
        </a:graphic>
      </p:graphicFrame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2017-Dec-11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8695-A578-4402-BA95-BB589183D526}" type="slidenum">
              <a:rPr lang="ja-JP" altLang="en-US" smtClean="0"/>
              <a:pPr/>
              <a:t>4</a:t>
            </a:fld>
            <a:endParaRPr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58017" y="6017265"/>
            <a:ext cx="3459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latin typeface="Arial" charset="0"/>
                <a:ea typeface="Arial" charset="0"/>
                <a:cs typeface="Arial" charset="0"/>
              </a:rPr>
              <a:t>w/ Coupling Correction (</a:t>
            </a:r>
            <a:r>
              <a:rPr lang="en-US" altLang="ja-JP" sz="1600" b="1" dirty="0">
                <a:latin typeface="Symbol" charset="2"/>
                <a:ea typeface="Symbol" charset="2"/>
                <a:cs typeface="Symbol" charset="2"/>
              </a:rPr>
              <a:t>k</a:t>
            </a:r>
            <a:r>
              <a:rPr kumimoji="1" lang="en-US" altLang="ja-JP" sz="1600" b="1" dirty="0" smtClean="0">
                <a:latin typeface="Arial" charset="0"/>
                <a:ea typeface="Arial" charset="0"/>
                <a:cs typeface="Arial" charset="0"/>
              </a:rPr>
              <a:t>: 0.2%)</a:t>
            </a:r>
            <a:endParaRPr kumimoji="1" lang="ja-JP" altLang="en-US" sz="1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354085" y="3426798"/>
            <a:ext cx="4435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latin typeface="Arial" charset="0"/>
                <a:ea typeface="Arial" charset="0"/>
                <a:cs typeface="Arial" charset="0"/>
              </a:rPr>
              <a:t>Beam Profile @ X-ray Pin-Hole Camera</a:t>
            </a:r>
            <a:endParaRPr kumimoji="1" lang="en-US" altLang="ja-JP" b="1" dirty="0" smtClean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5" name="図形グループ 14"/>
          <p:cNvGrpSpPr/>
          <p:nvPr/>
        </p:nvGrpSpPr>
        <p:grpSpPr>
          <a:xfrm>
            <a:off x="731713" y="3866630"/>
            <a:ext cx="7680575" cy="2145408"/>
            <a:chOff x="1006225" y="3522153"/>
            <a:chExt cx="7680575" cy="2145408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86800" y="3522153"/>
              <a:ext cx="3600000" cy="2145408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6225" y="3571380"/>
              <a:ext cx="3600000" cy="1976454"/>
            </a:xfrm>
            <a:prstGeom prst="rect">
              <a:avLst/>
            </a:prstGeom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1058044" y="3613781"/>
              <a:ext cx="121700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l-GR" altLang="ja-JP" sz="1600" dirty="0" smtClean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σ</a:t>
              </a:r>
              <a:r>
                <a:rPr kumimoji="1" lang="en-US" altLang="ja-JP" sz="1600" baseline="-25000" dirty="0" smtClean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x</a:t>
              </a:r>
              <a:r>
                <a:rPr kumimoji="1" lang="en-US" altLang="ja-JP" sz="1600" dirty="0" smtClean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: 89</a:t>
              </a:r>
              <a:r>
                <a:rPr lang="en-US" altLang="ja-JP" sz="1600" dirty="0" smtClean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.3</a:t>
              </a:r>
              <a:r>
                <a:rPr lang="el-GR" altLang="ja-JP" sz="1600" dirty="0" smtClean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μ</a:t>
              </a:r>
              <a:r>
                <a:rPr lang="en-US" altLang="ja-JP" sz="1600" dirty="0" smtClean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m</a:t>
              </a:r>
              <a:endParaRPr lang="el-GR" altLang="ja-JP" sz="16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el-GR" altLang="ja-JP" sz="1600" dirty="0" smtClean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σ</a:t>
              </a:r>
              <a:r>
                <a:rPr lang="en-US" altLang="ja-JP" sz="1600" baseline="-25000" dirty="0" smtClean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y</a:t>
              </a:r>
              <a:r>
                <a:rPr lang="en-US" altLang="ja-JP" sz="1600" dirty="0" smtClean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: 11.3</a:t>
              </a:r>
              <a:r>
                <a:rPr lang="el-GR" altLang="ja-JP" sz="1600" dirty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μ</a:t>
              </a:r>
              <a:r>
                <a:rPr lang="en-US" altLang="ja-JP" sz="1600" dirty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m</a:t>
              </a:r>
              <a:endParaRPr lang="el-GR" altLang="ja-JP" sz="16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el-GR" altLang="ja-JP" sz="1600" dirty="0" smtClean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θ</a:t>
              </a:r>
              <a:r>
                <a:rPr lang="en-US" altLang="ja-JP" sz="1600" dirty="0" smtClean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: 0.1deg</a:t>
              </a:r>
              <a:endParaRPr lang="el-GR" altLang="ja-JP" sz="16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5124900" y="3564553"/>
              <a:ext cx="118974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l-GR" altLang="ja-JP" sz="1600" dirty="0" smtClean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σ</a:t>
              </a:r>
              <a:r>
                <a:rPr kumimoji="1" lang="en-US" altLang="ja-JP" sz="1600" baseline="-25000" dirty="0" smtClean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x</a:t>
              </a:r>
              <a:r>
                <a:rPr kumimoji="1" lang="en-US" altLang="ja-JP" sz="1600" dirty="0" smtClean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: 99.1</a:t>
              </a:r>
              <a:r>
                <a:rPr lang="el-GR" altLang="ja-JP" sz="1600" dirty="0" smtClean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μ</a:t>
              </a:r>
              <a:r>
                <a:rPr lang="en-US" altLang="ja-JP" sz="1600" dirty="0" smtClean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m</a:t>
              </a:r>
              <a:endParaRPr lang="el-GR" altLang="ja-JP" sz="1600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el-GR" altLang="ja-JP" sz="1600" dirty="0" smtClean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σ</a:t>
              </a:r>
              <a:r>
                <a:rPr lang="en-US" altLang="ja-JP" sz="1600" baseline="-25000" dirty="0" smtClean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y</a:t>
              </a:r>
              <a:r>
                <a:rPr lang="en-US" altLang="ja-JP" sz="1600" dirty="0" smtClean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: 25.4</a:t>
              </a:r>
              <a:r>
                <a:rPr lang="el-GR" altLang="ja-JP" sz="1600" dirty="0" smtClean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μ</a:t>
              </a:r>
              <a:r>
                <a:rPr lang="en-US" altLang="ja-JP" sz="1600" dirty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m</a:t>
              </a:r>
              <a:endParaRPr lang="el-GR" altLang="ja-JP" sz="16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el-GR" altLang="ja-JP" sz="1600" dirty="0" smtClean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θ</a:t>
              </a:r>
              <a:r>
                <a:rPr lang="en-US" altLang="ja-JP" sz="1600" dirty="0" smtClean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: -4.2deg</a:t>
              </a:r>
              <a:endParaRPr lang="el-GR" altLang="ja-JP" sz="16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6" name="テキスト ボックス 15"/>
          <p:cNvSpPr txBox="1"/>
          <p:nvPr/>
        </p:nvSpPr>
        <p:spPr>
          <a:xfrm>
            <a:off x="4961836" y="6017265"/>
            <a:ext cx="3350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latin typeface="Arial" charset="0"/>
                <a:ea typeface="Arial" charset="0"/>
                <a:cs typeface="Arial" charset="0"/>
              </a:rPr>
              <a:t>w/o Coupling Correction (</a:t>
            </a:r>
            <a:r>
              <a:rPr lang="en-US" altLang="ja-JP" sz="1600" b="1" dirty="0" smtClean="0">
                <a:latin typeface="Symbol" charset="2"/>
                <a:ea typeface="Symbol" charset="2"/>
                <a:cs typeface="Symbol" charset="2"/>
              </a:rPr>
              <a:t>k</a:t>
            </a:r>
            <a:r>
              <a:rPr kumimoji="1" lang="en-US" altLang="ja-JP" sz="1600" b="1" dirty="0" smtClean="0">
                <a:latin typeface="Arial" charset="0"/>
                <a:ea typeface="Arial" charset="0"/>
                <a:cs typeface="Arial" charset="0"/>
              </a:rPr>
              <a:t>: 1%)</a:t>
            </a:r>
            <a:endParaRPr kumimoji="1" lang="ja-JP" altLang="en-US" sz="16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84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Sources of Beam Orbit Fluctuation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000" dirty="0" smtClean="0"/>
              <a:t>Fast (&gt;&gt;1Hz)</a:t>
            </a:r>
          </a:p>
          <a:p>
            <a:pPr lvl="1"/>
            <a:r>
              <a:rPr lang="en-US" altLang="ja-JP" sz="1600" dirty="0" smtClean="0"/>
              <a:t>Coherent synchrotron oscillation caused by ripple of klystron PS.</a:t>
            </a:r>
          </a:p>
          <a:p>
            <a:pPr lvl="1"/>
            <a:r>
              <a:rPr kumimoji="1" lang="en-US" altLang="ja-JP" sz="1600" dirty="0" smtClean="0">
                <a:solidFill>
                  <a:srgbClr val="0432FF"/>
                </a:solidFill>
              </a:rPr>
              <a:t>Vacuum chamber vibration caused by water flow of photon absorber.</a:t>
            </a:r>
          </a:p>
          <a:p>
            <a:pPr marL="741600" lvl="1" indent="0">
              <a:buNone/>
            </a:pPr>
            <a:r>
              <a:rPr kumimoji="1" lang="en-US" altLang="ja-JP" sz="1600" dirty="0" smtClean="0"/>
              <a:t>That in quad. </a:t>
            </a:r>
            <a:r>
              <a:rPr lang="en-US" altLang="ja-JP" sz="1600" dirty="0"/>
              <a:t>m</a:t>
            </a:r>
            <a:r>
              <a:rPr kumimoji="1" lang="en-US" altLang="ja-JP" sz="1600" dirty="0" smtClean="0"/>
              <a:t>agnet induces Eddy current.</a:t>
            </a:r>
          </a:p>
          <a:p>
            <a:pPr lvl="1"/>
            <a:r>
              <a:rPr lang="en-US" altLang="ja-JP" sz="1600" dirty="0" smtClean="0"/>
              <a:t>Current ripple of quad. magnet PS.</a:t>
            </a:r>
          </a:p>
          <a:p>
            <a:pPr marL="741600" lvl="1" indent="0">
              <a:buNone/>
            </a:pPr>
            <a:r>
              <a:rPr lang="en-US" altLang="ja-JP" sz="1600" dirty="0" smtClean="0"/>
              <a:t>Kick field of Eddy current induced due to asymmetric cross section of vacuum chamber.</a:t>
            </a:r>
          </a:p>
          <a:p>
            <a:pPr lvl="1"/>
            <a:r>
              <a:rPr kumimoji="1" lang="en-US" altLang="ja-JP" sz="1600" dirty="0" smtClean="0">
                <a:solidFill>
                  <a:srgbClr val="0432FF"/>
                </a:solidFill>
              </a:rPr>
              <a:t>Ground vib</a:t>
            </a:r>
            <a:r>
              <a:rPr lang="en-US" altLang="ja-JP" sz="1600" dirty="0" smtClean="0">
                <a:solidFill>
                  <a:srgbClr val="0432FF"/>
                </a:solidFill>
              </a:rPr>
              <a:t>ration by cooling system (pumps for cooling water and air conditioner).</a:t>
            </a:r>
            <a:endParaRPr kumimoji="1" lang="en-US" altLang="ja-JP" sz="1600" dirty="0" smtClean="0">
              <a:solidFill>
                <a:srgbClr val="0432FF"/>
              </a:solidFill>
            </a:endParaRPr>
          </a:p>
          <a:p>
            <a:r>
              <a:rPr lang="en-US" altLang="ja-JP" sz="2000" dirty="0" smtClean="0"/>
              <a:t>Slow (&lt; 1Hz)</a:t>
            </a:r>
          </a:p>
          <a:p>
            <a:pPr lvl="1"/>
            <a:r>
              <a:rPr lang="en-US" altLang="ja-JP" sz="1600" dirty="0" smtClean="0"/>
              <a:t>Temperature fluctuation of cooling water for bending magnet.</a:t>
            </a:r>
          </a:p>
          <a:p>
            <a:pPr lvl="1"/>
            <a:r>
              <a:rPr lang="en-US" altLang="ja-JP" sz="1600" dirty="0"/>
              <a:t>Air temperature </a:t>
            </a:r>
            <a:r>
              <a:rPr lang="en-US" altLang="ja-JP" sz="1600" dirty="0" smtClean="0"/>
              <a:t>fluctuation in </a:t>
            </a:r>
            <a:r>
              <a:rPr lang="en-US" altLang="ja-JP" sz="1600" dirty="0"/>
              <a:t>storage ring tunnel.</a:t>
            </a:r>
          </a:p>
          <a:p>
            <a:pPr lvl="2"/>
            <a:r>
              <a:rPr lang="en-US" altLang="ja-JP" sz="1600" dirty="0" smtClean="0"/>
              <a:t>Receiving voltage fluctuation of electric power.</a:t>
            </a:r>
          </a:p>
          <a:p>
            <a:pPr lvl="1"/>
            <a:r>
              <a:rPr lang="en-US" altLang="ja-JP" sz="1600" dirty="0" smtClean="0"/>
              <a:t>Change of stored current.</a:t>
            </a:r>
          </a:p>
          <a:p>
            <a:pPr lvl="1"/>
            <a:r>
              <a:rPr lang="en-US" altLang="ja-JP" sz="1600" dirty="0" smtClean="0">
                <a:solidFill>
                  <a:srgbClr val="00B050"/>
                </a:solidFill>
              </a:rPr>
              <a:t>Earth tide.</a:t>
            </a:r>
          </a:p>
          <a:p>
            <a:pPr lvl="1"/>
            <a:r>
              <a:rPr kumimoji="1" lang="en-US" altLang="ja-JP" sz="1600" dirty="0" smtClean="0">
                <a:solidFill>
                  <a:srgbClr val="00B050"/>
                </a:solidFill>
              </a:rPr>
              <a:t>Seasonal change of outdoor temperature.</a:t>
            </a:r>
          </a:p>
          <a:p>
            <a:pPr lvl="1"/>
            <a:r>
              <a:rPr lang="en-US" altLang="ja-JP" sz="1600" dirty="0">
                <a:solidFill>
                  <a:srgbClr val="00B050"/>
                </a:solidFill>
              </a:rPr>
              <a:t>A</a:t>
            </a:r>
            <a:r>
              <a:rPr lang="en-US" altLang="ja-JP" sz="1600" dirty="0" smtClean="0">
                <a:solidFill>
                  <a:srgbClr val="00B050"/>
                </a:solidFill>
              </a:rPr>
              <a:t>tmospheric pressure.</a:t>
            </a:r>
            <a:endParaRPr kumimoji="1" lang="en-US" altLang="ja-JP" sz="1600" dirty="0" smtClean="0">
              <a:solidFill>
                <a:srgbClr val="00B050"/>
              </a:solidFill>
            </a:endParaRPr>
          </a:p>
          <a:p>
            <a:pPr lvl="1"/>
            <a:r>
              <a:rPr lang="en-US" altLang="ja-JP" sz="1600" dirty="0" smtClean="0"/>
              <a:t>Earthquake</a:t>
            </a:r>
            <a:r>
              <a:rPr lang="en-US" altLang="ja-JP" sz="1600" dirty="0"/>
              <a:t>.</a:t>
            </a:r>
            <a:endParaRPr kumimoji="1" lang="en-US" altLang="ja-JP" sz="2000" dirty="0" smtClean="0"/>
          </a:p>
          <a:p>
            <a:endParaRPr kumimoji="1" lang="ja-JP" altLang="en-US" sz="20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2017-Dec-11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8695-A578-4402-BA95-BB589183D526}" type="slidenum">
              <a:rPr lang="ja-JP" altLang="en-US" smtClean="0"/>
              <a:pPr/>
              <a:t>5</a:t>
            </a:fld>
            <a:endParaRPr lang="ja-JP" altLang="en-US"/>
          </a:p>
        </p:txBody>
      </p:sp>
      <p:sp>
        <p:nvSpPr>
          <p:cNvPr id="7" name="右カーブ矢印 6"/>
          <p:cNvSpPr/>
          <p:nvPr/>
        </p:nvSpPr>
        <p:spPr>
          <a:xfrm>
            <a:off x="6769191" y="1874848"/>
            <a:ext cx="381549" cy="230245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141407" y="1820693"/>
            <a:ext cx="1542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Talk by Matsui</a:t>
            </a:r>
            <a:r>
              <a:rPr kumimoji="1" lang="en-US" altLang="ja-JP" sz="16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kumimoji="1" lang="ja-JP" altLang="en-US" sz="1600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右カーブ矢印 8"/>
          <p:cNvSpPr/>
          <p:nvPr/>
        </p:nvSpPr>
        <p:spPr>
          <a:xfrm>
            <a:off x="6756212" y="3273254"/>
            <a:ext cx="381549" cy="230245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128428" y="3219099"/>
            <a:ext cx="1542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Talk by Matsui</a:t>
            </a:r>
            <a:r>
              <a:rPr kumimoji="1" lang="en-US" altLang="ja-JP" sz="1600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kumimoji="1" lang="ja-JP" altLang="en-US" sz="1600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左中かっこ 10"/>
          <p:cNvSpPr/>
          <p:nvPr/>
        </p:nvSpPr>
        <p:spPr>
          <a:xfrm flipH="1">
            <a:off x="6072426" y="4842535"/>
            <a:ext cx="208260" cy="115685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329759" y="4759244"/>
            <a:ext cx="26821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latin typeface="Arial" charset="0"/>
                <a:ea typeface="Arial" charset="0"/>
                <a:cs typeface="Arial" charset="0"/>
              </a:rPr>
              <a:t>Circumference change.</a:t>
            </a:r>
          </a:p>
          <a:p>
            <a:r>
              <a:rPr lang="en-US" altLang="ja-JP" sz="1600" dirty="0" smtClean="0">
                <a:latin typeface="Arial" charset="0"/>
                <a:ea typeface="Arial" charset="0"/>
                <a:cs typeface="Arial" charset="0"/>
              </a:rPr>
              <a:t>Horizontal orbit shift </a:t>
            </a:r>
          </a:p>
          <a:p>
            <a:r>
              <a:rPr lang="en-US" altLang="ja-JP" sz="1600" dirty="0">
                <a:latin typeface="Arial" charset="0"/>
                <a:ea typeface="Arial" charset="0"/>
                <a:cs typeface="Arial" charset="0"/>
              </a:rPr>
              <a:t>a</a:t>
            </a:r>
            <a:r>
              <a:rPr kumimoji="1" lang="en-US" altLang="ja-JP" sz="1600" dirty="0" smtClean="0">
                <a:latin typeface="Arial" charset="0"/>
                <a:ea typeface="Arial" charset="0"/>
                <a:cs typeface="Arial" charset="0"/>
              </a:rPr>
              <a:t>t dispersive section, </a:t>
            </a:r>
          </a:p>
          <a:p>
            <a:r>
              <a:rPr lang="en-US" altLang="ja-JP" sz="1600" dirty="0" smtClean="0">
                <a:latin typeface="Arial" charset="0"/>
                <a:ea typeface="Arial" charset="0"/>
                <a:cs typeface="Arial" charset="0"/>
              </a:rPr>
              <a:t>i.e. beam energy change</a:t>
            </a:r>
            <a:r>
              <a:rPr kumimoji="1" lang="en-US" altLang="ja-JP" sz="1600" dirty="0" smtClean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r>
              <a:rPr lang="en-US" altLang="ja-JP" sz="16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Cured by RF frequency FB.</a:t>
            </a:r>
            <a:endParaRPr kumimoji="1" lang="ja-JP" altLang="en-US" sz="1600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727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Suppression of Coherent Synchrotron Oscillation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000" dirty="0" smtClean="0"/>
              <a:t>Coherent synchrotron oscillation (~2kHz) observed in horizontal orbit fluctuation at dispersive section.</a:t>
            </a:r>
          </a:p>
          <a:p>
            <a:r>
              <a:rPr lang="en-US" altLang="ja-JP" sz="2000" dirty="0" smtClean="0"/>
              <a:t>Suppressed by FB to the RF reference signal.</a:t>
            </a:r>
          </a:p>
          <a:p>
            <a:r>
              <a:rPr lang="en-US" altLang="ja-JP" sz="2000" dirty="0" smtClean="0"/>
              <a:t>T</a:t>
            </a:r>
            <a:r>
              <a:rPr lang="en-US" altLang="ja-JP" sz="2000" dirty="0"/>
              <a:t>. Ohshima and N. </a:t>
            </a:r>
            <a:r>
              <a:rPr lang="en-US" altLang="ja-JP" sz="2000" dirty="0" err="1"/>
              <a:t>Kumagai</a:t>
            </a:r>
            <a:r>
              <a:rPr lang="en-US" altLang="ja-JP" sz="2000" dirty="0"/>
              <a:t>, </a:t>
            </a:r>
            <a:r>
              <a:rPr lang="en-US" altLang="ja-JP" sz="2000" dirty="0" smtClean="0"/>
              <a:t>PAC’01, </a:t>
            </a:r>
            <a:r>
              <a:rPr lang="en-US" altLang="ja-JP" sz="2000" dirty="0"/>
              <a:t>Chicago, 2001, p.1975.</a:t>
            </a:r>
            <a:endParaRPr kumimoji="1" lang="ja-JP" altLang="en-US" sz="20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2017-Dec-11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8695-A578-4402-BA95-BB589183D526}" type="slidenum">
              <a:rPr lang="ja-JP" altLang="en-US" smtClean="0"/>
              <a:pPr/>
              <a:t>6</a:t>
            </a:fld>
            <a:endParaRPr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/>
          <a:srcRect l="7327"/>
          <a:stretch/>
        </p:blipFill>
        <p:spPr>
          <a:xfrm>
            <a:off x="1691997" y="2850899"/>
            <a:ext cx="5760000" cy="350492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914586" y="2496796"/>
            <a:ext cx="7314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>
                <a:latin typeface="Arial" charset="0"/>
                <a:ea typeface="Arial" charset="0"/>
                <a:cs typeface="Arial" charset="0"/>
              </a:rPr>
              <a:t>Power spectrum </a:t>
            </a:r>
            <a:r>
              <a:rPr kumimoji="1" lang="en-US" altLang="ja-JP" dirty="0" smtClean="0">
                <a:latin typeface="Arial" charset="0"/>
                <a:ea typeface="Arial" charset="0"/>
                <a:cs typeface="Arial" charset="0"/>
              </a:rPr>
              <a:t>of beam position fluctuation measured at arc section.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034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Current Fluctuation of Q-</a:t>
            </a:r>
            <a:r>
              <a:rPr lang="en-US" altLang="ja-JP" dirty="0" err="1" smtClean="0">
                <a:latin typeface="Arial" charset="0"/>
                <a:ea typeface="Arial" charset="0"/>
                <a:cs typeface="Arial" charset="0"/>
              </a:rPr>
              <a:t>Mag</a:t>
            </a:r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 PS</a:t>
            </a:r>
            <a:endParaRPr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Common PS for each of 10 families of Q-</a:t>
            </a:r>
            <a:r>
              <a:rPr lang="en-US" altLang="ja-JP" dirty="0" err="1" smtClean="0"/>
              <a:t>mag</a:t>
            </a:r>
            <a:r>
              <a:rPr lang="en-US" altLang="ja-JP" dirty="0" smtClean="0"/>
              <a:t>.</a:t>
            </a:r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2017-Dec-11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8695-A578-4402-BA95-BB589183D526}" type="slidenum">
              <a:rPr lang="ja-JP" altLang="en-US" smtClean="0"/>
              <a:pPr/>
              <a:t>7</a:t>
            </a:fld>
            <a:endParaRPr lang="ja-JP" altLang="en-US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6775" y="3739320"/>
            <a:ext cx="48704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テキスト ボックス 24"/>
          <p:cNvSpPr txBox="1"/>
          <p:nvPr/>
        </p:nvSpPr>
        <p:spPr>
          <a:xfrm>
            <a:off x="1388927" y="3430408"/>
            <a:ext cx="6366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latin typeface="Arial" charset="0"/>
                <a:ea typeface="Arial" charset="0"/>
                <a:cs typeface="Arial" charset="0"/>
              </a:rPr>
              <a:t>Current Fluctuation of Q-</a:t>
            </a:r>
            <a:r>
              <a:rPr kumimoji="1" lang="en-US" altLang="ja-JP" sz="2000" dirty="0" err="1" smtClean="0">
                <a:latin typeface="Arial" charset="0"/>
                <a:ea typeface="Arial" charset="0"/>
                <a:cs typeface="Arial" charset="0"/>
              </a:rPr>
              <a:t>mag</a:t>
            </a:r>
            <a:r>
              <a:rPr kumimoji="1" lang="en-US" altLang="ja-JP" sz="2000" dirty="0" smtClean="0">
                <a:latin typeface="Arial" charset="0"/>
                <a:ea typeface="Arial" charset="0"/>
                <a:cs typeface="Arial" charset="0"/>
              </a:rPr>
              <a:t> PS: </a:t>
            </a:r>
            <a:r>
              <a:rPr kumimoji="1" lang="en-US" altLang="ja-JP" sz="2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50ppm</a:t>
            </a:r>
            <a:r>
              <a:rPr kumimoji="1" lang="en-US" altLang="ja-JP" sz="2000" dirty="0" smtClean="0">
                <a:latin typeface="Arial" charset="0"/>
                <a:ea typeface="Arial" charset="0"/>
                <a:cs typeface="Arial" charset="0"/>
              </a:rPr>
              <a:t> @ Sep. 2000</a:t>
            </a:r>
            <a:endParaRPr kumimoji="1" lang="ja-JP" alt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92827" y="1527145"/>
            <a:ext cx="3467616" cy="369332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Current fluctuation of Q-</a:t>
            </a:r>
            <a:r>
              <a:rPr lang="en-US" altLang="ja-JP" dirty="0" err="1" smtClean="0">
                <a:latin typeface="Arial" charset="0"/>
                <a:ea typeface="Arial" charset="0"/>
                <a:cs typeface="Arial" charset="0"/>
              </a:rPr>
              <a:t>mag</a:t>
            </a:r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 PS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92827" y="2207511"/>
            <a:ext cx="7173759" cy="3693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Orbit fluctuation by kick of Eddy current on asymmetric cross section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92827" y="2887876"/>
            <a:ext cx="2800767" cy="369332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False COD measurement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217917" y="2887876"/>
            <a:ext cx="2514471" cy="36933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Wrong COD correction</a:t>
            </a:r>
            <a:endParaRPr kumimoji="1"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下矢印 26"/>
          <p:cNvSpPr/>
          <p:nvPr/>
        </p:nvSpPr>
        <p:spPr>
          <a:xfrm>
            <a:off x="1904125" y="1971050"/>
            <a:ext cx="578169" cy="16188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下矢印 27"/>
          <p:cNvSpPr/>
          <p:nvPr/>
        </p:nvSpPr>
        <p:spPr>
          <a:xfrm>
            <a:off x="1904125" y="2651416"/>
            <a:ext cx="578169" cy="16188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右矢印 28"/>
          <p:cNvSpPr/>
          <p:nvPr/>
        </p:nvSpPr>
        <p:spPr>
          <a:xfrm>
            <a:off x="3744897" y="2927525"/>
            <a:ext cx="321717" cy="29003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15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Improvement of Q-</a:t>
            </a:r>
            <a:r>
              <a:rPr lang="en-US" altLang="ja-JP" dirty="0" err="1" smtClean="0">
                <a:latin typeface="Arial" charset="0"/>
                <a:ea typeface="Arial" charset="0"/>
                <a:cs typeface="Arial" charset="0"/>
              </a:rPr>
              <a:t>Mag</a:t>
            </a:r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 PS</a:t>
            </a:r>
            <a:endParaRPr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Replacement of DCCT for current control of Q-</a:t>
            </a:r>
            <a:r>
              <a:rPr lang="en-US" altLang="ja-JP" dirty="0" err="1" smtClean="0"/>
              <a:t>mag</a:t>
            </a:r>
            <a:r>
              <a:rPr lang="en-US" altLang="ja-JP" dirty="0" smtClean="0"/>
              <a:t> PS with </a:t>
            </a:r>
            <a:r>
              <a:rPr lang="en-US" altLang="ja-JP" dirty="0" smtClean="0">
                <a:solidFill>
                  <a:srgbClr val="0000FF"/>
                </a:solidFill>
              </a:rPr>
              <a:t>high precision </a:t>
            </a:r>
            <a:r>
              <a:rPr lang="en-US" altLang="ja-JP" dirty="0" smtClean="0"/>
              <a:t>one.</a:t>
            </a:r>
          </a:p>
          <a:p>
            <a:r>
              <a:rPr lang="en-US" altLang="ja-JP" dirty="0" smtClean="0"/>
              <a:t>Modification of control circuit of Q-</a:t>
            </a:r>
            <a:r>
              <a:rPr lang="en-US" altLang="ja-JP" dirty="0" err="1" smtClean="0"/>
              <a:t>mag</a:t>
            </a:r>
            <a:r>
              <a:rPr lang="en-US" altLang="ja-JP" dirty="0" smtClean="0"/>
              <a:t> PS.</a:t>
            </a:r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2017-Dec-11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8695-A578-4402-BA95-BB589183D526}" type="slidenum">
              <a:rPr lang="ja-JP" altLang="en-US" smtClean="0"/>
              <a:pPr/>
              <a:t>8</a:t>
            </a:fld>
            <a:endParaRPr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477013" y="3430408"/>
            <a:ext cx="6189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latin typeface="Arial" charset="0"/>
                <a:ea typeface="Arial" charset="0"/>
                <a:cs typeface="Arial" charset="0"/>
              </a:rPr>
              <a:t>Current Fluctuation of Q-</a:t>
            </a:r>
            <a:r>
              <a:rPr kumimoji="1" lang="en-US" altLang="ja-JP" sz="2000" dirty="0" err="1" smtClean="0">
                <a:latin typeface="Arial" charset="0"/>
                <a:ea typeface="Arial" charset="0"/>
                <a:cs typeface="Arial" charset="0"/>
              </a:rPr>
              <a:t>mag</a:t>
            </a:r>
            <a:r>
              <a:rPr kumimoji="1" lang="en-US" altLang="ja-JP" sz="2000" dirty="0" smtClean="0">
                <a:latin typeface="Arial" charset="0"/>
                <a:ea typeface="Arial" charset="0"/>
                <a:cs typeface="Arial" charset="0"/>
              </a:rPr>
              <a:t> PS: </a:t>
            </a:r>
            <a:r>
              <a:rPr kumimoji="1" lang="en-US" altLang="ja-JP" sz="2000" dirty="0" smtClean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3ppm</a:t>
            </a:r>
            <a:r>
              <a:rPr kumimoji="1" lang="en-US" altLang="ja-JP" sz="2000" dirty="0" smtClean="0">
                <a:latin typeface="Arial" charset="0"/>
                <a:ea typeface="Arial" charset="0"/>
                <a:cs typeface="Arial" charset="0"/>
              </a:rPr>
              <a:t> @ May 2001</a:t>
            </a:r>
            <a:endParaRPr kumimoji="1" lang="ja-JP" altLang="en-US" sz="2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/>
          <a:srcRect b="8931"/>
          <a:stretch>
            <a:fillRect/>
          </a:stretch>
        </p:blipFill>
        <p:spPr bwMode="auto">
          <a:xfrm>
            <a:off x="2547676" y="3830518"/>
            <a:ext cx="4048648" cy="2468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テキスト ボックス 23"/>
          <p:cNvSpPr txBox="1"/>
          <p:nvPr/>
        </p:nvSpPr>
        <p:spPr>
          <a:xfrm>
            <a:off x="1093323" y="2547256"/>
            <a:ext cx="6957354" cy="461665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Arial" charset="0"/>
                <a:ea typeface="Arial" charset="0"/>
                <a:cs typeface="Arial" charset="0"/>
              </a:rPr>
              <a:t>Current fluctuation of Q-</a:t>
            </a:r>
            <a:r>
              <a:rPr kumimoji="1" lang="en-US" altLang="ja-JP" sz="2400" dirty="0" err="1" smtClean="0">
                <a:latin typeface="Arial" charset="0"/>
                <a:ea typeface="Arial" charset="0"/>
                <a:cs typeface="Arial" charset="0"/>
              </a:rPr>
              <a:t>mag</a:t>
            </a:r>
            <a:r>
              <a:rPr kumimoji="1" lang="en-US" altLang="ja-JP" sz="2400" dirty="0" smtClean="0">
                <a:latin typeface="Arial" charset="0"/>
                <a:ea typeface="Arial" charset="0"/>
                <a:cs typeface="Arial" charset="0"/>
              </a:rPr>
              <a:t> PS: 50ppm </a:t>
            </a:r>
            <a:r>
              <a:rPr lang="en-US" altLang="ja-JP" sz="2400" dirty="0" smtClean="0">
                <a:latin typeface="Arial" charset="0"/>
                <a:ea typeface="Arial" charset="0"/>
                <a:cs typeface="Arial" charset="0"/>
              </a:rPr>
              <a:t>     3ppm</a:t>
            </a:r>
            <a:endParaRPr kumimoji="1" lang="ja-JP" alt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右矢印 24"/>
          <p:cNvSpPr/>
          <p:nvPr/>
        </p:nvSpPr>
        <p:spPr>
          <a:xfrm>
            <a:off x="6669581" y="2699657"/>
            <a:ext cx="399143" cy="203200"/>
          </a:xfrm>
          <a:prstGeom prst="rightArrow">
            <a:avLst/>
          </a:prstGeom>
          <a:gradFill flip="none" rotWithShape="1">
            <a:gsLst>
              <a:gs pos="40000">
                <a:srgbClr val="FF0000"/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908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7657" y="147644"/>
            <a:ext cx="8468686" cy="559933"/>
          </a:xfrm>
        </p:spPr>
        <p:txBody>
          <a:bodyPr>
            <a:noAutofit/>
          </a:bodyPr>
          <a:lstStyle/>
          <a:p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Change of Orbit Oscillation by Q-PS Modification</a:t>
            </a:r>
            <a:endParaRPr lang="ja-JP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Spectrum of beam orbit oscillation</a:t>
            </a:r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2017-Dec-11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AGM2017 / Takao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38695-A578-4402-BA95-BB589183D526}" type="slidenum">
              <a:rPr lang="ja-JP" altLang="en-US" smtClean="0"/>
              <a:pPr/>
              <a:t>9</a:t>
            </a:fld>
            <a:endParaRPr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795" y="1513114"/>
            <a:ext cx="5058410" cy="234696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795" y="3955945"/>
            <a:ext cx="5058410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8_takao_calibr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sp8_takao_arial</Template>
  <TotalTime>4128</TotalTime>
  <Words>3745</Words>
  <Application>Microsoft Macintosh PowerPoint</Application>
  <PresentationFormat>画面に合わせる (4:3)</PresentationFormat>
  <Paragraphs>636</Paragraphs>
  <Slides>32</Slides>
  <Notes>32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32</vt:i4>
      </vt:variant>
    </vt:vector>
  </HeadingPairs>
  <TitlesOfParts>
    <vt:vector size="40" baseType="lpstr">
      <vt:lpstr>Arial</vt:lpstr>
      <vt:lpstr>Calibri</vt:lpstr>
      <vt:lpstr>Chalkboard</vt:lpstr>
      <vt:lpstr>Helvetica</vt:lpstr>
      <vt:lpstr>ＭＳ Ｐゴシック</vt:lpstr>
      <vt:lpstr>Symbol</vt:lpstr>
      <vt:lpstr>Times</vt:lpstr>
      <vt:lpstr>sp8_takao_calibri</vt:lpstr>
      <vt:lpstr>Beam Orbit Stability Issues  at the SPring-8 Storage Ring</vt:lpstr>
      <vt:lpstr>Outline</vt:lpstr>
      <vt:lpstr>SPring-8 Overview</vt:lpstr>
      <vt:lpstr>SPring-8 Storage Ring Parameters</vt:lpstr>
      <vt:lpstr>Sources of Beam Orbit Fluctuation</vt:lpstr>
      <vt:lpstr>Suppression of Coherent Synchrotron Oscillation</vt:lpstr>
      <vt:lpstr>Current Fluctuation of Q-Mag PS</vt:lpstr>
      <vt:lpstr>Improvement of Q-Mag PS</vt:lpstr>
      <vt:lpstr>Change of Orbit Oscillation by Q-PS Modification</vt:lpstr>
      <vt:lpstr>Effect of Q-PS Modification on Orbit Stability</vt:lpstr>
      <vt:lpstr>Sources of Slow Orbit Fluctuation</vt:lpstr>
      <vt:lpstr>Temperature Fluctuation of Magnet Cooling Water</vt:lpstr>
      <vt:lpstr>Receiving Voltage Fluctuation of Electric Power </vt:lpstr>
      <vt:lpstr>Receiving Voltage Fluctuation of Electric Power </vt:lpstr>
      <vt:lpstr>Receiving Voltage Fluctuation of Electric Power </vt:lpstr>
      <vt:lpstr>Effect of Top-up Operation on Orbit Stability</vt:lpstr>
      <vt:lpstr>Improvements of Orbit Feedback System</vt:lpstr>
      <vt:lpstr>Orbit Feedback System</vt:lpstr>
      <vt:lpstr>COD BPMs</vt:lpstr>
      <vt:lpstr>Performance of COD BPM</vt:lpstr>
      <vt:lpstr>Performance of COD BPM</vt:lpstr>
      <vt:lpstr>Effect of BPM Circuit Replacement</vt:lpstr>
      <vt:lpstr>Corrector Steering Magnets</vt:lpstr>
      <vt:lpstr>Corrector Steering Magnets</vt:lpstr>
      <vt:lpstr>Orbit Stability Before the Improvements</vt:lpstr>
      <vt:lpstr>Present Status of Orbit Stability (Slow)</vt:lpstr>
      <vt:lpstr>Remarks</vt:lpstr>
      <vt:lpstr>Sources of Circumference Fluctuation</vt:lpstr>
      <vt:lpstr>Circumference Change by Earth Tide</vt:lpstr>
      <vt:lpstr>Circumference Change by Atmospheric Temperature</vt:lpstr>
      <vt:lpstr>Circumference Change by Atmospheric Pressure</vt:lpstr>
      <vt:lpstr>Circumference Change by Earthquake 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Backup Systems for the Reliability at the SPring-8 Accelerators</dc:title>
  <dc:creator>takao@spring8.or.jp</dc:creator>
  <cp:lastModifiedBy>takao@spring8.or.jp</cp:lastModifiedBy>
  <cp:revision>194</cp:revision>
  <dcterms:created xsi:type="dcterms:W3CDTF">2017-11-22T06:47:25Z</dcterms:created>
  <dcterms:modified xsi:type="dcterms:W3CDTF">2017-12-10T23:34:54Z</dcterms:modified>
</cp:coreProperties>
</file>