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9" r:id="rId4"/>
    <p:sldId id="265" r:id="rId5"/>
    <p:sldId id="266" r:id="rId6"/>
    <p:sldId id="257" r:id="rId7"/>
    <p:sldId id="258" r:id="rId8"/>
    <p:sldId id="272" r:id="rId9"/>
    <p:sldId id="261" r:id="rId10"/>
    <p:sldId id="262" r:id="rId11"/>
    <p:sldId id="271" r:id="rId12"/>
    <p:sldId id="268" r:id="rId13"/>
    <p:sldId id="27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62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05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18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72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8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38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3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79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6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67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55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A1FB-2C8D-4924-B8B9-713D34EDBF01}" type="datetimeFigureOut">
              <a:rPr lang="zh-CN" altLang="en-US" smtClean="0"/>
              <a:t>2017/8/21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DC4C5-570B-47B4-A515-3983DFFC1A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47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9287" y="1443638"/>
            <a:ext cx="9144000" cy="2387600"/>
          </a:xfrm>
        </p:spPr>
        <p:txBody>
          <a:bodyPr/>
          <a:lstStyle/>
          <a:p>
            <a:r>
              <a:rPr lang="zh-CN" altLang="en-US" dirty="0" smtClean="0"/>
              <a:t>新版本</a:t>
            </a:r>
            <a:r>
              <a:rPr lang="en-US" altLang="zh-CN" dirty="0" smtClean="0"/>
              <a:t>7.0.3</a:t>
            </a:r>
            <a:r>
              <a:rPr lang="zh-CN" altLang="en-US" dirty="0" smtClean="0"/>
              <a:t>的</a:t>
            </a:r>
            <a:r>
              <a:rPr lang="en-US" altLang="zh-CN" dirty="0" err="1" smtClean="0"/>
              <a:t>PatTsf</a:t>
            </a:r>
            <a:r>
              <a:rPr lang="zh-CN" altLang="en-US" dirty="0" smtClean="0"/>
              <a:t>及</a:t>
            </a:r>
            <a:r>
              <a:rPr lang="en-US" altLang="zh-CN" dirty="0" err="1" smtClean="0"/>
              <a:t>MdcHoughFinder</a:t>
            </a:r>
            <a:r>
              <a:rPr lang="zh-CN" altLang="en-US" dirty="0" smtClean="0"/>
              <a:t>的改动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7043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966897" y="892150"/>
            <a:ext cx="6300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+mj-lt"/>
              </a:rPr>
              <a:t>Ds</a:t>
            </a:r>
            <a:r>
              <a:rPr lang="en-US" altLang="zh-CN" sz="3600" baseline="30000" dirty="0">
                <a:latin typeface="+mj-lt"/>
              </a:rPr>
              <a:t>-</a:t>
            </a:r>
            <a:r>
              <a:rPr lang="en-US" altLang="zh-CN" sz="3600" dirty="0">
                <a:latin typeface="+mj-lt"/>
              </a:rPr>
              <a:t> -&gt; K</a:t>
            </a:r>
            <a:r>
              <a:rPr lang="en-US" altLang="zh-CN" sz="3600" baseline="30000" dirty="0">
                <a:latin typeface="+mj-lt"/>
              </a:rPr>
              <a:t>-</a:t>
            </a:r>
            <a:r>
              <a:rPr lang="en-US" altLang="zh-CN" sz="3600" dirty="0">
                <a:latin typeface="+mj-lt"/>
              </a:rPr>
              <a:t>Ks </a:t>
            </a:r>
            <a:r>
              <a:rPr lang="en-US" altLang="zh-CN" sz="3600" dirty="0">
                <a:latin typeface="Symbol" pitchFamily="18" charset="2"/>
              </a:rPr>
              <a:t>p</a:t>
            </a:r>
            <a:r>
              <a:rPr lang="en-US" altLang="zh-CN" sz="3600" dirty="0">
                <a:latin typeface="+mj-lt"/>
              </a:rPr>
              <a:t> </a:t>
            </a:r>
            <a:r>
              <a:rPr lang="en-US" altLang="zh-CN" sz="3600" baseline="30000" dirty="0">
                <a:latin typeface="+mj-lt"/>
              </a:rPr>
              <a:t>0</a:t>
            </a:r>
            <a:r>
              <a:rPr lang="en-US" altLang="zh-CN" sz="3600" dirty="0">
                <a:latin typeface="+mj-lt"/>
              </a:rPr>
              <a:t>, Ks -&gt; </a:t>
            </a:r>
            <a:r>
              <a:rPr lang="en-US" altLang="zh-CN" sz="3600" dirty="0">
                <a:latin typeface="Symbol" pitchFamily="18" charset="2"/>
              </a:rPr>
              <a:t>p </a:t>
            </a:r>
            <a:r>
              <a:rPr lang="en-US" altLang="zh-CN" sz="3600" baseline="30000" dirty="0">
                <a:latin typeface="+mj-lt"/>
              </a:rPr>
              <a:t>+</a:t>
            </a:r>
            <a:r>
              <a:rPr lang="en-US" altLang="zh-CN" sz="3600" dirty="0">
                <a:latin typeface="+mj-lt"/>
              </a:rPr>
              <a:t> </a:t>
            </a:r>
            <a:r>
              <a:rPr lang="en-US" altLang="zh-CN" sz="3600" dirty="0">
                <a:latin typeface="Symbol" pitchFamily="18" charset="2"/>
              </a:rPr>
              <a:t>p </a:t>
            </a:r>
            <a:r>
              <a:rPr lang="en-US" altLang="zh-CN" sz="3600" baseline="30000" dirty="0">
                <a:latin typeface="+mj-lt"/>
              </a:rPr>
              <a:t>-</a:t>
            </a:r>
            <a:endParaRPr lang="zh-CN" altLang="en-US" sz="3600" dirty="0">
              <a:latin typeface="+mj-lt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pPr/>
              <a:t>10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146" y="2462344"/>
            <a:ext cx="3851973" cy="267617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600325" y="2179937"/>
            <a:ext cx="3474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/>
              <a:t>pt</a:t>
            </a:r>
            <a:r>
              <a:rPr lang="en-US" altLang="zh-CN" sz="1600" dirty="0"/>
              <a:t> distribution of </a:t>
            </a:r>
            <a:r>
              <a:rPr lang="el-GR" altLang="zh-CN" sz="1600" dirty="0"/>
              <a:t>π</a:t>
            </a:r>
            <a:r>
              <a:rPr lang="en-US" altLang="zh-CN" sz="1600" baseline="30000" dirty="0"/>
              <a:t> </a:t>
            </a:r>
            <a:r>
              <a:rPr lang="en-US" altLang="zh-CN" sz="1600" dirty="0"/>
              <a:t> (from MC)</a:t>
            </a:r>
            <a:endParaRPr lang="zh-CN" altLang="en-US" sz="1600" dirty="0"/>
          </a:p>
        </p:txBody>
      </p:sp>
      <p:sp>
        <p:nvSpPr>
          <p:cNvPr id="12" name="文本框 12"/>
          <p:cNvSpPr txBox="1"/>
          <p:nvPr/>
        </p:nvSpPr>
        <p:spPr>
          <a:xfrm>
            <a:off x="2516767" y="5678527"/>
            <a:ext cx="7641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zh-CN" altLang="en-US" dirty="0" smtClean="0"/>
              <a:t>相对于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，老版本</a:t>
            </a:r>
            <a:r>
              <a:rPr lang="en-US" altLang="zh-CN" dirty="0" smtClean="0"/>
              <a:t>HOUGH  tag</a:t>
            </a:r>
            <a:r>
              <a:rPr lang="zh-CN" altLang="en-US" dirty="0" smtClean="0"/>
              <a:t>的</a:t>
            </a:r>
            <a:r>
              <a:rPr lang="en-US" altLang="zh-CN" dirty="0" smtClean="0"/>
              <a:t>Ds</a:t>
            </a:r>
            <a:r>
              <a:rPr lang="zh-CN" altLang="en-US" dirty="0" smtClean="0"/>
              <a:t>数</a:t>
            </a:r>
            <a:r>
              <a:rPr lang="en-US" altLang="zh-CN" dirty="0" smtClean="0">
                <a:solidFill>
                  <a:srgbClr val="FF0000"/>
                </a:solidFill>
              </a:rPr>
              <a:t>↑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FF0000"/>
                </a:solidFill>
              </a:rPr>
              <a:t>1.87</a:t>
            </a:r>
            <a:r>
              <a:rPr lang="en-US" altLang="zh-CN" dirty="0" smtClean="0">
                <a:solidFill>
                  <a:srgbClr val="FF0000"/>
                </a:solidFill>
              </a:rPr>
              <a:t>%</a:t>
            </a:r>
            <a:r>
              <a:rPr lang="en-US" altLang="zh-CN" dirty="0" smtClean="0"/>
              <a:t>, </a:t>
            </a:r>
            <a:r>
              <a:rPr lang="zh-CN" altLang="en-US" dirty="0" smtClean="0"/>
              <a:t>新版本</a:t>
            </a:r>
            <a:r>
              <a:rPr lang="en-US" altLang="zh-CN" dirty="0" smtClean="0"/>
              <a:t>HOUGH</a:t>
            </a:r>
            <a:r>
              <a:rPr lang="en-US" altLang="zh-CN" dirty="0">
                <a:solidFill>
                  <a:srgbClr val="FF0000"/>
                </a:solidFill>
              </a:rPr>
              <a:t> ↑ </a:t>
            </a:r>
            <a:r>
              <a:rPr lang="en-US" altLang="zh-CN" dirty="0" smtClean="0">
                <a:solidFill>
                  <a:srgbClr val="FF0000"/>
                </a:solidFill>
              </a:rPr>
              <a:t>2.6%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862695" y="4918834"/>
            <a:ext cx="963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(GeV)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3828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桶部</a:t>
            </a:r>
            <a:r>
              <a:rPr lang="zh-CN" altLang="en-US" dirty="0"/>
              <a:t>寻</a:t>
            </a:r>
            <a:r>
              <a:rPr lang="zh-CN" altLang="en-US" dirty="0" smtClean="0"/>
              <a:t>迹效率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53" y="2446637"/>
            <a:ext cx="4483722" cy="36797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153" y="1787611"/>
            <a:ext cx="5134317" cy="478618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883243" y="4860324"/>
            <a:ext cx="143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9% update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986584" y="4972220"/>
            <a:ext cx="240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11.6% update</a:t>
            </a:r>
            <a:endParaRPr lang="zh-CN" altLang="en-US" dirty="0"/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2058379" y="1876864"/>
            <a:ext cx="3083112" cy="480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zh-CN" sz="2000" b="1" dirty="0" smtClean="0"/>
              <a:t>Ψ</a:t>
            </a:r>
            <a:r>
              <a:rPr lang="en-US" altLang="zh-CN" sz="2000" b="1" dirty="0" smtClean="0"/>
              <a:t>(2s)-&gt; </a:t>
            </a:r>
            <a:r>
              <a:rPr lang="el-GR" altLang="zh-CN" sz="2000" b="1" dirty="0" smtClean="0"/>
              <a:t>π</a:t>
            </a:r>
            <a:r>
              <a:rPr lang="en-US" altLang="zh-CN" sz="2000" b="1" baseline="30000" dirty="0" smtClean="0"/>
              <a:t>+</a:t>
            </a:r>
            <a:r>
              <a:rPr lang="el-GR" altLang="zh-CN" sz="2000" b="1" dirty="0" smtClean="0"/>
              <a:t>π</a:t>
            </a:r>
            <a:r>
              <a:rPr lang="en-US" altLang="zh-CN" sz="2000" b="1" baseline="30000" dirty="0" smtClean="0"/>
              <a:t>-</a:t>
            </a:r>
            <a:r>
              <a:rPr lang="en-US" altLang="zh-CN" sz="2000" b="1" dirty="0" smtClean="0"/>
              <a:t>J/</a:t>
            </a:r>
            <a:r>
              <a:rPr lang="el-GR" altLang="zh-CN" sz="2000" b="1" dirty="0" smtClean="0"/>
              <a:t>Ψ</a:t>
            </a:r>
            <a:r>
              <a:rPr lang="en-US" altLang="zh-CN" sz="2000" b="1" dirty="0" smtClean="0"/>
              <a:t> , J/</a:t>
            </a:r>
            <a:r>
              <a:rPr lang="el-GR" altLang="zh-CN" sz="2000" b="1" dirty="0" smtClean="0"/>
              <a:t>Ψ </a:t>
            </a:r>
            <a:r>
              <a:rPr lang="en-US" altLang="zh-CN" sz="2000" b="1" dirty="0" smtClean="0"/>
              <a:t>-&gt;</a:t>
            </a:r>
            <a:r>
              <a:rPr lang="en-US" altLang="zh-CN" sz="2000" b="1" dirty="0" err="1" smtClean="0"/>
              <a:t>l</a:t>
            </a:r>
            <a:r>
              <a:rPr lang="en-US" altLang="zh-CN" sz="2000" b="1" baseline="30000" dirty="0" err="1" smtClean="0"/>
              <a:t>+</a:t>
            </a:r>
            <a:r>
              <a:rPr lang="en-US" altLang="zh-CN" sz="2000" b="1" dirty="0" err="1" smtClean="0"/>
              <a:t>l</a:t>
            </a:r>
            <a:r>
              <a:rPr lang="en-US" altLang="zh-CN" sz="2000" b="1" baseline="30000" dirty="0" smtClean="0"/>
              <a:t>-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504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经过对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修正后，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时间性能加快了一倍</a:t>
            </a:r>
            <a:endParaRPr lang="en-US" altLang="zh-CN" dirty="0" smtClean="0"/>
          </a:p>
          <a:p>
            <a:r>
              <a:rPr lang="zh-CN" altLang="en-US" dirty="0" smtClean="0"/>
              <a:t>联合</a:t>
            </a:r>
            <a:r>
              <a:rPr lang="en-US" altLang="zh-CN" dirty="0" err="1" smtClean="0"/>
              <a:t>MdcHoughFinder</a:t>
            </a:r>
            <a:r>
              <a:rPr lang="en-US" altLang="zh-CN" dirty="0" smtClean="0"/>
              <a:t> </a:t>
            </a:r>
            <a:r>
              <a:rPr lang="zh-CN" altLang="en-US" dirty="0" smtClean="0"/>
              <a:t>， 时间增长了</a:t>
            </a:r>
            <a:r>
              <a:rPr lang="en-US" altLang="zh-CN" dirty="0" smtClean="0"/>
              <a:t>5%</a:t>
            </a:r>
          </a:p>
          <a:p>
            <a:r>
              <a:rPr lang="zh-CN" altLang="en-US" dirty="0"/>
              <a:t>新版</a:t>
            </a:r>
            <a:r>
              <a:rPr lang="zh-CN" altLang="en-US" dirty="0" smtClean="0"/>
              <a:t>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比旧版本</a:t>
            </a:r>
            <a:r>
              <a:rPr lang="en-US" altLang="zh-CN" dirty="0" smtClean="0"/>
              <a:t>HOUGH</a:t>
            </a:r>
            <a:r>
              <a:rPr lang="zh-CN" altLang="en-US" dirty="0"/>
              <a:t>性</a:t>
            </a:r>
            <a:r>
              <a:rPr lang="zh-CN" altLang="en-US" dirty="0" smtClean="0"/>
              <a:t>能提升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761649"/>
              </p:ext>
            </p:extLst>
          </p:nvPr>
        </p:nvGraphicFramePr>
        <p:xfrm>
          <a:off x="2257166" y="3352799"/>
          <a:ext cx="7381106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58"/>
                <a:gridCol w="1655158"/>
                <a:gridCol w="1207816"/>
                <a:gridCol w="1431487"/>
                <a:gridCol w="1431487"/>
              </a:tblGrid>
              <a:tr h="51422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PATTSF+HOUGH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Ppjs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zh-CN" altLang="en-US" dirty="0" smtClean="0"/>
                        <a:t>寻迹效率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Ppjs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zh-CN" altLang="en-US" dirty="0" smtClean="0"/>
                        <a:t>信号（</a:t>
                      </a:r>
                      <a:r>
                        <a:rPr lang="en-US" altLang="zh-CN" dirty="0" smtClean="0"/>
                        <a:t>MC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chiCJ</a:t>
                      </a:r>
                      <a:r>
                        <a:rPr lang="en-US" altLang="zh-CN" dirty="0" smtClean="0"/>
                        <a:t> e</a:t>
                      </a:r>
                      <a:r>
                        <a:rPr lang="zh-CN" altLang="en-US" dirty="0" smtClean="0"/>
                        <a:t>寻迹效率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Ds</a:t>
                      </a:r>
                      <a:r>
                        <a:rPr lang="en-US" altLang="zh-CN" baseline="0" dirty="0" smtClean="0"/>
                        <a:t> tag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52136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旧版本（相对</a:t>
                      </a:r>
                      <a:r>
                        <a:rPr lang="en-US" altLang="zh-CN" dirty="0" smtClean="0"/>
                        <a:t>PATTSF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4.1%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↑1.7%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 2.6%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 1.87%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136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新版本（相对</a:t>
                      </a:r>
                      <a:r>
                        <a:rPr lang="en-US" altLang="zh-CN" dirty="0" smtClean="0"/>
                        <a:t>PATTSF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↑2.76%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↑4.5%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↑ 2.6%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283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56534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MdcHoughFinder-00-00-12</a:t>
            </a:r>
            <a:r>
              <a:rPr lang="zh-CN" altLang="en-US" dirty="0" smtClean="0"/>
              <a:t>下对起始时间重建的要求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735374" y="2770223"/>
            <a:ext cx="1820562" cy="81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MdcHoughFinder-00-00-11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82575" y="2943218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找不</a:t>
            </a:r>
            <a:r>
              <a:rPr lang="zh-CN" altLang="en-US" dirty="0" smtClean="0"/>
              <a:t>到</a:t>
            </a:r>
            <a:r>
              <a:rPr lang="en-US" altLang="zh-CN" dirty="0" err="1" smtClean="0"/>
              <a:t>estime</a:t>
            </a:r>
            <a:r>
              <a:rPr lang="zh-CN" altLang="en-US" dirty="0" smtClean="0"/>
              <a:t>的径迹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656003" y="2395289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HOUGH</a:t>
            </a:r>
            <a:r>
              <a:rPr lang="zh-CN" altLang="en-US" dirty="0" smtClean="0"/>
              <a:t>继续重建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658047" y="3478038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Kalman</a:t>
            </a:r>
            <a:r>
              <a:rPr lang="zh-CN" altLang="en-US" dirty="0" smtClean="0"/>
              <a:t>不做径迹拟合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801717" y="2815856"/>
            <a:ext cx="2033718" cy="898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HOUGH</a:t>
            </a:r>
            <a:r>
              <a:rPr lang="zh-CN" altLang="en-US" dirty="0" smtClean="0"/>
              <a:t>找到的该径迹</a:t>
            </a:r>
            <a:r>
              <a:rPr lang="en-US" altLang="zh-CN" dirty="0" err="1" smtClean="0"/>
              <a:t>kalman</a:t>
            </a:r>
            <a:r>
              <a:rPr lang="zh-CN" altLang="en-US" dirty="0" smtClean="0"/>
              <a:t>里没有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178555" y="2806050"/>
            <a:ext cx="2037838" cy="898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物理分析中需要要求</a:t>
            </a:r>
            <a:r>
              <a:rPr lang="en-US" altLang="zh-CN" dirty="0" smtClean="0"/>
              <a:t>”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 is valid”</a:t>
            </a:r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838201" y="4692960"/>
            <a:ext cx="1820562" cy="81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MdcHoughFinder-00-00-12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31544" y="4865953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找不</a:t>
            </a:r>
            <a:r>
              <a:rPr lang="zh-CN" altLang="en-US" dirty="0" smtClean="0"/>
              <a:t>到</a:t>
            </a:r>
            <a:r>
              <a:rPr lang="en-US" altLang="zh-CN" dirty="0" err="1" smtClean="0"/>
              <a:t>estime</a:t>
            </a:r>
            <a:r>
              <a:rPr lang="zh-CN" altLang="en-US" dirty="0" smtClean="0"/>
              <a:t>的径迹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931727" y="4396396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HOUGH</a:t>
            </a:r>
            <a:r>
              <a:rPr lang="zh-CN" altLang="en-US" dirty="0" smtClean="0"/>
              <a:t>不做重建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931727" y="5203804"/>
            <a:ext cx="1869989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Kalman</a:t>
            </a:r>
            <a:r>
              <a:rPr lang="zh-CN" altLang="en-US" dirty="0" smtClean="0"/>
              <a:t>不做径迹拟合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35374" y="3940083"/>
            <a:ext cx="10923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MdcHoughFinder-00-00-11</a:t>
            </a:r>
            <a:r>
              <a:rPr lang="zh-CN" altLang="en-US" dirty="0" smtClean="0"/>
              <a:t>中重建的数据，分析时若不加上</a:t>
            </a:r>
            <a:r>
              <a:rPr lang="zh-CN" altLang="en-US" dirty="0"/>
              <a:t>判</a:t>
            </a:r>
            <a:r>
              <a:rPr lang="zh-CN" altLang="en-US" dirty="0" smtClean="0"/>
              <a:t>断径迹</a:t>
            </a:r>
            <a:r>
              <a:rPr lang="en-US" altLang="zh-CN" dirty="0"/>
              <a:t>” </a:t>
            </a:r>
            <a:r>
              <a:rPr lang="en-US" altLang="zh-CN" dirty="0" err="1" smtClean="0"/>
              <a:t>isMdcKalTrackValid</a:t>
            </a:r>
            <a:r>
              <a:rPr lang="en-US" altLang="zh-CN" dirty="0" smtClean="0"/>
              <a:t>()==true” </a:t>
            </a:r>
            <a:r>
              <a:rPr lang="zh-CN" altLang="en-US" dirty="0" smtClean="0"/>
              <a:t>就会出错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35374" y="5679678"/>
            <a:ext cx="11580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MdcHoughFinder-00-00-12</a:t>
            </a:r>
            <a:r>
              <a:rPr lang="zh-CN" altLang="en-US" dirty="0" smtClean="0"/>
              <a:t>中修正为“找不到</a:t>
            </a:r>
            <a:r>
              <a:rPr lang="en-US" altLang="zh-CN" dirty="0" err="1" smtClean="0"/>
              <a:t>estime</a:t>
            </a:r>
            <a:r>
              <a:rPr lang="zh-CN" altLang="en-US" dirty="0" smtClean="0"/>
              <a:t>的径迹同样不做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变换”</a:t>
            </a:r>
            <a:endParaRPr lang="en-US" altLang="zh-CN" dirty="0" smtClean="0"/>
          </a:p>
          <a:p>
            <a:r>
              <a:rPr lang="zh-CN" altLang="en-US" dirty="0" smtClean="0"/>
              <a:t>而之前检查用的分析都加了</a:t>
            </a:r>
            <a:r>
              <a:rPr lang="en-US" altLang="zh-CN" dirty="0" smtClean="0"/>
              <a:t>”</a:t>
            </a:r>
            <a:r>
              <a:rPr lang="en-US" altLang="zh-CN" dirty="0" err="1" smtClean="0"/>
              <a:t>isMdcKalTrackValid</a:t>
            </a:r>
            <a:r>
              <a:rPr lang="en-US" altLang="zh-CN" dirty="0"/>
              <a:t>()==true</a:t>
            </a:r>
            <a:r>
              <a:rPr lang="en-US" altLang="zh-CN" dirty="0" smtClean="0"/>
              <a:t>”</a:t>
            </a:r>
            <a:r>
              <a:rPr lang="zh-CN" altLang="en-US" dirty="0" smtClean="0"/>
              <a:t>，实际上找不到</a:t>
            </a:r>
            <a:r>
              <a:rPr lang="en-US" altLang="zh-CN" dirty="0" err="1" smtClean="0"/>
              <a:t>estime</a:t>
            </a:r>
            <a:r>
              <a:rPr lang="zh-CN" altLang="en-US" dirty="0" smtClean="0"/>
              <a:t>的径迹对分析没有影响，因此更新为</a:t>
            </a:r>
            <a:r>
              <a:rPr lang="en-US" altLang="zh-CN" dirty="0" smtClean="0"/>
              <a:t>MdcHoughFinder-00-00-12</a:t>
            </a:r>
            <a:r>
              <a:rPr lang="zh-CN" altLang="en-US" dirty="0" smtClean="0"/>
              <a:t>对之前的分析结果不会产生影响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6" name="右箭头 15"/>
          <p:cNvSpPr/>
          <p:nvPr/>
        </p:nvSpPr>
        <p:spPr>
          <a:xfrm>
            <a:off x="2555936" y="3146854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>
            <a:off x="4489244" y="2685526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/>
        </p:nvSpPr>
        <p:spPr>
          <a:xfrm>
            <a:off x="4488868" y="3622465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右箭头 19"/>
          <p:cNvSpPr/>
          <p:nvPr/>
        </p:nvSpPr>
        <p:spPr>
          <a:xfrm>
            <a:off x="6600535" y="3255441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右箭头 20"/>
          <p:cNvSpPr/>
          <p:nvPr/>
        </p:nvSpPr>
        <p:spPr>
          <a:xfrm>
            <a:off x="8943675" y="3255909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右箭头 21"/>
          <p:cNvSpPr/>
          <p:nvPr/>
        </p:nvSpPr>
        <p:spPr>
          <a:xfrm>
            <a:off x="2738030" y="5100731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右箭头 22"/>
          <p:cNvSpPr/>
          <p:nvPr/>
        </p:nvSpPr>
        <p:spPr>
          <a:xfrm>
            <a:off x="4738213" y="4718771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右箭头 23"/>
          <p:cNvSpPr/>
          <p:nvPr/>
        </p:nvSpPr>
        <p:spPr>
          <a:xfrm>
            <a:off x="4738212" y="5460964"/>
            <a:ext cx="12663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838200" y="1927654"/>
            <a:ext cx="909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上</a:t>
            </a:r>
            <a:r>
              <a:rPr lang="zh-CN" altLang="en-US" dirty="0" smtClean="0"/>
              <a:t>述检查均在</a:t>
            </a:r>
            <a:r>
              <a:rPr lang="en-US" altLang="zh-CN" dirty="0" smtClean="0"/>
              <a:t>MdcHoughFinder-00-00-11</a:t>
            </a:r>
            <a:r>
              <a:rPr lang="zh-CN" altLang="en-US" dirty="0" smtClean="0"/>
              <a:t>下进行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454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（一）</a:t>
            </a:r>
            <a:r>
              <a:rPr lang="en-US" altLang="zh-CN" dirty="0" err="1" smtClean="0"/>
              <a:t>Mdcx</a:t>
            </a:r>
            <a:r>
              <a:rPr lang="en-US" altLang="zh-CN" dirty="0" smtClean="0"/>
              <a:t> </a:t>
            </a:r>
            <a:r>
              <a:rPr lang="zh-CN" altLang="en-US" dirty="0" smtClean="0"/>
              <a:t>算法修正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大噪声事例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算法会非常消耗时间</a:t>
            </a:r>
            <a:endParaRPr lang="en-US" altLang="zh-CN" dirty="0" smtClean="0"/>
          </a:p>
          <a:p>
            <a:r>
              <a:rPr lang="zh-CN" altLang="en-US" dirty="0"/>
              <a:t>原</a:t>
            </a:r>
            <a:r>
              <a:rPr lang="zh-CN" altLang="en-US" dirty="0" smtClean="0"/>
              <a:t>因是算法里将时间</a:t>
            </a:r>
            <a:r>
              <a:rPr lang="en-US" altLang="zh-CN" dirty="0" err="1" smtClean="0"/>
              <a:t>tdc</a:t>
            </a:r>
            <a:r>
              <a:rPr lang="en-US" altLang="zh-CN" dirty="0" smtClean="0"/>
              <a:t>&lt;0</a:t>
            </a:r>
            <a:r>
              <a:rPr lang="zh-CN" altLang="en-US" dirty="0" smtClean="0"/>
              <a:t>的击中强制设为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也，并用来做重建</a:t>
            </a:r>
            <a:endParaRPr lang="en-US" altLang="zh-CN" dirty="0" smtClean="0"/>
          </a:p>
          <a:p>
            <a:r>
              <a:rPr lang="zh-CN" altLang="en-US" dirty="0" smtClean="0"/>
              <a:t>将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算法改进后（</a:t>
            </a:r>
            <a:r>
              <a:rPr lang="en-US" altLang="zh-CN" dirty="0" smtClean="0"/>
              <a:t>only PATTSF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433" y="3210752"/>
            <a:ext cx="6497200" cy="301634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944130" y="6277232"/>
            <a:ext cx="7883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经</a:t>
            </a:r>
            <a:r>
              <a:rPr lang="zh-CN" altLang="en-US" dirty="0" smtClean="0"/>
              <a:t>过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算法修正后，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算法时间减少到了原来的</a:t>
            </a:r>
            <a:r>
              <a:rPr lang="en-US" altLang="zh-CN" dirty="0" smtClean="0"/>
              <a:t>48%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053914" y="6038463"/>
            <a:ext cx="80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Time</a:t>
            </a:r>
            <a:r>
              <a:rPr lang="zh-CN" altLang="en-US" sz="1200" dirty="0" smtClean="0"/>
              <a:t>（</a:t>
            </a:r>
            <a:r>
              <a:rPr lang="en-US" altLang="zh-CN" sz="1200" dirty="0" smtClean="0"/>
              <a:t>h</a:t>
            </a:r>
            <a:r>
              <a:rPr lang="zh-CN" altLang="en-US" sz="1200" dirty="0" smtClean="0"/>
              <a:t>）</a:t>
            </a:r>
            <a:endParaRPr lang="zh-CN" altLang="en-US" sz="1200" dirty="0"/>
          </a:p>
        </p:txBody>
      </p:sp>
      <p:sp>
        <p:nvSpPr>
          <p:cNvPr id="9" name="文本框 8"/>
          <p:cNvSpPr txBox="1"/>
          <p:nvPr/>
        </p:nvSpPr>
        <p:spPr>
          <a:xfrm>
            <a:off x="8311979" y="6050367"/>
            <a:ext cx="80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Time</a:t>
            </a:r>
            <a:r>
              <a:rPr lang="zh-CN" altLang="en-US" sz="1200" dirty="0" smtClean="0"/>
              <a:t>（</a:t>
            </a:r>
            <a:r>
              <a:rPr lang="en-US" altLang="zh-CN" sz="1200" dirty="0" smtClean="0"/>
              <a:t>h</a:t>
            </a:r>
            <a:r>
              <a:rPr lang="zh-CN" altLang="en-US" sz="1200" dirty="0" smtClean="0"/>
              <a:t>）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0887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修正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后的寻迹效率（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46" y="1690688"/>
            <a:ext cx="4532060" cy="358496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86652" y="5586312"/>
            <a:ext cx="8166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修正</a:t>
            </a:r>
            <a:r>
              <a:rPr lang="en-US" altLang="zh-CN" dirty="0" err="1" smtClean="0"/>
              <a:t>MdcX</a:t>
            </a:r>
            <a:r>
              <a:rPr lang="zh-CN" altLang="en-US" dirty="0" smtClean="0"/>
              <a:t>之后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的效率略微下降</a:t>
            </a:r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7626"/>
              </p:ext>
            </p:extLst>
          </p:nvPr>
        </p:nvGraphicFramePr>
        <p:xfrm>
          <a:off x="5489367" y="1995712"/>
          <a:ext cx="4956212" cy="324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417"/>
                <a:gridCol w="1233697"/>
                <a:gridCol w="1458098"/>
              </a:tblGrid>
              <a:tr h="37186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横动量区间（</a:t>
                      </a:r>
                      <a:r>
                        <a:rPr lang="en-US" altLang="zh-CN" dirty="0" smtClean="0"/>
                        <a:t>MeV</a:t>
                      </a:r>
                      <a:r>
                        <a:rPr lang="zh-CN" altLang="en-US" dirty="0" smtClean="0"/>
                        <a:t>）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效率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不修正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修正</a:t>
                      </a:r>
                      <a:r>
                        <a:rPr lang="en-US" altLang="zh-CN" dirty="0" err="1" smtClean="0"/>
                        <a:t>MdcX</a:t>
                      </a:r>
                      <a:endParaRPr lang="zh-CN" altLang="en-US" dirty="0"/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50~100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0.719812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0.71564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100~150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0.855626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0.85491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150~200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0.928701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0.928881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200~250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0.940944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0.942535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250~300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0.965851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</a:rPr>
                        <a:t>0.965403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300~350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0.971949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0.970985</a:t>
                      </a:r>
                      <a:endParaRPr lang="zh-CN" altLang="en-US" dirty="0"/>
                    </a:p>
                  </a:txBody>
                  <a:tcPr/>
                </a:tc>
              </a:tr>
              <a:tr h="37186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350~400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0.966708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0.965895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33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加上</a:t>
            </a:r>
            <a:r>
              <a:rPr lang="en-US" altLang="zh-CN" dirty="0" err="1" smtClean="0"/>
              <a:t>MdcHoughFinder</a:t>
            </a:r>
            <a:r>
              <a:rPr lang="zh-CN" altLang="en-US" dirty="0" smtClean="0"/>
              <a:t>算法总时间性能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930" y="1749652"/>
            <a:ext cx="7587152" cy="431428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944130" y="6277232"/>
            <a:ext cx="7883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加上</a:t>
            </a:r>
            <a:r>
              <a:rPr lang="en-US" altLang="zh-CN" dirty="0" err="1" smtClean="0"/>
              <a:t>MdcHoughFinder</a:t>
            </a:r>
            <a:r>
              <a:rPr lang="zh-CN" altLang="en-US" dirty="0" smtClean="0"/>
              <a:t>算法后，平均时间增长了</a:t>
            </a:r>
            <a:r>
              <a:rPr lang="en-US" altLang="zh-CN" dirty="0" smtClean="0"/>
              <a:t>5%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288692" y="5820780"/>
            <a:ext cx="80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Time</a:t>
            </a:r>
            <a:r>
              <a:rPr lang="zh-CN" altLang="en-US" sz="1200" dirty="0" smtClean="0"/>
              <a:t>（</a:t>
            </a:r>
            <a:r>
              <a:rPr lang="en-US" altLang="zh-CN" sz="1200" dirty="0" smtClean="0"/>
              <a:t>h</a:t>
            </a:r>
            <a:r>
              <a:rPr lang="zh-CN" altLang="en-US" sz="1200" dirty="0" smtClean="0"/>
              <a:t>）</a:t>
            </a:r>
            <a:endParaRPr lang="zh-CN" altLang="en-US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020433" y="5845903"/>
            <a:ext cx="807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Time</a:t>
            </a:r>
            <a:r>
              <a:rPr lang="zh-CN" altLang="en-US" sz="1200" dirty="0" smtClean="0"/>
              <a:t>（</a:t>
            </a:r>
            <a:r>
              <a:rPr lang="en-US" altLang="zh-CN" sz="1200" dirty="0" smtClean="0"/>
              <a:t>h</a:t>
            </a:r>
            <a:r>
              <a:rPr lang="zh-CN" altLang="en-US" sz="1200" dirty="0" smtClean="0"/>
              <a:t>）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8210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（二）新旧版本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寻迹算法效率对比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zh-CN" dirty="0"/>
              <a:t>Ψ</a:t>
            </a:r>
            <a:r>
              <a:rPr lang="en-US" altLang="zh-CN" dirty="0"/>
              <a:t>(2s)-&gt; </a:t>
            </a:r>
            <a:r>
              <a:rPr lang="el-GR" altLang="zh-CN" dirty="0"/>
              <a:t>π</a:t>
            </a:r>
            <a:r>
              <a:rPr lang="en-US" altLang="zh-CN" baseline="30000" dirty="0"/>
              <a:t>+</a:t>
            </a:r>
            <a:r>
              <a:rPr lang="el-GR" altLang="zh-CN" dirty="0"/>
              <a:t>π</a:t>
            </a:r>
            <a:r>
              <a:rPr lang="en-US" altLang="zh-CN" baseline="30000" dirty="0"/>
              <a:t>-</a:t>
            </a:r>
            <a:r>
              <a:rPr lang="en-US" altLang="zh-CN" dirty="0"/>
              <a:t>J/</a:t>
            </a:r>
            <a:r>
              <a:rPr lang="el-GR" altLang="zh-CN" dirty="0"/>
              <a:t>Ψ</a:t>
            </a:r>
            <a:r>
              <a:rPr lang="en-US" altLang="zh-CN" dirty="0"/>
              <a:t> , J/</a:t>
            </a:r>
            <a:r>
              <a:rPr lang="el-GR" altLang="zh-CN" dirty="0"/>
              <a:t>Ψ </a:t>
            </a:r>
            <a:r>
              <a:rPr lang="en-US" altLang="zh-CN" dirty="0"/>
              <a:t>-&gt;</a:t>
            </a:r>
            <a:r>
              <a:rPr lang="en-US" altLang="zh-CN" dirty="0" err="1" smtClean="0"/>
              <a:t>l</a:t>
            </a:r>
            <a:r>
              <a:rPr lang="en-US" altLang="zh-CN" baseline="30000" dirty="0" err="1" smtClean="0"/>
              <a:t>+</a:t>
            </a:r>
            <a:r>
              <a:rPr lang="en-US" altLang="zh-CN" dirty="0" err="1" smtClean="0"/>
              <a:t>l</a:t>
            </a:r>
            <a:r>
              <a:rPr lang="en-US" altLang="zh-CN" baseline="30000" dirty="0" smtClean="0"/>
              <a:t>-</a:t>
            </a:r>
            <a:r>
              <a:rPr lang="en-US" altLang="zh-CN" dirty="0" smtClean="0"/>
              <a:t> 	</a:t>
            </a:r>
          </a:p>
          <a:p>
            <a:pPr lvl="1"/>
            <a:r>
              <a:rPr lang="en-US" altLang="zh-CN" dirty="0" smtClean="0"/>
              <a:t>Signal MC</a:t>
            </a:r>
          </a:p>
          <a:p>
            <a:pPr lvl="1"/>
            <a:r>
              <a:rPr lang="en-US" altLang="zh-CN" dirty="0" smtClean="0"/>
              <a:t>Data 090307~090309</a:t>
            </a:r>
          </a:p>
          <a:p>
            <a:r>
              <a:rPr lang="el-GR" altLang="zh-CN" dirty="0"/>
              <a:t>Ψ</a:t>
            </a:r>
            <a:r>
              <a:rPr lang="en-US" altLang="zh-CN" dirty="0"/>
              <a:t>’-&gt; e</a:t>
            </a:r>
            <a:r>
              <a:rPr lang="en-US" altLang="zh-CN" baseline="30000" dirty="0"/>
              <a:t>+</a:t>
            </a:r>
            <a:r>
              <a:rPr lang="en-US" altLang="zh-CN" dirty="0"/>
              <a:t> e</a:t>
            </a:r>
            <a:r>
              <a:rPr lang="en-US" altLang="zh-CN" baseline="30000" dirty="0"/>
              <a:t>- </a:t>
            </a:r>
            <a:r>
              <a:rPr lang="en-US" altLang="zh-CN" dirty="0"/>
              <a:t> </a:t>
            </a:r>
            <a:r>
              <a:rPr lang="el-GR" altLang="zh-CN" dirty="0"/>
              <a:t>χ</a:t>
            </a:r>
            <a:r>
              <a:rPr lang="en-US" altLang="zh-CN" dirty="0"/>
              <a:t> </a:t>
            </a:r>
            <a:r>
              <a:rPr lang="en-US" altLang="zh-CN" baseline="-25000" dirty="0"/>
              <a:t>c J</a:t>
            </a:r>
            <a:r>
              <a:rPr lang="en-US" altLang="zh-CN" dirty="0"/>
              <a:t> , </a:t>
            </a:r>
            <a:r>
              <a:rPr lang="el-GR" altLang="zh-CN" dirty="0"/>
              <a:t>χ </a:t>
            </a:r>
            <a:r>
              <a:rPr lang="en-US" altLang="zh-CN" baseline="-25000" dirty="0"/>
              <a:t>c J</a:t>
            </a:r>
            <a:r>
              <a:rPr lang="en-US" altLang="zh-CN" dirty="0"/>
              <a:t> -&gt;</a:t>
            </a:r>
            <a:r>
              <a:rPr lang="el-GR" altLang="zh-CN" dirty="0"/>
              <a:t>ϒ</a:t>
            </a:r>
            <a:r>
              <a:rPr lang="en-US" altLang="zh-CN" baseline="-25000" dirty="0"/>
              <a:t> </a:t>
            </a:r>
            <a:r>
              <a:rPr lang="en-US" altLang="zh-CN" dirty="0"/>
              <a:t>J/</a:t>
            </a:r>
            <a:r>
              <a:rPr lang="el-GR" altLang="zh-CN" dirty="0"/>
              <a:t>Ψ</a:t>
            </a:r>
            <a:r>
              <a:rPr lang="en-US" altLang="zh-CN" dirty="0"/>
              <a:t> ,J/</a:t>
            </a:r>
            <a:r>
              <a:rPr lang="el-GR" altLang="zh-CN" dirty="0"/>
              <a:t>Ψ</a:t>
            </a:r>
            <a:r>
              <a:rPr lang="en-US" altLang="zh-CN" dirty="0"/>
              <a:t>-&gt; l</a:t>
            </a:r>
            <a:r>
              <a:rPr lang="en-US" altLang="zh-CN" baseline="30000" dirty="0"/>
              <a:t>+</a:t>
            </a:r>
            <a:r>
              <a:rPr lang="en-US" altLang="zh-CN" dirty="0"/>
              <a:t> </a:t>
            </a:r>
            <a:r>
              <a:rPr lang="en-US" altLang="zh-CN" dirty="0" smtClean="0"/>
              <a:t>l</a:t>
            </a:r>
            <a:r>
              <a:rPr lang="en-US" altLang="zh-CN" baseline="30000" dirty="0" smtClean="0"/>
              <a:t>-</a:t>
            </a:r>
            <a:r>
              <a:rPr lang="en-US" altLang="zh-CN" dirty="0" smtClean="0"/>
              <a:t> </a:t>
            </a:r>
            <a:endParaRPr lang="en-US" altLang="zh-CN" baseline="30000" dirty="0" smtClean="0"/>
          </a:p>
          <a:p>
            <a:r>
              <a:rPr lang="en-US" altLang="zh-CN" dirty="0"/>
              <a:t>Ds</a:t>
            </a:r>
            <a:r>
              <a:rPr lang="en-US" altLang="zh-CN" baseline="30000" dirty="0"/>
              <a:t>-</a:t>
            </a:r>
            <a:r>
              <a:rPr lang="en-US" altLang="zh-CN" dirty="0"/>
              <a:t> -&gt; K</a:t>
            </a:r>
            <a:r>
              <a:rPr lang="en-US" altLang="zh-CN" baseline="30000" dirty="0"/>
              <a:t>-</a:t>
            </a:r>
            <a:r>
              <a:rPr lang="en-US" altLang="zh-CN" dirty="0"/>
              <a:t>Ks </a:t>
            </a:r>
            <a:r>
              <a:rPr lang="en-US" altLang="zh-CN" dirty="0">
                <a:latin typeface="Symbol" pitchFamily="18" charset="2"/>
              </a:rPr>
              <a:t>p</a:t>
            </a:r>
            <a:r>
              <a:rPr lang="en-US" altLang="zh-CN" dirty="0"/>
              <a:t> </a:t>
            </a:r>
            <a:r>
              <a:rPr lang="en-US" altLang="zh-CN" baseline="30000" dirty="0"/>
              <a:t>0</a:t>
            </a:r>
            <a:r>
              <a:rPr lang="en-US" altLang="zh-CN" dirty="0"/>
              <a:t>, Ks -&gt; </a:t>
            </a:r>
            <a:r>
              <a:rPr lang="en-US" altLang="zh-CN" dirty="0">
                <a:latin typeface="Symbol" pitchFamily="18" charset="2"/>
              </a:rPr>
              <a:t>p </a:t>
            </a:r>
            <a:r>
              <a:rPr lang="en-US" altLang="zh-CN" baseline="30000" dirty="0"/>
              <a:t>+</a:t>
            </a:r>
            <a:r>
              <a:rPr lang="en-US" altLang="zh-CN" dirty="0"/>
              <a:t> </a:t>
            </a:r>
            <a:r>
              <a:rPr lang="en-US" altLang="zh-CN" dirty="0">
                <a:latin typeface="Symbol" pitchFamily="18" charset="2"/>
              </a:rPr>
              <a:t>p </a:t>
            </a:r>
            <a:r>
              <a:rPr lang="en-US" altLang="zh-CN" baseline="30000" dirty="0" smtClean="0"/>
              <a:t>–</a:t>
            </a:r>
          </a:p>
          <a:p>
            <a:r>
              <a:rPr lang="en-US" altLang="zh-CN" dirty="0" smtClean="0"/>
              <a:t>pp</a:t>
            </a:r>
            <a:r>
              <a:rPr lang="el-GR" altLang="zh-CN" dirty="0" smtClean="0"/>
              <a:t>ππ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2165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1050" y="310311"/>
            <a:ext cx="10515600" cy="1325563"/>
          </a:xfrm>
        </p:spPr>
        <p:txBody>
          <a:bodyPr/>
          <a:lstStyle/>
          <a:p>
            <a:r>
              <a:rPr lang="el-GR" altLang="zh-CN" dirty="0"/>
              <a:t>Ψ</a:t>
            </a:r>
            <a:r>
              <a:rPr lang="en-US" altLang="zh-CN" dirty="0"/>
              <a:t>(2s)-&gt; </a:t>
            </a:r>
            <a:r>
              <a:rPr lang="el-GR" altLang="zh-CN" dirty="0"/>
              <a:t>π</a:t>
            </a:r>
            <a:r>
              <a:rPr lang="en-US" altLang="zh-CN" baseline="30000" dirty="0"/>
              <a:t>+</a:t>
            </a:r>
            <a:r>
              <a:rPr lang="el-GR" altLang="zh-CN" dirty="0"/>
              <a:t>π</a:t>
            </a:r>
            <a:r>
              <a:rPr lang="en-US" altLang="zh-CN" baseline="30000" dirty="0"/>
              <a:t>-</a:t>
            </a:r>
            <a:r>
              <a:rPr lang="en-US" altLang="zh-CN" dirty="0"/>
              <a:t>J/</a:t>
            </a:r>
            <a:r>
              <a:rPr lang="el-GR" altLang="zh-CN" dirty="0"/>
              <a:t>Ψ</a:t>
            </a:r>
            <a:r>
              <a:rPr lang="en-US" altLang="zh-CN" dirty="0"/>
              <a:t> , J/</a:t>
            </a:r>
            <a:r>
              <a:rPr lang="el-GR" altLang="zh-CN" dirty="0"/>
              <a:t>Ψ </a:t>
            </a:r>
            <a:r>
              <a:rPr lang="en-US" altLang="zh-CN" dirty="0"/>
              <a:t>-&gt;</a:t>
            </a:r>
            <a:r>
              <a:rPr lang="en-US" altLang="zh-CN" dirty="0" err="1"/>
              <a:t>l</a:t>
            </a:r>
            <a:r>
              <a:rPr lang="en-US" altLang="zh-CN" baseline="30000" dirty="0" err="1"/>
              <a:t>+</a:t>
            </a:r>
            <a:r>
              <a:rPr lang="en-US" altLang="zh-CN" dirty="0" err="1"/>
              <a:t>l</a:t>
            </a:r>
            <a:r>
              <a:rPr lang="en-US" altLang="zh-CN" baseline="30000" dirty="0"/>
              <a:t>-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812" y="2485926"/>
            <a:ext cx="3075185" cy="243775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24000" y="5270802"/>
            <a:ext cx="7636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新版本</a:t>
            </a:r>
            <a:r>
              <a:rPr lang="en-US" altLang="zh-CN" dirty="0"/>
              <a:t>HOUGH</a:t>
            </a:r>
            <a:r>
              <a:rPr lang="zh-CN" altLang="en-US" dirty="0"/>
              <a:t>相</a:t>
            </a:r>
            <a:r>
              <a:rPr lang="zh-CN" altLang="en-US" dirty="0" smtClean="0"/>
              <a:t>对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提</a:t>
            </a:r>
            <a:r>
              <a:rPr lang="zh-CN" altLang="en-US" dirty="0"/>
              <a:t>高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7.6%</a:t>
            </a:r>
            <a:r>
              <a:rPr lang="en-US" altLang="zh-CN" dirty="0" smtClean="0"/>
              <a:t> </a:t>
            </a:r>
            <a:r>
              <a:rPr lang="zh-CN" altLang="en-US" dirty="0"/>
              <a:t>在区间</a:t>
            </a:r>
            <a:r>
              <a:rPr lang="en-US" altLang="zh-CN" dirty="0"/>
              <a:t> </a:t>
            </a:r>
            <a:r>
              <a:rPr lang="en-US" altLang="zh-CN" dirty="0" smtClean="0"/>
              <a:t>50~100MeV</a:t>
            </a:r>
          </a:p>
          <a:p>
            <a:r>
              <a:rPr lang="zh-CN" altLang="en-US" dirty="0" smtClean="0"/>
              <a:t>新版本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相对老版本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提高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3.5%</a:t>
            </a:r>
            <a:r>
              <a:rPr lang="en-US" altLang="zh-CN" dirty="0" smtClean="0"/>
              <a:t> </a:t>
            </a:r>
            <a:r>
              <a:rPr lang="zh-CN" altLang="en-US" dirty="0" smtClean="0"/>
              <a:t>在区间</a:t>
            </a:r>
            <a:r>
              <a:rPr lang="en-US" altLang="zh-CN" dirty="0" smtClean="0"/>
              <a:t> 50~100MeV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67613" y="1362094"/>
            <a:ext cx="405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From </a:t>
            </a:r>
            <a:r>
              <a:rPr lang="zh-CN" altLang="en-US" dirty="0"/>
              <a:t>信号蒙</a:t>
            </a:r>
            <a:r>
              <a:rPr lang="zh-CN" altLang="en-US" dirty="0" smtClean="0"/>
              <a:t>卡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1524000" y="5932441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Jpsi</a:t>
            </a:r>
            <a:r>
              <a:rPr lang="zh-CN" altLang="en-US" dirty="0" smtClean="0"/>
              <a:t>质量谱拟合：相对于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en-US" altLang="zh-CN" dirty="0" smtClean="0"/>
              <a:t>	               </a:t>
            </a:r>
            <a:r>
              <a:rPr lang="zh-CN" altLang="en-US" dirty="0" smtClean="0"/>
              <a:t>旧版本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提高</a:t>
            </a:r>
            <a:r>
              <a:rPr lang="en-US" altLang="zh-CN" dirty="0" smtClean="0">
                <a:solidFill>
                  <a:srgbClr val="FF0000"/>
                </a:solidFill>
              </a:rPr>
              <a:t>1.7%</a:t>
            </a:r>
          </a:p>
          <a:p>
            <a:r>
              <a:rPr lang="en-US" altLang="zh-CN" dirty="0" smtClean="0"/>
              <a:t>	               </a:t>
            </a:r>
            <a:r>
              <a:rPr lang="zh-CN" altLang="en-US" dirty="0" smtClean="0"/>
              <a:t>新</a:t>
            </a:r>
            <a:r>
              <a:rPr lang="zh-CN" altLang="en-US" dirty="0"/>
              <a:t>版</a:t>
            </a:r>
            <a:r>
              <a:rPr lang="zh-CN" altLang="en-US" dirty="0" smtClean="0"/>
              <a:t>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提高</a:t>
            </a:r>
            <a:r>
              <a:rPr lang="en-US" altLang="zh-CN" dirty="0" smtClean="0">
                <a:solidFill>
                  <a:srgbClr val="FF0000"/>
                </a:solidFill>
              </a:rPr>
              <a:t>2.76%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172" y="2485926"/>
            <a:ext cx="2989018" cy="235062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003836" y="2121907"/>
            <a:ext cx="3092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ew HOUGH vs old HOUGH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8761" y="2456850"/>
            <a:ext cx="2961685" cy="2431427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06692" y="2137215"/>
            <a:ext cx="278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ew HOUGH vs </a:t>
            </a:r>
            <a:r>
              <a:rPr lang="en-US" altLang="zh-CN" dirty="0" smtClean="0"/>
              <a:t>PATTSF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0140" y="2485926"/>
            <a:ext cx="2905688" cy="24164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24081" y="2125049"/>
            <a:ext cx="5717160" cy="286676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48668" y="2137215"/>
            <a:ext cx="5717160" cy="286676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049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928" y="2248373"/>
            <a:ext cx="3160291" cy="2561163"/>
          </a:xfrm>
          <a:prstGeom prst="rect">
            <a:avLst/>
          </a:prstGeom>
        </p:spPr>
      </p:pic>
      <p:sp>
        <p:nvSpPr>
          <p:cNvPr id="11" name="标题 1"/>
          <p:cNvSpPr txBox="1">
            <a:spLocks/>
          </p:cNvSpPr>
          <p:nvPr/>
        </p:nvSpPr>
        <p:spPr>
          <a:xfrm>
            <a:off x="1011194" y="2938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zh-CN" dirty="0" smtClean="0"/>
              <a:t>Ψ</a:t>
            </a:r>
            <a:r>
              <a:rPr lang="en-US" altLang="zh-CN" dirty="0" smtClean="0"/>
              <a:t>(2s)-&gt; </a:t>
            </a:r>
            <a:r>
              <a:rPr lang="el-GR" altLang="zh-CN" dirty="0" smtClean="0"/>
              <a:t>π</a:t>
            </a:r>
            <a:r>
              <a:rPr lang="en-US" altLang="zh-CN" baseline="30000" dirty="0" smtClean="0"/>
              <a:t>+</a:t>
            </a:r>
            <a:r>
              <a:rPr lang="el-GR" altLang="zh-CN" dirty="0" smtClean="0"/>
              <a:t>π</a:t>
            </a:r>
            <a:r>
              <a:rPr lang="en-US" altLang="zh-CN" baseline="30000" dirty="0" smtClean="0"/>
              <a:t>-</a:t>
            </a:r>
            <a:r>
              <a:rPr lang="en-US" altLang="zh-CN" dirty="0" smtClean="0"/>
              <a:t>J/</a:t>
            </a:r>
            <a:r>
              <a:rPr lang="el-GR" altLang="zh-CN" dirty="0" smtClean="0"/>
              <a:t>Ψ</a:t>
            </a:r>
            <a:r>
              <a:rPr lang="en-US" altLang="zh-CN" dirty="0" smtClean="0"/>
              <a:t> , J/</a:t>
            </a:r>
            <a:r>
              <a:rPr lang="el-GR" altLang="zh-CN" dirty="0" smtClean="0"/>
              <a:t>Ψ </a:t>
            </a:r>
            <a:r>
              <a:rPr lang="en-US" altLang="zh-CN" dirty="0" smtClean="0"/>
              <a:t>-&gt;l</a:t>
            </a:r>
            <a:r>
              <a:rPr lang="en-US" altLang="zh-CN" baseline="30000" dirty="0" smtClean="0"/>
              <a:t>+</a:t>
            </a:r>
            <a:r>
              <a:rPr lang="en-US" altLang="zh-CN" dirty="0" smtClean="0"/>
              <a:t>l</a:t>
            </a:r>
            <a:r>
              <a:rPr lang="en-US" altLang="zh-CN" baseline="30000" dirty="0" smtClean="0"/>
              <a:t>-      	                            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175851" y="1454366"/>
            <a:ext cx="405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From data </a:t>
            </a:r>
            <a:r>
              <a:rPr lang="en-US" altLang="zh-CN" dirty="0" smtClean="0"/>
              <a:t>090307~090309</a:t>
            </a:r>
            <a:endParaRPr lang="en-US" altLang="zh-CN" dirty="0" smtClean="0"/>
          </a:p>
        </p:txBody>
      </p:sp>
      <p:sp>
        <p:nvSpPr>
          <p:cNvPr id="13" name="文本框 12"/>
          <p:cNvSpPr txBox="1"/>
          <p:nvPr/>
        </p:nvSpPr>
        <p:spPr>
          <a:xfrm>
            <a:off x="1175851" y="5213480"/>
            <a:ext cx="7636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新版本</a:t>
            </a:r>
            <a:r>
              <a:rPr lang="en-US" altLang="zh-CN" dirty="0"/>
              <a:t>HOUGH</a:t>
            </a:r>
            <a:r>
              <a:rPr lang="zh-CN" altLang="en-US" dirty="0"/>
              <a:t>相</a:t>
            </a:r>
            <a:r>
              <a:rPr lang="zh-CN" altLang="en-US" dirty="0" smtClean="0"/>
              <a:t>对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效</a:t>
            </a:r>
            <a:r>
              <a:rPr lang="zh-CN" altLang="en-US" dirty="0"/>
              <a:t>率提高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5.8</a:t>
            </a:r>
            <a:r>
              <a:rPr lang="en-US" altLang="zh-CN" dirty="0">
                <a:solidFill>
                  <a:srgbClr val="FF0000"/>
                </a:solidFill>
              </a:rPr>
              <a:t>%</a:t>
            </a:r>
            <a:r>
              <a:rPr lang="en-US" altLang="zh-CN" dirty="0"/>
              <a:t> </a:t>
            </a:r>
            <a:r>
              <a:rPr lang="zh-CN" altLang="en-US" dirty="0"/>
              <a:t>在区间</a:t>
            </a:r>
            <a:r>
              <a:rPr lang="en-US" altLang="zh-CN" dirty="0"/>
              <a:t> </a:t>
            </a:r>
            <a:r>
              <a:rPr lang="en-US" altLang="zh-CN" dirty="0" smtClean="0"/>
              <a:t>50~100MeV</a:t>
            </a:r>
          </a:p>
          <a:p>
            <a:r>
              <a:rPr lang="zh-CN" altLang="en-US" dirty="0" smtClean="0"/>
              <a:t>新版本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相对老版本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效率提高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2.8%</a:t>
            </a:r>
            <a:r>
              <a:rPr lang="en-US" altLang="zh-CN" dirty="0" smtClean="0"/>
              <a:t> </a:t>
            </a:r>
            <a:r>
              <a:rPr lang="zh-CN" altLang="en-US" dirty="0" smtClean="0"/>
              <a:t>在区间</a:t>
            </a:r>
            <a:r>
              <a:rPr lang="en-US" altLang="zh-CN" dirty="0" smtClean="0"/>
              <a:t> 50~100MeV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34" y="2246803"/>
            <a:ext cx="3137027" cy="25275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836" y="2211616"/>
            <a:ext cx="3003481" cy="25979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5219" y="2246803"/>
            <a:ext cx="3100172" cy="2576587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96260" y="2023342"/>
            <a:ext cx="5929057" cy="286676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6125317" y="2023341"/>
            <a:ext cx="6078757" cy="286676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094430" y="1981564"/>
            <a:ext cx="278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ew HOUGH vs </a:t>
            </a:r>
            <a:r>
              <a:rPr lang="en-US" altLang="zh-CN" dirty="0" smtClean="0"/>
              <a:t>PATTSF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852339" y="1977785"/>
            <a:ext cx="278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ew HOUGH vs old </a:t>
            </a:r>
            <a:r>
              <a:rPr lang="en-US" altLang="zh-CN" dirty="0" smtClean="0"/>
              <a:t>HOUGH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078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数据与信号蒙卡的效率对比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12" y="2561942"/>
            <a:ext cx="4203605" cy="337310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401330" y="2273506"/>
            <a:ext cx="313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数据</a:t>
            </a:r>
            <a:r>
              <a:rPr lang="en-US" altLang="zh-CN" dirty="0" smtClean="0"/>
              <a:t>-</a:t>
            </a:r>
            <a:r>
              <a:rPr lang="zh-CN" altLang="en-US" dirty="0" smtClean="0"/>
              <a:t>蒙卡 </a:t>
            </a:r>
            <a:r>
              <a:rPr lang="el-GR" altLang="zh-CN" dirty="0" smtClean="0"/>
              <a:t>π</a:t>
            </a:r>
            <a:r>
              <a:rPr lang="en-US" altLang="zh-CN" dirty="0" smtClean="0"/>
              <a:t>-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2158314" y="2997799"/>
            <a:ext cx="48603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2166553" y="3286099"/>
            <a:ext cx="48603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734962" y="2782726"/>
            <a:ext cx="84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2732320" y="3078465"/>
            <a:ext cx="184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PATTSF+HOUGH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017" y="2561942"/>
            <a:ext cx="4253609" cy="337310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6705601" y="2273506"/>
            <a:ext cx="3138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数据</a:t>
            </a:r>
            <a:r>
              <a:rPr lang="en-US" altLang="zh-CN" dirty="0" smtClean="0"/>
              <a:t>-</a:t>
            </a:r>
            <a:r>
              <a:rPr lang="zh-CN" altLang="en-US" dirty="0" smtClean="0"/>
              <a:t>蒙卡 </a:t>
            </a:r>
            <a:r>
              <a:rPr lang="el-GR" altLang="zh-CN" dirty="0" smtClean="0"/>
              <a:t>π</a:t>
            </a:r>
            <a:r>
              <a:rPr lang="en-US" altLang="zh-CN" dirty="0" smtClean="0"/>
              <a:t>+</a:t>
            </a:r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6643816" y="3064094"/>
            <a:ext cx="48603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6652055" y="3352394"/>
            <a:ext cx="48603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7220464" y="2849021"/>
            <a:ext cx="84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7217822" y="3144760"/>
            <a:ext cx="184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PATTSF+HOUGH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286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987017" y="1334291"/>
            <a:ext cx="3474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Pt distribution of e (from MC)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2711792" y="3965556"/>
            <a:ext cx="73275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3 or 4 tracks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define tracks with a  momentum larger than 1 GeV as leptons from J/</a:t>
            </a:r>
            <a:r>
              <a:rPr lang="el-GR" altLang="zh-CN" dirty="0"/>
              <a:t> Ψ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 one good photon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1C kinematic fit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altLang="zh-CN" dirty="0"/>
              <a:t>chi2&lt;5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altLang="zh-CN" dirty="0"/>
              <a:t>m(</a:t>
            </a:r>
            <a:r>
              <a:rPr lang="en-US" altLang="zh-CN" dirty="0"/>
              <a:t>l</a:t>
            </a:r>
            <a:r>
              <a:rPr lang="en-US" altLang="zh-CN" baseline="30000" dirty="0"/>
              <a:t>+</a:t>
            </a:r>
            <a:r>
              <a:rPr lang="en-US" altLang="zh-CN" dirty="0"/>
              <a:t> l</a:t>
            </a:r>
            <a:r>
              <a:rPr lang="en-US" altLang="zh-CN" baseline="30000" dirty="0"/>
              <a:t>-</a:t>
            </a:r>
            <a:r>
              <a:rPr lang="en-US" altLang="zh-CN" dirty="0"/>
              <a:t> )</a:t>
            </a:r>
            <a:r>
              <a:rPr lang="it-IT" altLang="zh-CN" dirty="0"/>
              <a:t>&gt;3.06GeV &amp;&amp; m(</a:t>
            </a:r>
            <a:r>
              <a:rPr lang="en-US" altLang="zh-CN" dirty="0"/>
              <a:t>l</a:t>
            </a:r>
            <a:r>
              <a:rPr lang="en-US" altLang="zh-CN" baseline="30000" dirty="0"/>
              <a:t>+</a:t>
            </a:r>
            <a:r>
              <a:rPr lang="en-US" altLang="zh-CN" dirty="0"/>
              <a:t> l</a:t>
            </a:r>
            <a:r>
              <a:rPr lang="en-US" altLang="zh-CN" baseline="30000" dirty="0"/>
              <a:t>-</a:t>
            </a:r>
            <a:r>
              <a:rPr lang="en-US" altLang="zh-CN" dirty="0"/>
              <a:t> </a:t>
            </a:r>
            <a:r>
              <a:rPr lang="it-IT" altLang="zh-CN" dirty="0"/>
              <a:t>)&lt;3.14GeV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altLang="zh-CN" dirty="0"/>
              <a:t>m(</a:t>
            </a:r>
            <a:r>
              <a:rPr lang="el-GR" altLang="zh-CN" dirty="0"/>
              <a:t>ϒ</a:t>
            </a:r>
            <a:r>
              <a:rPr lang="en-US" altLang="zh-CN" dirty="0"/>
              <a:t>J/ </a:t>
            </a:r>
            <a:r>
              <a:rPr lang="el-GR" altLang="zh-CN" dirty="0"/>
              <a:t>Ψ</a:t>
            </a:r>
            <a:r>
              <a:rPr lang="en-US" altLang="zh-CN" dirty="0"/>
              <a:t>)</a:t>
            </a:r>
            <a:r>
              <a:rPr lang="it-IT" altLang="zh-CN" dirty="0"/>
              <a:t>&gt;3.49GeV</a:t>
            </a:r>
          </a:p>
        </p:txBody>
      </p:sp>
      <p:sp>
        <p:nvSpPr>
          <p:cNvPr id="10" name="矩形 9"/>
          <p:cNvSpPr/>
          <p:nvPr/>
        </p:nvSpPr>
        <p:spPr>
          <a:xfrm>
            <a:off x="2128352" y="6451144"/>
            <a:ext cx="9191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相对于</a:t>
            </a:r>
            <a:r>
              <a:rPr lang="en-US" altLang="zh-CN" dirty="0" smtClean="0"/>
              <a:t>PATTSF</a:t>
            </a:r>
            <a:r>
              <a:rPr lang="zh-CN" altLang="en-US" dirty="0" smtClean="0"/>
              <a:t>，老版本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寻迹效率</a:t>
            </a:r>
            <a:r>
              <a:rPr lang="en-US" altLang="zh-CN" dirty="0" smtClean="0">
                <a:solidFill>
                  <a:srgbClr val="FF0000"/>
                </a:solidFill>
              </a:rPr>
              <a:t>↑ </a:t>
            </a:r>
            <a:r>
              <a:rPr lang="en-US" altLang="zh-CN" dirty="0">
                <a:solidFill>
                  <a:srgbClr val="FF0000"/>
                </a:solidFill>
              </a:rPr>
              <a:t>2.6</a:t>
            </a:r>
            <a:r>
              <a:rPr lang="en-US" altLang="zh-CN" dirty="0" smtClean="0">
                <a:solidFill>
                  <a:srgbClr val="FF0000"/>
                </a:solidFill>
              </a:rPr>
              <a:t>%</a:t>
            </a:r>
            <a:r>
              <a:rPr lang="en-US" altLang="zh-CN" dirty="0" smtClean="0"/>
              <a:t>, </a:t>
            </a:r>
            <a:r>
              <a:rPr lang="zh-CN" altLang="en-US" dirty="0" smtClean="0"/>
              <a:t>新版本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寻迹效率</a:t>
            </a:r>
            <a:r>
              <a:rPr lang="en-US" altLang="zh-CN" dirty="0" smtClean="0">
                <a:solidFill>
                  <a:srgbClr val="FF0000"/>
                </a:solidFill>
              </a:rPr>
              <a:t>4.5%</a:t>
            </a:r>
            <a:endParaRPr lang="en-US" altLang="zh-CN" dirty="0"/>
          </a:p>
        </p:txBody>
      </p:sp>
      <p:sp>
        <p:nvSpPr>
          <p:cNvPr id="12" name="文本框 11"/>
          <p:cNvSpPr txBox="1"/>
          <p:nvPr/>
        </p:nvSpPr>
        <p:spPr>
          <a:xfrm>
            <a:off x="2711791" y="3693900"/>
            <a:ext cx="210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Event Selection :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749312" y="478522"/>
            <a:ext cx="8902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zh-CN" sz="3600" dirty="0" smtClean="0">
                <a:latin typeface="+mj-lt"/>
              </a:rPr>
              <a:t>Ψ</a:t>
            </a:r>
            <a:r>
              <a:rPr lang="en-US" altLang="zh-CN" sz="3600" dirty="0">
                <a:latin typeface="+mj-lt"/>
              </a:rPr>
              <a:t>’-&gt; e</a:t>
            </a:r>
            <a:r>
              <a:rPr lang="en-US" altLang="zh-CN" sz="3600" baseline="30000" dirty="0">
                <a:latin typeface="+mj-lt"/>
              </a:rPr>
              <a:t>+</a:t>
            </a:r>
            <a:r>
              <a:rPr lang="en-US" altLang="zh-CN" sz="3600" dirty="0">
                <a:latin typeface="+mj-lt"/>
              </a:rPr>
              <a:t> e</a:t>
            </a:r>
            <a:r>
              <a:rPr lang="en-US" altLang="zh-CN" sz="3600" baseline="30000" dirty="0">
                <a:latin typeface="+mj-lt"/>
              </a:rPr>
              <a:t>- </a:t>
            </a:r>
            <a:r>
              <a:rPr lang="en-US" altLang="zh-CN" sz="3600" dirty="0">
                <a:latin typeface="+mj-lt"/>
              </a:rPr>
              <a:t> </a:t>
            </a:r>
            <a:r>
              <a:rPr lang="el-GR" altLang="zh-CN" sz="3600" dirty="0">
                <a:latin typeface="+mj-lt"/>
              </a:rPr>
              <a:t>χ</a:t>
            </a:r>
            <a:r>
              <a:rPr lang="en-US" altLang="zh-CN" sz="3600" dirty="0">
                <a:latin typeface="+mj-lt"/>
              </a:rPr>
              <a:t> </a:t>
            </a:r>
            <a:r>
              <a:rPr lang="en-US" altLang="zh-CN" sz="3600" baseline="-25000" dirty="0">
                <a:latin typeface="+mj-lt"/>
              </a:rPr>
              <a:t>c J</a:t>
            </a:r>
            <a:r>
              <a:rPr lang="en-US" altLang="zh-CN" sz="3600" dirty="0">
                <a:latin typeface="+mj-lt"/>
              </a:rPr>
              <a:t> , </a:t>
            </a:r>
            <a:r>
              <a:rPr lang="el-GR" altLang="zh-CN" sz="3600" dirty="0">
                <a:latin typeface="+mj-lt"/>
              </a:rPr>
              <a:t>χ </a:t>
            </a:r>
            <a:r>
              <a:rPr lang="en-US" altLang="zh-CN" sz="3600" baseline="-25000" dirty="0">
                <a:latin typeface="+mj-lt"/>
              </a:rPr>
              <a:t>c J</a:t>
            </a:r>
            <a:r>
              <a:rPr lang="en-US" altLang="zh-CN" sz="3600" dirty="0">
                <a:latin typeface="+mj-lt"/>
              </a:rPr>
              <a:t> -&gt;</a:t>
            </a:r>
            <a:r>
              <a:rPr lang="el-GR" altLang="zh-CN" sz="3600" dirty="0">
                <a:latin typeface="+mj-lt"/>
              </a:rPr>
              <a:t>ϒ</a:t>
            </a:r>
            <a:r>
              <a:rPr lang="en-US" altLang="zh-CN" sz="3600" baseline="-25000" dirty="0">
                <a:latin typeface="+mj-lt"/>
              </a:rPr>
              <a:t> </a:t>
            </a:r>
            <a:r>
              <a:rPr lang="en-US" altLang="zh-CN" sz="3600" dirty="0">
                <a:latin typeface="+mj-lt"/>
              </a:rPr>
              <a:t>J/</a:t>
            </a:r>
            <a:r>
              <a:rPr lang="el-GR" altLang="zh-CN" sz="3600" dirty="0">
                <a:latin typeface="+mj-lt"/>
              </a:rPr>
              <a:t>Ψ</a:t>
            </a:r>
            <a:r>
              <a:rPr lang="en-US" altLang="zh-CN" sz="3600" dirty="0">
                <a:latin typeface="+mj-lt"/>
              </a:rPr>
              <a:t> ,J/</a:t>
            </a:r>
            <a:r>
              <a:rPr lang="el-GR" altLang="zh-CN" sz="3600" dirty="0">
                <a:latin typeface="+mj-lt"/>
              </a:rPr>
              <a:t>Ψ</a:t>
            </a:r>
            <a:r>
              <a:rPr lang="en-US" altLang="zh-CN" sz="3600" dirty="0">
                <a:latin typeface="+mj-lt"/>
              </a:rPr>
              <a:t>-&gt; l</a:t>
            </a:r>
            <a:r>
              <a:rPr lang="en-US" altLang="zh-CN" sz="3600" baseline="30000" dirty="0">
                <a:latin typeface="+mj-lt"/>
              </a:rPr>
              <a:t>+</a:t>
            </a:r>
            <a:r>
              <a:rPr lang="en-US" altLang="zh-CN" sz="3600" dirty="0">
                <a:latin typeface="+mj-lt"/>
              </a:rPr>
              <a:t> l</a:t>
            </a:r>
            <a:r>
              <a:rPr lang="en-US" altLang="zh-CN" sz="3600" baseline="30000" dirty="0">
                <a:latin typeface="+mj-lt"/>
              </a:rPr>
              <a:t>-</a:t>
            </a:r>
            <a:r>
              <a:rPr lang="en-US" altLang="zh-CN" sz="3600" dirty="0">
                <a:latin typeface="+mj-lt"/>
              </a:rPr>
              <a:t> </a:t>
            </a:r>
            <a:endParaRPr lang="en-US" altLang="zh-CN" sz="4400" baseline="30000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238" y="1616449"/>
            <a:ext cx="3716448" cy="255432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8046824" y="3965555"/>
            <a:ext cx="963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(GeV)</a:t>
            </a:r>
            <a:endParaRPr lang="zh-CN" altLang="en-US" sz="11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100" y="5775577"/>
            <a:ext cx="2609850" cy="7123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658372" y="6010350"/>
            <a:ext cx="1985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j-lt"/>
              </a:rPr>
              <a:t>Tracking efficiency</a:t>
            </a:r>
            <a:endParaRPr lang="zh-CN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95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874</Words>
  <Application>Microsoft Office PowerPoint</Application>
  <PresentationFormat>宽屏</PresentationFormat>
  <Paragraphs>123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Symbol</vt:lpstr>
      <vt:lpstr>Office 主题</vt:lpstr>
      <vt:lpstr>新版本7.0.3的PatTsf及MdcHoughFinder的改动</vt:lpstr>
      <vt:lpstr>（一）Mdcx 算法修正</vt:lpstr>
      <vt:lpstr>修正Mdcx后的寻迹效率（PATTSF）</vt:lpstr>
      <vt:lpstr>加上MdcHoughFinder算法总时间性能</vt:lpstr>
      <vt:lpstr>（二）新旧版本HOUGH寻迹算法效率对比</vt:lpstr>
      <vt:lpstr>Ψ(2s)-&gt; π+π-J/Ψ , J/Ψ -&gt;l+l-</vt:lpstr>
      <vt:lpstr>PowerPoint 演示文稿</vt:lpstr>
      <vt:lpstr>数据与信号蒙卡的效率对比</vt:lpstr>
      <vt:lpstr>PowerPoint 演示文稿</vt:lpstr>
      <vt:lpstr>PowerPoint 演示文稿</vt:lpstr>
      <vt:lpstr>桶部寻迹效率</vt:lpstr>
      <vt:lpstr>总结</vt:lpstr>
      <vt:lpstr>MdcHoughFinder-00-00-12下对起始时间重建的要求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151</cp:revision>
  <dcterms:created xsi:type="dcterms:W3CDTF">2017-08-14T01:59:30Z</dcterms:created>
  <dcterms:modified xsi:type="dcterms:W3CDTF">2017-08-24T06:24:57Z</dcterms:modified>
</cp:coreProperties>
</file>