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56" r:id="rId2"/>
    <p:sldId id="560" r:id="rId3"/>
    <p:sldId id="559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30C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 autoAdjust="0"/>
  </p:normalViewPr>
  <p:slideViewPr>
    <p:cSldViewPr snapToGrid="0">
      <p:cViewPr varScale="1">
        <p:scale>
          <a:sx n="62" d="100"/>
          <a:sy n="62" d="100"/>
        </p:scale>
        <p:origin x="1356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5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DC4B1-F058-4068-9AB9-DF3C13E863F3}" type="datetimeFigureOut">
              <a:rPr lang="zh-CN" altLang="en-US" smtClean="0"/>
              <a:pPr/>
              <a:t>2017/8/29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845B4-91F0-4146-9491-D088B1DF4DF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7425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845B4-91F0-4146-9491-D088B1DF4DF0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3997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845B4-91F0-4146-9491-D088B1DF4DF0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4311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721321"/>
          </a:xfrm>
        </p:spPr>
        <p:txBody>
          <a:bodyPr anchor="b"/>
          <a:lstStyle>
            <a:lvl1pPr algn="ctr">
              <a:defRPr sz="4800">
                <a:solidFill>
                  <a:schemeClr val="accent5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15956"/>
            <a:ext cx="6858000" cy="194184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8/30/2017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2020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8/30/2017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5094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8/30/2017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820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8/30/2017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706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158876"/>
          </a:xfrm>
        </p:spPr>
        <p:txBody>
          <a:bodyPr anchor="b"/>
          <a:lstStyle>
            <a:lvl1pPr>
              <a:defRPr sz="4000">
                <a:solidFill>
                  <a:schemeClr val="accent5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109776"/>
            <a:ext cx="7886700" cy="19798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8/30/2017</a:t>
            </a: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173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8/30/2017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8478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8/30/2017</a:t>
            </a:r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9405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8/30/2017</a:t>
            </a:r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0883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8/30/2017</a:t>
            </a:r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598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5328832" cy="5302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8/30/2017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843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066" y="349356"/>
            <a:ext cx="5258493" cy="63807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145512"/>
            <a:ext cx="2949178" cy="472347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8/30/2017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9449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231111" y="6250075"/>
            <a:ext cx="8651631" cy="51825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231112" y="241160"/>
            <a:ext cx="8651631" cy="8239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39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76141"/>
            <a:ext cx="7886700" cy="4900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7007" y="636214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2"/>
                </a:solidFill>
              </a:defRPr>
            </a:lvl1pPr>
          </a:lstStyle>
          <a:p>
            <a:r>
              <a:rPr lang="en-US" altLang="zh-CN"/>
              <a:t>8/30/2017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9250" y="636214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2"/>
                </a:solidFill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1799" y="636214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2"/>
                </a:solidFill>
              </a:defRPr>
            </a:lvl1pPr>
          </a:lstStyle>
          <a:p>
            <a:fld id="{15A38239-109B-4941-9AB1-9AA364F0AC5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042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baseline="0">
          <a:solidFill>
            <a:schemeClr val="bg1">
              <a:lumMod val="95000"/>
            </a:schemeClr>
          </a:solidFill>
          <a:latin typeface="+mj-lt"/>
          <a:ea typeface="黑体" panose="02010609060101010101" pitchFamily="49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anose="05000000000000000000" pitchFamily="2" charset="2"/>
        <a:buChar char="n"/>
        <a:defRPr sz="2800" kern="1200" baseline="0">
          <a:solidFill>
            <a:schemeClr val="accent1">
              <a:lumMod val="50000"/>
            </a:schemeClr>
          </a:solidFill>
          <a:latin typeface="+mn-lt"/>
          <a:ea typeface="黑体" panose="02010609060101010101" pitchFamily="49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SzPct val="60000"/>
        <a:buFont typeface="Wingdings" panose="05000000000000000000" pitchFamily="2" charset="2"/>
        <a:buChar char="p"/>
        <a:defRPr sz="2400" kern="1200" baseline="0">
          <a:solidFill>
            <a:schemeClr val="accent2"/>
          </a:solidFill>
          <a:latin typeface="+mn-lt"/>
          <a:ea typeface="黑体" panose="02010609060101010101" pitchFamily="49" charset="-122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SzPct val="8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SzPct val="80000"/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SzPct val="80000"/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Haijun.yang@sjtu.edu.cn" TargetMode="External"/><Relationship Id="rId3" Type="http://schemas.openxmlformats.org/officeDocument/2006/relationships/hyperlink" Target="mailto:roberto.ferrari@cern.ch" TargetMode="External"/><Relationship Id="rId7" Type="http://schemas.openxmlformats.org/officeDocument/2006/relationships/hyperlink" Target="mailto:wangzhg@ihep.ac.cn" TargetMode="External"/><Relationship Id="rId2" Type="http://schemas.openxmlformats.org/officeDocument/2006/relationships/hyperlink" Target="mailto:Vincent.Boudry@in2p3.f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iujianb@ustc.edu.cn" TargetMode="External"/><Relationship Id="rId5" Type="http://schemas.openxmlformats.org/officeDocument/2006/relationships/hyperlink" Target="mailto:laktineh@ipnl.in2p3.fr" TargetMode="External"/><Relationship Id="rId10" Type="http://schemas.openxmlformats.org/officeDocument/2006/relationships/hyperlink" Target="mailto:ylzhang@ustc.edu.cn" TargetMode="External"/><Relationship Id="rId4" Type="http://schemas.openxmlformats.org/officeDocument/2006/relationships/hyperlink" Target="mailto:hut@ihep.ac.cn" TargetMode="External"/><Relationship Id="rId9" Type="http://schemas.openxmlformats.org/officeDocument/2006/relationships/hyperlink" Target="mailto:yubx@ihep.ac.c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56960" y="160585"/>
            <a:ext cx="8171282" cy="846756"/>
          </a:xfrm>
        </p:spPr>
        <p:txBody>
          <a:bodyPr/>
          <a:lstStyle/>
          <a:p>
            <a:r>
              <a:rPr lang="en-US" altLang="zh-CN" sz="4400" b="1" dirty="0">
                <a:solidFill>
                  <a:srgbClr val="FF0000"/>
                </a:solidFill>
                <a:latin typeface="+mn-lt"/>
                <a:ea typeface="华文楷体"/>
              </a:rPr>
              <a:t>Outline of CEPC</a:t>
            </a:r>
            <a:r>
              <a:rPr lang="zh-CN" altLang="en-US" sz="4400" b="1" dirty="0">
                <a:solidFill>
                  <a:srgbClr val="FF0000"/>
                </a:solidFill>
                <a:latin typeface="+mn-lt"/>
                <a:ea typeface="华文楷体"/>
              </a:rPr>
              <a:t> </a:t>
            </a:r>
            <a:r>
              <a:rPr lang="en-US" altLang="zh-CN" sz="4400" b="1" dirty="0">
                <a:solidFill>
                  <a:srgbClr val="FF0000"/>
                </a:solidFill>
                <a:latin typeface="+mn-lt"/>
                <a:ea typeface="华文楷体"/>
              </a:rPr>
              <a:t>Calorimeters CDR</a:t>
            </a:r>
            <a:endParaRPr lang="zh-CN" altLang="en-US" sz="4400" b="1" dirty="0">
              <a:solidFill>
                <a:srgbClr val="FF0000"/>
              </a:solidFill>
              <a:latin typeface="+mn-lt"/>
              <a:ea typeface="华文楷体"/>
            </a:endParaRP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9B170746-7E8E-449A-82D0-93AFCD47EB70}"/>
              </a:ext>
            </a:extLst>
          </p:cNvPr>
          <p:cNvSpPr txBox="1">
            <a:spLocks/>
          </p:cNvSpPr>
          <p:nvPr/>
        </p:nvSpPr>
        <p:spPr>
          <a:xfrm>
            <a:off x="318647" y="1198710"/>
            <a:ext cx="8644599" cy="4264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None/>
              <a:defRPr sz="2400" kern="1200" baseline="0">
                <a:solidFill>
                  <a:schemeClr val="accent1">
                    <a:lumMod val="50000"/>
                  </a:schemeClr>
                </a:solidFill>
                <a:latin typeface="+mn-lt"/>
                <a:ea typeface="黑体" panose="02010609060101010101" pitchFamily="49" charset="-122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 sz="2000" kern="1200" baseline="0">
                <a:solidFill>
                  <a:schemeClr val="accent2"/>
                </a:solidFill>
                <a:latin typeface="+mn-lt"/>
                <a:ea typeface="黑体" panose="02010609060101010101" pitchFamily="49" charset="-122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5"/>
              </a:buClr>
              <a:buSzPct val="8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 General introduction of Calorimetry system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 P</a:t>
            </a:r>
            <a:r>
              <a:rPr lang="en-US" altLang="zh-CN" dirty="0"/>
              <a:t>FA calorimeters</a:t>
            </a:r>
            <a:r>
              <a:rPr lang="en-US" dirty="0"/>
              <a:t> (Tao Hu, </a:t>
            </a:r>
            <a:r>
              <a:rPr lang="en-US" dirty="0" err="1"/>
              <a:t>Jianbei</a:t>
            </a:r>
            <a:r>
              <a:rPr lang="en-US" dirty="0"/>
              <a:t> Liu, Haij</a:t>
            </a:r>
            <a:r>
              <a:rPr lang="en-US" altLang="zh-CN" dirty="0"/>
              <a:t>un Yang)</a:t>
            </a:r>
            <a:endParaRPr lang="en-US" dirty="0"/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Technology options for ECAL</a:t>
            </a:r>
          </a:p>
          <a:p>
            <a:pPr marL="1200150" lvl="2" indent="-285750" algn="l">
              <a:buFont typeface="Wingdings" panose="05000000000000000000" pitchFamily="2" charset="2"/>
              <a:buChar char="v"/>
            </a:pPr>
            <a:r>
              <a:rPr lang="en-US" dirty="0"/>
              <a:t>Silicon + tungsten (Vincent </a:t>
            </a:r>
            <a:r>
              <a:rPr lang="en-US" dirty="0" err="1"/>
              <a:t>Boudry</a:t>
            </a:r>
            <a:r>
              <a:rPr lang="en-US" dirty="0"/>
              <a:t>)</a:t>
            </a:r>
          </a:p>
          <a:p>
            <a:pPr marL="1200150" lvl="2" indent="-285750" algn="l">
              <a:buFont typeface="Wingdings" panose="05000000000000000000" pitchFamily="2" charset="2"/>
              <a:buChar char="v"/>
            </a:pPr>
            <a:r>
              <a:rPr lang="en-US" dirty="0"/>
              <a:t>Scintillator + tungsten (</a:t>
            </a:r>
            <a:r>
              <a:rPr lang="en-US" dirty="0" err="1"/>
              <a:t>Zhigang</a:t>
            </a:r>
            <a:r>
              <a:rPr lang="en-US" dirty="0"/>
              <a:t> Wang, </a:t>
            </a:r>
            <a:r>
              <a:rPr lang="en-US" dirty="0" err="1"/>
              <a:t>Yunlong</a:t>
            </a:r>
            <a:r>
              <a:rPr lang="en-US" dirty="0"/>
              <a:t> Zhang)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altLang="zh-CN" dirty="0">
                <a:solidFill>
                  <a:schemeClr val="tx1"/>
                </a:solidFill>
              </a:rPr>
              <a:t>Technology options for HCAL</a:t>
            </a:r>
          </a:p>
          <a:p>
            <a:pPr marL="1200150" lvl="2" indent="-285750" algn="l">
              <a:buFont typeface="Wingdings" panose="05000000000000000000" pitchFamily="2" charset="2"/>
              <a:buChar char="v"/>
            </a:pPr>
            <a:r>
              <a:rPr lang="en-US" dirty="0"/>
              <a:t>RPC (Imad </a:t>
            </a:r>
            <a:r>
              <a:rPr lang="en-US" dirty="0" err="1"/>
              <a:t>Laktineh</a:t>
            </a:r>
            <a:r>
              <a:rPr lang="en-US" dirty="0"/>
              <a:t>, Haijun Yang)</a:t>
            </a:r>
          </a:p>
          <a:p>
            <a:pPr marL="1200150" lvl="2" indent="-285750" algn="l">
              <a:buFont typeface="Wingdings" panose="05000000000000000000" pitchFamily="2" charset="2"/>
              <a:buChar char="v"/>
            </a:pPr>
            <a:r>
              <a:rPr lang="en-US" dirty="0"/>
              <a:t>GEM (</a:t>
            </a:r>
            <a:r>
              <a:rPr lang="en-US" dirty="0" err="1"/>
              <a:t>Jianbei</a:t>
            </a:r>
            <a:r>
              <a:rPr lang="en-US" dirty="0"/>
              <a:t> Liu)</a:t>
            </a:r>
          </a:p>
          <a:p>
            <a:pPr marL="1200150" lvl="2" indent="-285750" algn="l">
              <a:buFont typeface="Wingdings" panose="05000000000000000000" pitchFamily="2" charset="2"/>
              <a:buChar char="v"/>
            </a:pPr>
            <a:r>
              <a:rPr lang="en-US" dirty="0"/>
              <a:t>Scintillator (</a:t>
            </a:r>
            <a:r>
              <a:rPr lang="en-US" dirty="0" err="1"/>
              <a:t>Boxiang</a:t>
            </a:r>
            <a:r>
              <a:rPr lang="en-US" dirty="0"/>
              <a:t> Yu)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/>
              <a:t>Performance of ECAL+HCAL with TB data  (</a:t>
            </a:r>
            <a:r>
              <a:rPr lang="en-US" dirty="0">
                <a:solidFill>
                  <a:schemeClr val="tx1"/>
                </a:solidFill>
              </a:rPr>
              <a:t>Vincent + Imad</a:t>
            </a:r>
            <a:r>
              <a:rPr lang="en-US" dirty="0"/>
              <a:t>)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US" dirty="0"/>
              <a:t>Dual Readout calorimeter  (</a:t>
            </a:r>
            <a:r>
              <a:rPr lang="en-US" altLang="zh-CN" dirty="0"/>
              <a:t>Roberto Ferrari</a:t>
            </a:r>
            <a:r>
              <a:rPr lang="en-US" dirty="0"/>
              <a:t> )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dirty="0"/>
              <a:t>General design and performance (Roberto Ferrari)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199A704-F204-45E2-9048-09EC9CA1A9C2}"/>
              </a:ext>
            </a:extLst>
          </p:cNvPr>
          <p:cNvSpPr txBox="1"/>
          <p:nvPr/>
        </p:nvSpPr>
        <p:spPr>
          <a:xfrm>
            <a:off x="537882" y="5463348"/>
            <a:ext cx="7722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Deadline for collecting input documents from subgroups: September 30</a:t>
            </a:r>
          </a:p>
          <a:p>
            <a:r>
              <a:rPr lang="en-US" sz="2000" b="1" i="1" dirty="0">
                <a:solidFill>
                  <a:srgbClr val="FF0000"/>
                </a:solidFill>
              </a:rPr>
              <a:t>Deadline for merging and writing up a draft of CDR: October 31</a:t>
            </a:r>
          </a:p>
        </p:txBody>
      </p:sp>
    </p:spTree>
    <p:extLst>
      <p:ext uri="{BB962C8B-B14F-4D97-AF65-F5344CB8AC3E}">
        <p14:creationId xmlns:p14="http://schemas.microsoft.com/office/powerpoint/2010/main" val="90935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73"/>
    </mc:Choice>
    <mc:Fallback xmlns="">
      <p:transition spd="slow" advTm="1937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B10683-7D01-4616-886B-988E7ABFB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Contact Information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877D22-C2BB-4E6A-8DFE-CE7D6AB36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Vincent </a:t>
            </a:r>
            <a:r>
              <a:rPr lang="en-US" dirty="0" err="1"/>
              <a:t>Boudry</a:t>
            </a:r>
            <a:r>
              <a:rPr lang="en-US" dirty="0"/>
              <a:t>, </a:t>
            </a:r>
            <a:r>
              <a:rPr lang="en-US" dirty="0">
                <a:hlinkClick r:id="rId2"/>
              </a:rPr>
              <a:t>Vincent.Boudry@in2p3.fr</a:t>
            </a:r>
            <a:r>
              <a:rPr lang="en-US" dirty="0"/>
              <a:t> </a:t>
            </a:r>
          </a:p>
          <a:p>
            <a:r>
              <a:rPr lang="en-US" dirty="0"/>
              <a:t> Roberto Ferrari, </a:t>
            </a:r>
            <a:r>
              <a:rPr lang="en-US" dirty="0">
                <a:hlinkClick r:id="rId3"/>
              </a:rPr>
              <a:t>roberto.ferrari@cern.ch</a:t>
            </a:r>
            <a:r>
              <a:rPr lang="en-US" dirty="0"/>
              <a:t> </a:t>
            </a:r>
          </a:p>
          <a:p>
            <a:r>
              <a:rPr lang="en-US" dirty="0"/>
              <a:t> Tao Hu, </a:t>
            </a:r>
            <a:r>
              <a:rPr lang="en-US" dirty="0">
                <a:hlinkClick r:id="rId4"/>
              </a:rPr>
              <a:t>hut@ihep.ac.cn</a:t>
            </a:r>
            <a:endParaRPr lang="en-US" dirty="0"/>
          </a:p>
          <a:p>
            <a:r>
              <a:rPr lang="en-US" dirty="0"/>
              <a:t> Imad </a:t>
            </a:r>
            <a:r>
              <a:rPr lang="en-US" dirty="0" err="1"/>
              <a:t>Laktineh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laktineh@ipnl.in2p3.fr</a:t>
            </a:r>
            <a:r>
              <a:rPr lang="en-US" dirty="0"/>
              <a:t>  </a:t>
            </a:r>
          </a:p>
          <a:p>
            <a:r>
              <a:rPr lang="en-US" dirty="0"/>
              <a:t> </a:t>
            </a:r>
            <a:r>
              <a:rPr lang="en-US" dirty="0" err="1"/>
              <a:t>Jianbei</a:t>
            </a:r>
            <a:r>
              <a:rPr lang="en-US" dirty="0"/>
              <a:t> Liu, </a:t>
            </a:r>
            <a:r>
              <a:rPr lang="en-US" dirty="0">
                <a:hlinkClick r:id="rId6"/>
              </a:rPr>
              <a:t>liujianb@ustc.edu.cn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Zhigang</a:t>
            </a:r>
            <a:r>
              <a:rPr lang="en-US" dirty="0"/>
              <a:t> Wang, </a:t>
            </a:r>
            <a:r>
              <a:rPr lang="en-US" dirty="0">
                <a:hlinkClick r:id="rId7"/>
              </a:rPr>
              <a:t>wangzhg@ihep.ac.cn</a:t>
            </a:r>
            <a:r>
              <a:rPr lang="en-US" dirty="0"/>
              <a:t> </a:t>
            </a:r>
          </a:p>
          <a:p>
            <a:r>
              <a:rPr lang="en-US" dirty="0"/>
              <a:t> Haijun Yang, </a:t>
            </a:r>
            <a:r>
              <a:rPr lang="en-US" dirty="0">
                <a:hlinkClick r:id="rId8"/>
              </a:rPr>
              <a:t>Haijun.yang@sjtu.edu.cn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Boxiang</a:t>
            </a:r>
            <a:r>
              <a:rPr lang="en-US" dirty="0"/>
              <a:t> Yu, </a:t>
            </a:r>
            <a:r>
              <a:rPr lang="en-US" dirty="0">
                <a:hlinkClick r:id="rId9"/>
              </a:rPr>
              <a:t>yubx@ihep.ac.cn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dirty="0" err="1"/>
              <a:t>Yunlong</a:t>
            </a:r>
            <a:r>
              <a:rPr lang="en-US" dirty="0"/>
              <a:t> Zhang, </a:t>
            </a:r>
            <a:r>
              <a:rPr lang="en-US" dirty="0">
                <a:hlinkClick r:id="rId10"/>
              </a:rPr>
              <a:t>ylzhang@ustc.edu.cn</a:t>
            </a:r>
            <a:r>
              <a:rPr lang="en-US" dirty="0"/>
              <a:t> 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6C7B13-5CD7-4CE6-9D57-46491494A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/>
              <a:t>8/30/2017</a:t>
            </a:r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41CF93-C282-48D8-B1B0-D0FD98827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107B85-86E7-448D-A334-FC7088479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2419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+mn-lt"/>
              </a:rPr>
              <a:t>Calorimeters Options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2837" y="1130145"/>
            <a:ext cx="8691491" cy="226352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rgbClr val="030CBD"/>
                </a:solidFill>
              </a:rPr>
              <a:t>ECAL with Silicon and Tungsten (LLR, France)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rgbClr val="030CBD"/>
                </a:solidFill>
              </a:rPr>
              <a:t> ECAL with </a:t>
            </a:r>
            <a:r>
              <a:rPr lang="en-US" altLang="zh-CN" sz="2000" dirty="0" err="1">
                <a:solidFill>
                  <a:srgbClr val="030CBD"/>
                </a:solidFill>
              </a:rPr>
              <a:t>Scintillator+SiPM</a:t>
            </a:r>
            <a:r>
              <a:rPr lang="en-US" altLang="zh-CN" sz="2000" dirty="0">
                <a:solidFill>
                  <a:srgbClr val="030CBD"/>
                </a:solidFill>
              </a:rPr>
              <a:t> and Tungsten (IHEP + USTC)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rgbClr val="00B050"/>
                </a:solidFill>
              </a:rPr>
              <a:t> SDHCAL with RPC and Stainless Steel (SJTU + IPNL, France)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rgbClr val="00B050"/>
                </a:solidFill>
              </a:rPr>
              <a:t> HCAL with </a:t>
            </a:r>
            <a:r>
              <a:rPr lang="en-US" altLang="zh-CN" sz="2000" dirty="0" err="1">
                <a:solidFill>
                  <a:srgbClr val="00B050"/>
                </a:solidFill>
              </a:rPr>
              <a:t>ThGEM</a:t>
            </a:r>
            <a:r>
              <a:rPr lang="en-US" altLang="zh-CN" sz="2000" dirty="0">
                <a:solidFill>
                  <a:srgbClr val="00B050"/>
                </a:solidFill>
              </a:rPr>
              <a:t>/GEM and Stainless Steel  (IHEP + UCAS + USTC)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rgbClr val="00B050"/>
                </a:solidFill>
              </a:rPr>
              <a:t> HCAL with </a:t>
            </a:r>
            <a:r>
              <a:rPr lang="en-US" altLang="zh-CN" sz="2000" dirty="0" err="1">
                <a:solidFill>
                  <a:srgbClr val="00B050"/>
                </a:solidFill>
              </a:rPr>
              <a:t>Scintillator+SiPM</a:t>
            </a:r>
            <a:r>
              <a:rPr lang="en-US" altLang="zh-CN" sz="2000" dirty="0">
                <a:solidFill>
                  <a:srgbClr val="00B050"/>
                </a:solidFill>
              </a:rPr>
              <a:t> and Stainless Steel (IHEP)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srgbClr val="030CBD"/>
                </a:solidFill>
              </a:rPr>
              <a:t>Dual readout calorimeters (INFN, Italy)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8/30/2017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38239-109B-4941-9AB1-9AA364F0AC56}" type="slidenum">
              <a:rPr lang="zh-CN" altLang="en-US" smtClean="0"/>
              <a:pPr/>
              <a:t>3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366" y="3356050"/>
            <a:ext cx="4518481" cy="2756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76" y="4038549"/>
            <a:ext cx="2543061" cy="1235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"/>
          <p:cNvSpPr/>
          <p:nvPr/>
        </p:nvSpPr>
        <p:spPr>
          <a:xfrm>
            <a:off x="50335" y="5795506"/>
            <a:ext cx="4588144" cy="317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https://twiki.cern.ch/twiki/bin/view/CALICE/CalicePapers</a:t>
            </a:r>
          </a:p>
        </p:txBody>
      </p:sp>
    </p:spTree>
    <p:extLst>
      <p:ext uri="{BB962C8B-B14F-4D97-AF65-F5344CB8AC3E}">
        <p14:creationId xmlns:p14="http://schemas.microsoft.com/office/powerpoint/2010/main" val="113314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782"/>
    </mc:Choice>
    <mc:Fallback xmlns="">
      <p:transition spd="slow" advTm="61782"/>
    </mc:Fallback>
  </mc:AlternateContent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36127</TotalTime>
  <Words>319</Words>
  <Application>Microsoft Office PowerPoint</Application>
  <PresentationFormat>全屏显示(4:3)</PresentationFormat>
  <Paragraphs>39</Paragraphs>
  <Slides>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微软雅黑</vt:lpstr>
      <vt:lpstr>黑体</vt:lpstr>
      <vt:lpstr>宋体</vt:lpstr>
      <vt:lpstr>华文楷体</vt:lpstr>
      <vt:lpstr>Arial</vt:lpstr>
      <vt:lpstr>Calibri</vt:lpstr>
      <vt:lpstr>Calibri Light</vt:lpstr>
      <vt:lpstr>Wingdings</vt:lpstr>
      <vt:lpstr>Office 主题</vt:lpstr>
      <vt:lpstr>Outline of CEPC Calorimeters CDR</vt:lpstr>
      <vt:lpstr>Contact Information</vt:lpstr>
      <vt:lpstr>Calorimeters Options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Xun Chen</dc:creator>
  <cp:lastModifiedBy>Haijun Yang</cp:lastModifiedBy>
  <cp:revision>1109</cp:revision>
  <dcterms:created xsi:type="dcterms:W3CDTF">2014-11-06T04:12:04Z</dcterms:created>
  <dcterms:modified xsi:type="dcterms:W3CDTF">2017-08-29T00:09:44Z</dcterms:modified>
</cp:coreProperties>
</file>