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0" r:id="rId3"/>
    <p:sldId id="257" r:id="rId4"/>
    <p:sldId id="262" r:id="rId5"/>
    <p:sldId id="259" r:id="rId6"/>
    <p:sldId id="25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CCE2-E271-4FE7-AE3B-222290984BB2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4DC24-AFDF-491F-A843-C7E19BF617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99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</a:t>
            </a:r>
            <a:r>
              <a:rPr lang="en-US" altLang="zh-CN" baseline="0" dirty="0" smtClean="0"/>
              <a:t> will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eport current progress</a:t>
            </a:r>
            <a:r>
              <a:rPr lang="en-US" altLang="zh-CN" dirty="0" smtClean="0"/>
              <a:t> about</a:t>
            </a:r>
            <a:r>
              <a:rPr lang="en-US" altLang="zh-CN" baseline="0" dirty="0" smtClean="0"/>
              <a:t> Higgs decay to di-</a:t>
            </a:r>
            <a:r>
              <a:rPr lang="en-US" altLang="zh-CN" baseline="0" dirty="0" err="1" smtClean="0"/>
              <a:t>moun’s</a:t>
            </a:r>
            <a:r>
              <a:rPr lang="en-US" altLang="zh-CN" baseline="0" dirty="0" smtClean="0"/>
              <a:t> study at CEPC.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AFCC-08F2-4EDC-97D3-CCB45C76769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77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1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1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968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24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0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64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3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85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81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1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44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1336-769A-40A3-B6A5-54F2D25C6A80}" type="datetimeFigureOut">
              <a:rPr lang="zh-CN" altLang="en-US" smtClean="0"/>
              <a:t>2017/9/10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26EA-BAEC-44C1-890D-E120CCAFA5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54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8175" y="2057111"/>
            <a:ext cx="10045874" cy="1027146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Status report on </a:t>
            </a:r>
            <a:r>
              <a:rPr lang="en-US" altLang="zh-CN" b="1" dirty="0" smtClean="0"/>
              <a:t>H-&gt;</a:t>
            </a:r>
            <a:r>
              <a:rPr lang="el-GR" altLang="zh-CN" b="1" dirty="0" smtClean="0"/>
              <a:t>μ</a:t>
            </a:r>
            <a:r>
              <a:rPr lang="en-US" altLang="zh-CN" b="1" baseline="30000" dirty="0"/>
              <a:t>-</a:t>
            </a:r>
            <a:r>
              <a:rPr lang="en-US" altLang="zh-CN" b="1" dirty="0" smtClean="0"/>
              <a:t>+</a:t>
            </a:r>
            <a:r>
              <a:rPr lang="el-GR" altLang="zh-CN" b="1" dirty="0"/>
              <a:t>μ</a:t>
            </a:r>
            <a:r>
              <a:rPr lang="en-US" altLang="zh-CN" b="1" baseline="30000" dirty="0"/>
              <a:t>+</a:t>
            </a:r>
            <a:r>
              <a:rPr lang="en-US" altLang="zh-CN" b="1" dirty="0"/>
              <a:t> </a:t>
            </a:r>
            <a:r>
              <a:rPr lang="en-US" altLang="zh-CN" b="1" dirty="0" smtClean="0"/>
              <a:t>at CEPC</a:t>
            </a: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269789" y="3613097"/>
            <a:ext cx="764091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/>
              <a:t>Zhenwei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Cui</a:t>
            </a:r>
            <a:endParaRPr lang="en-US" altLang="zh-CN" sz="1350" dirty="0"/>
          </a:p>
          <a:p>
            <a:pPr algn="ctr"/>
            <a:endParaRPr lang="en-US" altLang="zh-CN" sz="1350" dirty="0"/>
          </a:p>
          <a:p>
            <a:pPr algn="ctr"/>
            <a:r>
              <a:rPr lang="en-US" altLang="zh-CN" sz="1350" dirty="0" smtClean="0"/>
              <a:t>2017/9/10</a:t>
            </a:r>
            <a:endParaRPr lang="zh-CN" altLang="en-US" sz="135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14" y="181588"/>
            <a:ext cx="1819275" cy="9810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9421" y="19662"/>
            <a:ext cx="13335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6940" y="2933365"/>
            <a:ext cx="51536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http://ilcsoft.desy.de/dbd/generated/250/gammagamma.html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23" y="3809222"/>
            <a:ext cx="5638800" cy="2057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34" y="5648899"/>
            <a:ext cx="5438775" cy="276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002413" y="56448"/>
            <a:ext cx="5971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 smtClean="0"/>
              <a:t>Gammagamma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BKG</a:t>
            </a:r>
            <a:endParaRPr lang="zh-CN" altLang="en-US" sz="48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2018" y="6154650"/>
            <a:ext cx="50385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dirty="0"/>
              <a:t>cross_section_in_fb=32629</a:t>
            </a:r>
            <a:r>
              <a:rPr lang="zh-CN" altLang="zh-CN" dirty="0" smtClean="0"/>
              <a:t>.</a:t>
            </a:r>
            <a:r>
              <a:rPr lang="en-US" altLang="zh-CN" dirty="0" smtClean="0"/>
              <a:t>6</a:t>
            </a:r>
            <a:endParaRPr lang="zh-CN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6955906" y="1780740"/>
                <a:ext cx="464521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000000"/>
                    </a:solidFill>
                    <a:latin typeface="lucida Grande"/>
                  </a:rPr>
                  <a:t> </a:t>
                </a:r>
                <a:r>
                  <a:rPr lang="en-US" altLang="zh-CN" dirty="0"/>
                  <a:t>We didn't include </a:t>
                </a:r>
                <a14:m>
                  <m:oMath xmlns:m="http://schemas.openxmlformats.org/officeDocument/2006/math">
                    <m:r>
                      <a:rPr lang="en-US" altLang="zh-CN"/>
                      <m:t>𝛾</m:t>
                    </m:r>
                    <m:r>
                      <a:rPr lang="en-US" altLang="zh-CN"/>
                      <m:t>+</m:t>
                    </m:r>
                    <m:r>
                      <a:rPr lang="en-US" altLang="zh-CN"/>
                      <m:t>𝛾</m:t>
                    </m:r>
                    <m:r>
                      <a:rPr lang="en-US" altLang="zh-CN"/>
                      <m:t>→</m:t>
                    </m:r>
                    <m:r>
                      <a:rPr lang="en-US" altLang="zh-CN"/>
                      <m:t>𝜇</m:t>
                    </m:r>
                    <m:r>
                      <a:rPr lang="en-US" altLang="zh-CN"/>
                      <m:t>+</m:t>
                    </m:r>
                    <m:r>
                      <a:rPr lang="en-US" altLang="zh-CN"/>
                      <m:t>𝜇</m:t>
                    </m:r>
                    <m:r>
                      <a:rPr lang="en-US" altLang="zh-CN"/>
                      <m:t> </m:t>
                    </m:r>
                  </m:oMath>
                </a14:m>
                <a:r>
                  <a:rPr lang="en-US" altLang="zh-CN" dirty="0"/>
                  <a:t>background in previous </a:t>
                </a:r>
                <a:r>
                  <a:rPr lang="en-US" altLang="zh-CN" dirty="0"/>
                  <a:t>study. However, when I added this BKG, the cross section had some problem.</a:t>
                </a:r>
                <a:r>
                  <a:rPr lang="en-US" altLang="zh-CN" dirty="0"/>
                  <a:t>  We have contacted the </a:t>
                </a:r>
                <a:r>
                  <a:rPr lang="en-US" altLang="zh-CN" dirty="0" err="1"/>
                  <a:t>Whizard</a:t>
                </a:r>
                <a:r>
                  <a:rPr lang="en-US" altLang="zh-CN" dirty="0"/>
                  <a:t> authors and found ILC setting for producing this kind of bkg. 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906" y="1780740"/>
                <a:ext cx="4645217" cy="1754326"/>
              </a:xfrm>
              <a:prstGeom prst="rect">
                <a:avLst/>
              </a:prstGeom>
              <a:blipFill>
                <a:blip r:embed="rId4"/>
                <a:stretch>
                  <a:fillRect l="-1050" t="-1389" r="-1050" b="-45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423" y="1043013"/>
            <a:ext cx="5281126" cy="161489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7047346" y="4265496"/>
            <a:ext cx="41723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Thanks to the help from </a:t>
            </a:r>
            <a:r>
              <a:rPr lang="en-US" altLang="zh-CN" dirty="0" err="1"/>
              <a:t>MoXin</a:t>
            </a:r>
            <a:r>
              <a:rPr lang="en-US" altLang="zh-CN" dirty="0"/>
              <a:t>. He gave me the </a:t>
            </a:r>
            <a:r>
              <a:rPr lang="en-US" altLang="zh-CN" dirty="0"/>
              <a:t>whizard1.9.5 card to generate </a:t>
            </a:r>
            <a:r>
              <a:rPr lang="en-US" altLang="zh-CN" dirty="0" err="1"/>
              <a:t>gammagamma</a:t>
            </a:r>
            <a:r>
              <a:rPr lang="en-US" altLang="zh-CN" dirty="0"/>
              <a:t> </a:t>
            </a:r>
            <a:r>
              <a:rPr lang="en-US" altLang="zh-CN" dirty="0"/>
              <a:t>BKG.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980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794" y="979570"/>
            <a:ext cx="4454591" cy="2715376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339" y="4002833"/>
            <a:ext cx="4477046" cy="25050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37" y="1094246"/>
            <a:ext cx="4903537" cy="2486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38" y="3823739"/>
            <a:ext cx="4319762" cy="269985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113993" y="2048256"/>
            <a:ext cx="7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2f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115056" y="2057400"/>
            <a:ext cx="7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2f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218688" y="5008826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493469" y="4846320"/>
            <a:ext cx="105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gamma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2952985" y="29729"/>
            <a:ext cx="6593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/>
              <a:t>Gammagamma</a:t>
            </a:r>
            <a:r>
              <a:rPr lang="zh-CN" altLang="en-US" sz="4800" dirty="0"/>
              <a:t> </a:t>
            </a:r>
            <a:r>
              <a:rPr lang="en-US" altLang="zh-CN" sz="4800" dirty="0"/>
              <a:t>BKG</a:t>
            </a:r>
            <a:endParaRPr lang="zh-CN" altLang="en-US" sz="4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0356979" y="2232922"/>
            <a:ext cx="139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Cut:</a:t>
            </a:r>
          </a:p>
          <a:p>
            <a:r>
              <a:rPr lang="en-US" altLang="zh-CN" dirty="0" err="1" smtClean="0"/>
              <a:t>puu</a:t>
            </a:r>
            <a:r>
              <a:rPr lang="en-US" altLang="zh-CN" dirty="0" smtClean="0"/>
              <a:t>&gt;-0.996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955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968" y="1182000"/>
            <a:ext cx="3931436" cy="300725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24456" y="5135499"/>
            <a:ext cx="7595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lucida Grande"/>
              </a:rPr>
              <a:t>In previous studies, we set pseudo-data simply as mixture of S+B events,  which however, may suffer to low statistic and more importantly, the results signal strength uncertainty may be wrongly estimated.  Hence we refer to a CLIC report </a:t>
            </a:r>
            <a:r>
              <a:rPr lang="zh-CN" altLang="en-US" dirty="0" smtClean="0">
                <a:solidFill>
                  <a:srgbClr val="000000"/>
                </a:solidFill>
                <a:latin typeface="lucida Grande"/>
              </a:rPr>
              <a:t>（</a:t>
            </a:r>
            <a:r>
              <a:rPr lang="en-US" altLang="zh-CN" dirty="0" smtClean="0"/>
              <a:t>CLIC dp-Note-2014-005  23 </a:t>
            </a:r>
            <a:r>
              <a:rPr lang="en-US" altLang="zh-CN" dirty="0"/>
              <a:t>October 2014</a:t>
            </a:r>
            <a:r>
              <a:rPr lang="en-US" altLang="zh-CN" dirty="0" smtClean="0">
                <a:solidFill>
                  <a:srgbClr val="000000"/>
                </a:solidFill>
                <a:latin typeface="lucida Grande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lucida Grande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lucida Grande"/>
              </a:rPr>
              <a:t>by producing MC toys.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964" y="1125370"/>
            <a:ext cx="4168223" cy="312051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12571" y="4096922"/>
            <a:ext cx="459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Zqq_MVA</a:t>
            </a:r>
            <a:r>
              <a:rPr lang="en-US" altLang="zh-CN" dirty="0" smtClean="0"/>
              <a:t> :</a:t>
            </a:r>
            <a:endParaRPr lang="en-US" altLang="zh-CN" dirty="0"/>
          </a:p>
          <a:p>
            <a:r>
              <a:rPr lang="en-US" altLang="zh-CN" dirty="0" smtClean="0"/>
              <a:t>Strength=1.13</a:t>
            </a:r>
          </a:p>
          <a:p>
            <a:r>
              <a:rPr lang="en-US" altLang="zh-CN" dirty="0" smtClean="0"/>
              <a:t>Significance=8.01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770281" y="237744"/>
            <a:ext cx="430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Analysis result</a:t>
            </a:r>
            <a:endParaRPr lang="zh-CN" altLang="en-US" sz="4800" dirty="0"/>
          </a:p>
        </p:txBody>
      </p:sp>
      <p:sp>
        <p:nvSpPr>
          <p:cNvPr id="7" name="文本框 6"/>
          <p:cNvSpPr txBox="1"/>
          <p:nvPr/>
        </p:nvSpPr>
        <p:spPr>
          <a:xfrm>
            <a:off x="6979796" y="4096922"/>
            <a:ext cx="3228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Inclusive_MVA</a:t>
            </a:r>
            <a:r>
              <a:rPr lang="en-US" altLang="zh-CN" dirty="0" smtClean="0"/>
              <a:t>: </a:t>
            </a:r>
          </a:p>
          <a:p>
            <a:r>
              <a:rPr lang="en-US" altLang="zh-CN" dirty="0" smtClean="0"/>
              <a:t>Strength=1.16</a:t>
            </a:r>
          </a:p>
          <a:p>
            <a:r>
              <a:rPr lang="en-US" altLang="zh-CN" dirty="0" smtClean="0"/>
              <a:t>Significance=7.63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251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mail.qq.com/cgi-bin/viewfile?f=43FF6FAAAD313BBD10EAF5CE34F37D0DA93370059CF573E2CCEB4EF398351D820E3CEF553D2E14C18DF9A57401E228CB908327261E6708E650C63E40A311836DF4BE71C39C9449C9D0D01A0C112C538982BBE8CCF17C29133CAD7B0304A69DDF&amp;mailid=ZL4702-fsc2CCx%7EBP5UZSlwXPgFQ79&amp;sid=zHUJbkrvv0XvIW00&amp;net=2441269258"/>
          <p:cNvSpPr>
            <a:spLocks noChangeAspect="1" noChangeArrowheads="1"/>
          </p:cNvSpPr>
          <p:nvPr/>
        </p:nvSpPr>
        <p:spPr bwMode="auto">
          <a:xfrm>
            <a:off x="-347346" y="-199327"/>
            <a:ext cx="3792907" cy="379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301357" y="242595"/>
            <a:ext cx="521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Inclusive analysis</a:t>
            </a:r>
            <a:endParaRPr lang="zh-CN" altLang="en-US" sz="4800" dirty="0"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4" y="1453628"/>
            <a:ext cx="3600000" cy="2520000"/>
          </a:xfrm>
          <a:prstGeom prst="rect">
            <a:avLst/>
          </a:prstGeom>
        </p:spPr>
      </p:pic>
      <p:pic>
        <p:nvPicPr>
          <p:cNvPr id="9" name="图片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94" y="1453628"/>
            <a:ext cx="3600000" cy="2520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94" y="4122078"/>
            <a:ext cx="3596952" cy="2469094"/>
          </a:xfrm>
          <a:prstGeom prst="rect">
            <a:avLst/>
          </a:prstGeom>
        </p:spPr>
      </p:pic>
      <p:pic>
        <p:nvPicPr>
          <p:cNvPr id="11" name="图片 10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7" y="4122078"/>
            <a:ext cx="3698584" cy="2520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941868" y="2105200"/>
            <a:ext cx="199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Cut-base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147142" y="5241139"/>
            <a:ext cx="179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MVA</a:t>
            </a:r>
            <a:endParaRPr lang="zh-CN" altLang="en-US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8861380" y="2474532"/>
            <a:ext cx="31471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 order to estimate the statistical </a:t>
            </a:r>
            <a:r>
              <a:rPr lang="en-US" altLang="zh-CN" dirty="0" smtClean="0"/>
              <a:t>uncertainty, </a:t>
            </a:r>
            <a:r>
              <a:rPr lang="en-US" altLang="zh-CN" dirty="0"/>
              <a:t>5000 Toy Monte-Carlo (MC) experiments were performed where pseudo-data were obtained by randomly picking signal </a:t>
            </a:r>
            <a:r>
              <a:rPr lang="en-US" altLang="zh-CN" dirty="0" smtClean="0"/>
              <a:t> and background M</a:t>
            </a:r>
            <a:r>
              <a:rPr lang="en-US" altLang="zh-CN" baseline="-25000" dirty="0" smtClean="0"/>
              <a:t>µµ</a:t>
            </a:r>
            <a:r>
              <a:rPr lang="en-US" altLang="zh-CN" dirty="0" smtClean="0"/>
              <a:t> </a:t>
            </a:r>
            <a:r>
              <a:rPr lang="en-US" altLang="zh-CN" dirty="0"/>
              <a:t>values were randomly generated from the </a:t>
            </a:r>
            <a:r>
              <a:rPr lang="en-US" altLang="zh-CN" dirty="0" smtClean="0"/>
              <a:t> </a:t>
            </a:r>
            <a:r>
              <a:rPr lang="en-US" altLang="zh-CN" dirty="0"/>
              <a:t>PDF.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61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793915" y="212239"/>
            <a:ext cx="521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 smtClean="0"/>
              <a:t>ZqqHuu</a:t>
            </a:r>
            <a:r>
              <a:rPr lang="en-US" altLang="zh-CN" sz="4800" dirty="0" smtClean="0"/>
              <a:t> analysis</a:t>
            </a:r>
            <a:endParaRPr lang="zh-CN" altLang="en-US" sz="48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55" y="1340229"/>
            <a:ext cx="3673158" cy="24995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72" y="1427951"/>
            <a:ext cx="3558848" cy="25071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96" y="4138386"/>
            <a:ext cx="3385069" cy="244317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372" y="4233728"/>
            <a:ext cx="3368444" cy="231890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695310" y="2291854"/>
            <a:ext cx="199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Cut-base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003220" y="5317006"/>
            <a:ext cx="179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MVA</a:t>
            </a:r>
            <a:endParaRPr lang="zh-CN" altLang="en-US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9099301" y="2081384"/>
            <a:ext cx="2666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MVA results are performed better than Cut-base.</a:t>
            </a:r>
          </a:p>
          <a:p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682"/>
              </p:ext>
            </p:extLst>
          </p:nvPr>
        </p:nvGraphicFramePr>
        <p:xfrm>
          <a:off x="8854441" y="3591792"/>
          <a:ext cx="3004767" cy="1422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950">
                  <a:extLst>
                    <a:ext uri="{9D8B030D-6E8A-4147-A177-3AD203B41FA5}">
                      <a16:colId xmlns:a16="http://schemas.microsoft.com/office/drawing/2014/main" val="1333439569"/>
                    </a:ext>
                  </a:extLst>
                </a:gridCol>
                <a:gridCol w="922047">
                  <a:extLst>
                    <a:ext uri="{9D8B030D-6E8A-4147-A177-3AD203B41FA5}">
                      <a16:colId xmlns:a16="http://schemas.microsoft.com/office/drawing/2014/main" val="2121406559"/>
                    </a:ext>
                  </a:extLst>
                </a:gridCol>
                <a:gridCol w="1201770">
                  <a:extLst>
                    <a:ext uri="{9D8B030D-6E8A-4147-A177-3AD203B41FA5}">
                      <a16:colId xmlns:a16="http://schemas.microsoft.com/office/drawing/2014/main" val="3836408774"/>
                    </a:ext>
                  </a:extLst>
                </a:gridCol>
              </a:tblGrid>
              <a:tr h="416478"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strength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significance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2347867"/>
                  </a:ext>
                </a:extLst>
              </a:tr>
              <a:tr h="212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incl_cut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1.3(1)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7.94(6.1)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13704193"/>
                  </a:ext>
                </a:extLst>
              </a:tr>
              <a:tr h="212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incl_mva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1.16(1)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7.63(6.2)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7833744"/>
                  </a:ext>
                </a:extLst>
              </a:tr>
              <a:tr h="212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zqq_cut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1.1(1)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8.12(7.2)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655359"/>
                  </a:ext>
                </a:extLst>
              </a:tr>
              <a:tr h="212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zqq_mva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1.13(1)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smtClean="0">
                          <a:effectLst/>
                        </a:rPr>
                        <a:t>8.01(7.5)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0873065"/>
                  </a:ext>
                </a:extLst>
              </a:tr>
            </a:tbl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9005995" y="5507103"/>
            <a:ext cx="4254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Better division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better </a:t>
            </a:r>
            <a:r>
              <a:rPr lang="en-US" altLang="zh-CN" dirty="0"/>
              <a:t>approximation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51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194</Words>
  <Application>Microsoft Office PowerPoint</Application>
  <PresentationFormat>宽屏</PresentationFormat>
  <Paragraphs>51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lucida Grande</vt:lpstr>
      <vt:lpstr>等线</vt:lpstr>
      <vt:lpstr>等线 Light</vt:lpstr>
      <vt:lpstr>Arial</vt:lpstr>
      <vt:lpstr>Office 主题​​</vt:lpstr>
      <vt:lpstr>Status report on H-&gt;μ-+μ+ at CEPC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崔震崴</dc:creator>
  <cp:lastModifiedBy>崔震崴</cp:lastModifiedBy>
  <cp:revision>28</cp:revision>
  <dcterms:created xsi:type="dcterms:W3CDTF">2017-09-02T12:30:20Z</dcterms:created>
  <dcterms:modified xsi:type="dcterms:W3CDTF">2017-09-10T16:06:13Z</dcterms:modified>
</cp:coreProperties>
</file>