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7" r:id="rId2"/>
    <p:sldId id="285" r:id="rId3"/>
    <p:sldId id="325" r:id="rId4"/>
    <p:sldId id="276" r:id="rId5"/>
    <p:sldId id="324" r:id="rId6"/>
    <p:sldId id="279" r:id="rId7"/>
    <p:sldId id="317" r:id="rId8"/>
    <p:sldId id="301" r:id="rId9"/>
    <p:sldId id="302" r:id="rId10"/>
    <p:sldId id="318" r:id="rId11"/>
    <p:sldId id="316" r:id="rId12"/>
    <p:sldId id="313" r:id="rId13"/>
    <p:sldId id="319" r:id="rId14"/>
    <p:sldId id="323" r:id="rId15"/>
    <p:sldId id="30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6" userDrawn="1">
          <p15:clr>
            <a:srgbClr val="A4A3A4"/>
          </p15:clr>
        </p15:guide>
        <p15:guide id="2" pos="2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00FF00"/>
    <a:srgbClr val="FFCCFF"/>
    <a:srgbClr val="CCFFFF"/>
    <a:srgbClr val="CC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94649" autoAdjust="0"/>
  </p:normalViewPr>
  <p:slideViewPr>
    <p:cSldViewPr snapToGrid="0" showGuides="1">
      <p:cViewPr varScale="1">
        <p:scale>
          <a:sx n="75" d="100"/>
          <a:sy n="75" d="100"/>
        </p:scale>
        <p:origin x="258" y="66"/>
      </p:cViewPr>
      <p:guideLst>
        <p:guide orient="horz" pos="4246"/>
        <p:guide pos="28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04A7C-5D23-42D8-8299-CC7195B7867D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9AAFC-8D23-46A9-BD9F-135DB3E1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9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7048B-79C9-4872-AED6-91C5358AEF61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0393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9AAFC-8D23-46A9-BD9F-135DB3E1DC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37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64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5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8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57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1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96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43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672E-792E-4C3B-966E-2200CE51C0FF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3D7A-4BE7-498B-92CF-D961FB50D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7983-E7B2-4538-9585-1A90862F942A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3403606" y="3779885"/>
            <a:ext cx="2536660" cy="5158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Tianchi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Zhao</a:t>
            </a:r>
          </a:p>
          <a:p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IHEP, Beijing</a:t>
            </a: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125976" y="796924"/>
            <a:ext cx="8892048" cy="16795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Comments on</a:t>
            </a:r>
            <a:r>
              <a:rPr lang="en-US" altLang="zh-CN" sz="4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Dual Readout</a:t>
            </a:r>
            <a:r>
              <a:rPr lang="en-US" altLang="zh-CN" sz="4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Calorimeter</a:t>
            </a:r>
            <a:endParaRPr lang="en-US" altLang="zh-CN" sz="4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3761991" y="5409022"/>
            <a:ext cx="2430027" cy="498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Sept. 20, 2017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348630" y="4893187"/>
            <a:ext cx="4646612" cy="5158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tianchi@u.washington.edi</a:t>
            </a: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21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00" y="977416"/>
            <a:ext cx="8856000" cy="156966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rgbClr val="C00000"/>
                </a:solidFill>
              </a:rPr>
              <a:t>Inner surface area of the calorimeter barrel and two end caps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rgbClr val="C00000"/>
                </a:solidFill>
              </a:rPr>
              <a:t>Readout segmentation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8000" y="189000"/>
            <a:ext cx="7779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</a:rPr>
              <a:t>Area to </a:t>
            </a:r>
            <a:r>
              <a:rPr lang="en-US" altLang="zh-CN" sz="4000" b="1" dirty="0">
                <a:solidFill>
                  <a:srgbClr val="FF0000"/>
                </a:solidFill>
              </a:rPr>
              <a:t>be Covered Determine by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000" y="4077100"/>
            <a:ext cx="8352000" cy="73866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</a:rPr>
              <a:t>Crude estimation</a:t>
            </a:r>
            <a:r>
              <a:rPr lang="zh-CN" altLang="en-US" sz="2800" dirty="0" smtClean="0">
                <a:solidFill>
                  <a:srgbClr val="C00000"/>
                </a:solidFill>
              </a:rPr>
              <a:t>：</a:t>
            </a:r>
            <a:r>
              <a:rPr lang="en-US" altLang="zh-CN" sz="2800" dirty="0" smtClean="0">
                <a:solidFill>
                  <a:srgbClr val="C00000"/>
                </a:solidFill>
              </a:rPr>
              <a:t>2 </a:t>
            </a:r>
            <a:r>
              <a:rPr lang="en-US" altLang="zh-CN" sz="2800" dirty="0">
                <a:solidFill>
                  <a:srgbClr val="C00000"/>
                </a:solidFill>
              </a:rPr>
              <a:t>x </a:t>
            </a:r>
            <a:r>
              <a:rPr lang="en-US" altLang="zh-CN" sz="2800" dirty="0" smtClean="0">
                <a:solidFill>
                  <a:srgbClr val="C00000"/>
                </a:solidFill>
              </a:rPr>
              <a:t>(65 </a:t>
            </a:r>
            <a:r>
              <a:rPr lang="en-US" altLang="zh-CN" sz="2800" dirty="0">
                <a:solidFill>
                  <a:srgbClr val="C00000"/>
                </a:solidFill>
              </a:rPr>
              <a:t>m</a:t>
            </a:r>
            <a:r>
              <a:rPr lang="en-US" altLang="zh-CN" sz="2800" baseline="30000" dirty="0">
                <a:solidFill>
                  <a:srgbClr val="C00000"/>
                </a:solidFill>
              </a:rPr>
              <a:t>2</a:t>
            </a:r>
            <a:r>
              <a:rPr lang="en-US" altLang="zh-CN" sz="2800" dirty="0">
                <a:solidFill>
                  <a:srgbClr val="C00000"/>
                </a:solidFill>
              </a:rPr>
              <a:t> + </a:t>
            </a:r>
            <a:r>
              <a:rPr lang="en-US" altLang="zh-CN" sz="2800" dirty="0" smtClean="0">
                <a:solidFill>
                  <a:srgbClr val="C00000"/>
                </a:solidFill>
              </a:rPr>
              <a:t>2 x 12.5 m</a:t>
            </a:r>
            <a:r>
              <a:rPr lang="en-US" altLang="zh-CN" sz="28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CN" sz="2800" dirty="0" smtClean="0">
                <a:solidFill>
                  <a:srgbClr val="C00000"/>
                </a:solidFill>
              </a:rPr>
              <a:t>) </a:t>
            </a:r>
            <a:r>
              <a:rPr lang="en-US" altLang="zh-CN" sz="2800" dirty="0">
                <a:solidFill>
                  <a:srgbClr val="C00000"/>
                </a:solidFill>
              </a:rPr>
              <a:t>= </a:t>
            </a:r>
            <a:r>
              <a:rPr lang="en-US" altLang="zh-CN" sz="2800" dirty="0" smtClean="0">
                <a:solidFill>
                  <a:srgbClr val="C00000"/>
                </a:solidFill>
              </a:rPr>
              <a:t>180 m</a:t>
            </a:r>
            <a:r>
              <a:rPr lang="en-US" altLang="zh-CN" sz="2800" baseline="30000" dirty="0" smtClean="0">
                <a:solidFill>
                  <a:srgbClr val="C00000"/>
                </a:solidFill>
              </a:rPr>
              <a:t>2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694" y="2627606"/>
            <a:ext cx="78066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Take </a:t>
            </a:r>
            <a:endParaRPr lang="en-US" altLang="zh-CN" sz="2800" b="1" dirty="0"/>
          </a:p>
          <a:p>
            <a:pPr algn="ctr"/>
            <a:r>
              <a:rPr lang="en-US" altLang="zh-CN" sz="2800" dirty="0" err="1" smtClean="0">
                <a:solidFill>
                  <a:srgbClr val="C00000"/>
                </a:solidFill>
              </a:rPr>
              <a:t>R</a:t>
            </a:r>
            <a:r>
              <a:rPr lang="en-US" altLang="zh-CN" sz="2800" baseline="-25000" dirty="0" err="1" smtClean="0">
                <a:solidFill>
                  <a:srgbClr val="C00000"/>
                </a:solidFill>
              </a:rPr>
              <a:t>in</a:t>
            </a:r>
            <a:r>
              <a:rPr lang="en-US" altLang="zh-CN" sz="2800" dirty="0" smtClean="0">
                <a:solidFill>
                  <a:srgbClr val="C00000"/>
                </a:solidFill>
              </a:rPr>
              <a:t> = 2 m  </a:t>
            </a:r>
          </a:p>
          <a:p>
            <a:pPr algn="ctr"/>
            <a:r>
              <a:rPr lang="en-US" altLang="zh-CN" sz="2800" dirty="0">
                <a:solidFill>
                  <a:srgbClr val="C00000"/>
                </a:solidFill>
              </a:rPr>
              <a:t>Barrel Length </a:t>
            </a:r>
            <a:r>
              <a:rPr lang="en-US" altLang="zh-CN" sz="2800" dirty="0" smtClean="0">
                <a:solidFill>
                  <a:srgbClr val="C00000"/>
                </a:solidFill>
              </a:rPr>
              <a:t>= 5 m</a:t>
            </a:r>
          </a:p>
        </p:txBody>
      </p:sp>
      <p:sp>
        <p:nvSpPr>
          <p:cNvPr id="9" name="矩形 8"/>
          <p:cNvSpPr/>
          <p:nvPr/>
        </p:nvSpPr>
        <p:spPr>
          <a:xfrm>
            <a:off x="3690663" y="5064875"/>
            <a:ext cx="1624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Barrel </a:t>
            </a:r>
            <a:r>
              <a:rPr lang="en-US" altLang="zh-CN" sz="2400" dirty="0" smtClean="0"/>
              <a:t>area </a:t>
            </a:r>
            <a:endParaRPr lang="zh-CN" altLang="en-US" sz="2400" dirty="0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502713" y="4746189"/>
            <a:ext cx="0" cy="39195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510713" y="5064876"/>
            <a:ext cx="185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End cap area </a:t>
            </a:r>
            <a:endParaRPr lang="zh-CN" altLang="en-US" sz="2400" dirty="0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374713" y="4737313"/>
            <a:ext cx="0" cy="39195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315543" y="6237933"/>
            <a:ext cx="5049973" cy="523220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2.5 </a:t>
            </a:r>
            <a:r>
              <a:rPr lang="en-US" altLang="zh-CN" sz="2800" dirty="0"/>
              <a:t>cm x </a:t>
            </a:r>
            <a:r>
              <a:rPr lang="en-US" altLang="zh-CN" sz="2800" dirty="0" smtClean="0"/>
              <a:t>2.5 cm </a:t>
            </a:r>
            <a:r>
              <a:rPr lang="en-US" altLang="zh-CN" sz="2800" dirty="0" smtClean="0">
                <a:sym typeface="Symbol" panose="05050102010706020507" pitchFamily="18" charset="2"/>
              </a:rPr>
              <a:t>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288,000 PMTs</a:t>
            </a:r>
            <a:endParaRPr lang="zh-CN" altLang="en-US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2692640" y="5603158"/>
            <a:ext cx="4319003" cy="523220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5 </a:t>
            </a:r>
            <a:r>
              <a:rPr lang="en-US" altLang="zh-CN" sz="2800" dirty="0"/>
              <a:t>cm x </a:t>
            </a:r>
            <a:r>
              <a:rPr lang="en-US" altLang="zh-CN" sz="2800" dirty="0" smtClean="0"/>
              <a:t>5 </a:t>
            </a:r>
            <a:r>
              <a:rPr lang="en-US" altLang="zh-CN" sz="2800" dirty="0" smtClean="0"/>
              <a:t>cm </a:t>
            </a:r>
            <a:r>
              <a:rPr lang="en-US" altLang="zh-CN" sz="2800" dirty="0" smtClean="0">
                <a:sym typeface="Symbol" panose="05050102010706020507" pitchFamily="18" charset="2"/>
              </a:rPr>
              <a:t> </a:t>
            </a:r>
            <a:r>
              <a:rPr lang="en-US" altLang="zh-CN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72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,000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PMTs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0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514" y="2277000"/>
            <a:ext cx="5238486" cy="4340557"/>
            <a:chOff x="0" y="1756467"/>
            <a:chExt cx="6811587" cy="510153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18504" t="16388" r="32677" b="5184"/>
            <a:stretch/>
          </p:blipFill>
          <p:spPr>
            <a:xfrm>
              <a:off x="0" y="1756467"/>
              <a:ext cx="5648124" cy="5101533"/>
            </a:xfrm>
            <a:prstGeom prst="rect">
              <a:avLst/>
            </a:prstGeom>
          </p:spPr>
        </p:pic>
        <p:cxnSp>
          <p:nvCxnSpPr>
            <p:cNvPr id="3" name="直接箭头连接符 2"/>
            <p:cNvCxnSpPr/>
            <p:nvPr/>
          </p:nvCxnSpPr>
          <p:spPr>
            <a:xfrm>
              <a:off x="5894742" y="3412467"/>
              <a:ext cx="0" cy="1728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箭头连接符 3"/>
            <p:cNvCxnSpPr/>
            <p:nvPr/>
          </p:nvCxnSpPr>
          <p:spPr>
            <a:xfrm flipH="1">
              <a:off x="5443587" y="3412467"/>
              <a:ext cx="136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5443587" y="5140467"/>
              <a:ext cx="136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5689273" y="4086568"/>
              <a:ext cx="8402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25 mm</a:t>
              </a:r>
              <a:endParaRPr lang="en-US" altLang="zh-CN" dirty="0"/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H="1" flipV="1">
              <a:off x="3931586" y="5231528"/>
              <a:ext cx="1440001" cy="72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 rot="1555221">
              <a:off x="4231439" y="5406862"/>
              <a:ext cx="840295" cy="369332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25 mm</a:t>
              </a:r>
              <a:endParaRPr lang="en-US" altLang="zh-CN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1781149"/>
            <a:ext cx="4761662" cy="52322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</a:rPr>
              <a:t>SiPM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modules used in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TOF-PET 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5896" y="5609456"/>
            <a:ext cx="2953116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PMT size: 25 mm x 25 mm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Pixel size:  3 mm x 3 mm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           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or 4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mm x 4 mm 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0315" t="20590" r="33464" b="14988"/>
          <a:stretch/>
        </p:blipFill>
        <p:spPr>
          <a:xfrm>
            <a:off x="5333475" y="2874031"/>
            <a:ext cx="3743525" cy="374352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877765" y="872094"/>
            <a:ext cx="4145254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A PET ring typically ~0.2 m</a:t>
            </a:r>
            <a:r>
              <a:rPr lang="en-US" altLang="zh-CN" sz="2400" baseline="30000" dirty="0" smtClean="0"/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4823995" y="1433535"/>
            <a:ext cx="4252795" cy="120032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One CEPC calorimeter  </a:t>
            </a:r>
            <a:r>
              <a:rPr lang="en-US" altLang="zh-CN" sz="2400" b="1" dirty="0">
                <a:sym typeface="Symbol" panose="05050102010706020507" pitchFamily="18" charset="2"/>
              </a:rPr>
              <a:t> </a:t>
            </a:r>
            <a:endParaRPr lang="en-US" altLang="zh-CN" sz="2400" b="1" dirty="0" smtClean="0">
              <a:sym typeface="Symbol" panose="05050102010706020507" pitchFamily="18" charset="2"/>
            </a:endParaRPr>
          </a:p>
          <a:p>
            <a:pPr algn="ctr"/>
            <a:r>
              <a:rPr lang="en-US" altLang="zh-CN" sz="2400" b="1" dirty="0" smtClean="0">
                <a:sym typeface="Symbol" panose="05050102010706020507" pitchFamily="18" charset="2"/>
              </a:rPr>
              <a:t>10</a:t>
            </a:r>
            <a:r>
              <a:rPr lang="en-US" altLang="zh-CN" sz="2400" b="1" dirty="0" smtClean="0"/>
              <a:t>00 to 2000 </a:t>
            </a:r>
            <a:r>
              <a:rPr lang="en-US" altLang="zh-CN" sz="2400" b="1" dirty="0"/>
              <a:t>medical PET scanners </a:t>
            </a:r>
          </a:p>
        </p:txBody>
      </p:sp>
      <p:sp>
        <p:nvSpPr>
          <p:cNvPr id="19" name="矩形 18"/>
          <p:cNvSpPr/>
          <p:nvPr/>
        </p:nvSpPr>
        <p:spPr>
          <a:xfrm>
            <a:off x="3519915" y="-42240"/>
            <a:ext cx="1961928" cy="70788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</a:rPr>
              <a:t>SiPMs</a:t>
            </a:r>
            <a:endParaRPr lang="en-US" altLang="zh-CN" sz="4000" b="1" dirty="0" smtClean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1747" y="612602"/>
            <a:ext cx="414525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For TDR, we do not have time to do prototypes. We need a scheme that is likely to work</a:t>
            </a:r>
            <a:endParaRPr lang="en-US" altLang="zh-CN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53327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nihms532031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" y="329368"/>
            <a:ext cx="2628050" cy="59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external file that holds a picture, illustration, etc.&#10;Object name is nihms53203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58" y="2771569"/>
            <a:ext cx="5480392" cy="23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51554" y="697200"/>
            <a:ext cx="5892800" cy="132343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</a:rPr>
              <a:t>Example</a:t>
            </a: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of </a:t>
            </a:r>
            <a:r>
              <a:rPr lang="en-US" altLang="zh-CN" sz="4000" b="1" dirty="0" err="1" smtClean="0">
                <a:solidFill>
                  <a:srgbClr val="FF0000"/>
                </a:solidFill>
              </a:rPr>
              <a:t>SiPM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Modules used in TOF-PET</a:t>
            </a:r>
            <a:endParaRPr lang="en-US" altLang="zh-CN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17215" y="144792"/>
            <a:ext cx="3185770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MCP-PMT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9698" y="4888142"/>
            <a:ext cx="7343629" cy="95410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</a:rPr>
              <a:t> We believe we can develop and make MCP-PMTs at an affordable cost in China</a:t>
            </a:r>
          </a:p>
        </p:txBody>
      </p:sp>
      <p:sp>
        <p:nvSpPr>
          <p:cNvPr id="11" name="矩形 10"/>
          <p:cNvSpPr/>
          <p:nvPr/>
        </p:nvSpPr>
        <p:spPr>
          <a:xfrm>
            <a:off x="287513" y="5909528"/>
            <a:ext cx="8388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MCP-PMTs that work in 2 T magnetic field and in all directions may not be possible </a:t>
            </a:r>
            <a:endParaRPr lang="en-US" altLang="zh-CN" sz="2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5906" t="17789" r="68897" b="7985"/>
          <a:stretch/>
        </p:blipFill>
        <p:spPr>
          <a:xfrm>
            <a:off x="5796000" y="144792"/>
            <a:ext cx="2752200" cy="45583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31549" t="17508" r="49670" b="51563"/>
          <a:stretch/>
        </p:blipFill>
        <p:spPr>
          <a:xfrm>
            <a:off x="828000" y="1455272"/>
            <a:ext cx="3056700" cy="28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2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439502" y="860914"/>
            <a:ext cx="8499622" cy="5702077"/>
            <a:chOff x="529654" y="139697"/>
            <a:chExt cx="8499622" cy="5702077"/>
          </a:xfrm>
        </p:grpSpPr>
        <p:sp>
          <p:nvSpPr>
            <p:cNvPr id="16" name="梯形 15"/>
            <p:cNvSpPr>
              <a:spLocks/>
            </p:cNvSpPr>
            <p:nvPr/>
          </p:nvSpPr>
          <p:spPr>
            <a:xfrm rot="10800000">
              <a:off x="1035382" y="149687"/>
              <a:ext cx="567453" cy="2477732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梯形 17"/>
            <p:cNvSpPr>
              <a:spLocks/>
            </p:cNvSpPr>
            <p:nvPr/>
          </p:nvSpPr>
          <p:spPr>
            <a:xfrm rot="11100000">
              <a:off x="1498504" y="139697"/>
              <a:ext cx="567453" cy="2477732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梯形 18"/>
            <p:cNvSpPr>
              <a:spLocks/>
            </p:cNvSpPr>
            <p:nvPr/>
          </p:nvSpPr>
          <p:spPr>
            <a:xfrm rot="11386418">
              <a:off x="1949808" y="159853"/>
              <a:ext cx="567453" cy="2477732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梯形 19"/>
            <p:cNvSpPr>
              <a:spLocks/>
            </p:cNvSpPr>
            <p:nvPr/>
          </p:nvSpPr>
          <p:spPr>
            <a:xfrm rot="11697157">
              <a:off x="2414222" y="163550"/>
              <a:ext cx="584649" cy="2477732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梯形 20"/>
            <p:cNvSpPr>
              <a:spLocks/>
            </p:cNvSpPr>
            <p:nvPr/>
          </p:nvSpPr>
          <p:spPr>
            <a:xfrm rot="12038180">
              <a:off x="2905820" y="183243"/>
              <a:ext cx="584649" cy="2477732"/>
            </a:xfrm>
            <a:prstGeom prst="trapezoid">
              <a:avLst>
                <a:gd name="adj" fmla="val 1941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梯形 21"/>
            <p:cNvSpPr>
              <a:spLocks/>
            </p:cNvSpPr>
            <p:nvPr/>
          </p:nvSpPr>
          <p:spPr>
            <a:xfrm rot="12330260">
              <a:off x="3416106" y="220083"/>
              <a:ext cx="584649" cy="2477732"/>
            </a:xfrm>
            <a:prstGeom prst="trapezoid">
              <a:avLst>
                <a:gd name="adj" fmla="val 15955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梯形 22"/>
            <p:cNvSpPr>
              <a:spLocks/>
            </p:cNvSpPr>
            <p:nvPr/>
          </p:nvSpPr>
          <p:spPr>
            <a:xfrm rot="12582021">
              <a:off x="3970548" y="229089"/>
              <a:ext cx="584649" cy="2477732"/>
            </a:xfrm>
            <a:prstGeom prst="trapezoid">
              <a:avLst>
                <a:gd name="adj" fmla="val 15955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梯形 23"/>
            <p:cNvSpPr>
              <a:spLocks/>
            </p:cNvSpPr>
            <p:nvPr/>
          </p:nvSpPr>
          <p:spPr>
            <a:xfrm rot="12873415">
              <a:off x="4562495" y="236770"/>
              <a:ext cx="653431" cy="2477732"/>
            </a:xfrm>
            <a:prstGeom prst="trapezoid">
              <a:avLst>
                <a:gd name="adj" fmla="val 14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>
              <a:spLocks/>
            </p:cNvSpPr>
            <p:nvPr/>
          </p:nvSpPr>
          <p:spPr>
            <a:xfrm rot="13161748">
              <a:off x="5263183" y="246208"/>
              <a:ext cx="653431" cy="2477732"/>
            </a:xfrm>
            <a:prstGeom prst="trapezoid">
              <a:avLst>
                <a:gd name="adj" fmla="val 14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梯形 25"/>
            <p:cNvSpPr>
              <a:spLocks/>
            </p:cNvSpPr>
            <p:nvPr/>
          </p:nvSpPr>
          <p:spPr>
            <a:xfrm rot="13441318">
              <a:off x="5983545" y="272773"/>
              <a:ext cx="756604" cy="2477732"/>
            </a:xfrm>
            <a:prstGeom prst="trapezoid">
              <a:avLst>
                <a:gd name="adj" fmla="val 16439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梯形 26"/>
            <p:cNvSpPr>
              <a:spLocks/>
            </p:cNvSpPr>
            <p:nvPr/>
          </p:nvSpPr>
          <p:spPr>
            <a:xfrm rot="13808057">
              <a:off x="6664245" y="518853"/>
              <a:ext cx="814112" cy="2407377"/>
            </a:xfrm>
            <a:prstGeom prst="trapezoid">
              <a:avLst>
                <a:gd name="adj" fmla="val 1816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梯形 28"/>
            <p:cNvSpPr>
              <a:spLocks/>
            </p:cNvSpPr>
            <p:nvPr/>
          </p:nvSpPr>
          <p:spPr>
            <a:xfrm rot="14307544">
              <a:off x="7101080" y="1396250"/>
              <a:ext cx="778716" cy="2407377"/>
            </a:xfrm>
            <a:prstGeom prst="trapezoid">
              <a:avLst>
                <a:gd name="adj" fmla="val 14508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梯形 29"/>
            <p:cNvSpPr>
              <a:spLocks/>
            </p:cNvSpPr>
            <p:nvPr/>
          </p:nvSpPr>
          <p:spPr>
            <a:xfrm rot="14579538">
              <a:off x="7264845" y="2080017"/>
              <a:ext cx="778716" cy="2407377"/>
            </a:xfrm>
            <a:prstGeom prst="trapezoid">
              <a:avLst>
                <a:gd name="adj" fmla="val 11430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梯形 30"/>
            <p:cNvSpPr>
              <a:spLocks/>
            </p:cNvSpPr>
            <p:nvPr/>
          </p:nvSpPr>
          <p:spPr>
            <a:xfrm rot="14901080">
              <a:off x="7298069" y="2828626"/>
              <a:ext cx="879123" cy="2407377"/>
            </a:xfrm>
            <a:prstGeom prst="trapezoid">
              <a:avLst>
                <a:gd name="adj" fmla="val 16586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梯形 31"/>
            <p:cNvSpPr>
              <a:spLocks/>
            </p:cNvSpPr>
            <p:nvPr/>
          </p:nvSpPr>
          <p:spPr>
            <a:xfrm rot="15269701">
              <a:off x="7391207" y="3560561"/>
              <a:ext cx="783989" cy="2407377"/>
            </a:xfrm>
            <a:prstGeom prst="trapezoid">
              <a:avLst>
                <a:gd name="adj" fmla="val 16625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梯形 32"/>
            <p:cNvSpPr>
              <a:spLocks/>
            </p:cNvSpPr>
            <p:nvPr/>
          </p:nvSpPr>
          <p:spPr>
            <a:xfrm rot="15573884">
              <a:off x="7433593" y="4246091"/>
              <a:ext cx="783989" cy="2407377"/>
            </a:xfrm>
            <a:prstGeom prst="trapezoid">
              <a:avLst>
                <a:gd name="adj" fmla="val 1248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213087" y="327352"/>
              <a:ext cx="1789634" cy="646331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 smtClean="0"/>
                <a:t>B </a:t>
              </a:r>
              <a:r>
                <a:rPr lang="en-US" altLang="zh-CN" sz="3600" b="1" dirty="0" smtClean="0">
                  <a:sym typeface="Symbol" panose="05050102010706020507" pitchFamily="18" charset="2"/>
                </a:rPr>
                <a:t> 2 T</a:t>
              </a:r>
              <a:endParaRPr lang="en-US" altLang="zh-CN" sz="3600" b="1" dirty="0" smtClean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529654" y="2593308"/>
              <a:ext cx="495933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/>
                <a:t>Using MCP-PMT in barrel region is difficult</a:t>
              </a:r>
            </a:p>
          </p:txBody>
        </p:sp>
        <p:sp>
          <p:nvSpPr>
            <p:cNvPr id="40" name="右箭头 39"/>
            <p:cNvSpPr/>
            <p:nvPr/>
          </p:nvSpPr>
          <p:spPr>
            <a:xfrm>
              <a:off x="684000" y="981000"/>
              <a:ext cx="8334576" cy="601642"/>
            </a:xfrm>
            <a:prstGeom prst="rightArrow">
              <a:avLst>
                <a:gd name="adj1" fmla="val 50000"/>
                <a:gd name="adj2" fmla="val 958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4395900" y="4593190"/>
            <a:ext cx="4233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/>
              <a:t>End caps probably OK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9573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5446" y="44513"/>
            <a:ext cx="8156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</a:rPr>
              <a:t>Go back to KLOE </a:t>
            </a:r>
            <a:r>
              <a:rPr lang="en-US" altLang="zh-CN" sz="4000" dirty="0" err="1">
                <a:solidFill>
                  <a:srgbClr val="FF0000"/>
                </a:solidFill>
              </a:rPr>
              <a:t>EMCal</a:t>
            </a:r>
            <a:r>
              <a:rPr lang="en-US" altLang="zh-CN" sz="4000" dirty="0">
                <a:solidFill>
                  <a:srgbClr val="FF0000"/>
                </a:solidFill>
              </a:rPr>
              <a:t> configuration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22946" y="798429"/>
            <a:ext cx="4387687" cy="3097264"/>
            <a:chOff x="0" y="1088974"/>
            <a:chExt cx="5743240" cy="43430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r="43206" b="3646"/>
            <a:stretch/>
          </p:blipFill>
          <p:spPr>
            <a:xfrm>
              <a:off x="0" y="1088974"/>
              <a:ext cx="5743240" cy="4343072"/>
            </a:xfrm>
            <a:prstGeom prst="rect">
              <a:avLst/>
            </a:prstGeom>
          </p:spPr>
        </p:pic>
        <p:sp>
          <p:nvSpPr>
            <p:cNvPr id="9" name="任意多边形 8"/>
            <p:cNvSpPr/>
            <p:nvPr/>
          </p:nvSpPr>
          <p:spPr>
            <a:xfrm>
              <a:off x="3867150" y="1762125"/>
              <a:ext cx="733425" cy="819150"/>
            </a:xfrm>
            <a:custGeom>
              <a:avLst/>
              <a:gdLst>
                <a:gd name="connsiteX0" fmla="*/ 0 w 733425"/>
                <a:gd name="connsiteY0" fmla="*/ 119063 h 819150"/>
                <a:gd name="connsiteX1" fmla="*/ 166688 w 733425"/>
                <a:gd name="connsiteY1" fmla="*/ 819150 h 819150"/>
                <a:gd name="connsiteX2" fmla="*/ 609600 w 733425"/>
                <a:gd name="connsiteY2" fmla="*/ 738188 h 819150"/>
                <a:gd name="connsiteX3" fmla="*/ 733425 w 733425"/>
                <a:gd name="connsiteY3" fmla="*/ 0 h 819150"/>
                <a:gd name="connsiteX4" fmla="*/ 0 w 733425"/>
                <a:gd name="connsiteY4" fmla="*/ 119063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819150">
                  <a:moveTo>
                    <a:pt x="0" y="119063"/>
                  </a:moveTo>
                  <a:lnTo>
                    <a:pt x="166688" y="819150"/>
                  </a:lnTo>
                  <a:lnTo>
                    <a:pt x="609600" y="738188"/>
                  </a:lnTo>
                  <a:lnTo>
                    <a:pt x="733425" y="0"/>
                  </a:lnTo>
                  <a:lnTo>
                    <a:pt x="0" y="119063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476750" y="1766888"/>
              <a:ext cx="776288" cy="947737"/>
            </a:xfrm>
            <a:custGeom>
              <a:avLst/>
              <a:gdLst>
                <a:gd name="connsiteX0" fmla="*/ 123825 w 776288"/>
                <a:gd name="connsiteY0" fmla="*/ 0 h 947737"/>
                <a:gd name="connsiteX1" fmla="*/ 776288 w 776288"/>
                <a:gd name="connsiteY1" fmla="*/ 347662 h 947737"/>
                <a:gd name="connsiteX2" fmla="*/ 381000 w 776288"/>
                <a:gd name="connsiteY2" fmla="*/ 947737 h 947737"/>
                <a:gd name="connsiteX3" fmla="*/ 0 w 776288"/>
                <a:gd name="connsiteY3" fmla="*/ 733425 h 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288" h="947737">
                  <a:moveTo>
                    <a:pt x="123825" y="0"/>
                  </a:moveTo>
                  <a:lnTo>
                    <a:pt x="776288" y="347662"/>
                  </a:lnTo>
                  <a:lnTo>
                    <a:pt x="381000" y="947737"/>
                  </a:lnTo>
                  <a:lnTo>
                    <a:pt x="0" y="733425"/>
                  </a:lnTo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243263" y="1881188"/>
              <a:ext cx="800100" cy="1028700"/>
            </a:xfrm>
            <a:custGeom>
              <a:avLst/>
              <a:gdLst>
                <a:gd name="connsiteX0" fmla="*/ 0 w 800100"/>
                <a:gd name="connsiteY0" fmla="*/ 581025 h 1028700"/>
                <a:gd name="connsiteX1" fmla="*/ 433387 w 800100"/>
                <a:gd name="connsiteY1" fmla="*/ 1028700 h 1028700"/>
                <a:gd name="connsiteX2" fmla="*/ 800100 w 800100"/>
                <a:gd name="connsiteY2" fmla="*/ 695325 h 1028700"/>
                <a:gd name="connsiteX3" fmla="*/ 628650 w 800100"/>
                <a:gd name="connsiteY3" fmla="*/ 0 h 1028700"/>
                <a:gd name="connsiteX4" fmla="*/ 0 w 800100"/>
                <a:gd name="connsiteY4" fmla="*/ 581025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100" h="1028700">
                  <a:moveTo>
                    <a:pt x="0" y="581025"/>
                  </a:moveTo>
                  <a:lnTo>
                    <a:pt x="433387" y="1028700"/>
                  </a:lnTo>
                  <a:lnTo>
                    <a:pt x="800100" y="695325"/>
                  </a:lnTo>
                  <a:lnTo>
                    <a:pt x="628650" y="0"/>
                  </a:lnTo>
                  <a:lnTo>
                    <a:pt x="0" y="581025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900363" y="2466975"/>
              <a:ext cx="771525" cy="933450"/>
            </a:xfrm>
            <a:custGeom>
              <a:avLst/>
              <a:gdLst>
                <a:gd name="connsiteX0" fmla="*/ 342900 w 771525"/>
                <a:gd name="connsiteY0" fmla="*/ 0 h 933450"/>
                <a:gd name="connsiteX1" fmla="*/ 0 w 771525"/>
                <a:gd name="connsiteY1" fmla="*/ 866775 h 933450"/>
                <a:gd name="connsiteX2" fmla="*/ 581025 w 771525"/>
                <a:gd name="connsiteY2" fmla="*/ 933450 h 933450"/>
                <a:gd name="connsiteX3" fmla="*/ 771525 w 771525"/>
                <a:gd name="connsiteY3" fmla="*/ 438150 h 933450"/>
                <a:gd name="connsiteX4" fmla="*/ 342900 w 771525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933450">
                  <a:moveTo>
                    <a:pt x="342900" y="0"/>
                  </a:moveTo>
                  <a:lnTo>
                    <a:pt x="0" y="866775"/>
                  </a:lnTo>
                  <a:lnTo>
                    <a:pt x="581025" y="933450"/>
                  </a:lnTo>
                  <a:lnTo>
                    <a:pt x="771525" y="438150"/>
                  </a:lnTo>
                  <a:lnTo>
                    <a:pt x="342900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862513" y="2119313"/>
              <a:ext cx="771525" cy="1038225"/>
            </a:xfrm>
            <a:custGeom>
              <a:avLst/>
              <a:gdLst>
                <a:gd name="connsiteX0" fmla="*/ 0 w 771525"/>
                <a:gd name="connsiteY0" fmla="*/ 595312 h 1038225"/>
                <a:gd name="connsiteX1" fmla="*/ 219075 w 771525"/>
                <a:gd name="connsiteY1" fmla="*/ 1038225 h 1038225"/>
                <a:gd name="connsiteX2" fmla="*/ 771525 w 771525"/>
                <a:gd name="connsiteY2" fmla="*/ 747712 h 1038225"/>
                <a:gd name="connsiteX3" fmla="*/ 390525 w 771525"/>
                <a:gd name="connsiteY3" fmla="*/ 0 h 1038225"/>
                <a:gd name="connsiteX4" fmla="*/ 0 w 771525"/>
                <a:gd name="connsiteY4" fmla="*/ 595312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1038225">
                  <a:moveTo>
                    <a:pt x="0" y="595312"/>
                  </a:moveTo>
                  <a:lnTo>
                    <a:pt x="219075" y="1038225"/>
                  </a:lnTo>
                  <a:lnTo>
                    <a:pt x="771525" y="747712"/>
                  </a:lnTo>
                  <a:lnTo>
                    <a:pt x="390525" y="0"/>
                  </a:lnTo>
                  <a:lnTo>
                    <a:pt x="0" y="595312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086350" y="2862263"/>
              <a:ext cx="576263" cy="914400"/>
            </a:xfrm>
            <a:custGeom>
              <a:avLst/>
              <a:gdLst>
                <a:gd name="connsiteX0" fmla="*/ 542925 w 576263"/>
                <a:gd name="connsiteY0" fmla="*/ 0 h 914400"/>
                <a:gd name="connsiteX1" fmla="*/ 576263 w 576263"/>
                <a:gd name="connsiteY1" fmla="*/ 914400 h 914400"/>
                <a:gd name="connsiteX2" fmla="*/ 0 w 576263"/>
                <a:gd name="connsiteY2" fmla="*/ 819150 h 914400"/>
                <a:gd name="connsiteX3" fmla="*/ 0 w 576263"/>
                <a:gd name="connsiteY3" fmla="*/ 285750 h 914400"/>
                <a:gd name="connsiteX4" fmla="*/ 542925 w 576263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263" h="914400">
                  <a:moveTo>
                    <a:pt x="542925" y="0"/>
                  </a:moveTo>
                  <a:lnTo>
                    <a:pt x="576263" y="914400"/>
                  </a:lnTo>
                  <a:lnTo>
                    <a:pt x="0" y="819150"/>
                  </a:lnTo>
                  <a:lnTo>
                    <a:pt x="0" y="285750"/>
                  </a:lnTo>
                  <a:lnTo>
                    <a:pt x="542925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895850" y="3686175"/>
              <a:ext cx="762000" cy="962025"/>
            </a:xfrm>
            <a:custGeom>
              <a:avLst/>
              <a:gdLst>
                <a:gd name="connsiteX0" fmla="*/ 195263 w 762000"/>
                <a:gd name="connsiteY0" fmla="*/ 0 h 962025"/>
                <a:gd name="connsiteX1" fmla="*/ 0 w 762000"/>
                <a:gd name="connsiteY1" fmla="*/ 490538 h 962025"/>
                <a:gd name="connsiteX2" fmla="*/ 414338 w 762000"/>
                <a:gd name="connsiteY2" fmla="*/ 962025 h 962025"/>
                <a:gd name="connsiteX3" fmla="*/ 762000 w 762000"/>
                <a:gd name="connsiteY3" fmla="*/ 85725 h 962025"/>
                <a:gd name="connsiteX4" fmla="*/ 195263 w 762000"/>
                <a:gd name="connsiteY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962025">
                  <a:moveTo>
                    <a:pt x="195263" y="0"/>
                  </a:moveTo>
                  <a:lnTo>
                    <a:pt x="0" y="490538"/>
                  </a:lnTo>
                  <a:lnTo>
                    <a:pt x="414338" y="962025"/>
                  </a:lnTo>
                  <a:lnTo>
                    <a:pt x="762000" y="85725"/>
                  </a:lnTo>
                  <a:lnTo>
                    <a:pt x="195263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524375" y="4186238"/>
              <a:ext cx="781050" cy="1038225"/>
            </a:xfrm>
            <a:custGeom>
              <a:avLst/>
              <a:gdLst>
                <a:gd name="connsiteX0" fmla="*/ 371475 w 781050"/>
                <a:gd name="connsiteY0" fmla="*/ 0 h 1038225"/>
                <a:gd name="connsiteX1" fmla="*/ 0 w 781050"/>
                <a:gd name="connsiteY1" fmla="*/ 357187 h 1038225"/>
                <a:gd name="connsiteX2" fmla="*/ 176213 w 781050"/>
                <a:gd name="connsiteY2" fmla="*/ 1038225 h 1038225"/>
                <a:gd name="connsiteX3" fmla="*/ 781050 w 781050"/>
                <a:gd name="connsiteY3" fmla="*/ 452437 h 1038225"/>
                <a:gd name="connsiteX4" fmla="*/ 371475 w 781050"/>
                <a:gd name="connsiteY4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1038225">
                  <a:moveTo>
                    <a:pt x="371475" y="0"/>
                  </a:moveTo>
                  <a:lnTo>
                    <a:pt x="0" y="357187"/>
                  </a:lnTo>
                  <a:lnTo>
                    <a:pt x="176213" y="1038225"/>
                  </a:lnTo>
                  <a:lnTo>
                    <a:pt x="781050" y="452437"/>
                  </a:lnTo>
                  <a:lnTo>
                    <a:pt x="371475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962400" y="4533900"/>
              <a:ext cx="733425" cy="804863"/>
            </a:xfrm>
            <a:custGeom>
              <a:avLst/>
              <a:gdLst>
                <a:gd name="connsiteX0" fmla="*/ 123825 w 733425"/>
                <a:gd name="connsiteY0" fmla="*/ 85725 h 804863"/>
                <a:gd name="connsiteX1" fmla="*/ 576263 w 733425"/>
                <a:gd name="connsiteY1" fmla="*/ 0 h 804863"/>
                <a:gd name="connsiteX2" fmla="*/ 733425 w 733425"/>
                <a:gd name="connsiteY2" fmla="*/ 695325 h 804863"/>
                <a:gd name="connsiteX3" fmla="*/ 0 w 733425"/>
                <a:gd name="connsiteY3" fmla="*/ 804863 h 804863"/>
                <a:gd name="connsiteX4" fmla="*/ 123825 w 733425"/>
                <a:gd name="connsiteY4" fmla="*/ 85725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804863">
                  <a:moveTo>
                    <a:pt x="123825" y="85725"/>
                  </a:moveTo>
                  <a:lnTo>
                    <a:pt x="576263" y="0"/>
                  </a:lnTo>
                  <a:lnTo>
                    <a:pt x="733425" y="695325"/>
                  </a:lnTo>
                  <a:lnTo>
                    <a:pt x="0" y="804863"/>
                  </a:lnTo>
                  <a:lnTo>
                    <a:pt x="123825" y="85725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309938" y="4400550"/>
              <a:ext cx="781050" cy="942975"/>
            </a:xfrm>
            <a:custGeom>
              <a:avLst/>
              <a:gdLst>
                <a:gd name="connsiteX0" fmla="*/ 395287 w 781050"/>
                <a:gd name="connsiteY0" fmla="*/ 0 h 942975"/>
                <a:gd name="connsiteX1" fmla="*/ 781050 w 781050"/>
                <a:gd name="connsiteY1" fmla="*/ 219075 h 942975"/>
                <a:gd name="connsiteX2" fmla="*/ 647700 w 781050"/>
                <a:gd name="connsiteY2" fmla="*/ 942975 h 942975"/>
                <a:gd name="connsiteX3" fmla="*/ 0 w 781050"/>
                <a:gd name="connsiteY3" fmla="*/ 576263 h 942975"/>
                <a:gd name="connsiteX4" fmla="*/ 395287 w 781050"/>
                <a:gd name="connsiteY4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942975">
                  <a:moveTo>
                    <a:pt x="395287" y="0"/>
                  </a:moveTo>
                  <a:lnTo>
                    <a:pt x="781050" y="219075"/>
                  </a:lnTo>
                  <a:lnTo>
                    <a:pt x="647700" y="942975"/>
                  </a:lnTo>
                  <a:lnTo>
                    <a:pt x="0" y="576263"/>
                  </a:lnTo>
                  <a:lnTo>
                    <a:pt x="395287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33700" y="3967163"/>
              <a:ext cx="771525" cy="1019175"/>
            </a:xfrm>
            <a:custGeom>
              <a:avLst/>
              <a:gdLst>
                <a:gd name="connsiteX0" fmla="*/ 552450 w 771525"/>
                <a:gd name="connsiteY0" fmla="*/ 0 h 1019175"/>
                <a:gd name="connsiteX1" fmla="*/ 771525 w 771525"/>
                <a:gd name="connsiteY1" fmla="*/ 433387 h 1019175"/>
                <a:gd name="connsiteX2" fmla="*/ 376238 w 771525"/>
                <a:gd name="connsiteY2" fmla="*/ 1019175 h 1019175"/>
                <a:gd name="connsiteX3" fmla="*/ 0 w 771525"/>
                <a:gd name="connsiteY3" fmla="*/ 285750 h 1019175"/>
                <a:gd name="connsiteX4" fmla="*/ 552450 w 771525"/>
                <a:gd name="connsiteY4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1019175">
                  <a:moveTo>
                    <a:pt x="552450" y="0"/>
                  </a:moveTo>
                  <a:lnTo>
                    <a:pt x="771525" y="433387"/>
                  </a:lnTo>
                  <a:lnTo>
                    <a:pt x="376238" y="1019175"/>
                  </a:lnTo>
                  <a:lnTo>
                    <a:pt x="0" y="285750"/>
                  </a:lnTo>
                  <a:lnTo>
                    <a:pt x="552450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2895600" y="3328988"/>
              <a:ext cx="595313" cy="919162"/>
            </a:xfrm>
            <a:custGeom>
              <a:avLst/>
              <a:gdLst>
                <a:gd name="connsiteX0" fmla="*/ 0 w 595313"/>
                <a:gd name="connsiteY0" fmla="*/ 0 h 919162"/>
                <a:gd name="connsiteX1" fmla="*/ 33338 w 595313"/>
                <a:gd name="connsiteY1" fmla="*/ 919162 h 919162"/>
                <a:gd name="connsiteX2" fmla="*/ 595313 w 595313"/>
                <a:gd name="connsiteY2" fmla="*/ 642937 h 919162"/>
                <a:gd name="connsiteX3" fmla="*/ 585788 w 595313"/>
                <a:gd name="connsiteY3" fmla="*/ 71437 h 919162"/>
                <a:gd name="connsiteX4" fmla="*/ 0 w 595313"/>
                <a:gd name="connsiteY4" fmla="*/ 0 h 91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13" h="919162">
                  <a:moveTo>
                    <a:pt x="0" y="0"/>
                  </a:moveTo>
                  <a:lnTo>
                    <a:pt x="33338" y="919162"/>
                  </a:lnTo>
                  <a:lnTo>
                    <a:pt x="595313" y="642937"/>
                  </a:lnTo>
                  <a:lnTo>
                    <a:pt x="585788" y="71437"/>
                  </a:lnTo>
                  <a:lnTo>
                    <a:pt x="0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“KLOE electromagnetic calorimeter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4" t="19246"/>
          <a:stretch/>
        </p:blipFill>
        <p:spPr bwMode="auto">
          <a:xfrm>
            <a:off x="4816537" y="1781151"/>
            <a:ext cx="4327463" cy="49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21865" y="3805393"/>
            <a:ext cx="2626836" cy="2674159"/>
            <a:chOff x="6283244" y="1779361"/>
            <a:chExt cx="2211014" cy="3596839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/>
            <a:srcRect l="62542"/>
            <a:stretch/>
          </p:blipFill>
          <p:spPr>
            <a:xfrm flipH="1">
              <a:off x="6283244" y="1779361"/>
              <a:ext cx="2211014" cy="3596839"/>
            </a:xfrm>
            <a:prstGeom prst="rect">
              <a:avLst/>
            </a:prstGeom>
          </p:spPr>
        </p:pic>
        <p:sp>
          <p:nvSpPr>
            <p:cNvPr id="55" name="任意多边形 54"/>
            <p:cNvSpPr/>
            <p:nvPr/>
          </p:nvSpPr>
          <p:spPr>
            <a:xfrm>
              <a:off x="7549789" y="1968150"/>
              <a:ext cx="661987" cy="452438"/>
            </a:xfrm>
            <a:custGeom>
              <a:avLst/>
              <a:gdLst>
                <a:gd name="connsiteX0" fmla="*/ 190500 w 661987"/>
                <a:gd name="connsiteY0" fmla="*/ 123825 h 452438"/>
                <a:gd name="connsiteX1" fmla="*/ 0 w 661987"/>
                <a:gd name="connsiteY1" fmla="*/ 452438 h 452438"/>
                <a:gd name="connsiteX2" fmla="*/ 661987 w 661987"/>
                <a:gd name="connsiteY2" fmla="*/ 152400 h 452438"/>
                <a:gd name="connsiteX3" fmla="*/ 442912 w 661987"/>
                <a:gd name="connsiteY3" fmla="*/ 0 h 452438"/>
                <a:gd name="connsiteX4" fmla="*/ 190500 w 661987"/>
                <a:gd name="connsiteY4" fmla="*/ 123825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87" h="452438">
                  <a:moveTo>
                    <a:pt x="190500" y="123825"/>
                  </a:moveTo>
                  <a:lnTo>
                    <a:pt x="0" y="452438"/>
                  </a:lnTo>
                  <a:lnTo>
                    <a:pt x="661987" y="152400"/>
                  </a:lnTo>
                  <a:lnTo>
                    <a:pt x="442912" y="0"/>
                  </a:lnTo>
                  <a:lnTo>
                    <a:pt x="190500" y="123825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7368814" y="2120550"/>
              <a:ext cx="1009650" cy="852488"/>
            </a:xfrm>
            <a:custGeom>
              <a:avLst/>
              <a:gdLst>
                <a:gd name="connsiteX0" fmla="*/ 166687 w 1009650"/>
                <a:gd name="connsiteY0" fmla="*/ 319088 h 852488"/>
                <a:gd name="connsiteX1" fmla="*/ 0 w 1009650"/>
                <a:gd name="connsiteY1" fmla="*/ 852488 h 852488"/>
                <a:gd name="connsiteX2" fmla="*/ 1009650 w 1009650"/>
                <a:gd name="connsiteY2" fmla="*/ 347663 h 852488"/>
                <a:gd name="connsiteX3" fmla="*/ 847725 w 1009650"/>
                <a:gd name="connsiteY3" fmla="*/ 0 h 852488"/>
                <a:gd name="connsiteX4" fmla="*/ 166687 w 1009650"/>
                <a:gd name="connsiteY4" fmla="*/ 319088 h 8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852488">
                  <a:moveTo>
                    <a:pt x="166687" y="319088"/>
                  </a:moveTo>
                  <a:lnTo>
                    <a:pt x="0" y="852488"/>
                  </a:lnTo>
                  <a:lnTo>
                    <a:pt x="1009650" y="347663"/>
                  </a:lnTo>
                  <a:lnTo>
                    <a:pt x="847725" y="0"/>
                  </a:lnTo>
                  <a:lnTo>
                    <a:pt x="166687" y="319088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7292614" y="2482500"/>
              <a:ext cx="1171575" cy="1162050"/>
            </a:xfrm>
            <a:custGeom>
              <a:avLst/>
              <a:gdLst>
                <a:gd name="connsiteX0" fmla="*/ 76200 w 1171575"/>
                <a:gd name="connsiteY0" fmla="*/ 519113 h 1162050"/>
                <a:gd name="connsiteX1" fmla="*/ 0 w 1171575"/>
                <a:gd name="connsiteY1" fmla="*/ 1162050 h 1162050"/>
                <a:gd name="connsiteX2" fmla="*/ 1171575 w 1171575"/>
                <a:gd name="connsiteY2" fmla="*/ 523875 h 1162050"/>
                <a:gd name="connsiteX3" fmla="*/ 1090612 w 1171575"/>
                <a:gd name="connsiteY3" fmla="*/ 0 h 1162050"/>
                <a:gd name="connsiteX4" fmla="*/ 76200 w 1171575"/>
                <a:gd name="connsiteY4" fmla="*/ 519113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62050">
                  <a:moveTo>
                    <a:pt x="76200" y="519113"/>
                  </a:moveTo>
                  <a:lnTo>
                    <a:pt x="0" y="1162050"/>
                  </a:lnTo>
                  <a:lnTo>
                    <a:pt x="1171575" y="523875"/>
                  </a:lnTo>
                  <a:lnTo>
                    <a:pt x="1090612" y="0"/>
                  </a:lnTo>
                  <a:lnTo>
                    <a:pt x="76200" y="519113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376143" y="3468338"/>
              <a:ext cx="919163" cy="790576"/>
            </a:xfrm>
            <a:custGeom>
              <a:avLst/>
              <a:gdLst>
                <a:gd name="connsiteX0" fmla="*/ 4763 w 919163"/>
                <a:gd name="connsiteY0" fmla="*/ 0 h 790575"/>
                <a:gd name="connsiteX1" fmla="*/ 0 w 919163"/>
                <a:gd name="connsiteY1" fmla="*/ 657225 h 790575"/>
                <a:gd name="connsiteX2" fmla="*/ 914400 w 919163"/>
                <a:gd name="connsiteY2" fmla="*/ 790575 h 790575"/>
                <a:gd name="connsiteX3" fmla="*/ 919163 w 919163"/>
                <a:gd name="connsiteY3" fmla="*/ 166687 h 790575"/>
                <a:gd name="connsiteX4" fmla="*/ 4763 w 919163"/>
                <a:gd name="connsiteY4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163" h="790575">
                  <a:moveTo>
                    <a:pt x="4763" y="0"/>
                  </a:moveTo>
                  <a:cubicBezTo>
                    <a:pt x="3175" y="219075"/>
                    <a:pt x="1588" y="438150"/>
                    <a:pt x="0" y="657225"/>
                  </a:cubicBezTo>
                  <a:lnTo>
                    <a:pt x="914400" y="790575"/>
                  </a:lnTo>
                  <a:cubicBezTo>
                    <a:pt x="915988" y="582612"/>
                    <a:pt x="917575" y="374650"/>
                    <a:pt x="919163" y="166687"/>
                  </a:cubicBezTo>
                  <a:lnTo>
                    <a:pt x="4763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378214" y="2834925"/>
              <a:ext cx="985837" cy="790575"/>
            </a:xfrm>
            <a:custGeom>
              <a:avLst/>
              <a:gdLst>
                <a:gd name="connsiteX0" fmla="*/ 85725 w 985837"/>
                <a:gd name="connsiteY0" fmla="*/ 0 h 790575"/>
                <a:gd name="connsiteX1" fmla="*/ 0 w 985837"/>
                <a:gd name="connsiteY1" fmla="*/ 623888 h 790575"/>
                <a:gd name="connsiteX2" fmla="*/ 904875 w 985837"/>
                <a:gd name="connsiteY2" fmla="*/ 790575 h 790575"/>
                <a:gd name="connsiteX3" fmla="*/ 985837 w 985837"/>
                <a:gd name="connsiteY3" fmla="*/ 138113 h 790575"/>
                <a:gd name="connsiteX4" fmla="*/ 85725 w 985837"/>
                <a:gd name="connsiteY4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7" h="790575">
                  <a:moveTo>
                    <a:pt x="85725" y="0"/>
                  </a:moveTo>
                  <a:lnTo>
                    <a:pt x="0" y="623888"/>
                  </a:lnTo>
                  <a:lnTo>
                    <a:pt x="904875" y="790575"/>
                  </a:lnTo>
                  <a:lnTo>
                    <a:pt x="985837" y="138113"/>
                  </a:lnTo>
                  <a:lnTo>
                    <a:pt x="85725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6459176" y="2287238"/>
              <a:ext cx="1066800" cy="681037"/>
            </a:xfrm>
            <a:custGeom>
              <a:avLst/>
              <a:gdLst>
                <a:gd name="connsiteX0" fmla="*/ 161925 w 1066800"/>
                <a:gd name="connsiteY0" fmla="*/ 0 h 681037"/>
                <a:gd name="connsiteX1" fmla="*/ 0 w 1066800"/>
                <a:gd name="connsiteY1" fmla="*/ 547687 h 681037"/>
                <a:gd name="connsiteX2" fmla="*/ 909638 w 1066800"/>
                <a:gd name="connsiteY2" fmla="*/ 681037 h 681037"/>
                <a:gd name="connsiteX3" fmla="*/ 1066800 w 1066800"/>
                <a:gd name="connsiteY3" fmla="*/ 152400 h 681037"/>
                <a:gd name="connsiteX4" fmla="*/ 161925 w 1066800"/>
                <a:gd name="connsiteY4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681037">
                  <a:moveTo>
                    <a:pt x="161925" y="0"/>
                  </a:moveTo>
                  <a:lnTo>
                    <a:pt x="0" y="547687"/>
                  </a:lnTo>
                  <a:lnTo>
                    <a:pt x="909638" y="681037"/>
                  </a:lnTo>
                  <a:lnTo>
                    <a:pt x="1066800" y="152400"/>
                  </a:lnTo>
                  <a:lnTo>
                    <a:pt x="161925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6621101" y="1930050"/>
              <a:ext cx="1109663" cy="504825"/>
            </a:xfrm>
            <a:custGeom>
              <a:avLst/>
              <a:gdLst>
                <a:gd name="connsiteX0" fmla="*/ 209550 w 1109663"/>
                <a:gd name="connsiteY0" fmla="*/ 0 h 504825"/>
                <a:gd name="connsiteX1" fmla="*/ 0 w 1109663"/>
                <a:gd name="connsiteY1" fmla="*/ 361950 h 504825"/>
                <a:gd name="connsiteX2" fmla="*/ 914400 w 1109663"/>
                <a:gd name="connsiteY2" fmla="*/ 504825 h 504825"/>
                <a:gd name="connsiteX3" fmla="*/ 1109663 w 1109663"/>
                <a:gd name="connsiteY3" fmla="*/ 152400 h 504825"/>
                <a:gd name="connsiteX4" fmla="*/ 209550 w 1109663"/>
                <a:gd name="connsiteY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663" h="504825">
                  <a:moveTo>
                    <a:pt x="209550" y="0"/>
                  </a:moveTo>
                  <a:lnTo>
                    <a:pt x="0" y="361950"/>
                  </a:lnTo>
                  <a:lnTo>
                    <a:pt x="914400" y="504825"/>
                  </a:lnTo>
                  <a:lnTo>
                    <a:pt x="1109663" y="152400"/>
                  </a:lnTo>
                  <a:lnTo>
                    <a:pt x="209550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6823251" y="1801463"/>
              <a:ext cx="1178975" cy="276225"/>
            </a:xfrm>
            <a:custGeom>
              <a:avLst/>
              <a:gdLst>
                <a:gd name="connsiteX0" fmla="*/ 261937 w 1195387"/>
                <a:gd name="connsiteY0" fmla="*/ 0 h 276225"/>
                <a:gd name="connsiteX1" fmla="*/ 1195387 w 1195387"/>
                <a:gd name="connsiteY1" fmla="*/ 157162 h 276225"/>
                <a:gd name="connsiteX2" fmla="*/ 923925 w 1195387"/>
                <a:gd name="connsiteY2" fmla="*/ 276225 h 276225"/>
                <a:gd name="connsiteX3" fmla="*/ 0 w 1195387"/>
                <a:gd name="connsiteY3" fmla="*/ 128587 h 276225"/>
                <a:gd name="connsiteX4" fmla="*/ 261937 w 1195387"/>
                <a:gd name="connsiteY4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387" h="276225">
                  <a:moveTo>
                    <a:pt x="261937" y="0"/>
                  </a:moveTo>
                  <a:lnTo>
                    <a:pt x="1195387" y="157162"/>
                  </a:lnTo>
                  <a:lnTo>
                    <a:pt x="923925" y="276225"/>
                  </a:lnTo>
                  <a:lnTo>
                    <a:pt x="0" y="128587"/>
                  </a:lnTo>
                  <a:lnTo>
                    <a:pt x="261937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378214" y="4135088"/>
              <a:ext cx="995362" cy="671512"/>
            </a:xfrm>
            <a:custGeom>
              <a:avLst/>
              <a:gdLst>
                <a:gd name="connsiteX0" fmla="*/ 0 w 995362"/>
                <a:gd name="connsiteY0" fmla="*/ 0 h 671512"/>
                <a:gd name="connsiteX1" fmla="*/ 95250 w 995362"/>
                <a:gd name="connsiteY1" fmla="*/ 538162 h 671512"/>
                <a:gd name="connsiteX2" fmla="*/ 995362 w 995362"/>
                <a:gd name="connsiteY2" fmla="*/ 671512 h 671512"/>
                <a:gd name="connsiteX3" fmla="*/ 904875 w 995362"/>
                <a:gd name="connsiteY3" fmla="*/ 123825 h 671512"/>
                <a:gd name="connsiteX4" fmla="*/ 0 w 995362"/>
                <a:gd name="connsiteY4" fmla="*/ 0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362" h="671512">
                  <a:moveTo>
                    <a:pt x="0" y="0"/>
                  </a:moveTo>
                  <a:lnTo>
                    <a:pt x="95250" y="538162"/>
                  </a:lnTo>
                  <a:lnTo>
                    <a:pt x="995362" y="671512"/>
                  </a:lnTo>
                  <a:lnTo>
                    <a:pt x="904875" y="123825"/>
                  </a:lnTo>
                  <a:lnTo>
                    <a:pt x="0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6459176" y="4663725"/>
              <a:ext cx="1081088" cy="504825"/>
            </a:xfrm>
            <a:custGeom>
              <a:avLst/>
              <a:gdLst>
                <a:gd name="connsiteX0" fmla="*/ 0 w 1081088"/>
                <a:gd name="connsiteY0" fmla="*/ 0 h 504825"/>
                <a:gd name="connsiteX1" fmla="*/ 161925 w 1081088"/>
                <a:gd name="connsiteY1" fmla="*/ 381000 h 504825"/>
                <a:gd name="connsiteX2" fmla="*/ 1081088 w 1081088"/>
                <a:gd name="connsiteY2" fmla="*/ 504825 h 504825"/>
                <a:gd name="connsiteX3" fmla="*/ 909638 w 1081088"/>
                <a:gd name="connsiteY3" fmla="*/ 147638 h 504825"/>
                <a:gd name="connsiteX4" fmla="*/ 0 w 1081088"/>
                <a:gd name="connsiteY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088" h="504825">
                  <a:moveTo>
                    <a:pt x="0" y="0"/>
                  </a:moveTo>
                  <a:lnTo>
                    <a:pt x="161925" y="381000"/>
                  </a:lnTo>
                  <a:lnTo>
                    <a:pt x="1081088" y="504825"/>
                  </a:lnTo>
                  <a:lnTo>
                    <a:pt x="909638" y="147638"/>
                  </a:lnTo>
                  <a:lnTo>
                    <a:pt x="0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6644914" y="5059013"/>
              <a:ext cx="1100137" cy="252412"/>
            </a:xfrm>
            <a:custGeom>
              <a:avLst/>
              <a:gdLst>
                <a:gd name="connsiteX0" fmla="*/ 0 w 1100137"/>
                <a:gd name="connsiteY0" fmla="*/ 0 h 252412"/>
                <a:gd name="connsiteX1" fmla="*/ 190500 w 1100137"/>
                <a:gd name="connsiteY1" fmla="*/ 119062 h 252412"/>
                <a:gd name="connsiteX2" fmla="*/ 1100137 w 1100137"/>
                <a:gd name="connsiteY2" fmla="*/ 252412 h 252412"/>
                <a:gd name="connsiteX3" fmla="*/ 914400 w 1100137"/>
                <a:gd name="connsiteY3" fmla="*/ 114300 h 252412"/>
                <a:gd name="connsiteX4" fmla="*/ 0 w 1100137"/>
                <a:gd name="connsiteY4" fmla="*/ 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137" h="252412">
                  <a:moveTo>
                    <a:pt x="0" y="0"/>
                  </a:moveTo>
                  <a:lnTo>
                    <a:pt x="190500" y="119062"/>
                  </a:lnTo>
                  <a:lnTo>
                    <a:pt x="1100137" y="252412"/>
                  </a:lnTo>
                  <a:lnTo>
                    <a:pt x="914400" y="114300"/>
                  </a:lnTo>
                  <a:lnTo>
                    <a:pt x="0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7278326" y="3363563"/>
              <a:ext cx="566738" cy="904875"/>
            </a:xfrm>
            <a:custGeom>
              <a:avLst/>
              <a:gdLst>
                <a:gd name="connsiteX0" fmla="*/ 9525 w 566738"/>
                <a:gd name="connsiteY0" fmla="*/ 285750 h 904875"/>
                <a:gd name="connsiteX1" fmla="*/ 566738 w 566738"/>
                <a:gd name="connsiteY1" fmla="*/ 0 h 904875"/>
                <a:gd name="connsiteX2" fmla="*/ 490538 w 566738"/>
                <a:gd name="connsiteY2" fmla="*/ 342900 h 904875"/>
                <a:gd name="connsiteX3" fmla="*/ 542925 w 566738"/>
                <a:gd name="connsiteY3" fmla="*/ 542925 h 904875"/>
                <a:gd name="connsiteX4" fmla="*/ 542925 w 566738"/>
                <a:gd name="connsiteY4" fmla="*/ 638175 h 904875"/>
                <a:gd name="connsiteX5" fmla="*/ 0 w 566738"/>
                <a:gd name="connsiteY5" fmla="*/ 904875 h 904875"/>
                <a:gd name="connsiteX6" fmla="*/ 9525 w 566738"/>
                <a:gd name="connsiteY6" fmla="*/ 28575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738" h="904875">
                  <a:moveTo>
                    <a:pt x="9525" y="285750"/>
                  </a:moveTo>
                  <a:lnTo>
                    <a:pt x="566738" y="0"/>
                  </a:lnTo>
                  <a:lnTo>
                    <a:pt x="490538" y="342900"/>
                  </a:lnTo>
                  <a:lnTo>
                    <a:pt x="542925" y="542925"/>
                  </a:lnTo>
                  <a:lnTo>
                    <a:pt x="542925" y="638175"/>
                  </a:lnTo>
                  <a:lnTo>
                    <a:pt x="0" y="904875"/>
                  </a:lnTo>
                  <a:lnTo>
                    <a:pt x="9525" y="28575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821251" y="3001613"/>
              <a:ext cx="638175" cy="995362"/>
            </a:xfrm>
            <a:custGeom>
              <a:avLst/>
              <a:gdLst>
                <a:gd name="connsiteX0" fmla="*/ 57150 w 638175"/>
                <a:gd name="connsiteY0" fmla="*/ 328612 h 995362"/>
                <a:gd name="connsiteX1" fmla="*/ 161925 w 638175"/>
                <a:gd name="connsiteY1" fmla="*/ 604837 h 995362"/>
                <a:gd name="connsiteX2" fmla="*/ 95250 w 638175"/>
                <a:gd name="connsiteY2" fmla="*/ 876300 h 995362"/>
                <a:gd name="connsiteX3" fmla="*/ 4763 w 638175"/>
                <a:gd name="connsiteY3" fmla="*/ 895350 h 995362"/>
                <a:gd name="connsiteX4" fmla="*/ 0 w 638175"/>
                <a:gd name="connsiteY4" fmla="*/ 995362 h 995362"/>
                <a:gd name="connsiteX5" fmla="*/ 638175 w 638175"/>
                <a:gd name="connsiteY5" fmla="*/ 647700 h 995362"/>
                <a:gd name="connsiteX6" fmla="*/ 633413 w 638175"/>
                <a:gd name="connsiteY6" fmla="*/ 0 h 995362"/>
                <a:gd name="connsiteX7" fmla="*/ 57150 w 638175"/>
                <a:gd name="connsiteY7" fmla="*/ 328612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995362">
                  <a:moveTo>
                    <a:pt x="57150" y="328612"/>
                  </a:moveTo>
                  <a:lnTo>
                    <a:pt x="161925" y="604837"/>
                  </a:lnTo>
                  <a:lnTo>
                    <a:pt x="95250" y="876300"/>
                  </a:lnTo>
                  <a:lnTo>
                    <a:pt x="4763" y="895350"/>
                  </a:lnTo>
                  <a:lnTo>
                    <a:pt x="0" y="995362"/>
                  </a:lnTo>
                  <a:lnTo>
                    <a:pt x="638175" y="647700"/>
                  </a:lnTo>
                  <a:cubicBezTo>
                    <a:pt x="636588" y="431800"/>
                    <a:pt x="635000" y="215900"/>
                    <a:pt x="633413" y="0"/>
                  </a:cubicBezTo>
                  <a:lnTo>
                    <a:pt x="57150" y="328612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283089" y="3639788"/>
              <a:ext cx="1176337" cy="1171575"/>
            </a:xfrm>
            <a:custGeom>
              <a:avLst/>
              <a:gdLst>
                <a:gd name="connsiteX0" fmla="*/ 0 w 1176337"/>
                <a:gd name="connsiteY0" fmla="*/ 633412 h 1171575"/>
                <a:gd name="connsiteX1" fmla="*/ 90487 w 1176337"/>
                <a:gd name="connsiteY1" fmla="*/ 1171575 h 1171575"/>
                <a:gd name="connsiteX2" fmla="*/ 1085850 w 1176337"/>
                <a:gd name="connsiteY2" fmla="*/ 642937 h 1171575"/>
                <a:gd name="connsiteX3" fmla="*/ 1176337 w 1176337"/>
                <a:gd name="connsiteY3" fmla="*/ 0 h 1171575"/>
                <a:gd name="connsiteX4" fmla="*/ 0 w 1176337"/>
                <a:gd name="connsiteY4" fmla="*/ 633412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337" h="1171575">
                  <a:moveTo>
                    <a:pt x="0" y="633412"/>
                  </a:moveTo>
                  <a:lnTo>
                    <a:pt x="90487" y="1171575"/>
                  </a:lnTo>
                  <a:lnTo>
                    <a:pt x="1085850" y="642937"/>
                  </a:lnTo>
                  <a:lnTo>
                    <a:pt x="1176337" y="0"/>
                  </a:lnTo>
                  <a:lnTo>
                    <a:pt x="0" y="633412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7373576" y="4282725"/>
              <a:ext cx="995363" cy="895350"/>
            </a:xfrm>
            <a:custGeom>
              <a:avLst/>
              <a:gdLst>
                <a:gd name="connsiteX0" fmla="*/ 0 w 995363"/>
                <a:gd name="connsiteY0" fmla="*/ 538163 h 895350"/>
                <a:gd name="connsiteX1" fmla="*/ 180975 w 995363"/>
                <a:gd name="connsiteY1" fmla="*/ 895350 h 895350"/>
                <a:gd name="connsiteX2" fmla="*/ 828675 w 995363"/>
                <a:gd name="connsiteY2" fmla="*/ 552450 h 895350"/>
                <a:gd name="connsiteX3" fmla="*/ 995363 w 995363"/>
                <a:gd name="connsiteY3" fmla="*/ 0 h 895350"/>
                <a:gd name="connsiteX4" fmla="*/ 0 w 995363"/>
                <a:gd name="connsiteY4" fmla="*/ 538163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363" h="895350">
                  <a:moveTo>
                    <a:pt x="0" y="538163"/>
                  </a:moveTo>
                  <a:lnTo>
                    <a:pt x="180975" y="895350"/>
                  </a:lnTo>
                  <a:lnTo>
                    <a:pt x="828675" y="552450"/>
                  </a:lnTo>
                  <a:lnTo>
                    <a:pt x="995363" y="0"/>
                  </a:lnTo>
                  <a:lnTo>
                    <a:pt x="0" y="538163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7549789" y="4830413"/>
              <a:ext cx="657225" cy="495300"/>
            </a:xfrm>
            <a:custGeom>
              <a:avLst/>
              <a:gdLst>
                <a:gd name="connsiteX0" fmla="*/ 0 w 657225"/>
                <a:gd name="connsiteY0" fmla="*/ 352425 h 495300"/>
                <a:gd name="connsiteX1" fmla="*/ 209550 w 657225"/>
                <a:gd name="connsiteY1" fmla="*/ 495300 h 495300"/>
                <a:gd name="connsiteX2" fmla="*/ 452437 w 657225"/>
                <a:gd name="connsiteY2" fmla="*/ 366712 h 495300"/>
                <a:gd name="connsiteX3" fmla="*/ 657225 w 657225"/>
                <a:gd name="connsiteY3" fmla="*/ 0 h 495300"/>
                <a:gd name="connsiteX4" fmla="*/ 0 w 657225"/>
                <a:gd name="connsiteY4" fmla="*/ 3524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225" h="495300">
                  <a:moveTo>
                    <a:pt x="0" y="352425"/>
                  </a:moveTo>
                  <a:lnTo>
                    <a:pt x="209550" y="495300"/>
                  </a:lnTo>
                  <a:lnTo>
                    <a:pt x="452437" y="366712"/>
                  </a:lnTo>
                  <a:lnTo>
                    <a:pt x="657225" y="0"/>
                  </a:lnTo>
                  <a:lnTo>
                    <a:pt x="0" y="352425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矩形 71"/>
          <p:cNvSpPr/>
          <p:nvPr/>
        </p:nvSpPr>
        <p:spPr>
          <a:xfrm>
            <a:off x="5076351" y="798429"/>
            <a:ext cx="3265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Fibers along the barrel</a:t>
            </a:r>
          </a:p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MCP-PMTs at two ends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 flipH="1">
            <a:off x="4328911" y="1192276"/>
            <a:ext cx="644579" cy="427547"/>
          </a:xfrm>
          <a:prstGeom prst="straightConnector1">
            <a:avLst/>
          </a:prstGeom>
          <a:ln w="349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964496" y="5928601"/>
            <a:ext cx="3265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</a:rPr>
              <a:t>Will it work in high energy collider?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4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594" y="6190070"/>
            <a:ext cx="9050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RD52 approaches with finer sampling granularity and therefore better performance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But module and projective tower construction more difficult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51886"/>
            <a:ext cx="9197840" cy="6046070"/>
            <a:chOff x="-26920" y="144000"/>
            <a:chExt cx="9197840" cy="604607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920" y="144000"/>
              <a:ext cx="9197840" cy="604607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27000" y="594000"/>
              <a:ext cx="18181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Richard </a:t>
              </a:r>
              <a:r>
                <a:rPr lang="en-US" altLang="zh-CN" dirty="0" err="1" smtClean="0">
                  <a:solidFill>
                    <a:srgbClr val="FF0000"/>
                  </a:solidFill>
                </a:rPr>
                <a:t>Wigmans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33165" y="2797703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</a:rPr>
                <a:t>Finer sampling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87915" y="4632074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</a:rPr>
                <a:t>Finer sampling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3060" t="42728" r="26188" b="37882"/>
          <a:stretch/>
        </p:blipFill>
        <p:spPr>
          <a:xfrm>
            <a:off x="1863015" y="39086"/>
            <a:ext cx="3708400" cy="850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44809" y="279870"/>
            <a:ext cx="1617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2017-04-20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1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323865" y="211581"/>
            <a:ext cx="0" cy="6598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358093" y="246456"/>
            <a:ext cx="531718" cy="656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356143" y="242407"/>
            <a:ext cx="1092527" cy="652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32227" y="310474"/>
            <a:ext cx="1678003" cy="6468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346249" y="337604"/>
            <a:ext cx="2311711" cy="6366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347886" y="385693"/>
            <a:ext cx="2863603" cy="6385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343281" y="428848"/>
            <a:ext cx="3525377" cy="634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334514" y="551526"/>
            <a:ext cx="4209533" cy="6219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91610" y="672408"/>
            <a:ext cx="4881959" cy="604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343468" y="769502"/>
            <a:ext cx="5799825" cy="600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357382" y="1154110"/>
            <a:ext cx="6565726" cy="5610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347885" y="1718146"/>
            <a:ext cx="7417609" cy="5052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梯形 15"/>
          <p:cNvSpPr>
            <a:spLocks/>
          </p:cNvSpPr>
          <p:nvPr/>
        </p:nvSpPr>
        <p:spPr>
          <a:xfrm rot="10800000">
            <a:off x="1035382" y="61147"/>
            <a:ext cx="567453" cy="256598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>
            <a:spLocks/>
          </p:cNvSpPr>
          <p:nvPr/>
        </p:nvSpPr>
        <p:spPr>
          <a:xfrm rot="11100000">
            <a:off x="1498504" y="50801"/>
            <a:ext cx="567453" cy="256598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>
            <a:spLocks/>
          </p:cNvSpPr>
          <p:nvPr/>
        </p:nvSpPr>
        <p:spPr>
          <a:xfrm rot="11386418">
            <a:off x="1949808" y="71675"/>
            <a:ext cx="567453" cy="256598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>
            <a:spLocks/>
          </p:cNvSpPr>
          <p:nvPr/>
        </p:nvSpPr>
        <p:spPr>
          <a:xfrm rot="11697157">
            <a:off x="2414222" y="75504"/>
            <a:ext cx="584649" cy="256598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梯形 20"/>
          <p:cNvSpPr>
            <a:spLocks/>
          </p:cNvSpPr>
          <p:nvPr/>
        </p:nvSpPr>
        <p:spPr>
          <a:xfrm rot="12038180">
            <a:off x="2905820" y="95898"/>
            <a:ext cx="584649" cy="2565980"/>
          </a:xfrm>
          <a:prstGeom prst="trapezoid">
            <a:avLst>
              <a:gd name="adj" fmla="val 19412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梯形 21"/>
          <p:cNvSpPr>
            <a:spLocks/>
          </p:cNvSpPr>
          <p:nvPr/>
        </p:nvSpPr>
        <p:spPr>
          <a:xfrm rot="12330260">
            <a:off x="3416106" y="134051"/>
            <a:ext cx="584649" cy="2565980"/>
          </a:xfrm>
          <a:prstGeom prst="trapezoid">
            <a:avLst>
              <a:gd name="adj" fmla="val 15955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梯形 22"/>
          <p:cNvSpPr>
            <a:spLocks/>
          </p:cNvSpPr>
          <p:nvPr/>
        </p:nvSpPr>
        <p:spPr>
          <a:xfrm rot="12582021">
            <a:off x="3970548" y="143377"/>
            <a:ext cx="584649" cy="2565980"/>
          </a:xfrm>
          <a:prstGeom prst="trapezoid">
            <a:avLst>
              <a:gd name="adj" fmla="val 15955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梯形 23"/>
          <p:cNvSpPr>
            <a:spLocks/>
          </p:cNvSpPr>
          <p:nvPr/>
        </p:nvSpPr>
        <p:spPr>
          <a:xfrm rot="12873415">
            <a:off x="4562495" y="151331"/>
            <a:ext cx="653431" cy="2565980"/>
          </a:xfrm>
          <a:prstGeom prst="trapezoid">
            <a:avLst>
              <a:gd name="adj" fmla="val 14664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梯形 24"/>
          <p:cNvSpPr>
            <a:spLocks/>
          </p:cNvSpPr>
          <p:nvPr/>
        </p:nvSpPr>
        <p:spPr>
          <a:xfrm rot="13161748">
            <a:off x="5263183" y="161106"/>
            <a:ext cx="653431" cy="2565980"/>
          </a:xfrm>
          <a:prstGeom prst="trapezoid">
            <a:avLst>
              <a:gd name="adj" fmla="val 14664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梯形 25"/>
          <p:cNvSpPr>
            <a:spLocks/>
          </p:cNvSpPr>
          <p:nvPr/>
        </p:nvSpPr>
        <p:spPr>
          <a:xfrm rot="13441318">
            <a:off x="5983545" y="188617"/>
            <a:ext cx="756604" cy="2565980"/>
          </a:xfrm>
          <a:prstGeom prst="trapezoid">
            <a:avLst>
              <a:gd name="adj" fmla="val 16439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梯形 26"/>
          <p:cNvSpPr>
            <a:spLocks/>
          </p:cNvSpPr>
          <p:nvPr/>
        </p:nvSpPr>
        <p:spPr>
          <a:xfrm rot="13808057">
            <a:off x="6649747" y="486332"/>
            <a:ext cx="843108" cy="2407377"/>
          </a:xfrm>
          <a:prstGeom prst="trapezoid">
            <a:avLst>
              <a:gd name="adj" fmla="val 18162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318463" y="5685473"/>
            <a:ext cx="7925474" cy="108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梯形 28"/>
          <p:cNvSpPr>
            <a:spLocks/>
          </p:cNvSpPr>
          <p:nvPr/>
        </p:nvSpPr>
        <p:spPr>
          <a:xfrm rot="14307544">
            <a:off x="7087213" y="1394979"/>
            <a:ext cx="806451" cy="2407377"/>
          </a:xfrm>
          <a:prstGeom prst="trapezoid">
            <a:avLst>
              <a:gd name="adj" fmla="val 14508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梯形 29"/>
          <p:cNvSpPr>
            <a:spLocks/>
          </p:cNvSpPr>
          <p:nvPr/>
        </p:nvSpPr>
        <p:spPr>
          <a:xfrm rot="14579538">
            <a:off x="7250977" y="2103100"/>
            <a:ext cx="806451" cy="2407377"/>
          </a:xfrm>
          <a:prstGeom prst="trapezoid">
            <a:avLst>
              <a:gd name="adj" fmla="val 1143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梯形 30"/>
          <p:cNvSpPr>
            <a:spLocks/>
          </p:cNvSpPr>
          <p:nvPr/>
        </p:nvSpPr>
        <p:spPr>
          <a:xfrm rot="14901080">
            <a:off x="7282414" y="2878371"/>
            <a:ext cx="910434" cy="2407377"/>
          </a:xfrm>
          <a:prstGeom prst="trapezoid">
            <a:avLst>
              <a:gd name="adj" fmla="val 1658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梯形 31"/>
          <p:cNvSpPr>
            <a:spLocks/>
          </p:cNvSpPr>
          <p:nvPr/>
        </p:nvSpPr>
        <p:spPr>
          <a:xfrm rot="15269701">
            <a:off x="7377245" y="3636374"/>
            <a:ext cx="811912" cy="2407377"/>
          </a:xfrm>
          <a:prstGeom prst="trapezoid">
            <a:avLst>
              <a:gd name="adj" fmla="val 16625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梯形 32"/>
          <p:cNvSpPr>
            <a:spLocks/>
          </p:cNvSpPr>
          <p:nvPr/>
        </p:nvSpPr>
        <p:spPr>
          <a:xfrm rot="15573884">
            <a:off x="7419632" y="4346321"/>
            <a:ext cx="811912" cy="2407377"/>
          </a:xfrm>
          <a:prstGeom prst="trapezoid">
            <a:avLst>
              <a:gd name="adj" fmla="val 12484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1348071" y="2553837"/>
            <a:ext cx="7665901" cy="421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391609" y="3476473"/>
            <a:ext cx="7836725" cy="330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343902" y="5242350"/>
            <a:ext cx="8021487" cy="1533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343902" y="4324338"/>
            <a:ext cx="8012556" cy="2446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546715" y="6195744"/>
            <a:ext cx="4570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Assumed parameters in this talk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1061318" y="2954042"/>
            <a:ext cx="0" cy="36360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406937" y="148210"/>
            <a:ext cx="0" cy="25200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101423" y="6625370"/>
            <a:ext cx="12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-38968" y="2651752"/>
            <a:ext cx="92856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-3372" y="141778"/>
            <a:ext cx="92856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1532" y="1081676"/>
            <a:ext cx="9039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1.5 </a:t>
            </a:r>
            <a:r>
              <a:rPr lang="en-US" altLang="zh-CN" sz="2000" dirty="0" smtClean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47" name="矩形 46"/>
          <p:cNvSpPr/>
          <p:nvPr/>
        </p:nvSpPr>
        <p:spPr>
          <a:xfrm>
            <a:off x="691530" y="4361216"/>
            <a:ext cx="9165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1.8 m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4885213" y="-2847353"/>
            <a:ext cx="656456" cy="7808115"/>
            <a:chOff x="1382459" y="-188024"/>
            <a:chExt cx="972000" cy="4021482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1958458" y="-188024"/>
              <a:ext cx="0" cy="402148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382459" y="3811954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1382459" y="-182359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/>
          <p:cNvSpPr/>
          <p:nvPr/>
        </p:nvSpPr>
        <p:spPr>
          <a:xfrm>
            <a:off x="4804276" y="628354"/>
            <a:ext cx="11005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~5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711338" y="2948824"/>
            <a:ext cx="54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2374443" y="4392043"/>
            <a:ext cx="262429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T</a:t>
            </a:r>
            <a:r>
              <a:rPr lang="en-US" altLang="zh-CN" sz="2400" dirty="0" smtClean="0"/>
              <a:t>racker 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TPC, Silicon, DC </a:t>
            </a:r>
            <a:endParaRPr lang="en-US" altLang="zh-CN" sz="2400" dirty="0" smtClean="0"/>
          </a:p>
        </p:txBody>
      </p:sp>
      <p:sp>
        <p:nvSpPr>
          <p:cNvPr id="58" name="矩形 57"/>
          <p:cNvSpPr/>
          <p:nvPr/>
        </p:nvSpPr>
        <p:spPr>
          <a:xfrm>
            <a:off x="1905863" y="1212966"/>
            <a:ext cx="49593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/>
              <a:t>Projection in </a:t>
            </a:r>
            <a:r>
              <a:rPr lang="en-US" altLang="zh-CN" sz="4400" dirty="0" smtClean="0">
                <a:sym typeface="Symbol" panose="05050102010706020507" pitchFamily="18" charset="2"/>
              </a:rPr>
              <a:t> and </a:t>
            </a:r>
            <a:endParaRPr lang="zh-CN" altLang="en-US" sz="4400" dirty="0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1311921" y="2948824"/>
            <a:ext cx="48240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 flipV="1">
            <a:off x="6145481" y="2948824"/>
            <a:ext cx="0" cy="3754983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429707" y="2653418"/>
            <a:ext cx="0" cy="39600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655" y="3955130"/>
            <a:ext cx="9165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 m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 flipV="1">
            <a:off x="1294566" y="3877068"/>
            <a:ext cx="48240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347067" y="3614039"/>
            <a:ext cx="9165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2.5 m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9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496" y="-56180"/>
            <a:ext cx="914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Main Issues to be Addressed for CDR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pic>
        <p:nvPicPr>
          <p:cNvPr id="229" name="图片 228"/>
          <p:cNvPicPr>
            <a:picLocks noChangeAspect="1"/>
          </p:cNvPicPr>
          <p:nvPr/>
        </p:nvPicPr>
        <p:blipFill rotWithShape="1">
          <a:blip r:embed="rId2"/>
          <a:srcRect l="47842" t="25923" r="8322" b="20521"/>
          <a:stretch/>
        </p:blipFill>
        <p:spPr>
          <a:xfrm>
            <a:off x="5867400" y="4066823"/>
            <a:ext cx="3276600" cy="2791177"/>
          </a:xfrm>
          <a:prstGeom prst="rect">
            <a:avLst/>
          </a:prstGeom>
        </p:spPr>
      </p:pic>
      <p:sp>
        <p:nvSpPr>
          <p:cNvPr id="262" name="矩形 261"/>
          <p:cNvSpPr/>
          <p:nvPr/>
        </p:nvSpPr>
        <p:spPr>
          <a:xfrm>
            <a:off x="223029" y="578781"/>
            <a:ext cx="6507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Projective towers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Depth of calorimeter?  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                Prototypes are 2 – 2.5 m long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Pre-shower detector?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Readout method?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             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SiPMs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(or other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method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S</a:t>
            </a:r>
            <a:r>
              <a:rPr lang="en-US" altLang="zh-CN" sz="2800" b="1" dirty="0" smtClean="0"/>
              <a:t>egmentation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T</a:t>
            </a:r>
            <a:r>
              <a:rPr lang="en-US" altLang="zh-CN" sz="2800" b="1" dirty="0" smtClean="0"/>
              <a:t>otal number of readout channels</a:t>
            </a:r>
          </a:p>
        </p:txBody>
      </p:sp>
      <p:pic>
        <p:nvPicPr>
          <p:cNvPr id="263" name="Picture 23" descr="const-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r="6330" b="12217"/>
          <a:stretch/>
        </p:blipFill>
        <p:spPr bwMode="auto">
          <a:xfrm flipH="1">
            <a:off x="223029" y="4056055"/>
            <a:ext cx="4733119" cy="28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7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496" y="-56180"/>
            <a:ext cx="914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A Projective Tower of Dual Readout Calorimeter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45" name="梯形 44"/>
          <p:cNvSpPr>
            <a:spLocks noChangeAspect="1"/>
          </p:cNvSpPr>
          <p:nvPr/>
        </p:nvSpPr>
        <p:spPr>
          <a:xfrm rot="16200000">
            <a:off x="3160981" y="-2075518"/>
            <a:ext cx="1954230" cy="7830290"/>
          </a:xfrm>
          <a:prstGeom prst="trapezoid">
            <a:avLst>
              <a:gd name="adj" fmla="val 14664"/>
            </a:avLst>
          </a:prstGeom>
          <a:pattFill prst="narHorz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1218" y="1166238"/>
            <a:ext cx="7830290" cy="136800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箭头连接符 51"/>
          <p:cNvCxnSpPr/>
          <p:nvPr/>
        </p:nvCxnSpPr>
        <p:spPr>
          <a:xfrm rot="5400000">
            <a:off x="-255522" y="2729255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38006" y="3065394"/>
            <a:ext cx="783150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5400000">
            <a:off x="7554611" y="2771464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356914" y="2825700"/>
            <a:ext cx="115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70C0"/>
                </a:solidFill>
              </a:rPr>
              <a:t>1.5</a:t>
            </a:r>
            <a:r>
              <a:rPr lang="en-US" altLang="zh-CN" sz="2400" dirty="0" smtClean="0">
                <a:solidFill>
                  <a:srgbClr val="0070C0"/>
                </a:solidFill>
              </a:rPr>
              <a:t> m</a:t>
            </a:r>
            <a:endParaRPr lang="en-US" altLang="zh-CN" sz="2400" dirty="0" smtClean="0">
              <a:solidFill>
                <a:srgbClr val="0070C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823155" y="510742"/>
            <a:ext cx="1731735" cy="46166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Short fibers</a:t>
            </a:r>
          </a:p>
        </p:txBody>
      </p:sp>
      <p:sp>
        <p:nvSpPr>
          <p:cNvPr id="79" name="矩形 78"/>
          <p:cNvSpPr/>
          <p:nvPr/>
        </p:nvSpPr>
        <p:spPr>
          <a:xfrm>
            <a:off x="3064080" y="1562628"/>
            <a:ext cx="252000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Full length fibers</a:t>
            </a:r>
          </a:p>
        </p:txBody>
      </p:sp>
      <p:pic>
        <p:nvPicPr>
          <p:cNvPr id="227" name="图片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2" y="607817"/>
            <a:ext cx="5049368" cy="372982"/>
          </a:xfrm>
          <a:prstGeom prst="rect">
            <a:avLst/>
          </a:prstGeom>
        </p:spPr>
      </p:pic>
      <p:grpSp>
        <p:nvGrpSpPr>
          <p:cNvPr id="230" name="组合 229"/>
          <p:cNvGrpSpPr/>
          <p:nvPr/>
        </p:nvGrpSpPr>
        <p:grpSpPr>
          <a:xfrm rot="16200000">
            <a:off x="7680116" y="1717289"/>
            <a:ext cx="1963901" cy="235006"/>
            <a:chOff x="5802404" y="3637963"/>
            <a:chExt cx="3049475" cy="442200"/>
          </a:xfrm>
        </p:grpSpPr>
        <p:grpSp>
          <p:nvGrpSpPr>
            <p:cNvPr id="231" name="组合 230"/>
            <p:cNvGrpSpPr/>
            <p:nvPr/>
          </p:nvGrpSpPr>
          <p:grpSpPr>
            <a:xfrm>
              <a:off x="5802404" y="3639486"/>
              <a:ext cx="437484" cy="433417"/>
              <a:chOff x="5802404" y="3639486"/>
              <a:chExt cx="437484" cy="433417"/>
            </a:xfrm>
          </p:grpSpPr>
          <p:sp>
            <p:nvSpPr>
              <p:cNvPr id="247" name="圆角矩形 246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圆角矩形 247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2" name="组合 231"/>
            <p:cNvGrpSpPr/>
            <p:nvPr/>
          </p:nvGrpSpPr>
          <p:grpSpPr>
            <a:xfrm>
              <a:off x="6324343" y="3637963"/>
              <a:ext cx="437484" cy="433417"/>
              <a:chOff x="5802404" y="3639486"/>
              <a:chExt cx="437484" cy="433417"/>
            </a:xfrm>
          </p:grpSpPr>
          <p:sp>
            <p:nvSpPr>
              <p:cNvPr id="245" name="圆角矩形 244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圆角矩形 245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6854688" y="3646746"/>
              <a:ext cx="437484" cy="433417"/>
              <a:chOff x="5802404" y="3639486"/>
              <a:chExt cx="437484" cy="433417"/>
            </a:xfrm>
          </p:grpSpPr>
          <p:sp>
            <p:nvSpPr>
              <p:cNvPr id="243" name="圆角矩形 242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圆角矩形 243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7376627" y="3645223"/>
              <a:ext cx="437484" cy="433417"/>
              <a:chOff x="5802404" y="3639486"/>
              <a:chExt cx="437484" cy="433417"/>
            </a:xfrm>
          </p:grpSpPr>
          <p:sp>
            <p:nvSpPr>
              <p:cNvPr id="241" name="圆角矩形 240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圆角矩形 241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7892456" y="3639492"/>
              <a:ext cx="437484" cy="433417"/>
              <a:chOff x="5802404" y="3639486"/>
              <a:chExt cx="437484" cy="433417"/>
            </a:xfrm>
          </p:grpSpPr>
          <p:sp>
            <p:nvSpPr>
              <p:cNvPr id="239" name="圆角矩形 238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圆角矩形 239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8399602" y="3637969"/>
              <a:ext cx="452277" cy="433418"/>
              <a:chOff x="5787611" y="3639486"/>
              <a:chExt cx="452277" cy="433418"/>
            </a:xfrm>
          </p:grpSpPr>
          <p:sp>
            <p:nvSpPr>
              <p:cNvPr id="237" name="圆角矩形 236"/>
              <p:cNvSpPr/>
              <p:nvPr/>
            </p:nvSpPr>
            <p:spPr>
              <a:xfrm>
                <a:off x="5787611" y="3640904"/>
                <a:ext cx="197999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圆角矩形 237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任意多边形 1"/>
          <p:cNvSpPr/>
          <p:nvPr/>
        </p:nvSpPr>
        <p:spPr>
          <a:xfrm>
            <a:off x="8053388" y="862012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任意多边形 248"/>
          <p:cNvSpPr/>
          <p:nvPr/>
        </p:nvSpPr>
        <p:spPr>
          <a:xfrm flipV="1">
            <a:off x="8054974" y="857259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33CC33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任意多边形 251"/>
          <p:cNvSpPr/>
          <p:nvPr/>
        </p:nvSpPr>
        <p:spPr>
          <a:xfrm>
            <a:off x="8051782" y="2532024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任意多边形 252"/>
          <p:cNvSpPr/>
          <p:nvPr/>
        </p:nvSpPr>
        <p:spPr>
          <a:xfrm flipV="1">
            <a:off x="8053368" y="2527271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8043862" y="1166813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任意多边形 255"/>
          <p:cNvSpPr/>
          <p:nvPr/>
        </p:nvSpPr>
        <p:spPr>
          <a:xfrm flipV="1">
            <a:off x="8043862" y="1190808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任意多边形 256"/>
          <p:cNvSpPr/>
          <p:nvPr/>
        </p:nvSpPr>
        <p:spPr>
          <a:xfrm>
            <a:off x="8046819" y="2182605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任意多边形 257"/>
          <p:cNvSpPr/>
          <p:nvPr/>
        </p:nvSpPr>
        <p:spPr>
          <a:xfrm flipV="1">
            <a:off x="8046819" y="2206600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8053388" y="1490663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任意多边形 258"/>
          <p:cNvSpPr/>
          <p:nvPr/>
        </p:nvSpPr>
        <p:spPr>
          <a:xfrm flipV="1">
            <a:off x="8053387" y="1523796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任意多边形 259"/>
          <p:cNvSpPr/>
          <p:nvPr/>
        </p:nvSpPr>
        <p:spPr>
          <a:xfrm>
            <a:off x="8053388" y="1822646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任意多边形 260"/>
          <p:cNvSpPr/>
          <p:nvPr/>
        </p:nvSpPr>
        <p:spPr>
          <a:xfrm flipV="1">
            <a:off x="8053387" y="1855779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191043" y="3327003"/>
            <a:ext cx="4367725" cy="1200329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Total area to be covered by PMT determined by OD and barrel length of calorimeter </a:t>
            </a:r>
            <a:endParaRPr lang="en-US" altLang="zh-CN" sz="2400" b="1" dirty="0" smtClean="0"/>
          </a:p>
        </p:txBody>
      </p:sp>
      <p:sp>
        <p:nvSpPr>
          <p:cNvPr id="223" name="矩形 222"/>
          <p:cNvSpPr/>
          <p:nvPr/>
        </p:nvSpPr>
        <p:spPr>
          <a:xfrm>
            <a:off x="178855" y="4475466"/>
            <a:ext cx="3940077" cy="156966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OD = 7 m,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L = 6 m 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Total area =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190 m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2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Barrel = 130 m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End caps = 2 x 30 m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2</a:t>
            </a:r>
            <a:endParaRPr lang="en-US" altLang="zh-CN" sz="2400" b="1" baseline="30000" dirty="0" smtClean="0">
              <a:solidFill>
                <a:srgbClr val="C0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68852" y="3287188"/>
            <a:ext cx="4259024" cy="3518408"/>
            <a:chOff x="3756556" y="3213133"/>
            <a:chExt cx="4259024" cy="35184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87" y="3573625"/>
              <a:ext cx="3166593" cy="3157916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4886415" y="3625307"/>
              <a:ext cx="3049475" cy="446223"/>
              <a:chOff x="5802404" y="3637963"/>
              <a:chExt cx="3049475" cy="44622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802404" y="3640903"/>
                <a:ext cx="437484" cy="443283"/>
                <a:chOff x="5802404" y="3640903"/>
                <a:chExt cx="437484" cy="443283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圆角矩形 109"/>
                <p:cNvSpPr/>
                <p:nvPr/>
              </p:nvSpPr>
              <p:spPr>
                <a:xfrm>
                  <a:off x="6041888" y="36521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13" name="圆角矩形 11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圆角矩形 11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16" name="圆角矩形 11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19" name="圆角矩形 118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圆角矩形 119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22" name="圆角矩形 12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圆角矩形 12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25" name="圆角矩形 124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圆角矩形 125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7" name="组合 126"/>
            <p:cNvGrpSpPr/>
            <p:nvPr/>
          </p:nvGrpSpPr>
          <p:grpSpPr>
            <a:xfrm>
              <a:off x="4893031" y="4159366"/>
              <a:ext cx="3049475" cy="442200"/>
              <a:chOff x="5802404" y="3637963"/>
              <a:chExt cx="3049475" cy="442200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144" name="圆角矩形 14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圆角矩形 14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42" name="圆角矩形 14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圆角矩形 14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组合 129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40" name="圆角矩形 13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圆角矩形 14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38" name="圆角矩形 137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圆角矩形 138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36" name="圆角矩形 13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" name="组合 132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34" name="圆角矩形 13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圆角矩形 13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6" name="组合 145"/>
            <p:cNvGrpSpPr/>
            <p:nvPr/>
          </p:nvGrpSpPr>
          <p:grpSpPr>
            <a:xfrm>
              <a:off x="4877005" y="4662686"/>
              <a:ext cx="3049475" cy="442200"/>
              <a:chOff x="5802404" y="3637963"/>
              <a:chExt cx="3049475" cy="442200"/>
            </a:xfrm>
          </p:grpSpPr>
          <p:grpSp>
            <p:nvGrpSpPr>
              <p:cNvPr id="147" name="组合 146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163" name="圆角矩形 16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圆角矩形 16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" name="组合 147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61" name="圆角矩形 160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圆角矩形 161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59" name="圆角矩形 158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圆角矩形 159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" name="组合 149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57" name="圆角矩形 156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圆角矩形 157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" name="组合 150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55" name="圆角矩形 154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圆角矩形 155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" name="组合 151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53" name="圆角矩形 15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圆角矩形 15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5" name="组合 164"/>
            <p:cNvGrpSpPr/>
            <p:nvPr/>
          </p:nvGrpSpPr>
          <p:grpSpPr>
            <a:xfrm>
              <a:off x="4883621" y="5196745"/>
              <a:ext cx="3049475" cy="442200"/>
              <a:chOff x="5802404" y="3637963"/>
              <a:chExt cx="3049475" cy="442200"/>
            </a:xfrm>
          </p:grpSpPr>
          <p:grpSp>
            <p:nvGrpSpPr>
              <p:cNvPr id="166" name="组合 165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182" name="圆角矩形 18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" name="圆角矩形 18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7" name="组合 166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80" name="圆角矩形 17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" name="圆角矩形 18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8" name="组合 167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78" name="圆角矩形 177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圆角矩形 178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76" name="圆角矩形 17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" name="圆角矩形 17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74" name="圆角矩形 17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圆角矩形 17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" name="组合 170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72" name="圆角矩形 17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圆角矩形 17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4" name="组合 183"/>
            <p:cNvGrpSpPr/>
            <p:nvPr/>
          </p:nvGrpSpPr>
          <p:grpSpPr>
            <a:xfrm>
              <a:off x="4883009" y="5714890"/>
              <a:ext cx="3049475" cy="442200"/>
              <a:chOff x="5802404" y="3637963"/>
              <a:chExt cx="3049475" cy="442200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201" name="圆角矩形 200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" name="圆角矩形 201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6" name="组合 185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99" name="圆角矩形 198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圆角矩形 199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7" name="组合 186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97" name="圆角矩形 196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圆角矩形 197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8" name="组合 187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95" name="圆角矩形 194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圆角矩形 195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9" name="组合 188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93" name="圆角矩形 19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" name="圆角矩形 19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0" name="组合 189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91" name="圆角矩形 190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圆角矩形 191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03" name="组合 202"/>
            <p:cNvGrpSpPr/>
            <p:nvPr/>
          </p:nvGrpSpPr>
          <p:grpSpPr>
            <a:xfrm>
              <a:off x="4889625" y="6248949"/>
              <a:ext cx="3049475" cy="442200"/>
              <a:chOff x="5802404" y="3637963"/>
              <a:chExt cx="3049475" cy="442200"/>
            </a:xfrm>
          </p:grpSpPr>
          <p:grpSp>
            <p:nvGrpSpPr>
              <p:cNvPr id="204" name="组合 203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220" name="圆角矩形 21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1" name="圆角矩形 22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5" name="组合 204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218" name="圆角矩形 217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9" name="圆角矩形 218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6" name="组合 205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216" name="圆角矩形 21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7" name="圆角矩形 21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7" name="组合 206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214" name="圆角矩形 21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5" name="圆角矩形 21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8" name="组合 207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212" name="圆角矩形 21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3" name="圆角矩形 21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9" name="组合 208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210" name="圆角矩形 20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圆角矩形 21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28" name="矩形 227"/>
            <p:cNvSpPr/>
            <p:nvPr/>
          </p:nvSpPr>
          <p:spPr>
            <a:xfrm>
              <a:off x="5132970" y="3213133"/>
              <a:ext cx="20703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（</a:t>
              </a:r>
              <a:r>
                <a:rPr lang="en-US" altLang="zh-CN" sz="2000" b="1" dirty="0">
                  <a:solidFill>
                    <a:srgbClr val="FF0000"/>
                  </a:solidFill>
                </a:rPr>
                <a:t> 6 x 6 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）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PMTs 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24" name="组合 223"/>
            <p:cNvGrpSpPr/>
            <p:nvPr/>
          </p:nvGrpSpPr>
          <p:grpSpPr>
            <a:xfrm>
              <a:off x="3756556" y="3588159"/>
              <a:ext cx="1060847" cy="540001"/>
              <a:chOff x="7960652" y="1571373"/>
              <a:chExt cx="1060847" cy="236300"/>
            </a:xfrm>
          </p:grpSpPr>
          <p:cxnSp>
            <p:nvCxnSpPr>
              <p:cNvPr id="225" name="直接箭头连接符 224"/>
              <p:cNvCxnSpPr/>
              <p:nvPr/>
            </p:nvCxnSpPr>
            <p:spPr>
              <a:xfrm>
                <a:off x="8256063" y="1571373"/>
                <a:ext cx="0" cy="236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箭头连接符 225"/>
              <p:cNvCxnSpPr/>
              <p:nvPr/>
            </p:nvCxnSpPr>
            <p:spPr>
              <a:xfrm>
                <a:off x="7960652" y="1571373"/>
                <a:ext cx="97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箭头连接符 249"/>
              <p:cNvCxnSpPr/>
              <p:nvPr/>
            </p:nvCxnSpPr>
            <p:spPr>
              <a:xfrm>
                <a:off x="7972806" y="1802639"/>
                <a:ext cx="97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矩形 250"/>
              <p:cNvSpPr/>
              <p:nvPr/>
            </p:nvSpPr>
            <p:spPr>
              <a:xfrm>
                <a:off x="8218499" y="1604142"/>
                <a:ext cx="803000" cy="175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00"/>
                    </a:solidFill>
                  </a:rPr>
                  <a:t>5 cm</a:t>
                </a:r>
                <a:endParaRPr lang="en-US" altLang="zh-CN" sz="2000" b="1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4" name="矩形 253"/>
          <p:cNvSpPr/>
          <p:nvPr/>
        </p:nvSpPr>
        <p:spPr>
          <a:xfrm>
            <a:off x="178855" y="6061394"/>
            <a:ext cx="5484491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Total PMTs = 2 x 400 x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190 = 152000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3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51414" y="135973"/>
            <a:ext cx="3604000" cy="2169825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600" b="1" u="sng" dirty="0" smtClean="0"/>
              <a:t>Ternary Readout</a:t>
            </a:r>
          </a:p>
          <a:p>
            <a:pPr marL="457200" indent="-457200" algn="ctr">
              <a:spcBef>
                <a:spcPts val="60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C00000"/>
                </a:solidFill>
              </a:rPr>
              <a:t>Scintillating light</a:t>
            </a:r>
          </a:p>
          <a:p>
            <a:pPr marL="457200" indent="-457200" algn="ctr">
              <a:spcBef>
                <a:spcPts val="60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</a:rPr>
              <a:t>Cherenkov light</a:t>
            </a:r>
          </a:p>
          <a:p>
            <a:pPr marL="457200" indent="-457200" algn="ctr">
              <a:spcBef>
                <a:spcPts val="60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FF0000"/>
                </a:solidFill>
              </a:rPr>
              <a:t>Shower time profile</a:t>
            </a:r>
          </a:p>
        </p:txBody>
      </p:sp>
      <p:sp>
        <p:nvSpPr>
          <p:cNvPr id="25" name="矩形 24"/>
          <p:cNvSpPr/>
          <p:nvPr/>
        </p:nvSpPr>
        <p:spPr>
          <a:xfrm>
            <a:off x="-10848" y="5922538"/>
            <a:ext cx="2161935" cy="707886"/>
          </a:xfrm>
          <a:prstGeom prst="rect">
            <a:avLst/>
          </a:prstGeom>
          <a:ln w="22225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CC00"/>
                </a:solidFill>
              </a:rPr>
              <a:t>plastic scintillator plate/light guide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428449" y="5496458"/>
            <a:ext cx="0" cy="391958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0246" y="2720234"/>
            <a:ext cx="1478497" cy="830997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Fast PMTs 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(C-fibers)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flipH="1">
            <a:off x="229337" y="3635143"/>
            <a:ext cx="2353" cy="537930"/>
          </a:xfrm>
          <a:prstGeom prst="straightConnector1">
            <a:avLst/>
          </a:prstGeom>
          <a:ln w="349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7680744" y="2857079"/>
            <a:ext cx="1539777" cy="830997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 Fast PMTs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(UV-fiber)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8919325" y="3716712"/>
            <a:ext cx="0" cy="432000"/>
          </a:xfrm>
          <a:prstGeom prst="straightConnector1">
            <a:avLst/>
          </a:prstGeom>
          <a:ln w="349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-2452" y="3926021"/>
            <a:ext cx="9106111" cy="1766415"/>
            <a:chOff x="-15196" y="1936672"/>
            <a:chExt cx="9106111" cy="1766415"/>
          </a:xfrm>
        </p:grpSpPr>
        <p:sp>
          <p:nvSpPr>
            <p:cNvPr id="34" name="梯形 33"/>
            <p:cNvSpPr>
              <a:spLocks/>
            </p:cNvSpPr>
            <p:nvPr/>
          </p:nvSpPr>
          <p:spPr>
            <a:xfrm rot="5400000" flipH="1">
              <a:off x="7594043" y="2572467"/>
              <a:ext cx="1764000" cy="492410"/>
            </a:xfrm>
            <a:prstGeom prst="trapezoid">
              <a:avLst>
                <a:gd name="adj" fmla="val 4721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21257" y="1943363"/>
              <a:ext cx="7823096" cy="1759724"/>
              <a:chOff x="473868" y="1943363"/>
              <a:chExt cx="7770485" cy="1759724"/>
            </a:xfrm>
          </p:grpSpPr>
          <p:sp>
            <p:nvSpPr>
              <p:cNvPr id="28" name="梯形 27"/>
              <p:cNvSpPr>
                <a:spLocks noChangeAspect="1"/>
              </p:cNvSpPr>
              <p:nvPr/>
            </p:nvSpPr>
            <p:spPr>
              <a:xfrm rot="16200000">
                <a:off x="3480406" y="-1045879"/>
                <a:ext cx="1759724" cy="7738207"/>
              </a:xfrm>
              <a:prstGeom prst="trapezoid">
                <a:avLst>
                  <a:gd name="adj" fmla="val 14664"/>
                </a:avLst>
              </a:prstGeom>
              <a:solidFill>
                <a:srgbClr val="00FFFF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73868" y="2059709"/>
                <a:ext cx="7770485" cy="1532056"/>
                <a:chOff x="473868" y="2059709"/>
                <a:chExt cx="7770485" cy="1532056"/>
              </a:xfrm>
            </p:grpSpPr>
            <p:cxnSp>
              <p:nvCxnSpPr>
                <p:cNvPr id="31" name="直接箭头连接符 30"/>
                <p:cNvCxnSpPr/>
                <p:nvPr/>
              </p:nvCxnSpPr>
              <p:spPr>
                <a:xfrm flipV="1">
                  <a:off x="474192" y="2767955"/>
                  <a:ext cx="7751862" cy="1272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47"/>
                <p:cNvCxnSpPr/>
                <p:nvPr/>
              </p:nvCxnSpPr>
              <p:spPr>
                <a:xfrm flipV="1">
                  <a:off x="477242" y="2059709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箭头连接符 48"/>
                <p:cNvCxnSpPr/>
                <p:nvPr/>
              </p:nvCxnSpPr>
              <p:spPr>
                <a:xfrm flipV="1">
                  <a:off x="475448" y="2173464"/>
                  <a:ext cx="7723706" cy="197485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箭头连接符 49"/>
                <p:cNvCxnSpPr/>
                <p:nvPr/>
              </p:nvCxnSpPr>
              <p:spPr>
                <a:xfrm flipV="1">
                  <a:off x="473868" y="2532300"/>
                  <a:ext cx="7751861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箭头连接符 50"/>
                <p:cNvCxnSpPr/>
                <p:nvPr/>
              </p:nvCxnSpPr>
              <p:spPr>
                <a:xfrm flipV="1">
                  <a:off x="477633" y="2653060"/>
                  <a:ext cx="7751861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 flipV="1">
                  <a:off x="476306" y="2410648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 flipV="1">
                  <a:off x="475448" y="2285472"/>
                  <a:ext cx="7723706" cy="17180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箭头连接符 32"/>
                <p:cNvCxnSpPr/>
                <p:nvPr/>
              </p:nvCxnSpPr>
              <p:spPr>
                <a:xfrm>
                  <a:off x="492101" y="3364846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/>
                <p:cNvCxnSpPr/>
                <p:nvPr/>
              </p:nvCxnSpPr>
              <p:spPr>
                <a:xfrm>
                  <a:off x="483212" y="3280524"/>
                  <a:ext cx="7751862" cy="197486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箭头连接符 42"/>
                <p:cNvCxnSpPr/>
                <p:nvPr/>
              </p:nvCxnSpPr>
              <p:spPr>
                <a:xfrm>
                  <a:off x="488726" y="3021170"/>
                  <a:ext cx="7751862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/>
                <p:cNvCxnSpPr/>
                <p:nvPr/>
              </p:nvCxnSpPr>
              <p:spPr>
                <a:xfrm>
                  <a:off x="492491" y="2942184"/>
                  <a:ext cx="7751862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/>
                <p:cNvCxnSpPr/>
                <p:nvPr/>
              </p:nvCxnSpPr>
              <p:spPr>
                <a:xfrm>
                  <a:off x="491165" y="3111489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/>
                <p:cNvCxnSpPr/>
                <p:nvPr/>
              </p:nvCxnSpPr>
              <p:spPr>
                <a:xfrm>
                  <a:off x="483212" y="3194201"/>
                  <a:ext cx="7744738" cy="166121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箭头连接符 46"/>
                <p:cNvCxnSpPr/>
                <p:nvPr/>
              </p:nvCxnSpPr>
              <p:spPr>
                <a:xfrm>
                  <a:off x="476088" y="2864400"/>
                  <a:ext cx="7751862" cy="2672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矩形 62"/>
            <p:cNvSpPr/>
            <p:nvPr/>
          </p:nvSpPr>
          <p:spPr>
            <a:xfrm>
              <a:off x="8722248" y="2159099"/>
              <a:ext cx="368667" cy="13320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70514" y="2195022"/>
              <a:ext cx="45719" cy="12600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-15196" y="2285471"/>
              <a:ext cx="216806" cy="1044000"/>
              <a:chOff x="-14814" y="2318822"/>
              <a:chExt cx="327036" cy="100800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-14814" y="2318822"/>
                <a:ext cx="327036" cy="1008002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5876" y="2357613"/>
                <a:ext cx="201467" cy="930419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8816612" y="2247120"/>
              <a:ext cx="227113" cy="118800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192203" y="2196946"/>
              <a:ext cx="174033" cy="1250950"/>
            </a:xfrm>
            <a:custGeom>
              <a:avLst/>
              <a:gdLst>
                <a:gd name="connsiteX0" fmla="*/ 130175 w 130175"/>
                <a:gd name="connsiteY0" fmla="*/ 1250950 h 1250950"/>
                <a:gd name="connsiteX1" fmla="*/ 130175 w 130175"/>
                <a:gd name="connsiteY1" fmla="*/ 0 h 1250950"/>
                <a:gd name="connsiteX2" fmla="*/ 0 w 130175"/>
                <a:gd name="connsiteY2" fmla="*/ 95250 h 1250950"/>
                <a:gd name="connsiteX3" fmla="*/ 0 w 130175"/>
                <a:gd name="connsiteY3" fmla="*/ 1133475 h 1250950"/>
                <a:gd name="connsiteX4" fmla="*/ 130175 w 130175"/>
                <a:gd name="connsiteY4" fmla="*/ 125095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250950">
                  <a:moveTo>
                    <a:pt x="130175" y="1250950"/>
                  </a:moveTo>
                  <a:lnTo>
                    <a:pt x="130175" y="0"/>
                  </a:lnTo>
                  <a:lnTo>
                    <a:pt x="0" y="95250"/>
                  </a:lnTo>
                  <a:lnTo>
                    <a:pt x="0" y="1133475"/>
                  </a:lnTo>
                  <a:lnTo>
                    <a:pt x="130175" y="125095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流程图: 资料带 39"/>
          <p:cNvSpPr/>
          <p:nvPr/>
        </p:nvSpPr>
        <p:spPr>
          <a:xfrm rot="17741687">
            <a:off x="3951495" y="4774764"/>
            <a:ext cx="1154126" cy="1065547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流程图: 资料带 53"/>
          <p:cNvSpPr/>
          <p:nvPr/>
        </p:nvSpPr>
        <p:spPr>
          <a:xfrm rot="17741687">
            <a:off x="4181461" y="3860567"/>
            <a:ext cx="1194049" cy="1065547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2679108" y="3295523"/>
            <a:ext cx="4022255" cy="52322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Cu/Fiber module  (6-10 </a:t>
            </a:r>
            <a:r>
              <a:rPr lang="en-US" altLang="zh-CN" sz="2800" b="1" dirty="0" smtClean="0">
                <a:sym typeface="Symbol" panose="05050102010706020507" pitchFamily="18" charset="2"/>
              </a:rPr>
              <a:t>)</a:t>
            </a:r>
            <a:endParaRPr lang="zh-CN" altLang="en-US" sz="2800" b="1" dirty="0"/>
          </a:p>
        </p:txBody>
      </p:sp>
      <p:sp>
        <p:nvSpPr>
          <p:cNvPr id="56" name="矩形 55"/>
          <p:cNvSpPr/>
          <p:nvPr/>
        </p:nvSpPr>
        <p:spPr>
          <a:xfrm>
            <a:off x="4828945" y="1265205"/>
            <a:ext cx="4090380" cy="1323439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Correct light attenuation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Correct sampling ratio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Correct e/h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PFA friendly?</a:t>
            </a:r>
            <a:endParaRPr lang="en-US" altLang="zh-CN" sz="2000" b="1" dirty="0" smtClean="0">
              <a:solidFill>
                <a:srgbClr val="C00000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055414" y="1959903"/>
            <a:ext cx="773531" cy="162426"/>
          </a:xfrm>
          <a:prstGeom prst="rightArrow">
            <a:avLst>
              <a:gd name="adj1" fmla="val 50000"/>
              <a:gd name="adj2" fmla="val 132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50430" y="3926538"/>
            <a:ext cx="45719" cy="17640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982065" y="6150393"/>
            <a:ext cx="2161935" cy="707886"/>
          </a:xfrm>
          <a:prstGeom prst="rect">
            <a:avLst/>
          </a:prstGeom>
          <a:ln w="22225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CC00"/>
                </a:solidFill>
              </a:rPr>
              <a:t>plastic scintillator plate/light guide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flipH="1" flipV="1">
            <a:off x="8286935" y="5726559"/>
            <a:ext cx="0" cy="391958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4481512" y="-56180"/>
            <a:ext cx="466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An Alternative Readout Scheme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670278" y="5782755"/>
            <a:ext cx="3622467" cy="95410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All full length fiber</a:t>
            </a:r>
          </a:p>
          <a:p>
            <a:pPr algn="ctr"/>
            <a:r>
              <a:rPr lang="en-US" altLang="zh-CN" sz="2800" b="1" dirty="0" smtClean="0"/>
              <a:t>Sampling ratio changes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678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266659" y="1877288"/>
            <a:ext cx="6433392" cy="5097040"/>
            <a:chOff x="1572743" y="1401655"/>
            <a:chExt cx="6433392" cy="509704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354659" y="5910768"/>
              <a:ext cx="540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2348734" y="1546241"/>
              <a:ext cx="18625" cy="43645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367359" y="4424116"/>
              <a:ext cx="5364062" cy="1463377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358046" y="1852899"/>
              <a:ext cx="5390688" cy="403459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348734" y="1546241"/>
              <a:ext cx="540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7731421" y="1546241"/>
              <a:ext cx="0" cy="4356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341959" y="4426241"/>
              <a:ext cx="5400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41959" y="2986241"/>
              <a:ext cx="5400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214764" y="5887492"/>
              <a:ext cx="579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0                 30                 60               90               120             150</a:t>
              </a:r>
              <a:endParaRPr lang="zh-CN" altLang="en-US" b="1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3424121" y="1548367"/>
              <a:ext cx="0" cy="433487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491421" y="1546241"/>
              <a:ext cx="0" cy="433487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5584121" y="1554744"/>
              <a:ext cx="0" cy="433487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6651421" y="1552618"/>
              <a:ext cx="0" cy="433487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976668" y="1401655"/>
              <a:ext cx="575899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15</a:t>
              </a:r>
            </a:p>
            <a:p>
              <a:endParaRPr lang="en-US" altLang="zh-CN" b="1" dirty="0"/>
            </a:p>
            <a:p>
              <a:endParaRPr lang="en-US" altLang="zh-CN" b="1" dirty="0" smtClean="0"/>
            </a:p>
            <a:p>
              <a:endParaRPr lang="en-US" altLang="zh-CN" b="1" dirty="0"/>
            </a:p>
            <a:p>
              <a:endParaRPr lang="en-US" altLang="zh-CN" b="1" dirty="0" smtClean="0"/>
            </a:p>
            <a:p>
              <a:r>
                <a:rPr lang="en-US" altLang="zh-CN" b="1" dirty="0" smtClean="0"/>
                <a:t>10</a:t>
              </a:r>
              <a:endParaRPr lang="en-US" altLang="zh-CN" b="1" dirty="0"/>
            </a:p>
            <a:p>
              <a:endParaRPr lang="en-US" altLang="zh-CN" b="1" dirty="0" smtClean="0"/>
            </a:p>
            <a:p>
              <a:endParaRPr lang="en-US" altLang="zh-CN" b="1" dirty="0" smtClean="0"/>
            </a:p>
            <a:p>
              <a:endParaRPr lang="en-US" altLang="zh-CN" b="1" dirty="0"/>
            </a:p>
            <a:p>
              <a:endParaRPr lang="en-US" altLang="zh-CN" b="1" dirty="0" smtClean="0"/>
            </a:p>
            <a:p>
              <a:endParaRPr lang="en-US" altLang="zh-CN" sz="800" b="1" dirty="0" smtClean="0"/>
            </a:p>
            <a:p>
              <a:r>
                <a:rPr lang="en-US" altLang="zh-CN" b="1" dirty="0"/>
                <a:t> </a:t>
              </a:r>
              <a:r>
                <a:rPr lang="en-US" altLang="zh-CN" b="1" dirty="0" smtClean="0"/>
                <a:t>5</a:t>
              </a:r>
            </a:p>
            <a:p>
              <a:endParaRPr lang="en-US" altLang="zh-CN" b="1" dirty="0"/>
            </a:p>
            <a:p>
              <a:endParaRPr lang="en-US" altLang="zh-CN" b="1" dirty="0" smtClean="0"/>
            </a:p>
            <a:p>
              <a:endParaRPr lang="en-US" altLang="zh-CN" b="1" dirty="0"/>
            </a:p>
            <a:p>
              <a:endParaRPr lang="en-US" altLang="zh-CN" b="1" dirty="0" smtClean="0"/>
            </a:p>
            <a:p>
              <a:r>
                <a:rPr lang="en-US" altLang="zh-CN" b="1" dirty="0" smtClean="0"/>
                <a:t> 0</a:t>
              </a:r>
              <a:endParaRPr lang="en-US" altLang="zh-CN" b="1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51172" y="6098585"/>
              <a:ext cx="388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Depth in calorimeter tower (cm)</a:t>
              </a:r>
              <a:endParaRPr lang="zh-CN" altLang="en-US" sz="2000" b="1" dirty="0"/>
            </a:p>
          </p:txBody>
        </p:sp>
        <p:sp>
          <p:nvSpPr>
            <p:cNvPr id="45" name="文本框 44"/>
            <p:cNvSpPr txBox="1"/>
            <p:nvPr/>
          </p:nvSpPr>
          <p:spPr>
            <a:xfrm rot="16200000">
              <a:off x="-63203" y="3409334"/>
              <a:ext cx="3672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Scintillation light  arrival time (ns)</a:t>
              </a:r>
              <a:endParaRPr lang="zh-CN" altLang="en-US" sz="2000" b="1" dirty="0"/>
            </a:p>
          </p:txBody>
        </p:sp>
      </p:grpSp>
      <p:grpSp>
        <p:nvGrpSpPr>
          <p:cNvPr id="47" name="组合 46"/>
          <p:cNvGrpSpPr>
            <a:grpSpLocks noChangeAspect="1"/>
          </p:cNvGrpSpPr>
          <p:nvPr/>
        </p:nvGrpSpPr>
        <p:grpSpPr>
          <a:xfrm>
            <a:off x="666769" y="1358214"/>
            <a:ext cx="5940000" cy="387389"/>
            <a:chOff x="-15196" y="1936665"/>
            <a:chExt cx="8831682" cy="1766422"/>
          </a:xfrm>
        </p:grpSpPr>
        <p:sp>
          <p:nvSpPr>
            <p:cNvPr id="48" name="梯形 47"/>
            <p:cNvSpPr>
              <a:spLocks/>
            </p:cNvSpPr>
            <p:nvPr/>
          </p:nvSpPr>
          <p:spPr>
            <a:xfrm rot="5400000" flipH="1">
              <a:off x="7449157" y="2717346"/>
              <a:ext cx="1764002" cy="202640"/>
            </a:xfrm>
            <a:prstGeom prst="trapezoid">
              <a:avLst>
                <a:gd name="adj" fmla="val 3018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21257" y="1943363"/>
              <a:ext cx="7823096" cy="1759724"/>
              <a:chOff x="473868" y="1943363"/>
              <a:chExt cx="7770485" cy="1759724"/>
            </a:xfrm>
          </p:grpSpPr>
          <p:sp>
            <p:nvSpPr>
              <p:cNvPr id="57" name="梯形 56"/>
              <p:cNvSpPr>
                <a:spLocks noChangeAspect="1"/>
              </p:cNvSpPr>
              <p:nvPr/>
            </p:nvSpPr>
            <p:spPr>
              <a:xfrm rot="16200000">
                <a:off x="3480406" y="-1045879"/>
                <a:ext cx="1759724" cy="7738207"/>
              </a:xfrm>
              <a:prstGeom prst="trapezoid">
                <a:avLst>
                  <a:gd name="adj" fmla="val 14664"/>
                </a:avLst>
              </a:prstGeom>
              <a:solidFill>
                <a:srgbClr val="00FFFF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473868" y="2059709"/>
                <a:ext cx="7770485" cy="1532056"/>
                <a:chOff x="473868" y="2059709"/>
                <a:chExt cx="7770485" cy="1532056"/>
              </a:xfrm>
            </p:grpSpPr>
            <p:cxnSp>
              <p:nvCxnSpPr>
                <p:cNvPr id="59" name="直接箭头连接符 58"/>
                <p:cNvCxnSpPr/>
                <p:nvPr/>
              </p:nvCxnSpPr>
              <p:spPr>
                <a:xfrm flipV="1">
                  <a:off x="474192" y="2767955"/>
                  <a:ext cx="7751862" cy="1272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箭头连接符 59"/>
                <p:cNvCxnSpPr/>
                <p:nvPr/>
              </p:nvCxnSpPr>
              <p:spPr>
                <a:xfrm flipV="1">
                  <a:off x="477242" y="2059709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箭头连接符 60"/>
                <p:cNvCxnSpPr/>
                <p:nvPr/>
              </p:nvCxnSpPr>
              <p:spPr>
                <a:xfrm flipV="1">
                  <a:off x="475448" y="2173464"/>
                  <a:ext cx="7723706" cy="197485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箭头连接符 61"/>
                <p:cNvCxnSpPr/>
                <p:nvPr/>
              </p:nvCxnSpPr>
              <p:spPr>
                <a:xfrm flipV="1">
                  <a:off x="473868" y="2532300"/>
                  <a:ext cx="7751861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箭头连接符 62"/>
                <p:cNvCxnSpPr/>
                <p:nvPr/>
              </p:nvCxnSpPr>
              <p:spPr>
                <a:xfrm flipV="1">
                  <a:off x="477633" y="2653060"/>
                  <a:ext cx="7751861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箭头连接符 63"/>
                <p:cNvCxnSpPr/>
                <p:nvPr/>
              </p:nvCxnSpPr>
              <p:spPr>
                <a:xfrm flipV="1">
                  <a:off x="476306" y="2410648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箭头连接符 64"/>
                <p:cNvCxnSpPr/>
                <p:nvPr/>
              </p:nvCxnSpPr>
              <p:spPr>
                <a:xfrm flipV="1">
                  <a:off x="475448" y="2285472"/>
                  <a:ext cx="7723706" cy="17180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箭头连接符 65"/>
                <p:cNvCxnSpPr/>
                <p:nvPr/>
              </p:nvCxnSpPr>
              <p:spPr>
                <a:xfrm>
                  <a:off x="492101" y="3364846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箭头连接符 66"/>
                <p:cNvCxnSpPr/>
                <p:nvPr/>
              </p:nvCxnSpPr>
              <p:spPr>
                <a:xfrm>
                  <a:off x="483212" y="3280524"/>
                  <a:ext cx="7751862" cy="197486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箭头连接符 67"/>
                <p:cNvCxnSpPr/>
                <p:nvPr/>
              </p:nvCxnSpPr>
              <p:spPr>
                <a:xfrm>
                  <a:off x="488726" y="3021170"/>
                  <a:ext cx="7751862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箭头连接符 68"/>
                <p:cNvCxnSpPr/>
                <p:nvPr/>
              </p:nvCxnSpPr>
              <p:spPr>
                <a:xfrm>
                  <a:off x="492491" y="2942184"/>
                  <a:ext cx="7751862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箭头连接符 69"/>
                <p:cNvCxnSpPr/>
                <p:nvPr/>
              </p:nvCxnSpPr>
              <p:spPr>
                <a:xfrm>
                  <a:off x="491165" y="3111489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箭头连接符 70"/>
                <p:cNvCxnSpPr/>
                <p:nvPr/>
              </p:nvCxnSpPr>
              <p:spPr>
                <a:xfrm>
                  <a:off x="483212" y="3194201"/>
                  <a:ext cx="7744738" cy="166121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箭头连接符 71"/>
                <p:cNvCxnSpPr/>
                <p:nvPr/>
              </p:nvCxnSpPr>
              <p:spPr>
                <a:xfrm>
                  <a:off x="476088" y="2864400"/>
                  <a:ext cx="7751862" cy="2672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矩形 49"/>
            <p:cNvSpPr/>
            <p:nvPr/>
          </p:nvSpPr>
          <p:spPr>
            <a:xfrm>
              <a:off x="8447819" y="2159098"/>
              <a:ext cx="368667" cy="13320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370514" y="2195022"/>
              <a:ext cx="45719" cy="12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-15196" y="2285471"/>
              <a:ext cx="216806" cy="1044000"/>
              <a:chOff x="-14814" y="2318822"/>
              <a:chExt cx="327036" cy="100800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-14814" y="2318822"/>
                <a:ext cx="327036" cy="1008002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5876" y="2357613"/>
                <a:ext cx="201467" cy="930419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8542183" y="2247121"/>
              <a:ext cx="227113" cy="1187997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92203" y="2196946"/>
              <a:ext cx="174033" cy="1250950"/>
            </a:xfrm>
            <a:custGeom>
              <a:avLst/>
              <a:gdLst>
                <a:gd name="connsiteX0" fmla="*/ 130175 w 130175"/>
                <a:gd name="connsiteY0" fmla="*/ 1250950 h 1250950"/>
                <a:gd name="connsiteX1" fmla="*/ 130175 w 130175"/>
                <a:gd name="connsiteY1" fmla="*/ 0 h 1250950"/>
                <a:gd name="connsiteX2" fmla="*/ 0 w 130175"/>
                <a:gd name="connsiteY2" fmla="*/ 95250 h 1250950"/>
                <a:gd name="connsiteX3" fmla="*/ 0 w 130175"/>
                <a:gd name="connsiteY3" fmla="*/ 1133475 h 1250950"/>
                <a:gd name="connsiteX4" fmla="*/ 130175 w 130175"/>
                <a:gd name="connsiteY4" fmla="*/ 125095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250950">
                  <a:moveTo>
                    <a:pt x="130175" y="1250950"/>
                  </a:moveTo>
                  <a:lnTo>
                    <a:pt x="130175" y="0"/>
                  </a:lnTo>
                  <a:lnTo>
                    <a:pt x="0" y="95250"/>
                  </a:lnTo>
                  <a:lnTo>
                    <a:pt x="0" y="1133475"/>
                  </a:lnTo>
                  <a:lnTo>
                    <a:pt x="130175" y="125095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3" name="直接连接符 72"/>
          <p:cNvCxnSpPr/>
          <p:nvPr/>
        </p:nvCxnSpPr>
        <p:spPr>
          <a:xfrm flipV="1">
            <a:off x="349918" y="1479245"/>
            <a:ext cx="7056000" cy="136618"/>
          </a:xfrm>
          <a:prstGeom prst="line">
            <a:avLst/>
          </a:prstGeom>
          <a:ln w="25400">
            <a:solidFill>
              <a:srgbClr val="00B0F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57" idx="0"/>
          </p:cNvCxnSpPr>
          <p:nvPr/>
        </p:nvCxnSpPr>
        <p:spPr>
          <a:xfrm flipV="1">
            <a:off x="972030" y="1506789"/>
            <a:ext cx="5239387" cy="45855"/>
          </a:xfrm>
          <a:prstGeom prst="line">
            <a:avLst/>
          </a:prstGeom>
          <a:ln w="22225">
            <a:solidFill>
              <a:schemeClr val="bg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1978539" y="42572"/>
            <a:ext cx="626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</a:rPr>
              <a:t>Forward particle speed ~ 30 cm/ns</a:t>
            </a:r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Backward </a:t>
            </a:r>
            <a:r>
              <a:rPr lang="en-US" altLang="zh-CN" sz="2400" b="1" dirty="0" smtClean="0"/>
              <a:t>scintillation light speed </a:t>
            </a:r>
            <a:r>
              <a:rPr lang="en-US" altLang="zh-CN" sz="2400" b="1" dirty="0" smtClean="0"/>
              <a:t>~ </a:t>
            </a:r>
            <a:r>
              <a:rPr lang="en-US" altLang="zh-CN" sz="2400" b="1" dirty="0" smtClean="0"/>
              <a:t>17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cm/ns </a:t>
            </a:r>
            <a:endParaRPr lang="zh-CN" altLang="en-US" sz="2400" b="1" dirty="0"/>
          </a:p>
        </p:txBody>
      </p:sp>
      <p:sp>
        <p:nvSpPr>
          <p:cNvPr id="87" name="文本框 86"/>
          <p:cNvSpPr txBox="1"/>
          <p:nvPr/>
        </p:nvSpPr>
        <p:spPr>
          <a:xfrm>
            <a:off x="3186850" y="3019948"/>
            <a:ext cx="2095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Light to PMT (ns)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788209" y="5277960"/>
            <a:ext cx="246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</a:rPr>
              <a:t>Scintillation light start time (ns)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449673" y="2159829"/>
            <a:ext cx="95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13.8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159445" y="2151615"/>
            <a:ext cx="321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Gs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/s waveform digitization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200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ps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~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2.2 cm 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01303" y="827042"/>
            <a:ext cx="422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Effective light speed ~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11 </a:t>
            </a:r>
            <a:r>
              <a:rPr lang="en-US" altLang="zh-CN" sz="2400" b="1" dirty="0">
                <a:solidFill>
                  <a:srgbClr val="FF0000"/>
                </a:solidFill>
              </a:rPr>
              <a:t>cm/ns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412637" y="3103905"/>
            <a:ext cx="2762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The meaning and usefulness of</a:t>
            </a:r>
            <a:r>
              <a:rPr lang="en-US" altLang="zh-CN" sz="2400" b="1" dirty="0" smtClean="0"/>
              <a:t> timing information </a:t>
            </a:r>
            <a:r>
              <a:rPr lang="en-US" altLang="zh-CN" sz="2400" b="1" dirty="0" smtClean="0"/>
              <a:t>needs to be understood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837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2822866" y="2105545"/>
            <a:ext cx="76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 mm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0" y="2090519"/>
            <a:ext cx="9144000" cy="4767481"/>
          </a:xfrm>
          <a:prstGeom prst="rect">
            <a:avLst/>
          </a:prstGeom>
          <a:solidFill>
            <a:srgbClr val="FFC000">
              <a:alpha val="4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8" name="矩形 447"/>
          <p:cNvSpPr/>
          <p:nvPr/>
        </p:nvSpPr>
        <p:spPr>
          <a:xfrm>
            <a:off x="0" y="-3737"/>
            <a:ext cx="9144000" cy="1884955"/>
          </a:xfrm>
          <a:prstGeom prst="rect">
            <a:avLst/>
          </a:prstGeom>
          <a:solidFill>
            <a:schemeClr val="accent1">
              <a:lumMod val="75000"/>
              <a:alpha val="16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文本框 448"/>
          <p:cNvSpPr txBox="1"/>
          <p:nvPr/>
        </p:nvSpPr>
        <p:spPr>
          <a:xfrm>
            <a:off x="5214922" y="2147373"/>
            <a:ext cx="9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450" name="直接箭头连接符 449"/>
          <p:cNvCxnSpPr/>
          <p:nvPr/>
        </p:nvCxnSpPr>
        <p:spPr>
          <a:xfrm flipH="1" flipV="1">
            <a:off x="7127174" y="3353392"/>
            <a:ext cx="764283" cy="3111447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直接箭头连接符 450"/>
          <p:cNvCxnSpPr/>
          <p:nvPr/>
        </p:nvCxnSpPr>
        <p:spPr>
          <a:xfrm flipV="1">
            <a:off x="916908" y="2774134"/>
            <a:ext cx="818969" cy="278978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接箭头连接符 451"/>
          <p:cNvCxnSpPr/>
          <p:nvPr/>
        </p:nvCxnSpPr>
        <p:spPr>
          <a:xfrm flipH="1" flipV="1">
            <a:off x="7206636" y="2772657"/>
            <a:ext cx="764754" cy="2871329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接箭头连接符 452"/>
          <p:cNvCxnSpPr/>
          <p:nvPr/>
        </p:nvCxnSpPr>
        <p:spPr>
          <a:xfrm rot="10800000" flipH="1" flipV="1">
            <a:off x="8003721" y="5580343"/>
            <a:ext cx="926812" cy="4635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接箭头连接符 453"/>
          <p:cNvCxnSpPr/>
          <p:nvPr/>
        </p:nvCxnSpPr>
        <p:spPr>
          <a:xfrm rot="10800000" flipH="1" flipV="1">
            <a:off x="8004138" y="6758250"/>
            <a:ext cx="926812" cy="4635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箭头连接符 454"/>
          <p:cNvCxnSpPr/>
          <p:nvPr/>
        </p:nvCxnSpPr>
        <p:spPr>
          <a:xfrm rot="16200000" flipH="1" flipV="1">
            <a:off x="7976244" y="6171210"/>
            <a:ext cx="120690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文本框 455"/>
          <p:cNvSpPr txBox="1"/>
          <p:nvPr/>
        </p:nvSpPr>
        <p:spPr>
          <a:xfrm>
            <a:off x="8074421" y="5976087"/>
            <a:ext cx="91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2.0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457" name="直接箭头连接符 456"/>
          <p:cNvCxnSpPr/>
          <p:nvPr/>
        </p:nvCxnSpPr>
        <p:spPr>
          <a:xfrm flipV="1">
            <a:off x="939305" y="3675544"/>
            <a:ext cx="834599" cy="3090036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接箭头连接符 457"/>
          <p:cNvCxnSpPr/>
          <p:nvPr/>
        </p:nvCxnSpPr>
        <p:spPr>
          <a:xfrm>
            <a:off x="2804625" y="2380626"/>
            <a:ext cx="0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接箭头连接符 458"/>
          <p:cNvCxnSpPr/>
          <p:nvPr/>
        </p:nvCxnSpPr>
        <p:spPr>
          <a:xfrm>
            <a:off x="3420834" y="2363116"/>
            <a:ext cx="915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箭头连接符 459"/>
          <p:cNvCxnSpPr/>
          <p:nvPr/>
        </p:nvCxnSpPr>
        <p:spPr>
          <a:xfrm rot="10800000" flipH="1" flipV="1">
            <a:off x="7228732" y="2756930"/>
            <a:ext cx="1008000" cy="3581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直接箭头连接符 460"/>
          <p:cNvCxnSpPr/>
          <p:nvPr/>
        </p:nvCxnSpPr>
        <p:spPr>
          <a:xfrm rot="10800000" flipH="1" flipV="1">
            <a:off x="7217668" y="3676992"/>
            <a:ext cx="972000" cy="3581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箭头连接符 461"/>
          <p:cNvCxnSpPr/>
          <p:nvPr/>
        </p:nvCxnSpPr>
        <p:spPr>
          <a:xfrm rot="16200000" flipH="1" flipV="1">
            <a:off x="7164501" y="3238915"/>
            <a:ext cx="93251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文本框 462"/>
          <p:cNvSpPr txBox="1"/>
          <p:nvPr/>
        </p:nvSpPr>
        <p:spPr>
          <a:xfrm>
            <a:off x="7657743" y="3058744"/>
            <a:ext cx="98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464" name="直接箭头连接符 463"/>
          <p:cNvCxnSpPr/>
          <p:nvPr/>
        </p:nvCxnSpPr>
        <p:spPr>
          <a:xfrm rot="5400000">
            <a:off x="3133617" y="2154025"/>
            <a:ext cx="0" cy="65190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5" name="组合 464"/>
          <p:cNvGrpSpPr/>
          <p:nvPr/>
        </p:nvGrpSpPr>
        <p:grpSpPr>
          <a:xfrm>
            <a:off x="1739845" y="2753350"/>
            <a:ext cx="918000" cy="920290"/>
            <a:chOff x="1688329" y="3255630"/>
            <a:chExt cx="918000" cy="920290"/>
          </a:xfrm>
        </p:grpSpPr>
        <p:sp>
          <p:nvSpPr>
            <p:cNvPr id="466" name="矩形 465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7" name="圆角矩形 466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8" name="圆角矩形 467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 flipH="1" flipV="1">
            <a:off x="5213313" y="2272327"/>
            <a:ext cx="936000" cy="692776"/>
            <a:chOff x="1672916" y="5321528"/>
            <a:chExt cx="1189084" cy="882580"/>
          </a:xfrm>
        </p:grpSpPr>
        <p:cxnSp>
          <p:nvCxnSpPr>
            <p:cNvPr id="470" name="直接箭头连接符 469"/>
            <p:cNvCxnSpPr/>
            <p:nvPr/>
          </p:nvCxnSpPr>
          <p:spPr>
            <a:xfrm rot="5400000" flipV="1">
              <a:off x="1273584" y="578782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箭头连接符 470"/>
            <p:cNvCxnSpPr/>
            <p:nvPr/>
          </p:nvCxnSpPr>
          <p:spPr>
            <a:xfrm rot="5400000" flipV="1">
              <a:off x="2445719" y="573324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接箭头连接符 471"/>
            <p:cNvCxnSpPr/>
            <p:nvPr/>
          </p:nvCxnSpPr>
          <p:spPr>
            <a:xfrm flipV="1">
              <a:off x="1672916" y="5835723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组合 472"/>
          <p:cNvGrpSpPr/>
          <p:nvPr/>
        </p:nvGrpSpPr>
        <p:grpSpPr>
          <a:xfrm>
            <a:off x="2653234" y="2751862"/>
            <a:ext cx="918000" cy="920290"/>
            <a:chOff x="1688329" y="3255630"/>
            <a:chExt cx="918000" cy="920290"/>
          </a:xfrm>
        </p:grpSpPr>
        <p:sp>
          <p:nvSpPr>
            <p:cNvPr id="474" name="矩形 473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5" name="圆角矩形 474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6" name="圆角矩形 475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3566623" y="2750374"/>
            <a:ext cx="918000" cy="920290"/>
            <a:chOff x="1688329" y="3255630"/>
            <a:chExt cx="918000" cy="920290"/>
          </a:xfrm>
        </p:grpSpPr>
        <p:sp>
          <p:nvSpPr>
            <p:cNvPr id="478" name="矩形 477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9" name="圆角矩形 478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0" name="圆角矩形 479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4480012" y="2748886"/>
            <a:ext cx="918000" cy="920290"/>
            <a:chOff x="1688329" y="3255630"/>
            <a:chExt cx="918000" cy="920290"/>
          </a:xfrm>
        </p:grpSpPr>
        <p:sp>
          <p:nvSpPr>
            <p:cNvPr id="482" name="矩形 481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3" name="圆角矩形 482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4" name="圆角矩形 483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5396419" y="2751935"/>
            <a:ext cx="918000" cy="920290"/>
            <a:chOff x="1688329" y="3255630"/>
            <a:chExt cx="918000" cy="920290"/>
          </a:xfrm>
        </p:grpSpPr>
        <p:sp>
          <p:nvSpPr>
            <p:cNvPr id="486" name="矩形 485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7" name="圆角矩形 486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8" name="圆角矩形 487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9" name="组合 488"/>
          <p:cNvGrpSpPr/>
          <p:nvPr/>
        </p:nvGrpSpPr>
        <p:grpSpPr>
          <a:xfrm>
            <a:off x="6309808" y="2750447"/>
            <a:ext cx="918000" cy="920290"/>
            <a:chOff x="1688329" y="3255630"/>
            <a:chExt cx="918000" cy="920290"/>
          </a:xfrm>
        </p:grpSpPr>
        <p:sp>
          <p:nvSpPr>
            <p:cNvPr id="490" name="矩形 489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1" name="圆角矩形 490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2" name="圆角矩形 491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916908" y="5563918"/>
            <a:ext cx="7083913" cy="1203601"/>
            <a:chOff x="595405" y="5551688"/>
            <a:chExt cx="7083913" cy="1203601"/>
          </a:xfrm>
        </p:grpSpPr>
        <p:grpSp>
          <p:nvGrpSpPr>
            <p:cNvPr id="494" name="组合 493"/>
            <p:cNvGrpSpPr/>
            <p:nvPr/>
          </p:nvGrpSpPr>
          <p:grpSpPr>
            <a:xfrm>
              <a:off x="595405" y="5556695"/>
              <a:ext cx="1188000" cy="1188437"/>
              <a:chOff x="434976" y="5365435"/>
              <a:chExt cx="1188000" cy="1188437"/>
            </a:xfrm>
          </p:grpSpPr>
          <p:sp>
            <p:nvSpPr>
              <p:cNvPr id="515" name="矩形 514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" name="圆角矩形 515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" name="圆角矩形 516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5" name="组合 494"/>
            <p:cNvGrpSpPr/>
            <p:nvPr/>
          </p:nvGrpSpPr>
          <p:grpSpPr>
            <a:xfrm>
              <a:off x="1775251" y="5553973"/>
              <a:ext cx="1188000" cy="1201316"/>
              <a:chOff x="434976" y="5365435"/>
              <a:chExt cx="1188000" cy="1201316"/>
            </a:xfrm>
          </p:grpSpPr>
          <p:sp>
            <p:nvSpPr>
              <p:cNvPr id="512" name="矩形 511"/>
              <p:cNvSpPr/>
              <p:nvPr/>
            </p:nvSpPr>
            <p:spPr>
              <a:xfrm>
                <a:off x="434976" y="5378751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" name="圆角矩形 512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圆角矩形 513"/>
              <p:cNvSpPr/>
              <p:nvPr/>
            </p:nvSpPr>
            <p:spPr>
              <a:xfrm>
                <a:off x="722976" y="5381706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6" name="组合 495"/>
            <p:cNvGrpSpPr/>
            <p:nvPr/>
          </p:nvGrpSpPr>
          <p:grpSpPr>
            <a:xfrm>
              <a:off x="2951585" y="5554686"/>
              <a:ext cx="1188000" cy="1188437"/>
              <a:chOff x="434976" y="5365435"/>
              <a:chExt cx="1188000" cy="1188437"/>
            </a:xfrm>
          </p:grpSpPr>
          <p:sp>
            <p:nvSpPr>
              <p:cNvPr id="509" name="矩形 508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圆角矩形 509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圆角矩形 510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7" name="组合 496"/>
            <p:cNvGrpSpPr/>
            <p:nvPr/>
          </p:nvGrpSpPr>
          <p:grpSpPr>
            <a:xfrm>
              <a:off x="4135138" y="5554410"/>
              <a:ext cx="1188000" cy="1188437"/>
              <a:chOff x="434976" y="5365435"/>
              <a:chExt cx="1188000" cy="1188437"/>
            </a:xfrm>
          </p:grpSpPr>
          <p:sp>
            <p:nvSpPr>
              <p:cNvPr id="506" name="矩形 505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圆角矩形 506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圆角矩形 507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8" name="组合 497"/>
            <p:cNvGrpSpPr/>
            <p:nvPr/>
          </p:nvGrpSpPr>
          <p:grpSpPr>
            <a:xfrm>
              <a:off x="5314984" y="5551688"/>
              <a:ext cx="1188000" cy="1188437"/>
              <a:chOff x="434976" y="5365435"/>
              <a:chExt cx="1188000" cy="1188437"/>
            </a:xfrm>
          </p:grpSpPr>
          <p:sp>
            <p:nvSpPr>
              <p:cNvPr id="503" name="矩形 502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圆角矩形 503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圆角矩形 504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9" name="组合 498"/>
            <p:cNvGrpSpPr/>
            <p:nvPr/>
          </p:nvGrpSpPr>
          <p:grpSpPr>
            <a:xfrm>
              <a:off x="6491318" y="5552401"/>
              <a:ext cx="1188000" cy="1188437"/>
              <a:chOff x="434976" y="5365435"/>
              <a:chExt cx="1188000" cy="1188437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圆角矩形 500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圆角矩形 501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18" name="文本框 517"/>
          <p:cNvSpPr txBox="1"/>
          <p:nvPr/>
        </p:nvSpPr>
        <p:spPr>
          <a:xfrm>
            <a:off x="2383599" y="4940119"/>
            <a:ext cx="76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 mm</a:t>
            </a:r>
            <a:endParaRPr lang="zh-CN" altLang="en-US" sz="1600" dirty="0"/>
          </a:p>
        </p:txBody>
      </p:sp>
      <p:cxnSp>
        <p:nvCxnSpPr>
          <p:cNvPr id="519" name="直接箭头连接符 518"/>
          <p:cNvCxnSpPr/>
          <p:nvPr/>
        </p:nvCxnSpPr>
        <p:spPr>
          <a:xfrm>
            <a:off x="2365358" y="5215200"/>
            <a:ext cx="0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接箭头连接符 519"/>
          <p:cNvCxnSpPr/>
          <p:nvPr/>
        </p:nvCxnSpPr>
        <p:spPr>
          <a:xfrm>
            <a:off x="2981567" y="5197690"/>
            <a:ext cx="915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直接箭头连接符 520"/>
          <p:cNvCxnSpPr/>
          <p:nvPr/>
        </p:nvCxnSpPr>
        <p:spPr>
          <a:xfrm rot="5400000">
            <a:off x="2694350" y="4988599"/>
            <a:ext cx="0" cy="65190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文本框 521"/>
          <p:cNvSpPr txBox="1"/>
          <p:nvPr/>
        </p:nvSpPr>
        <p:spPr>
          <a:xfrm>
            <a:off x="5224915" y="4944803"/>
            <a:ext cx="9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2.0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grpSp>
        <p:nvGrpSpPr>
          <p:cNvPr id="523" name="组合 522"/>
          <p:cNvGrpSpPr/>
          <p:nvPr/>
        </p:nvGrpSpPr>
        <p:grpSpPr>
          <a:xfrm flipH="1" flipV="1">
            <a:off x="5060890" y="5024231"/>
            <a:ext cx="1187968" cy="692776"/>
            <a:chOff x="1672916" y="5321528"/>
            <a:chExt cx="1189084" cy="882580"/>
          </a:xfrm>
        </p:grpSpPr>
        <p:cxnSp>
          <p:nvCxnSpPr>
            <p:cNvPr id="524" name="直接箭头连接符 523"/>
            <p:cNvCxnSpPr/>
            <p:nvPr/>
          </p:nvCxnSpPr>
          <p:spPr>
            <a:xfrm rot="5400000" flipV="1">
              <a:off x="1273584" y="578782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接箭头连接符 524"/>
            <p:cNvCxnSpPr/>
            <p:nvPr/>
          </p:nvCxnSpPr>
          <p:spPr>
            <a:xfrm rot="5400000" flipV="1">
              <a:off x="2445719" y="573324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接箭头连接符 525"/>
            <p:cNvCxnSpPr/>
            <p:nvPr/>
          </p:nvCxnSpPr>
          <p:spPr>
            <a:xfrm flipV="1">
              <a:off x="1672916" y="5835723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7" name="矩形 526"/>
          <p:cNvSpPr/>
          <p:nvPr/>
        </p:nvSpPr>
        <p:spPr>
          <a:xfrm>
            <a:off x="2596907" y="3913319"/>
            <a:ext cx="3815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A possible Cu unit</a:t>
            </a:r>
          </a:p>
          <a:p>
            <a:pPr algn="ctr"/>
            <a:r>
              <a:rPr lang="en-US" altLang="zh-CN" sz="2000" b="1" dirty="0" smtClean="0">
                <a:solidFill>
                  <a:srgbClr val="C00000"/>
                </a:solidFill>
              </a:rPr>
              <a:t>(average </a:t>
            </a:r>
            <a:r>
              <a:rPr lang="en-US" altLang="zh-CN" sz="20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~ 20 cm)</a:t>
            </a:r>
          </a:p>
        </p:txBody>
      </p:sp>
      <p:sp>
        <p:nvSpPr>
          <p:cNvPr id="528" name="矩形 527"/>
          <p:cNvSpPr/>
          <p:nvPr/>
        </p:nvSpPr>
        <p:spPr>
          <a:xfrm>
            <a:off x="417245" y="2956786"/>
            <a:ext cx="1241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Front</a:t>
            </a:r>
          </a:p>
        </p:txBody>
      </p:sp>
      <p:sp>
        <p:nvSpPr>
          <p:cNvPr id="529" name="矩形 528"/>
          <p:cNvSpPr/>
          <p:nvPr/>
        </p:nvSpPr>
        <p:spPr>
          <a:xfrm>
            <a:off x="55364" y="5944154"/>
            <a:ext cx="86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Rear</a:t>
            </a:r>
          </a:p>
        </p:txBody>
      </p:sp>
      <p:sp>
        <p:nvSpPr>
          <p:cNvPr id="531" name="矩形 530"/>
          <p:cNvSpPr/>
          <p:nvPr/>
        </p:nvSpPr>
        <p:spPr>
          <a:xfrm>
            <a:off x="701957" y="0"/>
            <a:ext cx="7530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RD52 coper module (2012)</a:t>
            </a:r>
          </a:p>
        </p:txBody>
      </p:sp>
      <p:grpSp>
        <p:nvGrpSpPr>
          <p:cNvPr id="532" name="组合 531"/>
          <p:cNvGrpSpPr>
            <a:grpSpLocks noChangeAspect="1"/>
          </p:cNvGrpSpPr>
          <p:nvPr/>
        </p:nvGrpSpPr>
        <p:grpSpPr>
          <a:xfrm>
            <a:off x="1697398" y="504371"/>
            <a:ext cx="6767423" cy="1300579"/>
            <a:chOff x="998042" y="511256"/>
            <a:chExt cx="8621530" cy="1656905"/>
          </a:xfrm>
        </p:grpSpPr>
        <p:sp>
          <p:nvSpPr>
            <p:cNvPr id="533" name="文本框 532"/>
            <p:cNvSpPr txBox="1"/>
            <p:nvPr/>
          </p:nvSpPr>
          <p:spPr>
            <a:xfrm>
              <a:off x="7056101" y="511256"/>
              <a:ext cx="1281069" cy="43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1</a:t>
              </a:r>
              <a:r>
                <a:rPr lang="en-US" altLang="zh-CN" sz="1600" dirty="0" smtClean="0"/>
                <a:t> mm</a:t>
              </a:r>
              <a:endParaRPr lang="zh-CN" altLang="en-US" sz="1600" dirty="0"/>
            </a:p>
          </p:txBody>
        </p:sp>
        <p:cxnSp>
          <p:nvCxnSpPr>
            <p:cNvPr id="534" name="直接箭头连接符 533"/>
            <p:cNvCxnSpPr/>
            <p:nvPr/>
          </p:nvCxnSpPr>
          <p:spPr>
            <a:xfrm>
              <a:off x="7004473" y="621403"/>
              <a:ext cx="0" cy="39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接箭头连接符 534"/>
            <p:cNvCxnSpPr/>
            <p:nvPr/>
          </p:nvCxnSpPr>
          <p:spPr>
            <a:xfrm>
              <a:off x="7817525" y="599095"/>
              <a:ext cx="1061" cy="39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6" name="组合 535"/>
            <p:cNvGrpSpPr/>
            <p:nvPr/>
          </p:nvGrpSpPr>
          <p:grpSpPr>
            <a:xfrm rot="16200000" flipH="1">
              <a:off x="7846544" y="1132871"/>
              <a:ext cx="1188000" cy="882580"/>
              <a:chOff x="1674249" y="5321528"/>
              <a:chExt cx="1188000" cy="882580"/>
            </a:xfrm>
          </p:grpSpPr>
          <p:cxnSp>
            <p:nvCxnSpPr>
              <p:cNvPr id="563" name="直接箭头连接符 562"/>
              <p:cNvCxnSpPr/>
              <p:nvPr/>
            </p:nvCxnSpPr>
            <p:spPr>
              <a:xfrm rot="5400000" flipV="1">
                <a:off x="1273584" y="578782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直接箭头连接符 563"/>
              <p:cNvCxnSpPr/>
              <p:nvPr/>
            </p:nvCxnSpPr>
            <p:spPr>
              <a:xfrm rot="5400000" flipV="1">
                <a:off x="2445719" y="573324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直接箭头连接符 564"/>
              <p:cNvCxnSpPr/>
              <p:nvPr/>
            </p:nvCxnSpPr>
            <p:spPr>
              <a:xfrm flipV="1">
                <a:off x="1674249" y="5691225"/>
                <a:ext cx="11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7" name="文本框 536"/>
            <p:cNvSpPr txBox="1"/>
            <p:nvPr/>
          </p:nvSpPr>
          <p:spPr>
            <a:xfrm>
              <a:off x="8340229" y="1366731"/>
              <a:ext cx="1279343" cy="470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1.5 </a:t>
              </a:r>
              <a:r>
                <a:rPr lang="en-US" altLang="zh-CN" dirty="0"/>
                <a:t>mm</a:t>
              </a:r>
              <a:endParaRPr lang="zh-CN" altLang="en-US" dirty="0"/>
            </a:p>
          </p:txBody>
        </p:sp>
        <p:grpSp>
          <p:nvGrpSpPr>
            <p:cNvPr id="538" name="组合 537"/>
            <p:cNvGrpSpPr/>
            <p:nvPr/>
          </p:nvGrpSpPr>
          <p:grpSpPr>
            <a:xfrm>
              <a:off x="5665516" y="995240"/>
              <a:ext cx="1170000" cy="1170000"/>
              <a:chOff x="1850741" y="4149000"/>
              <a:chExt cx="2160000" cy="2160000"/>
            </a:xfrm>
          </p:grpSpPr>
          <p:sp>
            <p:nvSpPr>
              <p:cNvPr id="560" name="矩形 559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流程图: 延期 560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2" name="椭圆 561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" name="组合 538"/>
            <p:cNvGrpSpPr/>
            <p:nvPr/>
          </p:nvGrpSpPr>
          <p:grpSpPr>
            <a:xfrm>
              <a:off x="4501779" y="995240"/>
              <a:ext cx="1170000" cy="1170000"/>
              <a:chOff x="1850741" y="4149000"/>
              <a:chExt cx="2160000" cy="2160000"/>
            </a:xfrm>
          </p:grpSpPr>
          <p:sp>
            <p:nvSpPr>
              <p:cNvPr id="557" name="矩形 556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8" name="流程图: 延期 557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9" name="椭圆 558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0" name="组合 539"/>
            <p:cNvGrpSpPr/>
            <p:nvPr/>
          </p:nvGrpSpPr>
          <p:grpSpPr>
            <a:xfrm>
              <a:off x="6831105" y="995240"/>
              <a:ext cx="1170000" cy="1170000"/>
              <a:chOff x="1850741" y="4149000"/>
              <a:chExt cx="2160000" cy="2160000"/>
            </a:xfrm>
          </p:grpSpPr>
          <p:sp>
            <p:nvSpPr>
              <p:cNvPr id="554" name="矩形 553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5" name="流程图: 延期 554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6" name="椭圆 555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41" name="直接箭头连接符 540"/>
            <p:cNvCxnSpPr/>
            <p:nvPr/>
          </p:nvCxnSpPr>
          <p:spPr>
            <a:xfrm rot="5400000">
              <a:off x="7418814" y="534048"/>
              <a:ext cx="0" cy="75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2" name="组合 541"/>
            <p:cNvGrpSpPr/>
            <p:nvPr/>
          </p:nvGrpSpPr>
          <p:grpSpPr>
            <a:xfrm>
              <a:off x="2161779" y="993350"/>
              <a:ext cx="1170000" cy="1170000"/>
              <a:chOff x="1850741" y="4149000"/>
              <a:chExt cx="2160000" cy="2160000"/>
            </a:xfrm>
          </p:grpSpPr>
          <p:sp>
            <p:nvSpPr>
              <p:cNvPr id="551" name="矩形 550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" name="流程图: 延期 551"/>
              <p:cNvSpPr>
                <a:spLocks noChangeAspect="1"/>
              </p:cNvSpPr>
              <p:nvPr/>
            </p:nvSpPr>
            <p:spPr>
              <a:xfrm rot="5400000" flipV="1">
                <a:off x="2201247" y="4149002"/>
                <a:ext cx="1476001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3" name="椭圆 552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3" name="组合 542"/>
            <p:cNvGrpSpPr/>
            <p:nvPr/>
          </p:nvGrpSpPr>
          <p:grpSpPr>
            <a:xfrm>
              <a:off x="998042" y="993350"/>
              <a:ext cx="1170000" cy="1170000"/>
              <a:chOff x="1850741" y="4149000"/>
              <a:chExt cx="2160000" cy="2160000"/>
            </a:xfrm>
          </p:grpSpPr>
          <p:sp>
            <p:nvSpPr>
              <p:cNvPr id="548" name="矩形 547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" name="流程图: 延期 548"/>
              <p:cNvSpPr>
                <a:spLocks noChangeAspect="1"/>
              </p:cNvSpPr>
              <p:nvPr/>
            </p:nvSpPr>
            <p:spPr>
              <a:xfrm rot="5400000" flipV="1">
                <a:off x="2201247" y="4149002"/>
                <a:ext cx="1476001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" name="椭圆 549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4" name="组合 543"/>
            <p:cNvGrpSpPr/>
            <p:nvPr/>
          </p:nvGrpSpPr>
          <p:grpSpPr>
            <a:xfrm>
              <a:off x="3327368" y="993350"/>
              <a:ext cx="1170000" cy="1170000"/>
              <a:chOff x="1850741" y="4149000"/>
              <a:chExt cx="2160000" cy="2160000"/>
            </a:xfrm>
          </p:grpSpPr>
          <p:sp>
            <p:nvSpPr>
              <p:cNvPr id="545" name="矩形 544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" name="流程图: 延期 545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" name="椭圆 546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66" name="矩形 565"/>
          <p:cNvSpPr/>
          <p:nvPr/>
        </p:nvSpPr>
        <p:spPr>
          <a:xfrm>
            <a:off x="-719" y="1025860"/>
            <a:ext cx="149271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X</a:t>
            </a:r>
            <a:r>
              <a:rPr kumimoji="1" lang="en-US" altLang="ko-KR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0</a:t>
            </a:r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 ~ 2.4 cm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567" name="矩形 566"/>
          <p:cNvSpPr/>
          <p:nvPr/>
        </p:nvSpPr>
        <p:spPr>
          <a:xfrm>
            <a:off x="-6804" y="1457453"/>
            <a:ext cx="149912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ko-KR" sz="2000" b="1" dirty="0" smtClean="0">
                <a:solidFill>
                  <a:srgbClr val="C00000"/>
                </a:solidFill>
                <a:latin typeface="Symbol" panose="05050102010706020507" pitchFamily="18" charset="2"/>
                <a:ea typeface="Gulim" pitchFamily="34" charset="-127"/>
              </a:rPr>
              <a:t>l</a:t>
            </a:r>
            <a:r>
              <a:rPr kumimoji="1" lang="en-US" altLang="ko-KR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int</a:t>
            </a:r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 ~ 25 cm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568" name="矩形 567"/>
          <p:cNvSpPr/>
          <p:nvPr/>
        </p:nvSpPr>
        <p:spPr>
          <a:xfrm>
            <a:off x="-719" y="-3461"/>
            <a:ext cx="149271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Cu~60%</a:t>
            </a:r>
          </a:p>
          <a:p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Fiber~ 35%</a:t>
            </a:r>
          </a:p>
          <a:p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Air~5%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grpSp>
        <p:nvGrpSpPr>
          <p:cNvPr id="569" name="组合 568"/>
          <p:cNvGrpSpPr/>
          <p:nvPr/>
        </p:nvGrpSpPr>
        <p:grpSpPr>
          <a:xfrm>
            <a:off x="4918741" y="451615"/>
            <a:ext cx="933366" cy="773348"/>
            <a:chOff x="4865635" y="2621434"/>
            <a:chExt cx="933366" cy="773348"/>
          </a:xfrm>
        </p:grpSpPr>
        <p:grpSp>
          <p:nvGrpSpPr>
            <p:cNvPr id="570" name="组合 569"/>
            <p:cNvGrpSpPr/>
            <p:nvPr/>
          </p:nvGrpSpPr>
          <p:grpSpPr>
            <a:xfrm flipH="1" flipV="1">
              <a:off x="4865635" y="2702006"/>
              <a:ext cx="933366" cy="692776"/>
              <a:chOff x="1672916" y="5321528"/>
              <a:chExt cx="1189084" cy="882580"/>
            </a:xfrm>
          </p:grpSpPr>
          <p:cxnSp>
            <p:nvCxnSpPr>
              <p:cNvPr id="572" name="直接箭头连接符 571"/>
              <p:cNvCxnSpPr/>
              <p:nvPr/>
            </p:nvCxnSpPr>
            <p:spPr>
              <a:xfrm rot="5400000" flipV="1">
                <a:off x="1273584" y="578782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直接箭头连接符 572"/>
              <p:cNvCxnSpPr/>
              <p:nvPr/>
            </p:nvCxnSpPr>
            <p:spPr>
              <a:xfrm rot="5400000" flipV="1">
                <a:off x="2445719" y="573324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直接箭头连接符 573"/>
              <p:cNvCxnSpPr/>
              <p:nvPr/>
            </p:nvCxnSpPr>
            <p:spPr>
              <a:xfrm flipV="1">
                <a:off x="1672916" y="5835723"/>
                <a:ext cx="11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1" name="文本框 570"/>
            <p:cNvSpPr txBox="1"/>
            <p:nvPr/>
          </p:nvSpPr>
          <p:spPr>
            <a:xfrm>
              <a:off x="4878643" y="2621434"/>
              <a:ext cx="90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1.5 </a:t>
              </a:r>
              <a:r>
                <a:rPr lang="en-US" altLang="zh-CN" sz="1600" dirty="0"/>
                <a:t>mm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文本框 164"/>
          <p:cNvSpPr txBox="1"/>
          <p:nvPr/>
        </p:nvSpPr>
        <p:spPr>
          <a:xfrm>
            <a:off x="16937" y="63893"/>
            <a:ext cx="90720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Another RD </a:t>
            </a:r>
            <a:r>
              <a:rPr lang="en-US" altLang="zh-CN" sz="3600" dirty="0" smtClean="0">
                <a:solidFill>
                  <a:srgbClr val="FF0000"/>
                </a:solidFill>
              </a:rPr>
              <a:t>52 Dual Readout Calorimeter Cell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38986" y="1513426"/>
            <a:ext cx="5864567" cy="1629361"/>
            <a:chOff x="1676473" y="4467919"/>
            <a:chExt cx="5864567" cy="1629361"/>
          </a:xfrm>
        </p:grpSpPr>
        <p:grpSp>
          <p:nvGrpSpPr>
            <p:cNvPr id="299" name="组合 298"/>
            <p:cNvGrpSpPr>
              <a:grpSpLocks noChangeAspect="1"/>
            </p:cNvGrpSpPr>
            <p:nvPr/>
          </p:nvGrpSpPr>
          <p:grpSpPr>
            <a:xfrm>
              <a:off x="1676473" y="4657280"/>
              <a:ext cx="5864567" cy="1440000"/>
              <a:chOff x="246947" y="1276667"/>
              <a:chExt cx="8771894" cy="2153874"/>
            </a:xfrm>
          </p:grpSpPr>
          <p:sp>
            <p:nvSpPr>
              <p:cNvPr id="300" name="平行四边形 299"/>
              <p:cNvSpPr/>
              <p:nvPr/>
            </p:nvSpPr>
            <p:spPr>
              <a:xfrm flipH="1">
                <a:off x="269487" y="2358713"/>
                <a:ext cx="7920000" cy="720000"/>
              </a:xfrm>
              <a:prstGeom prst="parallelogram">
                <a:avLst>
                  <a:gd name="adj" fmla="val 9926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1" name="组合 300"/>
              <p:cNvGrpSpPr/>
              <p:nvPr/>
            </p:nvGrpSpPr>
            <p:grpSpPr>
              <a:xfrm>
                <a:off x="255335" y="1998017"/>
                <a:ext cx="7198232" cy="725750"/>
                <a:chOff x="613800" y="903226"/>
                <a:chExt cx="7198232" cy="725750"/>
              </a:xfrm>
            </p:grpSpPr>
            <p:sp>
              <p:nvSpPr>
                <p:cNvPr id="343" name="弧形 342"/>
                <p:cNvSpPr/>
                <p:nvPr/>
              </p:nvSpPr>
              <p:spPr>
                <a:xfrm rot="5400000">
                  <a:off x="971968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4" name="直接连接符 343"/>
                <p:cNvCxnSpPr>
                  <a:stCxn id="343" idx="0"/>
                </p:cNvCxnSpPr>
                <p:nvPr/>
              </p:nvCxnSpPr>
              <p:spPr>
                <a:xfrm>
                  <a:off x="1691968" y="126897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弧形 344"/>
                <p:cNvSpPr/>
                <p:nvPr/>
              </p:nvSpPr>
              <p:spPr>
                <a:xfrm rot="5400000">
                  <a:off x="2411984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6" name="直接连接符 345"/>
                <p:cNvCxnSpPr>
                  <a:stCxn id="345" idx="0"/>
                </p:cNvCxnSpPr>
                <p:nvPr/>
              </p:nvCxnSpPr>
              <p:spPr>
                <a:xfrm>
                  <a:off x="3131984" y="126897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弧形 346"/>
                <p:cNvSpPr/>
                <p:nvPr/>
              </p:nvSpPr>
              <p:spPr>
                <a:xfrm rot="5400000">
                  <a:off x="3852000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8" name="直接连接符 347"/>
                <p:cNvCxnSpPr>
                  <a:stCxn id="347" idx="0"/>
                </p:cNvCxnSpPr>
                <p:nvPr/>
              </p:nvCxnSpPr>
              <p:spPr>
                <a:xfrm>
                  <a:off x="4572000" y="126897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弧形 348"/>
                <p:cNvSpPr/>
                <p:nvPr/>
              </p:nvSpPr>
              <p:spPr>
                <a:xfrm rot="5400000">
                  <a:off x="5292016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0" name="直接连接符 349"/>
                <p:cNvCxnSpPr>
                  <a:stCxn id="349" idx="0"/>
                </p:cNvCxnSpPr>
                <p:nvPr/>
              </p:nvCxnSpPr>
              <p:spPr>
                <a:xfrm>
                  <a:off x="6012016" y="126322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弧形 350"/>
                <p:cNvSpPr/>
                <p:nvPr/>
              </p:nvSpPr>
              <p:spPr>
                <a:xfrm rot="5400000">
                  <a:off x="6732032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2" name="直接连接符 351"/>
                <p:cNvCxnSpPr>
                  <a:stCxn id="351" idx="0"/>
                </p:cNvCxnSpPr>
                <p:nvPr/>
              </p:nvCxnSpPr>
              <p:spPr>
                <a:xfrm>
                  <a:off x="7452032" y="126322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613800" y="126322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2" name="直接连接符 301"/>
              <p:cNvCxnSpPr/>
              <p:nvPr/>
            </p:nvCxnSpPr>
            <p:spPr>
              <a:xfrm>
                <a:off x="246947" y="2347551"/>
                <a:ext cx="711303" cy="747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/>
              <p:cNvCxnSpPr/>
              <p:nvPr/>
            </p:nvCxnSpPr>
            <p:spPr>
              <a:xfrm>
                <a:off x="7466024" y="2347551"/>
                <a:ext cx="723463" cy="75165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4" name="组合 303"/>
              <p:cNvGrpSpPr/>
              <p:nvPr/>
            </p:nvGrpSpPr>
            <p:grpSpPr>
              <a:xfrm>
                <a:off x="624027" y="1980826"/>
                <a:ext cx="6481997" cy="733855"/>
                <a:chOff x="970035" y="924211"/>
                <a:chExt cx="6481997" cy="733855"/>
              </a:xfrm>
            </p:grpSpPr>
            <p:sp>
              <p:nvSpPr>
                <p:cNvPr id="338" name="椭圆 337"/>
                <p:cNvSpPr/>
                <p:nvPr/>
              </p:nvSpPr>
              <p:spPr>
                <a:xfrm>
                  <a:off x="970035" y="936686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9" name="椭圆 338"/>
                <p:cNvSpPr/>
                <p:nvPr/>
              </p:nvSpPr>
              <p:spPr>
                <a:xfrm>
                  <a:off x="2409574" y="938066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" name="椭圆 339"/>
                <p:cNvSpPr/>
                <p:nvPr/>
              </p:nvSpPr>
              <p:spPr>
                <a:xfrm>
                  <a:off x="3852016" y="938066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" name="椭圆 340"/>
                <p:cNvSpPr/>
                <p:nvPr/>
              </p:nvSpPr>
              <p:spPr>
                <a:xfrm>
                  <a:off x="5292016" y="924211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" name="椭圆 341"/>
                <p:cNvSpPr/>
                <p:nvPr/>
              </p:nvSpPr>
              <p:spPr>
                <a:xfrm>
                  <a:off x="6732032" y="924211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5" name="组合 304"/>
              <p:cNvGrpSpPr/>
              <p:nvPr/>
            </p:nvGrpSpPr>
            <p:grpSpPr>
              <a:xfrm>
                <a:off x="1331519" y="2698066"/>
                <a:ext cx="6468142" cy="732475"/>
                <a:chOff x="983890" y="896501"/>
                <a:chExt cx="6468142" cy="732475"/>
              </a:xfrm>
              <a:solidFill>
                <a:srgbClr val="00FFFF"/>
              </a:solidFill>
            </p:grpSpPr>
            <p:sp>
              <p:nvSpPr>
                <p:cNvPr id="333" name="椭圆 332"/>
                <p:cNvSpPr/>
                <p:nvPr/>
              </p:nvSpPr>
              <p:spPr>
                <a:xfrm>
                  <a:off x="983890" y="908976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椭圆 333"/>
                <p:cNvSpPr/>
                <p:nvPr/>
              </p:nvSpPr>
              <p:spPr>
                <a:xfrm>
                  <a:off x="2423429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5" name="椭圆 334"/>
                <p:cNvSpPr/>
                <p:nvPr/>
              </p:nvSpPr>
              <p:spPr>
                <a:xfrm>
                  <a:off x="3865871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6" name="椭圆 335"/>
                <p:cNvSpPr/>
                <p:nvPr/>
              </p:nvSpPr>
              <p:spPr>
                <a:xfrm>
                  <a:off x="5305871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7" name="椭圆 336"/>
                <p:cNvSpPr/>
                <p:nvPr/>
              </p:nvSpPr>
              <p:spPr>
                <a:xfrm>
                  <a:off x="6732032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6" name="组合 305"/>
              <p:cNvGrpSpPr/>
              <p:nvPr/>
            </p:nvGrpSpPr>
            <p:grpSpPr>
              <a:xfrm>
                <a:off x="7503957" y="2330710"/>
                <a:ext cx="1368000" cy="744247"/>
                <a:chOff x="7436083" y="1571373"/>
                <a:chExt cx="1368000" cy="220151"/>
              </a:xfrm>
            </p:grpSpPr>
            <p:cxnSp>
              <p:nvCxnSpPr>
                <p:cNvPr id="330" name="直接箭头连接符 329"/>
                <p:cNvCxnSpPr/>
                <p:nvPr/>
              </p:nvCxnSpPr>
              <p:spPr>
                <a:xfrm>
                  <a:off x="8420422" y="1571373"/>
                  <a:ext cx="0" cy="21297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接箭头连接符 330"/>
                <p:cNvCxnSpPr/>
                <p:nvPr/>
              </p:nvCxnSpPr>
              <p:spPr>
                <a:xfrm flipH="1">
                  <a:off x="7436083" y="1572256"/>
                  <a:ext cx="1368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接箭头连接符 331"/>
                <p:cNvCxnSpPr/>
                <p:nvPr/>
              </p:nvCxnSpPr>
              <p:spPr>
                <a:xfrm>
                  <a:off x="8061706" y="1791524"/>
                  <a:ext cx="72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组合 306"/>
              <p:cNvGrpSpPr/>
              <p:nvPr/>
            </p:nvGrpSpPr>
            <p:grpSpPr>
              <a:xfrm>
                <a:off x="974175" y="2697213"/>
                <a:ext cx="7198232" cy="725750"/>
                <a:chOff x="613800" y="903226"/>
                <a:chExt cx="7198232" cy="725750"/>
              </a:xfrm>
            </p:grpSpPr>
            <p:sp>
              <p:nvSpPr>
                <p:cNvPr id="319" name="弧形 318"/>
                <p:cNvSpPr/>
                <p:nvPr/>
              </p:nvSpPr>
              <p:spPr>
                <a:xfrm rot="5400000">
                  <a:off x="971968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0" name="直接连接符 319"/>
                <p:cNvCxnSpPr/>
                <p:nvPr/>
              </p:nvCxnSpPr>
              <p:spPr>
                <a:xfrm>
                  <a:off x="1691968" y="1282831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1" name="弧形 320"/>
                <p:cNvSpPr/>
                <p:nvPr/>
              </p:nvSpPr>
              <p:spPr>
                <a:xfrm rot="5400000">
                  <a:off x="2411984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2" name="直接连接符 321"/>
                <p:cNvCxnSpPr/>
                <p:nvPr/>
              </p:nvCxnSpPr>
              <p:spPr>
                <a:xfrm>
                  <a:off x="3131984" y="1282831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弧形 322"/>
                <p:cNvSpPr/>
                <p:nvPr/>
              </p:nvSpPr>
              <p:spPr>
                <a:xfrm rot="5400000">
                  <a:off x="3852000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4" name="直接连接符 323"/>
                <p:cNvCxnSpPr/>
                <p:nvPr/>
              </p:nvCxnSpPr>
              <p:spPr>
                <a:xfrm>
                  <a:off x="4572000" y="1282831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弧形 324"/>
                <p:cNvSpPr/>
                <p:nvPr/>
              </p:nvSpPr>
              <p:spPr>
                <a:xfrm rot="5400000">
                  <a:off x="5292016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6" name="直接连接符 325"/>
                <p:cNvCxnSpPr/>
                <p:nvPr/>
              </p:nvCxnSpPr>
              <p:spPr>
                <a:xfrm>
                  <a:off x="6012016" y="129093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7" name="弧形 326"/>
                <p:cNvSpPr/>
                <p:nvPr/>
              </p:nvSpPr>
              <p:spPr>
                <a:xfrm rot="5400000">
                  <a:off x="6732032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8" name="直接连接符 327"/>
                <p:cNvCxnSpPr/>
                <p:nvPr/>
              </p:nvCxnSpPr>
              <p:spPr>
                <a:xfrm>
                  <a:off x="7452032" y="129093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接连接符 328"/>
                <p:cNvCxnSpPr/>
                <p:nvPr/>
              </p:nvCxnSpPr>
              <p:spPr>
                <a:xfrm>
                  <a:off x="613800" y="129093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8" name="矩形 307"/>
              <p:cNvSpPr/>
              <p:nvPr/>
            </p:nvSpPr>
            <p:spPr>
              <a:xfrm>
                <a:off x="8120838" y="2515058"/>
                <a:ext cx="898003" cy="369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/>
                  <a:t>1.0 mm</a:t>
                </a:r>
                <a:endParaRPr lang="en-US" altLang="zh-CN" dirty="0"/>
              </a:p>
            </p:txBody>
          </p:sp>
          <p:grpSp>
            <p:nvGrpSpPr>
              <p:cNvPr id="309" name="组合 308"/>
              <p:cNvGrpSpPr/>
              <p:nvPr/>
            </p:nvGrpSpPr>
            <p:grpSpPr>
              <a:xfrm rot="5400000">
                <a:off x="6381562" y="1536523"/>
                <a:ext cx="733855" cy="744247"/>
                <a:chOff x="8039348" y="1571373"/>
                <a:chExt cx="1184276" cy="220151"/>
              </a:xfrm>
            </p:grpSpPr>
            <p:cxnSp>
              <p:nvCxnSpPr>
                <p:cNvPr id="316" name="直接箭头连接符 315"/>
                <p:cNvCxnSpPr/>
                <p:nvPr/>
              </p:nvCxnSpPr>
              <p:spPr>
                <a:xfrm>
                  <a:off x="8420422" y="1571373"/>
                  <a:ext cx="0" cy="21297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接箭头连接符 316"/>
                <p:cNvCxnSpPr/>
                <p:nvPr/>
              </p:nvCxnSpPr>
              <p:spPr>
                <a:xfrm flipH="1">
                  <a:off x="8039348" y="1571373"/>
                  <a:ext cx="116191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接箭头连接符 317"/>
                <p:cNvCxnSpPr/>
                <p:nvPr/>
              </p:nvCxnSpPr>
              <p:spPr>
                <a:xfrm>
                  <a:off x="8061706" y="1791524"/>
                  <a:ext cx="116191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0" name="矩形 309"/>
              <p:cNvSpPr/>
              <p:nvPr/>
            </p:nvSpPr>
            <p:spPr>
              <a:xfrm>
                <a:off x="6311610" y="1276667"/>
                <a:ext cx="8980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/>
                  <a:t>1.0 mm</a:t>
                </a:r>
                <a:endParaRPr lang="en-US" altLang="zh-CN" dirty="0"/>
              </a:p>
            </p:txBody>
          </p:sp>
          <p:grpSp>
            <p:nvGrpSpPr>
              <p:cNvPr id="311" name="组合 310"/>
              <p:cNvGrpSpPr/>
              <p:nvPr/>
            </p:nvGrpSpPr>
            <p:grpSpPr>
              <a:xfrm rot="5400000">
                <a:off x="2780408" y="1219210"/>
                <a:ext cx="733856" cy="1495416"/>
                <a:chOff x="8039347" y="1562901"/>
                <a:chExt cx="1184277" cy="228623"/>
              </a:xfrm>
            </p:grpSpPr>
            <p:cxnSp>
              <p:nvCxnSpPr>
                <p:cNvPr id="313" name="直接箭头连接符 312"/>
                <p:cNvCxnSpPr/>
                <p:nvPr/>
              </p:nvCxnSpPr>
              <p:spPr>
                <a:xfrm>
                  <a:off x="8420420" y="1571373"/>
                  <a:ext cx="0" cy="2201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直接箭头连接符 313"/>
                <p:cNvCxnSpPr/>
                <p:nvPr/>
              </p:nvCxnSpPr>
              <p:spPr>
                <a:xfrm flipH="1">
                  <a:off x="8039347" y="1562901"/>
                  <a:ext cx="116191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接箭头连接符 314"/>
                <p:cNvCxnSpPr/>
                <p:nvPr/>
              </p:nvCxnSpPr>
              <p:spPr>
                <a:xfrm>
                  <a:off x="8061706" y="1791524"/>
                  <a:ext cx="116191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2" name="矩形 311"/>
              <p:cNvSpPr/>
              <p:nvPr/>
            </p:nvSpPr>
            <p:spPr>
              <a:xfrm>
                <a:off x="2594551" y="1434931"/>
                <a:ext cx="11059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/>
                  <a:t>2.0 mm</a:t>
                </a:r>
                <a:endParaRPr lang="en-US" altLang="zh-CN" dirty="0"/>
              </a:p>
            </p:txBody>
          </p:sp>
        </p:grpSp>
        <p:sp>
          <p:nvSpPr>
            <p:cNvPr id="410" name="矩形 409"/>
            <p:cNvSpPr/>
            <p:nvPr/>
          </p:nvSpPr>
          <p:spPr>
            <a:xfrm>
              <a:off x="4067109" y="4467919"/>
              <a:ext cx="110597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Front</a:t>
              </a:r>
              <a:endParaRPr lang="en-US" altLang="zh-CN" sz="24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1415" y="3942044"/>
            <a:ext cx="8643094" cy="2197922"/>
            <a:chOff x="214478" y="1664929"/>
            <a:chExt cx="8643094" cy="2197922"/>
          </a:xfrm>
        </p:grpSpPr>
        <p:sp>
          <p:nvSpPr>
            <p:cNvPr id="245" name="平行四边形 244"/>
            <p:cNvSpPr/>
            <p:nvPr/>
          </p:nvSpPr>
          <p:spPr>
            <a:xfrm flipH="1">
              <a:off x="248547" y="2887695"/>
              <a:ext cx="7920000" cy="720000"/>
            </a:xfrm>
            <a:prstGeom prst="parallelogram">
              <a:avLst>
                <a:gd name="adj" fmla="val 9926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7" name="直接连接符 246"/>
            <p:cNvCxnSpPr/>
            <p:nvPr/>
          </p:nvCxnSpPr>
          <p:spPr>
            <a:xfrm>
              <a:off x="214478" y="2862012"/>
              <a:ext cx="711303" cy="7477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7433555" y="2862012"/>
              <a:ext cx="723463" cy="7516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组合 250"/>
            <p:cNvGrpSpPr/>
            <p:nvPr/>
          </p:nvGrpSpPr>
          <p:grpSpPr>
            <a:xfrm>
              <a:off x="7471488" y="2845171"/>
              <a:ext cx="1368000" cy="744247"/>
              <a:chOff x="7436083" y="1571373"/>
              <a:chExt cx="1368000" cy="220151"/>
            </a:xfrm>
          </p:grpSpPr>
          <p:cxnSp>
            <p:nvCxnSpPr>
              <p:cNvPr id="275" name="直接箭头连接符 274"/>
              <p:cNvCxnSpPr/>
              <p:nvPr/>
            </p:nvCxnSpPr>
            <p:spPr>
              <a:xfrm>
                <a:off x="8420422" y="1571373"/>
                <a:ext cx="0" cy="212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箭头连接符 275"/>
              <p:cNvCxnSpPr/>
              <p:nvPr/>
            </p:nvCxnSpPr>
            <p:spPr>
              <a:xfrm flipH="1">
                <a:off x="7436083" y="1572256"/>
                <a:ext cx="136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箭头连接符 276"/>
              <p:cNvCxnSpPr/>
              <p:nvPr/>
            </p:nvCxnSpPr>
            <p:spPr>
              <a:xfrm>
                <a:off x="8061706" y="1791524"/>
                <a:ext cx="72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矩形 252"/>
            <p:cNvSpPr/>
            <p:nvPr/>
          </p:nvSpPr>
          <p:spPr>
            <a:xfrm>
              <a:off x="7959569" y="3050770"/>
              <a:ext cx="8980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1.5 mm</a:t>
              </a:r>
              <a:endParaRPr lang="en-US" altLang="zh-CN" dirty="0"/>
            </a:p>
          </p:txBody>
        </p:sp>
        <p:grpSp>
          <p:nvGrpSpPr>
            <p:cNvPr id="254" name="组合 253"/>
            <p:cNvGrpSpPr/>
            <p:nvPr/>
          </p:nvGrpSpPr>
          <p:grpSpPr>
            <a:xfrm rot="5400000">
              <a:off x="6355203" y="2158675"/>
              <a:ext cx="733855" cy="528867"/>
              <a:chOff x="8039348" y="1571373"/>
              <a:chExt cx="1184276" cy="220151"/>
            </a:xfrm>
          </p:grpSpPr>
          <p:cxnSp>
            <p:nvCxnSpPr>
              <p:cNvPr id="261" name="直接箭头连接符 260"/>
              <p:cNvCxnSpPr/>
              <p:nvPr/>
            </p:nvCxnSpPr>
            <p:spPr>
              <a:xfrm>
                <a:off x="8420422" y="1571373"/>
                <a:ext cx="0" cy="212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箭头连接符 261"/>
              <p:cNvCxnSpPr/>
              <p:nvPr/>
            </p:nvCxnSpPr>
            <p:spPr>
              <a:xfrm flipH="1">
                <a:off x="8039348" y="1571373"/>
                <a:ext cx="116191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箭头连接符 262"/>
              <p:cNvCxnSpPr/>
              <p:nvPr/>
            </p:nvCxnSpPr>
            <p:spPr>
              <a:xfrm>
                <a:off x="8061706" y="1791524"/>
                <a:ext cx="11619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矩形 254"/>
            <p:cNvSpPr/>
            <p:nvPr/>
          </p:nvSpPr>
          <p:spPr>
            <a:xfrm>
              <a:off x="6279141" y="1791128"/>
              <a:ext cx="8980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1.0 mm</a:t>
              </a:r>
              <a:endParaRPr lang="en-US" altLang="zh-CN" dirty="0"/>
            </a:p>
          </p:txBody>
        </p:sp>
        <p:grpSp>
          <p:nvGrpSpPr>
            <p:cNvPr id="256" name="组合 255"/>
            <p:cNvGrpSpPr/>
            <p:nvPr/>
          </p:nvGrpSpPr>
          <p:grpSpPr>
            <a:xfrm rot="5400000">
              <a:off x="2747939" y="1733671"/>
              <a:ext cx="733856" cy="1495416"/>
              <a:chOff x="8039347" y="1562901"/>
              <a:chExt cx="1184277" cy="228623"/>
            </a:xfrm>
          </p:grpSpPr>
          <p:cxnSp>
            <p:nvCxnSpPr>
              <p:cNvPr id="258" name="直接箭头连接符 257"/>
              <p:cNvCxnSpPr/>
              <p:nvPr/>
            </p:nvCxnSpPr>
            <p:spPr>
              <a:xfrm>
                <a:off x="8420420" y="1571373"/>
                <a:ext cx="0" cy="220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箭头连接符 258"/>
              <p:cNvCxnSpPr/>
              <p:nvPr/>
            </p:nvCxnSpPr>
            <p:spPr>
              <a:xfrm flipH="1">
                <a:off x="8039347" y="1562901"/>
                <a:ext cx="116191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箭头连接符 259"/>
              <p:cNvCxnSpPr/>
              <p:nvPr/>
            </p:nvCxnSpPr>
            <p:spPr>
              <a:xfrm>
                <a:off x="8061706" y="1791524"/>
                <a:ext cx="11619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7" name="矩形 256"/>
            <p:cNvSpPr/>
            <p:nvPr/>
          </p:nvSpPr>
          <p:spPr>
            <a:xfrm>
              <a:off x="2562082" y="1949392"/>
              <a:ext cx="11059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3</a:t>
              </a:r>
              <a:r>
                <a:rPr lang="en-US" altLang="zh-CN" dirty="0" smtClean="0"/>
                <a:t>.0 mm</a:t>
              </a:r>
              <a:endParaRPr lang="en-US" altLang="zh-CN" dirty="0"/>
            </a:p>
          </p:txBody>
        </p:sp>
        <p:sp>
          <p:nvSpPr>
            <p:cNvPr id="409" name="矩形 408"/>
            <p:cNvSpPr/>
            <p:nvPr/>
          </p:nvSpPr>
          <p:spPr>
            <a:xfrm>
              <a:off x="4017011" y="1664929"/>
              <a:ext cx="110597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Back</a:t>
              </a:r>
              <a:endParaRPr lang="en-US" altLang="zh-CN" sz="2400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22866" y="2625059"/>
              <a:ext cx="7242766" cy="507044"/>
              <a:chOff x="222866" y="2625059"/>
              <a:chExt cx="7242766" cy="507044"/>
            </a:xfrm>
          </p:grpSpPr>
          <p:sp>
            <p:nvSpPr>
              <p:cNvPr id="288" name="弧形 287"/>
              <p:cNvSpPr/>
              <p:nvPr/>
            </p:nvSpPr>
            <p:spPr>
              <a:xfrm rot="5400000">
                <a:off x="715555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弧形 289"/>
              <p:cNvSpPr/>
              <p:nvPr/>
            </p:nvSpPr>
            <p:spPr>
              <a:xfrm rot="5400000">
                <a:off x="2170310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2" name="弧形 291"/>
              <p:cNvSpPr/>
              <p:nvPr/>
            </p:nvSpPr>
            <p:spPr>
              <a:xfrm rot="5400000">
                <a:off x="3610784" y="262597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弧形 293"/>
              <p:cNvSpPr/>
              <p:nvPr/>
            </p:nvSpPr>
            <p:spPr>
              <a:xfrm rot="5400000">
                <a:off x="5050800" y="2633676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6" name="弧形 295"/>
              <p:cNvSpPr/>
              <p:nvPr/>
            </p:nvSpPr>
            <p:spPr>
              <a:xfrm rot="5400000">
                <a:off x="6477369" y="2642503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8" name="直接连接符 297"/>
              <p:cNvCxnSpPr/>
              <p:nvPr/>
            </p:nvCxnSpPr>
            <p:spPr>
              <a:xfrm>
                <a:off x="222866" y="288517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1205155" y="2878662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2661558" y="2882328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4120315" y="2873320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5521698" y="2891194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6979632" y="287735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组合 125"/>
            <p:cNvGrpSpPr/>
            <p:nvPr/>
          </p:nvGrpSpPr>
          <p:grpSpPr>
            <a:xfrm flipV="1">
              <a:off x="925781" y="3355807"/>
              <a:ext cx="7242766" cy="507044"/>
              <a:chOff x="222866" y="2625059"/>
              <a:chExt cx="7242766" cy="507044"/>
            </a:xfrm>
          </p:grpSpPr>
          <p:sp>
            <p:nvSpPr>
              <p:cNvPr id="127" name="弧形 126"/>
              <p:cNvSpPr/>
              <p:nvPr/>
            </p:nvSpPr>
            <p:spPr>
              <a:xfrm rot="5400000">
                <a:off x="715555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弧形 127"/>
              <p:cNvSpPr/>
              <p:nvPr/>
            </p:nvSpPr>
            <p:spPr>
              <a:xfrm rot="5400000">
                <a:off x="2170310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弧形 128"/>
              <p:cNvSpPr/>
              <p:nvPr/>
            </p:nvSpPr>
            <p:spPr>
              <a:xfrm rot="5400000">
                <a:off x="3610784" y="262597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弧形 129"/>
              <p:cNvSpPr/>
              <p:nvPr/>
            </p:nvSpPr>
            <p:spPr>
              <a:xfrm rot="5400000">
                <a:off x="5050800" y="2633676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弧形 130"/>
              <p:cNvSpPr/>
              <p:nvPr/>
            </p:nvSpPr>
            <p:spPr>
              <a:xfrm rot="5400000">
                <a:off x="6477369" y="2642503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>
                <a:off x="222866" y="287247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205155" y="2878662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2661558" y="2882328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4120315" y="2873320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5521698" y="2891194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6979632" y="287735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708827" y="2617176"/>
              <a:ext cx="6257844" cy="495847"/>
              <a:chOff x="1077611" y="1085575"/>
              <a:chExt cx="6257844" cy="495847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1077611" y="1098050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2530597" y="1085983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973039" y="1085983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13039" y="1085575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6853055" y="1099022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1416334" y="3359709"/>
              <a:ext cx="6243989" cy="494875"/>
              <a:chOff x="1091466" y="1044418"/>
              <a:chExt cx="6243989" cy="494875"/>
            </a:xfrm>
            <a:solidFill>
              <a:srgbClr val="00FFFF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091466" y="1056893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544452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986894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5426894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6853055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25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10134</TotalTime>
  <Words>613</Words>
  <Application>Microsoft Office PowerPoint</Application>
  <PresentationFormat>全屏显示(4:3)</PresentationFormat>
  <Paragraphs>153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Gulim</vt:lpstr>
      <vt:lpstr>宋体</vt:lpstr>
      <vt:lpstr>Arial</vt:lpstr>
      <vt:lpstr>Calibri</vt:lpstr>
      <vt:lpstr>Calibri Light</vt:lpstr>
      <vt:lpstr>Comic Sans MS</vt:lpstr>
      <vt:lpstr>Symbol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acer</cp:lastModifiedBy>
  <cp:revision>234</cp:revision>
  <dcterms:created xsi:type="dcterms:W3CDTF">2017-09-02T23:38:11Z</dcterms:created>
  <dcterms:modified xsi:type="dcterms:W3CDTF">2017-09-20T02:02:58Z</dcterms:modified>
</cp:coreProperties>
</file>