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346" r:id="rId2"/>
    <p:sldId id="345" r:id="rId3"/>
    <p:sldId id="347" r:id="rId4"/>
    <p:sldId id="348" r:id="rId5"/>
    <p:sldId id="349" r:id="rId6"/>
    <p:sldId id="350" r:id="rId7"/>
    <p:sldId id="351" r:id="rId8"/>
    <p:sldId id="352" r:id="rId9"/>
    <p:sldId id="354" r:id="rId10"/>
    <p:sldId id="353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zg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EB"/>
    <a:srgbClr val="FFFFCC"/>
    <a:srgbClr val="FF0066"/>
    <a:srgbClr val="FF33CC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9265" autoAdjust="0"/>
  </p:normalViewPr>
  <p:slideViewPr>
    <p:cSldViewPr>
      <p:cViewPr varScale="1">
        <p:scale>
          <a:sx n="116" d="100"/>
          <a:sy n="116" d="100"/>
        </p:scale>
        <p:origin x="1446" y="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2017/9/19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2017/9/19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Vertex optimization</a:t>
            </a:r>
            <a:br>
              <a:rPr lang="en-US" altLang="zh-CN" dirty="0" smtClean="0"/>
            </a:br>
            <a:r>
              <a:rPr lang="en-US" altLang="zh-CN" dirty="0" smtClean="0"/>
              <a:t>with full simulation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Wu </a:t>
            </a:r>
            <a:r>
              <a:rPr lang="en-US" altLang="zh-CN" dirty="0" err="1" smtClean="0"/>
              <a:t>Zhigang</a:t>
            </a:r>
            <a:endParaRPr lang="en-US" altLang="zh-CN" dirty="0" smtClean="0"/>
          </a:p>
          <a:p>
            <a:r>
              <a:rPr lang="en-US" altLang="zh-CN" dirty="0" smtClean="0"/>
              <a:t>2017.9.20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75135"/>
            <a:ext cx="4791620" cy="45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CROC</a:t>
            </a:r>
          </a:p>
          <a:p>
            <a:pPr lvl="1"/>
            <a:r>
              <a:rPr lang="en-US" altLang="zh-CN" dirty="0"/>
              <a:t>The reduce of material is </a:t>
            </a:r>
            <a:r>
              <a:rPr lang="en-US" altLang="zh-CN" dirty="0" smtClean="0"/>
              <a:t>efficient </a:t>
            </a:r>
            <a:r>
              <a:rPr lang="en-US" altLang="zh-CN" dirty="0"/>
              <a:t>to </a:t>
            </a:r>
            <a:r>
              <a:rPr lang="en-US" altLang="zh-CN" dirty="0" smtClean="0"/>
              <a:t>c-tagging (especially </a:t>
            </a:r>
            <a:r>
              <a:rPr lang="en-US" altLang="zh-CN" dirty="0" err="1" smtClean="0"/>
              <a:t>uds</a:t>
            </a:r>
            <a:r>
              <a:rPr lang="en-US" altLang="zh-CN" dirty="0" smtClean="0"/>
              <a:t> background)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356992"/>
            <a:ext cx="4272136" cy="2997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5" y="3356993"/>
            <a:ext cx="4346888" cy="29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pushing vertex to IP (by </a:t>
            </a:r>
            <a:r>
              <a:rPr lang="en-US" altLang="zh-CN" dirty="0" err="1"/>
              <a:t>Li.gang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lvl="1"/>
            <a:r>
              <a:rPr lang="en-US" altLang="zh-CN" dirty="0"/>
              <a:t>pushing vertex to IP improve </a:t>
            </a:r>
            <a:r>
              <a:rPr lang="en-US" altLang="zh-CN" dirty="0" err="1"/>
              <a:t>Ctag</a:t>
            </a:r>
            <a:r>
              <a:rPr lang="en-US" altLang="zh-CN" dirty="0"/>
              <a:t> significantly </a:t>
            </a:r>
            <a:endParaRPr lang="zh-CN" altLang="en-US" dirty="0"/>
          </a:p>
        </p:txBody>
      </p:sp>
      <p:pic>
        <p:nvPicPr>
          <p:cNvPr id="4" name="Picture 5" descr="plot6ROC-cbkg-bje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4534" y="2924330"/>
            <a:ext cx="2808000" cy="2953868"/>
          </a:xfrm>
          <a:prstGeom prst="rect">
            <a:avLst/>
          </a:prstGeom>
        </p:spPr>
      </p:pic>
      <p:pic>
        <p:nvPicPr>
          <p:cNvPr id="5" name="Picture 6" descr="plot6ROC-bbkg-cje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7984" y="2918624"/>
            <a:ext cx="2808000" cy="2953870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1763688" y="4071679"/>
            <a:ext cx="112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Btag</a:t>
            </a:r>
            <a:r>
              <a:rPr lang="en-US" dirty="0" smtClean="0"/>
              <a:t>: ROC</a:t>
            </a:r>
            <a:endParaRPr lang="en-US" dirty="0"/>
          </a:p>
        </p:txBody>
      </p:sp>
      <p:sp>
        <p:nvSpPr>
          <p:cNvPr id="7" name="TextBox 12"/>
          <p:cNvSpPr txBox="1"/>
          <p:nvPr/>
        </p:nvSpPr>
        <p:spPr>
          <a:xfrm>
            <a:off x="5508104" y="407167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Ctag</a:t>
            </a:r>
            <a:r>
              <a:rPr lang="en-US" dirty="0" smtClean="0"/>
              <a:t> : ROC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5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Change resolution</a:t>
            </a:r>
            <a:r>
              <a:rPr lang="en-US" altLang="zh-CN" dirty="0"/>
              <a:t> (by </a:t>
            </a:r>
            <a:r>
              <a:rPr lang="en-US" altLang="zh-CN" dirty="0" err="1"/>
              <a:t>Li.gang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92896"/>
            <a:ext cx="7363757" cy="30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Change resolution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8" y="2348880"/>
            <a:ext cx="8211696" cy="38437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7864" y="350274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B-tagging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Change resolution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60" y="2636912"/>
            <a:ext cx="7995672" cy="36283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7864" y="350274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C-tagging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optimization of vertex improves </a:t>
            </a:r>
            <a:r>
              <a:rPr lang="en-US" altLang="zh-CN" dirty="0"/>
              <a:t>c</a:t>
            </a:r>
            <a:r>
              <a:rPr lang="en-US" altLang="zh-CN" dirty="0" smtClean="0"/>
              <a:t>-</a:t>
            </a:r>
            <a:r>
              <a:rPr lang="en-US" altLang="zh-CN" dirty="0"/>
              <a:t>tagging </a:t>
            </a:r>
            <a:r>
              <a:rPr lang="en-US" altLang="zh-CN" dirty="0" smtClean="0"/>
              <a:t>significantly, while has little influence on b-tagging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648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transverse impact parameter resolution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Definition</a:t>
            </a:r>
          </a:p>
          <a:p>
            <a:pPr lvl="1"/>
            <a:r>
              <a:rPr lang="en-US" altLang="zh-CN" dirty="0" smtClean="0"/>
              <a:t>The resolution of </a:t>
            </a:r>
            <a:r>
              <a:rPr lang="en-US" altLang="zh-CN" dirty="0" smtClean="0">
                <a:solidFill>
                  <a:srgbClr val="FF0000"/>
                </a:solidFill>
              </a:rPr>
              <a:t>impact parameter </a:t>
            </a:r>
            <a:r>
              <a:rPr lang="en-US" altLang="zh-CN" dirty="0" smtClean="0"/>
              <a:t>in R-φ</a:t>
            </a: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The closest distance from IP to track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57200" y="32849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 smtClean="0"/>
              <a:t>Theoretical formula (pre-CDR)</a:t>
            </a:r>
            <a:endParaRPr lang="zh-CN" altLang="en-US" b="0" kern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005064"/>
            <a:ext cx="3333750" cy="771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60032" y="4275410"/>
            <a:ext cx="226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solidFill>
                  <a:schemeClr val="tx1"/>
                </a:solidFill>
              </a:rPr>
              <a:t>w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hen a=5,b=10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67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Fast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Based on </a:t>
            </a:r>
            <a:r>
              <a:rPr lang="en-US" altLang="zh-CN" dirty="0" err="1" smtClean="0"/>
              <a:t>MatLab</a:t>
            </a:r>
            <a:r>
              <a:rPr lang="en-US" altLang="zh-CN" dirty="0" smtClean="0"/>
              <a:t> (by </a:t>
            </a:r>
            <a:r>
              <a:rPr lang="en-US" altLang="zh-CN" dirty="0" err="1" smtClean="0"/>
              <a:t>Liu.Beijiang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Include VXD FTD SIT SET TPC support cooling </a:t>
            </a:r>
          </a:p>
          <a:p>
            <a:pPr lvl="1"/>
            <a:r>
              <a:rPr lang="en-US" altLang="zh-CN" dirty="0" smtClean="0"/>
              <a:t>Change the detector structure to CEPC_V1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03325"/>
            <a:ext cx="4536504" cy="3326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08" y="3289251"/>
            <a:ext cx="4442639" cy="30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34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Full simulation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Based on </a:t>
            </a:r>
            <a:r>
              <a:rPr lang="en-US" altLang="zh-CN" dirty="0" err="1" smtClean="0"/>
              <a:t>Mokka</a:t>
            </a:r>
            <a:r>
              <a:rPr lang="en-US" altLang="zh-CN" dirty="0" smtClean="0"/>
              <a:t> and Marlin</a:t>
            </a:r>
          </a:p>
          <a:p>
            <a:pPr lvl="1"/>
            <a:r>
              <a:rPr lang="en-US" altLang="zh-CN" dirty="0" smtClean="0"/>
              <a:t>Method:  </a:t>
            </a:r>
            <a:r>
              <a:rPr lang="en-US" altLang="zh-CN" dirty="0" err="1" smtClean="0"/>
              <a:t>TrackImpl.h</a:t>
            </a:r>
            <a:r>
              <a:rPr lang="en-US" altLang="zh-CN" dirty="0" smtClean="0"/>
              <a:t>---&gt;getD0()---&gt;impact parameter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12541"/>
              </p:ext>
            </p:extLst>
          </p:nvPr>
        </p:nvGraphicFramePr>
        <p:xfrm>
          <a:off x="683568" y="3717032"/>
          <a:ext cx="7200800" cy="184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/>
                <a:gridCol w="4896544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Collection 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algorithm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SiTracks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SiliconTracking_MarlinTrk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(VXD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FTD)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ForwardTracks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ForwardTracking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(FTD)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SubsetTracks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Combine </a:t>
                      </a:r>
                      <a:r>
                        <a:rPr lang="en-US" altLang="zh-CN" dirty="0" err="1" smtClean="0"/>
                        <a:t>SiTracks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and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ForwardTracks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MarlinTrkTracks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Combine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SubsetTracks</a:t>
                      </a:r>
                      <a:r>
                        <a:rPr lang="zh-CN" alt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TPC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0065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54553"/>
            <a:ext cx="648072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optimization of material budget</a:t>
            </a:r>
            <a:endParaRPr lang="en-US" altLang="zh-CN" dirty="0"/>
          </a:p>
          <a:p>
            <a:r>
              <a:rPr lang="en-US" altLang="zh-CN" dirty="0" smtClean="0"/>
              <a:t>Impact parameter resolution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57200" y="423162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 smtClean="0"/>
              <a:t>optimization of distance to IP</a:t>
            </a:r>
          </a:p>
          <a:p>
            <a:r>
              <a:rPr lang="en-US" altLang="zh-CN" b="0" kern="0" dirty="0" smtClean="0"/>
              <a:t>optimization of spatial resolution</a:t>
            </a:r>
          </a:p>
          <a:p>
            <a:endParaRPr lang="en-US" altLang="zh-CN" b="0" kern="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3113838" y="3295525"/>
            <a:ext cx="3780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For comparisons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Full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Event</a:t>
            </a:r>
          </a:p>
          <a:p>
            <a:pPr lvl="1"/>
            <a:r>
              <a:rPr lang="en-US" altLang="zh-CN" dirty="0" smtClean="0"/>
              <a:t>2000 u- : momentum from 1GeV to 100GeV</a:t>
            </a:r>
          </a:p>
          <a:p>
            <a:pPr lvl="1"/>
            <a:r>
              <a:rPr lang="en-US" altLang="zh-CN" dirty="0" smtClean="0"/>
              <a:t>Cut: impact parameter from -0.1mm to 0.1mm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33" y="2924944"/>
            <a:ext cx="6247043" cy="35352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0032" y="42930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50GeV u-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929157" y="3429000"/>
            <a:ext cx="668512" cy="2160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27864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Simulation based on u-, </a:t>
            </a:r>
            <a:r>
              <a:rPr lang="el-GR" altLang="zh-CN" dirty="0" smtClean="0"/>
              <a:t>θ</a:t>
            </a:r>
            <a:r>
              <a:rPr lang="en-US" altLang="zh-CN" dirty="0" smtClean="0"/>
              <a:t> = 90</a:t>
            </a:r>
            <a:r>
              <a:rPr lang="zh-CN" altLang="en-US" dirty="0" smtClean="0"/>
              <a:t>，</a:t>
            </a:r>
            <a:r>
              <a:rPr lang="en-US" altLang="zh-CN" dirty="0"/>
              <a:t>Vertical incidence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536504" cy="30380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508109" cy="31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019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VXD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Material budget (baseline)</a:t>
            </a:r>
          </a:p>
          <a:p>
            <a:pPr lvl="1"/>
            <a:r>
              <a:rPr lang="en-US" altLang="zh-CN" dirty="0" smtClean="0"/>
              <a:t>Silicon: </a:t>
            </a:r>
            <a:r>
              <a:rPr lang="zh-CN" altLang="en-US" dirty="0" smtClean="0"/>
              <a:t>   </a:t>
            </a:r>
            <a:r>
              <a:rPr lang="en-US" altLang="zh-CN" dirty="0" smtClean="0"/>
              <a:t>0.000534 X/X0@50um</a:t>
            </a:r>
          </a:p>
          <a:p>
            <a:pPr lvl="1"/>
            <a:r>
              <a:rPr lang="en-US" altLang="zh-CN" dirty="0"/>
              <a:t>Support: </a:t>
            </a:r>
            <a:r>
              <a:rPr lang="en-US" altLang="zh-CN" dirty="0" smtClean="0"/>
              <a:t>0.000986 X/X0@1mm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81525"/>
            <a:ext cx="3384376" cy="3282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259287"/>
            <a:ext cx="4454152" cy="31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Change material budget in </a:t>
            </a:r>
            <a:r>
              <a:rPr lang="en-US" altLang="zh-CN" dirty="0" err="1" smtClean="0"/>
              <a:t>Mokka</a:t>
            </a:r>
            <a:r>
              <a:rPr lang="en-US" altLang="zh-CN" dirty="0" smtClean="0"/>
              <a:t> (by C. Fu)</a:t>
            </a:r>
          </a:p>
          <a:p>
            <a:pPr lvl="1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globalModelParameter</a:t>
            </a:r>
            <a:r>
              <a:rPr lang="en-US" altLang="zh-CN" dirty="0"/>
              <a:t> </a:t>
            </a:r>
            <a:r>
              <a:rPr lang="en-US" altLang="zh-CN" dirty="0" err="1"/>
              <a:t>VXDSupportScale</a:t>
            </a:r>
            <a:r>
              <a:rPr lang="en-US" altLang="zh-CN" dirty="0"/>
              <a:t> </a:t>
            </a:r>
            <a:r>
              <a:rPr lang="en-US" altLang="zh-CN" dirty="0" smtClean="0"/>
              <a:t>x</a:t>
            </a:r>
            <a:endParaRPr lang="en-US" altLang="zh-CN" dirty="0"/>
          </a:p>
          <a:p>
            <a:pPr lvl="1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globalModelParameter</a:t>
            </a:r>
            <a:r>
              <a:rPr lang="en-US" altLang="zh-CN" dirty="0"/>
              <a:t> </a:t>
            </a:r>
            <a:r>
              <a:rPr lang="en-US" altLang="zh-CN" dirty="0" err="1"/>
              <a:t>VXDSiliconScale</a:t>
            </a:r>
            <a:r>
              <a:rPr lang="en-US" altLang="zh-CN" dirty="0"/>
              <a:t> </a:t>
            </a:r>
            <a:r>
              <a:rPr lang="en-US" altLang="zh-CN" dirty="0" smtClean="0"/>
              <a:t>x</a:t>
            </a:r>
          </a:p>
          <a:p>
            <a:pPr lvl="1"/>
            <a:r>
              <a:rPr lang="en-US" altLang="zh-CN" dirty="0" smtClean="0"/>
              <a:t>Change X from 0.4 to 1.6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94697"/>
            <a:ext cx="4119373" cy="100811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4860032" y="4650681"/>
            <a:ext cx="1296144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386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Event</a:t>
            </a:r>
          </a:p>
          <a:p>
            <a:pPr lvl="1"/>
            <a:r>
              <a:rPr lang="en-US" altLang="zh-CN" dirty="0" smtClean="0"/>
              <a:t>50000 z-&gt;bb,</a:t>
            </a:r>
            <a:r>
              <a:rPr lang="en-US" altLang="zh-CN" dirty="0"/>
              <a:t> </a:t>
            </a:r>
            <a:r>
              <a:rPr lang="en-US" altLang="zh-CN" dirty="0" smtClean="0"/>
              <a:t>50000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z</a:t>
            </a:r>
            <a:r>
              <a:rPr lang="en-US" altLang="zh-CN" dirty="0"/>
              <a:t>-</a:t>
            </a:r>
            <a:r>
              <a:rPr lang="en-US" altLang="zh-CN" dirty="0" smtClean="0"/>
              <a:t>&gt;cc, 50000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z</a:t>
            </a:r>
            <a:r>
              <a:rPr lang="en-US" altLang="zh-CN" dirty="0"/>
              <a:t>-</a:t>
            </a:r>
            <a:r>
              <a:rPr lang="en-US" altLang="zh-CN" dirty="0" smtClean="0"/>
              <a:t>&gt;</a:t>
            </a:r>
            <a:r>
              <a:rPr lang="zh-CN" altLang="zh-CN" dirty="0" smtClean="0"/>
              <a:t>l</a:t>
            </a:r>
            <a:r>
              <a:rPr lang="en-US" altLang="zh-CN" dirty="0" smtClean="0"/>
              <a:t>l(</a:t>
            </a:r>
            <a:r>
              <a:rPr lang="zh-CN" altLang="zh-CN" dirty="0" smtClean="0"/>
              <a:t>u</a:t>
            </a:r>
            <a:r>
              <a:rPr lang="en-US" altLang="zh-CN" dirty="0" smtClean="0"/>
              <a:t>ds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pairs)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510696" y="3468311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</a:rPr>
              <a:t>Mokka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3834" y="3468310"/>
            <a:ext cx="1106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Marlin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3303" y="3468311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generator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03" y="4725141"/>
            <a:ext cx="1397115" cy="3600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01402" y="472929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>
                <a:solidFill>
                  <a:schemeClr val="tx1"/>
                </a:solidFill>
              </a:rPr>
              <a:t>Detector simulation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49012" y="472514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err="1" smtClean="0">
                <a:solidFill>
                  <a:schemeClr val="tx1"/>
                </a:solidFill>
              </a:rPr>
              <a:t>Digitial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0105" y="47251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>
                <a:solidFill>
                  <a:schemeClr val="tx1"/>
                </a:solidFill>
              </a:rPr>
              <a:t>reconstruction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1254" y="47251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err="1" smtClean="0">
                <a:solidFill>
                  <a:schemeClr val="tx1"/>
                </a:solidFill>
              </a:rPr>
              <a:t>JetClustering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40352" y="47251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>
                <a:solidFill>
                  <a:schemeClr val="tx1"/>
                </a:solidFill>
              </a:rPr>
              <a:t>train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4" name="右箭头 3"/>
          <p:cNvSpPr/>
          <p:nvPr/>
        </p:nvSpPr>
        <p:spPr bwMode="auto">
          <a:xfrm>
            <a:off x="2267744" y="4293096"/>
            <a:ext cx="83365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4672302" y="4287320"/>
            <a:ext cx="83365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934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C</a:t>
            </a:r>
            <a:r>
              <a:rPr lang="en-US" altLang="zh-CN" dirty="0" err="1" smtClean="0"/>
              <a:t>orrelationMatrix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26819"/>
            <a:ext cx="4403538" cy="42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Training</a:t>
            </a:r>
            <a:r>
              <a:rPr lang="zh-CN" altLang="en-US" dirty="0"/>
              <a:t> </a:t>
            </a:r>
            <a:r>
              <a:rPr lang="en-US" altLang="zh-CN" dirty="0" smtClean="0"/>
              <a:t>(baseline)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3253785" cy="3096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06" y="2924944"/>
            <a:ext cx="3253785" cy="30963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07704" y="60212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train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0112" y="602128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test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3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BROC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47557"/>
            <a:ext cx="4699273" cy="43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BROC</a:t>
            </a:r>
          </a:p>
          <a:p>
            <a:pPr lvl="1"/>
            <a:r>
              <a:rPr lang="en-US" altLang="zh-CN" dirty="0" smtClean="0"/>
              <a:t>The reduce of material </a:t>
            </a:r>
            <a:r>
              <a:rPr lang="en-US" altLang="zh-CN" dirty="0"/>
              <a:t>is </a:t>
            </a:r>
            <a:r>
              <a:rPr lang="en-US" altLang="zh-CN" dirty="0" smtClean="0"/>
              <a:t>inefficient to b-tagging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2" y="3019573"/>
            <a:ext cx="3473558" cy="3114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32" y="2999051"/>
            <a:ext cx="4329262" cy="29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9688</TotalTime>
  <Words>309</Words>
  <Application>Microsoft Office PowerPoint</Application>
  <PresentationFormat>全屏显示(4:3)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Vertex optimization with full simulation</vt:lpstr>
      <vt:lpstr>outline</vt:lpstr>
      <vt:lpstr>VXD structure</vt:lpstr>
      <vt:lpstr>method</vt:lpstr>
      <vt:lpstr>Method</vt:lpstr>
      <vt:lpstr>result</vt:lpstr>
      <vt:lpstr>result</vt:lpstr>
      <vt:lpstr>result</vt:lpstr>
      <vt:lpstr>result</vt:lpstr>
      <vt:lpstr>result</vt:lpstr>
      <vt:lpstr>result</vt:lpstr>
      <vt:lpstr>For comparison </vt:lpstr>
      <vt:lpstr>For comparison </vt:lpstr>
      <vt:lpstr>For comparison </vt:lpstr>
      <vt:lpstr>For comparison </vt:lpstr>
      <vt:lpstr>conclusion</vt:lpstr>
      <vt:lpstr>transverse impact parameter resolution</vt:lpstr>
      <vt:lpstr>Fast simulation</vt:lpstr>
      <vt:lpstr>Full simulation</vt:lpstr>
      <vt:lpstr>Full simulation</vt:lpstr>
      <vt:lpstr>result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wzg</cp:lastModifiedBy>
  <cp:revision>925</cp:revision>
  <dcterms:created xsi:type="dcterms:W3CDTF">2010-03-12T08:32:26Z</dcterms:created>
  <dcterms:modified xsi:type="dcterms:W3CDTF">2017-09-19T08:47:10Z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