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48" r:id="rId2"/>
    <p:sldId id="944" r:id="rId3"/>
    <p:sldId id="950" r:id="rId4"/>
    <p:sldId id="952" r:id="rId5"/>
    <p:sldId id="973" r:id="rId6"/>
    <p:sldId id="974" r:id="rId7"/>
    <p:sldId id="953" r:id="rId8"/>
    <p:sldId id="954" r:id="rId9"/>
    <p:sldId id="955" r:id="rId10"/>
    <p:sldId id="956" r:id="rId11"/>
    <p:sldId id="957" r:id="rId12"/>
    <p:sldId id="951" r:id="rId13"/>
    <p:sldId id="958" r:id="rId14"/>
    <p:sldId id="959" r:id="rId15"/>
    <p:sldId id="960" r:id="rId16"/>
    <p:sldId id="962" r:id="rId17"/>
    <p:sldId id="970" r:id="rId18"/>
    <p:sldId id="971" r:id="rId19"/>
    <p:sldId id="946" r:id="rId20"/>
    <p:sldId id="975" r:id="rId21"/>
    <p:sldId id="976" r:id="rId22"/>
    <p:sldId id="972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FFFF99"/>
    <a:srgbClr val="F5FF97"/>
    <a:srgbClr val="D99694"/>
    <a:srgbClr val="FFFFCC"/>
    <a:srgbClr val="3366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5455" autoAdjust="0"/>
  </p:normalViewPr>
  <p:slideViewPr>
    <p:cSldViewPr>
      <p:cViewPr varScale="1">
        <p:scale>
          <a:sx n="72" d="100"/>
          <a:sy n="72" d="100"/>
        </p:scale>
        <p:origin x="13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3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37839-BCF3-4C31-A454-CED753EC7B06}" type="datetimeFigureOut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393F-0A80-497C-95BD-41A99E80F6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67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69EB74-D1E8-49FC-8F2C-A1F913E621CD}" type="datetimeFigureOut">
              <a:rPr lang="zh-CN" altLang="en-US"/>
              <a:pPr>
                <a:defRPr/>
              </a:pPr>
              <a:t>2017/10/11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AE2E65-8A97-4A36-8F4A-5AEB1EF9AF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6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183D80-C293-4F09-BA2B-957DF7179CD8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5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ea typeface="宋体" charset="-122"/>
              </a:rPr>
              <a:t>Pulsar and DM are two typical benchmark model.</a:t>
            </a:r>
            <a:endParaRPr lang="zh-CN" altLang="en-US">
              <a:ea typeface="宋体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6B6482D-AA8B-4BA6-AE38-51EC3722C40D}" type="slidenum">
              <a:rPr lang="en-US" altLang="zh-CN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E2E65-8A97-4A36-8F4A-5AEB1EF9AFE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3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808000-6B52-4FCA-82AD-D42352D2AA52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6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假设镍核比铁核低两个量级，那么镍核最高能量将可以测量至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E2E65-8A97-4A36-8F4A-5AEB1EF9AFE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9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 userDrawn="1"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580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929438" y="0"/>
            <a:ext cx="2214562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3342-475A-4BF4-A097-EFDADE32C98D}" type="datetime1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542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itchFamily="2" charset="2"/>
              <a:buChar char="n"/>
              <a:defRPr sz="2800" b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2400" b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8756-D432-4879-92C7-566191002F73}" type="datetime1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9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3DD4-582C-48E9-8D8C-59BE4AB53D62}" type="datetime1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5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36CB-437E-48DA-ABBB-457788CB352B}" type="datetime1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48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F70DB7-ECD0-49E2-87B4-348FEEA65693}" type="datetime1">
              <a:rPr lang="zh-CN" altLang="en-US" smtClean="0"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/22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80" r:id="rId3"/>
    <p:sldLayoutId id="2147484071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5724128" y="2132856"/>
            <a:ext cx="3286922" cy="4216990"/>
            <a:chOff x="1763688" y="1517845"/>
            <a:chExt cx="4075112" cy="4935491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accent1">
                <a:alpha val="57000"/>
              </a:schemeClr>
            </a:glow>
            <a:outerShdw blurRad="50800" dist="50800" dir="5400000" sx="1000" sy="1000" algn="ctr" rotWithShape="0">
              <a:srgbClr val="000000"/>
            </a:outerShdw>
          </a:effectLst>
        </p:grpSpPr>
        <p:pic>
          <p:nvPicPr>
            <p:cNvPr id="7" name="图片 6" descr="C:\Users\mingxu\Pictures\herd_周总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0"/>
            <a:stretch>
              <a:fillRect/>
            </a:stretch>
          </p:blipFill>
          <p:spPr bwMode="auto">
            <a:xfrm>
              <a:off x="1763688" y="1517845"/>
              <a:ext cx="4075112" cy="4930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4334903"/>
              <a:ext cx="2682466" cy="2118433"/>
            </a:xfrm>
            <a:prstGeom prst="rect">
              <a:avLst/>
            </a:prstGeom>
            <a:grpFill/>
          </p:spPr>
        </p:pic>
      </p:grp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3568" y="652539"/>
            <a:ext cx="7772400" cy="1470025"/>
          </a:xfrm>
        </p:spPr>
        <p:txBody>
          <a:bodyPr/>
          <a:lstStyle/>
          <a:p>
            <a:r>
              <a:rPr lang="en-US" altLang="zh-CN" sz="3200" b="0" dirty="0">
                <a:solidFill>
                  <a:srgbClr val="0000FF"/>
                </a:solidFill>
              </a:rPr>
              <a:t>HERD Sciences &amp; General Progress</a:t>
            </a:r>
            <a:endParaRPr lang="zh-CN" altLang="en-US" sz="3200" b="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299695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Shuang-Nan Zhang</a:t>
            </a:r>
          </a:p>
          <a:p>
            <a:r>
              <a:rPr lang="en-US" altLang="zh-CN" sz="2800" dirty="0"/>
              <a:t>IHEP, CAS</a:t>
            </a:r>
            <a:endParaRPr lang="zh-CN" altLang="en-US" sz="28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7AE461A-E323-4B74-A7BE-4CB91B8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158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5"/>
            <a:ext cx="7816952" cy="51845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Anisotropy of nearby high energy </a:t>
            </a:r>
            <a:br>
              <a:rPr lang="en-US" altLang="zh-CN" sz="3200" dirty="0"/>
            </a:br>
            <a:r>
              <a:rPr lang="en-US" altLang="zh-CN" sz="3200" dirty="0"/>
              <a:t>CR sources: Vela-X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3275856" y="4797152"/>
            <a:ext cx="439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ea typeface="黑体" panose="02010609060101010101" pitchFamily="49" charset="-122"/>
                <a:cs typeface="Arial" panose="020B0604020202020204" pitchFamily="34" charset="0"/>
              </a:rPr>
              <a:t>HERD</a:t>
            </a:r>
            <a:r>
              <a:rPr lang="zh-CN" altLang="en-US" sz="2700" dirty="0"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700" dirty="0">
                <a:ea typeface="黑体" panose="02010609060101010101" pitchFamily="49" charset="-122"/>
                <a:cs typeface="Arial" panose="020B0604020202020204" pitchFamily="34" charset="0"/>
              </a:rPr>
              <a:t>can detect the anisotropy at high E clearly.</a:t>
            </a:r>
            <a:endParaRPr lang="zh-CN" altLang="en-US" sz="27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3928" y="6258550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Electron energy (GeV)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-137362" y="348619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anisotropy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2042" y="206084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Time of e emission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6E6BDA-B13D-4460-BA93-623EE5906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10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31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8064896" cy="504056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Anisotropy of nearby high energy </a:t>
            </a:r>
            <a:br>
              <a:rPr lang="en-US" altLang="zh-CN" sz="3200" dirty="0"/>
            </a:br>
            <a:r>
              <a:rPr lang="en-US" altLang="zh-CN" sz="3200" dirty="0"/>
              <a:t>CR sources</a:t>
            </a:r>
            <a:r>
              <a:rPr lang="zh-CN" altLang="en-US" sz="3200" dirty="0"/>
              <a:t>：</a:t>
            </a:r>
            <a:r>
              <a:rPr lang="en-US" altLang="zh-CN" sz="3200" dirty="0" err="1"/>
              <a:t>Cyg</a:t>
            </a:r>
            <a:r>
              <a:rPr lang="en-US" altLang="zh-CN" sz="3200" dirty="0"/>
              <a:t> Loop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3563889" y="479715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ea typeface="黑体" panose="02010609060101010101" pitchFamily="49" charset="-122"/>
                <a:cs typeface="Arial" panose="020B0604020202020204" pitchFamily="34" charset="0"/>
              </a:rPr>
              <a:t>HERD can detect the anisotropy at High E clearly.</a:t>
            </a:r>
            <a:endParaRPr lang="zh-CN" altLang="en-US" sz="27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3928" y="6258550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Electron energy (</a:t>
            </a:r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GeV)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6200000">
            <a:off x="-78852" y="3486199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ea typeface="黑体" panose="02010609060101010101" pitchFamily="49" charset="-122"/>
                <a:cs typeface="Arial" panose="020B0604020202020204" pitchFamily="34" charset="0"/>
              </a:rPr>
              <a:t>anisotropy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2042" y="206084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Time of e emission</a:t>
            </a:r>
            <a:endParaRPr lang="zh-CN" altLang="en-US" sz="24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AFB7AD-864B-469E-A3E9-23961876B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11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70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12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600" dirty="0"/>
              <a:t>Expected HERD Proton and He Spectra</a:t>
            </a:r>
            <a:endParaRPr lang="zh-CN" altLang="en-US" sz="3600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1693"/>
            <a:ext cx="8724651" cy="289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矩形 2"/>
          <p:cNvSpPr>
            <a:spLocks noChangeArrowheads="1"/>
          </p:cNvSpPr>
          <p:nvPr/>
        </p:nvSpPr>
        <p:spPr bwMode="auto">
          <a:xfrm>
            <a:off x="1127249" y="1132284"/>
            <a:ext cx="376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Horandel model as HERD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</a:rPr>
              <a:t>Only statistical error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724651" cy="286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4575299" y="2822971"/>
            <a:ext cx="124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Protons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194299" y="4117841"/>
            <a:ext cx="57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He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2B3F90-6DB5-474D-A3AB-2066F855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12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B/C measurement at HERD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2" y="1124743"/>
            <a:ext cx="7781652" cy="54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051720" y="406022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To determine the CR propagation parameters</a:t>
            </a:r>
            <a:endParaRPr lang="zh-CN" altLang="en-US" sz="2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183B1-6FCE-494F-97C4-9A85A4D92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13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23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Iron nucleon and super-iron elements</a:t>
            </a:r>
            <a:endParaRPr lang="zh-CN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/>
          <a:stretch/>
        </p:blipFill>
        <p:spPr bwMode="auto">
          <a:xfrm>
            <a:off x="755576" y="1124744"/>
            <a:ext cx="7839002" cy="54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555776" y="450912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HERD can detect or set very stringent limit on super-iron elements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439C4A-FA68-42DD-BC29-7718F4336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14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550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HERD payload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5811" r="4618" b="4616"/>
          <a:stretch/>
        </p:blipFill>
        <p:spPr>
          <a:xfrm>
            <a:off x="1115616" y="1124744"/>
            <a:ext cx="4389637" cy="396653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4477432" y="3373719"/>
            <a:ext cx="1152128" cy="25779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193949" y="2354978"/>
            <a:ext cx="416904" cy="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131840" y="4099720"/>
            <a:ext cx="0" cy="134405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5148065" y="4619332"/>
            <a:ext cx="576063" cy="4719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629627" y="2138954"/>
            <a:ext cx="3406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PSD, five sides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 Gamma identification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Charge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5628456" y="3407803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  <a:cs typeface="Arial" charset="0"/>
              </a:rPr>
              <a:t>STK(SSD),five sides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  <a:cs typeface="Arial" charset="0"/>
              </a:rPr>
              <a:t>Charge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  <a:cs typeface="Arial" charset="0"/>
              </a:rPr>
              <a:t>Trajectory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  <a:cs typeface="Arial" charset="0"/>
              </a:rPr>
              <a:t>Gamma tracking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885554" y="5443771"/>
            <a:ext cx="21905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CALO, 3-d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e/G/CR energy</a:t>
            </a:r>
          </a:p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e/p discrimination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628456" y="5063987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  <a:cs typeface="Arial" charset="0"/>
              </a:rPr>
              <a:t>TRD</a:t>
            </a:r>
          </a:p>
          <a:p>
            <a:pPr eaLnBrk="0" hangingPunct="0"/>
            <a:r>
              <a:rPr lang="en-US" altLang="zh-CN" sz="2000" dirty="0" err="1">
                <a:solidFill>
                  <a:srgbClr val="FF0000"/>
                </a:solidFill>
                <a:ea typeface="黑体" pitchFamily="49" charset="-122"/>
                <a:cs typeface="Arial" charset="0"/>
              </a:rPr>
              <a:t>TeV</a:t>
            </a:r>
            <a:r>
              <a:rPr lang="en-US" altLang="zh-CN" sz="2000" dirty="0">
                <a:solidFill>
                  <a:srgbClr val="FF0000"/>
                </a:solidFill>
                <a:ea typeface="黑体" pitchFamily="49" charset="-122"/>
                <a:cs typeface="Arial" charset="0"/>
              </a:rPr>
              <a:t> proton calibration</a:t>
            </a:r>
          </a:p>
        </p:txBody>
      </p:sp>
      <p:sp>
        <p:nvSpPr>
          <p:cNvPr id="12" name="右大括号 11"/>
          <p:cNvSpPr/>
          <p:nvPr/>
        </p:nvSpPr>
        <p:spPr bwMode="auto">
          <a:xfrm>
            <a:off x="2594671" y="5163290"/>
            <a:ext cx="393153" cy="11525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9251" y="5235298"/>
            <a:ext cx="26225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zh-CN" sz="2000" dirty="0">
                <a:ea typeface="黑体" panose="02010609060101010101" pitchFamily="49" charset="-122"/>
                <a:cs typeface="Arial" panose="020B0604020202020204" pitchFamily="34" charset="0"/>
              </a:rPr>
              <a:t>LYSO array</a:t>
            </a:r>
          </a:p>
          <a:p>
            <a:pPr algn="r" eaLnBrk="0" hangingPunct="0"/>
            <a:r>
              <a:rPr lang="en-US" altLang="zh-CN" sz="2000" dirty="0">
                <a:ea typeface="黑体" panose="02010609060101010101" pitchFamily="49" charset="-122"/>
                <a:cs typeface="Arial" panose="020B0604020202020204" pitchFamily="34" charset="0"/>
              </a:rPr>
              <a:t>Trigger sub-system</a:t>
            </a:r>
          </a:p>
          <a:p>
            <a:pPr algn="r" eaLnBrk="0" hangingPunct="0"/>
            <a:r>
              <a:rPr lang="en-US" altLang="zh-CN" sz="2000" dirty="0">
                <a:ea typeface="黑体" panose="02010609060101010101" pitchFamily="49" charset="-122"/>
                <a:cs typeface="Arial" panose="020B0604020202020204" pitchFamily="34" charset="0"/>
              </a:rPr>
              <a:t>ISCMOS sub-system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DA833C4B-49E1-4E26-8772-D9C218741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15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862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Scientific requirements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236714"/>
              </p:ext>
            </p:extLst>
          </p:nvPr>
        </p:nvGraphicFramePr>
        <p:xfrm>
          <a:off x="107504" y="1092696"/>
          <a:ext cx="8856984" cy="52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Item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Value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Payload 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Requirement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Energy range(e/</a:t>
                      </a:r>
                      <a:r>
                        <a:rPr lang="el-GR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altLang="zh-CN" sz="20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alt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altLang="zh-CN" sz="20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TeV</a:t>
                      </a: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(e/</a:t>
                      </a:r>
                      <a:r>
                        <a:rPr lang="el-GR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0.5GeV -</a:t>
                      </a:r>
                      <a:r>
                        <a:rPr lang="en-US" altLang="zh-CN" sz="2000" kern="1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altLang="zh-CN" sz="2000" kern="1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en-US" altLang="zh-CN" sz="2000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altLang="zh-CN" sz="2000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altLang="zh-CN" sz="2000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PSD&amp;CALO</a:t>
                      </a:r>
                      <a:endParaRPr lang="zh-CN" altLang="zh-CN" sz="20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55 R.L.; 10</a:t>
                      </a:r>
                      <a:r>
                        <a:rPr lang="en-US" altLang="zh-CN" sz="2000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DR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99.9% veto </a:t>
                      </a:r>
                      <a:r>
                        <a:rPr lang="en-US" altLang="zh-CN" sz="2000" kern="100" baseline="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effi</a:t>
                      </a:r>
                      <a:r>
                        <a:rPr lang="en-US" altLang="zh-CN" sz="2000" kern="1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zh-CN" altLang="zh-CN" sz="2000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range (CR)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altLang="zh-CN" sz="2000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zh-CN" altLang="en-US" sz="2000" kern="1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kern="1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altLang="zh-CN" sz="2000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PeV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 N.I.L; 10</a:t>
                      </a:r>
                      <a:r>
                        <a:rPr lang="en-US" altLang="zh-CN" sz="2000" kern="1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zh-CN" sz="2000" kern="1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DR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Angle</a:t>
                      </a:r>
                      <a:r>
                        <a:rPr lang="en-US" altLang="zh-C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resolution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0.1 deg.@10 GeV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STK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At least 3 layers, distance in between &gt; 3cm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64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Charge</a:t>
                      </a:r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meas.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0.1-0.15 </a:t>
                      </a:r>
                      <a:r>
                        <a:rPr lang="en-US" altLang="zh-CN" sz="2000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c.u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STK; PSD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altLang="zh-C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reso</a:t>
                      </a:r>
                      <a:r>
                        <a:rPr lang="en-US" altLang="zh-C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(e)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1%@200 </a:t>
                      </a:r>
                      <a:r>
                        <a:rPr lang="en-US" altLang="zh-CN" sz="20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GeV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reso</a:t>
                      </a:r>
                      <a:r>
                        <a:rPr lang="en-US" altLang="zh-CN" sz="20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(p)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20%@100 GeV-</a:t>
                      </a:r>
                      <a:r>
                        <a:rPr lang="en-US" altLang="zh-CN" sz="2000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PeV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 N.I.L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e/p</a:t>
                      </a:r>
                      <a:r>
                        <a:rPr lang="zh-CN" alt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discri</a:t>
                      </a:r>
                      <a:r>
                        <a:rPr lang="en-US" altLang="zh-C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~10</a:t>
                      </a:r>
                      <a:r>
                        <a:rPr lang="en-US" altLang="zh-CN" sz="2000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-6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3-D crystal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array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G.F.</a:t>
                      </a:r>
                      <a:r>
                        <a:rPr lang="en-US" altLang="zh-CN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(e)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&gt;3 m</a:t>
                      </a:r>
                      <a:r>
                        <a:rPr lang="en-US" altLang="zh-CN" sz="2000" kern="1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sr@200 </a:t>
                      </a:r>
                      <a:r>
                        <a:rPr lang="en-US" altLang="zh-CN" sz="20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GeV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altLang="zh-CN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3-D crystal</a:t>
                      </a:r>
                      <a:r>
                        <a:rPr lang="en-US" altLang="zh-CN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array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G.F. (p)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&gt;2 m</a:t>
                      </a:r>
                      <a:r>
                        <a:rPr lang="en-US" altLang="zh-CN" sz="2000" kern="1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sr@100 </a:t>
                      </a:r>
                      <a:r>
                        <a:rPr lang="en-US" altLang="zh-CN" sz="2000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TeV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altLang="zh-CN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3-D crystal array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2949BE-6535-4509-84B8-38C596181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16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89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5192" y="1138821"/>
            <a:ext cx="8363272" cy="4840303"/>
          </a:xfrm>
        </p:spPr>
        <p:txBody>
          <a:bodyPr/>
          <a:lstStyle/>
          <a:p>
            <a:r>
              <a:rPr lang="en-US" altLang="zh-CN" sz="2400" dirty="0"/>
              <a:t>3-D calorimeter to significantly increase Geometric Factor</a:t>
            </a:r>
          </a:p>
          <a:p>
            <a:r>
              <a:rPr lang="en-US" altLang="zh-CN" sz="2400" dirty="0"/>
              <a:t>WLSF + ISCMOS to read out LYSO crystals</a:t>
            </a:r>
          </a:p>
          <a:p>
            <a:r>
              <a:rPr lang="en-US" altLang="zh-CN" sz="2400" dirty="0"/>
              <a:t>Active gamma converter to improve energy resolution of low energy gamma rays</a:t>
            </a:r>
          </a:p>
          <a:p>
            <a:r>
              <a:rPr lang="en-US" altLang="zh-CN" sz="2400" dirty="0"/>
              <a:t>PS bars to real-time identify low energy gamma rays</a:t>
            </a:r>
          </a:p>
          <a:p>
            <a:r>
              <a:rPr lang="en-US" altLang="zh-CN" sz="2400" dirty="0"/>
              <a:t>TRD to calibrate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 protons for the first time in space</a:t>
            </a:r>
          </a:p>
          <a:p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Summary of novel design of HERD payloads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5453" r="56300" b="4773"/>
          <a:stretch/>
        </p:blipFill>
        <p:spPr>
          <a:xfrm>
            <a:off x="1547665" y="3742753"/>
            <a:ext cx="2443400" cy="2757527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7005"/>
            <a:ext cx="2964897" cy="26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59AD9F-7057-4130-ADC4-0A4527639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17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378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/>
          <a:stretch/>
        </p:blipFill>
        <p:spPr bwMode="auto">
          <a:xfrm>
            <a:off x="179512" y="1052736"/>
            <a:ext cx="876974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196752"/>
            <a:ext cx="8291264" cy="4624279"/>
          </a:xfrm>
        </p:spPr>
        <p:txBody>
          <a:bodyPr/>
          <a:lstStyle/>
          <a:p>
            <a:r>
              <a:rPr lang="en-US" altLang="zh-CN" sz="2000" dirty="0">
                <a:solidFill>
                  <a:srgbClr val="FF0000"/>
                </a:solidFill>
              </a:rPr>
              <a:t>China:</a:t>
            </a:r>
            <a:r>
              <a:rPr lang="en-US" altLang="zh-CN" sz="2000" dirty="0">
                <a:solidFill>
                  <a:srgbClr val="FFFF00"/>
                </a:solidFill>
              </a:rPr>
              <a:t> CSU, IHEP, XIOPM, PMO, USTC, IGG, XAO, NAOC, TSU, GXU, PKU, NJU, YNU, NBU, SYSU, University of Hong Kong (HKU), National Central University (NCU)</a:t>
            </a:r>
            <a:endParaRPr lang="zh-CN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Italy</a:t>
            </a:r>
            <a:r>
              <a:rPr lang="zh-CN" altLang="zh-CN" sz="2000" dirty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FF00"/>
                </a:solidFill>
              </a:rPr>
              <a:t>INFN Perugia, University &amp; INFN Firenze, University &amp; INFN Bari, University &amp; INFN Pisa, University &amp; INFN Trento, University of </a:t>
            </a:r>
            <a:r>
              <a:rPr lang="en-US" altLang="zh-CN" sz="2000" dirty="0" err="1">
                <a:solidFill>
                  <a:srgbClr val="FFFF00"/>
                </a:solidFill>
              </a:rPr>
              <a:t>Salento</a:t>
            </a:r>
            <a:r>
              <a:rPr lang="en-US" altLang="zh-CN" sz="2000" dirty="0">
                <a:solidFill>
                  <a:srgbClr val="FFFF00"/>
                </a:solidFill>
              </a:rPr>
              <a:t> and INFN Lecce, IAPS/INAF, University &amp; INFN Catania, University &amp; INFN Napoli, University &amp; INFN Trieste</a:t>
            </a:r>
            <a:endParaRPr lang="zh-CN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Switzerland: University of Geneva</a:t>
            </a:r>
            <a:r>
              <a:rPr lang="zh-CN" altLang="en-US" sz="2000" dirty="0">
                <a:solidFill>
                  <a:srgbClr val="FFFF00"/>
                </a:solidFill>
              </a:rPr>
              <a:t>；</a:t>
            </a:r>
            <a:r>
              <a:rPr lang="en-US" altLang="zh-CN" sz="2000" dirty="0">
                <a:solidFill>
                  <a:srgbClr val="FFFF00"/>
                </a:solidFill>
              </a:rPr>
              <a:t>Sweden: KTH</a:t>
            </a:r>
            <a:r>
              <a:rPr lang="zh-CN" altLang="en-US" sz="2000" dirty="0">
                <a:solidFill>
                  <a:srgbClr val="FFFF00"/>
                </a:solidFill>
              </a:rPr>
              <a:t>；</a:t>
            </a:r>
            <a:r>
              <a:rPr lang="en-US" altLang="zh-CN" sz="2000" dirty="0">
                <a:solidFill>
                  <a:srgbClr val="FFFF00"/>
                </a:solidFill>
              </a:rPr>
              <a:t>Spain: CIEMAT</a:t>
            </a:r>
            <a:endParaRPr lang="zh-CN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Germany: KIT</a:t>
            </a:r>
            <a:r>
              <a:rPr lang="zh-CN" altLang="en-US" sz="2000" dirty="0">
                <a:solidFill>
                  <a:srgbClr val="FFFF00"/>
                </a:solidFill>
              </a:rPr>
              <a:t>；</a:t>
            </a:r>
            <a:r>
              <a:rPr lang="en-US" altLang="zh-CN" sz="2000" dirty="0">
                <a:solidFill>
                  <a:srgbClr val="FFFF00"/>
                </a:solidFill>
              </a:rPr>
              <a:t>Russia: </a:t>
            </a:r>
            <a:r>
              <a:rPr lang="en-US" altLang="zh-CN" sz="2000" dirty="0" err="1">
                <a:solidFill>
                  <a:srgbClr val="FFFF00"/>
                </a:solidFill>
              </a:rPr>
              <a:t>Lebedev</a:t>
            </a:r>
            <a:r>
              <a:rPr lang="en-US" altLang="zh-CN" sz="2000" dirty="0">
                <a:solidFill>
                  <a:srgbClr val="FFFF00"/>
                </a:solidFill>
              </a:rPr>
              <a:t> Physical Institute</a:t>
            </a:r>
            <a:endParaRPr lang="zh-CN" altLang="zh-CN" sz="2000" dirty="0">
              <a:solidFill>
                <a:srgbClr val="FFFF00"/>
              </a:solidFill>
            </a:endParaRPr>
          </a:p>
          <a:p>
            <a:r>
              <a:rPr lang="en-US" altLang="zh-CN" sz="2000" dirty="0">
                <a:solidFill>
                  <a:srgbClr val="FFFF00"/>
                </a:solidFill>
              </a:rPr>
              <a:t>Japan: University of Tokyo</a:t>
            </a:r>
            <a:endParaRPr lang="zh-CN" altLang="zh-CN" sz="2000" dirty="0">
              <a:solidFill>
                <a:srgbClr val="FFFF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International collaboration (120+ colleagues)</a:t>
            </a:r>
            <a:endParaRPr lang="zh-CN" altLang="en-US" sz="2800" dirty="0"/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771818" y="5967310"/>
            <a:ext cx="4120662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15" dirty="0">
                <a:solidFill>
                  <a:srgbClr val="FFFF00"/>
                </a:solidFill>
              </a:rPr>
              <a:t>4</a:t>
            </a:r>
            <a:r>
              <a:rPr lang="en-US" altLang="zh-CN" sz="2215" baseline="30000" dirty="0">
                <a:solidFill>
                  <a:srgbClr val="FFFF00"/>
                </a:solidFill>
              </a:rPr>
              <a:t>th</a:t>
            </a:r>
            <a:r>
              <a:rPr lang="en-US" altLang="zh-CN" sz="2215" dirty="0">
                <a:solidFill>
                  <a:srgbClr val="FFFF00"/>
                </a:solidFill>
              </a:rPr>
              <a:t> HERD workshop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15" dirty="0">
                <a:solidFill>
                  <a:srgbClr val="FFFF00"/>
                </a:solidFill>
              </a:rPr>
              <a:t>ASI HQs, Roma, Italy 2017.2.9</a:t>
            </a:r>
            <a:endParaRPr lang="zh-CN" altLang="en-US" sz="2215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78BA2A-C324-4136-B131-3E5035974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18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30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0"/>
            <a:ext cx="8579296" cy="4840303"/>
          </a:xfrm>
        </p:spPr>
        <p:txBody>
          <a:bodyPr/>
          <a:lstStyle/>
          <a:p>
            <a:r>
              <a:rPr lang="en-US" altLang="zh-CN" sz="2000" dirty="0"/>
              <a:t>Joint HERD working group including CSU, IHEP, INFN sections, etc. was established in Jan. 2017.</a:t>
            </a:r>
          </a:p>
          <a:p>
            <a:r>
              <a:rPr lang="en-US" altLang="zh-CN" sz="2000" dirty="0"/>
              <a:t>Agreement between the Italian Space Agency and the China Manned Space Agency was signed in Feb. 2017</a:t>
            </a:r>
          </a:p>
          <a:p>
            <a:r>
              <a:rPr lang="en-US" altLang="zh-CN" sz="2000" dirty="0"/>
              <a:t>Italy INFN</a:t>
            </a:r>
          </a:p>
          <a:p>
            <a:pPr lvl="1"/>
            <a:r>
              <a:rPr lang="en-US" altLang="zh-CN" sz="2000" dirty="0"/>
              <a:t>Jointly working on optimization of sciences and payload configuration</a:t>
            </a:r>
          </a:p>
          <a:p>
            <a:pPr lvl="1"/>
            <a:r>
              <a:rPr lang="en-US" altLang="zh-CN" sz="2000" dirty="0"/>
              <a:t>Help on HERD beam test at CERN</a:t>
            </a:r>
          </a:p>
          <a:p>
            <a:pPr lvl="1"/>
            <a:r>
              <a:rPr lang="en-US" altLang="zh-CN" sz="2000" dirty="0"/>
              <a:t>Leading the development of HERD STK payload</a:t>
            </a:r>
          </a:p>
          <a:p>
            <a:pPr lvl="1"/>
            <a:r>
              <a:rPr lang="en-US" altLang="zh-CN" sz="2000" dirty="0"/>
              <a:t>Data analysis of HERD science data</a:t>
            </a:r>
          </a:p>
          <a:p>
            <a:r>
              <a:rPr lang="en-US" altLang="zh-CN" sz="2000" dirty="0"/>
              <a:t>Letter of Intent for the collaboration on the design and implementation of the HERD scientific instrument between IHEP and INFN</a:t>
            </a:r>
          </a:p>
          <a:p>
            <a:pPr lvl="1"/>
            <a:r>
              <a:rPr lang="en-US" altLang="zh-CN" sz="2000" dirty="0"/>
              <a:t>Signed during the 2017-May IHEP-INFN bilateral meeting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collaboration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6F30DD-4E58-4B2F-8B48-63057706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19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88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/>
              <a:t>HERD: a flagship and landmark scientific experiment onboard the China's Space Station</a:t>
            </a:r>
          </a:p>
          <a:p>
            <a:r>
              <a:rPr lang="en-US" altLang="zh-CN" sz="2000" b="1" dirty="0"/>
              <a:t>Sciences</a:t>
            </a:r>
          </a:p>
          <a:p>
            <a:pPr lvl="1"/>
            <a:r>
              <a:rPr lang="en-US" altLang="zh-CN" sz="1600" dirty="0"/>
              <a:t>Indirect dark matter search with unprecedented sensitivity</a:t>
            </a:r>
          </a:p>
          <a:p>
            <a:pPr lvl="1"/>
            <a:r>
              <a:rPr lang="en-US" altLang="zh-CN" sz="1600" dirty="0"/>
              <a:t>Precise cosmic ray spectrum and composition measurements up to the knee energy</a:t>
            </a:r>
          </a:p>
          <a:p>
            <a:pPr lvl="1"/>
            <a:r>
              <a:rPr lang="en-US" altLang="zh-CN" sz="1600" dirty="0"/>
              <a:t>Gamma-ray monitoring and survey </a:t>
            </a:r>
          </a:p>
          <a:p>
            <a:r>
              <a:rPr lang="en-US" altLang="zh-CN" sz="2000" b="1" dirty="0"/>
              <a:t>Unique capabilities</a:t>
            </a:r>
          </a:p>
          <a:p>
            <a:pPr lvl="1"/>
            <a:r>
              <a:rPr lang="en-US" altLang="zh-CN" sz="1600" dirty="0"/>
              <a:t>Direct </a:t>
            </a:r>
            <a:r>
              <a:rPr lang="en-US" altLang="zh-CN" sz="1600" dirty="0" err="1"/>
              <a:t>PeV</a:t>
            </a:r>
            <a:r>
              <a:rPr lang="en-US" altLang="zh-CN" sz="1600" dirty="0"/>
              <a:t> CR observation with best energy resolution</a:t>
            </a:r>
          </a:p>
          <a:p>
            <a:pPr lvl="1"/>
            <a:r>
              <a:rPr lang="en-US" altLang="zh-CN" sz="1600" dirty="0"/>
              <a:t>Low energy gamma ray observation</a:t>
            </a:r>
          </a:p>
          <a:p>
            <a:pPr lvl="1"/>
            <a:r>
              <a:rPr lang="en-US" altLang="zh-CN" sz="1600" dirty="0"/>
              <a:t>Largest geometric factors for electrons and cosmic rays </a:t>
            </a:r>
            <a:endParaRPr lang="zh-CN" altLang="en-US" sz="1600" dirty="0"/>
          </a:p>
          <a:p>
            <a:r>
              <a:rPr lang="en-US" altLang="zh-CN" sz="2000" b="1" dirty="0"/>
              <a:t>Planned launch ~2025; 10+ years lifetime</a:t>
            </a:r>
          </a:p>
          <a:p>
            <a:endParaRPr lang="zh-CN" altLang="en-US" sz="16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HERD concept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6033" t="1020" b="5280"/>
          <a:stretch/>
        </p:blipFill>
        <p:spPr>
          <a:xfrm>
            <a:off x="7145888" y="2636912"/>
            <a:ext cx="1800200" cy="20589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934688"/>
            <a:ext cx="2744396" cy="182019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FDC5-BA07-4133-ADF9-A023A6EA3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2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699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HERD instrument teams -- tentative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15740"/>
              </p:ext>
            </p:extLst>
          </p:nvPr>
        </p:nvGraphicFramePr>
        <p:xfrm>
          <a:off x="323343" y="1270518"/>
          <a:ext cx="8425875" cy="482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7428706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Subsystem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Led by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Participated by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CALO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IHEP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XIOPM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STK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INFN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sz="2400" kern="1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UoG</a:t>
                      </a:r>
                      <a:r>
                        <a:rPr lang="en-US" sz="2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CIEMAT, KTH, KIT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TRD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THU</a:t>
                      </a:r>
                      <a:endParaRPr lang="zh-CN" sz="2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GXU (</a:t>
                      </a:r>
                      <a:r>
                        <a:rPr lang="en-US" sz="24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RWTH Aachen)</a:t>
                      </a:r>
                      <a:endParaRPr lang="zh-CN" sz="2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PSD</a:t>
                      </a:r>
                      <a:r>
                        <a:rPr lang="en-US" sz="2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(+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ND)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IHEP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PMO, USTC, IMP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Ground MIP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zh-CN" sz="24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GXU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IHEP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SPS</a:t>
                      </a:r>
                      <a:r>
                        <a:rPr lang="en-US" altLang="zh-CN" sz="2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kern="1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cali</a:t>
                      </a:r>
                      <a:r>
                        <a:rPr lang="en-US" altLang="zh-CN" sz="2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INFN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UoG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, IHEP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Payload AIT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IHEP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4130" algn="just"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84401" marR="84401" marT="42201" marB="42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6EB92C-70E4-4230-A643-9D285DA88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20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932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7EF40C5-C6CE-4C9C-800B-4A9BD62E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CSU intends to approve HERD by end of 2017</a:t>
            </a:r>
          </a:p>
          <a:p>
            <a:r>
              <a:rPr lang="en-US" altLang="zh-CN" dirty="0"/>
              <a:t>Prototype beam test at CERN in progress</a:t>
            </a:r>
          </a:p>
          <a:p>
            <a:pPr lvl="1"/>
            <a:r>
              <a:rPr lang="en-US" altLang="zh-CN" dirty="0"/>
              <a:t>Electron and proton tests finished on Oct. 10</a:t>
            </a:r>
            <a:r>
              <a:rPr lang="en-US" altLang="zh-CN" baseline="30000" dirty="0"/>
              <a:t>th</a:t>
            </a:r>
            <a:r>
              <a:rPr lang="en-US" altLang="zh-CN" dirty="0"/>
              <a:t>, performance as expected, to be reported later at this meeting</a:t>
            </a:r>
          </a:p>
          <a:p>
            <a:r>
              <a:rPr lang="en-US" altLang="zh-CN" dirty="0"/>
              <a:t>Plan to do the 3</a:t>
            </a:r>
            <a:r>
              <a:rPr lang="en-US" altLang="zh-CN" baseline="30000" dirty="0"/>
              <a:t>rd</a:t>
            </a:r>
            <a:r>
              <a:rPr lang="en-US" altLang="zh-CN" dirty="0"/>
              <a:t> beam test in 2018</a:t>
            </a:r>
          </a:p>
          <a:p>
            <a:r>
              <a:rPr lang="en-US" altLang="zh-CN" dirty="0"/>
              <a:t>Further design optimization based on new results from DAMPE, AMS02, CALETS, HESS, Fermi, CREAM-ISS, etc.</a:t>
            </a:r>
          </a:p>
          <a:p>
            <a:r>
              <a:rPr lang="en-US" altLang="zh-CN" dirty="0"/>
              <a:t>Several options to be chosen ASAP: Fiber, active converter, Si-PM for some crystals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FD9B074-78D2-4CB3-96EC-34D95E54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Status and Plan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C8C7B8-46EF-4C3D-A5B0-02147634F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21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458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0"/>
            <a:ext cx="8291264" cy="5095468"/>
          </a:xfrm>
        </p:spPr>
        <p:txBody>
          <a:bodyPr/>
          <a:lstStyle/>
          <a:p>
            <a:r>
              <a:rPr lang="en-US" altLang="zh-CN" dirty="0"/>
              <a:t>HERD, as a China-led mission with a large international collaboration, is a flagship and landmark scientific experiment onboard China's Space Station</a:t>
            </a:r>
          </a:p>
          <a:p>
            <a:r>
              <a:rPr lang="en-US" altLang="zh-CN" dirty="0"/>
              <a:t>Advanced scientific objectives in DM search, CR observation and gamma-ray astronomy</a:t>
            </a:r>
          </a:p>
          <a:p>
            <a:pPr lvl="1"/>
            <a:r>
              <a:rPr lang="en-US" altLang="zh-CN" dirty="0"/>
              <a:t>May confirm the pulsar origin of positron/ electron excess measured at AMS-02</a:t>
            </a:r>
          </a:p>
          <a:p>
            <a:r>
              <a:rPr lang="en-US" altLang="zh-CN" dirty="0"/>
              <a:t>Novel design of 3-D calorimeter, verified in two beam tests at CERN</a:t>
            </a:r>
          </a:p>
          <a:p>
            <a:r>
              <a:rPr lang="en-US" altLang="zh-CN" dirty="0"/>
              <a:t>Expected launch time before 2025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763ADD-69DC-43A5-B128-5E5D1B706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22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38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1521" y="142875"/>
            <a:ext cx="8784976" cy="7254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3200" b="0" dirty="0">
                <a:effectLst/>
              </a:rPr>
              <a:t>Signal of monochromatic gamma-ray </a:t>
            </a:r>
            <a:br>
              <a:rPr lang="en-US" altLang="zh-CN" sz="3200" b="0" dirty="0">
                <a:effectLst/>
              </a:rPr>
            </a:br>
            <a:r>
              <a:rPr lang="en-US" altLang="zh-CN" sz="3200" b="0" dirty="0">
                <a:effectLst/>
              </a:rPr>
              <a:t>from DM annihilation</a:t>
            </a:r>
            <a:endParaRPr lang="zh-CN" altLang="en-US" sz="3200" b="0" dirty="0">
              <a:effectLst/>
            </a:endParaRPr>
          </a:p>
        </p:txBody>
      </p:sp>
      <p:pic>
        <p:nvPicPr>
          <p:cNvPr id="1026" name="图片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6" y="1196752"/>
            <a:ext cx="78888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4144C8-FFB6-446F-AD4C-7E88C62D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3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67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/>
          <a:stretch>
            <a:fillRect/>
          </a:stretch>
        </p:blipFill>
        <p:spPr bwMode="auto">
          <a:xfrm>
            <a:off x="762000" y="1052736"/>
            <a:ext cx="7435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3400" y="5853336"/>
            <a:ext cx="8305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dirty="0">
                <a:solidFill>
                  <a:srgbClr val="00B050"/>
                </a:solidFill>
              </a:rPr>
              <a:t>PAMELA: 2006-2016  </a:t>
            </a:r>
            <a:r>
              <a:rPr lang="en-US" altLang="zh-CN" sz="2400" dirty="0">
                <a:solidFill>
                  <a:srgbClr val="FF6699"/>
                </a:solidFill>
              </a:rPr>
              <a:t>CALET: 2015-2020; </a:t>
            </a:r>
            <a:r>
              <a:rPr lang="en-US" altLang="zh-CN" sz="2400" dirty="0"/>
              <a:t>AMS: 2011-2024; </a:t>
            </a:r>
            <a:r>
              <a:rPr lang="en-US" altLang="zh-CN" sz="2400" dirty="0">
                <a:solidFill>
                  <a:srgbClr val="CC6600"/>
                </a:solidFill>
              </a:rPr>
              <a:t>DAMPE: 2015-2020;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Fermi:</a:t>
            </a:r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2008-2018; </a:t>
            </a:r>
            <a:r>
              <a:rPr lang="en-US" altLang="zh-CN" sz="2400" dirty="0">
                <a:solidFill>
                  <a:srgbClr val="FF0000"/>
                </a:solidFill>
              </a:rPr>
              <a:t>HERD: 2023-</a:t>
            </a:r>
          </a:p>
        </p:txBody>
      </p:sp>
      <p:sp>
        <p:nvSpPr>
          <p:cNvPr id="31748" name="标题 4"/>
          <p:cNvSpPr>
            <a:spLocks noGrp="1"/>
          </p:cNvSpPr>
          <p:nvPr>
            <p:ph type="title"/>
          </p:nvPr>
        </p:nvSpPr>
        <p:spPr>
          <a:xfrm>
            <a:off x="500063" y="142875"/>
            <a:ext cx="8072437" cy="725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/>
              <a:t>Expected gamma-ray line sensitivity</a:t>
            </a:r>
            <a:endParaRPr lang="zh-CN" altLang="en-US" dirty="0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3962400" y="4405536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HERD 1 yr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3563938" y="2343374"/>
            <a:ext cx="1368425" cy="1152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845175" y="2835499"/>
            <a:ext cx="598488" cy="1949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24999D-4E4A-4317-B4E6-564D284E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4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610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0272" y="260648"/>
            <a:ext cx="2051720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C00000"/>
                </a:solidFill>
              </a:rPr>
              <a:t>Lin SJ et al. PRD91.063508, 2015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4820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116632"/>
            <a:ext cx="640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Positron/electron excess from DM annihilation or nearby pulsars</a:t>
            </a:r>
            <a:endParaRPr lang="zh-CN" altLang="en-US" sz="24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C24E28-219A-424A-A28F-2E6FFF600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5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2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Contributions from nearby pulsars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989138"/>
            <a:ext cx="77914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75771"/>
            <a:ext cx="2520280" cy="646331"/>
          </a:xfrm>
          <a:prstGeom prst="rect">
            <a:avLst/>
          </a:prstGeom>
          <a:noFill/>
          <a:ln w="15875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Fang,k</a:t>
            </a:r>
            <a:r>
              <a:rPr lang="en-US" altLang="zh-CN" dirty="0"/>
              <a:t>. Wang, B. et al. APJ 2017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1F4D65-8292-4637-BC36-CDA48DF70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6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653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964488" cy="72547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AMS02 data consistent with DM model…</a:t>
            </a:r>
            <a:endParaRPr lang="zh-CN" altLang="en-US" sz="3200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816952" cy="5368131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F72C8C-66D7-4D9B-9F3D-5BAFCC8A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7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63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And also consistent with Pulsar model</a:t>
            </a:r>
            <a:endParaRPr lang="zh-CN" altLang="en-US" sz="3200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24743"/>
            <a:ext cx="7744374" cy="5368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716CF-C44B-4570-95C0-692049082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8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29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35597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536462" cy="72547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Spectra of nearby sources</a:t>
            </a:r>
            <a:r>
              <a:rPr lang="zh-CN" altLang="en-US" sz="2800" dirty="0"/>
              <a:t>：</a:t>
            </a:r>
            <a:r>
              <a:rPr lang="en-US" altLang="zh-CN" sz="2800" dirty="0"/>
              <a:t>Vela-X, Cygnus loop</a:t>
            </a:r>
            <a:endParaRPr lang="zh-CN" altLang="en-US" sz="2800" dirty="0"/>
          </a:p>
        </p:txBody>
      </p:sp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8" y="1268760"/>
            <a:ext cx="481202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70992" y="529044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HERD can probe the bump around tens </a:t>
            </a:r>
            <a:r>
              <a:rPr lang="en-US" altLang="zh-CN" sz="2800" dirty="0" err="1">
                <a:ea typeface="黑体" panose="02010609060101010101" pitchFamily="49" charset="-122"/>
                <a:cs typeface="Arial" panose="020B0604020202020204" pitchFamily="34" charset="0"/>
              </a:rPr>
              <a:t>TeV</a:t>
            </a:r>
            <a:r>
              <a:rPr lang="en-US" altLang="zh-CN" sz="2800" dirty="0">
                <a:ea typeface="黑体" panose="02010609060101010101" pitchFamily="49" charset="-122"/>
                <a:cs typeface="Arial" panose="020B0604020202020204" pitchFamily="34" charset="0"/>
              </a:rPr>
              <a:t> from the local sources. If this bump is detected it strongly favors a pulsar origin of positron excess</a:t>
            </a:r>
            <a:endParaRPr lang="zh-CN" altLang="en-US" sz="28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5426" y="227687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Time of e emission</a:t>
            </a:r>
            <a:endParaRPr lang="zh-CN" altLang="en-US" sz="20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E65E616-CB39-4D5B-A1C9-A7DE15B79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9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32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高能所空间项目20160724.ppt [兼容模式]" id="{A77B5C91-A771-4FC8-9445-A39518BD705B}" vid="{9F34CAD3-344B-41C7-B613-61422CBA1BB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7807</TotalTime>
  <Words>1065</Words>
  <Application>Microsoft Office PowerPoint</Application>
  <PresentationFormat>全屏显示(4:3)</PresentationFormat>
  <Paragraphs>194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HERD Sciences &amp; General Progress</vt:lpstr>
      <vt:lpstr>HERD concept</vt:lpstr>
      <vt:lpstr>Signal of monochromatic gamma-ray  from DM annihilation</vt:lpstr>
      <vt:lpstr>Expected gamma-ray line sensitivity</vt:lpstr>
      <vt:lpstr>PowerPoint 演示文稿</vt:lpstr>
      <vt:lpstr>Contributions from nearby pulsars</vt:lpstr>
      <vt:lpstr>AMS02 data consistent with DM model…</vt:lpstr>
      <vt:lpstr>And also consistent with Pulsar model</vt:lpstr>
      <vt:lpstr>Spectra of nearby sources：Vela-X, Cygnus loop</vt:lpstr>
      <vt:lpstr>Anisotropy of nearby high energy  CR sources: Vela-X</vt:lpstr>
      <vt:lpstr>Anisotropy of nearby high energy  CR sources：Cyg Loop</vt:lpstr>
      <vt:lpstr>Expected HERD Proton and He Spectra</vt:lpstr>
      <vt:lpstr>B/C measurement at HERD</vt:lpstr>
      <vt:lpstr>Iron nucleon and super-iron elements</vt:lpstr>
      <vt:lpstr>HERD payload</vt:lpstr>
      <vt:lpstr>Scientific requirements</vt:lpstr>
      <vt:lpstr>Summary of novel design of HERD payloads</vt:lpstr>
      <vt:lpstr>International collaboration (120+ colleagues)</vt:lpstr>
      <vt:lpstr>International collaboration</vt:lpstr>
      <vt:lpstr>HERD instrument teams -- tentative</vt:lpstr>
      <vt:lpstr>Status and Plan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高能所现有和未来 空间高能天文项目</dc:title>
  <dc:creator>ZhangSN</dc:creator>
  <cp:lastModifiedBy>ZhangSN</cp:lastModifiedBy>
  <cp:revision>460</cp:revision>
  <dcterms:created xsi:type="dcterms:W3CDTF">2016-07-24T12:35:34Z</dcterms:created>
  <dcterms:modified xsi:type="dcterms:W3CDTF">2017-10-10T18:53:27Z</dcterms:modified>
</cp:coreProperties>
</file>