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28"/>
  </p:notesMasterIdLst>
  <p:sldIdLst>
    <p:sldId id="256" r:id="rId2"/>
    <p:sldId id="257" r:id="rId3"/>
    <p:sldId id="258" r:id="rId4"/>
    <p:sldId id="285" r:id="rId5"/>
    <p:sldId id="312" r:id="rId6"/>
    <p:sldId id="288" r:id="rId7"/>
    <p:sldId id="310" r:id="rId8"/>
    <p:sldId id="317" r:id="rId9"/>
    <p:sldId id="318" r:id="rId10"/>
    <p:sldId id="289" r:id="rId11"/>
    <p:sldId id="290" r:id="rId12"/>
    <p:sldId id="291" r:id="rId13"/>
    <p:sldId id="293" r:id="rId14"/>
    <p:sldId id="294" r:id="rId15"/>
    <p:sldId id="313" r:id="rId16"/>
    <p:sldId id="259" r:id="rId17"/>
    <p:sldId id="309" r:id="rId18"/>
    <p:sldId id="300" r:id="rId19"/>
    <p:sldId id="297" r:id="rId20"/>
    <p:sldId id="262" r:id="rId21"/>
    <p:sldId id="271" r:id="rId22"/>
    <p:sldId id="272" r:id="rId23"/>
    <p:sldId id="315" r:id="rId24"/>
    <p:sldId id="308" r:id="rId25"/>
    <p:sldId id="314" r:id="rId26"/>
    <p:sldId id="29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E687F03-4687-4C7C-9634-61FC01E94695}">
          <p14:sldIdLst>
            <p14:sldId id="256"/>
            <p14:sldId id="257"/>
            <p14:sldId id="258"/>
            <p14:sldId id="285"/>
            <p14:sldId id="312"/>
            <p14:sldId id="288"/>
            <p14:sldId id="310"/>
            <p14:sldId id="317"/>
            <p14:sldId id="318"/>
            <p14:sldId id="289"/>
            <p14:sldId id="290"/>
            <p14:sldId id="291"/>
            <p14:sldId id="293"/>
            <p14:sldId id="294"/>
            <p14:sldId id="313"/>
            <p14:sldId id="259"/>
            <p14:sldId id="309"/>
            <p14:sldId id="300"/>
            <p14:sldId id="297"/>
            <p14:sldId id="262"/>
            <p14:sldId id="271"/>
            <p14:sldId id="272"/>
            <p14:sldId id="315"/>
            <p14:sldId id="308"/>
            <p14:sldId id="314"/>
            <p14:sldId id="29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389489894@qq.com" initials="3" lastIdx="2" clrIdx="0">
    <p:extLst>
      <p:ext uri="{19B8F6BF-5375-455C-9EA6-DF929625EA0E}">
        <p15:presenceInfo xmlns:p15="http://schemas.microsoft.com/office/powerpoint/2012/main" userId="5ab2febbced9658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825" autoAdjust="0"/>
  </p:normalViewPr>
  <p:slideViewPr>
    <p:cSldViewPr snapToGrid="0">
      <p:cViewPr varScale="1">
        <p:scale>
          <a:sx n="60" d="100"/>
          <a:sy n="60" d="100"/>
        </p:scale>
        <p:origin x="150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CECF8-4FAF-40CC-B8D4-EB39567E00BB}" type="datetimeFigureOut">
              <a:rPr lang="zh-CN" altLang="en-US" smtClean="0"/>
              <a:t>2018/6/23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8ACEF-324A-4D0F-AE22-2836ED5E1473}" type="slidenum">
              <a:rPr lang="zh-CN" altLang="en-US" smtClean="0"/>
              <a:t>‹#›</a:t>
            </a:fld>
            <a:endParaRPr lang="zh-CN" altLang="en-US"/>
          </a:p>
        </p:txBody>
      </p:sp>
    </p:spTree>
    <p:extLst>
      <p:ext uri="{BB962C8B-B14F-4D97-AF65-F5344CB8AC3E}">
        <p14:creationId xmlns:p14="http://schemas.microsoft.com/office/powerpoint/2010/main" val="81724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本报告主要内容是：。。。。首先介绍下设计背景。</a:t>
            </a:r>
          </a:p>
        </p:txBody>
      </p:sp>
      <p:sp>
        <p:nvSpPr>
          <p:cNvPr id="4" name="灯片编号占位符 3"/>
          <p:cNvSpPr>
            <a:spLocks noGrp="1"/>
          </p:cNvSpPr>
          <p:nvPr>
            <p:ph type="sldNum" sz="quarter" idx="10"/>
          </p:nvPr>
        </p:nvSpPr>
        <p:spPr/>
        <p:txBody>
          <a:bodyPr/>
          <a:lstStyle/>
          <a:p>
            <a:fld id="{FCD8ACEF-324A-4D0F-AE22-2836ED5E1473}" type="slidenum">
              <a:rPr lang="zh-CN" altLang="en-US" smtClean="0"/>
              <a:t>2</a:t>
            </a:fld>
            <a:endParaRPr lang="zh-CN" altLang="en-US"/>
          </a:p>
        </p:txBody>
      </p:sp>
    </p:spTree>
    <p:extLst>
      <p:ext uri="{BB962C8B-B14F-4D97-AF65-F5344CB8AC3E}">
        <p14:creationId xmlns:p14="http://schemas.microsoft.com/office/powerpoint/2010/main" val="2394851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此页给出其晶核照片，封装后图片以及评估板的照片</a:t>
            </a:r>
          </a:p>
        </p:txBody>
      </p:sp>
      <p:sp>
        <p:nvSpPr>
          <p:cNvPr id="4" name="灯片编号占位符 3"/>
          <p:cNvSpPr>
            <a:spLocks noGrp="1"/>
          </p:cNvSpPr>
          <p:nvPr>
            <p:ph type="sldNum" sz="quarter" idx="10"/>
          </p:nvPr>
        </p:nvSpPr>
        <p:spPr/>
        <p:txBody>
          <a:bodyPr/>
          <a:lstStyle/>
          <a:p>
            <a:fld id="{FCD8ACEF-324A-4D0F-AE22-2836ED5E1473}" type="slidenum">
              <a:rPr lang="zh-CN" altLang="en-US" smtClean="0"/>
              <a:t>11</a:t>
            </a:fld>
            <a:endParaRPr lang="zh-CN" altLang="en-US"/>
          </a:p>
        </p:txBody>
      </p:sp>
    </p:spTree>
    <p:extLst>
      <p:ext uri="{BB962C8B-B14F-4D97-AF65-F5344CB8AC3E}">
        <p14:creationId xmlns:p14="http://schemas.microsoft.com/office/powerpoint/2010/main" val="305138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我们在</a:t>
            </a:r>
            <a:r>
              <a:rPr lang="en-US" altLang="zh-CN" dirty="0"/>
              <a:t>ASIC</a:t>
            </a:r>
            <a:r>
              <a:rPr lang="zh-CN" altLang="en-US" dirty="0"/>
              <a:t>测试板的基础上搭建测试平台，包括电源、信号源、电缆、衰减器、</a:t>
            </a:r>
            <a:r>
              <a:rPr lang="en-US" altLang="zh-CN" dirty="0"/>
              <a:t>ASIC</a:t>
            </a:r>
            <a:r>
              <a:rPr lang="zh-CN" altLang="en-US" dirty="0"/>
              <a:t>评估板，</a:t>
            </a:r>
            <a:r>
              <a:rPr lang="en-US" altLang="zh-CN" dirty="0"/>
              <a:t>ADC</a:t>
            </a:r>
            <a:r>
              <a:rPr lang="zh-CN" altLang="en-US" dirty="0"/>
              <a:t>板和数据传输板</a:t>
            </a:r>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12</a:t>
            </a:fld>
            <a:endParaRPr lang="zh-CN" altLang="en-US"/>
          </a:p>
        </p:txBody>
      </p:sp>
    </p:spTree>
    <p:extLst>
      <p:ext uri="{BB962C8B-B14F-4D97-AF65-F5344CB8AC3E}">
        <p14:creationId xmlns:p14="http://schemas.microsoft.com/office/powerpoint/2010/main" val="34942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此页显示的是定时甄别的测试结果，时间游动如左图所示，</a:t>
            </a:r>
            <a:r>
              <a:rPr lang="en-US" altLang="zh-CN" dirty="0"/>
              <a:t>4000</a:t>
            </a:r>
            <a:r>
              <a:rPr lang="zh-CN" altLang="en-US" dirty="0"/>
              <a:t>倍动态范围内游动小于</a:t>
            </a:r>
            <a:r>
              <a:rPr lang="en-US" altLang="zh-CN" dirty="0"/>
              <a:t>10 ns</a:t>
            </a:r>
            <a:r>
              <a:rPr lang="zh-CN" altLang="en-US" dirty="0"/>
              <a:t>，</a:t>
            </a:r>
          </a:p>
          <a:p>
            <a:r>
              <a:rPr lang="zh-CN" altLang="en-US" dirty="0"/>
              <a:t>时间精度如右图所示，低阈好于好于</a:t>
            </a:r>
            <a:r>
              <a:rPr lang="en-US" altLang="zh-CN" dirty="0"/>
              <a:t>300 </a:t>
            </a:r>
            <a:r>
              <a:rPr lang="en-US" altLang="zh-CN" dirty="0" err="1"/>
              <a:t>ps</a:t>
            </a:r>
            <a:r>
              <a:rPr lang="zh-CN" altLang="en-US" dirty="0"/>
              <a:t>，高阈好于</a:t>
            </a:r>
            <a:r>
              <a:rPr lang="en-US" altLang="zh-CN" dirty="0"/>
              <a:t>100 </a:t>
            </a:r>
            <a:r>
              <a:rPr lang="en-US" altLang="zh-CN" dirty="0" err="1"/>
              <a:t>ps</a:t>
            </a:r>
            <a:endParaRPr lang="en-US" altLang="zh-CN"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13</a:t>
            </a:fld>
            <a:endParaRPr lang="zh-CN" altLang="en-US"/>
          </a:p>
        </p:txBody>
      </p:sp>
    </p:spTree>
    <p:extLst>
      <p:ext uri="{BB962C8B-B14F-4D97-AF65-F5344CB8AC3E}">
        <p14:creationId xmlns:p14="http://schemas.microsoft.com/office/powerpoint/2010/main" val="443114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通过幅度扫描，测试电荷测量性能，阳极和打拿极通道均可以实现</a:t>
            </a:r>
            <a:r>
              <a:rPr lang="en-US" altLang="zh-CN" dirty="0"/>
              <a:t>100</a:t>
            </a:r>
            <a:r>
              <a:rPr lang="zh-CN" altLang="en-US" dirty="0"/>
              <a:t>倍动态范围，阳极电荷精度好于</a:t>
            </a:r>
            <a:r>
              <a:rPr lang="en-US" altLang="zh-CN" dirty="0"/>
              <a:t>10%</a:t>
            </a:r>
            <a:r>
              <a:rPr lang="zh-CN" altLang="en-US" dirty="0"/>
              <a:t>，打拿极电荷精度好于</a:t>
            </a:r>
            <a:r>
              <a:rPr lang="en-US" altLang="zh-CN" dirty="0"/>
              <a:t>7.5%</a:t>
            </a:r>
            <a:r>
              <a:rPr lang="zh-CN" altLang="en-US" dirty="0"/>
              <a:t>，</a:t>
            </a:r>
          </a:p>
          <a:p>
            <a:r>
              <a:rPr lang="zh-CN" altLang="en-US" dirty="0"/>
              <a:t>从各通道的转换曲线来看，芯片具有较好的通道一致性</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放大成形</a:t>
            </a:r>
            <a:r>
              <a:rPr lang="en-US" altLang="zh-CN" dirty="0"/>
              <a:t>ASIC</a:t>
            </a:r>
            <a:r>
              <a:rPr lang="zh-CN" altLang="en-US" dirty="0"/>
              <a:t>的测试结果表明，采用双增益通道成功覆盖</a:t>
            </a:r>
            <a:r>
              <a:rPr lang="en-US" altLang="zh-CN" dirty="0"/>
              <a:t>4000</a:t>
            </a:r>
            <a:r>
              <a:rPr lang="zh-CN" altLang="en-US" dirty="0"/>
              <a:t>倍动态范围，电荷精度好于</a:t>
            </a:r>
            <a:r>
              <a:rPr lang="en-US" altLang="zh-CN" dirty="0"/>
              <a:t>10%</a:t>
            </a:r>
            <a:r>
              <a:rPr lang="zh-CN" altLang="en-US" dirty="0"/>
              <a:t>，时间精度好于</a:t>
            </a:r>
            <a:r>
              <a:rPr lang="en-US" altLang="zh-CN" dirty="0"/>
              <a:t>300 </a:t>
            </a:r>
            <a:r>
              <a:rPr lang="en-US" altLang="zh-CN" dirty="0" err="1"/>
              <a:t>ps</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14</a:t>
            </a:fld>
            <a:endParaRPr lang="zh-CN" altLang="en-US"/>
          </a:p>
        </p:txBody>
      </p:sp>
    </p:spTree>
    <p:extLst>
      <p:ext uri="{BB962C8B-B14F-4D97-AF65-F5344CB8AC3E}">
        <p14:creationId xmlns:p14="http://schemas.microsoft.com/office/powerpoint/2010/main" val="2315267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首先介绍下设计背景。</a:t>
            </a:r>
          </a:p>
        </p:txBody>
      </p:sp>
      <p:sp>
        <p:nvSpPr>
          <p:cNvPr id="4" name="灯片编号占位符 3"/>
          <p:cNvSpPr>
            <a:spLocks noGrp="1"/>
          </p:cNvSpPr>
          <p:nvPr>
            <p:ph type="sldNum" sz="quarter" idx="10"/>
          </p:nvPr>
        </p:nvSpPr>
        <p:spPr/>
        <p:txBody>
          <a:bodyPr/>
          <a:lstStyle/>
          <a:p>
            <a:fld id="{FCD8ACEF-324A-4D0F-AE22-2836ED5E1473}" type="slidenum">
              <a:rPr lang="zh-CN" altLang="en-US" smtClean="0"/>
              <a:t>15</a:t>
            </a:fld>
            <a:endParaRPr lang="zh-CN" altLang="en-US"/>
          </a:p>
        </p:txBody>
      </p:sp>
    </p:spTree>
    <p:extLst>
      <p:ext uri="{BB962C8B-B14F-4D97-AF65-F5344CB8AC3E}">
        <p14:creationId xmlns:p14="http://schemas.microsoft.com/office/powerpoint/2010/main" val="580452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一个逐次逼近的</a:t>
            </a:r>
            <a:r>
              <a:rPr lang="en-US" altLang="zh-CN" dirty="0"/>
              <a:t>ADC</a:t>
            </a:r>
            <a:r>
              <a:rPr lang="zh-CN" altLang="en-US" dirty="0"/>
              <a:t>基本结构如由上图所示，包括</a:t>
            </a:r>
            <a:r>
              <a:rPr lang="en-US" altLang="zh-CN" dirty="0"/>
              <a:t>T&amp;H</a:t>
            </a:r>
            <a:r>
              <a:rPr lang="zh-CN" altLang="en-US" dirty="0"/>
              <a:t>，</a:t>
            </a:r>
            <a:r>
              <a:rPr lang="en-US" altLang="zh-CN" dirty="0"/>
              <a:t>DAC</a:t>
            </a:r>
            <a:r>
              <a:rPr lang="zh-CN" altLang="en-US" dirty="0"/>
              <a:t>，比较器，</a:t>
            </a:r>
            <a:r>
              <a:rPr lang="en-US" altLang="zh-CN" dirty="0"/>
              <a:t>SAR</a:t>
            </a:r>
            <a:r>
              <a:rPr lang="zh-CN" altLang="en-US" dirty="0"/>
              <a:t>控制逻辑和相应的外围电路，</a:t>
            </a:r>
          </a:p>
          <a:p>
            <a:r>
              <a:rPr lang="zh-CN" altLang="en-US" dirty="0"/>
              <a:t>其工作原理如右下图所示，通过</a:t>
            </a:r>
            <a:r>
              <a:rPr lang="en-US" altLang="zh-CN" dirty="0"/>
              <a:t>DAC</a:t>
            </a:r>
            <a:r>
              <a:rPr lang="zh-CN" altLang="en-US" dirty="0"/>
              <a:t>逐渐逼近采样保持的模拟电压，逼近的算法为二进制搜索算法，</a:t>
            </a:r>
          </a:p>
          <a:p>
            <a:r>
              <a:rPr lang="zh-CN" altLang="en-US" dirty="0"/>
              <a:t>即每次变化</a:t>
            </a:r>
            <a:r>
              <a:rPr lang="en-US" altLang="zh-CN" dirty="0"/>
              <a:t>2</a:t>
            </a:r>
            <a:r>
              <a:rPr lang="zh-CN" altLang="en-US" dirty="0"/>
              <a:t>的</a:t>
            </a:r>
            <a:r>
              <a:rPr lang="en-US" altLang="zh-CN" dirty="0"/>
              <a:t>N</a:t>
            </a:r>
            <a:r>
              <a:rPr lang="zh-CN" altLang="en-US" dirty="0"/>
              <a:t>次方分之</a:t>
            </a:r>
            <a:r>
              <a:rPr lang="en-US" altLang="zh-CN" dirty="0"/>
              <a:t>1</a:t>
            </a:r>
            <a:r>
              <a:rPr lang="zh-CN" altLang="en-US" dirty="0"/>
              <a:t>的权重，即</a:t>
            </a:r>
            <a:r>
              <a:rPr lang="en-US" altLang="zh-CN" dirty="0"/>
              <a:t>1/2,1/4,1/8,1/16</a:t>
            </a:r>
            <a:r>
              <a:rPr lang="zh-CN" altLang="en-US" dirty="0"/>
              <a:t>，直至二者的差值小于</a:t>
            </a:r>
            <a:r>
              <a:rPr lang="en-US" altLang="zh-CN" dirty="0"/>
              <a:t>1 </a:t>
            </a:r>
            <a:r>
              <a:rPr lang="zh-CN" altLang="en-US" dirty="0"/>
              <a:t>个</a:t>
            </a:r>
            <a:r>
              <a:rPr lang="en-US" altLang="zh-CN" dirty="0"/>
              <a:t>LSB</a:t>
            </a:r>
            <a:r>
              <a:rPr lang="zh-CN" altLang="en-US" dirty="0"/>
              <a:t>为止，结束本次比较，并得到量化结果</a:t>
            </a:r>
          </a:p>
          <a:p>
            <a:endParaRPr lang="zh-CN" altLang="en-US"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16</a:t>
            </a:fld>
            <a:endParaRPr lang="zh-CN" altLang="en-US"/>
          </a:p>
        </p:txBody>
      </p:sp>
    </p:spTree>
    <p:extLst>
      <p:ext uri="{BB962C8B-B14F-4D97-AF65-F5344CB8AC3E}">
        <p14:creationId xmlns:p14="http://schemas.microsoft.com/office/powerpoint/2010/main" val="1666973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底板采样</a:t>
            </a:r>
            <a:endParaRPr lang="en-US" altLang="zh-CN" dirty="0"/>
          </a:p>
          <a:p>
            <a:r>
              <a:rPr lang="zh-CN" altLang="en-US" dirty="0"/>
              <a:t>比较器结果给异步</a:t>
            </a:r>
            <a:r>
              <a:rPr lang="en-US" altLang="zh-CN" dirty="0"/>
              <a:t>SAR</a:t>
            </a:r>
            <a:r>
              <a:rPr lang="zh-CN" altLang="en-US" dirty="0"/>
              <a:t>逻辑控制电容</a:t>
            </a:r>
            <a:r>
              <a:rPr lang="en-US" altLang="zh-CN" dirty="0"/>
              <a:t>DAC</a:t>
            </a:r>
            <a:r>
              <a:rPr lang="zh-CN" altLang="en-US" dirty="0"/>
              <a:t>开关，开关闭合让电荷重新分配，从而改变比较器两段电压，继续比较</a:t>
            </a:r>
          </a:p>
        </p:txBody>
      </p:sp>
      <p:sp>
        <p:nvSpPr>
          <p:cNvPr id="4" name="灯片编号占位符 3"/>
          <p:cNvSpPr>
            <a:spLocks noGrp="1"/>
          </p:cNvSpPr>
          <p:nvPr>
            <p:ph type="sldNum" sz="quarter" idx="10"/>
          </p:nvPr>
        </p:nvSpPr>
        <p:spPr/>
        <p:txBody>
          <a:bodyPr/>
          <a:lstStyle/>
          <a:p>
            <a:fld id="{FCD8ACEF-324A-4D0F-AE22-2836ED5E1473}" type="slidenum">
              <a:rPr lang="zh-CN" altLang="en-US" smtClean="0"/>
              <a:t>17</a:t>
            </a:fld>
            <a:endParaRPr lang="zh-CN" altLang="en-US"/>
          </a:p>
        </p:txBody>
      </p:sp>
    </p:spTree>
    <p:extLst>
      <p:ext uri="{BB962C8B-B14F-4D97-AF65-F5344CB8AC3E}">
        <p14:creationId xmlns:p14="http://schemas.microsoft.com/office/powerpoint/2010/main" val="3328484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18</a:t>
            </a:fld>
            <a:endParaRPr lang="zh-CN" altLang="en-US"/>
          </a:p>
        </p:txBody>
      </p:sp>
    </p:spTree>
    <p:extLst>
      <p:ext uri="{BB962C8B-B14F-4D97-AF65-F5344CB8AC3E}">
        <p14:creationId xmlns:p14="http://schemas.microsoft.com/office/powerpoint/2010/main" val="3888531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此页显示为其晶核照片，封装后的芯片和测试板</a:t>
            </a:r>
          </a:p>
        </p:txBody>
      </p:sp>
      <p:sp>
        <p:nvSpPr>
          <p:cNvPr id="4" name="灯片编号占位符 3"/>
          <p:cNvSpPr>
            <a:spLocks noGrp="1"/>
          </p:cNvSpPr>
          <p:nvPr>
            <p:ph type="sldNum" sz="quarter" idx="10"/>
          </p:nvPr>
        </p:nvSpPr>
        <p:spPr/>
        <p:txBody>
          <a:bodyPr/>
          <a:lstStyle/>
          <a:p>
            <a:fld id="{FCD8ACEF-324A-4D0F-AE22-2836ED5E1473}" type="slidenum">
              <a:rPr lang="zh-CN" altLang="en-US" smtClean="0"/>
              <a:t>19</a:t>
            </a:fld>
            <a:endParaRPr lang="zh-CN" altLang="en-US"/>
          </a:p>
        </p:txBody>
      </p:sp>
    </p:spTree>
    <p:extLst>
      <p:ext uri="{BB962C8B-B14F-4D97-AF65-F5344CB8AC3E}">
        <p14:creationId xmlns:p14="http://schemas.microsoft.com/office/powerpoint/2010/main" val="3685858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基于测试板，我们搭建了测试平台，包括信号源，电源，</a:t>
            </a:r>
            <a:r>
              <a:rPr lang="en-US" altLang="zh-CN" dirty="0"/>
              <a:t>ASIC</a:t>
            </a:r>
            <a:r>
              <a:rPr lang="zh-CN" altLang="en-US" dirty="0"/>
              <a:t>测试板，数据读出板和上位机</a:t>
            </a:r>
          </a:p>
          <a:p>
            <a:endParaRPr lang="zh-CN" altLang="en-US"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20</a:t>
            </a:fld>
            <a:endParaRPr lang="zh-CN" altLang="en-US"/>
          </a:p>
        </p:txBody>
      </p:sp>
    </p:spTree>
    <p:extLst>
      <p:ext uri="{BB962C8B-B14F-4D97-AF65-F5344CB8AC3E}">
        <p14:creationId xmlns:p14="http://schemas.microsoft.com/office/powerpoint/2010/main" val="3114625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LHAASO</a:t>
            </a:r>
            <a:r>
              <a:rPr lang="zh-CN" altLang="en-US" dirty="0"/>
              <a:t>是我国十二五规划中计划建设的大型高海拔空气簇射观测站，其中，水契伦科夫探测器</a:t>
            </a:r>
            <a:r>
              <a:rPr lang="en-US" altLang="zh-CN" dirty="0"/>
              <a:t>WCDA</a:t>
            </a:r>
            <a:r>
              <a:rPr lang="zh-CN" altLang="en-US" dirty="0"/>
              <a:t>是其核心探测器之一。采用</a:t>
            </a:r>
            <a:r>
              <a:rPr lang="en-US" altLang="zh-CN" dirty="0"/>
              <a:t>PMT</a:t>
            </a:r>
            <a:r>
              <a:rPr lang="zh-CN" altLang="en-US" dirty="0"/>
              <a:t>作为读出器件</a:t>
            </a:r>
            <a:endParaRPr lang="en-US" altLang="zh-CN" dirty="0"/>
          </a:p>
          <a:p>
            <a:r>
              <a:rPr lang="zh-CN" altLang="en-US" dirty="0"/>
              <a:t>本人所在实验室承担了</a:t>
            </a:r>
            <a:r>
              <a:rPr lang="en-US" altLang="zh-CN" dirty="0"/>
              <a:t>LHAASO WCDA</a:t>
            </a:r>
            <a:r>
              <a:rPr lang="zh-CN" altLang="en-US" dirty="0"/>
              <a:t>的读出电子学的预研任务。</a:t>
            </a:r>
            <a:r>
              <a:rPr lang="en-US" altLang="zh-CN" sz="1200" kern="1200" dirty="0">
                <a:solidFill>
                  <a:schemeClr val="tx1"/>
                </a:solidFill>
                <a:effectLst/>
                <a:latin typeface="+mn-lt"/>
                <a:ea typeface="+mn-ea"/>
                <a:cs typeface="+mn-cs"/>
              </a:rPr>
              <a:t>LHAASO WCDA</a:t>
            </a:r>
            <a:r>
              <a:rPr lang="zh-CN" altLang="zh-CN" sz="1200" kern="1200" dirty="0">
                <a:solidFill>
                  <a:schemeClr val="tx1"/>
                </a:solidFill>
                <a:effectLst/>
                <a:latin typeface="+mn-lt"/>
                <a:ea typeface="+mn-ea"/>
                <a:cs typeface="+mn-cs"/>
              </a:rPr>
              <a:t>的读出电子学系统用于实现</a:t>
            </a:r>
            <a:r>
              <a:rPr lang="en-US" altLang="zh-CN" sz="1200" kern="1200" dirty="0">
                <a:solidFill>
                  <a:schemeClr val="tx1"/>
                </a:solidFill>
                <a:effectLst/>
                <a:latin typeface="+mn-lt"/>
                <a:ea typeface="+mn-ea"/>
                <a:cs typeface="+mn-cs"/>
              </a:rPr>
              <a:t>3000</a:t>
            </a:r>
            <a:r>
              <a:rPr lang="zh-CN" altLang="zh-CN" sz="1200" kern="1200" dirty="0">
                <a:solidFill>
                  <a:schemeClr val="tx1"/>
                </a:solidFill>
                <a:effectLst/>
                <a:latin typeface="+mn-lt"/>
                <a:ea typeface="+mn-ea"/>
                <a:cs typeface="+mn-cs"/>
              </a:rPr>
              <a:t>多路</a:t>
            </a:r>
            <a:r>
              <a:rPr lang="en-US" altLang="zh-CN" sz="1200" kern="1200" dirty="0">
                <a:solidFill>
                  <a:schemeClr val="tx1"/>
                </a:solidFill>
                <a:effectLst/>
                <a:latin typeface="+mn-lt"/>
                <a:ea typeface="+mn-ea"/>
                <a:cs typeface="+mn-cs"/>
              </a:rPr>
              <a:t>PMT</a:t>
            </a:r>
            <a:r>
              <a:rPr lang="zh-CN" altLang="zh-CN" sz="1200" kern="1200" dirty="0">
                <a:solidFill>
                  <a:schemeClr val="tx1"/>
                </a:solidFill>
                <a:effectLst/>
                <a:latin typeface="+mn-lt"/>
                <a:ea typeface="+mn-ea"/>
                <a:cs typeface="+mn-cs"/>
              </a:rPr>
              <a:t>信号的时间和电荷测量，</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通过对高能物理实验中时间和电荷测量方法的调研，确定了成型寻峰的技术路线。</a:t>
            </a:r>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针对</a:t>
            </a:r>
            <a:r>
              <a:rPr lang="en-US" altLang="zh-CN" sz="1200" kern="1200" dirty="0">
                <a:solidFill>
                  <a:schemeClr val="tx1"/>
                </a:solidFill>
                <a:effectLst/>
                <a:latin typeface="+mn-lt"/>
                <a:ea typeface="+mn-ea"/>
                <a:cs typeface="+mn-cs"/>
              </a:rPr>
              <a:t>LHAASO WCDA</a:t>
            </a:r>
            <a:r>
              <a:rPr lang="zh-CN" altLang="zh-CN" sz="1200" kern="1200" dirty="0">
                <a:solidFill>
                  <a:schemeClr val="tx1"/>
                </a:solidFill>
                <a:effectLst/>
                <a:latin typeface="+mn-lt"/>
                <a:ea typeface="+mn-ea"/>
                <a:cs typeface="+mn-cs"/>
              </a:rPr>
              <a:t>实验规模巨大、通道数多及信号动态范围大的特点，基于专用集成电路</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ASIC</a:t>
            </a:r>
            <a:r>
              <a:rPr lang="zh-CN" altLang="zh-CN" sz="1200" kern="1200" dirty="0">
                <a:solidFill>
                  <a:schemeClr val="tx1"/>
                </a:solidFill>
                <a:effectLst/>
                <a:latin typeface="+mn-lt"/>
                <a:ea typeface="+mn-ea"/>
                <a:cs typeface="+mn-cs"/>
              </a:rPr>
              <a:t>）的读出方案可以简化系统结构和提升可靠性</a:t>
            </a:r>
            <a:endParaRPr lang="en-US" altLang="zh-CN" dirty="0"/>
          </a:p>
          <a:p>
            <a:r>
              <a:rPr lang="zh-CN" altLang="en-US" dirty="0"/>
              <a:t>本人所在实验室设计了基于</a:t>
            </a:r>
            <a:r>
              <a:rPr lang="en-US" altLang="zh-CN" dirty="0"/>
              <a:t>ASIC</a:t>
            </a:r>
            <a:r>
              <a:rPr lang="zh-CN" altLang="en-US" dirty="0"/>
              <a:t>的</a:t>
            </a:r>
            <a:r>
              <a:rPr lang="en-US" altLang="zh-CN" dirty="0"/>
              <a:t>PMT</a:t>
            </a:r>
            <a:r>
              <a:rPr lang="zh-CN" altLang="en-US" dirty="0"/>
              <a:t>前端读出电子学</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在</a:t>
            </a:r>
            <a:r>
              <a:rPr lang="en-US" altLang="zh-CN" dirty="0"/>
              <a:t>ASIC</a:t>
            </a:r>
            <a:r>
              <a:rPr lang="zh-CN" altLang="en-US" dirty="0"/>
              <a:t>中完成大动态范围时间和电荷测量，而数字信号处理和数据传输则</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采用</a:t>
            </a:r>
            <a:r>
              <a:rPr lang="en-US" altLang="zh-CN" dirty="0"/>
              <a:t>FPGA</a:t>
            </a:r>
            <a:r>
              <a:rPr lang="zh-CN" altLang="en-US" dirty="0"/>
              <a:t>实现</a:t>
            </a:r>
          </a:p>
        </p:txBody>
      </p:sp>
      <p:sp>
        <p:nvSpPr>
          <p:cNvPr id="4" name="灯片编号占位符 3"/>
          <p:cNvSpPr>
            <a:spLocks noGrp="1"/>
          </p:cNvSpPr>
          <p:nvPr>
            <p:ph type="sldNum" sz="quarter" idx="10"/>
          </p:nvPr>
        </p:nvSpPr>
        <p:spPr/>
        <p:txBody>
          <a:bodyPr/>
          <a:lstStyle/>
          <a:p>
            <a:fld id="{FCD8ACEF-324A-4D0F-AE22-2836ED5E1473}" type="slidenum">
              <a:rPr lang="zh-CN" altLang="en-US" smtClean="0"/>
              <a:t>3</a:t>
            </a:fld>
            <a:endParaRPr lang="zh-CN" altLang="en-US"/>
          </a:p>
        </p:txBody>
      </p:sp>
    </p:spTree>
    <p:extLst>
      <p:ext uri="{BB962C8B-B14F-4D97-AF65-F5344CB8AC3E}">
        <p14:creationId xmlns:p14="http://schemas.microsoft.com/office/powerpoint/2010/main" val="792122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zh-CN" altLang="en-US" dirty="0"/>
              <a:t>此页给出</a:t>
            </a:r>
            <a:r>
              <a:rPr lang="en-US" altLang="zh-CN" dirty="0"/>
              <a:t>ADC</a:t>
            </a:r>
            <a:r>
              <a:rPr lang="zh-CN" altLang="en-US" dirty="0"/>
              <a:t>的动态性能测试结果，采样率为</a:t>
            </a:r>
            <a:r>
              <a:rPr lang="en-US" altLang="zh-CN" dirty="0"/>
              <a:t>31.25 M</a:t>
            </a:r>
            <a:r>
              <a:rPr lang="zh-CN" altLang="en-US" dirty="0"/>
              <a:t>，左图为输入频率为</a:t>
            </a:r>
            <a:r>
              <a:rPr lang="en-US" altLang="zh-CN" dirty="0"/>
              <a:t>2.4 M</a:t>
            </a:r>
            <a:r>
              <a:rPr lang="zh-CN" altLang="en-US" dirty="0"/>
              <a:t>时</a:t>
            </a:r>
            <a:r>
              <a:rPr lang="en-US" altLang="zh-CN" dirty="0"/>
              <a:t>ADC</a:t>
            </a:r>
            <a:r>
              <a:rPr lang="zh-CN" altLang="en-US" dirty="0"/>
              <a:t>输出的频谱分析，</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21</a:t>
            </a:fld>
            <a:endParaRPr lang="zh-CN" altLang="en-US"/>
          </a:p>
        </p:txBody>
      </p:sp>
    </p:spTree>
    <p:extLst>
      <p:ext uri="{BB962C8B-B14F-4D97-AF65-F5344CB8AC3E}">
        <p14:creationId xmlns:p14="http://schemas.microsoft.com/office/powerpoint/2010/main" val="1745679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此页给出有效位随输入频率的变化趋势，即有效位随输入频率增加大体逐渐下降，最高为</a:t>
            </a:r>
            <a:r>
              <a:rPr lang="en-US" altLang="zh-CN" dirty="0"/>
              <a:t>9.1 bit</a:t>
            </a:r>
            <a:r>
              <a:rPr lang="zh-CN" altLang="en-US" dirty="0"/>
              <a:t>，最低为</a:t>
            </a:r>
            <a:r>
              <a:rPr lang="en-US" altLang="zh-CN" dirty="0"/>
              <a:t>8.6 bit</a:t>
            </a:r>
          </a:p>
          <a:p>
            <a:endParaRPr lang="zh-CN" altLang="en-US"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22</a:t>
            </a:fld>
            <a:endParaRPr lang="zh-CN" altLang="en-US"/>
          </a:p>
        </p:txBody>
      </p:sp>
    </p:spTree>
    <p:extLst>
      <p:ext uri="{BB962C8B-B14F-4D97-AF65-F5344CB8AC3E}">
        <p14:creationId xmlns:p14="http://schemas.microsoft.com/office/powerpoint/2010/main" val="1461350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首先介绍下设计背景。</a:t>
            </a:r>
          </a:p>
        </p:txBody>
      </p:sp>
      <p:sp>
        <p:nvSpPr>
          <p:cNvPr id="4" name="灯片编号占位符 3"/>
          <p:cNvSpPr>
            <a:spLocks noGrp="1"/>
          </p:cNvSpPr>
          <p:nvPr>
            <p:ph type="sldNum" sz="quarter" idx="10"/>
          </p:nvPr>
        </p:nvSpPr>
        <p:spPr/>
        <p:txBody>
          <a:bodyPr/>
          <a:lstStyle/>
          <a:p>
            <a:fld id="{FCD8ACEF-324A-4D0F-AE22-2836ED5E1473}" type="slidenum">
              <a:rPr lang="zh-CN" altLang="en-US" smtClean="0"/>
              <a:t>23</a:t>
            </a:fld>
            <a:endParaRPr lang="zh-CN" altLang="en-US"/>
          </a:p>
        </p:txBody>
      </p:sp>
    </p:spTree>
    <p:extLst>
      <p:ext uri="{BB962C8B-B14F-4D97-AF65-F5344CB8AC3E}">
        <p14:creationId xmlns:p14="http://schemas.microsoft.com/office/powerpoint/2010/main" val="2810568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最后，我们也将</a:t>
            </a:r>
            <a:r>
              <a:rPr lang="en-US" altLang="zh-CN" dirty="0"/>
              <a:t>ADC ASIC</a:t>
            </a:r>
            <a:r>
              <a:rPr lang="zh-CN" altLang="en-US" dirty="0"/>
              <a:t>与放大成形</a:t>
            </a:r>
            <a:r>
              <a:rPr lang="en-US" altLang="zh-CN" dirty="0"/>
              <a:t>ASIC</a:t>
            </a:r>
            <a:r>
              <a:rPr lang="zh-CN" altLang="en-US" dirty="0"/>
              <a:t>进行了联合调试，成功实现双增益通道覆盖</a:t>
            </a:r>
            <a:r>
              <a:rPr lang="en-US" altLang="zh-CN" dirty="0"/>
              <a:t>4000</a:t>
            </a:r>
            <a:r>
              <a:rPr lang="zh-CN" altLang="en-US" dirty="0"/>
              <a:t>倍动态范围，电荷精度好于</a:t>
            </a:r>
            <a:r>
              <a:rPr lang="en-US" altLang="zh-CN" dirty="0"/>
              <a:t>10%</a:t>
            </a:r>
            <a:r>
              <a:rPr lang="zh-CN" altLang="en-US" dirty="0"/>
              <a:t>，</a:t>
            </a:r>
            <a:endParaRPr lang="en-US" altLang="zh-CN" dirty="0"/>
          </a:p>
          <a:p>
            <a:endParaRPr lang="en-US" altLang="zh-CN" dirty="0"/>
          </a:p>
          <a:p>
            <a:r>
              <a:rPr lang="zh-CN" altLang="en-US" dirty="0"/>
              <a:t>符合</a:t>
            </a:r>
            <a:r>
              <a:rPr lang="en-US" altLang="zh-CN" dirty="0"/>
              <a:t>LHAASO WCDA PMT</a:t>
            </a:r>
            <a:r>
              <a:rPr lang="zh-CN" altLang="en-US" dirty="0"/>
              <a:t>读出电子学要求。</a:t>
            </a:r>
          </a:p>
        </p:txBody>
      </p:sp>
      <p:sp>
        <p:nvSpPr>
          <p:cNvPr id="4" name="灯片编号占位符 3"/>
          <p:cNvSpPr>
            <a:spLocks noGrp="1"/>
          </p:cNvSpPr>
          <p:nvPr>
            <p:ph type="sldNum" sz="quarter" idx="10"/>
          </p:nvPr>
        </p:nvSpPr>
        <p:spPr/>
        <p:txBody>
          <a:bodyPr/>
          <a:lstStyle/>
          <a:p>
            <a:fld id="{FCD8ACEF-324A-4D0F-AE22-2836ED5E1473}" type="slidenum">
              <a:rPr lang="zh-CN" altLang="en-US" smtClean="0"/>
              <a:t>24</a:t>
            </a:fld>
            <a:endParaRPr lang="zh-CN" altLang="en-US"/>
          </a:p>
        </p:txBody>
      </p:sp>
    </p:spTree>
    <p:extLst>
      <p:ext uri="{BB962C8B-B14F-4D97-AF65-F5344CB8AC3E}">
        <p14:creationId xmlns:p14="http://schemas.microsoft.com/office/powerpoint/2010/main" val="330096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首先介绍下设计背景。</a:t>
            </a:r>
          </a:p>
        </p:txBody>
      </p:sp>
      <p:sp>
        <p:nvSpPr>
          <p:cNvPr id="4" name="灯片编号占位符 3"/>
          <p:cNvSpPr>
            <a:spLocks noGrp="1"/>
          </p:cNvSpPr>
          <p:nvPr>
            <p:ph type="sldNum" sz="quarter" idx="10"/>
          </p:nvPr>
        </p:nvSpPr>
        <p:spPr/>
        <p:txBody>
          <a:bodyPr/>
          <a:lstStyle/>
          <a:p>
            <a:fld id="{FCD8ACEF-324A-4D0F-AE22-2836ED5E1473}" type="slidenum">
              <a:rPr lang="zh-CN" altLang="en-US" smtClean="0"/>
              <a:t>25</a:t>
            </a:fld>
            <a:endParaRPr lang="zh-CN" altLang="en-US"/>
          </a:p>
        </p:txBody>
      </p:sp>
    </p:spTree>
    <p:extLst>
      <p:ext uri="{BB962C8B-B14F-4D97-AF65-F5344CB8AC3E}">
        <p14:creationId xmlns:p14="http://schemas.microsoft.com/office/powerpoint/2010/main" val="3125235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本论文针对</a:t>
            </a:r>
            <a:r>
              <a:rPr lang="en-US" altLang="zh-CN" sz="1200" kern="1200" dirty="0">
                <a:solidFill>
                  <a:schemeClr val="tx1"/>
                </a:solidFill>
                <a:effectLst/>
                <a:latin typeface="+mn-lt"/>
                <a:ea typeface="+mn-ea"/>
                <a:cs typeface="+mn-cs"/>
              </a:rPr>
              <a:t>LHAASO WCDA</a:t>
            </a:r>
            <a:r>
              <a:rPr lang="zh-CN" altLang="zh-CN" sz="1200" kern="1200" dirty="0">
                <a:solidFill>
                  <a:schemeClr val="tx1"/>
                </a:solidFill>
                <a:effectLst/>
                <a:latin typeface="+mn-lt"/>
                <a:ea typeface="+mn-ea"/>
                <a:cs typeface="+mn-cs"/>
              </a:rPr>
              <a:t>中大动态范围下高精度时间和电荷测量需求，通过对物理实验中常用的时间和电荷测量方法和国际上一些代表性的时间与电荷测量芯片的研究与分析，选用基于放大成形结合数字寻峰的技术路线，基于此技术路线展开了</a:t>
            </a:r>
            <a:r>
              <a:rPr lang="en-US" altLang="zh-CN" sz="1200" kern="1200" dirty="0">
                <a:solidFill>
                  <a:schemeClr val="tx1"/>
                </a:solidFill>
                <a:effectLst/>
                <a:latin typeface="+mn-lt"/>
                <a:ea typeface="+mn-ea"/>
                <a:cs typeface="+mn-cs"/>
              </a:rPr>
              <a:t>ASIC</a:t>
            </a:r>
            <a:r>
              <a:rPr lang="zh-CN" altLang="zh-CN" sz="1200" kern="1200" dirty="0">
                <a:solidFill>
                  <a:schemeClr val="tx1"/>
                </a:solidFill>
                <a:effectLst/>
                <a:latin typeface="+mn-lt"/>
                <a:ea typeface="+mn-ea"/>
                <a:cs typeface="+mn-cs"/>
              </a:rPr>
              <a:t>的研究与设计，并完成了原理验证</a:t>
            </a:r>
            <a:r>
              <a:rPr lang="en-US" altLang="zh-CN" sz="1200" kern="1200" dirty="0">
                <a:solidFill>
                  <a:schemeClr val="tx1"/>
                </a:solidFill>
                <a:effectLst/>
                <a:latin typeface="+mn-lt"/>
                <a:ea typeface="+mn-ea"/>
                <a:cs typeface="+mn-cs"/>
              </a:rPr>
              <a:t>ASIC</a:t>
            </a:r>
            <a:r>
              <a:rPr lang="zh-CN" altLang="zh-CN" sz="1200" kern="1200" dirty="0">
                <a:solidFill>
                  <a:schemeClr val="tx1"/>
                </a:solidFill>
                <a:effectLst/>
                <a:latin typeface="+mn-lt"/>
                <a:ea typeface="+mn-ea"/>
                <a:cs typeface="+mn-cs"/>
              </a:rPr>
              <a:t>的流片与测试。本论文设计了两款</a:t>
            </a:r>
            <a:r>
              <a:rPr lang="en-US" altLang="zh-CN" sz="1200" kern="1200" dirty="0">
                <a:solidFill>
                  <a:schemeClr val="tx1"/>
                </a:solidFill>
                <a:effectLst/>
                <a:latin typeface="+mn-lt"/>
                <a:ea typeface="+mn-ea"/>
                <a:cs typeface="+mn-cs"/>
              </a:rPr>
              <a:t>ASIC</a:t>
            </a:r>
            <a:r>
              <a:rPr lang="zh-CN" altLang="zh-CN" sz="1200" kern="1200" dirty="0">
                <a:solidFill>
                  <a:schemeClr val="tx1"/>
                </a:solidFill>
                <a:effectLst/>
                <a:latin typeface="+mn-lt"/>
                <a:ea typeface="+mn-ea"/>
                <a:cs typeface="+mn-cs"/>
              </a:rPr>
              <a:t>，一款完成放大成形与定时甄别功能（放大成形</a:t>
            </a:r>
            <a:r>
              <a:rPr lang="en-US" altLang="zh-CN" sz="1200" kern="1200" dirty="0">
                <a:solidFill>
                  <a:schemeClr val="tx1"/>
                </a:solidFill>
                <a:effectLst/>
                <a:latin typeface="+mn-lt"/>
                <a:ea typeface="+mn-ea"/>
                <a:cs typeface="+mn-cs"/>
              </a:rPr>
              <a:t>ASIC</a:t>
            </a:r>
            <a:r>
              <a:rPr lang="zh-CN" altLang="zh-CN" sz="1200" kern="1200" dirty="0">
                <a:solidFill>
                  <a:schemeClr val="tx1"/>
                </a:solidFill>
                <a:effectLst/>
                <a:latin typeface="+mn-lt"/>
                <a:ea typeface="+mn-ea"/>
                <a:cs typeface="+mn-cs"/>
              </a:rPr>
              <a:t>），另一款完成模拟数字变换功能（</a:t>
            </a:r>
            <a:r>
              <a:rPr lang="en-US" altLang="zh-CN" sz="1200" kern="1200" dirty="0">
                <a:solidFill>
                  <a:schemeClr val="tx1"/>
                </a:solidFill>
                <a:effectLst/>
                <a:latin typeface="+mn-lt"/>
                <a:ea typeface="+mn-ea"/>
                <a:cs typeface="+mn-cs"/>
              </a:rPr>
              <a:t>ADC ASIC</a:t>
            </a:r>
            <a:r>
              <a:rPr lang="zh-CN" altLang="zh-CN" sz="1200" kern="1200" dirty="0">
                <a:solidFill>
                  <a:schemeClr val="tx1"/>
                </a:solidFill>
                <a:effectLst/>
                <a:latin typeface="+mn-lt"/>
                <a:ea typeface="+mn-ea"/>
                <a:cs typeface="+mn-cs"/>
              </a:rPr>
              <a:t>）。对于放大成形</a:t>
            </a:r>
            <a:r>
              <a:rPr lang="en-US" altLang="zh-CN" sz="1200" kern="1200" dirty="0">
                <a:solidFill>
                  <a:schemeClr val="tx1"/>
                </a:solidFill>
                <a:effectLst/>
                <a:latin typeface="+mn-lt"/>
                <a:ea typeface="+mn-ea"/>
                <a:cs typeface="+mn-cs"/>
              </a:rPr>
              <a:t>ASIC</a:t>
            </a:r>
            <a:r>
              <a:rPr lang="zh-CN" altLang="zh-CN" sz="1200" kern="1200" dirty="0">
                <a:solidFill>
                  <a:schemeClr val="tx1"/>
                </a:solidFill>
                <a:effectLst/>
                <a:latin typeface="+mn-lt"/>
                <a:ea typeface="+mn-ea"/>
                <a:cs typeface="+mn-cs"/>
              </a:rPr>
              <a:t>，实验室测试结果表，在</a:t>
            </a:r>
            <a:r>
              <a:rPr lang="en-US" altLang="zh-CN" sz="1200" kern="1200" dirty="0">
                <a:solidFill>
                  <a:schemeClr val="tx1"/>
                </a:solidFill>
                <a:effectLst/>
                <a:latin typeface="+mn-lt"/>
                <a:ea typeface="+mn-ea"/>
                <a:cs typeface="+mn-cs"/>
              </a:rPr>
              <a:t>4000</a:t>
            </a:r>
            <a:r>
              <a:rPr lang="zh-CN" altLang="zh-CN" sz="1200" kern="1200" dirty="0">
                <a:solidFill>
                  <a:schemeClr val="tx1"/>
                </a:solidFill>
                <a:effectLst/>
                <a:latin typeface="+mn-lt"/>
                <a:ea typeface="+mn-ea"/>
                <a:cs typeface="+mn-cs"/>
              </a:rPr>
              <a:t>倍动态范围内，时间测量精度好于</a:t>
            </a:r>
            <a:r>
              <a:rPr lang="en-US" altLang="zh-CN" sz="1200" kern="1200" dirty="0">
                <a:solidFill>
                  <a:schemeClr val="tx1"/>
                </a:solidFill>
                <a:effectLst/>
                <a:latin typeface="+mn-lt"/>
                <a:ea typeface="+mn-ea"/>
                <a:cs typeface="+mn-cs"/>
              </a:rPr>
              <a:t>300 </a:t>
            </a:r>
            <a:r>
              <a:rPr lang="en-US" altLang="zh-CN" sz="1200" kern="1200" dirty="0" err="1">
                <a:solidFill>
                  <a:schemeClr val="tx1"/>
                </a:solidFill>
                <a:effectLst/>
                <a:latin typeface="+mn-lt"/>
                <a:ea typeface="+mn-ea"/>
                <a:cs typeface="+mn-cs"/>
              </a:rPr>
              <a:t>ps</a:t>
            </a:r>
            <a:r>
              <a:rPr lang="zh-CN" altLang="zh-CN" sz="1200" kern="1200" dirty="0">
                <a:solidFill>
                  <a:schemeClr val="tx1"/>
                </a:solidFill>
                <a:effectLst/>
                <a:latin typeface="+mn-lt"/>
                <a:ea typeface="+mn-ea"/>
                <a:cs typeface="+mn-cs"/>
              </a:rPr>
              <a:t>，电荷测量精度单光电子好于</a:t>
            </a:r>
            <a:r>
              <a:rPr lang="en-US" altLang="zh-CN" sz="1200" kern="1200" dirty="0">
                <a:solidFill>
                  <a:schemeClr val="tx1"/>
                </a:solidFill>
                <a:effectLst/>
                <a:latin typeface="+mn-lt"/>
                <a:ea typeface="+mn-ea"/>
                <a:cs typeface="+mn-cs"/>
              </a:rPr>
              <a:t>10%</a:t>
            </a:r>
            <a:r>
              <a:rPr lang="zh-CN" altLang="zh-CN" sz="1200" kern="1200" dirty="0">
                <a:solidFill>
                  <a:schemeClr val="tx1"/>
                </a:solidFill>
                <a:effectLst/>
                <a:latin typeface="+mn-lt"/>
                <a:ea typeface="+mn-ea"/>
                <a:cs typeface="+mn-cs"/>
              </a:rPr>
              <a:t>，大信号好于</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。对于</a:t>
            </a:r>
            <a:r>
              <a:rPr lang="en-US" altLang="zh-CN" sz="1200" kern="1200" dirty="0">
                <a:solidFill>
                  <a:schemeClr val="tx1"/>
                </a:solidFill>
                <a:effectLst/>
                <a:latin typeface="+mn-lt"/>
                <a:ea typeface="+mn-ea"/>
                <a:cs typeface="+mn-cs"/>
              </a:rPr>
              <a:t>ADC ASIC</a:t>
            </a:r>
            <a:r>
              <a:rPr lang="zh-CN" altLang="zh-CN" sz="1200" kern="1200" dirty="0">
                <a:solidFill>
                  <a:schemeClr val="tx1"/>
                </a:solidFill>
                <a:effectLst/>
                <a:latin typeface="+mn-lt"/>
                <a:ea typeface="+mn-ea"/>
                <a:cs typeface="+mn-cs"/>
              </a:rPr>
              <a:t>，实验室测试结果表明，其稳定工作的采样速度可以达到</a:t>
            </a:r>
            <a:r>
              <a:rPr lang="en-US" altLang="zh-CN" sz="1200" kern="1200" dirty="0">
                <a:solidFill>
                  <a:schemeClr val="tx1"/>
                </a:solidFill>
                <a:effectLst/>
                <a:latin typeface="+mn-lt"/>
                <a:ea typeface="+mn-ea"/>
                <a:cs typeface="+mn-cs"/>
              </a:rPr>
              <a:t>31.25 </a:t>
            </a:r>
            <a:r>
              <a:rPr lang="en-US" altLang="zh-CN" sz="1200" kern="1200" dirty="0" err="1">
                <a:solidFill>
                  <a:schemeClr val="tx1"/>
                </a:solidFill>
                <a:effectLst/>
                <a:latin typeface="+mn-lt"/>
                <a:ea typeface="+mn-ea"/>
                <a:cs typeface="+mn-cs"/>
              </a:rPr>
              <a:t>Msps</a:t>
            </a:r>
            <a:r>
              <a:rPr lang="zh-CN" altLang="zh-CN" sz="1200" kern="1200" dirty="0">
                <a:solidFill>
                  <a:schemeClr val="tx1"/>
                </a:solidFill>
                <a:effectLst/>
                <a:latin typeface="+mn-lt"/>
                <a:ea typeface="+mn-ea"/>
                <a:cs typeface="+mn-cs"/>
              </a:rPr>
              <a:t>，在</a:t>
            </a:r>
            <a:r>
              <a:rPr lang="zh-CN" altLang="en-US" sz="1200" kern="1200" dirty="0">
                <a:solidFill>
                  <a:schemeClr val="tx1"/>
                </a:solidFill>
                <a:effectLst/>
                <a:latin typeface="+mn-lt"/>
                <a:ea typeface="+mn-ea"/>
                <a:cs typeface="+mn-cs"/>
              </a:rPr>
              <a:t>奈奎斯特频率范围内有效位好于</a:t>
            </a:r>
            <a:r>
              <a:rPr lang="en-US" altLang="zh-CN" sz="1200" kern="1200" dirty="0">
                <a:solidFill>
                  <a:schemeClr val="tx1"/>
                </a:solidFill>
                <a:effectLst/>
                <a:latin typeface="+mn-lt"/>
                <a:ea typeface="+mn-ea"/>
                <a:cs typeface="+mn-cs"/>
              </a:rPr>
              <a:t>9bit</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联调测试结果表明：。。。</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探测器选型一直在变，而</a:t>
            </a:r>
            <a:r>
              <a:rPr lang="en-US" altLang="zh-CN" sz="1200" kern="1200" dirty="0">
                <a:solidFill>
                  <a:schemeClr val="tx1"/>
                </a:solidFill>
                <a:effectLst/>
                <a:latin typeface="+mn-lt"/>
                <a:ea typeface="+mn-ea"/>
                <a:cs typeface="+mn-cs"/>
              </a:rPr>
              <a:t>ASIC</a:t>
            </a:r>
            <a:r>
              <a:rPr lang="zh-CN" altLang="en-US" sz="1200" kern="1200" dirty="0">
                <a:solidFill>
                  <a:schemeClr val="tx1"/>
                </a:solidFill>
                <a:effectLst/>
                <a:latin typeface="+mn-lt"/>
                <a:ea typeface="+mn-ea"/>
                <a:cs typeface="+mn-cs"/>
              </a:rPr>
              <a:t>设计周期较长，所以第一块水池目前用分立器件。</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SCA</a:t>
            </a:r>
            <a:r>
              <a:rPr lang="zh-CN" altLang="en-US" sz="1200" kern="1200" dirty="0">
                <a:solidFill>
                  <a:schemeClr val="tx1"/>
                </a:solidFill>
                <a:effectLst/>
                <a:latin typeface="+mn-lt"/>
                <a:ea typeface="+mn-ea"/>
                <a:cs typeface="+mn-cs"/>
              </a:rPr>
              <a:t>读出死时间较长，线性放点</a:t>
            </a:r>
            <a:r>
              <a:rPr lang="en-US" altLang="zh-CN" sz="1200" kern="1200" dirty="0">
                <a:solidFill>
                  <a:schemeClr val="tx1"/>
                </a:solidFill>
                <a:effectLst/>
                <a:latin typeface="+mn-lt"/>
                <a:ea typeface="+mn-ea"/>
                <a:cs typeface="+mn-cs"/>
              </a:rPr>
              <a:t>ASIC</a:t>
            </a:r>
            <a:r>
              <a:rPr lang="zh-CN" altLang="en-US" sz="1200" kern="1200" dirty="0">
                <a:solidFill>
                  <a:schemeClr val="tx1"/>
                </a:solidFill>
                <a:effectLst/>
                <a:latin typeface="+mn-lt"/>
                <a:ea typeface="+mn-ea"/>
                <a:cs typeface="+mn-cs"/>
              </a:rPr>
              <a:t>虚假信号误触发导致真是信号丢失，成型寻峰较大动态范围精度较好</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FCD8ACEF-324A-4D0F-AE22-2836ED5E1473}" type="slidenum">
              <a:rPr lang="zh-CN" altLang="en-US" smtClean="0"/>
              <a:t>26</a:t>
            </a:fld>
            <a:endParaRPr lang="zh-CN" altLang="en-US"/>
          </a:p>
        </p:txBody>
      </p:sp>
    </p:spTree>
    <p:extLst>
      <p:ext uri="{BB962C8B-B14F-4D97-AF65-F5344CB8AC3E}">
        <p14:creationId xmlns:p14="http://schemas.microsoft.com/office/powerpoint/2010/main" val="17146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a:t>
            </a:r>
            <a:r>
              <a:rPr lang="en-US" altLang="zh-CN" dirty="0"/>
              <a:t>ASIC</a:t>
            </a:r>
            <a:r>
              <a:rPr lang="zh-CN" altLang="en-US" dirty="0"/>
              <a:t>的</a:t>
            </a:r>
            <a:r>
              <a:rPr lang="en-US" altLang="zh-CN" dirty="0"/>
              <a:t>PMT</a:t>
            </a:r>
            <a:r>
              <a:rPr lang="zh-CN" altLang="en-US" dirty="0"/>
              <a:t>的前端读出电子学如图所示，基于前沿定时和</a:t>
            </a:r>
            <a:r>
              <a:rPr lang="en-US" altLang="zh-CN" dirty="0"/>
              <a:t>FPGA TDC</a:t>
            </a:r>
            <a:r>
              <a:rPr lang="zh-CN" altLang="en-US" dirty="0"/>
              <a:t>完成时间测量，</a:t>
            </a:r>
            <a:endParaRPr lang="en-US" altLang="zh-CN" dirty="0"/>
          </a:p>
          <a:p>
            <a:r>
              <a:rPr lang="zh-CN" altLang="en-US" dirty="0"/>
              <a:t>基于放大成形、模数变换结合数字寻峰逻辑完成电荷测量，采用阳极和打拿极两个增益通道实现</a:t>
            </a:r>
            <a:r>
              <a:rPr lang="en-US" altLang="zh-CN" dirty="0"/>
              <a:t>4000</a:t>
            </a:r>
            <a:r>
              <a:rPr lang="zh-CN" altLang="en-US" dirty="0"/>
              <a:t>倍动态范围</a:t>
            </a:r>
            <a:endParaRPr lang="en-US" altLang="zh-CN" dirty="0"/>
          </a:p>
          <a:p>
            <a:r>
              <a:rPr lang="zh-CN" altLang="en-US" dirty="0"/>
              <a:t>其中放大成形和模数变换采用自主设计的</a:t>
            </a:r>
            <a:r>
              <a:rPr lang="en-US" altLang="zh-CN" dirty="0"/>
              <a:t>ASIC</a:t>
            </a:r>
            <a:r>
              <a:rPr lang="zh-CN" altLang="en-US" dirty="0"/>
              <a:t>实现，</a:t>
            </a:r>
            <a:r>
              <a:rPr lang="en-US" altLang="zh-CN" dirty="0"/>
              <a:t>TDC</a:t>
            </a:r>
            <a:r>
              <a:rPr lang="zh-CN" altLang="en-US" dirty="0"/>
              <a:t>和寻峰逻辑在</a:t>
            </a:r>
            <a:r>
              <a:rPr lang="en-US" altLang="zh-CN" dirty="0"/>
              <a:t>FPGA</a:t>
            </a:r>
            <a:r>
              <a:rPr lang="zh-CN" altLang="en-US" dirty="0"/>
              <a:t>中实现</a:t>
            </a:r>
            <a:endParaRPr lang="en-US" altLang="zh-CN" dirty="0"/>
          </a:p>
          <a:p>
            <a:r>
              <a:rPr lang="zh-CN" altLang="en-US" dirty="0"/>
              <a:t>本报告主要是介绍本人所在实验室设计的两款原型</a:t>
            </a:r>
            <a:r>
              <a:rPr lang="en-US" altLang="zh-CN" dirty="0"/>
              <a:t>ASIC</a:t>
            </a:r>
            <a:r>
              <a:rPr lang="zh-CN" altLang="en-US" dirty="0"/>
              <a:t>芯片：放大成形</a:t>
            </a:r>
            <a:r>
              <a:rPr lang="en-US" altLang="zh-CN" dirty="0"/>
              <a:t>ASIC</a:t>
            </a:r>
            <a:r>
              <a:rPr lang="zh-CN" altLang="en-US" dirty="0"/>
              <a:t>和</a:t>
            </a:r>
            <a:r>
              <a:rPr lang="en-US" altLang="zh-CN" dirty="0"/>
              <a:t>ADC ASIC</a:t>
            </a:r>
            <a:r>
              <a:rPr lang="zh-CN" altLang="en-US" dirty="0"/>
              <a:t>。</a:t>
            </a:r>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4</a:t>
            </a:fld>
            <a:endParaRPr lang="zh-CN" altLang="en-US"/>
          </a:p>
        </p:txBody>
      </p:sp>
    </p:spTree>
    <p:extLst>
      <p:ext uri="{BB962C8B-B14F-4D97-AF65-F5344CB8AC3E}">
        <p14:creationId xmlns:p14="http://schemas.microsoft.com/office/powerpoint/2010/main" val="3026335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首先介绍下设计背景。</a:t>
            </a:r>
          </a:p>
        </p:txBody>
      </p:sp>
      <p:sp>
        <p:nvSpPr>
          <p:cNvPr id="4" name="灯片编号占位符 3"/>
          <p:cNvSpPr>
            <a:spLocks noGrp="1"/>
          </p:cNvSpPr>
          <p:nvPr>
            <p:ph type="sldNum" sz="quarter" idx="10"/>
          </p:nvPr>
        </p:nvSpPr>
        <p:spPr/>
        <p:txBody>
          <a:bodyPr/>
          <a:lstStyle/>
          <a:p>
            <a:fld id="{FCD8ACEF-324A-4D0F-AE22-2836ED5E1473}" type="slidenum">
              <a:rPr lang="zh-CN" altLang="en-US" smtClean="0"/>
              <a:t>5</a:t>
            </a:fld>
            <a:endParaRPr lang="zh-CN" altLang="en-US"/>
          </a:p>
        </p:txBody>
      </p:sp>
    </p:spTree>
    <p:extLst>
      <p:ext uri="{BB962C8B-B14F-4D97-AF65-F5344CB8AC3E}">
        <p14:creationId xmlns:p14="http://schemas.microsoft.com/office/powerpoint/2010/main" val="301466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电荷测量电路主要包含电压前放、</a:t>
            </a:r>
            <a:r>
              <a:rPr lang="en-US" altLang="zh-CN" sz="1200" kern="1200" dirty="0">
                <a:solidFill>
                  <a:schemeClr val="tx1"/>
                </a:solidFill>
                <a:effectLst/>
                <a:latin typeface="+mn-lt"/>
                <a:ea typeface="+mn-ea"/>
                <a:cs typeface="+mn-cs"/>
              </a:rPr>
              <a:t>RC</a:t>
            </a:r>
            <a:r>
              <a:rPr lang="en-US" altLang="zh-CN" sz="1200" kern="1200" baseline="30000" dirty="0">
                <a:solidFill>
                  <a:schemeClr val="tx1"/>
                </a:solidFill>
                <a:effectLst/>
                <a:latin typeface="+mn-lt"/>
                <a:ea typeface="+mn-ea"/>
                <a:cs typeface="+mn-cs"/>
              </a:rPr>
              <a:t>4</a:t>
            </a:r>
            <a:r>
              <a:rPr lang="zh-CN" altLang="zh-CN" sz="1200" kern="1200" dirty="0">
                <a:solidFill>
                  <a:schemeClr val="tx1"/>
                </a:solidFill>
                <a:effectLst/>
                <a:latin typeface="+mn-lt"/>
                <a:ea typeface="+mn-ea"/>
                <a:cs typeface="+mn-cs"/>
              </a:rPr>
              <a:t>低通滤波器和输出</a:t>
            </a:r>
            <a:r>
              <a:rPr lang="en-US" altLang="zh-CN" sz="1200" kern="1200" dirty="0">
                <a:solidFill>
                  <a:schemeClr val="tx1"/>
                </a:solidFill>
                <a:effectLst/>
                <a:latin typeface="+mn-lt"/>
                <a:ea typeface="+mn-ea"/>
                <a:cs typeface="+mn-cs"/>
              </a:rPr>
              <a:t>buffer</a:t>
            </a:r>
            <a:r>
              <a:rPr lang="zh-CN" altLang="zh-CN" sz="1200" kern="1200" dirty="0">
                <a:solidFill>
                  <a:schemeClr val="tx1"/>
                </a:solidFill>
                <a:effectLst/>
                <a:latin typeface="+mn-lt"/>
                <a:ea typeface="+mn-ea"/>
                <a:cs typeface="+mn-cs"/>
              </a:rPr>
              <a:t>，定时甄别电路主要包括电压前放、甄别器和电压</a:t>
            </a:r>
            <a:r>
              <a:rPr lang="en-US" altLang="zh-CN" sz="1200" kern="1200" dirty="0">
                <a:solidFill>
                  <a:schemeClr val="tx1"/>
                </a:solidFill>
                <a:effectLst/>
                <a:latin typeface="+mn-lt"/>
                <a:ea typeface="+mn-ea"/>
                <a:cs typeface="+mn-cs"/>
              </a:rPr>
              <a:t>DAC</a:t>
            </a:r>
            <a:r>
              <a:rPr lang="zh-CN" altLang="zh-CN" sz="1200" kern="1200" dirty="0">
                <a:solidFill>
                  <a:schemeClr val="tx1"/>
                </a:solidFill>
                <a:effectLst/>
                <a:latin typeface="+mn-lt"/>
                <a:ea typeface="+mn-ea"/>
                <a:cs typeface="+mn-cs"/>
              </a:rPr>
              <a:t>。同时，此芯片还集成了</a:t>
            </a:r>
            <a:r>
              <a:rPr lang="en-US" altLang="zh-CN" sz="1200" kern="1200" dirty="0">
                <a:solidFill>
                  <a:schemeClr val="tx1"/>
                </a:solidFill>
                <a:effectLst/>
                <a:latin typeface="+mn-lt"/>
                <a:ea typeface="+mn-ea"/>
                <a:cs typeface="+mn-cs"/>
              </a:rPr>
              <a:t>Bandgap</a:t>
            </a:r>
            <a:r>
              <a:rPr lang="zh-CN" altLang="zh-CN" sz="1200" kern="1200" dirty="0">
                <a:solidFill>
                  <a:schemeClr val="tx1"/>
                </a:solidFill>
                <a:effectLst/>
                <a:latin typeface="+mn-lt"/>
                <a:ea typeface="+mn-ea"/>
                <a:cs typeface="+mn-cs"/>
              </a:rPr>
              <a:t>用以提供参考电流，移位寄存器用以配置</a:t>
            </a:r>
            <a:r>
              <a:rPr lang="en-US" altLang="zh-CN" sz="1200" kern="1200" dirty="0">
                <a:solidFill>
                  <a:schemeClr val="tx1"/>
                </a:solidFill>
                <a:effectLst/>
                <a:latin typeface="+mn-lt"/>
                <a:ea typeface="+mn-ea"/>
                <a:cs typeface="+mn-cs"/>
              </a:rPr>
              <a:t>DAC</a:t>
            </a:r>
            <a:r>
              <a:rPr lang="zh-CN" altLang="zh-CN" sz="1200" kern="1200" dirty="0">
                <a:solidFill>
                  <a:schemeClr val="tx1"/>
                </a:solidFill>
                <a:effectLst/>
                <a:latin typeface="+mn-lt"/>
                <a:ea typeface="+mn-ea"/>
                <a:cs typeface="+mn-cs"/>
              </a:rPr>
              <a:t>和给滤波器配置不同的时间常数。</a:t>
            </a:r>
          </a:p>
          <a:p>
            <a:endParaRPr lang="en-US" altLang="zh-CN"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6</a:t>
            </a:fld>
            <a:endParaRPr lang="zh-CN" altLang="en-US"/>
          </a:p>
        </p:txBody>
      </p:sp>
    </p:spTree>
    <p:extLst>
      <p:ext uri="{BB962C8B-B14F-4D97-AF65-F5344CB8AC3E}">
        <p14:creationId xmlns:p14="http://schemas.microsoft.com/office/powerpoint/2010/main" val="2748275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此页显示的是阳极和打拿极的整体结构图，包括片外的输入级电路、前放、</a:t>
            </a:r>
            <a:r>
              <a:rPr lang="en-US" altLang="zh-CN" dirty="0"/>
              <a:t>RC4</a:t>
            </a:r>
            <a:r>
              <a:rPr lang="zh-CN" altLang="en-US" dirty="0"/>
              <a:t>成形电路，和输出</a:t>
            </a:r>
            <a:r>
              <a:rPr lang="en-US" altLang="zh-CN" dirty="0"/>
              <a:t>buffer</a:t>
            </a:r>
            <a:endParaRPr lang="zh-CN" altLang="en-US" dirty="0"/>
          </a:p>
          <a:p>
            <a:r>
              <a:rPr lang="zh-CN" altLang="en-US" dirty="0"/>
              <a:t>时间常数可调 </a:t>
            </a:r>
            <a:r>
              <a:rPr lang="en-US" altLang="zh-CN" dirty="0"/>
              <a:t>20</a:t>
            </a:r>
            <a:r>
              <a:rPr lang="zh-CN" altLang="en-US" dirty="0"/>
              <a:t>，</a:t>
            </a:r>
            <a:r>
              <a:rPr lang="en-US" altLang="zh-CN" dirty="0"/>
              <a:t>30,40,50</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与电荷灵敏放大器相比，电压放大器具有高输入阻抗和高带宽，可以不失真的放大输入波形，前沿不会因为放大而变缓，从而实现较高的定时精度。</a:t>
            </a:r>
          </a:p>
          <a:p>
            <a:endParaRPr lang="en-US" altLang="zh-CN" dirty="0"/>
          </a:p>
          <a:p>
            <a:endParaRPr lang="en-US" altLang="zh-CN" dirty="0"/>
          </a:p>
          <a:p>
            <a:r>
              <a:rPr lang="zh-CN" altLang="zh-CN" sz="1200" kern="1200" dirty="0">
                <a:solidFill>
                  <a:schemeClr val="tx1"/>
                </a:solidFill>
                <a:effectLst/>
                <a:latin typeface="+mn-lt"/>
                <a:ea typeface="+mn-ea"/>
                <a:cs typeface="+mn-cs"/>
              </a:rPr>
              <a:t>重的负载会消耗比较的功耗，为减小电路的静态功耗，输出</a:t>
            </a:r>
            <a:r>
              <a:rPr lang="en-US" altLang="zh-CN" sz="1200" kern="1200" dirty="0">
                <a:solidFill>
                  <a:schemeClr val="tx1"/>
                </a:solidFill>
                <a:effectLst/>
                <a:latin typeface="+mn-lt"/>
                <a:ea typeface="+mn-ea"/>
                <a:cs typeface="+mn-cs"/>
              </a:rPr>
              <a:t>buffer</a:t>
            </a:r>
            <a:r>
              <a:rPr lang="zh-CN" altLang="zh-CN" sz="1200" kern="1200" dirty="0">
                <a:solidFill>
                  <a:schemeClr val="tx1"/>
                </a:solidFill>
                <a:effectLst/>
                <a:latin typeface="+mn-lt"/>
                <a:ea typeface="+mn-ea"/>
                <a:cs typeface="+mn-cs"/>
              </a:rPr>
              <a:t>采用了</a:t>
            </a:r>
            <a:r>
              <a:rPr lang="en-US" altLang="zh-CN" sz="1200" kern="1200" dirty="0">
                <a:solidFill>
                  <a:schemeClr val="tx1"/>
                </a:solidFill>
                <a:effectLst/>
                <a:latin typeface="+mn-lt"/>
                <a:ea typeface="+mn-ea"/>
                <a:cs typeface="+mn-cs"/>
              </a:rPr>
              <a:t>class AB</a:t>
            </a:r>
            <a:r>
              <a:rPr lang="zh-CN" altLang="zh-CN" sz="1200" kern="1200" dirty="0">
                <a:solidFill>
                  <a:schemeClr val="tx1"/>
                </a:solidFill>
                <a:effectLst/>
                <a:latin typeface="+mn-lt"/>
                <a:ea typeface="+mn-ea"/>
                <a:cs typeface="+mn-cs"/>
              </a:rPr>
              <a:t>结构</a:t>
            </a:r>
            <a:endParaRPr lang="zh-CN" altLang="en-US"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7</a:t>
            </a:fld>
            <a:endParaRPr lang="zh-CN" altLang="en-US"/>
          </a:p>
        </p:txBody>
      </p:sp>
    </p:spTree>
    <p:extLst>
      <p:ext uri="{BB962C8B-B14F-4D97-AF65-F5344CB8AC3E}">
        <p14:creationId xmlns:p14="http://schemas.microsoft.com/office/powerpoint/2010/main" val="1790689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根据之前的与实际</a:t>
            </a:r>
            <a:r>
              <a:rPr lang="en-US" altLang="zh-CN" dirty="0"/>
              <a:t>PMT</a:t>
            </a:r>
            <a:r>
              <a:rPr lang="zh-CN" altLang="en-US" dirty="0"/>
              <a:t>的联合测试结果，如左下图所示，当只有一个低阈值时，时间精度在大信号输入时会</a:t>
            </a:r>
            <a:endParaRPr lang="en-US" altLang="zh-CN" dirty="0"/>
          </a:p>
          <a:p>
            <a:r>
              <a:rPr lang="zh-CN" altLang="en-US" dirty="0"/>
              <a:t>比较差，且不能满足实验要求，原因是大信号的基线存在扰动，会引起误触发，而当增加一个高阈时，时间精度就可以满足实验要求</a:t>
            </a:r>
            <a:endParaRPr lang="en-US" altLang="zh-CN" dirty="0"/>
          </a:p>
          <a:p>
            <a:r>
              <a:rPr lang="zh-CN" altLang="en-US" dirty="0"/>
              <a:t>因此最终，我们采用了双阈甄别的设计</a:t>
            </a:r>
          </a:p>
          <a:p>
            <a:r>
              <a:rPr lang="zh-CN" altLang="zh-CN" sz="1200" kern="1200" dirty="0">
                <a:solidFill>
                  <a:schemeClr val="tx1"/>
                </a:solidFill>
                <a:effectLst/>
                <a:latin typeface="+mn-lt"/>
                <a:ea typeface="+mn-ea"/>
                <a:cs typeface="+mn-cs"/>
              </a:rPr>
              <a:t>输入信号经过前放后扇出</a:t>
            </a:r>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路，一路给高阈电压甄别器，另一路给第二级放大器</a:t>
            </a:r>
            <a:r>
              <a:rPr lang="en-US" altLang="zh-CN" sz="1200" kern="1200" dirty="0">
                <a:solidFill>
                  <a:schemeClr val="tx1"/>
                </a:solidFill>
                <a:effectLst/>
                <a:latin typeface="+mn-lt"/>
                <a:ea typeface="+mn-ea"/>
                <a:cs typeface="+mn-cs"/>
              </a:rPr>
              <a:t>A2</a:t>
            </a:r>
            <a:r>
              <a:rPr lang="zh-CN" altLang="zh-CN" sz="1200" kern="1200" dirty="0">
                <a:solidFill>
                  <a:schemeClr val="tx1"/>
                </a:solidFill>
                <a:effectLst/>
                <a:latin typeface="+mn-lt"/>
                <a:ea typeface="+mn-ea"/>
                <a:cs typeface="+mn-cs"/>
              </a:rPr>
              <a:t>，然后送入低阈电压甄别器中进行前沿定时</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DAC</a:t>
            </a:r>
            <a:r>
              <a:rPr lang="zh-CN" altLang="en-US" sz="1200" kern="1200" dirty="0">
                <a:solidFill>
                  <a:schemeClr val="tx1"/>
                </a:solidFill>
                <a:effectLst/>
                <a:latin typeface="+mn-lt"/>
                <a:ea typeface="+mn-ea"/>
                <a:cs typeface="+mn-cs"/>
              </a:rPr>
              <a:t>通过移位寄存器从片外配置</a:t>
            </a:r>
            <a:endParaRPr lang="zh-CN" altLang="en-US"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8</a:t>
            </a:fld>
            <a:endParaRPr lang="zh-CN" altLang="en-US"/>
          </a:p>
        </p:txBody>
      </p:sp>
    </p:spTree>
    <p:extLst>
      <p:ext uri="{BB962C8B-B14F-4D97-AF65-F5344CB8AC3E}">
        <p14:creationId xmlns:p14="http://schemas.microsoft.com/office/powerpoint/2010/main" val="227466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由上至下依次为输入波形，高阈和低阈甄别器输入波形，高阈和低阈甄别器输出波形</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仿真结果表明，。。。。符合设计原理</a:t>
            </a:r>
            <a:endParaRPr lang="zh-CN" altLang="en-US" dirty="0"/>
          </a:p>
        </p:txBody>
      </p:sp>
      <p:sp>
        <p:nvSpPr>
          <p:cNvPr id="4" name="灯片编号占位符 3"/>
          <p:cNvSpPr>
            <a:spLocks noGrp="1"/>
          </p:cNvSpPr>
          <p:nvPr>
            <p:ph type="sldNum" sz="quarter" idx="10"/>
          </p:nvPr>
        </p:nvSpPr>
        <p:spPr/>
        <p:txBody>
          <a:bodyPr/>
          <a:lstStyle/>
          <a:p>
            <a:fld id="{FCD8ACEF-324A-4D0F-AE22-2836ED5E1473}" type="slidenum">
              <a:rPr lang="zh-CN" altLang="en-US" smtClean="0"/>
              <a:t>9</a:t>
            </a:fld>
            <a:endParaRPr lang="zh-CN" altLang="en-US"/>
          </a:p>
        </p:txBody>
      </p:sp>
    </p:spTree>
    <p:extLst>
      <p:ext uri="{BB962C8B-B14F-4D97-AF65-F5344CB8AC3E}">
        <p14:creationId xmlns:p14="http://schemas.microsoft.com/office/powerpoint/2010/main" val="262850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我们进行了版图设计，采用</a:t>
            </a:r>
            <a:r>
              <a:rPr lang="en-US" altLang="zh-CN" dirty="0"/>
              <a:t>Global Foundry 0.35 um</a:t>
            </a:r>
            <a:r>
              <a:rPr lang="zh-CN" altLang="en-US" dirty="0"/>
              <a:t>工艺，在</a:t>
            </a:r>
            <a:r>
              <a:rPr lang="en-US" altLang="zh-CN" dirty="0"/>
              <a:t>3×3 </a:t>
            </a:r>
            <a:r>
              <a:rPr lang="zh-CN" altLang="en-US" dirty="0"/>
              <a:t>平方毫米的面积下，实现了</a:t>
            </a:r>
            <a:r>
              <a:rPr lang="en-US" altLang="zh-CN" dirty="0"/>
              <a:t>3</a:t>
            </a:r>
            <a:r>
              <a:rPr lang="zh-CN" altLang="en-US" dirty="0"/>
              <a:t>个</a:t>
            </a:r>
            <a:r>
              <a:rPr lang="en-US" altLang="zh-CN" dirty="0"/>
              <a:t>PMT</a:t>
            </a:r>
            <a:r>
              <a:rPr lang="zh-CN" altLang="en-US" dirty="0"/>
              <a:t>读出通道</a:t>
            </a:r>
          </a:p>
        </p:txBody>
      </p:sp>
      <p:sp>
        <p:nvSpPr>
          <p:cNvPr id="4" name="灯片编号占位符 3"/>
          <p:cNvSpPr>
            <a:spLocks noGrp="1"/>
          </p:cNvSpPr>
          <p:nvPr>
            <p:ph type="sldNum" sz="quarter" idx="10"/>
          </p:nvPr>
        </p:nvSpPr>
        <p:spPr/>
        <p:txBody>
          <a:bodyPr/>
          <a:lstStyle/>
          <a:p>
            <a:fld id="{FCD8ACEF-324A-4D0F-AE22-2836ED5E1473}" type="slidenum">
              <a:rPr lang="zh-CN" altLang="en-US" smtClean="0"/>
              <a:t>10</a:t>
            </a:fld>
            <a:endParaRPr lang="zh-CN" altLang="en-US"/>
          </a:p>
        </p:txBody>
      </p:sp>
    </p:spTree>
    <p:extLst>
      <p:ext uri="{BB962C8B-B14F-4D97-AF65-F5344CB8AC3E}">
        <p14:creationId xmlns:p14="http://schemas.microsoft.com/office/powerpoint/2010/main" val="3375897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10" name="组合 9"/>
          <p:cNvGrpSpPr/>
          <p:nvPr/>
        </p:nvGrpSpPr>
        <p:grpSpPr>
          <a:xfrm>
            <a:off x="838202" y="419118"/>
            <a:ext cx="4530297" cy="1133796"/>
            <a:chOff x="838200" y="158985"/>
            <a:chExt cx="4530297" cy="1133796"/>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2984" y="280203"/>
              <a:ext cx="3321145" cy="44568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158985"/>
              <a:ext cx="1114784" cy="1133796"/>
            </a:xfrm>
            <a:prstGeom prst="rect">
              <a:avLst/>
            </a:prstGeom>
          </p:spPr>
        </p:pic>
        <p:sp>
          <p:nvSpPr>
            <p:cNvPr id="9" name="文本框 8"/>
            <p:cNvSpPr txBox="1"/>
            <p:nvPr userDrawn="1"/>
          </p:nvSpPr>
          <p:spPr>
            <a:xfrm>
              <a:off x="1858616" y="745882"/>
              <a:ext cx="3509881" cy="307777"/>
            </a:xfrm>
            <a:prstGeom prst="rect">
              <a:avLst/>
            </a:prstGeom>
            <a:noFill/>
          </p:spPr>
          <p:txBody>
            <a:bodyPr wrap="square" rtlCol="0">
              <a:spAutoFit/>
            </a:bodyPr>
            <a:lstStyle/>
            <a:p>
              <a:r>
                <a:rPr lang="en-US" altLang="zh-CN" sz="1400" dirty="0">
                  <a:solidFill>
                    <a:srgbClr val="C00000"/>
                  </a:solidFill>
                </a:rPr>
                <a:t>University of Science and Technology of China</a:t>
              </a:r>
              <a:endParaRPr lang="zh-CN" altLang="en-US" sz="1400" dirty="0">
                <a:solidFill>
                  <a:srgbClr val="C00000"/>
                </a:solidFill>
              </a:endParaRPr>
            </a:p>
          </p:txBody>
        </p:sp>
      </p:grpSp>
      <p:sp>
        <p:nvSpPr>
          <p:cNvPr id="2" name="标题 1"/>
          <p:cNvSpPr>
            <a:spLocks noGrp="1"/>
          </p:cNvSpPr>
          <p:nvPr>
            <p:ph type="ctrTitle"/>
          </p:nvPr>
        </p:nvSpPr>
        <p:spPr>
          <a:xfrm>
            <a:off x="1524000" y="2102193"/>
            <a:ext cx="9144000" cy="1501549"/>
          </a:xfrm>
        </p:spPr>
        <p:txBody>
          <a:bodyPr anchor="b">
            <a:normAutofit/>
          </a:bodyPr>
          <a:lstStyle>
            <a:lvl1pPr algn="ctr">
              <a:defRPr sz="480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951514"/>
            <a:ext cx="9144000" cy="1306286"/>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zh-CN" altLang="en-US" dirty="0"/>
          </a:p>
        </p:txBody>
      </p:sp>
      <p:sp>
        <p:nvSpPr>
          <p:cNvPr id="4" name="日期占位符 3"/>
          <p:cNvSpPr>
            <a:spLocks noGrp="1"/>
          </p:cNvSpPr>
          <p:nvPr>
            <p:ph type="dt" sz="half" idx="10"/>
          </p:nvPr>
        </p:nvSpPr>
        <p:spPr/>
        <p:txBody>
          <a:bodyPr/>
          <a:lstStyle/>
          <a:p>
            <a:fld id="{0DA09AC6-9106-45FA-B5F9-648FE3108166}" type="datetime1">
              <a:rPr lang="zh-CN" altLang="en-US" smtClean="0"/>
              <a:t>2018/6/23</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795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D34E00E-645C-4E7F-A278-007206B97CC4}" type="datetime1">
              <a:rPr lang="zh-CN" altLang="en-US" smtClean="0"/>
              <a:t>2018/6/23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80E5D4-A984-4420-89E6-E50B95C8D231}" type="slidenum">
              <a:rPr lang="zh-CN" altLang="en-US" smtClean="0"/>
              <a:t>‹#›</a:t>
            </a:fld>
            <a:endParaRPr lang="zh-CN" altLang="en-US"/>
          </a:p>
        </p:txBody>
      </p:sp>
    </p:spTree>
    <p:extLst>
      <p:ext uri="{BB962C8B-B14F-4D97-AF65-F5344CB8AC3E}">
        <p14:creationId xmlns:p14="http://schemas.microsoft.com/office/powerpoint/2010/main" val="276429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55FAAB3-118F-47FC-8096-5C39DB3160B7}" type="datetime1">
              <a:rPr lang="zh-CN" altLang="en-US" smtClean="0"/>
              <a:t>2018/6/23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80E5D4-A984-4420-89E6-E50B95C8D231}" type="slidenum">
              <a:rPr lang="zh-CN" altLang="en-US" smtClean="0"/>
              <a:t>‹#›</a:t>
            </a:fld>
            <a:endParaRPr lang="zh-CN" altLang="en-US"/>
          </a:p>
        </p:txBody>
      </p:sp>
    </p:spTree>
    <p:extLst>
      <p:ext uri="{BB962C8B-B14F-4D97-AF65-F5344CB8AC3E}">
        <p14:creationId xmlns:p14="http://schemas.microsoft.com/office/powerpoint/2010/main" val="1645091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85360"/>
            <a:ext cx="6477000" cy="595896"/>
          </a:xfrm>
        </p:spPr>
        <p:txBody>
          <a:bodyPr>
            <a:normAutofit/>
          </a:bodyPr>
          <a:lstStyle>
            <a:lvl1pPr>
              <a:defRPr sz="2800">
                <a:solidFill>
                  <a:srgbClr val="C00000"/>
                </a:solidFill>
              </a:defRPr>
            </a:lvl1pPr>
          </a:lstStyle>
          <a:p>
            <a:r>
              <a:rPr lang="zh-CN" altLang="en-US"/>
              <a:t>单击此处编辑母版标题样式</a:t>
            </a:r>
            <a:endParaRPr lang="zh-CN" altLang="en-US" dirty="0"/>
          </a:p>
        </p:txBody>
      </p:sp>
      <p:sp>
        <p:nvSpPr>
          <p:cNvPr id="3" name="内容占位符 2"/>
          <p:cNvSpPr>
            <a:spLocks noGrp="1"/>
          </p:cNvSpPr>
          <p:nvPr>
            <p:ph idx="1"/>
          </p:nvPr>
        </p:nvSpPr>
        <p:spPr>
          <a:xfrm>
            <a:off x="838200" y="1317141"/>
            <a:ext cx="10515600" cy="4859822"/>
          </a:xfrm>
        </p:spPr>
        <p:txBody>
          <a:bodyPr/>
          <a:lstStyle>
            <a:lvl1pPr>
              <a:defRPr sz="2000"/>
            </a:lvl1pPr>
            <a:lvl2pPr marL="685783" indent="-228594">
              <a:buFont typeface="Wingdings" panose="05000000000000000000" pitchFamily="2" charset="2"/>
              <a:buChar char="Ø"/>
              <a:defRPr sz="1800"/>
            </a:lvl2pPr>
            <a:lvl3pPr marL="1142971" indent="-228594">
              <a:buFont typeface="Wingdings" panose="05000000000000000000" pitchFamily="2" charset="2"/>
              <a:buChar char="ü"/>
              <a:defRPr sz="1600"/>
            </a:lvl3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日期占位符 3"/>
          <p:cNvSpPr>
            <a:spLocks noGrp="1"/>
          </p:cNvSpPr>
          <p:nvPr>
            <p:ph type="dt" sz="half" idx="10"/>
          </p:nvPr>
        </p:nvSpPr>
        <p:spPr/>
        <p:txBody>
          <a:bodyPr/>
          <a:lstStyle/>
          <a:p>
            <a:fld id="{920F53A1-1A90-4B81-B22F-F6959D8078F9}" type="datetime1">
              <a:rPr lang="zh-CN" altLang="en-US" smtClean="0"/>
              <a:t>2018/6/23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80E5D4-A984-4420-89E6-E50B95C8D231}" type="slidenum">
              <a:rPr lang="zh-CN" altLang="en-US" smtClean="0"/>
              <a:t>‹#›</a:t>
            </a:fld>
            <a:endParaRPr lang="zh-CN" altLang="en-US"/>
          </a:p>
        </p:txBody>
      </p:sp>
      <p:grpSp>
        <p:nvGrpSpPr>
          <p:cNvPr id="13" name="组合 12"/>
          <p:cNvGrpSpPr/>
          <p:nvPr/>
        </p:nvGrpSpPr>
        <p:grpSpPr>
          <a:xfrm>
            <a:off x="7717053" y="183763"/>
            <a:ext cx="3730679" cy="782385"/>
            <a:chOff x="838200" y="158985"/>
            <a:chExt cx="3730678" cy="782385"/>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4599" y="222664"/>
              <a:ext cx="2521965" cy="338434"/>
            </a:xfrm>
            <a:prstGeom prst="rect">
              <a:avLst/>
            </a:prstGeom>
          </p:spPr>
        </p:pic>
        <p:pic>
          <p:nvPicPr>
            <p:cNvPr id="15" name="图片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158985"/>
              <a:ext cx="769266" cy="782385"/>
            </a:xfrm>
            <a:prstGeom prst="rect">
              <a:avLst/>
            </a:prstGeom>
          </p:spPr>
        </p:pic>
        <p:sp>
          <p:nvSpPr>
            <p:cNvPr id="16" name="文本框 15"/>
            <p:cNvSpPr txBox="1"/>
            <p:nvPr userDrawn="1"/>
          </p:nvSpPr>
          <p:spPr>
            <a:xfrm>
              <a:off x="1607467" y="594870"/>
              <a:ext cx="2961411" cy="261610"/>
            </a:xfrm>
            <a:prstGeom prst="rect">
              <a:avLst/>
            </a:prstGeom>
            <a:noFill/>
          </p:spPr>
          <p:txBody>
            <a:bodyPr wrap="square" rtlCol="0">
              <a:spAutoFit/>
            </a:bodyPr>
            <a:lstStyle/>
            <a:p>
              <a:r>
                <a:rPr lang="en-US" altLang="zh-CN" sz="1100" dirty="0">
                  <a:solidFill>
                    <a:srgbClr val="C00000"/>
                  </a:solidFill>
                </a:rPr>
                <a:t>University of Science and Technology of China</a:t>
              </a:r>
              <a:endParaRPr lang="zh-CN" altLang="en-US" sz="1100" dirty="0">
                <a:solidFill>
                  <a:srgbClr val="C00000"/>
                </a:solidFill>
              </a:endParaRPr>
            </a:p>
          </p:txBody>
        </p:sp>
      </p:grpSp>
      <p:pic>
        <p:nvPicPr>
          <p:cNvPr id="17" name="图片 16"/>
          <p:cNvPicPr>
            <a:picLocks noChangeAspect="1"/>
          </p:cNvPicPr>
          <p:nvPr/>
        </p:nvPicPr>
        <p:blipFill>
          <a:blip r:embed="rId4"/>
          <a:stretch>
            <a:fillRect/>
          </a:stretch>
        </p:blipFill>
        <p:spPr>
          <a:xfrm>
            <a:off x="960803" y="947169"/>
            <a:ext cx="10270399" cy="80818"/>
          </a:xfrm>
          <a:prstGeom prst="rect">
            <a:avLst/>
          </a:prstGeom>
        </p:spPr>
      </p:pic>
    </p:spTree>
    <p:extLst>
      <p:ext uri="{BB962C8B-B14F-4D97-AF65-F5344CB8AC3E}">
        <p14:creationId xmlns:p14="http://schemas.microsoft.com/office/powerpoint/2010/main" val="3964539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77FB6A4-6587-4AA2-A3E8-A19E1A7B084A}" type="datetime1">
              <a:rPr lang="zh-CN" altLang="en-US" smtClean="0"/>
              <a:t>2018/6/23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80E5D4-A984-4420-89E6-E50B95C8D231}" type="slidenum">
              <a:rPr lang="zh-CN" altLang="en-US" smtClean="0"/>
              <a:t>‹#›</a:t>
            </a:fld>
            <a:endParaRPr lang="zh-CN" altLang="en-US"/>
          </a:p>
        </p:txBody>
      </p:sp>
    </p:spTree>
    <p:extLst>
      <p:ext uri="{BB962C8B-B14F-4D97-AF65-F5344CB8AC3E}">
        <p14:creationId xmlns:p14="http://schemas.microsoft.com/office/powerpoint/2010/main" val="4156546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207374"/>
            <a:ext cx="5181600" cy="4969589"/>
          </a:xfrm>
        </p:spPr>
        <p:txBody>
          <a:bodyPr/>
          <a:lstStyle>
            <a:lvl1pPr>
              <a:defRPr sz="2000"/>
            </a:lvl1pPr>
            <a:lvl2pPr marL="685783" indent="-228594">
              <a:buFont typeface="Wingdings" panose="05000000000000000000" pitchFamily="2" charset="2"/>
              <a:buChar char="Ø"/>
              <a:defRPr sz="1800"/>
            </a:lvl2pPr>
            <a:lvl3pPr marL="1142971" indent="-228594">
              <a:buFont typeface="Wingdings" panose="05000000000000000000" pitchFamily="2" charset="2"/>
              <a:buChar char="ü"/>
              <a:defRPr sz="1600"/>
            </a:lvl3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内容占位符 3"/>
          <p:cNvSpPr>
            <a:spLocks noGrp="1"/>
          </p:cNvSpPr>
          <p:nvPr>
            <p:ph sz="half" idx="2"/>
          </p:nvPr>
        </p:nvSpPr>
        <p:spPr>
          <a:xfrm>
            <a:off x="6172200" y="1207374"/>
            <a:ext cx="5181600" cy="4969589"/>
          </a:xfrm>
        </p:spPr>
        <p:txBody>
          <a:bodyPr/>
          <a:lstStyle>
            <a:lvl1pPr>
              <a:defRPr sz="2000"/>
            </a:lvl1pPr>
            <a:lvl2pPr marL="685783" indent="-228594">
              <a:buFont typeface="Wingdings" panose="05000000000000000000" pitchFamily="2" charset="2"/>
              <a:buChar char="Ø"/>
              <a:defRPr sz="1800"/>
            </a:lvl2pPr>
            <a:lvl3pPr marL="1142971" indent="-228594">
              <a:buFont typeface="Wingdings" panose="05000000000000000000" pitchFamily="2" charset="2"/>
              <a:buChar char="ü"/>
              <a:defRPr sz="1600"/>
            </a:lvl3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日期占位符 4"/>
          <p:cNvSpPr>
            <a:spLocks noGrp="1"/>
          </p:cNvSpPr>
          <p:nvPr>
            <p:ph type="dt" sz="half" idx="10"/>
          </p:nvPr>
        </p:nvSpPr>
        <p:spPr/>
        <p:txBody>
          <a:bodyPr/>
          <a:lstStyle/>
          <a:p>
            <a:fld id="{22DE79C4-EF0A-43CB-A6D5-5B1AB7DBA4B2}" type="datetime1">
              <a:rPr lang="zh-CN" altLang="en-US" smtClean="0"/>
              <a:t>2018/6/23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80E5D4-A984-4420-89E6-E50B95C8D231}" type="slidenum">
              <a:rPr lang="zh-CN" altLang="en-US" smtClean="0"/>
              <a:t>‹#›</a:t>
            </a:fld>
            <a:endParaRPr lang="zh-CN" altLang="en-US"/>
          </a:p>
        </p:txBody>
      </p:sp>
      <p:sp>
        <p:nvSpPr>
          <p:cNvPr id="8" name="标题 1"/>
          <p:cNvSpPr txBox="1">
            <a:spLocks/>
          </p:cNvSpPr>
          <p:nvPr/>
        </p:nvSpPr>
        <p:spPr>
          <a:xfrm>
            <a:off x="838200" y="285360"/>
            <a:ext cx="6477000" cy="595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C00000"/>
                </a:solidFill>
                <a:latin typeface="+mj-lt"/>
                <a:ea typeface="+mj-ea"/>
                <a:cs typeface="+mj-cs"/>
              </a:defRPr>
            </a:lvl1pPr>
          </a:lstStyle>
          <a:p>
            <a:endParaRPr lang="zh-CN" altLang="en-US" sz="2800" dirty="0"/>
          </a:p>
        </p:txBody>
      </p:sp>
      <p:grpSp>
        <p:nvGrpSpPr>
          <p:cNvPr id="9" name="组合 8"/>
          <p:cNvGrpSpPr/>
          <p:nvPr/>
        </p:nvGrpSpPr>
        <p:grpSpPr>
          <a:xfrm>
            <a:off x="7717053" y="183763"/>
            <a:ext cx="3730679" cy="782385"/>
            <a:chOff x="838200" y="158985"/>
            <a:chExt cx="3730678" cy="782385"/>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4599" y="222664"/>
              <a:ext cx="2521965" cy="338434"/>
            </a:xfrm>
            <a:prstGeom prst="rect">
              <a:avLst/>
            </a:prstGeom>
          </p:spPr>
        </p:pic>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158985"/>
              <a:ext cx="769266" cy="782385"/>
            </a:xfrm>
            <a:prstGeom prst="rect">
              <a:avLst/>
            </a:prstGeom>
          </p:spPr>
        </p:pic>
        <p:sp>
          <p:nvSpPr>
            <p:cNvPr id="12" name="文本框 11"/>
            <p:cNvSpPr txBox="1"/>
            <p:nvPr userDrawn="1"/>
          </p:nvSpPr>
          <p:spPr>
            <a:xfrm>
              <a:off x="1607467" y="594870"/>
              <a:ext cx="2961411" cy="261610"/>
            </a:xfrm>
            <a:prstGeom prst="rect">
              <a:avLst/>
            </a:prstGeom>
            <a:noFill/>
          </p:spPr>
          <p:txBody>
            <a:bodyPr wrap="square" rtlCol="0">
              <a:spAutoFit/>
            </a:bodyPr>
            <a:lstStyle/>
            <a:p>
              <a:r>
                <a:rPr lang="en-US" altLang="zh-CN" sz="1100" dirty="0">
                  <a:solidFill>
                    <a:srgbClr val="C00000"/>
                  </a:solidFill>
                </a:rPr>
                <a:t>University of Science and Technology of China</a:t>
              </a:r>
              <a:endParaRPr lang="zh-CN" altLang="en-US" sz="1100" dirty="0">
                <a:solidFill>
                  <a:srgbClr val="C00000"/>
                </a:solidFill>
              </a:endParaRPr>
            </a:p>
          </p:txBody>
        </p:sp>
      </p:grpSp>
      <p:pic>
        <p:nvPicPr>
          <p:cNvPr id="13" name="图片 12"/>
          <p:cNvPicPr>
            <a:picLocks noChangeAspect="1"/>
          </p:cNvPicPr>
          <p:nvPr/>
        </p:nvPicPr>
        <p:blipFill>
          <a:blip r:embed="rId4"/>
          <a:stretch>
            <a:fillRect/>
          </a:stretch>
        </p:blipFill>
        <p:spPr>
          <a:xfrm>
            <a:off x="960803" y="947169"/>
            <a:ext cx="10270399" cy="80818"/>
          </a:xfrm>
          <a:prstGeom prst="rect">
            <a:avLst/>
          </a:prstGeom>
        </p:spPr>
      </p:pic>
      <p:sp>
        <p:nvSpPr>
          <p:cNvPr id="14" name="标题 1"/>
          <p:cNvSpPr>
            <a:spLocks noGrp="1"/>
          </p:cNvSpPr>
          <p:nvPr>
            <p:ph type="title"/>
          </p:nvPr>
        </p:nvSpPr>
        <p:spPr>
          <a:xfrm>
            <a:off x="960800" y="285360"/>
            <a:ext cx="6477000" cy="595896"/>
          </a:xfrm>
        </p:spPr>
        <p:txBody>
          <a:bodyPr>
            <a:normAutofit/>
          </a:bodyPr>
          <a:lstStyle>
            <a:lvl1pPr>
              <a:defRPr sz="2800">
                <a:solidFill>
                  <a:srgbClr val="C00000"/>
                </a:solidFill>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3501167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endParaRPr lang="zh-CN" altLang="en-US" dirty="0"/>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627BE3B-C255-4A31-90AD-55A315F64A78}" type="datetime1">
              <a:rPr lang="zh-CN" altLang="en-US" smtClean="0"/>
              <a:t>2018/6/23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580E5D4-A984-4420-89E6-E50B95C8D231}" type="slidenum">
              <a:rPr lang="zh-CN" altLang="en-US" smtClean="0"/>
              <a:t>‹#›</a:t>
            </a:fld>
            <a:endParaRPr lang="zh-CN" altLang="en-US"/>
          </a:p>
        </p:txBody>
      </p:sp>
    </p:spTree>
    <p:extLst>
      <p:ext uri="{BB962C8B-B14F-4D97-AF65-F5344CB8AC3E}">
        <p14:creationId xmlns:p14="http://schemas.microsoft.com/office/powerpoint/2010/main" val="2605125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EB9CFF7-6E11-453A-9D26-087960C9A179}" type="datetime1">
              <a:rPr lang="zh-CN" altLang="en-US" smtClean="0"/>
              <a:t>2018/6/23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580E5D4-A984-4420-89E6-E50B95C8D231}" type="slidenum">
              <a:rPr lang="zh-CN" altLang="en-US" smtClean="0"/>
              <a:t>‹#›</a:t>
            </a:fld>
            <a:endParaRPr lang="zh-CN" altLang="en-US"/>
          </a:p>
        </p:txBody>
      </p:sp>
    </p:spTree>
    <p:extLst>
      <p:ext uri="{BB962C8B-B14F-4D97-AF65-F5344CB8AC3E}">
        <p14:creationId xmlns:p14="http://schemas.microsoft.com/office/powerpoint/2010/main" val="59989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537566-9654-40EB-BCB6-980162E10651}" type="datetime1">
              <a:rPr lang="zh-CN" altLang="en-US" smtClean="0"/>
              <a:t>2018/6/23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80E5D4-A984-4420-89E6-E50B95C8D231}" type="slidenum">
              <a:rPr lang="zh-CN" altLang="en-US" smtClean="0"/>
              <a:t>‹#›</a:t>
            </a:fld>
            <a:endParaRPr lang="zh-CN" altLang="en-US"/>
          </a:p>
        </p:txBody>
      </p:sp>
    </p:spTree>
    <p:extLst>
      <p:ext uri="{BB962C8B-B14F-4D97-AF65-F5344CB8AC3E}">
        <p14:creationId xmlns:p14="http://schemas.microsoft.com/office/powerpoint/2010/main" val="40135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06E85013-1EFC-4B32-8A36-A9D1CC045F7C}" type="datetime1">
              <a:rPr lang="zh-CN" altLang="en-US" smtClean="0"/>
              <a:t>2018/6/23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80E5D4-A984-4420-89E6-E50B95C8D231}" type="slidenum">
              <a:rPr lang="zh-CN" altLang="en-US" smtClean="0"/>
              <a:t>‹#›</a:t>
            </a:fld>
            <a:endParaRPr lang="zh-CN" altLang="en-US"/>
          </a:p>
        </p:txBody>
      </p:sp>
    </p:spTree>
    <p:extLst>
      <p:ext uri="{BB962C8B-B14F-4D97-AF65-F5344CB8AC3E}">
        <p14:creationId xmlns:p14="http://schemas.microsoft.com/office/powerpoint/2010/main" val="2545940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E1C1366-24C2-46B7-888D-44CEA60DF083}" type="datetime1">
              <a:rPr lang="zh-CN" altLang="en-US" smtClean="0"/>
              <a:t>2018/6/23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80E5D4-A984-4420-89E6-E50B95C8D231}" type="slidenum">
              <a:rPr lang="zh-CN" altLang="en-US" smtClean="0"/>
              <a:t>‹#›</a:t>
            </a:fld>
            <a:endParaRPr lang="zh-CN" altLang="en-US"/>
          </a:p>
        </p:txBody>
      </p:sp>
    </p:spTree>
    <p:extLst>
      <p:ext uri="{BB962C8B-B14F-4D97-AF65-F5344CB8AC3E}">
        <p14:creationId xmlns:p14="http://schemas.microsoft.com/office/powerpoint/2010/main" val="1544455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70C9A-0582-4F36-9761-6A2C73573D7A}" type="datetime1">
              <a:rPr lang="zh-CN" altLang="en-US" smtClean="0"/>
              <a:t>2018/6/23</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0E5D4-A984-4420-89E6-E50B95C8D231}" type="slidenum">
              <a:rPr lang="zh-CN" altLang="en-US" smtClean="0"/>
              <a:t>‹#›</a:t>
            </a:fld>
            <a:endParaRPr lang="zh-CN" altLang="en-US"/>
          </a:p>
        </p:txBody>
      </p:sp>
    </p:spTree>
    <p:extLst>
      <p:ext uri="{BB962C8B-B14F-4D97-AF65-F5344CB8AC3E}">
        <p14:creationId xmlns:p14="http://schemas.microsoft.com/office/powerpoint/2010/main" val="293490771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1.emf"/><Relationship Id="rId4" Type="http://schemas.openxmlformats.org/officeDocument/2006/relationships/package" Target="../embeddings/Microsoft_Visio___5.vsdx"/></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6.emf"/><Relationship Id="rId5" Type="http://schemas.openxmlformats.org/officeDocument/2006/relationships/oleObject" Target="../embeddings/oleObject2.bin"/><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5.emf"/><Relationship Id="rId4" Type="http://schemas.openxmlformats.org/officeDocument/2006/relationships/package" Target="../embeddings/Microsoft_Visio___6.vsdx"/></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package" Target="../embeddings/Microsoft_Visio___.vsdx"/></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notesSlide" Target="../notesSlides/notesSlide6.xml"/><Relationship Id="rId7" Type="http://schemas.openxmlformats.org/officeDocument/2006/relationships/package" Target="../embeddings/Microsoft_Visio___2.vsd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emf"/><Relationship Id="rId5" Type="http://schemas.openxmlformats.org/officeDocument/2006/relationships/package" Target="../embeddings/Microsoft_Visio___1.vsdx"/><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Microsoft_Visio___4.vsdx"/><Relationship Id="rId5" Type="http://schemas.openxmlformats.org/officeDocument/2006/relationships/image" Target="../media/image17.emf"/><Relationship Id="rId4" Type="http://schemas.openxmlformats.org/officeDocument/2006/relationships/package" Target="../embeddings/Microsoft_Visio___3.vsdx"/></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937442"/>
            <a:ext cx="9144000" cy="1501549"/>
          </a:xfrm>
        </p:spPr>
        <p:txBody>
          <a:bodyPr>
            <a:normAutofit/>
          </a:bodyPr>
          <a:lstStyle/>
          <a:p>
            <a:r>
              <a:rPr lang="zh-CN" altLang="en-US" dirty="0"/>
              <a:t>应用于</a:t>
            </a:r>
            <a:r>
              <a:rPr lang="en-US" altLang="zh-CN" dirty="0"/>
              <a:t>LHAASO WCDA</a:t>
            </a:r>
            <a:r>
              <a:rPr lang="zh-CN" altLang="en-US" dirty="0"/>
              <a:t>的放大成形</a:t>
            </a:r>
            <a:r>
              <a:rPr lang="en-US" altLang="zh-CN" dirty="0"/>
              <a:t>ASIC</a:t>
            </a:r>
            <a:r>
              <a:rPr lang="zh-CN" altLang="en-US" dirty="0"/>
              <a:t>和逐次比较型</a:t>
            </a:r>
            <a:r>
              <a:rPr lang="en-US" altLang="zh-CN" dirty="0"/>
              <a:t>ADC ASIC</a:t>
            </a:r>
            <a:r>
              <a:rPr lang="zh-CN" altLang="en-US" dirty="0"/>
              <a:t>介绍</a:t>
            </a:r>
          </a:p>
        </p:txBody>
      </p:sp>
      <p:sp>
        <p:nvSpPr>
          <p:cNvPr id="3" name="副标题 2"/>
          <p:cNvSpPr>
            <a:spLocks noGrp="1"/>
          </p:cNvSpPr>
          <p:nvPr>
            <p:ph type="subTitle" idx="1"/>
          </p:nvPr>
        </p:nvSpPr>
        <p:spPr>
          <a:xfrm>
            <a:off x="1524000" y="4248081"/>
            <a:ext cx="9144000" cy="1306287"/>
          </a:xfrm>
        </p:spPr>
        <p:txBody>
          <a:bodyPr>
            <a:normAutofit fontScale="62500" lnSpcReduction="20000"/>
          </a:bodyPr>
          <a:lstStyle/>
          <a:p>
            <a:r>
              <a:rPr lang="zh-CN" altLang="en-US" sz="2900" dirty="0"/>
              <a:t>周圣智 </a:t>
            </a:r>
            <a:endParaRPr lang="en-US" altLang="zh-CN" sz="2900" dirty="0"/>
          </a:p>
          <a:p>
            <a:r>
              <a:rPr lang="zh-CN" altLang="en-US" sz="2900" dirty="0"/>
              <a:t>中国科学技术大学</a:t>
            </a:r>
            <a:endParaRPr lang="en-US" altLang="zh-CN" sz="2900" dirty="0"/>
          </a:p>
          <a:p>
            <a:r>
              <a:rPr lang="zh-CN" altLang="en-US" sz="2900" dirty="0"/>
              <a:t>近代物理系</a:t>
            </a:r>
            <a:endParaRPr lang="en-US" altLang="zh-CN" sz="2900" dirty="0"/>
          </a:p>
          <a:p>
            <a:r>
              <a:rPr lang="zh-CN" altLang="en-US" sz="2900" dirty="0"/>
              <a:t>核探测与核电子学国家重点实验室</a:t>
            </a:r>
            <a:endParaRPr lang="en-US" altLang="zh-CN" sz="2900" dirty="0"/>
          </a:p>
          <a:p>
            <a:endParaRPr lang="zh-CN" altLang="en-US" dirty="0"/>
          </a:p>
        </p:txBody>
      </p:sp>
      <p:sp>
        <p:nvSpPr>
          <p:cNvPr id="4" name="日期占位符 3">
            <a:extLst>
              <a:ext uri="{FF2B5EF4-FFF2-40B4-BE49-F238E27FC236}">
                <a16:creationId xmlns:a16="http://schemas.microsoft.com/office/drawing/2014/main" id="{E8BEB7D9-1A2F-4BEF-BB4C-FF202537DCC8}"/>
              </a:ext>
            </a:extLst>
          </p:cNvPr>
          <p:cNvSpPr>
            <a:spLocks noGrp="1"/>
          </p:cNvSpPr>
          <p:nvPr>
            <p:ph type="dt" sz="half" idx="10"/>
          </p:nvPr>
        </p:nvSpPr>
        <p:spPr/>
        <p:txBody>
          <a:bodyPr/>
          <a:lstStyle/>
          <a:p>
            <a:fld id="{FB7AA538-E3E1-453A-AC74-5CA8D44EDF1A}" type="datetime1">
              <a:rPr lang="zh-CN" altLang="en-US" smtClean="0"/>
              <a:t>2018/6/23</a:t>
            </a:fld>
            <a:endParaRPr lang="en-US" dirty="0"/>
          </a:p>
        </p:txBody>
      </p:sp>
      <p:sp>
        <p:nvSpPr>
          <p:cNvPr id="5" name="灯片编号占位符 4">
            <a:extLst>
              <a:ext uri="{FF2B5EF4-FFF2-40B4-BE49-F238E27FC236}">
                <a16:creationId xmlns:a16="http://schemas.microsoft.com/office/drawing/2014/main" id="{DCBB74AC-8B63-4418-8AE8-00AF963CD2E3}"/>
              </a:ext>
            </a:extLst>
          </p:cNvPr>
          <p:cNvSpPr>
            <a:spLocks noGrp="1"/>
          </p:cNvSpPr>
          <p:nvPr>
            <p:ph type="sldNum" sz="quarter" idx="12"/>
          </p:nvPr>
        </p:nvSpPr>
        <p:spPr/>
        <p:txBody>
          <a:bodyPr/>
          <a:lstStyle/>
          <a:p>
            <a:fld id="{48F63A3B-78C7-47BE-AE5E-E10140E04643}" type="slidenum">
              <a:rPr lang="en-US" smtClean="0"/>
              <a:t>1</a:t>
            </a:fld>
            <a:endParaRPr lang="en-US" dirty="0"/>
          </a:p>
        </p:txBody>
      </p:sp>
    </p:spTree>
    <p:extLst>
      <p:ext uri="{BB962C8B-B14F-4D97-AF65-F5344CB8AC3E}">
        <p14:creationId xmlns:p14="http://schemas.microsoft.com/office/powerpoint/2010/main" val="2780857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BD0C50-E0AD-4C32-A83A-2AFC9C0C7E4F}"/>
              </a:ext>
            </a:extLst>
          </p:cNvPr>
          <p:cNvSpPr>
            <a:spLocks noGrp="1"/>
          </p:cNvSpPr>
          <p:nvPr>
            <p:ph type="title"/>
          </p:nvPr>
        </p:nvSpPr>
        <p:spPr/>
        <p:txBody>
          <a:bodyPr/>
          <a:lstStyle/>
          <a:p>
            <a:r>
              <a:rPr lang="zh-CN" altLang="en-US" dirty="0"/>
              <a:t>放大成形</a:t>
            </a:r>
            <a:r>
              <a:rPr lang="en-US" altLang="zh-CN" dirty="0"/>
              <a:t>ASIC</a:t>
            </a:r>
            <a:r>
              <a:rPr lang="zh-CN" altLang="en-US" dirty="0"/>
              <a:t>版图设计</a:t>
            </a:r>
          </a:p>
        </p:txBody>
      </p:sp>
      <p:sp>
        <p:nvSpPr>
          <p:cNvPr id="3" name="内容占位符 2">
            <a:extLst>
              <a:ext uri="{FF2B5EF4-FFF2-40B4-BE49-F238E27FC236}">
                <a16:creationId xmlns:a16="http://schemas.microsoft.com/office/drawing/2014/main" id="{0B44BB48-DDF0-4147-8338-C930148DA0F1}"/>
              </a:ext>
            </a:extLst>
          </p:cNvPr>
          <p:cNvSpPr>
            <a:spLocks noGrp="1"/>
          </p:cNvSpPr>
          <p:nvPr>
            <p:ph idx="1"/>
          </p:nvPr>
        </p:nvSpPr>
        <p:spPr/>
        <p:txBody>
          <a:bodyPr/>
          <a:lstStyle/>
          <a:p>
            <a:r>
              <a:rPr lang="en-US" altLang="zh-CN" dirty="0"/>
              <a:t>Global Foundry 0.35 </a:t>
            </a:r>
            <a:r>
              <a:rPr lang="el-GR" altLang="zh-CN" dirty="0"/>
              <a:t>μ</a:t>
            </a:r>
            <a:r>
              <a:rPr lang="en-US" altLang="zh-CN" dirty="0"/>
              <a:t>m CMOS</a:t>
            </a:r>
            <a:r>
              <a:rPr lang="zh-CN" altLang="en-US" dirty="0"/>
              <a:t>工艺 </a:t>
            </a:r>
            <a:r>
              <a:rPr lang="en-US" altLang="zh-CN" dirty="0"/>
              <a:t>(3 mm×3 mm)</a:t>
            </a:r>
          </a:p>
          <a:p>
            <a:r>
              <a:rPr lang="zh-CN" altLang="en-US" dirty="0"/>
              <a:t>集成</a:t>
            </a:r>
            <a:r>
              <a:rPr lang="en-US" altLang="zh-CN" dirty="0"/>
              <a:t>3</a:t>
            </a:r>
            <a:r>
              <a:rPr lang="zh-CN" altLang="en-US" dirty="0"/>
              <a:t>个</a:t>
            </a:r>
            <a:r>
              <a:rPr lang="en-US" altLang="zh-CN" dirty="0"/>
              <a:t>PMT</a:t>
            </a:r>
            <a:r>
              <a:rPr lang="zh-CN" altLang="en-US" dirty="0"/>
              <a:t>读出通道</a:t>
            </a:r>
          </a:p>
          <a:p>
            <a:endParaRPr lang="zh-CN" altLang="en-US" dirty="0"/>
          </a:p>
        </p:txBody>
      </p:sp>
      <p:graphicFrame>
        <p:nvGraphicFramePr>
          <p:cNvPr id="4" name="对象 3">
            <a:extLst>
              <a:ext uri="{FF2B5EF4-FFF2-40B4-BE49-F238E27FC236}">
                <a16:creationId xmlns:a16="http://schemas.microsoft.com/office/drawing/2014/main" id="{BAAA1C0A-D654-4957-BA7C-B8C60563C151}"/>
              </a:ext>
            </a:extLst>
          </p:cNvPr>
          <p:cNvGraphicFramePr>
            <a:graphicFrameLocks noChangeAspect="1"/>
          </p:cNvGraphicFramePr>
          <p:nvPr>
            <p:extLst>
              <p:ext uri="{D42A27DB-BD31-4B8C-83A1-F6EECF244321}">
                <p14:modId xmlns:p14="http://schemas.microsoft.com/office/powerpoint/2010/main" val="2126277857"/>
              </p:ext>
            </p:extLst>
          </p:nvPr>
        </p:nvGraphicFramePr>
        <p:xfrm>
          <a:off x="3286358" y="2254994"/>
          <a:ext cx="5929315" cy="3833092"/>
        </p:xfrm>
        <a:graphic>
          <a:graphicData uri="http://schemas.openxmlformats.org/presentationml/2006/ole">
            <mc:AlternateContent xmlns:mc="http://schemas.openxmlformats.org/markup-compatibility/2006">
              <mc:Choice xmlns:v="urn:schemas-microsoft-com:vml" Requires="v">
                <p:oleObj spid="_x0000_s8552" name="Visio" r:id="rId4" imgW="15382850" imgH="10125209" progId="Visio.Drawing.15">
                  <p:embed/>
                </p:oleObj>
              </mc:Choice>
              <mc:Fallback>
                <p:oleObj name="Visio" r:id="rId4" imgW="15382850" imgH="10125209" progId="Visio.Drawing.15">
                  <p:embed/>
                  <p:pic>
                    <p:nvPicPr>
                      <p:cNvPr id="9" name="对象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358" y="2254994"/>
                        <a:ext cx="5929315" cy="3833092"/>
                      </a:xfrm>
                      <a:prstGeom prst="rect">
                        <a:avLst/>
                      </a:prstGeom>
                      <a:noFill/>
                    </p:spPr>
                  </p:pic>
                </p:oleObj>
              </mc:Fallback>
            </mc:AlternateContent>
          </a:graphicData>
        </a:graphic>
      </p:graphicFrame>
      <p:sp>
        <p:nvSpPr>
          <p:cNvPr id="5" name="日期占位符 4">
            <a:extLst>
              <a:ext uri="{FF2B5EF4-FFF2-40B4-BE49-F238E27FC236}">
                <a16:creationId xmlns:a16="http://schemas.microsoft.com/office/drawing/2014/main" id="{AD79B6DE-7F75-43EA-A510-3650ECB7FF02}"/>
              </a:ext>
            </a:extLst>
          </p:cNvPr>
          <p:cNvSpPr>
            <a:spLocks noGrp="1"/>
          </p:cNvSpPr>
          <p:nvPr>
            <p:ph type="dt" sz="half" idx="10"/>
          </p:nvPr>
        </p:nvSpPr>
        <p:spPr/>
        <p:txBody>
          <a:bodyPr/>
          <a:lstStyle/>
          <a:p>
            <a:fld id="{9CDAB3E6-067E-4262-9ED9-CDB8F6C94CC1}" type="datetime1">
              <a:rPr lang="zh-CN" altLang="en-US" smtClean="0"/>
              <a:t>2018/6/23</a:t>
            </a:fld>
            <a:endParaRPr lang="zh-CN" altLang="en-US"/>
          </a:p>
        </p:txBody>
      </p:sp>
      <p:sp>
        <p:nvSpPr>
          <p:cNvPr id="6" name="灯片编号占位符 5">
            <a:extLst>
              <a:ext uri="{FF2B5EF4-FFF2-40B4-BE49-F238E27FC236}">
                <a16:creationId xmlns:a16="http://schemas.microsoft.com/office/drawing/2014/main" id="{459D71A8-87E6-4CFB-959C-64A81DBF56CF}"/>
              </a:ext>
            </a:extLst>
          </p:cNvPr>
          <p:cNvSpPr>
            <a:spLocks noGrp="1"/>
          </p:cNvSpPr>
          <p:nvPr>
            <p:ph type="sldNum" sz="quarter" idx="12"/>
          </p:nvPr>
        </p:nvSpPr>
        <p:spPr/>
        <p:txBody>
          <a:bodyPr/>
          <a:lstStyle/>
          <a:p>
            <a:fld id="{9580E5D4-A984-4420-89E6-E50B95C8D231}" type="slidenum">
              <a:rPr lang="zh-CN" altLang="en-US" smtClean="0"/>
              <a:t>10</a:t>
            </a:fld>
            <a:endParaRPr lang="zh-CN" altLang="en-US"/>
          </a:p>
        </p:txBody>
      </p:sp>
    </p:spTree>
    <p:extLst>
      <p:ext uri="{BB962C8B-B14F-4D97-AF65-F5344CB8AC3E}">
        <p14:creationId xmlns:p14="http://schemas.microsoft.com/office/powerpoint/2010/main" val="98890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398DA-A649-420E-8189-8A3AB24C70D8}"/>
              </a:ext>
            </a:extLst>
          </p:cNvPr>
          <p:cNvSpPr>
            <a:spLocks noGrp="1"/>
          </p:cNvSpPr>
          <p:nvPr>
            <p:ph type="title"/>
          </p:nvPr>
        </p:nvSpPr>
        <p:spPr/>
        <p:txBody>
          <a:bodyPr/>
          <a:lstStyle/>
          <a:p>
            <a:r>
              <a:rPr lang="zh-CN" altLang="en-US" dirty="0"/>
              <a:t>放大成形</a:t>
            </a:r>
            <a:r>
              <a:rPr lang="en-US" altLang="zh-CN" dirty="0"/>
              <a:t>ASIC</a:t>
            </a:r>
            <a:r>
              <a:rPr lang="zh-CN" altLang="en-US" dirty="0"/>
              <a:t>封装与评估板</a:t>
            </a:r>
          </a:p>
        </p:txBody>
      </p:sp>
      <p:pic>
        <p:nvPicPr>
          <p:cNvPr id="4" name="图片 3">
            <a:extLst>
              <a:ext uri="{FF2B5EF4-FFF2-40B4-BE49-F238E27FC236}">
                <a16:creationId xmlns:a16="http://schemas.microsoft.com/office/drawing/2014/main" id="{81D3AAB4-4C8D-4DA1-949E-BA48F9DCD0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73" t="16759" r="2626" b="16094"/>
          <a:stretch/>
        </p:blipFill>
        <p:spPr>
          <a:xfrm>
            <a:off x="6073972" y="4028134"/>
            <a:ext cx="3870630" cy="2163414"/>
          </a:xfrm>
          <a:prstGeom prst="rect">
            <a:avLst/>
          </a:prstGeom>
        </p:spPr>
      </p:pic>
      <p:pic>
        <p:nvPicPr>
          <p:cNvPr id="5" name="图片 4">
            <a:extLst>
              <a:ext uri="{FF2B5EF4-FFF2-40B4-BE49-F238E27FC236}">
                <a16:creationId xmlns:a16="http://schemas.microsoft.com/office/drawing/2014/main" id="{073078B0-7876-4267-ACD6-29B7A81F2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0839" y="1229171"/>
            <a:ext cx="2167005" cy="2160000"/>
          </a:xfrm>
          <a:prstGeom prst="rect">
            <a:avLst/>
          </a:prstGeom>
        </p:spPr>
      </p:pic>
      <p:pic>
        <p:nvPicPr>
          <p:cNvPr id="8" name="图片 7">
            <a:extLst>
              <a:ext uri="{FF2B5EF4-FFF2-40B4-BE49-F238E27FC236}">
                <a16:creationId xmlns:a16="http://schemas.microsoft.com/office/drawing/2014/main" id="{47D7812E-0636-477E-A06D-CC7DD790FB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0" t="3042" r="9758" b="6292"/>
          <a:stretch/>
        </p:blipFill>
        <p:spPr>
          <a:xfrm>
            <a:off x="1597241" y="1054953"/>
            <a:ext cx="3619500" cy="5181058"/>
          </a:xfrm>
          <a:prstGeom prst="rect">
            <a:avLst/>
          </a:prstGeom>
        </p:spPr>
      </p:pic>
      <p:sp>
        <p:nvSpPr>
          <p:cNvPr id="9" name="文本框 8">
            <a:extLst>
              <a:ext uri="{FF2B5EF4-FFF2-40B4-BE49-F238E27FC236}">
                <a16:creationId xmlns:a16="http://schemas.microsoft.com/office/drawing/2014/main" id="{13320356-D903-487C-A688-6C79BCCCF268}"/>
              </a:ext>
            </a:extLst>
          </p:cNvPr>
          <p:cNvSpPr txBox="1"/>
          <p:nvPr/>
        </p:nvSpPr>
        <p:spPr>
          <a:xfrm>
            <a:off x="5450963" y="3567905"/>
            <a:ext cx="1776856" cy="523220"/>
          </a:xfrm>
          <a:prstGeom prst="rect">
            <a:avLst/>
          </a:prstGeom>
          <a:noFill/>
        </p:spPr>
        <p:txBody>
          <a:bodyPr wrap="square" rtlCol="0">
            <a:spAutoFit/>
          </a:bodyPr>
          <a:lstStyle/>
          <a:p>
            <a:pPr algn="ctr"/>
            <a:r>
              <a:rPr lang="zh-CN" altLang="en-US" sz="2800" b="1" dirty="0">
                <a:ln w="12700">
                  <a:solidFill>
                    <a:srgbClr val="FF0000"/>
                  </a:solidFill>
                  <a:prstDash val="solid"/>
                </a:ln>
                <a:solidFill>
                  <a:srgbClr val="FF0000"/>
                </a:solidFill>
                <a:effectLst>
                  <a:outerShdw blurRad="12700" dist="38100" dir="2700000" algn="tl" rotWithShape="0">
                    <a:schemeClr val="accent5">
                      <a:lumMod val="60000"/>
                      <a:lumOff val="40000"/>
                    </a:schemeClr>
                  </a:outerShdw>
                </a:effectLst>
              </a:rPr>
              <a:t>晶核照片</a:t>
            </a:r>
          </a:p>
        </p:txBody>
      </p:sp>
      <p:sp>
        <p:nvSpPr>
          <p:cNvPr id="10" name="文本框 9">
            <a:extLst>
              <a:ext uri="{FF2B5EF4-FFF2-40B4-BE49-F238E27FC236}">
                <a16:creationId xmlns:a16="http://schemas.microsoft.com/office/drawing/2014/main" id="{5BB2B537-DD5C-4643-9026-0D5C2EE94230}"/>
              </a:ext>
            </a:extLst>
          </p:cNvPr>
          <p:cNvSpPr txBox="1"/>
          <p:nvPr/>
        </p:nvSpPr>
        <p:spPr>
          <a:xfrm>
            <a:off x="7774617" y="3546545"/>
            <a:ext cx="2021804" cy="523220"/>
          </a:xfrm>
          <a:prstGeom prst="rect">
            <a:avLst/>
          </a:prstGeom>
          <a:noFill/>
        </p:spPr>
        <p:txBody>
          <a:bodyPr wrap="square" rtlCol="0">
            <a:spAutoFit/>
          </a:bodyPr>
          <a:lstStyle/>
          <a:p>
            <a:r>
              <a:rPr lang="zh-CN" altLang="en-US" sz="2800" b="1" dirty="0">
                <a:ln w="12700">
                  <a:solidFill>
                    <a:srgbClr val="FF0000"/>
                  </a:solidFill>
                  <a:prstDash val="solid"/>
                </a:ln>
                <a:solidFill>
                  <a:srgbClr val="FF0000"/>
                </a:solidFill>
                <a:effectLst>
                  <a:outerShdw blurRad="12700" dist="38100" dir="2700000" algn="tl" rotWithShape="0">
                    <a:schemeClr val="accent5">
                      <a:lumMod val="60000"/>
                      <a:lumOff val="40000"/>
                    </a:schemeClr>
                  </a:outerShdw>
                </a:effectLst>
              </a:rPr>
              <a:t>打线示意图</a:t>
            </a:r>
          </a:p>
        </p:txBody>
      </p:sp>
      <p:sp>
        <p:nvSpPr>
          <p:cNvPr id="11" name="文本框 10">
            <a:extLst>
              <a:ext uri="{FF2B5EF4-FFF2-40B4-BE49-F238E27FC236}">
                <a16:creationId xmlns:a16="http://schemas.microsoft.com/office/drawing/2014/main" id="{E91F168C-E1DB-484C-A020-F465B707245D}"/>
              </a:ext>
            </a:extLst>
          </p:cNvPr>
          <p:cNvSpPr txBox="1"/>
          <p:nvPr/>
        </p:nvSpPr>
        <p:spPr>
          <a:xfrm>
            <a:off x="2398681" y="1741355"/>
            <a:ext cx="2021804" cy="523220"/>
          </a:xfrm>
          <a:prstGeom prst="rect">
            <a:avLst/>
          </a:prstGeom>
          <a:noFill/>
        </p:spPr>
        <p:txBody>
          <a:bodyPr wrap="square" rtlCol="0">
            <a:spAutoFit/>
          </a:bodyPr>
          <a:lstStyle/>
          <a:p>
            <a:pPr algn="ctr"/>
            <a:r>
              <a:rPr lang="zh-CN" altLang="en-US" sz="2800" b="1" dirty="0">
                <a:ln w="6600">
                  <a:solidFill>
                    <a:schemeClr val="accent2"/>
                  </a:solidFill>
                  <a:prstDash val="solid"/>
                </a:ln>
                <a:solidFill>
                  <a:srgbClr val="FFFFFF"/>
                </a:solidFill>
                <a:effectLst>
                  <a:outerShdw dist="38100" dir="2700000" algn="tl" rotWithShape="0">
                    <a:schemeClr val="accent2"/>
                  </a:outerShdw>
                </a:effectLst>
              </a:rPr>
              <a:t>电源模块</a:t>
            </a:r>
          </a:p>
        </p:txBody>
      </p:sp>
      <p:sp>
        <p:nvSpPr>
          <p:cNvPr id="12" name="文本框 11">
            <a:extLst>
              <a:ext uri="{FF2B5EF4-FFF2-40B4-BE49-F238E27FC236}">
                <a16:creationId xmlns:a16="http://schemas.microsoft.com/office/drawing/2014/main" id="{324CC39B-395C-413B-9746-55026234CC34}"/>
              </a:ext>
            </a:extLst>
          </p:cNvPr>
          <p:cNvSpPr txBox="1"/>
          <p:nvPr/>
        </p:nvSpPr>
        <p:spPr>
          <a:xfrm rot="5400000">
            <a:off x="1387779" y="3808155"/>
            <a:ext cx="2021804" cy="523220"/>
          </a:xfrm>
          <a:prstGeom prst="rect">
            <a:avLst/>
          </a:prstGeom>
          <a:noFill/>
        </p:spPr>
        <p:txBody>
          <a:bodyPr wrap="square" rtlCol="0">
            <a:spAutoFit/>
          </a:bodyPr>
          <a:lstStyle/>
          <a:p>
            <a:pPr algn="ctr"/>
            <a:r>
              <a:rPr lang="zh-CN" altLang="en-US" sz="2800" b="1" dirty="0">
                <a:ln w="6600">
                  <a:solidFill>
                    <a:schemeClr val="accent2"/>
                  </a:solidFill>
                  <a:prstDash val="solid"/>
                </a:ln>
                <a:solidFill>
                  <a:srgbClr val="FFFFFF"/>
                </a:solidFill>
                <a:effectLst>
                  <a:outerShdw dist="38100" dir="2700000" algn="tl" rotWithShape="0">
                    <a:schemeClr val="accent2"/>
                  </a:outerShdw>
                </a:effectLst>
              </a:rPr>
              <a:t>输入模块</a:t>
            </a:r>
          </a:p>
        </p:txBody>
      </p:sp>
      <p:sp>
        <p:nvSpPr>
          <p:cNvPr id="13" name="文本框 12">
            <a:extLst>
              <a:ext uri="{FF2B5EF4-FFF2-40B4-BE49-F238E27FC236}">
                <a16:creationId xmlns:a16="http://schemas.microsoft.com/office/drawing/2014/main" id="{BC16C2E6-EC54-44D5-874D-477C8D5D941A}"/>
              </a:ext>
            </a:extLst>
          </p:cNvPr>
          <p:cNvSpPr txBox="1"/>
          <p:nvPr/>
        </p:nvSpPr>
        <p:spPr>
          <a:xfrm rot="5400000">
            <a:off x="3409583" y="3829515"/>
            <a:ext cx="2021804" cy="523220"/>
          </a:xfrm>
          <a:prstGeom prst="rect">
            <a:avLst/>
          </a:prstGeom>
          <a:noFill/>
        </p:spPr>
        <p:txBody>
          <a:bodyPr wrap="square" rtlCol="0">
            <a:spAutoFit/>
          </a:bodyPr>
          <a:lstStyle/>
          <a:p>
            <a:pPr algn="ctr"/>
            <a:r>
              <a:rPr lang="zh-CN" altLang="en-US" sz="2800" b="1" dirty="0">
                <a:ln w="6600">
                  <a:solidFill>
                    <a:schemeClr val="accent2"/>
                  </a:solidFill>
                  <a:prstDash val="solid"/>
                </a:ln>
                <a:solidFill>
                  <a:srgbClr val="FFFFFF"/>
                </a:solidFill>
                <a:effectLst>
                  <a:outerShdw dist="38100" dir="2700000" algn="tl" rotWithShape="0">
                    <a:schemeClr val="accent2"/>
                  </a:outerShdw>
                </a:effectLst>
              </a:rPr>
              <a:t>输出模块</a:t>
            </a:r>
          </a:p>
        </p:txBody>
      </p:sp>
      <p:sp>
        <p:nvSpPr>
          <p:cNvPr id="14" name="文本框 13">
            <a:extLst>
              <a:ext uri="{FF2B5EF4-FFF2-40B4-BE49-F238E27FC236}">
                <a16:creationId xmlns:a16="http://schemas.microsoft.com/office/drawing/2014/main" id="{77716187-3823-4AAF-A430-941E585116F0}"/>
              </a:ext>
            </a:extLst>
          </p:cNvPr>
          <p:cNvSpPr txBox="1"/>
          <p:nvPr/>
        </p:nvSpPr>
        <p:spPr>
          <a:xfrm>
            <a:off x="2763137" y="4650814"/>
            <a:ext cx="1287707" cy="523220"/>
          </a:xfrm>
          <a:prstGeom prst="rect">
            <a:avLst/>
          </a:prstGeom>
          <a:noFill/>
        </p:spPr>
        <p:txBody>
          <a:bodyPr wrap="square" rtlCol="0">
            <a:spAutoFit/>
          </a:bodyPr>
          <a:lstStyle/>
          <a:p>
            <a:pPr algn="ctr"/>
            <a:r>
              <a:rPr lang="en-US" altLang="zh-CN" sz="2800" b="1" dirty="0">
                <a:ln w="6600">
                  <a:solidFill>
                    <a:schemeClr val="accent2"/>
                  </a:solidFill>
                  <a:prstDash val="solid"/>
                </a:ln>
                <a:solidFill>
                  <a:srgbClr val="FFFFFF"/>
                </a:solidFill>
                <a:effectLst>
                  <a:outerShdw dist="38100" dir="2700000" algn="tl" rotWithShape="0">
                    <a:schemeClr val="accent2"/>
                  </a:outerShdw>
                </a:effectLst>
              </a:rPr>
              <a:t>ASIC</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15" name="直接箭头连接符 14">
            <a:extLst>
              <a:ext uri="{FF2B5EF4-FFF2-40B4-BE49-F238E27FC236}">
                <a16:creationId xmlns:a16="http://schemas.microsoft.com/office/drawing/2014/main" id="{DFA4C7B6-128D-49DF-809A-53152BB79570}"/>
              </a:ext>
            </a:extLst>
          </p:cNvPr>
          <p:cNvCxnSpPr/>
          <p:nvPr/>
        </p:nvCxnSpPr>
        <p:spPr>
          <a:xfrm flipH="1" flipV="1">
            <a:off x="3300470" y="4433088"/>
            <a:ext cx="323273" cy="341745"/>
          </a:xfrm>
          <a:prstGeom prst="straightConnector1">
            <a:avLst/>
          </a:prstGeom>
          <a:ln w="57150">
            <a:solidFill>
              <a:srgbClr val="F7F709"/>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59EEDAE5-55CB-4998-B5DF-A247E32D8D6C}"/>
              </a:ext>
            </a:extLst>
          </p:cNvPr>
          <p:cNvSpPr/>
          <p:nvPr/>
        </p:nvSpPr>
        <p:spPr>
          <a:xfrm>
            <a:off x="2873591" y="3769582"/>
            <a:ext cx="683879" cy="600365"/>
          </a:xfrm>
          <a:prstGeom prst="rect">
            <a:avLst/>
          </a:prstGeom>
          <a:noFill/>
          <a:ln w="57150">
            <a:solidFill>
              <a:srgbClr val="F7F70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a:extLst>
              <a:ext uri="{FF2B5EF4-FFF2-40B4-BE49-F238E27FC236}">
                <a16:creationId xmlns:a16="http://schemas.microsoft.com/office/drawing/2014/main" id="{5A6D3569-D721-4906-9053-5A5EB4F49972}"/>
              </a:ext>
            </a:extLst>
          </p:cNvPr>
          <p:cNvCxnSpPr/>
          <p:nvPr/>
        </p:nvCxnSpPr>
        <p:spPr>
          <a:xfrm flipH="1">
            <a:off x="7155223" y="3261512"/>
            <a:ext cx="230909" cy="13023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45E96DEC-3321-474A-BCD8-EDCEBC496050}"/>
              </a:ext>
            </a:extLst>
          </p:cNvPr>
          <p:cNvCxnSpPr/>
          <p:nvPr/>
        </p:nvCxnSpPr>
        <p:spPr>
          <a:xfrm flipH="1" flipV="1">
            <a:off x="3462106" y="4369947"/>
            <a:ext cx="2718574" cy="10713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E1BB1F6F-29D2-4F3A-83DB-C7A2BB3382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5757" y="1065456"/>
            <a:ext cx="2626833" cy="2520000"/>
          </a:xfrm>
          <a:prstGeom prst="rect">
            <a:avLst/>
          </a:prstGeom>
        </p:spPr>
      </p:pic>
      <p:sp>
        <p:nvSpPr>
          <p:cNvPr id="20" name="文本框 19">
            <a:extLst>
              <a:ext uri="{FF2B5EF4-FFF2-40B4-BE49-F238E27FC236}">
                <a16:creationId xmlns:a16="http://schemas.microsoft.com/office/drawing/2014/main" id="{3445FE0D-B8C0-498F-9AF1-17F2D987F3E7}"/>
              </a:ext>
            </a:extLst>
          </p:cNvPr>
          <p:cNvSpPr txBox="1"/>
          <p:nvPr/>
        </p:nvSpPr>
        <p:spPr>
          <a:xfrm>
            <a:off x="5784334" y="5768308"/>
            <a:ext cx="2042599" cy="523220"/>
          </a:xfrm>
          <a:prstGeom prst="rect">
            <a:avLst/>
          </a:prstGeom>
          <a:noFill/>
        </p:spPr>
        <p:txBody>
          <a:bodyPr wrap="square" rtlCol="0">
            <a:spAutoFit/>
          </a:bodyPr>
          <a:lstStyle/>
          <a:p>
            <a:pPr algn="ctr"/>
            <a:r>
              <a:rPr lang="en-US" altLang="zh-CN" sz="2800" b="1" dirty="0">
                <a:ln w="12700">
                  <a:solidFill>
                    <a:srgbClr val="FF0000"/>
                  </a:solidFill>
                  <a:prstDash val="solid"/>
                </a:ln>
                <a:solidFill>
                  <a:srgbClr val="FF0000"/>
                </a:solidFill>
                <a:effectLst>
                  <a:outerShdw blurRad="12700" dist="38100" dir="2700000" algn="tl" rotWithShape="0">
                    <a:schemeClr val="accent5">
                      <a:lumMod val="60000"/>
                      <a:lumOff val="40000"/>
                    </a:schemeClr>
                  </a:outerShdw>
                </a:effectLst>
              </a:rPr>
              <a:t>LQFP100L</a:t>
            </a:r>
          </a:p>
        </p:txBody>
      </p:sp>
      <p:cxnSp>
        <p:nvCxnSpPr>
          <p:cNvPr id="21" name="直接箭头连接符 20">
            <a:extLst>
              <a:ext uri="{FF2B5EF4-FFF2-40B4-BE49-F238E27FC236}">
                <a16:creationId xmlns:a16="http://schemas.microsoft.com/office/drawing/2014/main" id="{666CA971-3425-4359-8932-D77369240E96}"/>
              </a:ext>
            </a:extLst>
          </p:cNvPr>
          <p:cNvCxnSpPr/>
          <p:nvPr/>
        </p:nvCxnSpPr>
        <p:spPr>
          <a:xfrm>
            <a:off x="7529951" y="4444421"/>
            <a:ext cx="0" cy="1277078"/>
          </a:xfrm>
          <a:prstGeom prst="straightConnector1">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F9E30CA4-2A96-4638-BBB0-333283A2241F}"/>
              </a:ext>
            </a:extLst>
          </p:cNvPr>
          <p:cNvSpPr/>
          <p:nvPr/>
        </p:nvSpPr>
        <p:spPr>
          <a:xfrm rot="5400000">
            <a:off x="7212165" y="4806010"/>
            <a:ext cx="1215397" cy="523220"/>
          </a:xfrm>
          <a:prstGeom prst="rect">
            <a:avLst/>
          </a:prstGeom>
        </p:spPr>
        <p:txBody>
          <a:bodyPr wrap="none">
            <a:spAutoFit/>
          </a:bodyPr>
          <a:lstStyle/>
          <a:p>
            <a:pPr algn="ctr"/>
            <a:r>
              <a:rPr lang="en-US" altLang="zh-CN" sz="2800" b="1" dirty="0">
                <a:ln w="12700">
                  <a:solidFill>
                    <a:srgbClr val="FF0000"/>
                  </a:solidFill>
                  <a:prstDash val="solid"/>
                </a:ln>
                <a:solidFill>
                  <a:srgbClr val="FF0000"/>
                </a:solidFill>
                <a:effectLst>
                  <a:outerShdw blurRad="12700" dist="38100" dir="2700000" algn="tl" rotWithShape="0">
                    <a:schemeClr val="accent5">
                      <a:lumMod val="60000"/>
                      <a:lumOff val="40000"/>
                    </a:schemeClr>
                  </a:outerShdw>
                </a:effectLst>
              </a:rPr>
              <a:t>14 mm</a:t>
            </a:r>
          </a:p>
        </p:txBody>
      </p:sp>
      <p:sp>
        <p:nvSpPr>
          <p:cNvPr id="23" name="日期占位符 22">
            <a:extLst>
              <a:ext uri="{FF2B5EF4-FFF2-40B4-BE49-F238E27FC236}">
                <a16:creationId xmlns:a16="http://schemas.microsoft.com/office/drawing/2014/main" id="{496B427A-9F97-4354-9882-93186752EBE9}"/>
              </a:ext>
            </a:extLst>
          </p:cNvPr>
          <p:cNvSpPr>
            <a:spLocks noGrp="1"/>
          </p:cNvSpPr>
          <p:nvPr>
            <p:ph type="dt" sz="half" idx="10"/>
          </p:nvPr>
        </p:nvSpPr>
        <p:spPr/>
        <p:txBody>
          <a:bodyPr/>
          <a:lstStyle/>
          <a:p>
            <a:fld id="{410E7920-6ACF-46CE-B510-6B01FEB1B5DC}" type="datetime1">
              <a:rPr lang="zh-CN" altLang="en-US" smtClean="0"/>
              <a:t>2018/6/23</a:t>
            </a:fld>
            <a:endParaRPr lang="zh-CN" altLang="en-US"/>
          </a:p>
        </p:txBody>
      </p:sp>
      <p:sp>
        <p:nvSpPr>
          <p:cNvPr id="24" name="灯片编号占位符 23">
            <a:extLst>
              <a:ext uri="{FF2B5EF4-FFF2-40B4-BE49-F238E27FC236}">
                <a16:creationId xmlns:a16="http://schemas.microsoft.com/office/drawing/2014/main" id="{DDB5ED49-FF1E-4454-90FC-55058B39A28C}"/>
              </a:ext>
            </a:extLst>
          </p:cNvPr>
          <p:cNvSpPr>
            <a:spLocks noGrp="1"/>
          </p:cNvSpPr>
          <p:nvPr>
            <p:ph type="sldNum" sz="quarter" idx="12"/>
          </p:nvPr>
        </p:nvSpPr>
        <p:spPr/>
        <p:txBody>
          <a:bodyPr/>
          <a:lstStyle/>
          <a:p>
            <a:fld id="{9580E5D4-A984-4420-89E6-E50B95C8D231}" type="slidenum">
              <a:rPr lang="zh-CN" altLang="en-US" smtClean="0"/>
              <a:t>11</a:t>
            </a:fld>
            <a:endParaRPr lang="zh-CN" altLang="en-US"/>
          </a:p>
        </p:txBody>
      </p:sp>
    </p:spTree>
    <p:extLst>
      <p:ext uri="{BB962C8B-B14F-4D97-AF65-F5344CB8AC3E}">
        <p14:creationId xmlns:p14="http://schemas.microsoft.com/office/powerpoint/2010/main" val="4063268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1A1E55-1C9B-46D9-81B9-639A54B50037}"/>
              </a:ext>
            </a:extLst>
          </p:cNvPr>
          <p:cNvSpPr>
            <a:spLocks noGrp="1"/>
          </p:cNvSpPr>
          <p:nvPr>
            <p:ph type="title"/>
          </p:nvPr>
        </p:nvSpPr>
        <p:spPr/>
        <p:txBody>
          <a:bodyPr/>
          <a:lstStyle/>
          <a:p>
            <a:r>
              <a:rPr lang="zh-CN" altLang="en-US" dirty="0"/>
              <a:t>放大成形</a:t>
            </a:r>
            <a:r>
              <a:rPr lang="en-US" altLang="zh-CN" dirty="0"/>
              <a:t>ASIC</a:t>
            </a:r>
            <a:r>
              <a:rPr lang="zh-CN" altLang="en-US" dirty="0"/>
              <a:t>测试平台</a:t>
            </a:r>
          </a:p>
        </p:txBody>
      </p:sp>
      <p:pic>
        <p:nvPicPr>
          <p:cNvPr id="4" name="内容占位符 3">
            <a:extLst>
              <a:ext uri="{FF2B5EF4-FFF2-40B4-BE49-F238E27FC236}">
                <a16:creationId xmlns:a16="http://schemas.microsoft.com/office/drawing/2014/main" id="{ADEB924E-026D-4AD7-B6BB-771C3C3EE66C}"/>
              </a:ext>
            </a:extLst>
          </p:cNvPr>
          <p:cNvPicPr>
            <a:picLocks noGrp="1" noChangeAspect="1"/>
          </p:cNvPicPr>
          <p:nvPr>
            <p:ph idx="1"/>
          </p:nvPr>
        </p:nvPicPr>
        <p:blipFill>
          <a:blip r:embed="rId4"/>
          <a:stretch>
            <a:fillRect/>
          </a:stretch>
        </p:blipFill>
        <p:spPr>
          <a:xfrm>
            <a:off x="5956916" y="1855615"/>
            <a:ext cx="5945139" cy="3939608"/>
          </a:xfrm>
          <a:prstGeom prst="rect">
            <a:avLst/>
          </a:prstGeom>
        </p:spPr>
      </p:pic>
      <p:sp>
        <p:nvSpPr>
          <p:cNvPr id="5" name="Rectangle 2">
            <a:extLst>
              <a:ext uri="{FF2B5EF4-FFF2-40B4-BE49-F238E27FC236}">
                <a16:creationId xmlns:a16="http://schemas.microsoft.com/office/drawing/2014/main" id="{D9E9B433-72AA-4ECE-A53D-653DB249CCD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6" name="对象 5">
            <a:extLst>
              <a:ext uri="{FF2B5EF4-FFF2-40B4-BE49-F238E27FC236}">
                <a16:creationId xmlns:a16="http://schemas.microsoft.com/office/drawing/2014/main" id="{518307A1-C401-4DA3-8B7F-FFAF91B4B650}"/>
              </a:ext>
            </a:extLst>
          </p:cNvPr>
          <p:cNvGraphicFramePr>
            <a:graphicFrameLocks noChangeAspect="1"/>
          </p:cNvGraphicFramePr>
          <p:nvPr>
            <p:extLst>
              <p:ext uri="{D42A27DB-BD31-4B8C-83A1-F6EECF244321}">
                <p14:modId xmlns:p14="http://schemas.microsoft.com/office/powerpoint/2010/main" val="3438702333"/>
              </p:ext>
            </p:extLst>
          </p:nvPr>
        </p:nvGraphicFramePr>
        <p:xfrm>
          <a:off x="532660" y="2317254"/>
          <a:ext cx="4989250" cy="2494626"/>
        </p:xfrm>
        <a:graphic>
          <a:graphicData uri="http://schemas.openxmlformats.org/presentationml/2006/ole">
            <mc:AlternateContent xmlns:mc="http://schemas.openxmlformats.org/markup-compatibility/2006">
              <mc:Choice xmlns:v="urn:schemas-microsoft-com:vml" Requires="v">
                <p:oleObj spid="_x0000_s9572" name="Visio" r:id="rId5" imgW="4933979" imgH="2438310" progId="Visio.Drawing.15">
                  <p:embed/>
                </p:oleObj>
              </mc:Choice>
              <mc:Fallback>
                <p:oleObj name="Visio" r:id="rId5" imgW="4933979" imgH="2438310" progId="Visio.Drawing.15">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660" y="2317254"/>
                        <a:ext cx="4989250" cy="2494626"/>
                      </a:xfrm>
                      <a:prstGeom prst="rect">
                        <a:avLst/>
                      </a:prstGeom>
                      <a:noFill/>
                    </p:spPr>
                  </p:pic>
                </p:oleObj>
              </mc:Fallback>
            </mc:AlternateContent>
          </a:graphicData>
        </a:graphic>
      </p:graphicFrame>
      <p:sp>
        <p:nvSpPr>
          <p:cNvPr id="7" name="日期占位符 6">
            <a:extLst>
              <a:ext uri="{FF2B5EF4-FFF2-40B4-BE49-F238E27FC236}">
                <a16:creationId xmlns:a16="http://schemas.microsoft.com/office/drawing/2014/main" id="{32BC42F4-6654-4934-A4C4-217141023AEB}"/>
              </a:ext>
            </a:extLst>
          </p:cNvPr>
          <p:cNvSpPr>
            <a:spLocks noGrp="1"/>
          </p:cNvSpPr>
          <p:nvPr>
            <p:ph type="dt" sz="half" idx="10"/>
          </p:nvPr>
        </p:nvSpPr>
        <p:spPr/>
        <p:txBody>
          <a:bodyPr/>
          <a:lstStyle/>
          <a:p>
            <a:fld id="{653BEB4E-1576-40F5-A056-1F41D4634C8C}" type="datetime1">
              <a:rPr lang="zh-CN" altLang="en-US" smtClean="0"/>
              <a:t>2018/6/23</a:t>
            </a:fld>
            <a:endParaRPr lang="zh-CN" altLang="en-US"/>
          </a:p>
        </p:txBody>
      </p:sp>
      <p:sp>
        <p:nvSpPr>
          <p:cNvPr id="8" name="灯片编号占位符 7">
            <a:extLst>
              <a:ext uri="{FF2B5EF4-FFF2-40B4-BE49-F238E27FC236}">
                <a16:creationId xmlns:a16="http://schemas.microsoft.com/office/drawing/2014/main" id="{3395FFD7-DF6A-4F41-9BD5-3FD1792D070E}"/>
              </a:ext>
            </a:extLst>
          </p:cNvPr>
          <p:cNvSpPr>
            <a:spLocks noGrp="1"/>
          </p:cNvSpPr>
          <p:nvPr>
            <p:ph type="sldNum" sz="quarter" idx="12"/>
          </p:nvPr>
        </p:nvSpPr>
        <p:spPr/>
        <p:txBody>
          <a:bodyPr/>
          <a:lstStyle/>
          <a:p>
            <a:fld id="{9580E5D4-A984-4420-89E6-E50B95C8D231}" type="slidenum">
              <a:rPr lang="zh-CN" altLang="en-US" smtClean="0"/>
              <a:t>12</a:t>
            </a:fld>
            <a:endParaRPr lang="zh-CN" altLang="en-US"/>
          </a:p>
        </p:txBody>
      </p:sp>
    </p:spTree>
    <p:extLst>
      <p:ext uri="{BB962C8B-B14F-4D97-AF65-F5344CB8AC3E}">
        <p14:creationId xmlns:p14="http://schemas.microsoft.com/office/powerpoint/2010/main" val="3809993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D35A5E-B3E7-4488-A642-FCD07E084563}"/>
              </a:ext>
            </a:extLst>
          </p:cNvPr>
          <p:cNvSpPr>
            <a:spLocks noGrp="1"/>
          </p:cNvSpPr>
          <p:nvPr>
            <p:ph type="title"/>
          </p:nvPr>
        </p:nvSpPr>
        <p:spPr/>
        <p:txBody>
          <a:bodyPr/>
          <a:lstStyle/>
          <a:p>
            <a:r>
              <a:rPr lang="zh-CN" altLang="en-US" dirty="0"/>
              <a:t>时间测量结果</a:t>
            </a:r>
          </a:p>
        </p:txBody>
      </p:sp>
      <p:sp>
        <p:nvSpPr>
          <p:cNvPr id="3" name="内容占位符 2">
            <a:extLst>
              <a:ext uri="{FF2B5EF4-FFF2-40B4-BE49-F238E27FC236}">
                <a16:creationId xmlns:a16="http://schemas.microsoft.com/office/drawing/2014/main" id="{6A4F5AA9-0130-433D-AA14-C728CF36788D}"/>
              </a:ext>
            </a:extLst>
          </p:cNvPr>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en-US" altLang="zh-CN" dirty="0"/>
              <a:t>4000</a:t>
            </a:r>
            <a:r>
              <a:rPr lang="zh-CN" altLang="en-US" dirty="0"/>
              <a:t>倍动态范围内时间游动小于</a:t>
            </a:r>
            <a:r>
              <a:rPr lang="en-US" altLang="zh-CN" dirty="0"/>
              <a:t>10 ns</a:t>
            </a:r>
          </a:p>
          <a:p>
            <a:r>
              <a:rPr lang="zh-CN" altLang="en-US" dirty="0"/>
              <a:t>时间精度测量结果：低阈好于</a:t>
            </a:r>
            <a:r>
              <a:rPr lang="en-US" altLang="zh-CN" dirty="0"/>
              <a:t>300 </a:t>
            </a:r>
            <a:r>
              <a:rPr lang="en-US" altLang="zh-CN" dirty="0" err="1"/>
              <a:t>ps</a:t>
            </a:r>
            <a:r>
              <a:rPr lang="zh-CN" altLang="en-US" dirty="0"/>
              <a:t>，高阈好于</a:t>
            </a:r>
            <a:r>
              <a:rPr lang="en-US" altLang="zh-CN" dirty="0"/>
              <a:t>100 </a:t>
            </a:r>
            <a:r>
              <a:rPr lang="en-US" altLang="zh-CN" dirty="0" err="1"/>
              <a:t>ps</a:t>
            </a:r>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6" name="文本框 5">
            <a:extLst>
              <a:ext uri="{FF2B5EF4-FFF2-40B4-BE49-F238E27FC236}">
                <a16:creationId xmlns:a16="http://schemas.microsoft.com/office/drawing/2014/main" id="{DEF9EAAF-B93B-4AD3-9D69-616247AB77F9}"/>
              </a:ext>
            </a:extLst>
          </p:cNvPr>
          <p:cNvSpPr txBox="1"/>
          <p:nvPr/>
        </p:nvSpPr>
        <p:spPr>
          <a:xfrm>
            <a:off x="2321790" y="1017059"/>
            <a:ext cx="1754910" cy="400110"/>
          </a:xfrm>
          <a:prstGeom prst="rect">
            <a:avLst/>
          </a:prstGeom>
          <a:noFill/>
        </p:spPr>
        <p:txBody>
          <a:bodyPr wrap="square" rtlCol="0">
            <a:spAutoFit/>
          </a:bodyPr>
          <a:lstStyle/>
          <a:p>
            <a:pPr algn="ctr"/>
            <a:r>
              <a:rPr lang="zh-CN" altLang="en-US" sz="2000" b="1" dirty="0">
                <a:solidFill>
                  <a:srgbClr val="FF0000"/>
                </a:solidFill>
              </a:rPr>
              <a:t>时间游动</a:t>
            </a:r>
          </a:p>
        </p:txBody>
      </p:sp>
      <p:sp>
        <p:nvSpPr>
          <p:cNvPr id="7" name="文本框 6">
            <a:extLst>
              <a:ext uri="{FF2B5EF4-FFF2-40B4-BE49-F238E27FC236}">
                <a16:creationId xmlns:a16="http://schemas.microsoft.com/office/drawing/2014/main" id="{AF5DBA9F-655A-40E3-A42D-EB044F764F86}"/>
              </a:ext>
            </a:extLst>
          </p:cNvPr>
          <p:cNvSpPr txBox="1"/>
          <p:nvPr/>
        </p:nvSpPr>
        <p:spPr>
          <a:xfrm>
            <a:off x="7579590" y="1103173"/>
            <a:ext cx="1754910" cy="400110"/>
          </a:xfrm>
          <a:prstGeom prst="rect">
            <a:avLst/>
          </a:prstGeom>
          <a:noFill/>
        </p:spPr>
        <p:txBody>
          <a:bodyPr wrap="square" rtlCol="0">
            <a:spAutoFit/>
          </a:bodyPr>
          <a:lstStyle/>
          <a:p>
            <a:pPr algn="ctr"/>
            <a:r>
              <a:rPr lang="zh-CN" altLang="en-US" sz="2000" b="1" dirty="0">
                <a:solidFill>
                  <a:srgbClr val="FF0000"/>
                </a:solidFill>
              </a:rPr>
              <a:t>时间精度</a:t>
            </a:r>
          </a:p>
        </p:txBody>
      </p:sp>
      <p:sp>
        <p:nvSpPr>
          <p:cNvPr id="8" name="日期占位符 7">
            <a:extLst>
              <a:ext uri="{FF2B5EF4-FFF2-40B4-BE49-F238E27FC236}">
                <a16:creationId xmlns:a16="http://schemas.microsoft.com/office/drawing/2014/main" id="{54C4DCA2-EBA6-4426-9DF8-F91C2432D838}"/>
              </a:ext>
            </a:extLst>
          </p:cNvPr>
          <p:cNvSpPr>
            <a:spLocks noGrp="1"/>
          </p:cNvSpPr>
          <p:nvPr>
            <p:ph type="dt" sz="half" idx="10"/>
          </p:nvPr>
        </p:nvSpPr>
        <p:spPr/>
        <p:txBody>
          <a:bodyPr/>
          <a:lstStyle/>
          <a:p>
            <a:fld id="{A7FF40A8-A291-413B-94B8-C2D14A2E57DA}" type="datetime1">
              <a:rPr lang="zh-CN" altLang="en-US" smtClean="0"/>
              <a:t>2018/6/23</a:t>
            </a:fld>
            <a:endParaRPr lang="zh-CN" altLang="en-US"/>
          </a:p>
        </p:txBody>
      </p:sp>
      <p:sp>
        <p:nvSpPr>
          <p:cNvPr id="9" name="灯片编号占位符 8">
            <a:extLst>
              <a:ext uri="{FF2B5EF4-FFF2-40B4-BE49-F238E27FC236}">
                <a16:creationId xmlns:a16="http://schemas.microsoft.com/office/drawing/2014/main" id="{0094BB57-2F00-4892-BE98-D1760A76E365}"/>
              </a:ext>
            </a:extLst>
          </p:cNvPr>
          <p:cNvSpPr>
            <a:spLocks noGrp="1"/>
          </p:cNvSpPr>
          <p:nvPr>
            <p:ph type="sldNum" sz="quarter" idx="12"/>
          </p:nvPr>
        </p:nvSpPr>
        <p:spPr/>
        <p:txBody>
          <a:bodyPr/>
          <a:lstStyle/>
          <a:p>
            <a:fld id="{9580E5D4-A984-4420-89E6-E50B95C8D231}" type="slidenum">
              <a:rPr lang="zh-CN" altLang="en-US" smtClean="0"/>
              <a:t>13</a:t>
            </a:fld>
            <a:endParaRPr lang="zh-CN" altLang="en-US"/>
          </a:p>
        </p:txBody>
      </p:sp>
      <p:pic>
        <p:nvPicPr>
          <p:cNvPr id="16" name="图片 15">
            <a:extLst>
              <a:ext uri="{FF2B5EF4-FFF2-40B4-BE49-F238E27FC236}">
                <a16:creationId xmlns:a16="http://schemas.microsoft.com/office/drawing/2014/main" id="{7B3DAC49-6FD0-45FC-ADDB-AC1886E02D1C}"/>
              </a:ext>
            </a:extLst>
          </p:cNvPr>
          <p:cNvPicPr>
            <a:picLocks noChangeAspect="1"/>
          </p:cNvPicPr>
          <p:nvPr/>
        </p:nvPicPr>
        <p:blipFill>
          <a:blip r:embed="rId3"/>
          <a:stretch>
            <a:fillRect/>
          </a:stretch>
        </p:blipFill>
        <p:spPr>
          <a:xfrm>
            <a:off x="838200" y="1503283"/>
            <a:ext cx="4782553" cy="3515739"/>
          </a:xfrm>
          <a:prstGeom prst="rect">
            <a:avLst/>
          </a:prstGeom>
        </p:spPr>
      </p:pic>
      <p:pic>
        <p:nvPicPr>
          <p:cNvPr id="17" name="图片 16">
            <a:extLst>
              <a:ext uri="{FF2B5EF4-FFF2-40B4-BE49-F238E27FC236}">
                <a16:creationId xmlns:a16="http://schemas.microsoft.com/office/drawing/2014/main" id="{4B443A6D-8A13-4BB0-86F8-666A2F57AE08}"/>
              </a:ext>
            </a:extLst>
          </p:cNvPr>
          <p:cNvPicPr>
            <a:picLocks noChangeAspect="1"/>
          </p:cNvPicPr>
          <p:nvPr/>
        </p:nvPicPr>
        <p:blipFill>
          <a:blip r:embed="rId4"/>
          <a:stretch>
            <a:fillRect/>
          </a:stretch>
        </p:blipFill>
        <p:spPr>
          <a:xfrm>
            <a:off x="5847644" y="1417169"/>
            <a:ext cx="4931066" cy="3624914"/>
          </a:xfrm>
          <a:prstGeom prst="rect">
            <a:avLst/>
          </a:prstGeom>
        </p:spPr>
      </p:pic>
    </p:spTree>
    <p:extLst>
      <p:ext uri="{BB962C8B-B14F-4D97-AF65-F5344CB8AC3E}">
        <p14:creationId xmlns:p14="http://schemas.microsoft.com/office/powerpoint/2010/main" val="3083394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1D73B7-6049-4DB2-8D99-FBEAA459E4F6}"/>
              </a:ext>
            </a:extLst>
          </p:cNvPr>
          <p:cNvSpPr>
            <a:spLocks noGrp="1"/>
          </p:cNvSpPr>
          <p:nvPr>
            <p:ph type="title"/>
          </p:nvPr>
        </p:nvSpPr>
        <p:spPr/>
        <p:txBody>
          <a:bodyPr/>
          <a:lstStyle/>
          <a:p>
            <a:r>
              <a:rPr lang="zh-CN" altLang="en-US" dirty="0"/>
              <a:t>电荷测量结果</a:t>
            </a:r>
          </a:p>
        </p:txBody>
      </p:sp>
      <p:sp>
        <p:nvSpPr>
          <p:cNvPr id="3" name="内容占位符 2">
            <a:extLst>
              <a:ext uri="{FF2B5EF4-FFF2-40B4-BE49-F238E27FC236}">
                <a16:creationId xmlns:a16="http://schemas.microsoft.com/office/drawing/2014/main" id="{51997FC1-B4A3-440E-B9EF-F7A50C391D93}"/>
              </a:ext>
            </a:extLst>
          </p:cNvPr>
          <p:cNvSpPr>
            <a:spLocks noGrp="1"/>
          </p:cNvSpPr>
          <p:nvPr>
            <p:ph idx="1"/>
          </p:nvPr>
        </p:nvSpPr>
        <p:spPr>
          <a:xfrm>
            <a:off x="838200" y="1250558"/>
            <a:ext cx="10515600" cy="5607442"/>
          </a:xfrm>
        </p:spPr>
        <p:txBody>
          <a:bodyPr/>
          <a:lstStyle/>
          <a:p>
            <a:r>
              <a:rPr lang="zh-CN" altLang="en-US" dirty="0"/>
              <a:t>阳极通道：</a:t>
            </a:r>
            <a:r>
              <a:rPr lang="en-US" altLang="zh-CN" dirty="0"/>
              <a:t>1~100 PE</a:t>
            </a:r>
          </a:p>
          <a:p>
            <a:r>
              <a:rPr lang="zh-CN" altLang="en-US" dirty="0"/>
              <a:t>打拿极通道：</a:t>
            </a:r>
            <a:r>
              <a:rPr lang="en-US" altLang="zh-CN" dirty="0"/>
              <a:t>40~4000 PE</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幅度扫描，测试电荷测量性能</a:t>
            </a:r>
            <a:endParaRPr lang="en-US" altLang="zh-CN" dirty="0"/>
          </a:p>
          <a:p>
            <a:r>
              <a:rPr lang="zh-CN" altLang="en-US" dirty="0"/>
              <a:t>阳极和打拿极通道均可以实现</a:t>
            </a:r>
            <a:r>
              <a:rPr lang="en-US" altLang="zh-CN" dirty="0"/>
              <a:t>100</a:t>
            </a:r>
            <a:r>
              <a:rPr lang="zh-CN" altLang="en-US" dirty="0"/>
              <a:t>倍动态范围</a:t>
            </a:r>
          </a:p>
          <a:p>
            <a:r>
              <a:rPr lang="zh-CN" altLang="en-US" dirty="0"/>
              <a:t>阳极电荷精度好于</a:t>
            </a:r>
            <a:r>
              <a:rPr lang="en-US" altLang="zh-CN" dirty="0"/>
              <a:t>10%</a:t>
            </a:r>
            <a:r>
              <a:rPr lang="zh-CN" altLang="en-US" dirty="0"/>
              <a:t>，打拿极电荷精度好于</a:t>
            </a:r>
            <a:r>
              <a:rPr lang="en-US" altLang="zh-CN" dirty="0"/>
              <a:t>7.5%</a:t>
            </a:r>
            <a:endParaRPr lang="zh-CN" altLang="en-US" dirty="0"/>
          </a:p>
          <a:p>
            <a:endParaRPr lang="en-US" altLang="zh-CN" dirty="0"/>
          </a:p>
        </p:txBody>
      </p:sp>
      <p:pic>
        <p:nvPicPr>
          <p:cNvPr id="4" name="图片 3">
            <a:extLst>
              <a:ext uri="{FF2B5EF4-FFF2-40B4-BE49-F238E27FC236}">
                <a16:creationId xmlns:a16="http://schemas.microsoft.com/office/drawing/2014/main" id="{7636E5D9-C696-4412-9F0B-25CB86DB6989}"/>
              </a:ext>
            </a:extLst>
          </p:cNvPr>
          <p:cNvPicPr>
            <a:picLocks noChangeAspect="1"/>
          </p:cNvPicPr>
          <p:nvPr/>
        </p:nvPicPr>
        <p:blipFill>
          <a:blip r:embed="rId3"/>
          <a:stretch>
            <a:fillRect/>
          </a:stretch>
        </p:blipFill>
        <p:spPr>
          <a:xfrm>
            <a:off x="1522678" y="1852900"/>
            <a:ext cx="4301073" cy="3187822"/>
          </a:xfrm>
          <a:prstGeom prst="rect">
            <a:avLst/>
          </a:prstGeom>
        </p:spPr>
      </p:pic>
      <p:sp>
        <p:nvSpPr>
          <p:cNvPr id="5" name="矩形 4">
            <a:extLst>
              <a:ext uri="{FF2B5EF4-FFF2-40B4-BE49-F238E27FC236}">
                <a16:creationId xmlns:a16="http://schemas.microsoft.com/office/drawing/2014/main" id="{B98542E5-B0C5-4645-9E11-57EE597E8D7A}"/>
              </a:ext>
            </a:extLst>
          </p:cNvPr>
          <p:cNvSpPr/>
          <p:nvPr/>
        </p:nvSpPr>
        <p:spPr>
          <a:xfrm>
            <a:off x="3673214" y="2315278"/>
            <a:ext cx="2040943" cy="369332"/>
          </a:xfrm>
          <a:prstGeom prst="rect">
            <a:avLst/>
          </a:prstGeom>
        </p:spPr>
        <p:txBody>
          <a:bodyPr wrap="square">
            <a:spAutoFit/>
          </a:bodyPr>
          <a:lstStyle/>
          <a:p>
            <a:r>
              <a:rPr lang="zh-CN" altLang="en-US" dirty="0">
                <a:latin typeface="Times New Roman" panose="02020603050405020304" pitchFamily="18" charset="0"/>
              </a:rPr>
              <a:t>电荷转换曲线</a:t>
            </a:r>
            <a:endParaRPr lang="zh-CN" altLang="en-US" dirty="0"/>
          </a:p>
        </p:txBody>
      </p:sp>
      <p:pic>
        <p:nvPicPr>
          <p:cNvPr id="7" name="图片 6">
            <a:extLst>
              <a:ext uri="{FF2B5EF4-FFF2-40B4-BE49-F238E27FC236}">
                <a16:creationId xmlns:a16="http://schemas.microsoft.com/office/drawing/2014/main" id="{A5346E01-321B-42CC-B39D-E8D2B6465187}"/>
              </a:ext>
            </a:extLst>
          </p:cNvPr>
          <p:cNvPicPr>
            <a:picLocks noChangeAspect="1"/>
          </p:cNvPicPr>
          <p:nvPr/>
        </p:nvPicPr>
        <p:blipFill>
          <a:blip r:embed="rId4"/>
          <a:stretch>
            <a:fillRect/>
          </a:stretch>
        </p:blipFill>
        <p:spPr>
          <a:xfrm>
            <a:off x="6449878" y="1852900"/>
            <a:ext cx="4277794" cy="3187822"/>
          </a:xfrm>
          <a:prstGeom prst="rect">
            <a:avLst/>
          </a:prstGeom>
        </p:spPr>
      </p:pic>
      <p:sp>
        <p:nvSpPr>
          <p:cNvPr id="6" name="矩形 5">
            <a:extLst>
              <a:ext uri="{FF2B5EF4-FFF2-40B4-BE49-F238E27FC236}">
                <a16:creationId xmlns:a16="http://schemas.microsoft.com/office/drawing/2014/main" id="{97B5BCB5-4FDC-44CA-8C47-24C0ABE4EECE}"/>
              </a:ext>
            </a:extLst>
          </p:cNvPr>
          <p:cNvSpPr/>
          <p:nvPr/>
        </p:nvSpPr>
        <p:spPr>
          <a:xfrm>
            <a:off x="7315200" y="2315278"/>
            <a:ext cx="1569660" cy="369332"/>
          </a:xfrm>
          <a:prstGeom prst="rect">
            <a:avLst/>
          </a:prstGeom>
        </p:spPr>
        <p:txBody>
          <a:bodyPr wrap="none">
            <a:spAutoFit/>
          </a:bodyPr>
          <a:lstStyle/>
          <a:p>
            <a:r>
              <a:rPr lang="zh-CN" altLang="en-US" dirty="0"/>
              <a:t>电荷测量精度</a:t>
            </a:r>
          </a:p>
        </p:txBody>
      </p:sp>
      <p:sp>
        <p:nvSpPr>
          <p:cNvPr id="8" name="日期占位符 7">
            <a:extLst>
              <a:ext uri="{FF2B5EF4-FFF2-40B4-BE49-F238E27FC236}">
                <a16:creationId xmlns:a16="http://schemas.microsoft.com/office/drawing/2014/main" id="{40B0F4A5-F328-4B5D-9EBA-CFFF4DA14A7B}"/>
              </a:ext>
            </a:extLst>
          </p:cNvPr>
          <p:cNvSpPr>
            <a:spLocks noGrp="1"/>
          </p:cNvSpPr>
          <p:nvPr>
            <p:ph type="dt" sz="half" idx="10"/>
          </p:nvPr>
        </p:nvSpPr>
        <p:spPr/>
        <p:txBody>
          <a:bodyPr/>
          <a:lstStyle/>
          <a:p>
            <a:fld id="{50A4E760-3C42-42C8-A7EE-F3EE837966B6}" type="datetime1">
              <a:rPr lang="zh-CN" altLang="en-US" smtClean="0"/>
              <a:t>2018/6/23</a:t>
            </a:fld>
            <a:endParaRPr lang="zh-CN" altLang="en-US"/>
          </a:p>
        </p:txBody>
      </p:sp>
      <p:sp>
        <p:nvSpPr>
          <p:cNvPr id="9" name="灯片编号占位符 8">
            <a:extLst>
              <a:ext uri="{FF2B5EF4-FFF2-40B4-BE49-F238E27FC236}">
                <a16:creationId xmlns:a16="http://schemas.microsoft.com/office/drawing/2014/main" id="{4C53FC7D-7AFB-4068-98BA-853DC435AFA1}"/>
              </a:ext>
            </a:extLst>
          </p:cNvPr>
          <p:cNvSpPr>
            <a:spLocks noGrp="1"/>
          </p:cNvSpPr>
          <p:nvPr>
            <p:ph type="sldNum" sz="quarter" idx="12"/>
          </p:nvPr>
        </p:nvSpPr>
        <p:spPr/>
        <p:txBody>
          <a:bodyPr/>
          <a:lstStyle/>
          <a:p>
            <a:fld id="{9580E5D4-A984-4420-89E6-E50B95C8D231}" type="slidenum">
              <a:rPr lang="zh-CN" altLang="en-US" smtClean="0"/>
              <a:t>14</a:t>
            </a:fld>
            <a:endParaRPr lang="zh-CN" altLang="en-US"/>
          </a:p>
        </p:txBody>
      </p:sp>
    </p:spTree>
    <p:extLst>
      <p:ext uri="{BB962C8B-B14F-4D97-AF65-F5344CB8AC3E}">
        <p14:creationId xmlns:p14="http://schemas.microsoft.com/office/powerpoint/2010/main" val="2267062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目录</a:t>
            </a:r>
          </a:p>
        </p:txBody>
      </p:sp>
      <p:sp>
        <p:nvSpPr>
          <p:cNvPr id="3" name="内容占位符 2"/>
          <p:cNvSpPr>
            <a:spLocks noGrp="1"/>
          </p:cNvSpPr>
          <p:nvPr>
            <p:ph idx="1"/>
          </p:nvPr>
        </p:nvSpPr>
        <p:spPr>
          <a:xfrm>
            <a:off x="838200" y="1712818"/>
            <a:ext cx="10515600" cy="4859822"/>
          </a:xfrm>
        </p:spPr>
        <p:txBody>
          <a:bodyPr>
            <a:normAutofit/>
          </a:bodyPr>
          <a:lstStyle/>
          <a:p>
            <a:r>
              <a:rPr lang="zh-CN" altLang="en-US" dirty="0"/>
              <a:t>背景介绍</a:t>
            </a:r>
            <a:endParaRPr lang="en-US" altLang="zh-CN" dirty="0"/>
          </a:p>
          <a:p>
            <a:pPr marL="0" indent="0">
              <a:buNone/>
            </a:pPr>
            <a:endParaRPr lang="en-US" altLang="zh-CN" dirty="0"/>
          </a:p>
          <a:p>
            <a:r>
              <a:rPr lang="zh-CN" altLang="en-US" dirty="0"/>
              <a:t>放大成形</a:t>
            </a:r>
            <a:r>
              <a:rPr lang="en-US" altLang="zh-CN" dirty="0"/>
              <a:t>ASIC</a:t>
            </a:r>
            <a:r>
              <a:rPr lang="zh-CN" altLang="en-US" dirty="0"/>
              <a:t>设计与性能测试</a:t>
            </a:r>
            <a:endParaRPr lang="en-US" altLang="zh-CN" dirty="0"/>
          </a:p>
          <a:p>
            <a:endParaRPr lang="en-US" altLang="zh-CN" dirty="0"/>
          </a:p>
          <a:p>
            <a:r>
              <a:rPr lang="zh-CN" altLang="en-US" dirty="0">
                <a:solidFill>
                  <a:srgbClr val="FF0000"/>
                </a:solidFill>
              </a:rPr>
              <a:t>逐次比较型</a:t>
            </a:r>
            <a:r>
              <a:rPr lang="en-US" altLang="zh-CN" dirty="0">
                <a:solidFill>
                  <a:srgbClr val="FF0000"/>
                </a:solidFill>
              </a:rPr>
              <a:t>ADC ASIC</a:t>
            </a:r>
            <a:r>
              <a:rPr lang="zh-CN" altLang="en-US" dirty="0">
                <a:solidFill>
                  <a:srgbClr val="FF0000"/>
                </a:solidFill>
              </a:rPr>
              <a:t>设计与性能测试</a:t>
            </a:r>
            <a:endParaRPr lang="en-US" altLang="zh-CN" dirty="0">
              <a:solidFill>
                <a:srgbClr val="FF0000"/>
              </a:solidFill>
            </a:endParaRPr>
          </a:p>
          <a:p>
            <a:endParaRPr lang="en-US" altLang="zh-CN" dirty="0"/>
          </a:p>
          <a:p>
            <a:r>
              <a:rPr lang="en-US" altLang="zh-CN" dirty="0"/>
              <a:t>ASIC</a:t>
            </a:r>
            <a:r>
              <a:rPr lang="zh-CN" altLang="en-US" dirty="0"/>
              <a:t>联合测试</a:t>
            </a:r>
            <a:endParaRPr lang="en-US" altLang="zh-CN" dirty="0"/>
          </a:p>
          <a:p>
            <a:endParaRPr lang="en-US" altLang="zh-CN" dirty="0"/>
          </a:p>
          <a:p>
            <a:r>
              <a:rPr lang="zh-CN" altLang="en-US" dirty="0"/>
              <a:t>总结</a:t>
            </a:r>
            <a:endParaRPr lang="en-US" altLang="zh-CN" dirty="0"/>
          </a:p>
          <a:p>
            <a:endParaRPr lang="zh-CN" altLang="en-US" dirty="0"/>
          </a:p>
        </p:txBody>
      </p:sp>
      <p:sp>
        <p:nvSpPr>
          <p:cNvPr id="4" name="日期占位符 3">
            <a:extLst>
              <a:ext uri="{FF2B5EF4-FFF2-40B4-BE49-F238E27FC236}">
                <a16:creationId xmlns:a16="http://schemas.microsoft.com/office/drawing/2014/main" id="{F38C4743-6110-4FC5-8FD3-57A2B5DBD951}"/>
              </a:ext>
            </a:extLst>
          </p:cNvPr>
          <p:cNvSpPr>
            <a:spLocks noGrp="1"/>
          </p:cNvSpPr>
          <p:nvPr>
            <p:ph type="dt" sz="half" idx="10"/>
          </p:nvPr>
        </p:nvSpPr>
        <p:spPr/>
        <p:txBody>
          <a:bodyPr/>
          <a:lstStyle/>
          <a:p>
            <a:fld id="{C29F1A1A-CE94-4473-AEF8-4ACC8F8CA774}" type="datetime1">
              <a:rPr lang="zh-CN" altLang="en-US" smtClean="0"/>
              <a:t>2018/6/23</a:t>
            </a:fld>
            <a:endParaRPr lang="zh-CN" altLang="en-US"/>
          </a:p>
        </p:txBody>
      </p:sp>
      <p:sp>
        <p:nvSpPr>
          <p:cNvPr id="5" name="灯片编号占位符 4">
            <a:extLst>
              <a:ext uri="{FF2B5EF4-FFF2-40B4-BE49-F238E27FC236}">
                <a16:creationId xmlns:a16="http://schemas.microsoft.com/office/drawing/2014/main" id="{F16DE30D-3CFB-40CD-BF2D-922B6890AA6D}"/>
              </a:ext>
            </a:extLst>
          </p:cNvPr>
          <p:cNvSpPr>
            <a:spLocks noGrp="1"/>
          </p:cNvSpPr>
          <p:nvPr>
            <p:ph type="sldNum" sz="quarter" idx="12"/>
          </p:nvPr>
        </p:nvSpPr>
        <p:spPr/>
        <p:txBody>
          <a:bodyPr/>
          <a:lstStyle/>
          <a:p>
            <a:fld id="{9580E5D4-A984-4420-89E6-E50B95C8D231}" type="slidenum">
              <a:rPr lang="zh-CN" altLang="en-US" smtClean="0"/>
              <a:t>15</a:t>
            </a:fld>
            <a:endParaRPr lang="zh-CN" altLang="en-US"/>
          </a:p>
        </p:txBody>
      </p:sp>
    </p:spTree>
    <p:extLst>
      <p:ext uri="{BB962C8B-B14F-4D97-AF65-F5344CB8AC3E}">
        <p14:creationId xmlns:p14="http://schemas.microsoft.com/office/powerpoint/2010/main" val="1851455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85360"/>
            <a:ext cx="6477000" cy="595896"/>
          </a:xfrm>
        </p:spPr>
        <p:txBody>
          <a:bodyPr/>
          <a:lstStyle/>
          <a:p>
            <a:r>
              <a:rPr lang="zh-CN" altLang="en-US" dirty="0"/>
              <a:t>逐次比较型</a:t>
            </a:r>
            <a:r>
              <a:rPr lang="en-US" altLang="zh-CN" dirty="0"/>
              <a:t>ADC ASIC</a:t>
            </a:r>
            <a:r>
              <a:rPr lang="zh-CN" altLang="en-US" dirty="0"/>
              <a:t>结构</a:t>
            </a:r>
          </a:p>
        </p:txBody>
      </p:sp>
      <p:sp>
        <p:nvSpPr>
          <p:cNvPr id="3" name="内容占位符 2"/>
          <p:cNvSpPr>
            <a:spLocks noGrp="1"/>
          </p:cNvSpPr>
          <p:nvPr>
            <p:ph idx="1"/>
          </p:nvPr>
        </p:nvSpPr>
        <p:spPr>
          <a:xfrm>
            <a:off x="838200" y="1225119"/>
            <a:ext cx="10515600" cy="4989251"/>
          </a:xfrm>
        </p:spPr>
        <p:txBody>
          <a:bodyPr>
            <a:normAutofit/>
          </a:bodyPr>
          <a:lstStyle/>
          <a:p>
            <a:r>
              <a:rPr lang="zh-CN" altLang="en-US"/>
              <a:t>基于</a:t>
            </a:r>
            <a:r>
              <a:rPr lang="en-US" altLang="zh-CN"/>
              <a:t>Global Foundry 1P6M 180 nm CMOS</a:t>
            </a:r>
            <a:r>
              <a:rPr lang="zh-CN" altLang="zh-CN"/>
              <a:t>工艺</a:t>
            </a:r>
            <a:endParaRPr lang="en-US" altLang="zh-CN"/>
          </a:p>
          <a:p>
            <a:r>
              <a:rPr lang="en-US" altLang="zh-CN"/>
              <a:t>12 bit</a:t>
            </a:r>
          </a:p>
          <a:p>
            <a:r>
              <a:rPr lang="en-US" altLang="zh-CN"/>
              <a:t>4</a:t>
            </a:r>
            <a:r>
              <a:rPr lang="zh-CN" altLang="en-US"/>
              <a:t>个通道（</a:t>
            </a:r>
            <a:r>
              <a:rPr lang="en-US" altLang="zh-CN"/>
              <a:t>CH1-4</a:t>
            </a:r>
            <a:r>
              <a:rPr lang="zh-CN" altLang="en-US"/>
              <a:t>）</a:t>
            </a:r>
            <a:endParaRPr lang="en-US" altLang="zh-CN"/>
          </a:p>
          <a:p>
            <a:endParaRPr lang="en-US" altLang="zh-CN"/>
          </a:p>
          <a:p>
            <a:pPr marL="228589" lvl="1">
              <a:spcBef>
                <a:spcPts val="1000"/>
              </a:spcBef>
            </a:pPr>
            <a:endParaRPr lang="en-US" altLang="zh-CN" sz="2000"/>
          </a:p>
          <a:p>
            <a:pPr marL="0" lvl="1" indent="0">
              <a:spcBef>
                <a:spcPts val="1000"/>
              </a:spcBef>
              <a:buNone/>
            </a:pPr>
            <a:r>
              <a:rPr lang="zh-CN" altLang="en-US" sz="2000"/>
              <a:t>电路核心模块：</a:t>
            </a:r>
            <a:endParaRPr lang="en-US" altLang="zh-CN" sz="2000"/>
          </a:p>
          <a:p>
            <a:pPr marL="228589" lvl="1">
              <a:spcBef>
                <a:spcPts val="1000"/>
              </a:spcBef>
            </a:pPr>
            <a:r>
              <a:rPr lang="zh-CN" altLang="en-US" sz="2000"/>
              <a:t>采样保持电路</a:t>
            </a:r>
            <a:endParaRPr lang="en-US" altLang="zh-CN" sz="2000"/>
          </a:p>
          <a:p>
            <a:pPr marL="228589" lvl="1">
              <a:spcBef>
                <a:spcPts val="1000"/>
              </a:spcBef>
            </a:pPr>
            <a:r>
              <a:rPr lang="zh-CN" altLang="en-US" sz="2000"/>
              <a:t>电容</a:t>
            </a:r>
            <a:r>
              <a:rPr lang="en-US" altLang="zh-CN" sz="2000"/>
              <a:t>DAC</a:t>
            </a:r>
          </a:p>
          <a:p>
            <a:pPr marL="228589" lvl="1">
              <a:spcBef>
                <a:spcPts val="1000"/>
              </a:spcBef>
            </a:pPr>
            <a:r>
              <a:rPr lang="zh-CN" altLang="en-US" sz="2000"/>
              <a:t>动态比较器</a:t>
            </a:r>
            <a:endParaRPr lang="en-US" altLang="zh-CN" sz="2000"/>
          </a:p>
          <a:p>
            <a:pPr marL="228589" lvl="1">
              <a:spcBef>
                <a:spcPts val="1000"/>
              </a:spcBef>
            </a:pPr>
            <a:r>
              <a:rPr lang="zh-CN" altLang="en-US" sz="2000"/>
              <a:t>异步</a:t>
            </a:r>
            <a:r>
              <a:rPr lang="en-US" altLang="zh-CN" sz="2000"/>
              <a:t>SAR</a:t>
            </a:r>
            <a:r>
              <a:rPr lang="zh-CN" altLang="en-US" sz="2000"/>
              <a:t>逻辑</a:t>
            </a:r>
            <a:endParaRPr lang="en-US" altLang="zh-CN" sz="2000"/>
          </a:p>
          <a:p>
            <a:pPr marL="228589" lvl="1">
              <a:spcBef>
                <a:spcPts val="1000"/>
              </a:spcBef>
            </a:pPr>
            <a:r>
              <a:rPr lang="zh-CN" altLang="en-US" sz="2000"/>
              <a:t>参考电压</a:t>
            </a:r>
            <a:r>
              <a:rPr lang="en-US" altLang="zh-CN" sz="2000"/>
              <a:t>buffer</a:t>
            </a:r>
          </a:p>
          <a:p>
            <a:pPr marL="228589" lvl="1">
              <a:spcBef>
                <a:spcPts val="1000"/>
              </a:spcBef>
            </a:pPr>
            <a:r>
              <a:rPr lang="zh-CN" altLang="en-US" sz="2000"/>
              <a:t>时钟与偏置</a:t>
            </a:r>
            <a:endParaRPr lang="en-US" altLang="zh-CN" sz="2000"/>
          </a:p>
          <a:p>
            <a:endParaRPr lang="en-US" altLang="zh-CN"/>
          </a:p>
          <a:p>
            <a:endParaRPr lang="zh-CN" altLang="en-US"/>
          </a:p>
          <a:p>
            <a:endParaRPr lang="en-US" altLang="zh-CN"/>
          </a:p>
          <a:p>
            <a:endParaRPr lang="en-US" altLang="zh-CN"/>
          </a:p>
          <a:p>
            <a:endParaRPr lang="en-US" altLang="zh-CN"/>
          </a:p>
          <a:p>
            <a:endParaRPr lang="en-US" altLang="zh-CN"/>
          </a:p>
          <a:p>
            <a:endParaRPr lang="en-US" altLang="zh-CN"/>
          </a:p>
          <a:p>
            <a:endParaRPr lang="en-US" altLang="zh-CN" dirty="0"/>
          </a:p>
        </p:txBody>
      </p:sp>
      <p:sp>
        <p:nvSpPr>
          <p:cNvPr id="4" name="Rectangle 2"/>
          <p:cNvSpPr>
            <a:spLocks noChangeArrowheads="1"/>
          </p:cNvSpPr>
          <p:nvPr/>
        </p:nvSpPr>
        <p:spPr bwMode="auto">
          <a:xfrm>
            <a:off x="-238897" y="175946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 name="图片 5">
            <a:extLst>
              <a:ext uri="{FF2B5EF4-FFF2-40B4-BE49-F238E27FC236}">
                <a16:creationId xmlns:a16="http://schemas.microsoft.com/office/drawing/2014/main" id="{754CA8D1-F236-4659-874C-37126B554377}"/>
              </a:ext>
            </a:extLst>
          </p:cNvPr>
          <p:cNvPicPr>
            <a:picLocks noChangeAspect="1"/>
          </p:cNvPicPr>
          <p:nvPr/>
        </p:nvPicPr>
        <p:blipFill>
          <a:blip r:embed="rId3"/>
          <a:stretch>
            <a:fillRect/>
          </a:stretch>
        </p:blipFill>
        <p:spPr>
          <a:xfrm>
            <a:off x="5870334" y="1364155"/>
            <a:ext cx="5057199" cy="2520000"/>
          </a:xfrm>
          <a:prstGeom prst="rect">
            <a:avLst/>
          </a:prstGeom>
        </p:spPr>
      </p:pic>
      <p:sp>
        <p:nvSpPr>
          <p:cNvPr id="5" name="日期占位符 4">
            <a:extLst>
              <a:ext uri="{FF2B5EF4-FFF2-40B4-BE49-F238E27FC236}">
                <a16:creationId xmlns:a16="http://schemas.microsoft.com/office/drawing/2014/main" id="{F13BDDBC-29CC-41CD-9E5D-7BAFEC4993F3}"/>
              </a:ext>
            </a:extLst>
          </p:cNvPr>
          <p:cNvSpPr>
            <a:spLocks noGrp="1"/>
          </p:cNvSpPr>
          <p:nvPr>
            <p:ph type="dt" sz="half" idx="10"/>
          </p:nvPr>
        </p:nvSpPr>
        <p:spPr>
          <a:xfrm>
            <a:off x="838200" y="6356354"/>
            <a:ext cx="2743200" cy="365125"/>
          </a:xfrm>
        </p:spPr>
        <p:txBody>
          <a:bodyPr/>
          <a:lstStyle/>
          <a:p>
            <a:fld id="{D5B5CC2B-4B54-4281-94F7-8110953B3866}" type="datetime1">
              <a:rPr lang="zh-CN" altLang="en-US" smtClean="0"/>
              <a:t>2018/6/23</a:t>
            </a:fld>
            <a:endParaRPr lang="zh-CN" altLang="en-US"/>
          </a:p>
        </p:txBody>
      </p:sp>
      <p:sp>
        <p:nvSpPr>
          <p:cNvPr id="7" name="灯片编号占位符 6">
            <a:extLst>
              <a:ext uri="{FF2B5EF4-FFF2-40B4-BE49-F238E27FC236}">
                <a16:creationId xmlns:a16="http://schemas.microsoft.com/office/drawing/2014/main" id="{71E9A649-FAEA-4055-AC10-E714892B414B}"/>
              </a:ext>
            </a:extLst>
          </p:cNvPr>
          <p:cNvSpPr>
            <a:spLocks noGrp="1"/>
          </p:cNvSpPr>
          <p:nvPr>
            <p:ph type="sldNum" sz="quarter" idx="12"/>
          </p:nvPr>
        </p:nvSpPr>
        <p:spPr>
          <a:xfrm>
            <a:off x="8610600" y="6356354"/>
            <a:ext cx="2743200" cy="365125"/>
          </a:xfrm>
        </p:spPr>
        <p:txBody>
          <a:bodyPr/>
          <a:lstStyle/>
          <a:p>
            <a:fld id="{9580E5D4-A984-4420-89E6-E50B95C8D231}" type="slidenum">
              <a:rPr lang="zh-CN" altLang="en-US" smtClean="0"/>
              <a:t>16</a:t>
            </a:fld>
            <a:endParaRPr lang="zh-CN" altLang="en-US"/>
          </a:p>
        </p:txBody>
      </p:sp>
      <p:pic>
        <p:nvPicPr>
          <p:cNvPr id="8" name="图片 7">
            <a:extLst>
              <a:ext uri="{FF2B5EF4-FFF2-40B4-BE49-F238E27FC236}">
                <a16:creationId xmlns:a16="http://schemas.microsoft.com/office/drawing/2014/main" id="{D2702384-E9AC-4C48-9F8E-4A236B10C53E}"/>
              </a:ext>
            </a:extLst>
          </p:cNvPr>
          <p:cNvPicPr>
            <a:picLocks noChangeAspect="1"/>
          </p:cNvPicPr>
          <p:nvPr/>
        </p:nvPicPr>
        <p:blipFill>
          <a:blip r:embed="rId4"/>
          <a:stretch>
            <a:fillRect/>
          </a:stretch>
        </p:blipFill>
        <p:spPr>
          <a:xfrm>
            <a:off x="5539575" y="4038233"/>
            <a:ext cx="4568660" cy="2520000"/>
          </a:xfrm>
          <a:prstGeom prst="rect">
            <a:avLst/>
          </a:prstGeom>
        </p:spPr>
      </p:pic>
    </p:spTree>
    <p:extLst>
      <p:ext uri="{BB962C8B-B14F-4D97-AF65-F5344CB8AC3E}">
        <p14:creationId xmlns:p14="http://schemas.microsoft.com/office/powerpoint/2010/main" val="2123368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SAR ADC</a:t>
            </a:r>
            <a:r>
              <a:rPr lang="zh-CN" altLang="en-US" dirty="0"/>
              <a:t>整体结构</a:t>
            </a:r>
          </a:p>
        </p:txBody>
      </p:sp>
      <p:sp>
        <p:nvSpPr>
          <p:cNvPr id="4" name="日期占位符 3"/>
          <p:cNvSpPr>
            <a:spLocks noGrp="1"/>
          </p:cNvSpPr>
          <p:nvPr>
            <p:ph type="dt" sz="half" idx="10"/>
          </p:nvPr>
        </p:nvSpPr>
        <p:spPr/>
        <p:txBody>
          <a:bodyPr/>
          <a:lstStyle/>
          <a:p>
            <a:fld id="{920F53A1-1A90-4B81-B22F-F6959D8078F9}" type="datetime1">
              <a:rPr lang="zh-CN" altLang="en-US" smtClean="0"/>
              <a:t>2018/6/23</a:t>
            </a:fld>
            <a:endParaRPr lang="zh-CN" altLang="en-US"/>
          </a:p>
        </p:txBody>
      </p:sp>
      <p:sp>
        <p:nvSpPr>
          <p:cNvPr id="5" name="灯片编号占位符 4"/>
          <p:cNvSpPr>
            <a:spLocks noGrp="1"/>
          </p:cNvSpPr>
          <p:nvPr>
            <p:ph type="sldNum" sz="quarter" idx="12"/>
          </p:nvPr>
        </p:nvSpPr>
        <p:spPr/>
        <p:txBody>
          <a:bodyPr/>
          <a:lstStyle/>
          <a:p>
            <a:fld id="{9580E5D4-A984-4420-89E6-E50B95C8D231}" type="slidenum">
              <a:rPr lang="zh-CN" altLang="en-US" smtClean="0"/>
              <a:t>17</a:t>
            </a:fld>
            <a:endParaRPr lang="zh-CN" altLang="en-US"/>
          </a:p>
        </p:txBody>
      </p:sp>
      <p:pic>
        <p:nvPicPr>
          <p:cNvPr id="6" name="图片 5"/>
          <p:cNvPicPr>
            <a:picLocks noChangeAspect="1"/>
          </p:cNvPicPr>
          <p:nvPr/>
        </p:nvPicPr>
        <p:blipFill>
          <a:blip r:embed="rId3"/>
          <a:stretch>
            <a:fillRect/>
          </a:stretch>
        </p:blipFill>
        <p:spPr>
          <a:xfrm>
            <a:off x="1501484" y="1587052"/>
            <a:ext cx="8905014" cy="4320000"/>
          </a:xfrm>
          <a:prstGeom prst="rect">
            <a:avLst/>
          </a:prstGeom>
        </p:spPr>
      </p:pic>
    </p:spTree>
    <p:extLst>
      <p:ext uri="{BB962C8B-B14F-4D97-AF65-F5344CB8AC3E}">
        <p14:creationId xmlns:p14="http://schemas.microsoft.com/office/powerpoint/2010/main" val="4250258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DED65-58B2-46AA-B1D2-BEA3EEECAD77}"/>
              </a:ext>
            </a:extLst>
          </p:cNvPr>
          <p:cNvSpPr>
            <a:spLocks noGrp="1"/>
          </p:cNvSpPr>
          <p:nvPr>
            <p:ph type="title"/>
          </p:nvPr>
        </p:nvSpPr>
        <p:spPr>
          <a:xfrm>
            <a:off x="838200" y="285360"/>
            <a:ext cx="6477000" cy="595896"/>
          </a:xfrm>
        </p:spPr>
        <p:txBody>
          <a:bodyPr/>
          <a:lstStyle/>
          <a:p>
            <a:r>
              <a:rPr lang="zh-CN" altLang="en-US" dirty="0"/>
              <a:t>逐次比较型</a:t>
            </a:r>
            <a:r>
              <a:rPr lang="en-US" altLang="zh-CN" dirty="0"/>
              <a:t>ADC ASIC</a:t>
            </a:r>
            <a:r>
              <a:rPr lang="zh-CN" altLang="en-US" dirty="0"/>
              <a:t>版图</a:t>
            </a:r>
          </a:p>
        </p:txBody>
      </p:sp>
      <p:sp>
        <p:nvSpPr>
          <p:cNvPr id="3" name="内容占位符 2">
            <a:extLst>
              <a:ext uri="{FF2B5EF4-FFF2-40B4-BE49-F238E27FC236}">
                <a16:creationId xmlns:a16="http://schemas.microsoft.com/office/drawing/2014/main" id="{B976F180-8BB6-4370-94D0-AEFD0FA1032E}"/>
              </a:ext>
            </a:extLst>
          </p:cNvPr>
          <p:cNvSpPr>
            <a:spLocks noGrp="1"/>
          </p:cNvSpPr>
          <p:nvPr>
            <p:ph idx="1"/>
          </p:nvPr>
        </p:nvSpPr>
        <p:spPr>
          <a:xfrm>
            <a:off x="838200" y="2491185"/>
            <a:ext cx="10515600" cy="4859822"/>
          </a:xfrm>
        </p:spPr>
        <p:txBody>
          <a:bodyPr/>
          <a:lstStyle/>
          <a:p>
            <a:r>
              <a:rPr lang="zh-CN" altLang="en-US" dirty="0"/>
              <a:t>基于</a:t>
            </a:r>
            <a:r>
              <a:rPr lang="en-US" altLang="zh-CN" dirty="0"/>
              <a:t>Global Foundry 1P6M 180 nm CMOS</a:t>
            </a:r>
            <a:r>
              <a:rPr lang="zh-CN" altLang="en-US" dirty="0"/>
              <a:t>工艺</a:t>
            </a:r>
          </a:p>
          <a:p>
            <a:r>
              <a:rPr lang="en-US" altLang="zh-CN" dirty="0"/>
              <a:t>(3 mm×2 mm)</a:t>
            </a:r>
          </a:p>
          <a:p>
            <a:r>
              <a:rPr lang="zh-CN" altLang="en-US" dirty="0"/>
              <a:t>集成</a:t>
            </a:r>
            <a:r>
              <a:rPr lang="en-US" altLang="zh-CN" dirty="0"/>
              <a:t>4</a:t>
            </a:r>
            <a:r>
              <a:rPr lang="zh-CN" altLang="en-US" dirty="0"/>
              <a:t>个通道</a:t>
            </a:r>
            <a:endParaRPr lang="en-US" altLang="zh-CN" dirty="0"/>
          </a:p>
        </p:txBody>
      </p:sp>
      <p:sp>
        <p:nvSpPr>
          <p:cNvPr id="4" name="Rectangle 2">
            <a:extLst>
              <a:ext uri="{FF2B5EF4-FFF2-40B4-BE49-F238E27FC236}">
                <a16:creationId xmlns:a16="http://schemas.microsoft.com/office/drawing/2014/main" id="{649239A9-5EEB-454A-AB5E-5839650DCEB9}"/>
              </a:ext>
            </a:extLst>
          </p:cNvPr>
          <p:cNvSpPr>
            <a:spLocks noChangeArrowheads="1"/>
          </p:cNvSpPr>
          <p:nvPr/>
        </p:nvSpPr>
        <p:spPr bwMode="auto">
          <a:xfrm>
            <a:off x="3080551" y="29296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日期占位符 5">
            <a:extLst>
              <a:ext uri="{FF2B5EF4-FFF2-40B4-BE49-F238E27FC236}">
                <a16:creationId xmlns:a16="http://schemas.microsoft.com/office/drawing/2014/main" id="{F9091B23-C2BE-42A3-BF8C-9D6F94936DC6}"/>
              </a:ext>
            </a:extLst>
          </p:cNvPr>
          <p:cNvSpPr>
            <a:spLocks noGrp="1"/>
          </p:cNvSpPr>
          <p:nvPr>
            <p:ph type="dt" sz="half" idx="10"/>
          </p:nvPr>
        </p:nvSpPr>
        <p:spPr/>
        <p:txBody>
          <a:bodyPr/>
          <a:lstStyle/>
          <a:p>
            <a:fld id="{2D6A0353-830D-45AD-807A-21A2D0F0BCF8}" type="datetime1">
              <a:rPr lang="zh-CN" altLang="en-US" smtClean="0"/>
              <a:t>2018/6/23</a:t>
            </a:fld>
            <a:endParaRPr lang="zh-CN" altLang="en-US"/>
          </a:p>
        </p:txBody>
      </p:sp>
      <p:sp>
        <p:nvSpPr>
          <p:cNvPr id="7" name="灯片编号占位符 6">
            <a:extLst>
              <a:ext uri="{FF2B5EF4-FFF2-40B4-BE49-F238E27FC236}">
                <a16:creationId xmlns:a16="http://schemas.microsoft.com/office/drawing/2014/main" id="{FA67F594-5366-4C12-ABFF-8DC5EC935FF4}"/>
              </a:ext>
            </a:extLst>
          </p:cNvPr>
          <p:cNvSpPr>
            <a:spLocks noGrp="1"/>
          </p:cNvSpPr>
          <p:nvPr>
            <p:ph type="sldNum" sz="quarter" idx="12"/>
          </p:nvPr>
        </p:nvSpPr>
        <p:spPr>
          <a:xfrm>
            <a:off x="8613778" y="6368352"/>
            <a:ext cx="2743200" cy="365125"/>
          </a:xfrm>
        </p:spPr>
        <p:txBody>
          <a:bodyPr/>
          <a:lstStyle/>
          <a:p>
            <a:fld id="{9580E5D4-A984-4420-89E6-E50B95C8D231}" type="slidenum">
              <a:rPr lang="zh-CN" altLang="en-US" smtClean="0"/>
              <a:t>18</a:t>
            </a:fld>
            <a:endParaRPr lang="zh-CN" altLang="en-US" dirty="0"/>
          </a:p>
        </p:txBody>
      </p:sp>
      <p:graphicFrame>
        <p:nvGraphicFramePr>
          <p:cNvPr id="9" name="对象 8">
            <a:extLst>
              <a:ext uri="{FF2B5EF4-FFF2-40B4-BE49-F238E27FC236}">
                <a16:creationId xmlns:a16="http://schemas.microsoft.com/office/drawing/2014/main" id="{89902F5E-BE48-4192-8455-2C8848E69C6D}"/>
              </a:ext>
            </a:extLst>
          </p:cNvPr>
          <p:cNvGraphicFramePr>
            <a:graphicFrameLocks noChangeAspect="1"/>
          </p:cNvGraphicFramePr>
          <p:nvPr>
            <p:extLst>
              <p:ext uri="{D42A27DB-BD31-4B8C-83A1-F6EECF244321}">
                <p14:modId xmlns:p14="http://schemas.microsoft.com/office/powerpoint/2010/main" val="3228624660"/>
              </p:ext>
            </p:extLst>
          </p:nvPr>
        </p:nvGraphicFramePr>
        <p:xfrm>
          <a:off x="7584491" y="1023630"/>
          <a:ext cx="2967798" cy="4796790"/>
        </p:xfrm>
        <a:graphic>
          <a:graphicData uri="http://schemas.openxmlformats.org/presentationml/2006/ole">
            <mc:AlternateContent xmlns:mc="http://schemas.openxmlformats.org/markup-compatibility/2006">
              <mc:Choice xmlns:v="urn:schemas-microsoft-com:vml" Requires="v">
                <p:oleObj spid="_x0000_s10560" name="Visio" r:id="rId4" imgW="5400768" imgH="8858160" progId="Visio.Drawing.15">
                  <p:embed/>
                </p:oleObj>
              </mc:Choice>
              <mc:Fallback>
                <p:oleObj name="Visio" r:id="rId4" imgW="5400768" imgH="8858160" progId="Visio.Drawing.15">
                  <p:embed/>
                  <p:pic>
                    <p:nvPicPr>
                      <p:cNvPr id="7" name="对象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4491" y="1023630"/>
                        <a:ext cx="2967798" cy="4796790"/>
                      </a:xfrm>
                      <a:prstGeom prst="rect">
                        <a:avLst/>
                      </a:prstGeom>
                      <a:noFill/>
                    </p:spPr>
                  </p:pic>
                </p:oleObj>
              </mc:Fallback>
            </mc:AlternateContent>
          </a:graphicData>
        </a:graphic>
      </p:graphicFrame>
      <p:cxnSp>
        <p:nvCxnSpPr>
          <p:cNvPr id="10" name="直接箭头连接符 9">
            <a:extLst>
              <a:ext uri="{FF2B5EF4-FFF2-40B4-BE49-F238E27FC236}">
                <a16:creationId xmlns:a16="http://schemas.microsoft.com/office/drawing/2014/main" id="{2D53B459-11BE-40FD-926B-F09429D7A832}"/>
              </a:ext>
            </a:extLst>
          </p:cNvPr>
          <p:cNvCxnSpPr>
            <a:cxnSpLocks/>
          </p:cNvCxnSpPr>
          <p:nvPr/>
        </p:nvCxnSpPr>
        <p:spPr>
          <a:xfrm>
            <a:off x="7451137" y="1317141"/>
            <a:ext cx="0" cy="4503279"/>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0750FF05-1D23-4435-A0E7-D21B734A93CB}"/>
              </a:ext>
            </a:extLst>
          </p:cNvPr>
          <p:cNvSpPr/>
          <p:nvPr/>
        </p:nvSpPr>
        <p:spPr>
          <a:xfrm rot="16200000">
            <a:off x="6601538" y="3234970"/>
            <a:ext cx="909223" cy="461665"/>
          </a:xfrm>
          <a:prstGeom prst="rect">
            <a:avLst/>
          </a:prstGeom>
        </p:spPr>
        <p:txBody>
          <a:bodyPr wrap="none">
            <a:spAutoFit/>
          </a:bodyPr>
          <a:lstStyle/>
          <a:p>
            <a:r>
              <a:rPr lang="en-US" altLang="zh-CN" sz="2400" b="1" dirty="0">
                <a:solidFill>
                  <a:srgbClr val="FF0000"/>
                </a:solidFill>
                <a:cs typeface="Times New Roman" panose="02020603050405020304" pitchFamily="18" charset="0"/>
              </a:rPr>
              <a:t>3 m</a:t>
            </a:r>
            <a:r>
              <a:rPr lang="en-US" altLang="zh-CN" sz="2400" b="1" dirty="0">
                <a:solidFill>
                  <a:srgbClr val="FF0000"/>
                </a:solidFill>
              </a:rPr>
              <a:t>m</a:t>
            </a:r>
            <a:endParaRPr lang="zh-CN" altLang="en-US" sz="2400" b="1" dirty="0">
              <a:solidFill>
                <a:srgbClr val="FF0000"/>
              </a:solidFill>
            </a:endParaRPr>
          </a:p>
        </p:txBody>
      </p:sp>
      <p:sp>
        <p:nvSpPr>
          <p:cNvPr id="12" name="矩形 11">
            <a:extLst>
              <a:ext uri="{FF2B5EF4-FFF2-40B4-BE49-F238E27FC236}">
                <a16:creationId xmlns:a16="http://schemas.microsoft.com/office/drawing/2014/main" id="{407C78D6-5A51-4BAA-8BE1-7A798BD8F811}"/>
              </a:ext>
            </a:extLst>
          </p:cNvPr>
          <p:cNvSpPr/>
          <p:nvPr/>
        </p:nvSpPr>
        <p:spPr>
          <a:xfrm>
            <a:off x="8613778" y="5986910"/>
            <a:ext cx="909223" cy="461665"/>
          </a:xfrm>
          <a:prstGeom prst="rect">
            <a:avLst/>
          </a:prstGeom>
        </p:spPr>
        <p:txBody>
          <a:bodyPr wrap="none">
            <a:spAutoFit/>
          </a:bodyPr>
          <a:lstStyle/>
          <a:p>
            <a:r>
              <a:rPr lang="en-US" altLang="zh-CN" sz="2400" b="1" dirty="0">
                <a:solidFill>
                  <a:srgbClr val="FF0000"/>
                </a:solidFill>
                <a:cs typeface="Times New Roman" panose="02020603050405020304" pitchFamily="18" charset="0"/>
              </a:rPr>
              <a:t>2 m</a:t>
            </a:r>
            <a:r>
              <a:rPr lang="en-US" altLang="zh-CN" sz="2400" b="1" dirty="0">
                <a:solidFill>
                  <a:srgbClr val="FF0000"/>
                </a:solidFill>
              </a:rPr>
              <a:t>m</a:t>
            </a:r>
            <a:endParaRPr lang="zh-CN" altLang="en-US" sz="2400" b="1" dirty="0">
              <a:solidFill>
                <a:srgbClr val="FF0000"/>
              </a:solidFill>
            </a:endParaRPr>
          </a:p>
        </p:txBody>
      </p:sp>
      <p:cxnSp>
        <p:nvCxnSpPr>
          <p:cNvPr id="13" name="直接箭头连接符 12">
            <a:extLst>
              <a:ext uri="{FF2B5EF4-FFF2-40B4-BE49-F238E27FC236}">
                <a16:creationId xmlns:a16="http://schemas.microsoft.com/office/drawing/2014/main" id="{C9DA40CB-0C1E-4E0E-8C67-D3182B4213FF}"/>
              </a:ext>
            </a:extLst>
          </p:cNvPr>
          <p:cNvCxnSpPr>
            <a:cxnSpLocks/>
          </p:cNvCxnSpPr>
          <p:nvPr/>
        </p:nvCxnSpPr>
        <p:spPr>
          <a:xfrm>
            <a:off x="7584491" y="5956232"/>
            <a:ext cx="2967798"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866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17D81-BF0D-4F87-AAD4-EF59E298CB64}"/>
              </a:ext>
            </a:extLst>
          </p:cNvPr>
          <p:cNvSpPr>
            <a:spLocks noGrp="1"/>
          </p:cNvSpPr>
          <p:nvPr>
            <p:ph type="title"/>
          </p:nvPr>
        </p:nvSpPr>
        <p:spPr/>
        <p:txBody>
          <a:bodyPr/>
          <a:lstStyle/>
          <a:p>
            <a:r>
              <a:rPr lang="zh-CN" altLang="en-US" dirty="0"/>
              <a:t>逐次比较型</a:t>
            </a:r>
            <a:r>
              <a:rPr lang="en-US" altLang="zh-CN" dirty="0"/>
              <a:t>ADC ASIC</a:t>
            </a:r>
            <a:r>
              <a:rPr lang="zh-CN" altLang="en-US" dirty="0"/>
              <a:t>封装与评估板</a:t>
            </a:r>
          </a:p>
        </p:txBody>
      </p:sp>
      <p:pic>
        <p:nvPicPr>
          <p:cNvPr id="4" name="图片 3">
            <a:extLst>
              <a:ext uri="{FF2B5EF4-FFF2-40B4-BE49-F238E27FC236}">
                <a16:creationId xmlns:a16="http://schemas.microsoft.com/office/drawing/2014/main" id="{F4520FF6-F2A9-4535-8C80-F22B72FDC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8" t="17105" r="1414" b="14478"/>
          <a:stretch/>
        </p:blipFill>
        <p:spPr>
          <a:xfrm>
            <a:off x="6034541" y="4112778"/>
            <a:ext cx="4054891" cy="2150193"/>
          </a:xfrm>
          <a:prstGeom prst="rect">
            <a:avLst/>
          </a:prstGeom>
        </p:spPr>
      </p:pic>
      <p:pic>
        <p:nvPicPr>
          <p:cNvPr id="7" name="图片 6">
            <a:extLst>
              <a:ext uri="{FF2B5EF4-FFF2-40B4-BE49-F238E27FC236}">
                <a16:creationId xmlns:a16="http://schemas.microsoft.com/office/drawing/2014/main" id="{6E9D1832-0098-418F-AB26-41E5A9DD6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773" y="1120598"/>
            <a:ext cx="1557769" cy="2406465"/>
          </a:xfrm>
          <a:prstGeom prst="rect">
            <a:avLst/>
          </a:prstGeom>
        </p:spPr>
      </p:pic>
      <p:pic>
        <p:nvPicPr>
          <p:cNvPr id="8" name="图片 7">
            <a:extLst>
              <a:ext uri="{FF2B5EF4-FFF2-40B4-BE49-F238E27FC236}">
                <a16:creationId xmlns:a16="http://schemas.microsoft.com/office/drawing/2014/main" id="{B0247780-00B0-4A94-91C6-37EE11D44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0833" y="1063831"/>
            <a:ext cx="2520000" cy="2520000"/>
          </a:xfrm>
          <a:prstGeom prst="rect">
            <a:avLst/>
          </a:prstGeom>
        </p:spPr>
      </p:pic>
      <p:sp>
        <p:nvSpPr>
          <p:cNvPr id="9" name="文本框 8">
            <a:extLst>
              <a:ext uri="{FF2B5EF4-FFF2-40B4-BE49-F238E27FC236}">
                <a16:creationId xmlns:a16="http://schemas.microsoft.com/office/drawing/2014/main" id="{F1F0521A-16AB-4022-A46F-EB8611DCD536}"/>
              </a:ext>
            </a:extLst>
          </p:cNvPr>
          <p:cNvSpPr txBox="1"/>
          <p:nvPr/>
        </p:nvSpPr>
        <p:spPr>
          <a:xfrm>
            <a:off x="5504229" y="3576783"/>
            <a:ext cx="1776856" cy="523220"/>
          </a:xfrm>
          <a:prstGeom prst="rect">
            <a:avLst/>
          </a:prstGeom>
          <a:noFill/>
        </p:spPr>
        <p:txBody>
          <a:bodyPr wrap="square" rtlCol="0">
            <a:spAutoFit/>
          </a:bodyPr>
          <a:lstStyle/>
          <a:p>
            <a:pPr algn="ctr"/>
            <a:r>
              <a:rPr lang="zh-CN" altLang="en-US" sz="2800" b="1" dirty="0">
                <a:ln w="12700">
                  <a:solidFill>
                    <a:srgbClr val="FF0000"/>
                  </a:solidFill>
                  <a:prstDash val="solid"/>
                </a:ln>
                <a:solidFill>
                  <a:srgbClr val="FF0000"/>
                </a:solidFill>
                <a:effectLst>
                  <a:outerShdw blurRad="12700" dist="38100" dir="2700000" algn="tl" rotWithShape="0">
                    <a:schemeClr val="accent5">
                      <a:lumMod val="60000"/>
                      <a:lumOff val="40000"/>
                    </a:schemeClr>
                  </a:outerShdw>
                </a:effectLst>
              </a:rPr>
              <a:t>晶核照片</a:t>
            </a:r>
          </a:p>
        </p:txBody>
      </p:sp>
      <p:sp>
        <p:nvSpPr>
          <p:cNvPr id="10" name="文本框 9">
            <a:extLst>
              <a:ext uri="{FF2B5EF4-FFF2-40B4-BE49-F238E27FC236}">
                <a16:creationId xmlns:a16="http://schemas.microsoft.com/office/drawing/2014/main" id="{1EA289C1-0B43-4CDB-ABD0-2A34EB9B7E50}"/>
              </a:ext>
            </a:extLst>
          </p:cNvPr>
          <p:cNvSpPr txBox="1"/>
          <p:nvPr/>
        </p:nvSpPr>
        <p:spPr>
          <a:xfrm>
            <a:off x="7827883" y="3555423"/>
            <a:ext cx="2021804" cy="523220"/>
          </a:xfrm>
          <a:prstGeom prst="rect">
            <a:avLst/>
          </a:prstGeom>
          <a:noFill/>
        </p:spPr>
        <p:txBody>
          <a:bodyPr wrap="square" rtlCol="0">
            <a:spAutoFit/>
          </a:bodyPr>
          <a:lstStyle/>
          <a:p>
            <a:r>
              <a:rPr lang="zh-CN" altLang="en-US" sz="2800" b="1" dirty="0">
                <a:ln w="12700">
                  <a:solidFill>
                    <a:srgbClr val="FF0000"/>
                  </a:solidFill>
                  <a:prstDash val="solid"/>
                </a:ln>
                <a:solidFill>
                  <a:srgbClr val="FF0000"/>
                </a:solidFill>
                <a:effectLst>
                  <a:outerShdw blurRad="12700" dist="38100" dir="2700000" algn="tl" rotWithShape="0">
                    <a:schemeClr val="accent5">
                      <a:lumMod val="60000"/>
                      <a:lumOff val="40000"/>
                    </a:schemeClr>
                  </a:outerShdw>
                </a:effectLst>
              </a:rPr>
              <a:t>打线示意图</a:t>
            </a:r>
          </a:p>
        </p:txBody>
      </p:sp>
      <p:sp>
        <p:nvSpPr>
          <p:cNvPr id="11" name="文本框 10">
            <a:extLst>
              <a:ext uri="{FF2B5EF4-FFF2-40B4-BE49-F238E27FC236}">
                <a16:creationId xmlns:a16="http://schemas.microsoft.com/office/drawing/2014/main" id="{21E15E38-B170-4BA6-BF7B-146FA638638D}"/>
              </a:ext>
            </a:extLst>
          </p:cNvPr>
          <p:cNvSpPr txBox="1"/>
          <p:nvPr/>
        </p:nvSpPr>
        <p:spPr>
          <a:xfrm>
            <a:off x="5812057" y="5739620"/>
            <a:ext cx="2042599" cy="523220"/>
          </a:xfrm>
          <a:prstGeom prst="rect">
            <a:avLst/>
          </a:prstGeom>
          <a:noFill/>
        </p:spPr>
        <p:txBody>
          <a:bodyPr wrap="square" rtlCol="0">
            <a:spAutoFit/>
          </a:bodyPr>
          <a:lstStyle/>
          <a:p>
            <a:pPr algn="ctr"/>
            <a:r>
              <a:rPr lang="en-US" altLang="zh-CN" sz="2800" b="1" dirty="0">
                <a:ln w="12700">
                  <a:solidFill>
                    <a:srgbClr val="FF0000"/>
                  </a:solidFill>
                  <a:prstDash val="solid"/>
                </a:ln>
                <a:solidFill>
                  <a:srgbClr val="FF0000"/>
                </a:solidFill>
                <a:effectLst>
                  <a:outerShdw blurRad="12700" dist="38100" dir="2700000" algn="tl" rotWithShape="0">
                    <a:schemeClr val="accent5">
                      <a:lumMod val="60000"/>
                      <a:lumOff val="40000"/>
                    </a:schemeClr>
                  </a:outerShdw>
                </a:effectLst>
              </a:rPr>
              <a:t>LQFP100L</a:t>
            </a:r>
          </a:p>
        </p:txBody>
      </p:sp>
      <p:cxnSp>
        <p:nvCxnSpPr>
          <p:cNvPr id="12" name="直接箭头连接符 11">
            <a:extLst>
              <a:ext uri="{FF2B5EF4-FFF2-40B4-BE49-F238E27FC236}">
                <a16:creationId xmlns:a16="http://schemas.microsoft.com/office/drawing/2014/main" id="{148BC148-F982-40CB-A761-067B24296FE5}"/>
              </a:ext>
            </a:extLst>
          </p:cNvPr>
          <p:cNvCxnSpPr/>
          <p:nvPr/>
        </p:nvCxnSpPr>
        <p:spPr>
          <a:xfrm>
            <a:off x="7066188" y="3409608"/>
            <a:ext cx="120071" cy="12500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86E7AD0B-CDED-440D-B246-50867E93D6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67" t="9562" r="9090" b="2761"/>
          <a:stretch/>
        </p:blipFill>
        <p:spPr>
          <a:xfrm rot="16200000">
            <a:off x="922448" y="1674912"/>
            <a:ext cx="5030991" cy="3922366"/>
          </a:xfrm>
          <a:prstGeom prst="rect">
            <a:avLst/>
          </a:prstGeom>
        </p:spPr>
      </p:pic>
      <p:sp>
        <p:nvSpPr>
          <p:cNvPr id="14" name="文本框 13">
            <a:extLst>
              <a:ext uri="{FF2B5EF4-FFF2-40B4-BE49-F238E27FC236}">
                <a16:creationId xmlns:a16="http://schemas.microsoft.com/office/drawing/2014/main" id="{1FB9737E-66BB-4314-9CF6-07D672D76B67}"/>
              </a:ext>
            </a:extLst>
          </p:cNvPr>
          <p:cNvSpPr txBox="1"/>
          <p:nvPr/>
        </p:nvSpPr>
        <p:spPr>
          <a:xfrm>
            <a:off x="2451947" y="1750233"/>
            <a:ext cx="2021804" cy="523220"/>
          </a:xfrm>
          <a:prstGeom prst="rect">
            <a:avLst/>
          </a:prstGeom>
          <a:noFill/>
        </p:spPr>
        <p:txBody>
          <a:bodyPr wrap="square" rtlCol="0">
            <a:spAutoFit/>
          </a:bodyPr>
          <a:lstStyle/>
          <a:p>
            <a:pPr algn="ctr"/>
            <a:r>
              <a:rPr lang="zh-CN" altLang="en-US" sz="2800" b="1" dirty="0">
                <a:ln w="6600">
                  <a:solidFill>
                    <a:schemeClr val="accent2"/>
                  </a:solidFill>
                  <a:prstDash val="solid"/>
                </a:ln>
                <a:solidFill>
                  <a:srgbClr val="FFFFFF"/>
                </a:solidFill>
                <a:effectLst>
                  <a:outerShdw dist="38100" dir="2700000" algn="tl" rotWithShape="0">
                    <a:schemeClr val="accent2"/>
                  </a:outerShdw>
                </a:effectLst>
              </a:rPr>
              <a:t>电源模块</a:t>
            </a:r>
          </a:p>
        </p:txBody>
      </p:sp>
      <p:sp>
        <p:nvSpPr>
          <p:cNvPr id="15" name="文本框 14">
            <a:extLst>
              <a:ext uri="{FF2B5EF4-FFF2-40B4-BE49-F238E27FC236}">
                <a16:creationId xmlns:a16="http://schemas.microsoft.com/office/drawing/2014/main" id="{FDF541D7-0BF0-4C6F-80C3-824863FA920B}"/>
              </a:ext>
            </a:extLst>
          </p:cNvPr>
          <p:cNvSpPr txBox="1"/>
          <p:nvPr/>
        </p:nvSpPr>
        <p:spPr>
          <a:xfrm rot="5400000">
            <a:off x="3603434" y="3648790"/>
            <a:ext cx="2021804" cy="523220"/>
          </a:xfrm>
          <a:prstGeom prst="rect">
            <a:avLst/>
          </a:prstGeom>
          <a:noFill/>
        </p:spPr>
        <p:txBody>
          <a:bodyPr wrap="square" rtlCol="0">
            <a:spAutoFit/>
          </a:bodyPr>
          <a:lstStyle/>
          <a:p>
            <a:pPr algn="ctr"/>
            <a:r>
              <a:rPr lang="zh-CN" altLang="en-US" sz="2800" b="1" dirty="0">
                <a:ln w="6600">
                  <a:solidFill>
                    <a:schemeClr val="accent2"/>
                  </a:solidFill>
                  <a:prstDash val="solid"/>
                </a:ln>
                <a:solidFill>
                  <a:srgbClr val="FFFFFF"/>
                </a:solidFill>
                <a:effectLst>
                  <a:outerShdw dist="38100" dir="2700000" algn="tl" rotWithShape="0">
                    <a:schemeClr val="accent2"/>
                  </a:outerShdw>
                </a:effectLst>
              </a:rPr>
              <a:t>输入模块</a:t>
            </a:r>
          </a:p>
        </p:txBody>
      </p:sp>
      <p:sp>
        <p:nvSpPr>
          <p:cNvPr id="16" name="文本框 15">
            <a:extLst>
              <a:ext uri="{FF2B5EF4-FFF2-40B4-BE49-F238E27FC236}">
                <a16:creationId xmlns:a16="http://schemas.microsoft.com/office/drawing/2014/main" id="{728C4347-02F2-4EC0-A166-E5B33CBAAF1F}"/>
              </a:ext>
            </a:extLst>
          </p:cNvPr>
          <p:cNvSpPr txBox="1"/>
          <p:nvPr/>
        </p:nvSpPr>
        <p:spPr>
          <a:xfrm rot="5400000">
            <a:off x="986084" y="3648790"/>
            <a:ext cx="2021804" cy="523220"/>
          </a:xfrm>
          <a:prstGeom prst="rect">
            <a:avLst/>
          </a:prstGeom>
          <a:noFill/>
        </p:spPr>
        <p:txBody>
          <a:bodyPr wrap="square" rtlCol="0">
            <a:spAutoFit/>
          </a:bodyPr>
          <a:lstStyle/>
          <a:p>
            <a:pPr algn="ctr"/>
            <a:r>
              <a:rPr lang="zh-CN" altLang="en-US" sz="2800" b="1" dirty="0">
                <a:ln w="6600">
                  <a:solidFill>
                    <a:schemeClr val="accent2"/>
                  </a:solidFill>
                  <a:prstDash val="solid"/>
                </a:ln>
                <a:solidFill>
                  <a:srgbClr val="FFFFFF"/>
                </a:solidFill>
                <a:effectLst>
                  <a:outerShdw dist="38100" dir="2700000" algn="tl" rotWithShape="0">
                    <a:schemeClr val="accent2"/>
                  </a:outerShdw>
                </a:effectLst>
              </a:rPr>
              <a:t>输出模块</a:t>
            </a:r>
          </a:p>
        </p:txBody>
      </p:sp>
      <p:sp>
        <p:nvSpPr>
          <p:cNvPr id="17" name="文本框 16">
            <a:extLst>
              <a:ext uri="{FF2B5EF4-FFF2-40B4-BE49-F238E27FC236}">
                <a16:creationId xmlns:a16="http://schemas.microsoft.com/office/drawing/2014/main" id="{ADF00F8C-4B6D-4AA1-8846-8815A7C59B89}"/>
              </a:ext>
            </a:extLst>
          </p:cNvPr>
          <p:cNvSpPr txBox="1"/>
          <p:nvPr/>
        </p:nvSpPr>
        <p:spPr>
          <a:xfrm>
            <a:off x="2449474" y="2792976"/>
            <a:ext cx="1287707" cy="523220"/>
          </a:xfrm>
          <a:prstGeom prst="rect">
            <a:avLst/>
          </a:prstGeom>
          <a:noFill/>
        </p:spPr>
        <p:txBody>
          <a:bodyPr wrap="square" rtlCol="0">
            <a:spAutoFit/>
          </a:bodyPr>
          <a:lstStyle/>
          <a:p>
            <a:pPr algn="ctr"/>
            <a:r>
              <a:rPr lang="en-US" altLang="zh-CN" sz="2800" b="1" dirty="0">
                <a:ln w="6600">
                  <a:solidFill>
                    <a:schemeClr val="accent2"/>
                  </a:solidFill>
                  <a:prstDash val="solid"/>
                </a:ln>
                <a:solidFill>
                  <a:srgbClr val="FFFFFF"/>
                </a:solidFill>
                <a:effectLst>
                  <a:outerShdw dist="38100" dir="2700000" algn="tl" rotWithShape="0">
                    <a:schemeClr val="accent2"/>
                  </a:outerShdw>
                </a:effectLst>
              </a:rPr>
              <a:t>ASIC</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18" name="直接箭头连接符 17">
            <a:extLst>
              <a:ext uri="{FF2B5EF4-FFF2-40B4-BE49-F238E27FC236}">
                <a16:creationId xmlns:a16="http://schemas.microsoft.com/office/drawing/2014/main" id="{31FB0746-BDC1-4C9F-8509-6B81851AE6D8}"/>
              </a:ext>
            </a:extLst>
          </p:cNvPr>
          <p:cNvCxnSpPr/>
          <p:nvPr/>
        </p:nvCxnSpPr>
        <p:spPr>
          <a:xfrm>
            <a:off x="3329513" y="3196501"/>
            <a:ext cx="350990" cy="279407"/>
          </a:xfrm>
          <a:prstGeom prst="straightConnector1">
            <a:avLst/>
          </a:prstGeom>
          <a:ln w="57150">
            <a:solidFill>
              <a:srgbClr val="F7F709"/>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491332C3-A1D4-4900-A60E-AA17C8E46E5F}"/>
              </a:ext>
            </a:extLst>
          </p:cNvPr>
          <p:cNvSpPr/>
          <p:nvPr/>
        </p:nvSpPr>
        <p:spPr>
          <a:xfrm>
            <a:off x="3283033" y="3536299"/>
            <a:ext cx="835491" cy="833218"/>
          </a:xfrm>
          <a:prstGeom prst="rect">
            <a:avLst/>
          </a:prstGeom>
          <a:noFill/>
          <a:ln w="57150">
            <a:solidFill>
              <a:srgbClr val="F7F709"/>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42B4C5E9-7B65-4F73-9731-8C4EC6E57778}"/>
              </a:ext>
            </a:extLst>
          </p:cNvPr>
          <p:cNvSpPr txBox="1"/>
          <p:nvPr/>
        </p:nvSpPr>
        <p:spPr>
          <a:xfrm>
            <a:off x="2743022" y="5141405"/>
            <a:ext cx="2021804" cy="523220"/>
          </a:xfrm>
          <a:prstGeom prst="rect">
            <a:avLst/>
          </a:prstGeom>
          <a:noFill/>
        </p:spPr>
        <p:txBody>
          <a:bodyPr wrap="square" rtlCol="0">
            <a:spAutoFit/>
          </a:bodyPr>
          <a:lstStyle/>
          <a:p>
            <a:pPr algn="ctr"/>
            <a:r>
              <a:rPr lang="zh-CN" altLang="en-US" sz="2800" b="1" dirty="0">
                <a:ln w="6600">
                  <a:solidFill>
                    <a:schemeClr val="accent2"/>
                  </a:solidFill>
                  <a:prstDash val="solid"/>
                </a:ln>
                <a:solidFill>
                  <a:srgbClr val="FFFFFF"/>
                </a:solidFill>
                <a:effectLst>
                  <a:outerShdw dist="38100" dir="2700000" algn="tl" rotWithShape="0">
                    <a:schemeClr val="accent2"/>
                  </a:outerShdw>
                </a:effectLst>
              </a:rPr>
              <a:t>时钟模块</a:t>
            </a:r>
          </a:p>
        </p:txBody>
      </p:sp>
      <p:cxnSp>
        <p:nvCxnSpPr>
          <p:cNvPr id="21" name="直接箭头连接符 20">
            <a:extLst>
              <a:ext uri="{FF2B5EF4-FFF2-40B4-BE49-F238E27FC236}">
                <a16:creationId xmlns:a16="http://schemas.microsoft.com/office/drawing/2014/main" id="{1C5E787B-6AB6-4403-AECB-6699D38658E6}"/>
              </a:ext>
            </a:extLst>
          </p:cNvPr>
          <p:cNvCxnSpPr/>
          <p:nvPr/>
        </p:nvCxnSpPr>
        <p:spPr>
          <a:xfrm flipH="1" flipV="1">
            <a:off x="3955557" y="4498828"/>
            <a:ext cx="2075531" cy="7667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99A8281D-34E1-40C0-84E1-5D61145924CB}"/>
              </a:ext>
            </a:extLst>
          </p:cNvPr>
          <p:cNvCxnSpPr/>
          <p:nvPr/>
        </p:nvCxnSpPr>
        <p:spPr>
          <a:xfrm>
            <a:off x="7509328" y="4498828"/>
            <a:ext cx="0" cy="1240792"/>
          </a:xfrm>
          <a:prstGeom prst="straightConnector1">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103BF534-4121-4356-84DD-634C1FCF3E4A}"/>
              </a:ext>
            </a:extLst>
          </p:cNvPr>
          <p:cNvSpPr/>
          <p:nvPr/>
        </p:nvSpPr>
        <p:spPr>
          <a:xfrm rot="5400000">
            <a:off x="7246958" y="4898017"/>
            <a:ext cx="1215397" cy="523220"/>
          </a:xfrm>
          <a:prstGeom prst="rect">
            <a:avLst/>
          </a:prstGeom>
        </p:spPr>
        <p:txBody>
          <a:bodyPr wrap="none">
            <a:spAutoFit/>
          </a:bodyPr>
          <a:lstStyle/>
          <a:p>
            <a:pPr algn="ctr"/>
            <a:r>
              <a:rPr lang="en-US" altLang="zh-CN" sz="2800" b="1" dirty="0">
                <a:ln w="12700">
                  <a:solidFill>
                    <a:srgbClr val="FF0000"/>
                  </a:solidFill>
                  <a:prstDash val="solid"/>
                </a:ln>
                <a:solidFill>
                  <a:srgbClr val="FF0000"/>
                </a:solidFill>
                <a:effectLst>
                  <a:outerShdw blurRad="12700" dist="38100" dir="2700000" algn="tl" rotWithShape="0">
                    <a:schemeClr val="accent5">
                      <a:lumMod val="60000"/>
                      <a:lumOff val="40000"/>
                    </a:schemeClr>
                  </a:outerShdw>
                </a:effectLst>
              </a:rPr>
              <a:t>14 mm</a:t>
            </a:r>
          </a:p>
        </p:txBody>
      </p:sp>
      <p:sp>
        <p:nvSpPr>
          <p:cNvPr id="24" name="日期占位符 23">
            <a:extLst>
              <a:ext uri="{FF2B5EF4-FFF2-40B4-BE49-F238E27FC236}">
                <a16:creationId xmlns:a16="http://schemas.microsoft.com/office/drawing/2014/main" id="{8709FD5B-EC57-4CE0-8299-406FF91EB51F}"/>
              </a:ext>
            </a:extLst>
          </p:cNvPr>
          <p:cNvSpPr>
            <a:spLocks noGrp="1"/>
          </p:cNvSpPr>
          <p:nvPr>
            <p:ph type="dt" sz="half" idx="10"/>
          </p:nvPr>
        </p:nvSpPr>
        <p:spPr/>
        <p:txBody>
          <a:bodyPr/>
          <a:lstStyle/>
          <a:p>
            <a:fld id="{5D28031B-47AF-4576-B119-53E9D8C6E1B5}" type="datetime1">
              <a:rPr lang="zh-CN" altLang="en-US" smtClean="0"/>
              <a:t>2018/6/23</a:t>
            </a:fld>
            <a:endParaRPr lang="zh-CN" altLang="en-US"/>
          </a:p>
        </p:txBody>
      </p:sp>
      <p:sp>
        <p:nvSpPr>
          <p:cNvPr id="25" name="灯片编号占位符 24">
            <a:extLst>
              <a:ext uri="{FF2B5EF4-FFF2-40B4-BE49-F238E27FC236}">
                <a16:creationId xmlns:a16="http://schemas.microsoft.com/office/drawing/2014/main" id="{F2B22D6C-70F2-4C94-BF3A-2B46C8791386}"/>
              </a:ext>
            </a:extLst>
          </p:cNvPr>
          <p:cNvSpPr>
            <a:spLocks noGrp="1"/>
          </p:cNvSpPr>
          <p:nvPr>
            <p:ph type="sldNum" sz="quarter" idx="12"/>
          </p:nvPr>
        </p:nvSpPr>
        <p:spPr/>
        <p:txBody>
          <a:bodyPr/>
          <a:lstStyle/>
          <a:p>
            <a:fld id="{9580E5D4-A984-4420-89E6-E50B95C8D231}" type="slidenum">
              <a:rPr lang="zh-CN" altLang="en-US" smtClean="0"/>
              <a:t>19</a:t>
            </a:fld>
            <a:endParaRPr lang="zh-CN" altLang="en-US"/>
          </a:p>
        </p:txBody>
      </p:sp>
    </p:spTree>
    <p:extLst>
      <p:ext uri="{BB962C8B-B14F-4D97-AF65-F5344CB8AC3E}">
        <p14:creationId xmlns:p14="http://schemas.microsoft.com/office/powerpoint/2010/main" val="4035507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目录</a:t>
            </a:r>
          </a:p>
        </p:txBody>
      </p:sp>
      <p:sp>
        <p:nvSpPr>
          <p:cNvPr id="3" name="内容占位符 2"/>
          <p:cNvSpPr>
            <a:spLocks noGrp="1"/>
          </p:cNvSpPr>
          <p:nvPr>
            <p:ph idx="1"/>
          </p:nvPr>
        </p:nvSpPr>
        <p:spPr>
          <a:xfrm>
            <a:off x="838200" y="1712818"/>
            <a:ext cx="10515600" cy="4859822"/>
          </a:xfrm>
        </p:spPr>
        <p:txBody>
          <a:bodyPr>
            <a:normAutofit/>
          </a:bodyPr>
          <a:lstStyle/>
          <a:p>
            <a:r>
              <a:rPr lang="zh-CN" altLang="en-US" dirty="0">
                <a:solidFill>
                  <a:srgbClr val="FF0000"/>
                </a:solidFill>
              </a:rPr>
              <a:t>背景介绍</a:t>
            </a:r>
            <a:endParaRPr lang="en-US" altLang="zh-CN" dirty="0">
              <a:solidFill>
                <a:srgbClr val="FF0000"/>
              </a:solidFill>
            </a:endParaRPr>
          </a:p>
          <a:p>
            <a:pPr marL="0" indent="0">
              <a:buNone/>
            </a:pPr>
            <a:endParaRPr lang="en-US" altLang="zh-CN" dirty="0"/>
          </a:p>
          <a:p>
            <a:r>
              <a:rPr lang="zh-CN" altLang="en-US" dirty="0"/>
              <a:t>放大成形</a:t>
            </a:r>
            <a:r>
              <a:rPr lang="en-US" altLang="zh-CN" dirty="0"/>
              <a:t>ASIC</a:t>
            </a:r>
            <a:r>
              <a:rPr lang="zh-CN" altLang="en-US" dirty="0"/>
              <a:t>设计与性能测试</a:t>
            </a:r>
            <a:endParaRPr lang="en-US" altLang="zh-CN" dirty="0"/>
          </a:p>
          <a:p>
            <a:endParaRPr lang="en-US" altLang="zh-CN" dirty="0"/>
          </a:p>
          <a:p>
            <a:r>
              <a:rPr lang="zh-CN" altLang="en-US" dirty="0"/>
              <a:t>逐次比较型</a:t>
            </a:r>
            <a:r>
              <a:rPr lang="en-US" altLang="zh-CN" dirty="0"/>
              <a:t>ADC ASIC</a:t>
            </a:r>
            <a:r>
              <a:rPr lang="zh-CN" altLang="en-US" dirty="0"/>
              <a:t>设计与性能测试</a:t>
            </a:r>
            <a:endParaRPr lang="en-US" altLang="zh-CN" dirty="0"/>
          </a:p>
          <a:p>
            <a:endParaRPr lang="en-US" altLang="zh-CN" dirty="0"/>
          </a:p>
          <a:p>
            <a:r>
              <a:rPr lang="en-US" altLang="zh-CN" dirty="0"/>
              <a:t>ASIC</a:t>
            </a:r>
            <a:r>
              <a:rPr lang="zh-CN" altLang="en-US" dirty="0"/>
              <a:t>联合测试</a:t>
            </a:r>
            <a:endParaRPr lang="en-US" altLang="zh-CN" dirty="0"/>
          </a:p>
          <a:p>
            <a:endParaRPr lang="en-US" altLang="zh-CN" dirty="0"/>
          </a:p>
          <a:p>
            <a:r>
              <a:rPr lang="zh-CN" altLang="en-US" dirty="0"/>
              <a:t>总结</a:t>
            </a:r>
            <a:endParaRPr lang="en-US" altLang="zh-CN" dirty="0"/>
          </a:p>
          <a:p>
            <a:endParaRPr lang="zh-CN" altLang="en-US" dirty="0"/>
          </a:p>
        </p:txBody>
      </p:sp>
      <p:sp>
        <p:nvSpPr>
          <p:cNvPr id="4" name="日期占位符 3">
            <a:extLst>
              <a:ext uri="{FF2B5EF4-FFF2-40B4-BE49-F238E27FC236}">
                <a16:creationId xmlns:a16="http://schemas.microsoft.com/office/drawing/2014/main" id="{F38C4743-6110-4FC5-8FD3-57A2B5DBD951}"/>
              </a:ext>
            </a:extLst>
          </p:cNvPr>
          <p:cNvSpPr>
            <a:spLocks noGrp="1"/>
          </p:cNvSpPr>
          <p:nvPr>
            <p:ph type="dt" sz="half" idx="10"/>
          </p:nvPr>
        </p:nvSpPr>
        <p:spPr/>
        <p:txBody>
          <a:bodyPr/>
          <a:lstStyle/>
          <a:p>
            <a:fld id="{C29F1A1A-CE94-4473-AEF8-4ACC8F8CA774}" type="datetime1">
              <a:rPr lang="zh-CN" altLang="en-US" smtClean="0"/>
              <a:t>2018/6/23</a:t>
            </a:fld>
            <a:endParaRPr lang="zh-CN" altLang="en-US"/>
          </a:p>
        </p:txBody>
      </p:sp>
      <p:sp>
        <p:nvSpPr>
          <p:cNvPr id="5" name="灯片编号占位符 4">
            <a:extLst>
              <a:ext uri="{FF2B5EF4-FFF2-40B4-BE49-F238E27FC236}">
                <a16:creationId xmlns:a16="http://schemas.microsoft.com/office/drawing/2014/main" id="{F16DE30D-3CFB-40CD-BF2D-922B6890AA6D}"/>
              </a:ext>
            </a:extLst>
          </p:cNvPr>
          <p:cNvSpPr>
            <a:spLocks noGrp="1"/>
          </p:cNvSpPr>
          <p:nvPr>
            <p:ph type="sldNum" sz="quarter" idx="12"/>
          </p:nvPr>
        </p:nvSpPr>
        <p:spPr/>
        <p:txBody>
          <a:bodyPr/>
          <a:lstStyle/>
          <a:p>
            <a:fld id="{9580E5D4-A984-4420-89E6-E50B95C8D231}" type="slidenum">
              <a:rPr lang="zh-CN" altLang="en-US" smtClean="0"/>
              <a:t>2</a:t>
            </a:fld>
            <a:endParaRPr lang="zh-CN" altLang="en-US"/>
          </a:p>
        </p:txBody>
      </p:sp>
    </p:spTree>
    <p:extLst>
      <p:ext uri="{BB962C8B-B14F-4D97-AF65-F5344CB8AC3E}">
        <p14:creationId xmlns:p14="http://schemas.microsoft.com/office/powerpoint/2010/main" val="2080921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59C45B-94C9-421E-87CF-EE167337672E}"/>
              </a:ext>
            </a:extLst>
          </p:cNvPr>
          <p:cNvSpPr>
            <a:spLocks noGrp="1"/>
          </p:cNvSpPr>
          <p:nvPr>
            <p:ph type="title"/>
          </p:nvPr>
        </p:nvSpPr>
        <p:spPr/>
        <p:txBody>
          <a:bodyPr/>
          <a:lstStyle/>
          <a:p>
            <a:r>
              <a:rPr lang="en-US" altLang="zh-CN" dirty="0"/>
              <a:t>ADC ASIC</a:t>
            </a:r>
            <a:r>
              <a:rPr lang="zh-CN" altLang="en-US" dirty="0"/>
              <a:t>测试平台</a:t>
            </a:r>
          </a:p>
        </p:txBody>
      </p:sp>
      <p:pic>
        <p:nvPicPr>
          <p:cNvPr id="6" name="内容占位符 5" descr="E:\electric circuit design\ASIC\2016毕业论文\第6章\5ADC ASIC测试系统设计\IMG_0363-测试系统照片2.tif">
            <a:extLst>
              <a:ext uri="{FF2B5EF4-FFF2-40B4-BE49-F238E27FC236}">
                <a16:creationId xmlns:a16="http://schemas.microsoft.com/office/drawing/2014/main" id="{E7C5F867-697E-414D-8E0B-EE8AE2BDEFEC}"/>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520117" y="3103995"/>
            <a:ext cx="5552002" cy="3491980"/>
          </a:xfrm>
          <a:prstGeom prst="rect">
            <a:avLst/>
          </a:prstGeom>
          <a:noFill/>
          <a:ln>
            <a:noFill/>
          </a:ln>
        </p:spPr>
      </p:pic>
      <p:sp>
        <p:nvSpPr>
          <p:cNvPr id="4" name="Rectangle 2">
            <a:extLst>
              <a:ext uri="{FF2B5EF4-FFF2-40B4-BE49-F238E27FC236}">
                <a16:creationId xmlns:a16="http://schemas.microsoft.com/office/drawing/2014/main" id="{84EB2F24-F476-458F-A117-C6D77671CAB7}"/>
              </a:ext>
            </a:extLst>
          </p:cNvPr>
          <p:cNvSpPr>
            <a:spLocks noChangeArrowheads="1"/>
          </p:cNvSpPr>
          <p:nvPr/>
        </p:nvSpPr>
        <p:spPr bwMode="auto">
          <a:xfrm>
            <a:off x="-369903" y="20791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56" name="Picture 8">
            <a:extLst>
              <a:ext uri="{FF2B5EF4-FFF2-40B4-BE49-F238E27FC236}">
                <a16:creationId xmlns:a16="http://schemas.microsoft.com/office/drawing/2014/main" id="{5568583F-EA94-4659-8A88-EF07BA1AC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640" y="1153273"/>
            <a:ext cx="6392956" cy="167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2">
            <a:extLst>
              <a:ext uri="{FF2B5EF4-FFF2-40B4-BE49-F238E27FC236}">
                <a16:creationId xmlns:a16="http://schemas.microsoft.com/office/drawing/2014/main" id="{0C55813B-6B74-404E-9EFF-AF53E7151E30}"/>
              </a:ext>
            </a:extLst>
          </p:cNvPr>
          <p:cNvSpPr>
            <a:spLocks noGrp="1"/>
          </p:cNvSpPr>
          <p:nvPr>
            <p:ph type="dt" sz="half" idx="10"/>
          </p:nvPr>
        </p:nvSpPr>
        <p:spPr/>
        <p:txBody>
          <a:bodyPr/>
          <a:lstStyle/>
          <a:p>
            <a:fld id="{A2637ECF-C430-4A30-B9D8-F6E202D95B0F}" type="datetime1">
              <a:rPr lang="zh-CN" altLang="en-US" smtClean="0"/>
              <a:t>2018/6/23</a:t>
            </a:fld>
            <a:endParaRPr lang="zh-CN" altLang="en-US"/>
          </a:p>
        </p:txBody>
      </p:sp>
      <p:sp>
        <p:nvSpPr>
          <p:cNvPr id="5" name="灯片编号占位符 4">
            <a:extLst>
              <a:ext uri="{FF2B5EF4-FFF2-40B4-BE49-F238E27FC236}">
                <a16:creationId xmlns:a16="http://schemas.microsoft.com/office/drawing/2014/main" id="{76B568EA-A4C9-4248-B824-E04C804DE789}"/>
              </a:ext>
            </a:extLst>
          </p:cNvPr>
          <p:cNvSpPr>
            <a:spLocks noGrp="1"/>
          </p:cNvSpPr>
          <p:nvPr>
            <p:ph type="sldNum" sz="quarter" idx="12"/>
          </p:nvPr>
        </p:nvSpPr>
        <p:spPr/>
        <p:txBody>
          <a:bodyPr/>
          <a:lstStyle/>
          <a:p>
            <a:fld id="{9580E5D4-A984-4420-89E6-E50B95C8D231}" type="slidenum">
              <a:rPr lang="zh-CN" altLang="en-US" smtClean="0"/>
              <a:t>20</a:t>
            </a:fld>
            <a:endParaRPr lang="zh-CN" altLang="en-US"/>
          </a:p>
        </p:txBody>
      </p:sp>
    </p:spTree>
    <p:extLst>
      <p:ext uri="{BB962C8B-B14F-4D97-AF65-F5344CB8AC3E}">
        <p14:creationId xmlns:p14="http://schemas.microsoft.com/office/powerpoint/2010/main" val="3467475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C4ECE-19E7-4660-A15B-B9A65EC7F7DD}"/>
              </a:ext>
            </a:extLst>
          </p:cNvPr>
          <p:cNvSpPr>
            <a:spLocks noGrp="1"/>
          </p:cNvSpPr>
          <p:nvPr>
            <p:ph type="title"/>
          </p:nvPr>
        </p:nvSpPr>
        <p:spPr/>
        <p:txBody>
          <a:bodyPr/>
          <a:lstStyle/>
          <a:p>
            <a:r>
              <a:rPr lang="en-US" altLang="zh-CN" dirty="0"/>
              <a:t>ADC ASIC</a:t>
            </a:r>
            <a:r>
              <a:rPr lang="zh-CN" altLang="en-US" dirty="0"/>
              <a:t>频谱测试</a:t>
            </a:r>
          </a:p>
        </p:txBody>
      </p:sp>
      <p:sp>
        <p:nvSpPr>
          <p:cNvPr id="3" name="内容占位符 2">
            <a:extLst>
              <a:ext uri="{FF2B5EF4-FFF2-40B4-BE49-F238E27FC236}">
                <a16:creationId xmlns:a16="http://schemas.microsoft.com/office/drawing/2014/main" id="{95FE861C-E0BF-4AF8-9992-87E85495837C}"/>
              </a:ext>
            </a:extLst>
          </p:cNvPr>
          <p:cNvSpPr>
            <a:spLocks noGrp="1"/>
          </p:cNvSpPr>
          <p:nvPr>
            <p:ph idx="1"/>
          </p:nvPr>
        </p:nvSpPr>
        <p:spPr/>
        <p:txBody>
          <a:bodyPr/>
          <a:lstStyle/>
          <a:p>
            <a:r>
              <a:rPr lang="en-US" altLang="zh-CN" dirty="0"/>
              <a:t>ADC</a:t>
            </a:r>
            <a:r>
              <a:rPr lang="zh-CN" altLang="en-US" dirty="0"/>
              <a:t>采样率</a:t>
            </a:r>
            <a:r>
              <a:rPr lang="en-US" altLang="zh-CN" dirty="0"/>
              <a:t>31.25 </a:t>
            </a:r>
            <a:r>
              <a:rPr lang="en-US" altLang="zh-CN" dirty="0" err="1"/>
              <a:t>Msps</a:t>
            </a:r>
            <a:r>
              <a:rPr lang="zh-CN" altLang="en-US" dirty="0"/>
              <a:t>，正弦波输入幅度</a:t>
            </a:r>
            <a:r>
              <a:rPr lang="en-US" altLang="zh-CN" dirty="0"/>
              <a:t>±0.9 V</a:t>
            </a:r>
          </a:p>
          <a:p>
            <a:endParaRPr lang="zh-CN" altLang="en-US" sz="2400" dirty="0"/>
          </a:p>
        </p:txBody>
      </p:sp>
      <p:sp>
        <p:nvSpPr>
          <p:cNvPr id="6" name="矩形 5">
            <a:extLst>
              <a:ext uri="{FF2B5EF4-FFF2-40B4-BE49-F238E27FC236}">
                <a16:creationId xmlns:a16="http://schemas.microsoft.com/office/drawing/2014/main" id="{D72E2FAE-CACA-49C3-B408-4EFABE898CBC}"/>
              </a:ext>
            </a:extLst>
          </p:cNvPr>
          <p:cNvSpPr/>
          <p:nvPr/>
        </p:nvSpPr>
        <p:spPr>
          <a:xfrm>
            <a:off x="2589364" y="5651482"/>
            <a:ext cx="1885452" cy="369332"/>
          </a:xfrm>
          <a:prstGeom prst="rect">
            <a:avLst/>
          </a:prstGeom>
        </p:spPr>
        <p:txBody>
          <a:bodyPr wrap="none">
            <a:spAutoFit/>
          </a:bodyPr>
          <a:lstStyle/>
          <a:p>
            <a:pPr algn="ctr"/>
            <a:r>
              <a:rPr lang="en-US" altLang="zh-CN" dirty="0"/>
              <a:t>2.4 MHz</a:t>
            </a:r>
            <a:r>
              <a:rPr lang="zh-CN" altLang="en-US" dirty="0"/>
              <a:t>输入频谱</a:t>
            </a:r>
          </a:p>
        </p:txBody>
      </p:sp>
      <p:sp>
        <p:nvSpPr>
          <p:cNvPr id="7" name="文本框 6">
            <a:extLst>
              <a:ext uri="{FF2B5EF4-FFF2-40B4-BE49-F238E27FC236}">
                <a16:creationId xmlns:a16="http://schemas.microsoft.com/office/drawing/2014/main" id="{21ACC38F-BAF1-41DD-ADAD-E3C9BEE2FF98}"/>
              </a:ext>
            </a:extLst>
          </p:cNvPr>
          <p:cNvSpPr txBox="1"/>
          <p:nvPr/>
        </p:nvSpPr>
        <p:spPr>
          <a:xfrm>
            <a:off x="6225979" y="5652031"/>
            <a:ext cx="4240796" cy="369332"/>
          </a:xfrm>
          <a:prstGeom prst="rect">
            <a:avLst/>
          </a:prstGeom>
          <a:noFill/>
        </p:spPr>
        <p:txBody>
          <a:bodyPr wrap="square" rtlCol="0">
            <a:spAutoFit/>
          </a:bodyPr>
          <a:lstStyle/>
          <a:p>
            <a:pPr algn="ctr"/>
            <a:r>
              <a:rPr lang="en-US" altLang="zh-CN" dirty="0"/>
              <a:t>15.5</a:t>
            </a:r>
            <a:r>
              <a:rPr lang="zh-CN" altLang="en-US" dirty="0"/>
              <a:t>（</a:t>
            </a:r>
            <a:r>
              <a:rPr lang="en-US" altLang="zh-CN" dirty="0"/>
              <a:t>Nyquist</a:t>
            </a:r>
            <a:r>
              <a:rPr lang="zh-CN" altLang="en-US" dirty="0"/>
              <a:t>）</a:t>
            </a:r>
            <a:r>
              <a:rPr lang="en-US" altLang="zh-CN" dirty="0"/>
              <a:t> MHz</a:t>
            </a:r>
            <a:r>
              <a:rPr lang="zh-CN" altLang="en-US" dirty="0"/>
              <a:t>输入频谱</a:t>
            </a:r>
          </a:p>
        </p:txBody>
      </p:sp>
      <p:sp>
        <p:nvSpPr>
          <p:cNvPr id="8" name="日期占位符 7">
            <a:extLst>
              <a:ext uri="{FF2B5EF4-FFF2-40B4-BE49-F238E27FC236}">
                <a16:creationId xmlns:a16="http://schemas.microsoft.com/office/drawing/2014/main" id="{6D112DB4-A266-4965-8E22-1EDEDAEA5923}"/>
              </a:ext>
            </a:extLst>
          </p:cNvPr>
          <p:cNvSpPr>
            <a:spLocks noGrp="1"/>
          </p:cNvSpPr>
          <p:nvPr>
            <p:ph type="dt" sz="half" idx="10"/>
          </p:nvPr>
        </p:nvSpPr>
        <p:spPr/>
        <p:txBody>
          <a:bodyPr/>
          <a:lstStyle/>
          <a:p>
            <a:fld id="{9D73985A-A844-4DD4-9571-429D16812A14}" type="datetime1">
              <a:rPr lang="zh-CN" altLang="en-US" smtClean="0"/>
              <a:t>2018/6/23</a:t>
            </a:fld>
            <a:endParaRPr lang="zh-CN" altLang="en-US"/>
          </a:p>
        </p:txBody>
      </p:sp>
      <p:sp>
        <p:nvSpPr>
          <p:cNvPr id="9" name="灯片编号占位符 8">
            <a:extLst>
              <a:ext uri="{FF2B5EF4-FFF2-40B4-BE49-F238E27FC236}">
                <a16:creationId xmlns:a16="http://schemas.microsoft.com/office/drawing/2014/main" id="{E93C2340-86DC-4324-9CFC-AE6F00E75F95}"/>
              </a:ext>
            </a:extLst>
          </p:cNvPr>
          <p:cNvSpPr>
            <a:spLocks noGrp="1"/>
          </p:cNvSpPr>
          <p:nvPr>
            <p:ph type="sldNum" sz="quarter" idx="12"/>
          </p:nvPr>
        </p:nvSpPr>
        <p:spPr/>
        <p:txBody>
          <a:bodyPr/>
          <a:lstStyle/>
          <a:p>
            <a:fld id="{9580E5D4-A984-4420-89E6-E50B95C8D231}" type="slidenum">
              <a:rPr lang="zh-CN" altLang="en-US" smtClean="0"/>
              <a:t>21</a:t>
            </a:fld>
            <a:endParaRPr lang="zh-CN" altLang="en-US"/>
          </a:p>
        </p:txBody>
      </p:sp>
      <p:pic>
        <p:nvPicPr>
          <p:cNvPr id="13" name="图片 12">
            <a:extLst>
              <a:ext uri="{FF2B5EF4-FFF2-40B4-BE49-F238E27FC236}">
                <a16:creationId xmlns:a16="http://schemas.microsoft.com/office/drawing/2014/main" id="{3431AB70-9F42-492A-8989-2C1272216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733" y="1806223"/>
            <a:ext cx="4456042" cy="3826384"/>
          </a:xfrm>
          <a:prstGeom prst="rect">
            <a:avLst/>
          </a:prstGeom>
        </p:spPr>
      </p:pic>
      <p:pic>
        <p:nvPicPr>
          <p:cNvPr id="15" name="图片 14">
            <a:extLst>
              <a:ext uri="{FF2B5EF4-FFF2-40B4-BE49-F238E27FC236}">
                <a16:creationId xmlns:a16="http://schemas.microsoft.com/office/drawing/2014/main" id="{94DED9C0-A593-499C-A8B8-1FDF6AD1D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340" y="1781643"/>
            <a:ext cx="4456042" cy="3840298"/>
          </a:xfrm>
          <a:prstGeom prst="rect">
            <a:avLst/>
          </a:prstGeom>
        </p:spPr>
      </p:pic>
    </p:spTree>
    <p:extLst>
      <p:ext uri="{BB962C8B-B14F-4D97-AF65-F5344CB8AC3E}">
        <p14:creationId xmlns:p14="http://schemas.microsoft.com/office/powerpoint/2010/main" val="1971928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C1225B-7158-4615-9260-C3B5D1CC207D}"/>
              </a:ext>
            </a:extLst>
          </p:cNvPr>
          <p:cNvSpPr>
            <a:spLocks noGrp="1"/>
          </p:cNvSpPr>
          <p:nvPr>
            <p:ph type="title"/>
          </p:nvPr>
        </p:nvSpPr>
        <p:spPr/>
        <p:txBody>
          <a:bodyPr/>
          <a:lstStyle/>
          <a:p>
            <a:r>
              <a:rPr lang="en-US" altLang="zh-CN" dirty="0"/>
              <a:t>ADC ASIC</a:t>
            </a:r>
            <a:r>
              <a:rPr lang="zh-CN" altLang="en-US" dirty="0"/>
              <a:t>动态性能测试</a:t>
            </a:r>
          </a:p>
        </p:txBody>
      </p:sp>
      <p:sp>
        <p:nvSpPr>
          <p:cNvPr id="3" name="内容占位符 2">
            <a:extLst>
              <a:ext uri="{FF2B5EF4-FFF2-40B4-BE49-F238E27FC236}">
                <a16:creationId xmlns:a16="http://schemas.microsoft.com/office/drawing/2014/main" id="{FD33464D-E336-4750-928D-65DB083A9874}"/>
              </a:ext>
            </a:extLst>
          </p:cNvPr>
          <p:cNvSpPr>
            <a:spLocks noGrp="1"/>
          </p:cNvSpPr>
          <p:nvPr>
            <p:ph idx="1"/>
          </p:nvPr>
        </p:nvSpPr>
        <p:spPr/>
        <p:txBody>
          <a:bodyPr/>
          <a:lstStyle/>
          <a:p>
            <a:r>
              <a:rPr lang="en-US" altLang="zh-CN" dirty="0"/>
              <a:t>ADC</a:t>
            </a:r>
            <a:r>
              <a:rPr lang="zh-CN" altLang="en-US" dirty="0"/>
              <a:t>采样率</a:t>
            </a:r>
            <a:r>
              <a:rPr lang="en-US" altLang="zh-CN" dirty="0"/>
              <a:t>31.25 </a:t>
            </a:r>
            <a:r>
              <a:rPr lang="en-US" altLang="zh-CN" dirty="0" err="1"/>
              <a:t>Msps</a:t>
            </a:r>
            <a:r>
              <a:rPr lang="zh-CN" altLang="en-US" dirty="0"/>
              <a:t>，正弦波输入幅度</a:t>
            </a:r>
            <a:r>
              <a:rPr lang="en-US" altLang="zh-CN" dirty="0"/>
              <a:t>±0.9 V</a:t>
            </a:r>
          </a:p>
          <a:p>
            <a:r>
              <a:rPr lang="zh-CN" altLang="en-US" dirty="0"/>
              <a:t>改变输入频率</a:t>
            </a:r>
            <a:endParaRPr lang="en-US" altLang="zh-CN" dirty="0"/>
          </a:p>
          <a:p>
            <a:r>
              <a:rPr lang="zh-CN" altLang="en-US" dirty="0"/>
              <a:t>有效位（</a:t>
            </a:r>
            <a:r>
              <a:rPr lang="en-US" altLang="zh-CN" dirty="0"/>
              <a:t>ENOB</a:t>
            </a:r>
            <a:r>
              <a:rPr lang="zh-CN" altLang="en-US" dirty="0"/>
              <a:t>）大于</a:t>
            </a:r>
            <a:r>
              <a:rPr lang="en-US" altLang="zh-CN" dirty="0"/>
              <a:t>9bit</a:t>
            </a:r>
          </a:p>
          <a:p>
            <a:endParaRPr lang="en-US" altLang="zh-CN" dirty="0"/>
          </a:p>
          <a:p>
            <a:endParaRPr lang="zh-CN" altLang="en-US" dirty="0"/>
          </a:p>
        </p:txBody>
      </p:sp>
      <p:sp>
        <p:nvSpPr>
          <p:cNvPr id="7" name="日期占位符 6">
            <a:extLst>
              <a:ext uri="{FF2B5EF4-FFF2-40B4-BE49-F238E27FC236}">
                <a16:creationId xmlns:a16="http://schemas.microsoft.com/office/drawing/2014/main" id="{CDD29C6E-0093-4D6F-9B17-827D958E1825}"/>
              </a:ext>
            </a:extLst>
          </p:cNvPr>
          <p:cNvSpPr>
            <a:spLocks noGrp="1"/>
          </p:cNvSpPr>
          <p:nvPr>
            <p:ph type="dt" sz="half" idx="10"/>
          </p:nvPr>
        </p:nvSpPr>
        <p:spPr/>
        <p:txBody>
          <a:bodyPr/>
          <a:lstStyle/>
          <a:p>
            <a:fld id="{B2E36E35-5C83-4886-BCEE-3840E5A4CF67}" type="datetime1">
              <a:rPr lang="zh-CN" altLang="en-US" smtClean="0"/>
              <a:t>2018/6/23</a:t>
            </a:fld>
            <a:endParaRPr lang="zh-CN" altLang="en-US"/>
          </a:p>
        </p:txBody>
      </p:sp>
      <p:sp>
        <p:nvSpPr>
          <p:cNvPr id="8" name="灯片编号占位符 7">
            <a:extLst>
              <a:ext uri="{FF2B5EF4-FFF2-40B4-BE49-F238E27FC236}">
                <a16:creationId xmlns:a16="http://schemas.microsoft.com/office/drawing/2014/main" id="{9D13CCA0-E333-470A-8EA9-DCA3E45A2816}"/>
              </a:ext>
            </a:extLst>
          </p:cNvPr>
          <p:cNvSpPr>
            <a:spLocks noGrp="1"/>
          </p:cNvSpPr>
          <p:nvPr>
            <p:ph type="sldNum" sz="quarter" idx="12"/>
          </p:nvPr>
        </p:nvSpPr>
        <p:spPr/>
        <p:txBody>
          <a:bodyPr/>
          <a:lstStyle/>
          <a:p>
            <a:fld id="{9580E5D4-A984-4420-89E6-E50B95C8D231}" type="slidenum">
              <a:rPr lang="zh-CN" altLang="en-US" smtClean="0"/>
              <a:t>22</a:t>
            </a:fld>
            <a:endParaRPr lang="zh-CN" altLang="en-US"/>
          </a:p>
        </p:txBody>
      </p:sp>
      <p:pic>
        <p:nvPicPr>
          <p:cNvPr id="15" name="图片 14">
            <a:extLst>
              <a:ext uri="{FF2B5EF4-FFF2-40B4-BE49-F238E27FC236}">
                <a16:creationId xmlns:a16="http://schemas.microsoft.com/office/drawing/2014/main" id="{B6392AC7-7A4E-4743-A0E5-E2998650E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044" y="2878805"/>
            <a:ext cx="4410428" cy="3765827"/>
          </a:xfrm>
          <a:prstGeom prst="rect">
            <a:avLst/>
          </a:prstGeom>
        </p:spPr>
      </p:pic>
      <p:pic>
        <p:nvPicPr>
          <p:cNvPr id="17" name="图片 16">
            <a:extLst>
              <a:ext uri="{FF2B5EF4-FFF2-40B4-BE49-F238E27FC236}">
                <a16:creationId xmlns:a16="http://schemas.microsoft.com/office/drawing/2014/main" id="{BC66E224-EFDA-481D-80D9-AD824F61A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714" y="2873857"/>
            <a:ext cx="4526844" cy="3867764"/>
          </a:xfrm>
          <a:prstGeom prst="rect">
            <a:avLst/>
          </a:prstGeom>
        </p:spPr>
      </p:pic>
    </p:spTree>
    <p:extLst>
      <p:ext uri="{BB962C8B-B14F-4D97-AF65-F5344CB8AC3E}">
        <p14:creationId xmlns:p14="http://schemas.microsoft.com/office/powerpoint/2010/main" val="2430678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目录</a:t>
            </a:r>
          </a:p>
        </p:txBody>
      </p:sp>
      <p:sp>
        <p:nvSpPr>
          <p:cNvPr id="3" name="内容占位符 2"/>
          <p:cNvSpPr>
            <a:spLocks noGrp="1"/>
          </p:cNvSpPr>
          <p:nvPr>
            <p:ph idx="1"/>
          </p:nvPr>
        </p:nvSpPr>
        <p:spPr>
          <a:xfrm>
            <a:off x="838200" y="1712818"/>
            <a:ext cx="10515600" cy="4859822"/>
          </a:xfrm>
        </p:spPr>
        <p:txBody>
          <a:bodyPr>
            <a:normAutofit/>
          </a:bodyPr>
          <a:lstStyle/>
          <a:p>
            <a:r>
              <a:rPr lang="zh-CN" altLang="en-US" dirty="0"/>
              <a:t>背景介绍</a:t>
            </a:r>
            <a:endParaRPr lang="en-US" altLang="zh-CN" dirty="0"/>
          </a:p>
          <a:p>
            <a:pPr marL="0" indent="0">
              <a:buNone/>
            </a:pPr>
            <a:endParaRPr lang="en-US" altLang="zh-CN" dirty="0"/>
          </a:p>
          <a:p>
            <a:r>
              <a:rPr lang="zh-CN" altLang="en-US" dirty="0"/>
              <a:t>放大成形</a:t>
            </a:r>
            <a:r>
              <a:rPr lang="en-US" altLang="zh-CN" dirty="0"/>
              <a:t>ASIC</a:t>
            </a:r>
            <a:r>
              <a:rPr lang="zh-CN" altLang="en-US" dirty="0"/>
              <a:t>设计与性能测试</a:t>
            </a:r>
            <a:endParaRPr lang="en-US" altLang="zh-CN" dirty="0"/>
          </a:p>
          <a:p>
            <a:endParaRPr lang="en-US" altLang="zh-CN" dirty="0"/>
          </a:p>
          <a:p>
            <a:r>
              <a:rPr lang="zh-CN" altLang="en-US" dirty="0"/>
              <a:t>逐次比较型</a:t>
            </a:r>
            <a:r>
              <a:rPr lang="en-US" altLang="zh-CN" dirty="0"/>
              <a:t>ADC ASIC</a:t>
            </a:r>
            <a:r>
              <a:rPr lang="zh-CN" altLang="en-US" dirty="0"/>
              <a:t>设计与性能测试</a:t>
            </a:r>
            <a:endParaRPr lang="en-US" altLang="zh-CN" dirty="0"/>
          </a:p>
          <a:p>
            <a:endParaRPr lang="en-US" altLang="zh-CN" dirty="0"/>
          </a:p>
          <a:p>
            <a:r>
              <a:rPr lang="en-US" altLang="zh-CN" dirty="0">
                <a:solidFill>
                  <a:srgbClr val="FF0000"/>
                </a:solidFill>
              </a:rPr>
              <a:t>ASIC</a:t>
            </a:r>
            <a:r>
              <a:rPr lang="zh-CN" altLang="en-US" dirty="0">
                <a:solidFill>
                  <a:srgbClr val="FF0000"/>
                </a:solidFill>
              </a:rPr>
              <a:t>联合测试</a:t>
            </a:r>
            <a:endParaRPr lang="en-US" altLang="zh-CN" dirty="0">
              <a:solidFill>
                <a:srgbClr val="FF0000"/>
              </a:solidFill>
            </a:endParaRPr>
          </a:p>
          <a:p>
            <a:endParaRPr lang="en-US" altLang="zh-CN" dirty="0"/>
          </a:p>
          <a:p>
            <a:r>
              <a:rPr lang="zh-CN" altLang="en-US" dirty="0"/>
              <a:t>总结</a:t>
            </a:r>
            <a:endParaRPr lang="en-US" altLang="zh-CN" dirty="0"/>
          </a:p>
          <a:p>
            <a:pPr marL="0" indent="0">
              <a:buNone/>
            </a:pPr>
            <a:endParaRPr lang="zh-CN" altLang="en-US" dirty="0"/>
          </a:p>
        </p:txBody>
      </p:sp>
      <p:sp>
        <p:nvSpPr>
          <p:cNvPr id="4" name="日期占位符 3">
            <a:extLst>
              <a:ext uri="{FF2B5EF4-FFF2-40B4-BE49-F238E27FC236}">
                <a16:creationId xmlns:a16="http://schemas.microsoft.com/office/drawing/2014/main" id="{F38C4743-6110-4FC5-8FD3-57A2B5DBD951}"/>
              </a:ext>
            </a:extLst>
          </p:cNvPr>
          <p:cNvSpPr>
            <a:spLocks noGrp="1"/>
          </p:cNvSpPr>
          <p:nvPr>
            <p:ph type="dt" sz="half" idx="10"/>
          </p:nvPr>
        </p:nvSpPr>
        <p:spPr/>
        <p:txBody>
          <a:bodyPr/>
          <a:lstStyle/>
          <a:p>
            <a:fld id="{C29F1A1A-CE94-4473-AEF8-4ACC8F8CA774}" type="datetime1">
              <a:rPr lang="zh-CN" altLang="en-US" smtClean="0"/>
              <a:t>2018/6/23</a:t>
            </a:fld>
            <a:endParaRPr lang="zh-CN" altLang="en-US"/>
          </a:p>
        </p:txBody>
      </p:sp>
      <p:sp>
        <p:nvSpPr>
          <p:cNvPr id="5" name="灯片编号占位符 4">
            <a:extLst>
              <a:ext uri="{FF2B5EF4-FFF2-40B4-BE49-F238E27FC236}">
                <a16:creationId xmlns:a16="http://schemas.microsoft.com/office/drawing/2014/main" id="{F16DE30D-3CFB-40CD-BF2D-922B6890AA6D}"/>
              </a:ext>
            </a:extLst>
          </p:cNvPr>
          <p:cNvSpPr>
            <a:spLocks noGrp="1"/>
          </p:cNvSpPr>
          <p:nvPr>
            <p:ph type="sldNum" sz="quarter" idx="12"/>
          </p:nvPr>
        </p:nvSpPr>
        <p:spPr/>
        <p:txBody>
          <a:bodyPr/>
          <a:lstStyle/>
          <a:p>
            <a:fld id="{9580E5D4-A984-4420-89E6-E50B95C8D231}" type="slidenum">
              <a:rPr lang="zh-CN" altLang="en-US" smtClean="0"/>
              <a:t>23</a:t>
            </a:fld>
            <a:endParaRPr lang="zh-CN" altLang="en-US"/>
          </a:p>
        </p:txBody>
      </p:sp>
    </p:spTree>
    <p:extLst>
      <p:ext uri="{BB962C8B-B14F-4D97-AF65-F5344CB8AC3E}">
        <p14:creationId xmlns:p14="http://schemas.microsoft.com/office/powerpoint/2010/main" val="1309526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放大成形</a:t>
            </a:r>
            <a:r>
              <a:rPr lang="en-US" altLang="zh-CN" dirty="0"/>
              <a:t>ASIC</a:t>
            </a:r>
            <a:r>
              <a:rPr lang="zh-CN" altLang="en-US" dirty="0"/>
              <a:t>与</a:t>
            </a:r>
            <a:r>
              <a:rPr lang="en-US" altLang="zh-CN" dirty="0"/>
              <a:t>ADC ASIC</a:t>
            </a:r>
            <a:r>
              <a:rPr lang="zh-CN" altLang="en-US" dirty="0"/>
              <a:t>联合测试</a:t>
            </a:r>
          </a:p>
        </p:txBody>
      </p:sp>
      <p:sp>
        <p:nvSpPr>
          <p:cNvPr id="3" name="内容占位符 2"/>
          <p:cNvSpPr>
            <a:spLocks noGrp="1"/>
          </p:cNvSpPr>
          <p:nvPr>
            <p:ph idx="1"/>
          </p:nvPr>
        </p:nvSpPr>
        <p:spPr/>
        <p:txBody>
          <a:bodyPr/>
          <a:lstStyle/>
          <a:p>
            <a:r>
              <a:rPr lang="en-US" altLang="zh-CN" dirty="0"/>
              <a:t>ADC</a:t>
            </a:r>
            <a:r>
              <a:rPr lang="zh-CN" altLang="zh-CN" dirty="0"/>
              <a:t>的采样频率设置为</a:t>
            </a:r>
            <a:r>
              <a:rPr lang="en-US" altLang="zh-CN" dirty="0"/>
              <a:t>31.25 MSPS</a:t>
            </a:r>
            <a:r>
              <a:rPr lang="zh-CN" altLang="zh-CN" dirty="0"/>
              <a:t>，放大成形</a:t>
            </a:r>
            <a:r>
              <a:rPr lang="en-US" altLang="zh-CN" dirty="0"/>
              <a:t>ASIC</a:t>
            </a:r>
            <a:r>
              <a:rPr lang="zh-CN" altLang="zh-CN" dirty="0"/>
              <a:t>的时间常数设置为</a:t>
            </a:r>
            <a:r>
              <a:rPr lang="en-US" altLang="zh-CN" dirty="0"/>
              <a:t>50 ns</a:t>
            </a:r>
          </a:p>
          <a:p>
            <a:endParaRPr lang="en-US" altLang="zh-CN" dirty="0"/>
          </a:p>
          <a:p>
            <a:r>
              <a:rPr lang="en-US" altLang="zh-CN" dirty="0"/>
              <a:t>1P.E.</a:t>
            </a:r>
            <a:r>
              <a:rPr lang="zh-CN" altLang="en-US" dirty="0"/>
              <a:t>电荷精度好于</a:t>
            </a:r>
            <a:r>
              <a:rPr lang="en-US" altLang="zh-CN" dirty="0"/>
              <a:t>10%</a:t>
            </a:r>
          </a:p>
          <a:p>
            <a:endParaRPr lang="en-US" altLang="zh-CN" dirty="0"/>
          </a:p>
          <a:p>
            <a:r>
              <a:rPr lang="en-US" altLang="zh-CN" dirty="0"/>
              <a:t>4000P.E.</a:t>
            </a:r>
            <a:r>
              <a:rPr lang="zh-CN" altLang="en-US" dirty="0"/>
              <a:t>电荷精度好于</a:t>
            </a:r>
            <a:r>
              <a:rPr lang="en-US" altLang="zh-CN" dirty="0"/>
              <a:t>1%</a:t>
            </a:r>
          </a:p>
          <a:p>
            <a:endParaRPr lang="en-US" altLang="zh-CN" dirty="0"/>
          </a:p>
          <a:p>
            <a:r>
              <a:rPr lang="zh-CN" altLang="en-US" dirty="0"/>
              <a:t>符合</a:t>
            </a:r>
            <a:r>
              <a:rPr lang="en-US" altLang="zh-CN" dirty="0"/>
              <a:t>WCDA</a:t>
            </a:r>
            <a:r>
              <a:rPr lang="zh-CN" altLang="en-US" dirty="0"/>
              <a:t>读出电子学要求</a:t>
            </a:r>
            <a:endParaRPr lang="en-US" altLang="zh-CN" dirty="0"/>
          </a:p>
        </p:txBody>
      </p:sp>
      <p:sp>
        <p:nvSpPr>
          <p:cNvPr id="4" name="日期占位符 3"/>
          <p:cNvSpPr>
            <a:spLocks noGrp="1"/>
          </p:cNvSpPr>
          <p:nvPr>
            <p:ph type="dt" sz="half" idx="10"/>
          </p:nvPr>
        </p:nvSpPr>
        <p:spPr/>
        <p:txBody>
          <a:bodyPr/>
          <a:lstStyle/>
          <a:p>
            <a:fld id="{920F53A1-1A90-4B81-B22F-F6959D8078F9}" type="datetime1">
              <a:rPr lang="zh-CN" altLang="en-US" smtClean="0"/>
              <a:t>2018/6/23</a:t>
            </a:fld>
            <a:endParaRPr lang="zh-CN" altLang="en-US"/>
          </a:p>
        </p:txBody>
      </p:sp>
      <p:sp>
        <p:nvSpPr>
          <p:cNvPr id="5" name="灯片编号占位符 4"/>
          <p:cNvSpPr>
            <a:spLocks noGrp="1"/>
          </p:cNvSpPr>
          <p:nvPr>
            <p:ph type="sldNum" sz="quarter" idx="12"/>
          </p:nvPr>
        </p:nvSpPr>
        <p:spPr/>
        <p:txBody>
          <a:bodyPr/>
          <a:lstStyle/>
          <a:p>
            <a:fld id="{9580E5D4-A984-4420-89E6-E50B95C8D231}" type="slidenum">
              <a:rPr lang="zh-CN" altLang="en-US" smtClean="0"/>
              <a:t>24</a:t>
            </a:fld>
            <a:endParaRPr lang="zh-CN" altLang="en-US"/>
          </a:p>
        </p:txBody>
      </p:sp>
      <p:pic>
        <p:nvPicPr>
          <p:cNvPr id="19" name="图片 18">
            <a:extLst>
              <a:ext uri="{FF2B5EF4-FFF2-40B4-BE49-F238E27FC236}">
                <a16:creationId xmlns:a16="http://schemas.microsoft.com/office/drawing/2014/main" id="{6C66BB2B-AE04-4564-B1EF-7149FC0CA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58" y="2125246"/>
            <a:ext cx="5768840" cy="3917019"/>
          </a:xfrm>
          <a:prstGeom prst="rect">
            <a:avLst/>
          </a:prstGeom>
        </p:spPr>
      </p:pic>
    </p:spTree>
    <p:extLst>
      <p:ext uri="{BB962C8B-B14F-4D97-AF65-F5344CB8AC3E}">
        <p14:creationId xmlns:p14="http://schemas.microsoft.com/office/powerpoint/2010/main" val="3341742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目录</a:t>
            </a:r>
          </a:p>
        </p:txBody>
      </p:sp>
      <p:sp>
        <p:nvSpPr>
          <p:cNvPr id="3" name="内容占位符 2"/>
          <p:cNvSpPr>
            <a:spLocks noGrp="1"/>
          </p:cNvSpPr>
          <p:nvPr>
            <p:ph idx="1"/>
          </p:nvPr>
        </p:nvSpPr>
        <p:spPr>
          <a:xfrm>
            <a:off x="838200" y="1712818"/>
            <a:ext cx="10515600" cy="4859822"/>
          </a:xfrm>
        </p:spPr>
        <p:txBody>
          <a:bodyPr>
            <a:normAutofit/>
          </a:bodyPr>
          <a:lstStyle/>
          <a:p>
            <a:r>
              <a:rPr lang="zh-CN" altLang="en-US" dirty="0"/>
              <a:t>背景介绍</a:t>
            </a:r>
            <a:endParaRPr lang="en-US" altLang="zh-CN" dirty="0"/>
          </a:p>
          <a:p>
            <a:pPr marL="0" indent="0">
              <a:buNone/>
            </a:pPr>
            <a:endParaRPr lang="en-US" altLang="zh-CN" dirty="0"/>
          </a:p>
          <a:p>
            <a:r>
              <a:rPr lang="zh-CN" altLang="en-US" dirty="0"/>
              <a:t>放大成形</a:t>
            </a:r>
            <a:r>
              <a:rPr lang="en-US" altLang="zh-CN" dirty="0"/>
              <a:t>ASIC</a:t>
            </a:r>
            <a:r>
              <a:rPr lang="zh-CN" altLang="en-US" dirty="0"/>
              <a:t>设计与性能测试</a:t>
            </a:r>
            <a:endParaRPr lang="en-US" altLang="zh-CN" dirty="0"/>
          </a:p>
          <a:p>
            <a:endParaRPr lang="en-US" altLang="zh-CN" dirty="0"/>
          </a:p>
          <a:p>
            <a:r>
              <a:rPr lang="zh-CN" altLang="en-US" dirty="0"/>
              <a:t>逐次比较型</a:t>
            </a:r>
            <a:r>
              <a:rPr lang="en-US" altLang="zh-CN" dirty="0"/>
              <a:t>ADC ASIC</a:t>
            </a:r>
            <a:r>
              <a:rPr lang="zh-CN" altLang="en-US" dirty="0"/>
              <a:t>设计与性能测试</a:t>
            </a:r>
            <a:endParaRPr lang="en-US" altLang="zh-CN" dirty="0"/>
          </a:p>
          <a:p>
            <a:endParaRPr lang="en-US" altLang="zh-CN" dirty="0"/>
          </a:p>
          <a:p>
            <a:r>
              <a:rPr lang="en-US" altLang="zh-CN" dirty="0"/>
              <a:t>ASIC</a:t>
            </a:r>
            <a:r>
              <a:rPr lang="zh-CN" altLang="en-US" dirty="0"/>
              <a:t>联合测试</a:t>
            </a:r>
            <a:endParaRPr lang="en-US" altLang="zh-CN" dirty="0"/>
          </a:p>
          <a:p>
            <a:endParaRPr lang="en-US" altLang="zh-CN" dirty="0"/>
          </a:p>
          <a:p>
            <a:r>
              <a:rPr lang="zh-CN" altLang="en-US" dirty="0">
                <a:solidFill>
                  <a:srgbClr val="FF0000"/>
                </a:solidFill>
              </a:rPr>
              <a:t>总结</a:t>
            </a:r>
            <a:endParaRPr lang="en-US" altLang="zh-CN" dirty="0">
              <a:solidFill>
                <a:srgbClr val="FF0000"/>
              </a:solidFill>
            </a:endParaRPr>
          </a:p>
          <a:p>
            <a:endParaRPr lang="zh-CN" altLang="en-US" dirty="0"/>
          </a:p>
        </p:txBody>
      </p:sp>
      <p:sp>
        <p:nvSpPr>
          <p:cNvPr id="4" name="日期占位符 3">
            <a:extLst>
              <a:ext uri="{FF2B5EF4-FFF2-40B4-BE49-F238E27FC236}">
                <a16:creationId xmlns:a16="http://schemas.microsoft.com/office/drawing/2014/main" id="{F38C4743-6110-4FC5-8FD3-57A2B5DBD951}"/>
              </a:ext>
            </a:extLst>
          </p:cNvPr>
          <p:cNvSpPr>
            <a:spLocks noGrp="1"/>
          </p:cNvSpPr>
          <p:nvPr>
            <p:ph type="dt" sz="half" idx="10"/>
          </p:nvPr>
        </p:nvSpPr>
        <p:spPr/>
        <p:txBody>
          <a:bodyPr/>
          <a:lstStyle/>
          <a:p>
            <a:fld id="{C29F1A1A-CE94-4473-AEF8-4ACC8F8CA774}" type="datetime1">
              <a:rPr lang="zh-CN" altLang="en-US" smtClean="0"/>
              <a:t>2018/6/23</a:t>
            </a:fld>
            <a:endParaRPr lang="zh-CN" altLang="en-US"/>
          </a:p>
        </p:txBody>
      </p:sp>
      <p:sp>
        <p:nvSpPr>
          <p:cNvPr id="5" name="灯片编号占位符 4">
            <a:extLst>
              <a:ext uri="{FF2B5EF4-FFF2-40B4-BE49-F238E27FC236}">
                <a16:creationId xmlns:a16="http://schemas.microsoft.com/office/drawing/2014/main" id="{F16DE30D-3CFB-40CD-BF2D-922B6890AA6D}"/>
              </a:ext>
            </a:extLst>
          </p:cNvPr>
          <p:cNvSpPr>
            <a:spLocks noGrp="1"/>
          </p:cNvSpPr>
          <p:nvPr>
            <p:ph type="sldNum" sz="quarter" idx="12"/>
          </p:nvPr>
        </p:nvSpPr>
        <p:spPr/>
        <p:txBody>
          <a:bodyPr/>
          <a:lstStyle/>
          <a:p>
            <a:fld id="{9580E5D4-A984-4420-89E6-E50B95C8D231}" type="slidenum">
              <a:rPr lang="zh-CN" altLang="en-US" smtClean="0"/>
              <a:t>25</a:t>
            </a:fld>
            <a:endParaRPr lang="zh-CN" altLang="en-US"/>
          </a:p>
        </p:txBody>
      </p:sp>
    </p:spTree>
    <p:extLst>
      <p:ext uri="{BB962C8B-B14F-4D97-AF65-F5344CB8AC3E}">
        <p14:creationId xmlns:p14="http://schemas.microsoft.com/office/powerpoint/2010/main" val="4264541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F89150-71FF-492E-BB34-4D10D1599741}"/>
              </a:ext>
            </a:extLst>
          </p:cNvPr>
          <p:cNvSpPr>
            <a:spLocks noGrp="1"/>
          </p:cNvSpPr>
          <p:nvPr>
            <p:ph type="title"/>
          </p:nvPr>
        </p:nvSpPr>
        <p:spPr/>
        <p:txBody>
          <a:bodyPr>
            <a:normAutofit/>
          </a:bodyPr>
          <a:lstStyle/>
          <a:p>
            <a:r>
              <a:rPr lang="zh-CN" altLang="en-US" dirty="0"/>
              <a:t>总结</a:t>
            </a:r>
          </a:p>
        </p:txBody>
      </p:sp>
      <p:sp>
        <p:nvSpPr>
          <p:cNvPr id="3" name="内容占位符 2">
            <a:extLst>
              <a:ext uri="{FF2B5EF4-FFF2-40B4-BE49-F238E27FC236}">
                <a16:creationId xmlns:a16="http://schemas.microsoft.com/office/drawing/2014/main" id="{9C91310A-FB57-456F-ABC5-E186E2056868}"/>
              </a:ext>
            </a:extLst>
          </p:cNvPr>
          <p:cNvSpPr>
            <a:spLocks noGrp="1"/>
          </p:cNvSpPr>
          <p:nvPr>
            <p:ph idx="1"/>
          </p:nvPr>
        </p:nvSpPr>
        <p:spPr>
          <a:xfrm>
            <a:off x="838200" y="1861657"/>
            <a:ext cx="10515600" cy="4859822"/>
          </a:xfrm>
        </p:spPr>
        <p:txBody>
          <a:bodyPr/>
          <a:lstStyle/>
          <a:p>
            <a:r>
              <a:rPr lang="en-US" altLang="zh-CN" dirty="0"/>
              <a:t>LHAASO WCDA PMT</a:t>
            </a:r>
            <a:r>
              <a:rPr lang="zh-CN" altLang="en-US" dirty="0"/>
              <a:t>前端读出电子学</a:t>
            </a:r>
            <a:endParaRPr lang="en-US" altLang="zh-CN" dirty="0"/>
          </a:p>
          <a:p>
            <a:r>
              <a:rPr lang="zh-CN" altLang="en-US" dirty="0"/>
              <a:t>放大成形结合数字寻峰的技术路线</a:t>
            </a:r>
            <a:endParaRPr lang="en-US" altLang="zh-CN" dirty="0"/>
          </a:p>
          <a:p>
            <a:r>
              <a:rPr lang="zh-CN" altLang="en-US" dirty="0"/>
              <a:t>两款原型</a:t>
            </a:r>
            <a:r>
              <a:rPr lang="en-US" altLang="zh-CN" dirty="0"/>
              <a:t>ASIC</a:t>
            </a:r>
            <a:r>
              <a:rPr lang="zh-CN" altLang="en-US" dirty="0"/>
              <a:t>芯片研究与设计</a:t>
            </a:r>
            <a:endParaRPr lang="en-US" altLang="zh-CN" dirty="0"/>
          </a:p>
          <a:p>
            <a:r>
              <a:rPr lang="zh-CN" altLang="zh-CN" dirty="0"/>
              <a:t>放大成形</a:t>
            </a:r>
            <a:r>
              <a:rPr lang="en-US" altLang="zh-CN" dirty="0"/>
              <a:t>ASIC</a:t>
            </a:r>
            <a:r>
              <a:rPr lang="zh-CN" altLang="en-US" dirty="0"/>
              <a:t>：</a:t>
            </a:r>
            <a:r>
              <a:rPr lang="zh-CN" altLang="zh-CN" dirty="0"/>
              <a:t>动态范围可以覆盖</a:t>
            </a:r>
            <a:r>
              <a:rPr lang="en-US" altLang="zh-CN" dirty="0"/>
              <a:t>4000</a:t>
            </a:r>
            <a:r>
              <a:rPr lang="zh-CN" altLang="zh-CN" dirty="0"/>
              <a:t>倍，时间测量精度好于</a:t>
            </a:r>
            <a:r>
              <a:rPr lang="en-US" altLang="zh-CN" dirty="0"/>
              <a:t>300 </a:t>
            </a:r>
            <a:r>
              <a:rPr lang="en-US" altLang="zh-CN" dirty="0" err="1"/>
              <a:t>ps</a:t>
            </a:r>
            <a:r>
              <a:rPr lang="zh-CN" altLang="zh-CN" dirty="0"/>
              <a:t>，电荷测量精度单光电子好于</a:t>
            </a:r>
            <a:r>
              <a:rPr lang="en-US" altLang="zh-CN" dirty="0"/>
              <a:t>10%</a:t>
            </a:r>
            <a:r>
              <a:rPr lang="zh-CN" altLang="zh-CN" dirty="0"/>
              <a:t>，大信号好于</a:t>
            </a:r>
            <a:r>
              <a:rPr lang="en-US" altLang="zh-CN" dirty="0"/>
              <a:t>1%</a:t>
            </a:r>
            <a:r>
              <a:rPr lang="zh-CN" altLang="zh-CN" dirty="0"/>
              <a:t>。</a:t>
            </a:r>
            <a:endParaRPr lang="en-US" altLang="zh-CN" dirty="0"/>
          </a:p>
          <a:p>
            <a:pPr>
              <a:lnSpc>
                <a:spcPct val="150000"/>
              </a:lnSpc>
            </a:pPr>
            <a:r>
              <a:rPr lang="en-US" altLang="zh-CN" dirty="0"/>
              <a:t>ADC ASIC</a:t>
            </a:r>
            <a:r>
              <a:rPr lang="zh-CN" altLang="en-US" dirty="0"/>
              <a:t>：</a:t>
            </a:r>
            <a:r>
              <a:rPr lang="zh-CN" altLang="zh-CN" dirty="0"/>
              <a:t>稳定工作的采样速度可以达到</a:t>
            </a:r>
            <a:r>
              <a:rPr lang="en-US" altLang="zh-CN" dirty="0"/>
              <a:t>31.25 </a:t>
            </a:r>
            <a:r>
              <a:rPr lang="en-US" altLang="zh-CN" dirty="0" err="1"/>
              <a:t>Msps</a:t>
            </a:r>
            <a:r>
              <a:rPr lang="zh-CN" altLang="en-US" dirty="0"/>
              <a:t>，在奈奎斯特频率内有效位好于</a:t>
            </a:r>
            <a:r>
              <a:rPr lang="en-US" altLang="zh-CN" dirty="0"/>
              <a:t>9bit</a:t>
            </a:r>
          </a:p>
          <a:p>
            <a:r>
              <a:rPr lang="zh-CN" altLang="en-US" dirty="0"/>
              <a:t>两个</a:t>
            </a:r>
            <a:r>
              <a:rPr lang="en-US" altLang="zh-CN" dirty="0"/>
              <a:t>ASIC</a:t>
            </a:r>
            <a:r>
              <a:rPr lang="zh-CN" altLang="en-US" dirty="0"/>
              <a:t>联调测试结果表明：满足</a:t>
            </a:r>
            <a:r>
              <a:rPr lang="en-US" altLang="zh-CN" dirty="0"/>
              <a:t>LHAASO WCDA</a:t>
            </a:r>
            <a:r>
              <a:rPr lang="zh-CN" altLang="en-US" dirty="0"/>
              <a:t>读出电子学要求</a:t>
            </a:r>
            <a:endParaRPr lang="en-US" altLang="zh-CN" dirty="0"/>
          </a:p>
          <a:p>
            <a:endParaRPr lang="en-US" altLang="zh-CN" dirty="0"/>
          </a:p>
          <a:p>
            <a:endParaRPr lang="en-US" altLang="zh-CN" dirty="0"/>
          </a:p>
          <a:p>
            <a:endParaRPr lang="zh-CN" altLang="en-US" dirty="0"/>
          </a:p>
          <a:p>
            <a:endParaRPr lang="en-US" altLang="zh-CN" dirty="0"/>
          </a:p>
          <a:p>
            <a:pPr marL="0" indent="0">
              <a:buNone/>
            </a:pPr>
            <a:endParaRPr lang="zh-CN" altLang="en-US" dirty="0"/>
          </a:p>
        </p:txBody>
      </p:sp>
      <p:sp>
        <p:nvSpPr>
          <p:cNvPr id="4" name="日期占位符 3">
            <a:extLst>
              <a:ext uri="{FF2B5EF4-FFF2-40B4-BE49-F238E27FC236}">
                <a16:creationId xmlns:a16="http://schemas.microsoft.com/office/drawing/2014/main" id="{13054ADF-8FBF-47C0-BA6D-1C66F7004F88}"/>
              </a:ext>
            </a:extLst>
          </p:cNvPr>
          <p:cNvSpPr>
            <a:spLocks noGrp="1"/>
          </p:cNvSpPr>
          <p:nvPr>
            <p:ph type="dt" sz="half" idx="10"/>
          </p:nvPr>
        </p:nvSpPr>
        <p:spPr/>
        <p:txBody>
          <a:bodyPr/>
          <a:lstStyle/>
          <a:p>
            <a:fld id="{2CF1CAFE-AF01-4DA4-BCC9-96EB5FA4C68E}" type="datetime1">
              <a:rPr lang="zh-CN" altLang="en-US" smtClean="0"/>
              <a:t>2018/6/23</a:t>
            </a:fld>
            <a:endParaRPr lang="zh-CN" altLang="en-US"/>
          </a:p>
        </p:txBody>
      </p:sp>
      <p:sp>
        <p:nvSpPr>
          <p:cNvPr id="5" name="灯片编号占位符 4">
            <a:extLst>
              <a:ext uri="{FF2B5EF4-FFF2-40B4-BE49-F238E27FC236}">
                <a16:creationId xmlns:a16="http://schemas.microsoft.com/office/drawing/2014/main" id="{5BE41AEC-F8E3-4F9B-A872-F6EDBA999E5B}"/>
              </a:ext>
            </a:extLst>
          </p:cNvPr>
          <p:cNvSpPr>
            <a:spLocks noGrp="1"/>
          </p:cNvSpPr>
          <p:nvPr>
            <p:ph type="sldNum" sz="quarter" idx="12"/>
          </p:nvPr>
        </p:nvSpPr>
        <p:spPr/>
        <p:txBody>
          <a:bodyPr/>
          <a:lstStyle/>
          <a:p>
            <a:fld id="{9580E5D4-A984-4420-89E6-E50B95C8D231}" type="slidenum">
              <a:rPr lang="zh-CN" altLang="en-US" smtClean="0"/>
              <a:t>26</a:t>
            </a:fld>
            <a:endParaRPr lang="zh-CN" altLang="en-US"/>
          </a:p>
        </p:txBody>
      </p:sp>
    </p:spTree>
    <p:extLst>
      <p:ext uri="{BB962C8B-B14F-4D97-AF65-F5344CB8AC3E}">
        <p14:creationId xmlns:p14="http://schemas.microsoft.com/office/powerpoint/2010/main" val="420479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LHAASO WCDA</a:t>
            </a:r>
            <a:r>
              <a:rPr lang="zh-CN" altLang="en-US" dirty="0"/>
              <a:t>前端读出电子学</a:t>
            </a:r>
          </a:p>
        </p:txBody>
      </p:sp>
      <p:sp>
        <p:nvSpPr>
          <p:cNvPr id="3" name="内容占位符 2"/>
          <p:cNvSpPr>
            <a:spLocks noGrp="1"/>
          </p:cNvSpPr>
          <p:nvPr>
            <p:ph idx="1"/>
          </p:nvPr>
        </p:nvSpPr>
        <p:spPr/>
        <p:txBody>
          <a:bodyPr>
            <a:normAutofit/>
          </a:bodyPr>
          <a:lstStyle/>
          <a:p>
            <a:r>
              <a:rPr lang="en-US" altLang="zh-CN" dirty="0"/>
              <a:t>LHAASO</a:t>
            </a:r>
            <a:r>
              <a:rPr lang="zh-CN" altLang="en-US" dirty="0"/>
              <a:t>（大型</a:t>
            </a:r>
            <a:r>
              <a:rPr lang="zh-CN" altLang="zh-CN" dirty="0"/>
              <a:t>高海拔空气簇射观测站</a:t>
            </a:r>
            <a:r>
              <a:rPr lang="zh-CN" altLang="en-US" dirty="0"/>
              <a:t>）</a:t>
            </a:r>
            <a:endParaRPr lang="en-US" altLang="zh-CN" dirty="0"/>
          </a:p>
          <a:p>
            <a:pPr marL="0" indent="0">
              <a:buNone/>
            </a:pPr>
            <a:r>
              <a:rPr lang="en-US" altLang="zh-CN" dirty="0"/>
              <a:t>                   </a:t>
            </a:r>
            <a:r>
              <a:rPr lang="zh-CN" altLang="en-US" dirty="0"/>
              <a:t>（国家十二五规划）</a:t>
            </a:r>
            <a:endParaRPr lang="en-US" altLang="zh-CN" dirty="0"/>
          </a:p>
          <a:p>
            <a:r>
              <a:rPr lang="en-US" altLang="zh-CN" dirty="0"/>
              <a:t>WCDA</a:t>
            </a:r>
            <a:r>
              <a:rPr lang="zh-CN" altLang="en-US" dirty="0"/>
              <a:t>（</a:t>
            </a:r>
            <a:r>
              <a:rPr lang="zh-CN" altLang="zh-CN" dirty="0"/>
              <a:t>水契伦科夫探测器阵列</a:t>
            </a:r>
            <a:r>
              <a:rPr lang="zh-CN" altLang="en-US" dirty="0"/>
              <a:t>）：</a:t>
            </a:r>
            <a:r>
              <a:rPr lang="en-US" altLang="zh-CN" dirty="0"/>
              <a:t>3</a:t>
            </a:r>
            <a:r>
              <a:rPr lang="zh-CN" altLang="en-US" dirty="0"/>
              <a:t>个水池约</a:t>
            </a:r>
            <a:r>
              <a:rPr lang="en-US" altLang="zh-CN" dirty="0"/>
              <a:t>8000 m</a:t>
            </a:r>
            <a:r>
              <a:rPr lang="en-US" altLang="zh-CN" baseline="30000" dirty="0"/>
              <a:t>2</a:t>
            </a:r>
          </a:p>
          <a:p>
            <a:r>
              <a:rPr lang="zh-CN" altLang="en-US" dirty="0"/>
              <a:t>采用</a:t>
            </a:r>
            <a:r>
              <a:rPr lang="en-US" altLang="zh-CN" dirty="0"/>
              <a:t>PMT</a:t>
            </a:r>
            <a:r>
              <a:rPr lang="zh-CN" altLang="en-US" dirty="0"/>
              <a:t>（光电倍增管）作为探测器读出器件</a:t>
            </a:r>
            <a:endParaRPr lang="en-US" altLang="zh-CN" dirty="0"/>
          </a:p>
          <a:p>
            <a:r>
              <a:rPr lang="en-US" altLang="zh-CN" dirty="0"/>
              <a:t>3000</a:t>
            </a:r>
            <a:r>
              <a:rPr lang="zh-CN" altLang="en-US" dirty="0"/>
              <a:t>多路</a:t>
            </a:r>
            <a:r>
              <a:rPr lang="en-US" altLang="zh-CN" dirty="0"/>
              <a:t>PMT</a:t>
            </a:r>
            <a:r>
              <a:rPr lang="zh-CN" altLang="en-US" dirty="0"/>
              <a:t>信号时间电荷测量</a:t>
            </a:r>
            <a:endParaRPr lang="en-US" altLang="zh-CN" dirty="0"/>
          </a:p>
          <a:p>
            <a:r>
              <a:rPr lang="zh-CN" altLang="en-US" dirty="0"/>
              <a:t>成型寻峰技术路线</a:t>
            </a:r>
            <a:endParaRPr lang="en-US" altLang="zh-CN" dirty="0"/>
          </a:p>
          <a:p>
            <a:r>
              <a:rPr lang="zh-CN" altLang="en-US" dirty="0"/>
              <a:t>基于</a:t>
            </a:r>
            <a:r>
              <a:rPr lang="en-US" altLang="zh-CN" dirty="0"/>
              <a:t>ASIC</a:t>
            </a:r>
            <a:r>
              <a:rPr lang="zh-CN" altLang="en-US" dirty="0"/>
              <a:t>的</a:t>
            </a:r>
            <a:r>
              <a:rPr lang="en-US" altLang="zh-CN" dirty="0"/>
              <a:t>PMT</a:t>
            </a:r>
            <a:r>
              <a:rPr lang="zh-CN" altLang="en-US" dirty="0"/>
              <a:t>前端读出电子学</a:t>
            </a:r>
            <a:endParaRPr lang="en-US" altLang="zh-CN" dirty="0"/>
          </a:p>
          <a:p>
            <a:endParaRPr lang="en-US" altLang="zh-CN" dirty="0"/>
          </a:p>
          <a:p>
            <a:endParaRPr lang="en-US" altLang="zh-CN" dirty="0"/>
          </a:p>
        </p:txBody>
      </p:sp>
      <p:pic>
        <p:nvPicPr>
          <p:cNvPr id="4" name="图片 3">
            <a:extLst>
              <a:ext uri="{FF2B5EF4-FFF2-40B4-BE49-F238E27FC236}">
                <a16:creationId xmlns:a16="http://schemas.microsoft.com/office/drawing/2014/main" id="{8C4F8ABE-59B7-4CB3-AD3B-5B0048EE9D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2454" y="1555886"/>
            <a:ext cx="3191774" cy="3191774"/>
          </a:xfrm>
          <a:prstGeom prst="rect">
            <a:avLst/>
          </a:prstGeom>
        </p:spPr>
      </p:pic>
      <p:sp>
        <p:nvSpPr>
          <p:cNvPr id="5" name="文本框 4">
            <a:extLst>
              <a:ext uri="{FF2B5EF4-FFF2-40B4-BE49-F238E27FC236}">
                <a16:creationId xmlns:a16="http://schemas.microsoft.com/office/drawing/2014/main" id="{090E9693-4AAA-4FF8-884C-2B831D7296EB}"/>
              </a:ext>
            </a:extLst>
          </p:cNvPr>
          <p:cNvSpPr txBox="1"/>
          <p:nvPr/>
        </p:nvSpPr>
        <p:spPr>
          <a:xfrm>
            <a:off x="8508178" y="987280"/>
            <a:ext cx="3019245" cy="523220"/>
          </a:xfrm>
          <a:prstGeom prst="rect">
            <a:avLst/>
          </a:prstGeom>
          <a:noFill/>
        </p:spPr>
        <p:txBody>
          <a:bodyPr wrap="square" rtlCol="0">
            <a:spAutoFit/>
          </a:bodyPr>
          <a:lstStyle/>
          <a:p>
            <a:r>
              <a:rPr lang="en-US" altLang="zh-CN" sz="2800" b="1" dirty="0">
                <a:solidFill>
                  <a:srgbClr val="FF0000"/>
                </a:solidFill>
                <a:latin typeface="Arial" panose="020B0604020202020204" pitchFamily="34" charset="0"/>
                <a:cs typeface="Arial" panose="020B0604020202020204" pitchFamily="34" charset="0"/>
              </a:rPr>
              <a:t>LHAASO WCDA</a:t>
            </a:r>
          </a:p>
        </p:txBody>
      </p:sp>
      <p:cxnSp>
        <p:nvCxnSpPr>
          <p:cNvPr id="6" name="直接箭头连接符 5">
            <a:extLst>
              <a:ext uri="{FF2B5EF4-FFF2-40B4-BE49-F238E27FC236}">
                <a16:creationId xmlns:a16="http://schemas.microsoft.com/office/drawing/2014/main" id="{6E51491F-67CE-4EA0-B588-D98FA2D236DB}"/>
              </a:ext>
            </a:extLst>
          </p:cNvPr>
          <p:cNvCxnSpPr/>
          <p:nvPr/>
        </p:nvCxnSpPr>
        <p:spPr>
          <a:xfrm flipH="1">
            <a:off x="9077522" y="1476377"/>
            <a:ext cx="940279" cy="15527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日期占位符 7">
            <a:extLst>
              <a:ext uri="{FF2B5EF4-FFF2-40B4-BE49-F238E27FC236}">
                <a16:creationId xmlns:a16="http://schemas.microsoft.com/office/drawing/2014/main" id="{2657E532-8371-40B6-9EA7-75D827E1EC50}"/>
              </a:ext>
            </a:extLst>
          </p:cNvPr>
          <p:cNvSpPr>
            <a:spLocks noGrp="1"/>
          </p:cNvSpPr>
          <p:nvPr>
            <p:ph type="dt" sz="half" idx="10"/>
          </p:nvPr>
        </p:nvSpPr>
        <p:spPr/>
        <p:txBody>
          <a:bodyPr/>
          <a:lstStyle/>
          <a:p>
            <a:fld id="{C237DAC8-930E-4E22-9E43-D116F8E049A2}" type="datetime1">
              <a:rPr lang="zh-CN" altLang="en-US" smtClean="0"/>
              <a:t>2018/6/23</a:t>
            </a:fld>
            <a:endParaRPr lang="zh-CN" altLang="en-US"/>
          </a:p>
        </p:txBody>
      </p:sp>
      <p:sp>
        <p:nvSpPr>
          <p:cNvPr id="9" name="灯片编号占位符 8">
            <a:extLst>
              <a:ext uri="{FF2B5EF4-FFF2-40B4-BE49-F238E27FC236}">
                <a16:creationId xmlns:a16="http://schemas.microsoft.com/office/drawing/2014/main" id="{D3EDB24F-BFF3-4045-A044-D64ED3070F78}"/>
              </a:ext>
            </a:extLst>
          </p:cNvPr>
          <p:cNvSpPr>
            <a:spLocks noGrp="1"/>
          </p:cNvSpPr>
          <p:nvPr>
            <p:ph type="sldNum" sz="quarter" idx="12"/>
          </p:nvPr>
        </p:nvSpPr>
        <p:spPr/>
        <p:txBody>
          <a:bodyPr/>
          <a:lstStyle/>
          <a:p>
            <a:fld id="{9580E5D4-A984-4420-89E6-E50B95C8D231}" type="slidenum">
              <a:rPr lang="zh-CN" altLang="en-US" smtClean="0"/>
              <a:t>3</a:t>
            </a:fld>
            <a:endParaRPr lang="zh-CN" altLang="en-US"/>
          </a:p>
        </p:txBody>
      </p:sp>
      <p:pic>
        <p:nvPicPr>
          <p:cNvPr id="11" name="图片 10">
            <a:extLst>
              <a:ext uri="{FF2B5EF4-FFF2-40B4-BE49-F238E27FC236}">
                <a16:creationId xmlns:a16="http://schemas.microsoft.com/office/drawing/2014/main" id="{3E26E2D2-0501-49E7-86A1-1D51C00B8E6A}"/>
              </a:ext>
            </a:extLst>
          </p:cNvPr>
          <p:cNvPicPr>
            <a:picLocks noChangeAspect="1"/>
          </p:cNvPicPr>
          <p:nvPr/>
        </p:nvPicPr>
        <p:blipFill>
          <a:blip r:embed="rId4"/>
          <a:stretch>
            <a:fillRect/>
          </a:stretch>
        </p:blipFill>
        <p:spPr>
          <a:xfrm>
            <a:off x="1076127" y="4040147"/>
            <a:ext cx="6398401" cy="1713667"/>
          </a:xfrm>
          <a:prstGeom prst="rect">
            <a:avLst/>
          </a:prstGeom>
        </p:spPr>
      </p:pic>
    </p:spTree>
    <p:extLst>
      <p:ext uri="{BB962C8B-B14F-4D97-AF65-F5344CB8AC3E}">
        <p14:creationId xmlns:p14="http://schemas.microsoft.com/office/powerpoint/2010/main" val="2799325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E45792-7464-4FCC-ABB5-2E5F375752BA}"/>
              </a:ext>
            </a:extLst>
          </p:cNvPr>
          <p:cNvSpPr>
            <a:spLocks noGrp="1"/>
          </p:cNvSpPr>
          <p:nvPr>
            <p:ph type="title"/>
          </p:nvPr>
        </p:nvSpPr>
        <p:spPr/>
        <p:txBody>
          <a:bodyPr>
            <a:normAutofit/>
          </a:bodyPr>
          <a:lstStyle/>
          <a:p>
            <a:r>
              <a:rPr lang="zh-CN" altLang="en-US" dirty="0"/>
              <a:t>基于</a:t>
            </a:r>
            <a:r>
              <a:rPr lang="en-US" altLang="zh-CN" dirty="0"/>
              <a:t>ASIC</a:t>
            </a:r>
            <a:r>
              <a:rPr lang="zh-CN" altLang="en-US" dirty="0"/>
              <a:t>的</a:t>
            </a:r>
            <a:r>
              <a:rPr lang="en-US" altLang="zh-CN" dirty="0"/>
              <a:t>PMT</a:t>
            </a:r>
            <a:r>
              <a:rPr lang="zh-CN" altLang="en-US" dirty="0"/>
              <a:t>前端读出电子学</a:t>
            </a:r>
          </a:p>
        </p:txBody>
      </p:sp>
      <p:sp>
        <p:nvSpPr>
          <p:cNvPr id="3" name="内容占位符 2">
            <a:extLst>
              <a:ext uri="{FF2B5EF4-FFF2-40B4-BE49-F238E27FC236}">
                <a16:creationId xmlns:a16="http://schemas.microsoft.com/office/drawing/2014/main" id="{4F6C1004-1DD5-4A7A-81C9-D29184BFC526}"/>
              </a:ext>
            </a:extLst>
          </p:cNvPr>
          <p:cNvSpPr>
            <a:spLocks noGrp="1"/>
          </p:cNvSpPr>
          <p:nvPr>
            <p:ph idx="1"/>
          </p:nvPr>
        </p:nvSpPr>
        <p:spPr/>
        <p:txBody>
          <a:bodyPr/>
          <a:lstStyle/>
          <a:p>
            <a:r>
              <a:rPr lang="zh-CN" altLang="en-US" dirty="0"/>
              <a:t>时间测量：前沿定时</a:t>
            </a:r>
            <a:r>
              <a:rPr lang="en-US" altLang="zh-CN" dirty="0"/>
              <a:t>+FGPA TDC</a:t>
            </a:r>
          </a:p>
          <a:p>
            <a:r>
              <a:rPr lang="zh-CN" altLang="en-US" dirty="0"/>
              <a:t>电荷测量：放大成形、模数变换结合数字寻峰逻辑</a:t>
            </a:r>
            <a:endParaRPr lang="en-US" altLang="zh-CN" dirty="0"/>
          </a:p>
          <a:p>
            <a:r>
              <a:rPr lang="zh-CN" altLang="en-US" dirty="0"/>
              <a:t>阳极和打拿极两个增益通道实现</a:t>
            </a:r>
            <a:r>
              <a:rPr lang="en-US" altLang="zh-CN" dirty="0"/>
              <a:t>4000</a:t>
            </a:r>
            <a:r>
              <a:rPr lang="zh-CN" altLang="en-US" dirty="0"/>
              <a:t>倍动态范围</a:t>
            </a:r>
            <a:endParaRPr lang="en-US" altLang="zh-CN" dirty="0"/>
          </a:p>
          <a:p>
            <a:r>
              <a:rPr lang="zh-CN" altLang="en-US" dirty="0"/>
              <a:t>两款原型</a:t>
            </a:r>
            <a:r>
              <a:rPr lang="en-US" altLang="zh-CN" dirty="0"/>
              <a:t>ASIC</a:t>
            </a:r>
            <a:r>
              <a:rPr lang="zh-CN" altLang="en-US" dirty="0"/>
              <a:t>芯片：放大成形</a:t>
            </a:r>
            <a:r>
              <a:rPr lang="en-US" altLang="zh-CN" dirty="0"/>
              <a:t>ASIC</a:t>
            </a:r>
            <a:r>
              <a:rPr lang="zh-CN" altLang="en-US" dirty="0"/>
              <a:t>，逐次比较型</a:t>
            </a:r>
            <a:r>
              <a:rPr lang="en-US" altLang="zh-CN" dirty="0"/>
              <a:t>ADC ASIC</a:t>
            </a:r>
          </a:p>
          <a:p>
            <a:endParaRPr lang="zh-CN" altLang="en-US" dirty="0"/>
          </a:p>
          <a:p>
            <a:endParaRPr lang="en-US" altLang="zh-CN" dirty="0"/>
          </a:p>
        </p:txBody>
      </p:sp>
      <p:graphicFrame>
        <p:nvGraphicFramePr>
          <p:cNvPr id="4" name="对象 3">
            <a:extLst>
              <a:ext uri="{FF2B5EF4-FFF2-40B4-BE49-F238E27FC236}">
                <a16:creationId xmlns:a16="http://schemas.microsoft.com/office/drawing/2014/main" id="{88FBDAD4-A472-4830-B718-EEB00E83D14A}"/>
              </a:ext>
            </a:extLst>
          </p:cNvPr>
          <p:cNvGraphicFramePr>
            <a:graphicFrameLocks noChangeAspect="1"/>
          </p:cNvGraphicFramePr>
          <p:nvPr>
            <p:extLst>
              <p:ext uri="{D42A27DB-BD31-4B8C-83A1-F6EECF244321}">
                <p14:modId xmlns:p14="http://schemas.microsoft.com/office/powerpoint/2010/main" val="3605868490"/>
              </p:ext>
            </p:extLst>
          </p:nvPr>
        </p:nvGraphicFramePr>
        <p:xfrm>
          <a:off x="1237468" y="3055825"/>
          <a:ext cx="9144000" cy="2597150"/>
        </p:xfrm>
        <a:graphic>
          <a:graphicData uri="http://schemas.openxmlformats.org/presentationml/2006/ole">
            <mc:AlternateContent xmlns:mc="http://schemas.openxmlformats.org/markup-compatibility/2006">
              <mc:Choice xmlns:v="urn:schemas-microsoft-com:vml" Requires="v">
                <p:oleObj spid="_x0000_s6518" name="Visio" r:id="rId4" imgW="5686298" imgH="1609740" progId="Visio.Drawing.15">
                  <p:embed/>
                </p:oleObj>
              </mc:Choice>
              <mc:Fallback>
                <p:oleObj name="Visio" r:id="rId4" imgW="5686298" imgH="1609740" progId="Visio.Drawing.15">
                  <p:embed/>
                  <p:pic>
                    <p:nvPicPr>
                      <p:cNvPr id="8" name="对象 7"/>
                      <p:cNvPicPr>
                        <a:picLocks noChangeAspect="1" noChangeArrowheads="1"/>
                      </p:cNvPicPr>
                      <p:nvPr/>
                    </p:nvPicPr>
                    <p:blipFill>
                      <a:blip r:embed="rId5"/>
                      <a:srcRect/>
                      <a:stretch>
                        <a:fillRect/>
                      </a:stretch>
                    </p:blipFill>
                    <p:spPr bwMode="auto">
                      <a:xfrm>
                        <a:off x="1237468" y="3055825"/>
                        <a:ext cx="9144000" cy="2597150"/>
                      </a:xfrm>
                      <a:prstGeom prst="rect">
                        <a:avLst/>
                      </a:prstGeom>
                      <a:noFill/>
                    </p:spPr>
                  </p:pic>
                </p:oleObj>
              </mc:Fallback>
            </mc:AlternateContent>
          </a:graphicData>
        </a:graphic>
      </p:graphicFrame>
      <p:sp>
        <p:nvSpPr>
          <p:cNvPr id="5" name="文本框 4">
            <a:extLst>
              <a:ext uri="{FF2B5EF4-FFF2-40B4-BE49-F238E27FC236}">
                <a16:creationId xmlns:a16="http://schemas.microsoft.com/office/drawing/2014/main" id="{855D13C4-55BC-41B2-AB96-7F4A29EE352B}"/>
              </a:ext>
            </a:extLst>
          </p:cNvPr>
          <p:cNvSpPr txBox="1"/>
          <p:nvPr/>
        </p:nvSpPr>
        <p:spPr>
          <a:xfrm>
            <a:off x="1717067" y="5937970"/>
            <a:ext cx="8433377" cy="523220"/>
          </a:xfrm>
          <a:prstGeom prst="rect">
            <a:avLst/>
          </a:prstGeom>
          <a:solidFill>
            <a:schemeClr val="bg1"/>
          </a:solidFill>
        </p:spPr>
        <p:txBody>
          <a:bodyPr wrap="square" rtlCol="0">
            <a:spAutoFit/>
          </a:bodyPr>
          <a:lstStyle/>
          <a:p>
            <a:r>
              <a:rPr lang="zh-CN" altLang="en-US" sz="2800" b="1" dirty="0">
                <a:solidFill>
                  <a:srgbClr val="FF0000"/>
                </a:solidFill>
              </a:rPr>
              <a:t>本报告重点介绍：放大成形</a:t>
            </a:r>
            <a:r>
              <a:rPr lang="en-US" altLang="zh-CN" sz="2800" b="1" dirty="0">
                <a:solidFill>
                  <a:srgbClr val="FF0000"/>
                </a:solidFill>
              </a:rPr>
              <a:t>ASIC</a:t>
            </a:r>
            <a:r>
              <a:rPr lang="zh-CN" altLang="en-US" sz="2800" b="1" dirty="0">
                <a:solidFill>
                  <a:srgbClr val="FF0000"/>
                </a:solidFill>
              </a:rPr>
              <a:t>和</a:t>
            </a:r>
            <a:r>
              <a:rPr lang="en-US" altLang="zh-CN" sz="2800" b="1" dirty="0">
                <a:solidFill>
                  <a:srgbClr val="FF0000"/>
                </a:solidFill>
              </a:rPr>
              <a:t>ADC ASIC</a:t>
            </a:r>
          </a:p>
        </p:txBody>
      </p:sp>
      <p:pic>
        <p:nvPicPr>
          <p:cNvPr id="6" name="图片 5">
            <a:extLst>
              <a:ext uri="{FF2B5EF4-FFF2-40B4-BE49-F238E27FC236}">
                <a16:creationId xmlns:a16="http://schemas.microsoft.com/office/drawing/2014/main" id="{66A59B3D-913B-42C9-9275-9BB60059D1E6}"/>
              </a:ext>
            </a:extLst>
          </p:cNvPr>
          <p:cNvPicPr>
            <a:picLocks noChangeAspect="1"/>
          </p:cNvPicPr>
          <p:nvPr/>
        </p:nvPicPr>
        <p:blipFill>
          <a:blip r:embed="rId6"/>
          <a:stretch>
            <a:fillRect/>
          </a:stretch>
        </p:blipFill>
        <p:spPr>
          <a:xfrm>
            <a:off x="5272576" y="5178313"/>
            <a:ext cx="457240" cy="768163"/>
          </a:xfrm>
          <a:prstGeom prst="rect">
            <a:avLst/>
          </a:prstGeom>
        </p:spPr>
      </p:pic>
      <p:pic>
        <p:nvPicPr>
          <p:cNvPr id="7" name="图片 6">
            <a:extLst>
              <a:ext uri="{FF2B5EF4-FFF2-40B4-BE49-F238E27FC236}">
                <a16:creationId xmlns:a16="http://schemas.microsoft.com/office/drawing/2014/main" id="{42764357-A852-4192-A30E-CFC05AC04A51}"/>
              </a:ext>
            </a:extLst>
          </p:cNvPr>
          <p:cNvPicPr>
            <a:picLocks noChangeAspect="1"/>
          </p:cNvPicPr>
          <p:nvPr/>
        </p:nvPicPr>
        <p:blipFill>
          <a:blip r:embed="rId7"/>
          <a:stretch>
            <a:fillRect/>
          </a:stretch>
        </p:blipFill>
        <p:spPr>
          <a:xfrm>
            <a:off x="6829973" y="5169670"/>
            <a:ext cx="823031" cy="762066"/>
          </a:xfrm>
          <a:prstGeom prst="rect">
            <a:avLst/>
          </a:prstGeom>
        </p:spPr>
      </p:pic>
      <p:sp>
        <p:nvSpPr>
          <p:cNvPr id="8" name="日期占位符 7">
            <a:extLst>
              <a:ext uri="{FF2B5EF4-FFF2-40B4-BE49-F238E27FC236}">
                <a16:creationId xmlns:a16="http://schemas.microsoft.com/office/drawing/2014/main" id="{6881940D-9817-4E17-9032-E6E6DA7935AA}"/>
              </a:ext>
            </a:extLst>
          </p:cNvPr>
          <p:cNvSpPr>
            <a:spLocks noGrp="1"/>
          </p:cNvSpPr>
          <p:nvPr>
            <p:ph type="dt" sz="half" idx="10"/>
          </p:nvPr>
        </p:nvSpPr>
        <p:spPr/>
        <p:txBody>
          <a:bodyPr/>
          <a:lstStyle/>
          <a:p>
            <a:fld id="{5D82F0FC-6753-4A0B-A063-C985E2129D81}" type="datetime1">
              <a:rPr lang="zh-CN" altLang="en-US" smtClean="0"/>
              <a:t>2018/6/23</a:t>
            </a:fld>
            <a:endParaRPr lang="zh-CN" altLang="en-US"/>
          </a:p>
        </p:txBody>
      </p:sp>
      <p:sp>
        <p:nvSpPr>
          <p:cNvPr id="9" name="灯片编号占位符 8">
            <a:extLst>
              <a:ext uri="{FF2B5EF4-FFF2-40B4-BE49-F238E27FC236}">
                <a16:creationId xmlns:a16="http://schemas.microsoft.com/office/drawing/2014/main" id="{751026C8-D5A5-4B92-82D5-F54DFD94F3E6}"/>
              </a:ext>
            </a:extLst>
          </p:cNvPr>
          <p:cNvSpPr>
            <a:spLocks noGrp="1"/>
          </p:cNvSpPr>
          <p:nvPr>
            <p:ph type="sldNum" sz="quarter" idx="12"/>
          </p:nvPr>
        </p:nvSpPr>
        <p:spPr/>
        <p:txBody>
          <a:bodyPr/>
          <a:lstStyle/>
          <a:p>
            <a:fld id="{9580E5D4-A984-4420-89E6-E50B95C8D231}" type="slidenum">
              <a:rPr lang="zh-CN" altLang="en-US" smtClean="0"/>
              <a:t>4</a:t>
            </a:fld>
            <a:endParaRPr lang="zh-CN" altLang="en-US"/>
          </a:p>
        </p:txBody>
      </p:sp>
      <p:pic>
        <p:nvPicPr>
          <p:cNvPr id="10" name="图片 9"/>
          <p:cNvPicPr>
            <a:picLocks noChangeAspect="1"/>
          </p:cNvPicPr>
          <p:nvPr/>
        </p:nvPicPr>
        <p:blipFill rotWithShape="1">
          <a:blip r:embed="rId8"/>
          <a:srcRect l="20957" t="20490" r="16350" b="29573"/>
          <a:stretch/>
        </p:blipFill>
        <p:spPr>
          <a:xfrm>
            <a:off x="1237468" y="3080964"/>
            <a:ext cx="1274618" cy="762724"/>
          </a:xfrm>
          <a:prstGeom prst="rect">
            <a:avLst/>
          </a:prstGeom>
        </p:spPr>
      </p:pic>
    </p:spTree>
    <p:extLst>
      <p:ext uri="{BB962C8B-B14F-4D97-AF65-F5344CB8AC3E}">
        <p14:creationId xmlns:p14="http://schemas.microsoft.com/office/powerpoint/2010/main" val="1777437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目录</a:t>
            </a:r>
          </a:p>
        </p:txBody>
      </p:sp>
      <p:sp>
        <p:nvSpPr>
          <p:cNvPr id="3" name="内容占位符 2"/>
          <p:cNvSpPr>
            <a:spLocks noGrp="1"/>
          </p:cNvSpPr>
          <p:nvPr>
            <p:ph idx="1"/>
          </p:nvPr>
        </p:nvSpPr>
        <p:spPr>
          <a:xfrm>
            <a:off x="838200" y="1712818"/>
            <a:ext cx="10515600" cy="4859822"/>
          </a:xfrm>
        </p:spPr>
        <p:txBody>
          <a:bodyPr>
            <a:normAutofit/>
          </a:bodyPr>
          <a:lstStyle/>
          <a:p>
            <a:r>
              <a:rPr lang="zh-CN" altLang="en-US" dirty="0"/>
              <a:t>背景介绍</a:t>
            </a:r>
            <a:endParaRPr lang="en-US" altLang="zh-CN" dirty="0"/>
          </a:p>
          <a:p>
            <a:pPr marL="0" indent="0">
              <a:buNone/>
            </a:pPr>
            <a:endParaRPr lang="en-US" altLang="zh-CN" dirty="0"/>
          </a:p>
          <a:p>
            <a:r>
              <a:rPr lang="zh-CN" altLang="en-US" dirty="0">
                <a:solidFill>
                  <a:srgbClr val="FF0000"/>
                </a:solidFill>
              </a:rPr>
              <a:t>放大成形</a:t>
            </a:r>
            <a:r>
              <a:rPr lang="en-US" altLang="zh-CN" dirty="0">
                <a:solidFill>
                  <a:srgbClr val="FF0000"/>
                </a:solidFill>
              </a:rPr>
              <a:t>ASIC</a:t>
            </a:r>
            <a:r>
              <a:rPr lang="zh-CN" altLang="en-US" dirty="0">
                <a:solidFill>
                  <a:srgbClr val="FF0000"/>
                </a:solidFill>
              </a:rPr>
              <a:t>设计与性能测试</a:t>
            </a:r>
            <a:endParaRPr lang="en-US" altLang="zh-CN" dirty="0">
              <a:solidFill>
                <a:srgbClr val="FF0000"/>
              </a:solidFill>
            </a:endParaRPr>
          </a:p>
          <a:p>
            <a:endParaRPr lang="en-US" altLang="zh-CN" dirty="0"/>
          </a:p>
          <a:p>
            <a:r>
              <a:rPr lang="zh-CN" altLang="en-US" dirty="0"/>
              <a:t>逐次比较型</a:t>
            </a:r>
            <a:r>
              <a:rPr lang="en-US" altLang="zh-CN" dirty="0"/>
              <a:t>ADC ASIC</a:t>
            </a:r>
            <a:r>
              <a:rPr lang="zh-CN" altLang="en-US" dirty="0"/>
              <a:t>设计与性能测试</a:t>
            </a:r>
            <a:endParaRPr lang="en-US" altLang="zh-CN" dirty="0"/>
          </a:p>
          <a:p>
            <a:endParaRPr lang="en-US" altLang="zh-CN" dirty="0"/>
          </a:p>
          <a:p>
            <a:r>
              <a:rPr lang="en-US" altLang="zh-CN" dirty="0"/>
              <a:t>ASIC</a:t>
            </a:r>
            <a:r>
              <a:rPr lang="zh-CN" altLang="en-US" dirty="0"/>
              <a:t>联合测试</a:t>
            </a:r>
            <a:endParaRPr lang="en-US" altLang="zh-CN" dirty="0"/>
          </a:p>
          <a:p>
            <a:endParaRPr lang="en-US" altLang="zh-CN" dirty="0"/>
          </a:p>
          <a:p>
            <a:r>
              <a:rPr lang="zh-CN" altLang="en-US" dirty="0"/>
              <a:t>总结</a:t>
            </a:r>
            <a:endParaRPr lang="en-US" altLang="zh-CN" dirty="0"/>
          </a:p>
          <a:p>
            <a:endParaRPr lang="zh-CN" altLang="en-US" dirty="0"/>
          </a:p>
        </p:txBody>
      </p:sp>
      <p:sp>
        <p:nvSpPr>
          <p:cNvPr id="4" name="日期占位符 3">
            <a:extLst>
              <a:ext uri="{FF2B5EF4-FFF2-40B4-BE49-F238E27FC236}">
                <a16:creationId xmlns:a16="http://schemas.microsoft.com/office/drawing/2014/main" id="{F38C4743-6110-4FC5-8FD3-57A2B5DBD951}"/>
              </a:ext>
            </a:extLst>
          </p:cNvPr>
          <p:cNvSpPr>
            <a:spLocks noGrp="1"/>
          </p:cNvSpPr>
          <p:nvPr>
            <p:ph type="dt" sz="half" idx="10"/>
          </p:nvPr>
        </p:nvSpPr>
        <p:spPr/>
        <p:txBody>
          <a:bodyPr/>
          <a:lstStyle/>
          <a:p>
            <a:fld id="{C29F1A1A-CE94-4473-AEF8-4ACC8F8CA774}" type="datetime1">
              <a:rPr lang="zh-CN" altLang="en-US" smtClean="0"/>
              <a:t>2018/6/23</a:t>
            </a:fld>
            <a:endParaRPr lang="zh-CN" altLang="en-US"/>
          </a:p>
        </p:txBody>
      </p:sp>
      <p:sp>
        <p:nvSpPr>
          <p:cNvPr id="5" name="灯片编号占位符 4">
            <a:extLst>
              <a:ext uri="{FF2B5EF4-FFF2-40B4-BE49-F238E27FC236}">
                <a16:creationId xmlns:a16="http://schemas.microsoft.com/office/drawing/2014/main" id="{F16DE30D-3CFB-40CD-BF2D-922B6890AA6D}"/>
              </a:ext>
            </a:extLst>
          </p:cNvPr>
          <p:cNvSpPr>
            <a:spLocks noGrp="1"/>
          </p:cNvSpPr>
          <p:nvPr>
            <p:ph type="sldNum" sz="quarter" idx="12"/>
          </p:nvPr>
        </p:nvSpPr>
        <p:spPr/>
        <p:txBody>
          <a:bodyPr/>
          <a:lstStyle/>
          <a:p>
            <a:fld id="{9580E5D4-A984-4420-89E6-E50B95C8D231}" type="slidenum">
              <a:rPr lang="zh-CN" altLang="en-US" smtClean="0"/>
              <a:t>5</a:t>
            </a:fld>
            <a:endParaRPr lang="zh-CN" altLang="en-US"/>
          </a:p>
        </p:txBody>
      </p:sp>
    </p:spTree>
    <p:extLst>
      <p:ext uri="{BB962C8B-B14F-4D97-AF65-F5344CB8AC3E}">
        <p14:creationId xmlns:p14="http://schemas.microsoft.com/office/powerpoint/2010/main" val="3139730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7472B0-DE20-4C38-962F-F9D345B649FC}"/>
              </a:ext>
            </a:extLst>
          </p:cNvPr>
          <p:cNvSpPr>
            <a:spLocks noGrp="1"/>
          </p:cNvSpPr>
          <p:nvPr>
            <p:ph type="title"/>
          </p:nvPr>
        </p:nvSpPr>
        <p:spPr/>
        <p:txBody>
          <a:bodyPr/>
          <a:lstStyle/>
          <a:p>
            <a:r>
              <a:rPr lang="zh-CN" altLang="en-US" dirty="0"/>
              <a:t>放大成形</a:t>
            </a:r>
            <a:r>
              <a:rPr lang="en-US" altLang="zh-CN" dirty="0"/>
              <a:t>ASIC</a:t>
            </a:r>
            <a:r>
              <a:rPr lang="zh-CN" altLang="en-US" dirty="0"/>
              <a:t>结构</a:t>
            </a:r>
          </a:p>
        </p:txBody>
      </p:sp>
      <p:sp>
        <p:nvSpPr>
          <p:cNvPr id="3" name="内容占位符 2">
            <a:extLst>
              <a:ext uri="{FF2B5EF4-FFF2-40B4-BE49-F238E27FC236}">
                <a16:creationId xmlns:a16="http://schemas.microsoft.com/office/drawing/2014/main" id="{AA01F3A8-6445-4F5B-809F-D5B2FAE58F01}"/>
              </a:ext>
            </a:extLst>
          </p:cNvPr>
          <p:cNvSpPr>
            <a:spLocks noGrp="1"/>
          </p:cNvSpPr>
          <p:nvPr>
            <p:ph idx="1"/>
          </p:nvPr>
        </p:nvSpPr>
        <p:spPr>
          <a:xfrm>
            <a:off x="802639" y="1272273"/>
            <a:ext cx="10515600" cy="5616319"/>
          </a:xfrm>
        </p:spPr>
        <p:txBody>
          <a:bodyPr>
            <a:normAutofit/>
          </a:bodyPr>
          <a:lstStyle/>
          <a:p>
            <a:r>
              <a:rPr lang="zh-CN" altLang="en-US" sz="2200" dirty="0"/>
              <a:t>基于</a:t>
            </a:r>
            <a:r>
              <a:rPr lang="en-US" altLang="zh-CN" sz="2200" dirty="0"/>
              <a:t>Global Foundry 0.35 </a:t>
            </a:r>
            <a:r>
              <a:rPr lang="el-GR" altLang="zh-CN" sz="2200" dirty="0"/>
              <a:t>μ</a:t>
            </a:r>
            <a:r>
              <a:rPr lang="en-US" altLang="zh-CN" sz="2200" dirty="0"/>
              <a:t>m CMOS dual gate</a:t>
            </a:r>
            <a:r>
              <a:rPr lang="zh-CN" altLang="en-US" sz="2200" dirty="0"/>
              <a:t>工艺</a:t>
            </a:r>
            <a:endParaRPr lang="en-US" altLang="zh-CN" sz="2200" dirty="0"/>
          </a:p>
          <a:p>
            <a:r>
              <a:rPr lang="en-US" altLang="zh-CN" sz="2200" dirty="0"/>
              <a:t>3</a:t>
            </a:r>
            <a:r>
              <a:rPr lang="zh-CN" altLang="zh-CN" sz="2200" dirty="0"/>
              <a:t>个阳极通道和</a:t>
            </a:r>
            <a:r>
              <a:rPr lang="en-US" altLang="zh-CN" sz="2200" dirty="0"/>
              <a:t>3</a:t>
            </a:r>
            <a:r>
              <a:rPr lang="zh-CN" altLang="zh-CN" sz="2200" dirty="0"/>
              <a:t>个打拿极通道</a:t>
            </a:r>
            <a:endParaRPr lang="en-US" altLang="zh-CN" sz="2200" dirty="0"/>
          </a:p>
          <a:p>
            <a:r>
              <a:rPr lang="zh-CN" altLang="en-US" sz="2400" dirty="0"/>
              <a:t>电荷测量电路（阳极打拿级）：</a:t>
            </a:r>
            <a:endParaRPr lang="en-US" altLang="zh-CN" sz="2400" dirty="0"/>
          </a:p>
          <a:p>
            <a:pPr marL="0" indent="0">
              <a:buNone/>
            </a:pPr>
            <a:r>
              <a:rPr lang="en-US" altLang="zh-CN" sz="2400" dirty="0"/>
              <a:t>    </a:t>
            </a:r>
            <a:r>
              <a:rPr lang="zh-CN" altLang="zh-CN" sz="2400" dirty="0"/>
              <a:t>电压前放、</a:t>
            </a:r>
            <a:r>
              <a:rPr lang="en-US" altLang="zh-CN" sz="2400" dirty="0"/>
              <a:t>RC</a:t>
            </a:r>
            <a:r>
              <a:rPr lang="en-US" altLang="zh-CN" sz="2400" baseline="30000" dirty="0"/>
              <a:t>4</a:t>
            </a:r>
            <a:r>
              <a:rPr lang="zh-CN" altLang="zh-CN" sz="2400" dirty="0"/>
              <a:t>低通滤波器和输出</a:t>
            </a:r>
            <a:r>
              <a:rPr lang="en-US" altLang="zh-CN" sz="2400" dirty="0"/>
              <a:t>buffer</a:t>
            </a:r>
          </a:p>
          <a:p>
            <a:r>
              <a:rPr lang="zh-CN" altLang="en-US" sz="2200" dirty="0"/>
              <a:t>时间测量电路（阳极）：</a:t>
            </a:r>
            <a:endParaRPr lang="en-US" altLang="zh-CN" sz="2200" dirty="0"/>
          </a:p>
          <a:p>
            <a:pPr marL="0" indent="0">
              <a:buNone/>
            </a:pPr>
            <a:r>
              <a:rPr lang="en-US" altLang="zh-CN" sz="2200" dirty="0"/>
              <a:t>     </a:t>
            </a:r>
            <a:r>
              <a:rPr lang="zh-CN" altLang="en-US" sz="2200" dirty="0"/>
              <a:t>电压前放、</a:t>
            </a:r>
            <a:r>
              <a:rPr lang="en-US" altLang="zh-CN" sz="2200" dirty="0"/>
              <a:t>DAC</a:t>
            </a:r>
            <a:r>
              <a:rPr lang="zh-CN" altLang="en-US" sz="2200" dirty="0"/>
              <a:t>和甄别器</a:t>
            </a:r>
            <a:endParaRPr lang="en-US" altLang="zh-CN" sz="2200" dirty="0"/>
          </a:p>
          <a:p>
            <a:pPr marL="0" indent="0">
              <a:buNone/>
            </a:pPr>
            <a:endParaRPr lang="en-US" altLang="zh-CN" sz="2200" dirty="0"/>
          </a:p>
          <a:p>
            <a:endParaRPr lang="en-US" altLang="zh-CN" dirty="0"/>
          </a:p>
          <a:p>
            <a:endParaRPr lang="en-US" altLang="zh-CN" dirty="0"/>
          </a:p>
          <a:p>
            <a:endParaRPr lang="en-US" altLang="zh-CN" dirty="0"/>
          </a:p>
          <a:p>
            <a:endParaRPr lang="en-US" altLang="zh-CN" dirty="0"/>
          </a:p>
          <a:p>
            <a:endParaRPr lang="en-US" altLang="zh-CN" dirty="0"/>
          </a:p>
          <a:p>
            <a:pPr marL="0" indent="0">
              <a:buNone/>
            </a:pPr>
            <a:r>
              <a:rPr lang="en-US" altLang="zh-CN" dirty="0"/>
              <a:t>  </a:t>
            </a:r>
          </a:p>
          <a:p>
            <a:endParaRPr lang="en-US" altLang="zh-CN" dirty="0"/>
          </a:p>
          <a:p>
            <a:endParaRPr lang="en-US" altLang="zh-CN" dirty="0"/>
          </a:p>
          <a:p>
            <a:endParaRPr lang="zh-CN" altLang="en-US" dirty="0"/>
          </a:p>
        </p:txBody>
      </p:sp>
      <p:sp>
        <p:nvSpPr>
          <p:cNvPr id="4" name="Rectangle 2">
            <a:extLst>
              <a:ext uri="{FF2B5EF4-FFF2-40B4-BE49-F238E27FC236}">
                <a16:creationId xmlns:a16="http://schemas.microsoft.com/office/drawing/2014/main" id="{7F0E0E44-924A-44C7-A98B-EC6C4C923E97}"/>
              </a:ext>
            </a:extLst>
          </p:cNvPr>
          <p:cNvSpPr>
            <a:spLocks noChangeArrowheads="1"/>
          </p:cNvSpPr>
          <p:nvPr/>
        </p:nvSpPr>
        <p:spPr bwMode="auto">
          <a:xfrm>
            <a:off x="5443965" y="32453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Rectangle 4">
            <a:extLst>
              <a:ext uri="{FF2B5EF4-FFF2-40B4-BE49-F238E27FC236}">
                <a16:creationId xmlns:a16="http://schemas.microsoft.com/office/drawing/2014/main" id="{CC6C7656-5C68-4AEE-8C78-C590D632F710}"/>
              </a:ext>
            </a:extLst>
          </p:cNvPr>
          <p:cNvSpPr>
            <a:spLocks noChangeArrowheads="1"/>
          </p:cNvSpPr>
          <p:nvPr/>
        </p:nvSpPr>
        <p:spPr bwMode="auto">
          <a:xfrm>
            <a:off x="2201662" y="28497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对象 6">
            <a:extLst>
              <a:ext uri="{FF2B5EF4-FFF2-40B4-BE49-F238E27FC236}">
                <a16:creationId xmlns:a16="http://schemas.microsoft.com/office/drawing/2014/main" id="{556C347E-3D6B-4739-8C3B-DA489DD4599B}"/>
              </a:ext>
            </a:extLst>
          </p:cNvPr>
          <p:cNvGraphicFramePr>
            <a:graphicFrameLocks noChangeAspect="1"/>
          </p:cNvGraphicFramePr>
          <p:nvPr>
            <p:extLst>
              <p:ext uri="{D42A27DB-BD31-4B8C-83A1-F6EECF244321}">
                <p14:modId xmlns:p14="http://schemas.microsoft.com/office/powerpoint/2010/main" val="2898971952"/>
              </p:ext>
            </p:extLst>
          </p:nvPr>
        </p:nvGraphicFramePr>
        <p:xfrm>
          <a:off x="6676912" y="1755774"/>
          <a:ext cx="5515088" cy="4011443"/>
        </p:xfrm>
        <a:graphic>
          <a:graphicData uri="http://schemas.openxmlformats.org/presentationml/2006/ole">
            <mc:AlternateContent xmlns:mc="http://schemas.openxmlformats.org/markup-compatibility/2006">
              <mc:Choice xmlns:v="urn:schemas-microsoft-com:vml" Requires="v">
                <p:oleObj spid="_x0000_s7543" name="Visio" r:id="rId4" imgW="3914767" imgH="2914650" progId="Visio.Drawing.15">
                  <p:embed/>
                </p:oleObj>
              </mc:Choice>
              <mc:Fallback>
                <p:oleObj name="Visio" r:id="rId4" imgW="3914767" imgH="2914650"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6912" y="1755774"/>
                        <a:ext cx="5515088" cy="4011443"/>
                      </a:xfrm>
                      <a:prstGeom prst="rect">
                        <a:avLst/>
                      </a:prstGeom>
                      <a:noFill/>
                    </p:spPr>
                  </p:pic>
                </p:oleObj>
              </mc:Fallback>
            </mc:AlternateContent>
          </a:graphicData>
        </a:graphic>
      </p:graphicFrame>
      <p:sp>
        <p:nvSpPr>
          <p:cNvPr id="9" name="日期占位符 8">
            <a:extLst>
              <a:ext uri="{FF2B5EF4-FFF2-40B4-BE49-F238E27FC236}">
                <a16:creationId xmlns:a16="http://schemas.microsoft.com/office/drawing/2014/main" id="{81F60946-157D-4EF1-B9DD-C68AA3E4EF43}"/>
              </a:ext>
            </a:extLst>
          </p:cNvPr>
          <p:cNvSpPr>
            <a:spLocks noGrp="1"/>
          </p:cNvSpPr>
          <p:nvPr>
            <p:ph type="dt" sz="half" idx="10"/>
          </p:nvPr>
        </p:nvSpPr>
        <p:spPr/>
        <p:txBody>
          <a:bodyPr/>
          <a:lstStyle/>
          <a:p>
            <a:fld id="{3A1C48C2-08CD-4740-8630-8DF9E43B714F}" type="datetime1">
              <a:rPr lang="zh-CN" altLang="en-US" smtClean="0"/>
              <a:t>2018/6/23</a:t>
            </a:fld>
            <a:endParaRPr lang="zh-CN" altLang="en-US"/>
          </a:p>
        </p:txBody>
      </p:sp>
      <p:sp>
        <p:nvSpPr>
          <p:cNvPr id="10" name="灯片编号占位符 9">
            <a:extLst>
              <a:ext uri="{FF2B5EF4-FFF2-40B4-BE49-F238E27FC236}">
                <a16:creationId xmlns:a16="http://schemas.microsoft.com/office/drawing/2014/main" id="{7AEB9307-80EE-4098-84A8-702FC65FF9DC}"/>
              </a:ext>
            </a:extLst>
          </p:cNvPr>
          <p:cNvSpPr>
            <a:spLocks noGrp="1"/>
          </p:cNvSpPr>
          <p:nvPr>
            <p:ph type="sldNum" sz="quarter" idx="12"/>
          </p:nvPr>
        </p:nvSpPr>
        <p:spPr>
          <a:xfrm>
            <a:off x="8610600" y="6387527"/>
            <a:ext cx="2743200" cy="365125"/>
          </a:xfrm>
        </p:spPr>
        <p:txBody>
          <a:bodyPr/>
          <a:lstStyle/>
          <a:p>
            <a:fld id="{9580E5D4-A984-4420-89E6-E50B95C8D231}" type="slidenum">
              <a:rPr lang="zh-CN" altLang="en-US" smtClean="0"/>
              <a:t>6</a:t>
            </a:fld>
            <a:endParaRPr lang="zh-CN" altLang="en-US"/>
          </a:p>
        </p:txBody>
      </p:sp>
      <p:pic>
        <p:nvPicPr>
          <p:cNvPr id="5" name="图片 4">
            <a:extLst>
              <a:ext uri="{FF2B5EF4-FFF2-40B4-BE49-F238E27FC236}">
                <a16:creationId xmlns:a16="http://schemas.microsoft.com/office/drawing/2014/main" id="{52952D23-2D42-42D3-B0CA-683E59C85749}"/>
              </a:ext>
            </a:extLst>
          </p:cNvPr>
          <p:cNvPicPr>
            <a:picLocks noChangeAspect="1"/>
          </p:cNvPicPr>
          <p:nvPr/>
        </p:nvPicPr>
        <p:blipFill>
          <a:blip r:embed="rId6"/>
          <a:stretch>
            <a:fillRect/>
          </a:stretch>
        </p:blipFill>
        <p:spPr>
          <a:xfrm>
            <a:off x="964465" y="4080432"/>
            <a:ext cx="5712447" cy="1956986"/>
          </a:xfrm>
          <a:prstGeom prst="rect">
            <a:avLst/>
          </a:prstGeom>
        </p:spPr>
      </p:pic>
    </p:spTree>
    <p:extLst>
      <p:ext uri="{BB962C8B-B14F-4D97-AF65-F5344CB8AC3E}">
        <p14:creationId xmlns:p14="http://schemas.microsoft.com/office/powerpoint/2010/main" val="2861329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电荷测量电路</a:t>
            </a:r>
          </a:p>
        </p:txBody>
      </p:sp>
      <p:sp>
        <p:nvSpPr>
          <p:cNvPr id="4" name="日期占位符 3"/>
          <p:cNvSpPr>
            <a:spLocks noGrp="1"/>
          </p:cNvSpPr>
          <p:nvPr>
            <p:ph type="dt" sz="half" idx="10"/>
          </p:nvPr>
        </p:nvSpPr>
        <p:spPr/>
        <p:txBody>
          <a:bodyPr/>
          <a:lstStyle/>
          <a:p>
            <a:fld id="{920F53A1-1A90-4B81-B22F-F6959D8078F9}" type="datetime1">
              <a:rPr lang="zh-CN" altLang="en-US" smtClean="0"/>
              <a:t>2018/6/23</a:t>
            </a:fld>
            <a:endParaRPr lang="zh-CN" altLang="en-US"/>
          </a:p>
        </p:txBody>
      </p:sp>
      <p:sp>
        <p:nvSpPr>
          <p:cNvPr id="5" name="灯片编号占位符 4"/>
          <p:cNvSpPr>
            <a:spLocks noGrp="1"/>
          </p:cNvSpPr>
          <p:nvPr>
            <p:ph type="sldNum" sz="quarter" idx="12"/>
          </p:nvPr>
        </p:nvSpPr>
        <p:spPr/>
        <p:txBody>
          <a:bodyPr/>
          <a:lstStyle/>
          <a:p>
            <a:fld id="{9580E5D4-A984-4420-89E6-E50B95C8D231}" type="slidenum">
              <a:rPr lang="zh-CN" altLang="en-US" smtClean="0"/>
              <a:t>7</a:t>
            </a:fld>
            <a:endParaRPr lang="zh-CN" altLang="en-US"/>
          </a:p>
        </p:txBody>
      </p:sp>
      <p:sp>
        <p:nvSpPr>
          <p:cNvPr id="8" name="矩形 7"/>
          <p:cNvSpPr/>
          <p:nvPr/>
        </p:nvSpPr>
        <p:spPr>
          <a:xfrm>
            <a:off x="838200" y="3707876"/>
            <a:ext cx="800219" cy="461665"/>
          </a:xfrm>
          <a:prstGeom prst="rect">
            <a:avLst/>
          </a:prstGeom>
        </p:spPr>
        <p:txBody>
          <a:bodyPr wrap="none">
            <a:spAutoFit/>
          </a:bodyPr>
          <a:lstStyle/>
          <a:p>
            <a:r>
              <a:rPr lang="zh-CN" altLang="zh-CN" sz="2400" dirty="0">
                <a:latin typeface="Times New Roman" panose="02020603050405020304" pitchFamily="18" charset="0"/>
                <a:cs typeface="Times New Roman" panose="02020603050405020304" pitchFamily="18" charset="0"/>
              </a:rPr>
              <a:t>阳极</a:t>
            </a:r>
            <a:endParaRPr lang="zh-CN" altLang="en-US" sz="2400" dirty="0"/>
          </a:p>
        </p:txBody>
      </p:sp>
      <p:sp>
        <p:nvSpPr>
          <p:cNvPr id="9" name="矩形 8"/>
          <p:cNvSpPr/>
          <p:nvPr/>
        </p:nvSpPr>
        <p:spPr>
          <a:xfrm>
            <a:off x="706949" y="5330290"/>
            <a:ext cx="1107996" cy="461665"/>
          </a:xfrm>
          <a:prstGeom prst="rect">
            <a:avLst/>
          </a:prstGeom>
        </p:spPr>
        <p:txBody>
          <a:bodyPr wrap="none">
            <a:spAutoFit/>
          </a:bodyPr>
          <a:lstStyle/>
          <a:p>
            <a:r>
              <a:rPr lang="zh-CN" altLang="en-US" sz="2400" dirty="0">
                <a:latin typeface="Times New Roman" panose="02020603050405020304" pitchFamily="18" charset="0"/>
                <a:cs typeface="Times New Roman" panose="02020603050405020304" pitchFamily="18" charset="0"/>
              </a:rPr>
              <a:t>打拿极</a:t>
            </a:r>
            <a:endParaRPr lang="zh-CN" altLang="en-US" sz="2400" dirty="0"/>
          </a:p>
        </p:txBody>
      </p:sp>
      <p:pic>
        <p:nvPicPr>
          <p:cNvPr id="11" name="图片 10"/>
          <p:cNvPicPr>
            <a:picLocks noChangeAspect="1"/>
          </p:cNvPicPr>
          <p:nvPr/>
        </p:nvPicPr>
        <p:blipFill>
          <a:blip r:embed="rId4"/>
          <a:stretch>
            <a:fillRect/>
          </a:stretch>
        </p:blipFill>
        <p:spPr>
          <a:xfrm>
            <a:off x="6841509" y="881256"/>
            <a:ext cx="5257153" cy="1800000"/>
          </a:xfrm>
          <a:prstGeom prst="rect">
            <a:avLst/>
          </a:prstGeom>
        </p:spPr>
      </p:pic>
      <p:sp>
        <p:nvSpPr>
          <p:cNvPr id="12" name="矩形 11"/>
          <p:cNvSpPr/>
          <p:nvPr/>
        </p:nvSpPr>
        <p:spPr>
          <a:xfrm>
            <a:off x="7608776" y="1573597"/>
            <a:ext cx="4083628" cy="8563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内容占位符 2">
            <a:extLst>
              <a:ext uri="{FF2B5EF4-FFF2-40B4-BE49-F238E27FC236}">
                <a16:creationId xmlns:a16="http://schemas.microsoft.com/office/drawing/2014/main" id="{35358FF4-9E4A-4708-963A-2EA51F1E449D}"/>
              </a:ext>
            </a:extLst>
          </p:cNvPr>
          <p:cNvSpPr>
            <a:spLocks noGrp="1"/>
          </p:cNvSpPr>
          <p:nvPr>
            <p:ph idx="1"/>
          </p:nvPr>
        </p:nvSpPr>
        <p:spPr>
          <a:xfrm>
            <a:off x="838200" y="1191937"/>
            <a:ext cx="10515600" cy="2650068"/>
          </a:xfrm>
        </p:spPr>
        <p:txBody>
          <a:bodyPr>
            <a:normAutofit lnSpcReduction="10000"/>
          </a:bodyPr>
          <a:lstStyle/>
          <a:p>
            <a:r>
              <a:rPr lang="zh-CN" altLang="en-US" sz="2600" dirty="0"/>
              <a:t>时间常数可调：</a:t>
            </a:r>
            <a:r>
              <a:rPr lang="en-US" altLang="zh-CN" sz="2600" dirty="0"/>
              <a:t>20-50ns</a:t>
            </a:r>
          </a:p>
          <a:p>
            <a:r>
              <a:rPr lang="zh-CN" altLang="en-US" sz="2600" dirty="0"/>
              <a:t>前放：电压前放</a:t>
            </a:r>
            <a:endParaRPr lang="en-US" altLang="zh-CN" sz="2600" dirty="0"/>
          </a:p>
          <a:p>
            <a:r>
              <a:rPr lang="zh-CN" altLang="en-US" sz="2600" dirty="0"/>
              <a:t>滤波器：</a:t>
            </a:r>
            <a:r>
              <a:rPr lang="en-US" altLang="zh-CN" sz="2600" dirty="0"/>
              <a:t>RC</a:t>
            </a:r>
            <a:r>
              <a:rPr lang="en-US" altLang="zh-CN" sz="2600" baseline="30000" dirty="0"/>
              <a:t>4</a:t>
            </a:r>
            <a:r>
              <a:rPr lang="zh-CN" altLang="en-US" sz="2600" dirty="0"/>
              <a:t>结构的低通滤波器</a:t>
            </a:r>
            <a:endParaRPr lang="en-US" altLang="zh-CN" sz="2600" dirty="0"/>
          </a:p>
          <a:p>
            <a:r>
              <a:rPr lang="zh-CN" altLang="en-US" sz="2600" dirty="0"/>
              <a:t>输出</a:t>
            </a:r>
            <a:r>
              <a:rPr lang="en-US" altLang="zh-CN" sz="2600" dirty="0"/>
              <a:t>buffer</a:t>
            </a:r>
            <a:r>
              <a:rPr lang="zh-CN" altLang="en-US" sz="2600" dirty="0"/>
              <a:t>：</a:t>
            </a:r>
            <a:r>
              <a:rPr lang="en-US" altLang="zh-CN" sz="2600" dirty="0"/>
              <a:t>class AB</a:t>
            </a:r>
            <a:r>
              <a:rPr lang="zh-CN" altLang="en-US" sz="2600" dirty="0"/>
              <a:t>结构</a:t>
            </a:r>
            <a:endParaRPr lang="en-US" altLang="zh-CN" sz="2600" dirty="0"/>
          </a:p>
          <a:p>
            <a:endParaRPr lang="en-US" altLang="zh-CN" dirty="0"/>
          </a:p>
          <a:p>
            <a:pPr marL="0" indent="0">
              <a:buNone/>
            </a:pPr>
            <a:r>
              <a:rPr lang="en-US" altLang="zh-CN" dirty="0"/>
              <a:t>  </a:t>
            </a:r>
          </a:p>
          <a:p>
            <a:pPr marL="0" indent="0">
              <a:buNone/>
            </a:pPr>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3" name="Rectangle 263">
            <a:extLst>
              <a:ext uri="{FF2B5EF4-FFF2-40B4-BE49-F238E27FC236}">
                <a16:creationId xmlns:a16="http://schemas.microsoft.com/office/drawing/2014/main" id="{57F3DEED-E28C-4FA4-9157-4DBF57AE127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 name="对象 9">
            <a:extLst>
              <a:ext uri="{FF2B5EF4-FFF2-40B4-BE49-F238E27FC236}">
                <a16:creationId xmlns:a16="http://schemas.microsoft.com/office/drawing/2014/main" id="{E03043DC-DFE4-458D-89F3-0204D048A302}"/>
              </a:ext>
            </a:extLst>
          </p:cNvPr>
          <p:cNvGraphicFramePr>
            <a:graphicFrameLocks noChangeAspect="1"/>
          </p:cNvGraphicFramePr>
          <p:nvPr>
            <p:extLst>
              <p:ext uri="{D42A27DB-BD31-4B8C-83A1-F6EECF244321}">
                <p14:modId xmlns:p14="http://schemas.microsoft.com/office/powerpoint/2010/main" val="3184890864"/>
              </p:ext>
            </p:extLst>
          </p:nvPr>
        </p:nvGraphicFramePr>
        <p:xfrm>
          <a:off x="2093482" y="3122271"/>
          <a:ext cx="9429620" cy="1625699"/>
        </p:xfrm>
        <a:graphic>
          <a:graphicData uri="http://schemas.openxmlformats.org/presentationml/2006/ole">
            <mc:AlternateContent xmlns:mc="http://schemas.openxmlformats.org/markup-compatibility/2006">
              <mc:Choice xmlns:v="urn:schemas-microsoft-com:vml" Requires="v">
                <p:oleObj spid="_x0000_s11739" name="Visio" r:id="rId5" imgW="17611752" imgH="3019477" progId="Visio.Drawing.15">
                  <p:embed/>
                </p:oleObj>
              </mc:Choice>
              <mc:Fallback>
                <p:oleObj name="Visio" r:id="rId5" imgW="17611752" imgH="3019477" progId="Visio.Drawing.15">
                  <p:embed/>
                  <p:pic>
                    <p:nvPicPr>
                      <p:cNvPr id="0" name="Object 2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3482" y="3122271"/>
                        <a:ext cx="9429620" cy="1625699"/>
                      </a:xfrm>
                      <a:prstGeom prst="rect">
                        <a:avLst/>
                      </a:prstGeom>
                      <a:noFill/>
                    </p:spPr>
                  </p:pic>
                </p:oleObj>
              </mc:Fallback>
            </mc:AlternateContent>
          </a:graphicData>
        </a:graphic>
      </p:graphicFrame>
      <p:sp>
        <p:nvSpPr>
          <p:cNvPr id="14" name="Rectangle 266">
            <a:extLst>
              <a:ext uri="{FF2B5EF4-FFF2-40B4-BE49-F238E27FC236}">
                <a16:creationId xmlns:a16="http://schemas.microsoft.com/office/drawing/2014/main" id="{9E78737B-301C-4ACE-B07E-10D5F011909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5" name="对象 14">
            <a:extLst>
              <a:ext uri="{FF2B5EF4-FFF2-40B4-BE49-F238E27FC236}">
                <a16:creationId xmlns:a16="http://schemas.microsoft.com/office/drawing/2014/main" id="{7A0064B4-FD8B-4EEF-B3CB-3658081166C2}"/>
              </a:ext>
            </a:extLst>
          </p:cNvPr>
          <p:cNvGraphicFramePr>
            <a:graphicFrameLocks noChangeAspect="1"/>
          </p:cNvGraphicFramePr>
          <p:nvPr>
            <p:extLst>
              <p:ext uri="{D42A27DB-BD31-4B8C-83A1-F6EECF244321}">
                <p14:modId xmlns:p14="http://schemas.microsoft.com/office/powerpoint/2010/main" val="2978728828"/>
              </p:ext>
            </p:extLst>
          </p:nvPr>
        </p:nvGraphicFramePr>
        <p:xfrm>
          <a:off x="2119646" y="5052606"/>
          <a:ext cx="9443726" cy="1625698"/>
        </p:xfrm>
        <a:graphic>
          <a:graphicData uri="http://schemas.openxmlformats.org/presentationml/2006/ole">
            <mc:AlternateContent xmlns:mc="http://schemas.openxmlformats.org/markup-compatibility/2006">
              <mc:Choice xmlns:v="urn:schemas-microsoft-com:vml" Requires="v">
                <p:oleObj spid="_x0000_s11740" name="Visio" r:id="rId7" imgW="17525911" imgH="3038372" progId="Visio.Drawing.15">
                  <p:embed/>
                </p:oleObj>
              </mc:Choice>
              <mc:Fallback>
                <p:oleObj name="Visio" r:id="rId7" imgW="17525911" imgH="3038372" progId="Visio.Drawing.15">
                  <p:embed/>
                  <p:pic>
                    <p:nvPicPr>
                      <p:cNvPr id="0" name="Object 26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9646" y="5052606"/>
                        <a:ext cx="9443726" cy="1625698"/>
                      </a:xfrm>
                      <a:prstGeom prst="rect">
                        <a:avLst/>
                      </a:prstGeom>
                      <a:noFill/>
                    </p:spPr>
                  </p:pic>
                </p:oleObj>
              </mc:Fallback>
            </mc:AlternateContent>
          </a:graphicData>
        </a:graphic>
      </p:graphicFrame>
    </p:spTree>
    <p:extLst>
      <p:ext uri="{BB962C8B-B14F-4D97-AF65-F5344CB8AC3E}">
        <p14:creationId xmlns:p14="http://schemas.microsoft.com/office/powerpoint/2010/main" val="119018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CF2CF7-D300-43D4-BFDA-1AF3706D9630}"/>
              </a:ext>
            </a:extLst>
          </p:cNvPr>
          <p:cNvSpPr>
            <a:spLocks noGrp="1"/>
          </p:cNvSpPr>
          <p:nvPr>
            <p:ph type="title"/>
          </p:nvPr>
        </p:nvSpPr>
        <p:spPr/>
        <p:txBody>
          <a:bodyPr/>
          <a:lstStyle/>
          <a:p>
            <a:r>
              <a:rPr lang="zh-CN" altLang="en-US" dirty="0"/>
              <a:t>时间测量电路</a:t>
            </a:r>
          </a:p>
        </p:txBody>
      </p:sp>
      <p:sp>
        <p:nvSpPr>
          <p:cNvPr id="3" name="内容占位符 2">
            <a:extLst>
              <a:ext uri="{FF2B5EF4-FFF2-40B4-BE49-F238E27FC236}">
                <a16:creationId xmlns:a16="http://schemas.microsoft.com/office/drawing/2014/main" id="{ABF7BBCD-A976-450D-9E78-A23A06BAB45D}"/>
              </a:ext>
            </a:extLst>
          </p:cNvPr>
          <p:cNvSpPr>
            <a:spLocks noGrp="1"/>
          </p:cNvSpPr>
          <p:nvPr>
            <p:ph idx="1"/>
          </p:nvPr>
        </p:nvSpPr>
        <p:spPr/>
        <p:txBody>
          <a:bodyPr/>
          <a:lstStyle/>
          <a:p>
            <a:r>
              <a:rPr lang="zh-CN" altLang="en-US" sz="2400" dirty="0"/>
              <a:t>双甄别阈设计</a:t>
            </a:r>
            <a:endParaRPr lang="en-US" altLang="zh-CN" sz="2400" dirty="0"/>
          </a:p>
          <a:p>
            <a:r>
              <a:rPr lang="zh-CN" altLang="en-US" sz="2400" dirty="0"/>
              <a:t>与电荷测量电路共用前置放大器</a:t>
            </a:r>
            <a:endParaRPr lang="en-US" altLang="zh-CN" sz="2400" dirty="0"/>
          </a:p>
          <a:p>
            <a:r>
              <a:rPr lang="zh-CN" altLang="en-US" sz="2400" dirty="0"/>
              <a:t>甄别阈通过</a:t>
            </a:r>
            <a:r>
              <a:rPr lang="en-US" altLang="zh-CN" sz="2400" dirty="0"/>
              <a:t>DAC</a:t>
            </a:r>
            <a:r>
              <a:rPr lang="zh-CN" altLang="en-US" sz="2400" dirty="0"/>
              <a:t>配置</a:t>
            </a:r>
            <a:endParaRPr lang="en-US" altLang="zh-CN" sz="2400" dirty="0"/>
          </a:p>
          <a:p>
            <a:endParaRPr lang="en-US" altLang="zh-CN" dirty="0"/>
          </a:p>
          <a:p>
            <a:endParaRPr lang="zh-CN" altLang="en-US" dirty="0"/>
          </a:p>
        </p:txBody>
      </p:sp>
      <p:sp>
        <p:nvSpPr>
          <p:cNvPr id="4" name="日期占位符 3">
            <a:extLst>
              <a:ext uri="{FF2B5EF4-FFF2-40B4-BE49-F238E27FC236}">
                <a16:creationId xmlns:a16="http://schemas.microsoft.com/office/drawing/2014/main" id="{A37B3894-15F9-4A9A-BF93-0A66F64E5FB7}"/>
              </a:ext>
            </a:extLst>
          </p:cNvPr>
          <p:cNvSpPr>
            <a:spLocks noGrp="1"/>
          </p:cNvSpPr>
          <p:nvPr>
            <p:ph type="dt" sz="half" idx="10"/>
          </p:nvPr>
        </p:nvSpPr>
        <p:spPr/>
        <p:txBody>
          <a:bodyPr/>
          <a:lstStyle/>
          <a:p>
            <a:fld id="{920F53A1-1A90-4B81-B22F-F6959D8078F9}" type="datetime1">
              <a:rPr lang="zh-CN" altLang="en-US" smtClean="0"/>
              <a:t>2018/6/23</a:t>
            </a:fld>
            <a:endParaRPr lang="zh-CN" altLang="en-US"/>
          </a:p>
        </p:txBody>
      </p:sp>
      <p:sp>
        <p:nvSpPr>
          <p:cNvPr id="5" name="灯片编号占位符 4">
            <a:extLst>
              <a:ext uri="{FF2B5EF4-FFF2-40B4-BE49-F238E27FC236}">
                <a16:creationId xmlns:a16="http://schemas.microsoft.com/office/drawing/2014/main" id="{987607A2-A07A-4561-A08B-9206A9A2CB0C}"/>
              </a:ext>
            </a:extLst>
          </p:cNvPr>
          <p:cNvSpPr>
            <a:spLocks noGrp="1"/>
          </p:cNvSpPr>
          <p:nvPr>
            <p:ph type="sldNum" sz="quarter" idx="12"/>
          </p:nvPr>
        </p:nvSpPr>
        <p:spPr/>
        <p:txBody>
          <a:bodyPr/>
          <a:lstStyle/>
          <a:p>
            <a:fld id="{9580E5D4-A984-4420-89E6-E50B95C8D231}" type="slidenum">
              <a:rPr lang="zh-CN" altLang="en-US" smtClean="0"/>
              <a:t>8</a:t>
            </a:fld>
            <a:endParaRPr lang="zh-CN" altLang="en-US"/>
          </a:p>
        </p:txBody>
      </p:sp>
      <p:graphicFrame>
        <p:nvGraphicFramePr>
          <p:cNvPr id="6" name="对象 5">
            <a:extLst>
              <a:ext uri="{FF2B5EF4-FFF2-40B4-BE49-F238E27FC236}">
                <a16:creationId xmlns:a16="http://schemas.microsoft.com/office/drawing/2014/main" id="{47B1596D-221B-45CE-8375-2C82FF40A813}"/>
              </a:ext>
            </a:extLst>
          </p:cNvPr>
          <p:cNvGraphicFramePr>
            <a:graphicFrameLocks noChangeAspect="1"/>
          </p:cNvGraphicFramePr>
          <p:nvPr>
            <p:extLst>
              <p:ext uri="{D42A27DB-BD31-4B8C-83A1-F6EECF244321}">
                <p14:modId xmlns:p14="http://schemas.microsoft.com/office/powerpoint/2010/main" val="3625129944"/>
              </p:ext>
            </p:extLst>
          </p:nvPr>
        </p:nvGraphicFramePr>
        <p:xfrm>
          <a:off x="5735560" y="1227496"/>
          <a:ext cx="6140190" cy="1521342"/>
        </p:xfrm>
        <a:graphic>
          <a:graphicData uri="http://schemas.openxmlformats.org/presentationml/2006/ole">
            <mc:AlternateContent xmlns:mc="http://schemas.openxmlformats.org/markup-compatibility/2006">
              <mc:Choice xmlns:v="urn:schemas-microsoft-com:vml" Requires="v">
                <p:oleObj spid="_x0000_s14591" name="Visio" r:id="rId4" imgW="4267290" imgH="1057320" progId="Visio.Drawing.15">
                  <p:embed/>
                </p:oleObj>
              </mc:Choice>
              <mc:Fallback>
                <p:oleObj name="Visio" r:id="rId4" imgW="4267290" imgH="1057320" progId="Visio.Drawing.15">
                  <p:embed/>
                  <p:pic>
                    <p:nvPicPr>
                      <p:cNvPr id="6" name="对象 5">
                        <a:extLst>
                          <a:ext uri="{FF2B5EF4-FFF2-40B4-BE49-F238E27FC236}">
                            <a16:creationId xmlns:a16="http://schemas.microsoft.com/office/drawing/2014/main" id="{D059922B-D775-455C-8EB7-0B4667582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560" y="1227496"/>
                        <a:ext cx="6140190" cy="1521342"/>
                      </a:xfrm>
                      <a:prstGeom prst="rect">
                        <a:avLst/>
                      </a:prstGeom>
                      <a:solidFill>
                        <a:schemeClr val="bg1"/>
                      </a:solidFill>
                    </p:spPr>
                  </p:pic>
                </p:oleObj>
              </mc:Fallback>
            </mc:AlternateContent>
          </a:graphicData>
        </a:graphic>
      </p:graphicFrame>
      <p:sp>
        <p:nvSpPr>
          <p:cNvPr id="7" name="矩形 6">
            <a:extLst>
              <a:ext uri="{FF2B5EF4-FFF2-40B4-BE49-F238E27FC236}">
                <a16:creationId xmlns:a16="http://schemas.microsoft.com/office/drawing/2014/main" id="{D4F55CCC-97F2-4545-892C-1FC641F24912}"/>
              </a:ext>
            </a:extLst>
          </p:cNvPr>
          <p:cNvSpPr/>
          <p:nvPr/>
        </p:nvSpPr>
        <p:spPr>
          <a:xfrm>
            <a:off x="9849260" y="1137750"/>
            <a:ext cx="1411192" cy="7639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6">
            <a:extLst>
              <a:ext uri="{FF2B5EF4-FFF2-40B4-BE49-F238E27FC236}">
                <a16:creationId xmlns:a16="http://schemas.microsoft.com/office/drawing/2014/main" id="{874A3DD0-8378-4874-82B9-FCCE6DF676E3}"/>
              </a:ext>
            </a:extLst>
          </p:cNvPr>
          <p:cNvSpPr>
            <a:spLocks noChangeArrowheads="1"/>
          </p:cNvSpPr>
          <p:nvPr/>
        </p:nvSpPr>
        <p:spPr bwMode="auto">
          <a:xfrm>
            <a:off x="4109156" y="45319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 name="对象 9">
            <a:extLst>
              <a:ext uri="{FF2B5EF4-FFF2-40B4-BE49-F238E27FC236}">
                <a16:creationId xmlns:a16="http://schemas.microsoft.com/office/drawing/2014/main" id="{C097E052-10FC-47E0-8BC5-17BB0A8AA075}"/>
              </a:ext>
            </a:extLst>
          </p:cNvPr>
          <p:cNvGraphicFramePr>
            <a:graphicFrameLocks noChangeAspect="1"/>
          </p:cNvGraphicFramePr>
          <p:nvPr>
            <p:extLst>
              <p:ext uri="{D42A27DB-BD31-4B8C-83A1-F6EECF244321}">
                <p14:modId xmlns:p14="http://schemas.microsoft.com/office/powerpoint/2010/main" val="1656708045"/>
              </p:ext>
            </p:extLst>
          </p:nvPr>
        </p:nvGraphicFramePr>
        <p:xfrm>
          <a:off x="1411111" y="3747052"/>
          <a:ext cx="9637947" cy="2198850"/>
        </p:xfrm>
        <a:graphic>
          <a:graphicData uri="http://schemas.openxmlformats.org/presentationml/2006/ole">
            <mc:AlternateContent xmlns:mc="http://schemas.openxmlformats.org/markup-compatibility/2006">
              <mc:Choice xmlns:v="urn:schemas-microsoft-com:vml" Requires="v">
                <p:oleObj spid="_x0000_s14592" name="Visio" r:id="rId6" imgW="13392037" imgH="3095598" progId="Visio.Drawing.15">
                  <p:embed/>
                </p:oleObj>
              </mc:Choice>
              <mc:Fallback>
                <p:oleObj name="Visio" r:id="rId6" imgW="13392037" imgH="3095598" progId="Visio.Drawing.15">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1111" y="3747052"/>
                        <a:ext cx="9637947" cy="2198850"/>
                      </a:xfrm>
                      <a:prstGeom prst="rect">
                        <a:avLst/>
                      </a:prstGeom>
                      <a:noFill/>
                    </p:spPr>
                  </p:pic>
                </p:oleObj>
              </mc:Fallback>
            </mc:AlternateContent>
          </a:graphicData>
        </a:graphic>
      </p:graphicFrame>
    </p:spTree>
    <p:extLst>
      <p:ext uri="{BB962C8B-B14F-4D97-AF65-F5344CB8AC3E}">
        <p14:creationId xmlns:p14="http://schemas.microsoft.com/office/powerpoint/2010/main" val="3453174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D30C-3D4F-429C-9157-E15A1C6665F0}"/>
              </a:ext>
            </a:extLst>
          </p:cNvPr>
          <p:cNvSpPr>
            <a:spLocks noGrp="1"/>
          </p:cNvSpPr>
          <p:nvPr>
            <p:ph type="title"/>
          </p:nvPr>
        </p:nvSpPr>
        <p:spPr/>
        <p:txBody>
          <a:bodyPr/>
          <a:lstStyle/>
          <a:p>
            <a:r>
              <a:rPr lang="zh-CN" altLang="en-US" dirty="0"/>
              <a:t>关键节点仿真</a:t>
            </a:r>
          </a:p>
        </p:txBody>
      </p:sp>
      <p:sp>
        <p:nvSpPr>
          <p:cNvPr id="3" name="内容占位符 2">
            <a:extLst>
              <a:ext uri="{FF2B5EF4-FFF2-40B4-BE49-F238E27FC236}">
                <a16:creationId xmlns:a16="http://schemas.microsoft.com/office/drawing/2014/main" id="{59801FE8-4106-432A-A5D0-DEA4A277C76E}"/>
              </a:ext>
            </a:extLst>
          </p:cNvPr>
          <p:cNvSpPr>
            <a:spLocks noGrp="1"/>
          </p:cNvSpPr>
          <p:nvPr>
            <p:ph idx="1"/>
          </p:nvPr>
        </p:nvSpPr>
        <p:spPr>
          <a:xfrm>
            <a:off x="838200" y="1207915"/>
            <a:ext cx="8937978" cy="4969048"/>
          </a:xfrm>
        </p:spPr>
        <p:txBody>
          <a:bodyPr>
            <a:normAutofit/>
          </a:bodyPr>
          <a:lstStyle/>
          <a:p>
            <a:r>
              <a:rPr lang="zh-CN" altLang="zh-CN" sz="2400" dirty="0"/>
              <a:t>阳极通道</a:t>
            </a:r>
            <a:r>
              <a:rPr lang="zh-CN" altLang="en-US" sz="2400" dirty="0"/>
              <a:t>仿真</a:t>
            </a:r>
            <a:endParaRPr lang="en-US" altLang="zh-CN" sz="2400" dirty="0"/>
          </a:p>
          <a:p>
            <a:r>
              <a:rPr lang="en-US" altLang="zh-CN" sz="2400" dirty="0"/>
              <a:t>RC</a:t>
            </a:r>
            <a:r>
              <a:rPr lang="zh-CN" altLang="en-US" sz="2400" dirty="0"/>
              <a:t>成型电路各节点仿真（左图）</a:t>
            </a:r>
            <a:endParaRPr lang="en-US" altLang="zh-CN" sz="2400" dirty="0"/>
          </a:p>
          <a:p>
            <a:r>
              <a:rPr lang="zh-CN" altLang="en-US" sz="2400" dirty="0"/>
              <a:t>时间甄别输出节点仿真（右图）</a:t>
            </a:r>
          </a:p>
        </p:txBody>
      </p:sp>
      <p:sp>
        <p:nvSpPr>
          <p:cNvPr id="4" name="日期占位符 3">
            <a:extLst>
              <a:ext uri="{FF2B5EF4-FFF2-40B4-BE49-F238E27FC236}">
                <a16:creationId xmlns:a16="http://schemas.microsoft.com/office/drawing/2014/main" id="{6C4D01DD-3670-4D89-9D31-B051BD4240C2}"/>
              </a:ext>
            </a:extLst>
          </p:cNvPr>
          <p:cNvSpPr>
            <a:spLocks noGrp="1"/>
          </p:cNvSpPr>
          <p:nvPr>
            <p:ph type="dt" sz="half" idx="10"/>
          </p:nvPr>
        </p:nvSpPr>
        <p:spPr/>
        <p:txBody>
          <a:bodyPr/>
          <a:lstStyle/>
          <a:p>
            <a:fld id="{920F53A1-1A90-4B81-B22F-F6959D8078F9}" type="datetime1">
              <a:rPr lang="zh-CN" altLang="en-US" smtClean="0"/>
              <a:t>2018/6/23</a:t>
            </a:fld>
            <a:endParaRPr lang="zh-CN" altLang="en-US"/>
          </a:p>
        </p:txBody>
      </p:sp>
      <p:sp>
        <p:nvSpPr>
          <p:cNvPr id="5" name="灯片编号占位符 4">
            <a:extLst>
              <a:ext uri="{FF2B5EF4-FFF2-40B4-BE49-F238E27FC236}">
                <a16:creationId xmlns:a16="http://schemas.microsoft.com/office/drawing/2014/main" id="{185C3F7C-3BD8-45A7-BD5E-E29411301BB1}"/>
              </a:ext>
            </a:extLst>
          </p:cNvPr>
          <p:cNvSpPr>
            <a:spLocks noGrp="1"/>
          </p:cNvSpPr>
          <p:nvPr>
            <p:ph type="sldNum" sz="quarter" idx="12"/>
          </p:nvPr>
        </p:nvSpPr>
        <p:spPr/>
        <p:txBody>
          <a:bodyPr/>
          <a:lstStyle/>
          <a:p>
            <a:fld id="{9580E5D4-A984-4420-89E6-E50B95C8D231}" type="slidenum">
              <a:rPr lang="zh-CN" altLang="en-US" smtClean="0"/>
              <a:t>9</a:t>
            </a:fld>
            <a:endParaRPr lang="zh-CN" altLang="en-US"/>
          </a:p>
        </p:txBody>
      </p:sp>
      <p:sp>
        <p:nvSpPr>
          <p:cNvPr id="7" name="Rectangle 2">
            <a:extLst>
              <a:ext uri="{FF2B5EF4-FFF2-40B4-BE49-F238E27FC236}">
                <a16:creationId xmlns:a16="http://schemas.microsoft.com/office/drawing/2014/main" id="{6F1885FD-1C84-4C9D-90FB-9E0B8CB585D7}"/>
              </a:ext>
            </a:extLst>
          </p:cNvPr>
          <p:cNvSpPr>
            <a:spLocks noChangeArrowheads="1"/>
          </p:cNvSpPr>
          <p:nvPr/>
        </p:nvSpPr>
        <p:spPr bwMode="auto">
          <a:xfrm>
            <a:off x="135467" y="19078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9" name="图片 8" descr="E:\electric circuit design\ASIC\2016毕业论文\第4章\关键节点波形\RC4_waveform_4.tif">
            <a:extLst>
              <a:ext uri="{FF2B5EF4-FFF2-40B4-BE49-F238E27FC236}">
                <a16:creationId xmlns:a16="http://schemas.microsoft.com/office/drawing/2014/main" id="{5A828949-7FF7-4DC1-AFAE-F310F11E4A7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79718" y="2768980"/>
            <a:ext cx="5251749" cy="3852007"/>
          </a:xfrm>
          <a:prstGeom prst="rect">
            <a:avLst/>
          </a:prstGeom>
          <a:noFill/>
          <a:ln>
            <a:noFill/>
          </a:ln>
        </p:spPr>
      </p:pic>
      <p:pic>
        <p:nvPicPr>
          <p:cNvPr id="10" name="图片 9" descr="E:\electric circuit design\ASIC\2016毕业论文\第4章\关键节点波形\Vdisc_waveform_1.tif">
            <a:extLst>
              <a:ext uri="{FF2B5EF4-FFF2-40B4-BE49-F238E27FC236}">
                <a16:creationId xmlns:a16="http://schemas.microsoft.com/office/drawing/2014/main" id="{64D02C58-4A69-44A7-98E4-75D1D3F21D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31467" y="2795620"/>
            <a:ext cx="5447391" cy="3777020"/>
          </a:xfrm>
          <a:prstGeom prst="rect">
            <a:avLst/>
          </a:prstGeom>
          <a:noFill/>
          <a:ln>
            <a:noFill/>
          </a:ln>
        </p:spPr>
      </p:pic>
    </p:spTree>
    <p:extLst>
      <p:ext uri="{BB962C8B-B14F-4D97-AF65-F5344CB8AC3E}">
        <p14:creationId xmlns:p14="http://schemas.microsoft.com/office/powerpoint/2010/main" val="1443681016"/>
      </p:ext>
    </p:extLst>
  </p:cSld>
  <p:clrMapOvr>
    <a:masterClrMapping/>
  </p:clrMapOvr>
</p:sld>
</file>

<file path=ppt/theme/theme1.xml><?xml version="1.0" encoding="utf-8"?>
<a:theme xmlns:a="http://schemas.openxmlformats.org/drawingml/2006/main" name="SCA_FEL_Design_qinjiajun_20150701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答辩PPT</Template>
  <TotalTime>2472</TotalTime>
  <Words>2243</Words>
  <Application>Microsoft Office PowerPoint</Application>
  <PresentationFormat>宽屏</PresentationFormat>
  <Paragraphs>354</Paragraphs>
  <Slides>26</Slides>
  <Notes>25</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26</vt:i4>
      </vt:variant>
    </vt:vector>
  </HeadingPairs>
  <TitlesOfParts>
    <vt:vector size="35" baseType="lpstr">
      <vt:lpstr>等线</vt:lpstr>
      <vt:lpstr>宋体</vt:lpstr>
      <vt:lpstr>Arial</vt:lpstr>
      <vt:lpstr>Calibri</vt:lpstr>
      <vt:lpstr>Calibri Light</vt:lpstr>
      <vt:lpstr>Times New Roman</vt:lpstr>
      <vt:lpstr>Wingdings</vt:lpstr>
      <vt:lpstr>SCA_FEL_Design_qinjiajun_201507010</vt:lpstr>
      <vt:lpstr>Visio</vt:lpstr>
      <vt:lpstr>应用于LHAASO WCDA的放大成形ASIC和逐次比较型ADC ASIC介绍</vt:lpstr>
      <vt:lpstr>目录</vt:lpstr>
      <vt:lpstr>LHAASO WCDA前端读出电子学</vt:lpstr>
      <vt:lpstr>基于ASIC的PMT前端读出电子学</vt:lpstr>
      <vt:lpstr>目录</vt:lpstr>
      <vt:lpstr>放大成形ASIC结构</vt:lpstr>
      <vt:lpstr>电荷测量电路</vt:lpstr>
      <vt:lpstr>时间测量电路</vt:lpstr>
      <vt:lpstr>关键节点仿真</vt:lpstr>
      <vt:lpstr>放大成形ASIC版图设计</vt:lpstr>
      <vt:lpstr>放大成形ASIC封装与评估板</vt:lpstr>
      <vt:lpstr>放大成形ASIC测试平台</vt:lpstr>
      <vt:lpstr>时间测量结果</vt:lpstr>
      <vt:lpstr>电荷测量结果</vt:lpstr>
      <vt:lpstr>目录</vt:lpstr>
      <vt:lpstr>逐次比较型ADC ASIC结构</vt:lpstr>
      <vt:lpstr>SAR ADC整体结构</vt:lpstr>
      <vt:lpstr>逐次比较型ADC ASIC版图</vt:lpstr>
      <vt:lpstr>逐次比较型ADC ASIC封装与评估板</vt:lpstr>
      <vt:lpstr>ADC ASIC测试平台</vt:lpstr>
      <vt:lpstr>ADC ASIC频谱测试</vt:lpstr>
      <vt:lpstr>ADC ASIC动态性能测试</vt:lpstr>
      <vt:lpstr>目录</vt:lpstr>
      <vt:lpstr>放大成形ASIC与ADC ASIC联合测试</vt:lpstr>
      <vt:lpstr>目录</vt:lpstr>
      <vt:lpstr>总结</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逐次比较型ADC ASIC的设计与性能测试</dc:title>
  <dc:creator>Windows 用户</dc:creator>
  <cp:lastModifiedBy>389489894@qq.com</cp:lastModifiedBy>
  <cp:revision>420</cp:revision>
  <dcterms:created xsi:type="dcterms:W3CDTF">2017-09-29T14:06:46Z</dcterms:created>
  <dcterms:modified xsi:type="dcterms:W3CDTF">2018-06-23T02:35:05Z</dcterms:modified>
</cp:coreProperties>
</file>