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89" r:id="rId4"/>
    <p:sldId id="287" r:id="rId5"/>
    <p:sldId id="262" r:id="rId6"/>
    <p:sldId id="298" r:id="rId7"/>
    <p:sldId id="279" r:id="rId8"/>
    <p:sldId id="278" r:id="rId9"/>
    <p:sldId id="306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618" y="-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81308-0CBB-4C1A-94A6-39AB714BA463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01618-3886-4736-81DE-94B320648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322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Pulsar and DM are two typical benchmark model.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A667AE25-988A-4357-9258-306F3DE9DE9B}" type="slidenum">
              <a:rPr lang="en-US" altLang="zh-CN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纯天体物理的模型，自然解释本底电子在</a:t>
            </a:r>
            <a:r>
              <a:rPr lang="en-US" altLang="zh-CN" dirty="0" err="1" smtClean="0"/>
              <a:t>TeV</a:t>
            </a:r>
            <a:r>
              <a:rPr lang="en-US" altLang="zh-CN" dirty="0" smtClean="0"/>
              <a:t> break</a:t>
            </a:r>
            <a:r>
              <a:rPr lang="zh-CN" altLang="en-US" dirty="0" smtClean="0"/>
              <a:t>，脉冲星</a:t>
            </a:r>
            <a:r>
              <a:rPr lang="en-US" altLang="zh-CN" dirty="0" smtClean="0"/>
              <a:t>/</a:t>
            </a:r>
            <a:r>
              <a:rPr lang="zh-CN" altLang="en-US" dirty="0" smtClean="0"/>
              <a:t>暗物质</a:t>
            </a:r>
            <a:r>
              <a:rPr lang="en-US" altLang="zh-CN" dirty="0" smtClean="0"/>
              <a:t>break</a:t>
            </a:r>
            <a:r>
              <a:rPr lang="zh-CN" altLang="en-US" dirty="0" smtClean="0"/>
              <a:t>的位置由正电子</a:t>
            </a:r>
            <a:r>
              <a:rPr lang="en-US" altLang="zh-CN" dirty="0" smtClean="0"/>
              <a:t>cut</a:t>
            </a:r>
            <a:r>
              <a:rPr lang="zh-CN" altLang="en-US" dirty="0" smtClean="0"/>
              <a:t>位置来定</a:t>
            </a:r>
            <a:endParaRPr lang="en-US" altLang="zh-CN" dirty="0" smtClean="0"/>
          </a:p>
          <a:p>
            <a:r>
              <a:rPr lang="zh-CN" altLang="en-US" dirty="0" smtClean="0"/>
              <a:t>前面的解释要求本底和暗物质</a:t>
            </a:r>
            <a:r>
              <a:rPr lang="en-US" altLang="zh-CN" dirty="0" smtClean="0"/>
              <a:t>/</a:t>
            </a:r>
            <a:r>
              <a:rPr lang="zh-CN" altLang="en-US" dirty="0" smtClean="0"/>
              <a:t>脉冲星在同一个位置截断，不自然。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01618-3886-4736-81DE-94B320648F9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2777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67544" y="1592396"/>
            <a:ext cx="4968552" cy="1470025"/>
          </a:xfrm>
        </p:spPr>
        <p:txBody>
          <a:bodyPr>
            <a:noAutofit/>
          </a:bodyPr>
          <a:lstStyle/>
          <a:p>
            <a:r>
              <a:rPr lang="en-US" altLang="zh-CN" sz="3600" dirty="0" smtClean="0"/>
              <a:t>Origin of the break at the cosmic electron spectrum measured by DAMPE</a:t>
            </a:r>
            <a:endParaRPr lang="zh-CN" altLang="en-US" sz="3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毕效军</a:t>
            </a:r>
            <a:endParaRPr lang="en-US" altLang="zh-CN" dirty="0" smtClean="0"/>
          </a:p>
          <a:p>
            <a:r>
              <a:rPr lang="zh-CN" altLang="en-US" dirty="0" smtClean="0"/>
              <a:t>中国科学院高能物理研究所</a:t>
            </a:r>
            <a:endParaRPr lang="en-US" altLang="zh-CN" dirty="0" smtClean="0"/>
          </a:p>
          <a:p>
            <a:r>
              <a:rPr lang="en-US" altLang="zh-CN" dirty="0" smtClean="0"/>
              <a:t>2018/6/22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59832" y="6165304"/>
            <a:ext cx="2895600" cy="365125"/>
          </a:xfrm>
        </p:spPr>
        <p:txBody>
          <a:bodyPr/>
          <a:lstStyle/>
          <a:p>
            <a:r>
              <a:rPr lang="zh-CN" altLang="en-US" sz="2000" dirty="0" smtClean="0"/>
              <a:t>高能物理分会第十届全国代表大会暨学术年会</a:t>
            </a:r>
            <a:endParaRPr lang="zh-CN" altLang="en-US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1947" y="548680"/>
            <a:ext cx="3707904" cy="263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517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395536" y="332656"/>
            <a:ext cx="8352928" cy="109210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 smtClean="0"/>
              <a:t>A model to explain the ‘knee’ of the electron spectrum – induced by </a:t>
            </a:r>
            <a:r>
              <a:rPr lang="en-US" altLang="zh-CN" sz="4000" b="1" dirty="0" err="1" smtClean="0"/>
              <a:t>bkg</a:t>
            </a:r>
            <a:r>
              <a:rPr lang="en-US" altLang="zh-CN" sz="4000" b="1" dirty="0" smtClean="0"/>
              <a:t> electrons</a:t>
            </a:r>
            <a:endParaRPr lang="zh-CN" altLang="en-US" sz="40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467545" y="1560908"/>
            <a:ext cx="838129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超新星遗迹（</a:t>
            </a:r>
            <a:r>
              <a:rPr lang="en-US" altLang="zh-CN" sz="2400" dirty="0" smtClean="0"/>
              <a:t>SNR</a:t>
            </a:r>
            <a:r>
              <a:rPr lang="zh-CN" altLang="en-US" sz="2400" dirty="0" smtClean="0"/>
              <a:t>）是最主要的电子来源，其最大加速能量（假设假设和辐射能损平衡）：</a:t>
            </a:r>
            <a:endParaRPr lang="en-US" altLang="zh-CN" sz="2400" dirty="0" smtClean="0"/>
          </a:p>
          <a:p>
            <a:r>
              <a:rPr lang="en-US" altLang="zh-CN" sz="2400" dirty="0" smtClean="0"/>
              <a:t>u1~5*10</a:t>
            </a:r>
            <a:r>
              <a:rPr lang="en-US" altLang="zh-CN" sz="2400" baseline="30000" dirty="0" smtClean="0"/>
              <a:t>8</a:t>
            </a:r>
            <a:r>
              <a:rPr lang="en-US" altLang="zh-CN" sz="2400" dirty="0" smtClean="0"/>
              <a:t>cm/s, B~10-30</a:t>
            </a:r>
            <a:r>
              <a:rPr lang="el-GR" altLang="zh-CN" sz="2400" dirty="0" smtClean="0"/>
              <a:t>μ</a:t>
            </a:r>
            <a:r>
              <a:rPr lang="en-US" altLang="zh-CN" sz="2400" dirty="0" smtClean="0"/>
              <a:t>G, </a:t>
            </a:r>
            <a:r>
              <a:rPr lang="en-US" altLang="zh-CN" sz="2400" dirty="0" err="1" smtClean="0"/>
              <a:t>Emax</a:t>
            </a:r>
            <a:r>
              <a:rPr lang="en-US" altLang="zh-CN" sz="2400" dirty="0" smtClean="0"/>
              <a:t> ~ 100TeV -&gt; crab observation</a:t>
            </a:r>
          </a:p>
          <a:p>
            <a:endParaRPr lang="en-US" altLang="zh-CN" sz="2800" dirty="0"/>
          </a:p>
          <a:p>
            <a:r>
              <a:rPr lang="zh-CN" altLang="en-US" sz="2400" dirty="0" smtClean="0"/>
              <a:t>提出一个更真实的</a:t>
            </a:r>
            <a:r>
              <a:rPr lang="en-US" altLang="zh-CN" sz="2400" dirty="0" smtClean="0"/>
              <a:t>SNR</a:t>
            </a:r>
            <a:r>
              <a:rPr lang="zh-CN" altLang="en-US" sz="2400" dirty="0" smtClean="0"/>
              <a:t>电子注入模型：</a:t>
            </a:r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641717" y="3861048"/>
            <a:ext cx="72110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400" dirty="0" smtClean="0"/>
              <a:t>在</a:t>
            </a:r>
            <a:r>
              <a:rPr lang="en-US" altLang="zh-CN" sz="2400" dirty="0" smtClean="0"/>
              <a:t>SNR</a:t>
            </a:r>
            <a:r>
              <a:rPr lang="zh-CN" altLang="en-US" sz="2400" dirty="0" smtClean="0"/>
              <a:t>演化后期（</a:t>
            </a:r>
            <a:r>
              <a:rPr lang="en-US" altLang="zh-CN" sz="2400" dirty="0" smtClean="0"/>
              <a:t>~10^5yr</a:t>
            </a:r>
            <a:r>
              <a:rPr lang="zh-CN" altLang="en-US" sz="2400" dirty="0" smtClean="0"/>
              <a:t>）激波减弱，电子不再被束缚，开始大量逃逸</a:t>
            </a:r>
            <a:endParaRPr lang="en-US" altLang="zh-CN" sz="2400" dirty="0"/>
          </a:p>
          <a:p>
            <a:r>
              <a:rPr lang="zh-CN" altLang="en-US" sz="2000" dirty="0" smtClean="0"/>
              <a:t>暗示：电子由于束缚期间冷却，使注入谱截断能量降低，可作为观测到的</a:t>
            </a:r>
            <a:r>
              <a:rPr lang="en-US" altLang="zh-CN" sz="2000" dirty="0" smtClean="0"/>
              <a:t>1TeV</a:t>
            </a:r>
            <a:r>
              <a:rPr lang="zh-CN" altLang="en-US" sz="2000" dirty="0" smtClean="0"/>
              <a:t>类膝拐折的解释</a:t>
            </a:r>
            <a:endParaRPr lang="en-US" altLang="zh-CN" sz="2000" dirty="0" smtClean="0"/>
          </a:p>
          <a:p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400" dirty="0" smtClean="0"/>
              <a:t>少量电子在加速过程中可能从上游逃逸</a:t>
            </a:r>
            <a:endParaRPr lang="en-US" altLang="zh-CN" sz="2400" dirty="0" smtClean="0"/>
          </a:p>
          <a:p>
            <a:r>
              <a:rPr lang="zh-CN" altLang="en-US" sz="2000" dirty="0" smtClean="0"/>
              <a:t>暗示：上游逃逸的电子能谱很硬，可以作为</a:t>
            </a:r>
            <a:r>
              <a:rPr lang="en-US" altLang="zh-CN" sz="2000" dirty="0" smtClean="0"/>
              <a:t>1TeV</a:t>
            </a:r>
            <a:r>
              <a:rPr lang="zh-CN" altLang="en-US" sz="2000" dirty="0" smtClean="0"/>
              <a:t>以上更高能的潜在能谱结构的解释</a:t>
            </a:r>
            <a:endParaRPr lang="en-US" altLang="zh-CN" sz="20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52041"/>
            <a:ext cx="2412970" cy="42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41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685357" y="655750"/>
            <a:ext cx="7886700" cy="76901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 smtClean="0"/>
              <a:t>CR</a:t>
            </a:r>
            <a:r>
              <a:rPr lang="zh-CN" altLang="en-US" sz="4000" b="1" dirty="0" smtClean="0"/>
              <a:t>电子源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85165" y="1424940"/>
            <a:ext cx="2934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SNR</a:t>
            </a:r>
            <a:r>
              <a:rPr lang="zh-CN" altLang="en-US" sz="2800"/>
              <a:t>的电子能谱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920" y="2138045"/>
            <a:ext cx="4229100" cy="8001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85165" y="2308225"/>
            <a:ext cx="17894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输运方程：</a:t>
            </a:r>
          </a:p>
        </p:txBody>
      </p:sp>
      <p:sp>
        <p:nvSpPr>
          <p:cNvPr id="6" name="矩形 5"/>
          <p:cNvSpPr/>
          <p:nvPr/>
        </p:nvSpPr>
        <p:spPr>
          <a:xfrm>
            <a:off x="4373245" y="2211705"/>
            <a:ext cx="1656715" cy="793115"/>
          </a:xfrm>
          <a:prstGeom prst="rect">
            <a:avLst/>
          </a:prstGeom>
          <a:solidFill>
            <a:schemeClr val="lt1">
              <a:alpha val="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6136005" y="2938145"/>
            <a:ext cx="511175" cy="29083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647180" y="3075305"/>
            <a:ext cx="15424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辐射能损项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830" y="3228975"/>
            <a:ext cx="4152900" cy="8286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85165" y="3443605"/>
            <a:ext cx="14370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边界条件：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85165" y="4203700"/>
            <a:ext cx="65570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</a:t>
            </a:r>
            <a:r>
              <a:rPr lang="zh-CN" altLang="en-US"/>
              <a:t>代表激波上游</a:t>
            </a:r>
            <a:r>
              <a:rPr lang="en-US" altLang="zh-CN"/>
              <a:t>(x&gt;0)</a:t>
            </a:r>
            <a:r>
              <a:rPr lang="zh-CN" altLang="en-US"/>
              <a:t>，</a:t>
            </a:r>
            <a:r>
              <a:rPr lang="en-US" altLang="zh-CN"/>
              <a:t>2</a:t>
            </a:r>
            <a:r>
              <a:rPr lang="zh-CN" altLang="en-US"/>
              <a:t>代表激波下游</a:t>
            </a:r>
            <a:r>
              <a:rPr lang="en-US" altLang="zh-CN"/>
              <a:t>(x&lt;0)</a:t>
            </a:r>
            <a:r>
              <a:rPr lang="zh-CN" altLang="en-US"/>
              <a:t>，</a:t>
            </a:r>
            <a:r>
              <a:rPr lang="en-US" altLang="zh-CN"/>
              <a:t>0</a:t>
            </a:r>
            <a:r>
              <a:rPr lang="zh-CN" altLang="en-US"/>
              <a:t>代表激波面</a:t>
            </a:r>
            <a:r>
              <a:rPr lang="en-US" altLang="zh-CN"/>
              <a:t>(x=0)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85165" y="5024755"/>
            <a:ext cx="74028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渐近解：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170" y="4979035"/>
            <a:ext cx="3276600" cy="5524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830" y="5659120"/>
            <a:ext cx="1617980" cy="49339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633720" y="5086350"/>
            <a:ext cx="17011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高能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633720" y="5753735"/>
            <a:ext cx="11195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低能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80720" y="6390005"/>
            <a:ext cx="4648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V. N. Zirakashvili </a:t>
            </a:r>
            <a:r>
              <a:rPr lang="en-US" altLang="zh-CN"/>
              <a:t>&amp;</a:t>
            </a:r>
            <a:r>
              <a:rPr lang="zh-CN" altLang="en-US"/>
              <a:t> F. Aharonian </a:t>
            </a:r>
            <a:r>
              <a:rPr lang="en-US" altLang="zh-CN"/>
              <a:t>2007</a:t>
            </a:r>
            <a:r>
              <a:rPr lang="zh-CN" altLang="en-US"/>
              <a:t> </a:t>
            </a:r>
          </a:p>
        </p:txBody>
      </p:sp>
      <p:sp>
        <p:nvSpPr>
          <p:cNvPr id="21" name="矩形 20"/>
          <p:cNvSpPr/>
          <p:nvPr/>
        </p:nvSpPr>
        <p:spPr>
          <a:xfrm>
            <a:off x="4171950" y="5024755"/>
            <a:ext cx="1082675" cy="544195"/>
          </a:xfrm>
          <a:prstGeom prst="rect">
            <a:avLst/>
          </a:prstGeom>
          <a:solidFill>
            <a:schemeClr val="lt1">
              <a:alpha val="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箭头连接符 21"/>
          <p:cNvCxnSpPr/>
          <p:nvPr/>
        </p:nvCxnSpPr>
        <p:spPr>
          <a:xfrm>
            <a:off x="5254625" y="5509260"/>
            <a:ext cx="1287145" cy="14986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6647180" y="5431790"/>
            <a:ext cx="16998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能量截断为</a:t>
            </a:r>
            <a:r>
              <a:rPr lang="en-US" altLang="zh-CN"/>
              <a:t>e</a:t>
            </a:r>
            <a:r>
              <a:rPr lang="zh-CN" altLang="en-US"/>
              <a:t>指数平方形式</a:t>
            </a:r>
          </a:p>
        </p:txBody>
      </p:sp>
    </p:spTree>
    <p:extLst>
      <p:ext uri="{BB962C8B-B14F-4D97-AF65-F5344CB8AC3E}">
        <p14:creationId xmlns:p14="http://schemas.microsoft.com/office/powerpoint/2010/main" val="115109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685357" y="655750"/>
            <a:ext cx="7886700" cy="76901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 smtClean="0"/>
              <a:t>CR</a:t>
            </a:r>
            <a:r>
              <a:rPr lang="zh-CN" altLang="en-US" sz="4000" b="1" dirty="0" smtClean="0"/>
              <a:t>电子源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85165" y="1424940"/>
            <a:ext cx="2934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SNR</a:t>
            </a:r>
            <a:r>
              <a:rPr lang="zh-CN" altLang="en-US" sz="2800"/>
              <a:t>的电子能谱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415" y="2259012"/>
            <a:ext cx="5172075" cy="38639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85165" y="2255520"/>
            <a:ext cx="25209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由激波处的渐近解，结合输运方程、边界条件，得到激波上、下游的积分能谱：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383405" y="6119495"/>
            <a:ext cx="3943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V. N. Zirakashvili </a:t>
            </a:r>
            <a:r>
              <a:rPr lang="en-US" altLang="zh-CN"/>
              <a:t>&amp;</a:t>
            </a:r>
            <a:r>
              <a:rPr lang="zh-CN" altLang="en-US"/>
              <a:t> F. Aharonian </a:t>
            </a:r>
            <a:r>
              <a:rPr lang="en-US" altLang="zh-CN"/>
              <a:t>2007</a:t>
            </a:r>
            <a:r>
              <a:rPr lang="zh-CN" altLang="en-US"/>
              <a:t> </a:t>
            </a:r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4839970" y="4477385"/>
            <a:ext cx="158750" cy="42291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839970" y="4900295"/>
            <a:ext cx="9169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F1</a:t>
            </a:r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7035165" y="3738880"/>
            <a:ext cx="326390" cy="387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744335" y="4126230"/>
            <a:ext cx="6172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F2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35" y="3630930"/>
            <a:ext cx="2971800" cy="4953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35" y="4191000"/>
            <a:ext cx="2781300" cy="4953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85165" y="4900295"/>
            <a:ext cx="12515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其中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465" y="5299075"/>
            <a:ext cx="3938905" cy="66675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36550" y="6119495"/>
            <a:ext cx="3766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u1</a:t>
            </a:r>
            <a:r>
              <a:rPr lang="zh-CN" altLang="en-US"/>
              <a:t>是激波速度，</a:t>
            </a:r>
            <a:r>
              <a:rPr lang="en-US" altLang="zh-CN"/>
              <a:t>B</a:t>
            </a:r>
            <a:r>
              <a:rPr lang="zh-CN" altLang="en-US"/>
              <a:t>是下游磁场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910" y="44625"/>
            <a:ext cx="3333231" cy="230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椭圆 16"/>
          <p:cNvSpPr/>
          <p:nvPr/>
        </p:nvSpPr>
        <p:spPr>
          <a:xfrm>
            <a:off x="2483767" y="3501008"/>
            <a:ext cx="945867" cy="1512168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箭头连接符 21"/>
          <p:cNvCxnSpPr/>
          <p:nvPr/>
        </p:nvCxnSpPr>
        <p:spPr>
          <a:xfrm flipH="1" flipV="1">
            <a:off x="467544" y="4900296"/>
            <a:ext cx="504056" cy="7321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4686300"/>
            <a:ext cx="97160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能量下降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9779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685357" y="655750"/>
            <a:ext cx="7886700" cy="76901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 smtClean="0"/>
              <a:t>CR</a:t>
            </a:r>
            <a:r>
              <a:rPr lang="zh-CN" altLang="en-US" sz="4000" b="1" dirty="0" smtClean="0"/>
              <a:t>电子源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85165" y="1424940"/>
            <a:ext cx="52793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SNR</a:t>
            </a:r>
            <a:r>
              <a:rPr lang="zh-CN" altLang="en-US" sz="2800" dirty="0"/>
              <a:t>末期逃逸</a:t>
            </a:r>
            <a:r>
              <a:rPr lang="zh-CN" altLang="en-US" sz="2800" dirty="0" smtClean="0"/>
              <a:t>电子</a:t>
            </a:r>
            <a:r>
              <a:rPr lang="zh-CN" altLang="en-US" sz="2800" dirty="0"/>
              <a:t>（</a:t>
            </a:r>
            <a:r>
              <a:rPr lang="zh-CN" altLang="en-US" sz="2800" dirty="0" smtClean="0"/>
              <a:t>简称</a:t>
            </a:r>
            <a:r>
              <a:rPr lang="en-US" altLang="zh-CN" sz="2800" dirty="0" smtClean="0"/>
              <a:t>Pop A</a:t>
            </a:r>
            <a:r>
              <a:rPr lang="zh-CN" altLang="en-US" sz="2800" dirty="0" smtClean="0"/>
              <a:t>）</a:t>
            </a:r>
            <a:endParaRPr lang="en-US" altLang="zh-CN" sz="2800" dirty="0"/>
          </a:p>
        </p:txBody>
      </p:sp>
      <p:sp>
        <p:nvSpPr>
          <p:cNvPr id="5" name="文本框 4"/>
          <p:cNvSpPr txBox="1"/>
          <p:nvPr/>
        </p:nvSpPr>
        <p:spPr>
          <a:xfrm>
            <a:off x="685165" y="2063115"/>
            <a:ext cx="70510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假设</a:t>
            </a:r>
            <a:r>
              <a:rPr lang="en-US" altLang="zh-CN" sz="2000" dirty="0"/>
              <a:t>SNR</a:t>
            </a:r>
            <a:r>
              <a:rPr lang="zh-CN" altLang="en-US" sz="2000" dirty="0"/>
              <a:t>演化至</a:t>
            </a:r>
            <a:r>
              <a:rPr lang="en-US" altLang="zh-CN" sz="2000" dirty="0" err="1"/>
              <a:t>t_end</a:t>
            </a:r>
            <a:r>
              <a:rPr lang="zh-CN" altLang="en-US" sz="2000" dirty="0"/>
              <a:t>时</a:t>
            </a:r>
            <a:r>
              <a:rPr lang="zh-CN" altLang="en-US" sz="2000" dirty="0" smtClean="0"/>
              <a:t>电子大量</a:t>
            </a:r>
            <a:r>
              <a:rPr lang="zh-CN" altLang="en-US" sz="2000" dirty="0"/>
              <a:t>逃逸，此时的注入谱能量截断为</a:t>
            </a:r>
            <a:r>
              <a:rPr lang="en-US" altLang="zh-CN" sz="2000" dirty="0" err="1"/>
              <a:t>Ec</a:t>
            </a:r>
            <a:r>
              <a:rPr lang="en-US" altLang="zh-CN" sz="2000" dirty="0"/>
              <a:t>(</a:t>
            </a:r>
            <a:r>
              <a:rPr lang="en-US" altLang="zh-CN" sz="2000" dirty="0" err="1"/>
              <a:t>t_end</a:t>
            </a:r>
            <a:r>
              <a:rPr lang="en-US" altLang="zh-CN" sz="2000" dirty="0"/>
              <a:t>)</a:t>
            </a:r>
            <a:r>
              <a:rPr lang="zh-CN" altLang="en-US" sz="2000" dirty="0"/>
              <a:t>，由如下公式估计：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65" y="2804281"/>
            <a:ext cx="4830165" cy="8177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85165" y="3691890"/>
            <a:ext cx="78085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u1</a:t>
            </a:r>
            <a:r>
              <a:rPr lang="zh-CN" altLang="en-US" sz="2000" dirty="0"/>
              <a:t>由</a:t>
            </a:r>
            <a:r>
              <a:rPr lang="en-US" altLang="zh-CN" sz="2000" dirty="0"/>
              <a:t>SNR</a:t>
            </a:r>
            <a:r>
              <a:rPr lang="zh-CN" altLang="en-US" sz="2000" dirty="0"/>
              <a:t>动力学演化给出，下游磁场</a:t>
            </a:r>
            <a:r>
              <a:rPr lang="en-US" altLang="zh-CN" sz="2000" dirty="0"/>
              <a:t>B=30uG</a:t>
            </a:r>
            <a:r>
              <a:rPr lang="zh-CN" altLang="en-US" sz="2000" dirty="0"/>
              <a:t>（如果上游磁场为</a:t>
            </a:r>
            <a:r>
              <a:rPr lang="en-US" altLang="zh-CN" sz="2000" dirty="0"/>
              <a:t>10uG</a:t>
            </a:r>
            <a:r>
              <a:rPr lang="zh-CN" altLang="en-US" sz="2000" dirty="0"/>
              <a:t>）</a:t>
            </a:r>
          </a:p>
          <a:p>
            <a:r>
              <a:rPr lang="zh-CN" altLang="en-US" sz="2000" dirty="0" smtClean="0"/>
              <a:t>如果取典型值</a:t>
            </a:r>
            <a:r>
              <a:rPr lang="en-US" altLang="zh-CN" sz="2000" dirty="0" err="1" smtClean="0"/>
              <a:t>t_end</a:t>
            </a:r>
            <a:r>
              <a:rPr lang="en-US" altLang="zh-CN" sz="2000" dirty="0" smtClean="0"/>
              <a:t>=10^5yr</a:t>
            </a:r>
            <a:r>
              <a:rPr lang="zh-CN" altLang="en-US" sz="2000" dirty="0" smtClean="0"/>
              <a:t>，则</a:t>
            </a:r>
            <a:r>
              <a:rPr lang="zh-CN" altLang="en-US" sz="2000" dirty="0"/>
              <a:t>有</a:t>
            </a:r>
            <a:r>
              <a:rPr lang="en-US" altLang="zh-CN" sz="2000" dirty="0" err="1"/>
              <a:t>Ec</a:t>
            </a:r>
            <a:r>
              <a:rPr lang="en-US" altLang="zh-CN" sz="2000" dirty="0"/>
              <a:t>(</a:t>
            </a:r>
            <a:r>
              <a:rPr lang="en-US" altLang="zh-CN" sz="2000" dirty="0" err="1"/>
              <a:t>t_end</a:t>
            </a:r>
            <a:r>
              <a:rPr lang="en-US" altLang="zh-CN" sz="2000" dirty="0"/>
              <a:t>)=</a:t>
            </a:r>
            <a:r>
              <a:rPr lang="en-US" altLang="zh-CN" sz="2000" dirty="0" smtClean="0"/>
              <a:t>3.2TeV</a:t>
            </a:r>
            <a:r>
              <a:rPr lang="zh-CN" altLang="en-US" sz="2000" dirty="0" smtClean="0"/>
              <a:t>，在经过传播进一步冷却后，将可能与</a:t>
            </a:r>
            <a:r>
              <a:rPr lang="en-US" altLang="zh-CN" sz="2000" dirty="0" smtClean="0"/>
              <a:t>1TeV</a:t>
            </a:r>
            <a:r>
              <a:rPr lang="zh-CN" altLang="en-US" sz="2000" dirty="0" smtClean="0"/>
              <a:t>处拐折对应</a:t>
            </a:r>
            <a:endParaRPr lang="en-US" altLang="zh-CN" sz="2000" dirty="0"/>
          </a:p>
          <a:p>
            <a:endParaRPr lang="en-US" altLang="zh-CN" sz="2000" dirty="0" smtClean="0"/>
          </a:p>
          <a:p>
            <a:endParaRPr lang="zh-CN" altLang="en-US" sz="2000" dirty="0"/>
          </a:p>
          <a:p>
            <a:r>
              <a:rPr lang="zh-CN" altLang="en-US" sz="2000" dirty="0"/>
              <a:t>假设</a:t>
            </a:r>
            <a:r>
              <a:rPr lang="en-US" altLang="zh-CN" sz="2000" dirty="0"/>
              <a:t>SNR</a:t>
            </a:r>
            <a:r>
              <a:rPr lang="zh-CN" altLang="en-US" sz="2000" dirty="0"/>
              <a:t>连续分布，末期逃逸电子的注入谱为：</a:t>
            </a:r>
          </a:p>
          <a:p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该成分的自由参数为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497" y="6126423"/>
            <a:ext cx="1640840" cy="3841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165" y="5646243"/>
            <a:ext cx="5015865" cy="44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2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685357" y="655750"/>
            <a:ext cx="7886700" cy="76901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 smtClean="0"/>
              <a:t>CR</a:t>
            </a:r>
            <a:r>
              <a:rPr lang="zh-CN" altLang="en-US" sz="4000" b="1" dirty="0" smtClean="0"/>
              <a:t>电子源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85165" y="1424940"/>
            <a:ext cx="52793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SNR</a:t>
            </a:r>
            <a:r>
              <a:rPr lang="zh-CN" altLang="en-US" sz="2800" dirty="0"/>
              <a:t>加速中逃逸</a:t>
            </a:r>
            <a:r>
              <a:rPr lang="zh-CN" altLang="en-US" sz="2800" dirty="0" smtClean="0"/>
              <a:t>电子（简称</a:t>
            </a:r>
            <a:r>
              <a:rPr lang="en-US" altLang="zh-CN" sz="2800" smtClean="0"/>
              <a:t>Pop B</a:t>
            </a:r>
            <a:r>
              <a:rPr lang="zh-CN" altLang="en-US" sz="2800" smtClean="0"/>
              <a:t>）</a:t>
            </a:r>
            <a:endParaRPr lang="en-US" altLang="zh-CN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685165" y="2041450"/>
            <a:ext cx="70482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假设电子在</a:t>
            </a:r>
            <a:r>
              <a:rPr lang="en-US" altLang="zh-CN" sz="2000" dirty="0" smtClean="0"/>
              <a:t>SNR</a:t>
            </a:r>
            <a:r>
              <a:rPr lang="zh-CN" altLang="en-US" sz="2000" dirty="0" smtClean="0"/>
              <a:t>中的加速过程中有少量从激波上游连续注入到</a:t>
            </a:r>
            <a:r>
              <a:rPr lang="en-US" altLang="zh-CN" sz="2000" dirty="0" smtClean="0"/>
              <a:t>ISM</a:t>
            </a:r>
            <a:r>
              <a:rPr lang="zh-CN" altLang="en-US" sz="2000" dirty="0"/>
              <a:t>，</a:t>
            </a:r>
            <a:r>
              <a:rPr lang="zh-CN" altLang="en-US" sz="2000" dirty="0" smtClean="0"/>
              <a:t>并假设逃逸电子的能谱与上游电子的积分能谱一致，即电子能谱指数为</a:t>
            </a:r>
            <a:r>
              <a:rPr lang="en-US" altLang="zh-CN" sz="2000" dirty="0" smtClean="0"/>
              <a:t>-1</a:t>
            </a:r>
            <a:r>
              <a:rPr lang="zh-CN" altLang="en-US" sz="2000" dirty="0" smtClean="0"/>
              <a:t>，则注入谱为：</a:t>
            </a:r>
            <a:endParaRPr lang="zh-CN" altLang="en-US" sz="20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65" y="3081619"/>
            <a:ext cx="5379689" cy="5921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85165" y="3726518"/>
            <a:ext cx="2239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其中</a:t>
            </a:r>
            <a:r>
              <a:rPr lang="en-US" altLang="zh-CN" sz="2000" dirty="0" smtClean="0"/>
              <a:t>t0</a:t>
            </a:r>
            <a:r>
              <a:rPr lang="zh-CN" altLang="en-US" sz="2000" dirty="0" smtClean="0"/>
              <a:t>为注入时间</a:t>
            </a:r>
            <a:endParaRPr lang="zh-CN" altLang="en-US" sz="2000" dirty="0"/>
          </a:p>
        </p:txBody>
      </p:sp>
      <p:sp>
        <p:nvSpPr>
          <p:cNvPr id="9" name="文本框 8"/>
          <p:cNvSpPr txBox="1"/>
          <p:nvPr/>
        </p:nvSpPr>
        <p:spPr>
          <a:xfrm>
            <a:off x="685164" y="4330994"/>
            <a:ext cx="67009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由于</a:t>
            </a:r>
            <a:r>
              <a:rPr lang="en-US" altLang="zh-CN" sz="2000" dirty="0" smtClean="0"/>
              <a:t>Pop A</a:t>
            </a:r>
            <a:r>
              <a:rPr lang="zh-CN" altLang="en-US" sz="2000" dirty="0" smtClean="0"/>
              <a:t>在</a:t>
            </a:r>
            <a:r>
              <a:rPr lang="en-US" altLang="zh-CN" sz="2000" dirty="0" smtClean="0"/>
              <a:t>TeV</a:t>
            </a:r>
            <a:r>
              <a:rPr lang="zh-CN" altLang="en-US" sz="2000" dirty="0" smtClean="0"/>
              <a:t>处发生拐折，能谱下降，如果电子谱在更高能存在结构，则无法由</a:t>
            </a:r>
            <a:r>
              <a:rPr lang="en-US" altLang="zh-CN" sz="2000" dirty="0" smtClean="0"/>
              <a:t>Pop A</a:t>
            </a:r>
            <a:r>
              <a:rPr lang="zh-CN" altLang="en-US" sz="2000" dirty="0" smtClean="0"/>
              <a:t>解释。</a:t>
            </a:r>
            <a:r>
              <a:rPr lang="en-US" altLang="zh-CN" sz="2000" dirty="0" smtClean="0"/>
              <a:t>Pop B</a:t>
            </a:r>
            <a:r>
              <a:rPr lang="zh-CN" altLang="en-US" sz="2000" dirty="0" smtClean="0"/>
              <a:t>由于注入能谱很硬</a:t>
            </a:r>
            <a:r>
              <a:rPr lang="en-US" altLang="zh-CN" sz="2000" dirty="0" smtClean="0"/>
              <a:t>(-1)</a:t>
            </a:r>
            <a:r>
              <a:rPr lang="zh-CN" altLang="en-US" sz="2000" dirty="0" smtClean="0"/>
              <a:t>，其邻近、年轻成分能够在高能产生能谱结构，因此我们主要关注</a:t>
            </a:r>
            <a:r>
              <a:rPr lang="en-US" altLang="zh-CN" sz="2000" dirty="0" smtClean="0"/>
              <a:t>1 </a:t>
            </a:r>
            <a:r>
              <a:rPr lang="en-US" altLang="zh-CN" sz="2000" dirty="0" err="1" smtClean="0"/>
              <a:t>kpc</a:t>
            </a:r>
            <a:r>
              <a:rPr lang="zh-CN" altLang="en-US" sz="2000" dirty="0" smtClean="0"/>
              <a:t>以内的年轻</a:t>
            </a:r>
            <a:r>
              <a:rPr lang="en-US" altLang="zh-CN" sz="2000" dirty="0" smtClean="0"/>
              <a:t>SNR</a:t>
            </a:r>
            <a:r>
              <a:rPr lang="zh-CN" altLang="en-US" sz="2000" dirty="0" smtClean="0"/>
              <a:t>（包括</a:t>
            </a:r>
            <a:r>
              <a:rPr lang="en-US" altLang="zh-CN" sz="2000" dirty="0" smtClean="0"/>
              <a:t>Vela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Cygnus loop</a:t>
            </a:r>
            <a:r>
              <a:rPr lang="zh-CN" altLang="en-US" sz="2000" dirty="0" smtClean="0"/>
              <a:t>等）。</a:t>
            </a:r>
            <a:endParaRPr lang="en-US" altLang="zh-CN" sz="2000" dirty="0" smtClean="0"/>
          </a:p>
          <a:p>
            <a:r>
              <a:rPr lang="zh-CN" altLang="en-US" sz="2000" dirty="0" smtClean="0"/>
              <a:t>我们对所有源取相同的归一化         ，并将其设为自由参数。</a:t>
            </a:r>
            <a:endParaRPr lang="zh-CN" altLang="en-US" sz="20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551" y="5813756"/>
            <a:ext cx="548978" cy="44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4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685357" y="655750"/>
            <a:ext cx="7886700" cy="76901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 smtClean="0"/>
              <a:t>CR</a:t>
            </a:r>
            <a:r>
              <a:rPr lang="zh-CN" altLang="en-US" sz="4000" b="1" dirty="0" smtClean="0"/>
              <a:t>电子源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85165" y="1424940"/>
            <a:ext cx="52793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脉冲星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85165" y="2055628"/>
            <a:ext cx="68261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脉冲星注入的电子在释放到</a:t>
            </a:r>
            <a:r>
              <a:rPr lang="en-US" altLang="zh-CN" sz="2000" dirty="0" smtClean="0"/>
              <a:t>ISM</a:t>
            </a:r>
            <a:r>
              <a:rPr lang="zh-CN" altLang="en-US" sz="2000" dirty="0" smtClean="0"/>
              <a:t>之前会先被束缚在其周围的脉冲星风星云（</a:t>
            </a:r>
            <a:r>
              <a:rPr lang="en-US" altLang="zh-CN" sz="2000" dirty="0" smtClean="0"/>
              <a:t>PWN</a:t>
            </a:r>
            <a:r>
              <a:rPr lang="zh-CN" altLang="en-US" sz="2000" dirty="0" smtClean="0"/>
              <a:t>）中，因此其电子注入能谱应为</a:t>
            </a:r>
            <a:r>
              <a:rPr lang="en-US" altLang="zh-CN" sz="2000" dirty="0" smtClean="0"/>
              <a:t>PWN</a:t>
            </a:r>
            <a:r>
              <a:rPr lang="zh-CN" altLang="en-US" sz="2000" dirty="0" smtClean="0"/>
              <a:t>的注入谱。</a:t>
            </a:r>
            <a:endParaRPr lang="en-US" altLang="zh-CN" sz="2000" dirty="0"/>
          </a:p>
          <a:p>
            <a:r>
              <a:rPr lang="zh-CN" altLang="en-US" sz="2000" dirty="0" smtClean="0"/>
              <a:t>我们考虑分别以两颗脉冲星解释高能正电子能谱。假设连续注入，注入强度假设与</a:t>
            </a:r>
            <a:r>
              <a:rPr lang="en-US" altLang="zh-CN" sz="2000" dirty="0" smtClean="0"/>
              <a:t>spin-down</a:t>
            </a:r>
            <a:r>
              <a:rPr lang="zh-CN" altLang="en-US" sz="2000" dirty="0" smtClean="0"/>
              <a:t>光度正比。</a:t>
            </a:r>
            <a:endParaRPr lang="zh-CN" altLang="en-US" sz="2000" dirty="0"/>
          </a:p>
        </p:txBody>
      </p:sp>
      <p:sp>
        <p:nvSpPr>
          <p:cNvPr id="5" name="文本框 4"/>
          <p:cNvSpPr txBox="1"/>
          <p:nvPr/>
        </p:nvSpPr>
        <p:spPr>
          <a:xfrm>
            <a:off x="685165" y="3898606"/>
            <a:ext cx="6686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PSR J0940-5428</a:t>
            </a:r>
            <a:r>
              <a:rPr lang="zh-CN" altLang="en-US" sz="2400" dirty="0" smtClean="0"/>
              <a:t>：</a:t>
            </a:r>
            <a:endParaRPr lang="en-US" altLang="zh-CN" sz="2400" dirty="0" smtClean="0"/>
          </a:p>
          <a:p>
            <a:r>
              <a:rPr lang="zh-CN" altLang="en-US" sz="2000" dirty="0" smtClean="0"/>
              <a:t>该源相对</a:t>
            </a:r>
            <a:r>
              <a:rPr lang="zh-CN" altLang="en-US" sz="2000" u="sng" dirty="0" smtClean="0"/>
              <a:t>年轻</a:t>
            </a:r>
            <a:r>
              <a:rPr lang="en-US" altLang="zh-CN" sz="2000" u="sng" dirty="0" smtClean="0"/>
              <a:t>(40kyr)</a:t>
            </a:r>
            <a:r>
              <a:rPr lang="zh-CN" altLang="en-US" sz="2000" u="sng" dirty="0" smtClean="0"/>
              <a:t>，距离近</a:t>
            </a:r>
            <a:r>
              <a:rPr lang="en-US" altLang="zh-CN" sz="2000" u="sng" dirty="0" smtClean="0"/>
              <a:t>(0.38 </a:t>
            </a:r>
            <a:r>
              <a:rPr lang="en-US" altLang="zh-CN" sz="2000" u="sng" dirty="0" err="1" smtClean="0"/>
              <a:t>kpc</a:t>
            </a:r>
            <a:r>
              <a:rPr lang="en-US" altLang="zh-CN" sz="2000" u="sng" dirty="0" smtClean="0"/>
              <a:t>)</a:t>
            </a:r>
            <a:r>
              <a:rPr lang="zh-CN" altLang="en-US" sz="2000" u="sng" dirty="0" smtClean="0"/>
              <a:t>，且</a:t>
            </a:r>
            <a:r>
              <a:rPr lang="en-US" altLang="zh-CN" sz="2000" u="sng" dirty="0" smtClean="0"/>
              <a:t>spin-down</a:t>
            </a:r>
            <a:r>
              <a:rPr lang="zh-CN" altLang="en-US" sz="2000" u="sng" dirty="0" smtClean="0"/>
              <a:t>能量较大</a:t>
            </a:r>
            <a:r>
              <a:rPr lang="en-US" altLang="zh-CN" sz="2000" u="sng" dirty="0" smtClean="0"/>
              <a:t>(~10^49 erg)</a:t>
            </a:r>
            <a:r>
              <a:rPr lang="zh-CN" altLang="en-US" sz="2000" dirty="0" smtClean="0"/>
              <a:t>，如果所有脉冲星取相同的注入谱，该源的贡献远大于一般脉冲星。</a:t>
            </a:r>
            <a:endParaRPr lang="zh-CN" altLang="en-US" sz="2000" dirty="0"/>
          </a:p>
        </p:txBody>
      </p:sp>
      <p:sp>
        <p:nvSpPr>
          <p:cNvPr id="6" name="文本框 5"/>
          <p:cNvSpPr txBox="1"/>
          <p:nvPr/>
        </p:nvSpPr>
        <p:spPr>
          <a:xfrm>
            <a:off x="685165" y="5273749"/>
            <a:ext cx="66016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/>
              <a:t>Geminga</a:t>
            </a:r>
            <a:r>
              <a:rPr lang="zh-CN" altLang="en-US" sz="2400" dirty="0" smtClean="0"/>
              <a:t>：</a:t>
            </a:r>
            <a:endParaRPr lang="en-US" altLang="zh-CN" sz="2400" dirty="0" smtClean="0"/>
          </a:p>
          <a:p>
            <a:r>
              <a:rPr lang="zh-CN" altLang="en-US" sz="2000" dirty="0" smtClean="0"/>
              <a:t>该源的</a:t>
            </a:r>
            <a:r>
              <a:rPr lang="en-US" altLang="zh-CN" sz="2000" dirty="0" smtClean="0"/>
              <a:t>PWN</a:t>
            </a:r>
            <a:r>
              <a:rPr lang="zh-CN" altLang="en-US" sz="2000" dirty="0" smtClean="0"/>
              <a:t>有清楚的</a:t>
            </a:r>
            <a:r>
              <a:rPr lang="en-US" altLang="zh-CN" sz="2000" dirty="0" smtClean="0"/>
              <a:t>gamma-ray</a:t>
            </a:r>
            <a:r>
              <a:rPr lang="zh-CN" altLang="en-US" sz="2000" dirty="0" smtClean="0"/>
              <a:t>观测，证明该源有能力加速</a:t>
            </a:r>
            <a:r>
              <a:rPr lang="zh-CN" altLang="en-US" sz="2000" u="sng" dirty="0" smtClean="0"/>
              <a:t>高能电子</a:t>
            </a:r>
            <a:r>
              <a:rPr lang="en-US" altLang="zh-CN" sz="2000" u="sng" dirty="0" smtClean="0"/>
              <a:t>(~50TeV)</a:t>
            </a:r>
            <a:r>
              <a:rPr lang="zh-CN" altLang="en-US" sz="2000" u="sng" dirty="0" smtClean="0"/>
              <a:t>。邻近</a:t>
            </a:r>
            <a:r>
              <a:rPr lang="en-US" altLang="zh-CN" sz="2000" u="sng" dirty="0" smtClean="0"/>
              <a:t>(0.25 </a:t>
            </a:r>
            <a:r>
              <a:rPr lang="en-US" altLang="zh-CN" sz="2000" u="sng" dirty="0" err="1" smtClean="0"/>
              <a:t>kpc</a:t>
            </a:r>
            <a:r>
              <a:rPr lang="en-US" altLang="zh-CN" sz="2000" u="sng" dirty="0" smtClean="0"/>
              <a:t>)</a:t>
            </a:r>
            <a:r>
              <a:rPr lang="zh-CN" altLang="en-US" sz="2000" u="sng" dirty="0" smtClean="0"/>
              <a:t>，年老</a:t>
            </a:r>
            <a:r>
              <a:rPr lang="en-US" altLang="zh-CN" sz="2000" u="sng" dirty="0" smtClean="0"/>
              <a:t>(300 </a:t>
            </a:r>
            <a:r>
              <a:rPr lang="en-US" altLang="zh-CN" sz="2000" u="sng" dirty="0" err="1" smtClean="0"/>
              <a:t>kyr</a:t>
            </a:r>
            <a:r>
              <a:rPr lang="en-US" altLang="zh-CN" sz="2000" u="sng" dirty="0" smtClean="0"/>
              <a:t>)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spin-down</a:t>
            </a:r>
            <a:r>
              <a:rPr lang="zh-CN" altLang="en-US" sz="2000" dirty="0" smtClean="0"/>
              <a:t>能量</a:t>
            </a:r>
            <a:r>
              <a:rPr lang="en-US" altLang="zh-CN" sz="2000" dirty="0" smtClean="0"/>
              <a:t>(~</a:t>
            </a:r>
            <a:r>
              <a:rPr lang="en-US" altLang="zh-CN" sz="2000" dirty="0"/>
              <a:t>10^49 erg</a:t>
            </a:r>
            <a:r>
              <a:rPr lang="en-US" altLang="zh-CN" sz="2000" dirty="0" smtClean="0"/>
              <a:t>)</a:t>
            </a:r>
            <a:r>
              <a:rPr lang="zh-CN" altLang="en-US" sz="2000" dirty="0" smtClean="0"/>
              <a:t>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5046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685357" y="655750"/>
            <a:ext cx="7886700" cy="76901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 smtClean="0"/>
              <a:t>结果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41" y="2140033"/>
            <a:ext cx="8888815" cy="353775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685356" y="1601972"/>
            <a:ext cx="6863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模型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：脉冲星为</a:t>
            </a:r>
            <a:r>
              <a:rPr lang="en-US" altLang="zh-CN" sz="2400" dirty="0" smtClean="0"/>
              <a:t>J0940-5428</a:t>
            </a:r>
            <a:r>
              <a:rPr lang="zh-CN" altLang="en-US" sz="2400" dirty="0" smtClean="0"/>
              <a:t>，不考虑</a:t>
            </a:r>
            <a:r>
              <a:rPr lang="en-US" altLang="zh-CN" sz="2400" dirty="0" smtClean="0"/>
              <a:t>Pop B</a:t>
            </a:r>
            <a:endParaRPr lang="zh-CN" altLang="en-US" sz="2400" dirty="0"/>
          </a:p>
        </p:txBody>
      </p:sp>
      <p:sp>
        <p:nvSpPr>
          <p:cNvPr id="6" name="文本框 5"/>
          <p:cNvSpPr txBox="1"/>
          <p:nvPr/>
        </p:nvSpPr>
        <p:spPr>
          <a:xfrm>
            <a:off x="685356" y="5754181"/>
            <a:ext cx="5833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最佳拟合的</a:t>
            </a:r>
            <a:r>
              <a:rPr lang="en-US" altLang="zh-CN" sz="2000" dirty="0" err="1" smtClean="0"/>
              <a:t>t_end</a:t>
            </a:r>
            <a:r>
              <a:rPr lang="zh-CN" altLang="en-US" sz="2000" dirty="0" smtClean="0"/>
              <a:t>为</a:t>
            </a:r>
            <a:r>
              <a:rPr lang="en-US" altLang="zh-CN" sz="2000" u="sng" dirty="0" smtClean="0">
                <a:solidFill>
                  <a:srgbClr val="FF0000"/>
                </a:solidFill>
              </a:rPr>
              <a:t>0.94</a:t>
            </a:r>
            <a:r>
              <a:rPr lang="en-US" altLang="zh-CN" sz="2000" u="sng" dirty="0">
                <a:solidFill>
                  <a:srgbClr val="FF0000"/>
                </a:solidFill>
              </a:rPr>
              <a:t>x</a:t>
            </a:r>
            <a:r>
              <a:rPr lang="en-US" altLang="zh-CN" sz="2000" u="sng" dirty="0" smtClean="0">
                <a:solidFill>
                  <a:srgbClr val="FF0000"/>
                </a:solidFill>
              </a:rPr>
              <a:t>10^5 </a:t>
            </a:r>
            <a:r>
              <a:rPr lang="en-US" altLang="zh-CN" sz="2000" u="sng" dirty="0" err="1" smtClean="0">
                <a:solidFill>
                  <a:srgbClr val="FF0000"/>
                </a:solidFill>
              </a:rPr>
              <a:t>yr</a:t>
            </a:r>
            <a:r>
              <a:rPr lang="zh-CN" altLang="en-US" sz="2000" u="sng" dirty="0" smtClean="0"/>
              <a:t>，典型的</a:t>
            </a:r>
            <a:r>
              <a:rPr lang="en-US" altLang="zh-CN" sz="2000" u="sng" dirty="0" smtClean="0"/>
              <a:t>SNR</a:t>
            </a:r>
            <a:r>
              <a:rPr lang="zh-CN" altLang="en-US" sz="2000" u="sng" dirty="0" smtClean="0"/>
              <a:t>年龄</a:t>
            </a:r>
            <a:endParaRPr lang="zh-CN" altLang="en-US" sz="2000" u="sng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5356" y="6230687"/>
            <a:ext cx="5942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红色：</a:t>
            </a:r>
            <a:r>
              <a:rPr lang="en-US" altLang="zh-CN" sz="2000" dirty="0" smtClean="0"/>
              <a:t>Pop A  </a:t>
            </a:r>
            <a:r>
              <a:rPr lang="zh-CN" altLang="en-US" sz="2000" dirty="0" smtClean="0"/>
              <a:t>深蓝色：</a:t>
            </a:r>
            <a:r>
              <a:rPr lang="en-US" altLang="zh-CN" sz="2000" dirty="0" smtClean="0"/>
              <a:t>J0940  </a:t>
            </a:r>
            <a:r>
              <a:rPr lang="zh-CN" altLang="en-US" sz="2000" dirty="0" smtClean="0"/>
              <a:t>浅蓝色：次级粒子</a:t>
            </a:r>
            <a:endParaRPr lang="zh-CN" altLang="en-US" sz="2000" dirty="0"/>
          </a:p>
        </p:txBody>
      </p:sp>
      <p:sp>
        <p:nvSpPr>
          <p:cNvPr id="3" name="椭圆 2"/>
          <p:cNvSpPr/>
          <p:nvPr/>
        </p:nvSpPr>
        <p:spPr>
          <a:xfrm>
            <a:off x="6876256" y="3140968"/>
            <a:ext cx="1728192" cy="1368152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8028384" y="1772816"/>
            <a:ext cx="0" cy="136815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32240" y="1268760"/>
            <a:ext cx="2271416" cy="64633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不同于拟合</a:t>
            </a:r>
            <a:r>
              <a:rPr lang="en-US" altLang="zh-CN" dirty="0" smtClean="0"/>
              <a:t>break</a:t>
            </a:r>
            <a:r>
              <a:rPr lang="zh-CN" altLang="en-US" dirty="0" smtClean="0"/>
              <a:t>要求的正电子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886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685357" y="655750"/>
            <a:ext cx="7886700" cy="76901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 smtClean="0"/>
              <a:t>结果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85356" y="1601972"/>
            <a:ext cx="6863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模型</a:t>
            </a:r>
            <a:r>
              <a:rPr lang="en-US" altLang="zh-CN" sz="2400" dirty="0"/>
              <a:t>2</a:t>
            </a:r>
            <a:r>
              <a:rPr lang="zh-CN" altLang="en-US" sz="2400" dirty="0" smtClean="0"/>
              <a:t>：脉冲星为</a:t>
            </a:r>
            <a:r>
              <a:rPr lang="en-US" altLang="zh-CN" sz="2400" dirty="0" smtClean="0"/>
              <a:t>J0940-5428</a:t>
            </a:r>
            <a:r>
              <a:rPr lang="zh-CN" altLang="en-US" sz="2400" dirty="0" smtClean="0"/>
              <a:t>，考虑</a:t>
            </a:r>
            <a:r>
              <a:rPr lang="en-US" altLang="zh-CN" sz="2400" dirty="0" smtClean="0"/>
              <a:t>Pop B</a:t>
            </a:r>
            <a:r>
              <a:rPr lang="zh-CN" altLang="en-US" sz="2400" dirty="0" smtClean="0"/>
              <a:t>（绿色）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2" y="2340084"/>
            <a:ext cx="8906864" cy="34794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85355" y="5754181"/>
            <a:ext cx="8196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最佳拟合的</a:t>
            </a:r>
            <a:r>
              <a:rPr lang="en-US" altLang="zh-CN" sz="2000" dirty="0" err="1" smtClean="0"/>
              <a:t>t_end</a:t>
            </a:r>
            <a:r>
              <a:rPr lang="zh-CN" altLang="en-US" sz="2000" dirty="0" smtClean="0"/>
              <a:t>为</a:t>
            </a:r>
            <a:r>
              <a:rPr lang="en-US" altLang="zh-CN" sz="2000" dirty="0" smtClean="0"/>
              <a:t>0.89</a:t>
            </a:r>
            <a:r>
              <a:rPr lang="en-US" altLang="zh-CN" sz="2000" dirty="0"/>
              <a:t>x</a:t>
            </a:r>
            <a:r>
              <a:rPr lang="en-US" altLang="zh-CN" sz="2000" dirty="0" smtClean="0"/>
              <a:t>10^5 </a:t>
            </a:r>
            <a:r>
              <a:rPr lang="en-US" altLang="zh-CN" sz="2000" dirty="0" err="1" smtClean="0"/>
              <a:t>yr</a:t>
            </a:r>
            <a:endParaRPr lang="en-US" altLang="zh-CN" sz="2000" dirty="0" smtClean="0"/>
          </a:p>
          <a:p>
            <a:r>
              <a:rPr lang="zh-CN" altLang="en-US" sz="2000" dirty="0" smtClean="0"/>
              <a:t>最佳拟合的</a:t>
            </a:r>
            <a:r>
              <a:rPr lang="en-US" altLang="zh-CN" sz="2000" dirty="0" smtClean="0"/>
              <a:t>Pop B</a:t>
            </a:r>
            <a:r>
              <a:rPr lang="zh-CN" altLang="en-US" sz="2000" dirty="0" smtClean="0"/>
              <a:t>注入率为</a:t>
            </a:r>
            <a:r>
              <a:rPr lang="en-US" altLang="zh-CN" sz="2000" dirty="0" smtClean="0"/>
              <a:t>10^33 /GeV/s</a:t>
            </a:r>
            <a:r>
              <a:rPr lang="zh-CN" altLang="en-US" sz="2000" dirty="0" smtClean="0"/>
              <a:t>，对于年龄</a:t>
            </a:r>
            <a:r>
              <a:rPr lang="en-US" altLang="zh-CN" sz="2000" dirty="0" smtClean="0"/>
              <a:t>10^4yr</a:t>
            </a:r>
            <a:r>
              <a:rPr lang="zh-CN" altLang="en-US" sz="2000" dirty="0" smtClean="0"/>
              <a:t>的源 </a:t>
            </a:r>
            <a:r>
              <a:rPr lang="en-US" altLang="zh-CN" sz="2000" dirty="0" smtClean="0"/>
              <a:t>(</a:t>
            </a:r>
            <a:r>
              <a:rPr lang="zh-CN" altLang="en-US" sz="2000" dirty="0" smtClean="0"/>
              <a:t>如</a:t>
            </a:r>
            <a:r>
              <a:rPr lang="en-US" altLang="zh-CN" sz="2000" dirty="0" smtClean="0"/>
              <a:t>Vela)</a:t>
            </a:r>
            <a:r>
              <a:rPr lang="zh-CN" altLang="en-US" sz="2000" dirty="0" smtClean="0"/>
              <a:t>，</a:t>
            </a:r>
            <a:r>
              <a:rPr lang="zh-CN" altLang="en-US" sz="2000" u="sng" dirty="0" smtClean="0"/>
              <a:t>需要的电子逃逸能量仅占</a:t>
            </a:r>
            <a:r>
              <a:rPr lang="en-US" altLang="zh-CN" sz="2000" u="sng" dirty="0" smtClean="0"/>
              <a:t>SNR</a:t>
            </a:r>
            <a:r>
              <a:rPr lang="zh-CN" altLang="en-US" sz="2000" u="sng" dirty="0" smtClean="0"/>
              <a:t>总能量的</a:t>
            </a:r>
            <a:r>
              <a:rPr lang="en-US" altLang="zh-CN" sz="2000" u="sng" dirty="0" smtClean="0"/>
              <a:t>10^-5</a:t>
            </a:r>
          </a:p>
        </p:txBody>
      </p:sp>
    </p:spTree>
    <p:extLst>
      <p:ext uri="{BB962C8B-B14F-4D97-AF65-F5344CB8AC3E}">
        <p14:creationId xmlns:p14="http://schemas.microsoft.com/office/powerpoint/2010/main" val="80058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685357" y="655750"/>
            <a:ext cx="7886700" cy="76901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 smtClean="0"/>
              <a:t>结果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85356" y="1601972"/>
            <a:ext cx="8061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模型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：脉冲星为</a:t>
            </a:r>
            <a:r>
              <a:rPr lang="en-US" altLang="zh-CN" sz="2400" dirty="0" err="1" smtClean="0"/>
              <a:t>Geminga</a:t>
            </a:r>
            <a:endParaRPr lang="en-US" altLang="zh-CN" sz="2400" dirty="0" smtClean="0"/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            </a:t>
            </a:r>
            <a:r>
              <a:rPr lang="zh-CN" altLang="en-US" sz="2400" dirty="0" smtClean="0"/>
              <a:t>（由于</a:t>
            </a:r>
            <a:r>
              <a:rPr lang="en-US" altLang="zh-CN" sz="2400" dirty="0" err="1" smtClean="0"/>
              <a:t>Geminga</a:t>
            </a:r>
            <a:r>
              <a:rPr lang="zh-CN" altLang="en-US" sz="2400" dirty="0" smtClean="0"/>
              <a:t>贡献到更高能，</a:t>
            </a:r>
            <a:r>
              <a:rPr lang="en-US" altLang="zh-CN" sz="2400" dirty="0" smtClean="0"/>
              <a:t>Pop B</a:t>
            </a:r>
            <a:r>
              <a:rPr lang="zh-CN" altLang="en-US" sz="2400" dirty="0" smtClean="0"/>
              <a:t>的贡献被抑制）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8" y="2432969"/>
            <a:ext cx="8703217" cy="34149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18015" y="5847909"/>
            <a:ext cx="8196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最佳拟合的</a:t>
            </a:r>
            <a:r>
              <a:rPr lang="en-US" altLang="zh-CN" sz="2000" dirty="0" err="1" smtClean="0"/>
              <a:t>t_end</a:t>
            </a:r>
            <a:r>
              <a:rPr lang="zh-CN" altLang="en-US" sz="2000" dirty="0" smtClean="0"/>
              <a:t>为</a:t>
            </a:r>
            <a:r>
              <a:rPr lang="en-US" altLang="zh-CN" sz="2000" dirty="0" smtClean="0"/>
              <a:t>1.44</a:t>
            </a:r>
            <a:r>
              <a:rPr lang="en-US" altLang="zh-CN" sz="2000" dirty="0"/>
              <a:t>x</a:t>
            </a:r>
            <a:r>
              <a:rPr lang="en-US" altLang="zh-CN" sz="2000" dirty="0" smtClean="0"/>
              <a:t>10^5 </a:t>
            </a:r>
            <a:r>
              <a:rPr lang="en-US" altLang="zh-CN" sz="2000" dirty="0" err="1" smtClean="0"/>
              <a:t>yr</a:t>
            </a:r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212902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685357" y="655750"/>
            <a:ext cx="7886700" cy="76901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 smtClean="0"/>
              <a:t>结果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965" y="1371725"/>
            <a:ext cx="5325035" cy="41351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70097" y="1591465"/>
            <a:ext cx="2872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/>
              <a:t>Geminga</a:t>
            </a:r>
            <a:r>
              <a:rPr lang="zh-CN" altLang="en-US" sz="2400" dirty="0" smtClean="0"/>
              <a:t>的能谱特征可能会在总谱产生</a:t>
            </a:r>
            <a:r>
              <a:rPr lang="en-US" altLang="zh-CN" sz="2400" dirty="0" smtClean="0"/>
              <a:t>edge-like</a:t>
            </a:r>
            <a:r>
              <a:rPr lang="zh-CN" altLang="en-US" sz="2400" dirty="0" smtClean="0"/>
              <a:t>的结构</a:t>
            </a:r>
            <a:endParaRPr lang="zh-CN" altLang="en-US" sz="2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57" y="3550024"/>
            <a:ext cx="1989785" cy="51065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70097" y="3149914"/>
            <a:ext cx="2512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电子注入时间依赖：</a:t>
            </a:r>
            <a:endParaRPr lang="zh-CN" altLang="en-US" sz="2000" dirty="0"/>
          </a:p>
        </p:txBody>
      </p:sp>
      <p:sp>
        <p:nvSpPr>
          <p:cNvPr id="9" name="文本框 8"/>
          <p:cNvSpPr txBox="1"/>
          <p:nvPr/>
        </p:nvSpPr>
        <p:spPr>
          <a:xfrm>
            <a:off x="570096" y="4106843"/>
            <a:ext cx="2695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Tau0</a:t>
            </a:r>
            <a:r>
              <a:rPr lang="zh-CN" altLang="en-US" sz="2000" dirty="0" smtClean="0"/>
              <a:t>一般假设为</a:t>
            </a:r>
            <a:r>
              <a:rPr lang="en-US" altLang="zh-CN" sz="2000" dirty="0" smtClean="0"/>
              <a:t>10kyr</a:t>
            </a:r>
            <a:endParaRPr lang="zh-CN" altLang="en-US" sz="2000" dirty="0"/>
          </a:p>
        </p:txBody>
      </p:sp>
      <p:sp>
        <p:nvSpPr>
          <p:cNvPr id="10" name="椭圆 9"/>
          <p:cNvSpPr/>
          <p:nvPr/>
        </p:nvSpPr>
        <p:spPr>
          <a:xfrm>
            <a:off x="7203454" y="3113337"/>
            <a:ext cx="929768" cy="808248"/>
          </a:xfrm>
          <a:prstGeom prst="ellipse">
            <a:avLst/>
          </a:prstGeom>
          <a:solidFill>
            <a:srgbClr val="000000">
              <a:alpha val="0"/>
            </a:srgb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70095" y="4752894"/>
            <a:ext cx="4140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/>
              <a:t>Geminga</a:t>
            </a:r>
            <a:r>
              <a:rPr lang="zh-CN" altLang="en-US" sz="2000" dirty="0" smtClean="0"/>
              <a:t>的年龄远大于</a:t>
            </a:r>
            <a:r>
              <a:rPr lang="en-US" altLang="zh-CN" sz="2000" dirty="0" smtClean="0"/>
              <a:t>tau0</a:t>
            </a:r>
            <a:r>
              <a:rPr lang="zh-CN" altLang="en-US" sz="2000" dirty="0" smtClean="0"/>
              <a:t>，因此其</a:t>
            </a:r>
            <a:r>
              <a:rPr lang="en-US" altLang="zh-CN" sz="2000" dirty="0" smtClean="0"/>
              <a:t>spin-down</a:t>
            </a:r>
            <a:r>
              <a:rPr lang="zh-CN" altLang="en-US" sz="2000" dirty="0" smtClean="0"/>
              <a:t>能量主要集中在早期注入，而早期注入的电子的高能部分已经冷却，因此带来了能谱上的</a:t>
            </a:r>
            <a:r>
              <a:rPr lang="en-US" altLang="zh-CN" sz="2000" dirty="0" smtClean="0"/>
              <a:t>break</a:t>
            </a:r>
            <a:r>
              <a:rPr lang="zh-CN" altLang="en-US" sz="2000" dirty="0" smtClean="0"/>
              <a:t>。</a:t>
            </a:r>
            <a:endParaRPr lang="zh-CN" altLang="en-US" sz="2000" dirty="0"/>
          </a:p>
        </p:txBody>
      </p:sp>
      <p:sp>
        <p:nvSpPr>
          <p:cNvPr id="12" name="文本框 11"/>
          <p:cNvSpPr txBox="1"/>
          <p:nvPr/>
        </p:nvSpPr>
        <p:spPr>
          <a:xfrm>
            <a:off x="570095" y="6144887"/>
            <a:ext cx="782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由于</a:t>
            </a:r>
            <a:r>
              <a:rPr lang="en-US" altLang="zh-CN" dirty="0" err="1" smtClean="0"/>
              <a:t>Geminga</a:t>
            </a:r>
            <a:r>
              <a:rPr lang="zh-CN" altLang="en-US" dirty="0" smtClean="0"/>
              <a:t>的注入谱截断能量大</a:t>
            </a:r>
            <a:r>
              <a:rPr lang="en-US" altLang="zh-CN" dirty="0" smtClean="0"/>
              <a:t>(50TeV)</a:t>
            </a:r>
            <a:r>
              <a:rPr lang="zh-CN" altLang="en-US" dirty="0" smtClean="0"/>
              <a:t>，后期注入的电子高能部分未发生明显冷却，因此能谱在拐折后又继续延伸。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172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DAMPE</a:t>
            </a:r>
            <a:r>
              <a:rPr lang="zh-CN" altLang="en-US" dirty="0" smtClean="0"/>
              <a:t>结果 </a:t>
            </a:r>
            <a:r>
              <a:rPr lang="en-US" altLang="zh-CN" dirty="0" smtClean="0"/>
              <a:t>– 4.6TeV+features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DAMPE</a:t>
            </a:r>
            <a:r>
              <a:rPr lang="zh-CN" altLang="en-US" dirty="0" smtClean="0"/>
              <a:t>结果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9915"/>
            <a:ext cx="7351282" cy="531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箭头连接符 4"/>
          <p:cNvCxnSpPr/>
          <p:nvPr/>
        </p:nvCxnSpPr>
        <p:spPr>
          <a:xfrm flipH="1" flipV="1">
            <a:off x="4932040" y="2718212"/>
            <a:ext cx="1008112" cy="128685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83968" y="2348880"/>
            <a:ext cx="9361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 break</a:t>
            </a:r>
            <a:endParaRPr lang="zh-CN" altLang="en-US" dirty="0"/>
          </a:p>
        </p:txBody>
      </p:sp>
      <p:sp>
        <p:nvSpPr>
          <p:cNvPr id="7" name="椭圆 6"/>
          <p:cNvSpPr/>
          <p:nvPr/>
        </p:nvSpPr>
        <p:spPr>
          <a:xfrm>
            <a:off x="6243392" y="3578688"/>
            <a:ext cx="144016" cy="1512168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>
            <a:endCxn id="13" idx="2"/>
          </p:cNvCxnSpPr>
          <p:nvPr/>
        </p:nvCxnSpPr>
        <p:spPr>
          <a:xfrm flipV="1">
            <a:off x="6408512" y="2656324"/>
            <a:ext cx="395736" cy="111755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V="1">
            <a:off x="7308304" y="4515683"/>
            <a:ext cx="792088" cy="101289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56176" y="2286992"/>
            <a:ext cx="12961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Sharp peak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812360" y="4146351"/>
            <a:ext cx="9361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 break</a:t>
            </a:r>
            <a:endParaRPr lang="zh-CN" altLang="en-US" dirty="0"/>
          </a:p>
        </p:txBody>
      </p:sp>
      <p:sp>
        <p:nvSpPr>
          <p:cNvPr id="20" name="椭圆 19"/>
          <p:cNvSpPr/>
          <p:nvPr/>
        </p:nvSpPr>
        <p:spPr>
          <a:xfrm>
            <a:off x="6660232" y="4869159"/>
            <a:ext cx="576064" cy="1174939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13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685357" y="655750"/>
            <a:ext cx="7886700" cy="76901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 smtClean="0"/>
              <a:t>邻近</a:t>
            </a:r>
            <a:r>
              <a:rPr lang="en-US" altLang="zh-CN" sz="4000" b="1" dirty="0" smtClean="0"/>
              <a:t>SNR</a:t>
            </a:r>
            <a:r>
              <a:rPr lang="zh-CN" altLang="en-US" sz="4000" b="1" dirty="0" smtClean="0"/>
              <a:t>的解释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85357" y="1616149"/>
            <a:ext cx="61690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 smtClean="0"/>
              <a:t>TeV</a:t>
            </a:r>
            <a:r>
              <a:rPr lang="zh-CN" altLang="en-US" sz="2400" dirty="0" smtClean="0"/>
              <a:t>以上电子的来源主要是邻近</a:t>
            </a:r>
            <a:r>
              <a:rPr lang="en-US" altLang="zh-CN" sz="2400" dirty="0" smtClean="0"/>
              <a:t>(&lt;1.5kpc)</a:t>
            </a:r>
            <a:r>
              <a:rPr lang="zh-CN" altLang="en-US" sz="2400" dirty="0" smtClean="0"/>
              <a:t>，且注入年龄年轻</a:t>
            </a:r>
            <a:r>
              <a:rPr lang="en-US" altLang="zh-CN" sz="2400" dirty="0" smtClean="0"/>
              <a:t>(&lt;3*10^5yr)</a:t>
            </a:r>
            <a:r>
              <a:rPr lang="zh-CN" altLang="en-US" sz="2400" dirty="0" smtClean="0"/>
              <a:t>的源</a:t>
            </a:r>
            <a:endParaRPr lang="en-US" altLang="zh-CN" sz="2400" dirty="0" smtClean="0"/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 smtClean="0"/>
              <a:t>SNR</a:t>
            </a:r>
            <a:r>
              <a:rPr lang="zh-CN" altLang="en-US" sz="2400" dirty="0" smtClean="0"/>
              <a:t>的电子逃逸主要发生在大约</a:t>
            </a:r>
            <a:r>
              <a:rPr lang="en-US" altLang="zh-CN" sz="2400" dirty="0" smtClean="0"/>
              <a:t>10^5yr</a:t>
            </a:r>
            <a:r>
              <a:rPr lang="zh-CN" altLang="en-US" sz="2400" dirty="0" smtClean="0"/>
              <a:t>，如果发生大量电子逃逸，需要</a:t>
            </a:r>
            <a:r>
              <a:rPr lang="en-US" altLang="zh-CN" sz="2400" dirty="0" smtClean="0"/>
              <a:t>SNR</a:t>
            </a:r>
            <a:r>
              <a:rPr lang="zh-CN" altLang="en-US" sz="2400" dirty="0" smtClean="0"/>
              <a:t>的年龄大致大于</a:t>
            </a:r>
            <a:r>
              <a:rPr lang="en-US" altLang="zh-CN" sz="2400" dirty="0" smtClean="0"/>
              <a:t>10^5yr</a:t>
            </a:r>
            <a:r>
              <a:rPr lang="zh-CN" altLang="en-US" sz="2400" dirty="0" smtClean="0"/>
              <a:t>，目前观测到的邻近</a:t>
            </a:r>
            <a:r>
              <a:rPr lang="en-US" altLang="zh-CN" sz="2400" dirty="0" smtClean="0"/>
              <a:t>SNR</a:t>
            </a:r>
            <a:r>
              <a:rPr lang="zh-CN" altLang="en-US" sz="2400" dirty="0" smtClean="0"/>
              <a:t>中仅</a:t>
            </a:r>
            <a:r>
              <a:rPr lang="en-US" altLang="zh-CN" sz="2400" dirty="0" err="1" smtClean="0"/>
              <a:t>Monogem</a:t>
            </a:r>
            <a:r>
              <a:rPr lang="en-US" altLang="zh-CN" sz="2400" dirty="0" smtClean="0"/>
              <a:t> Ring</a:t>
            </a:r>
            <a:r>
              <a:rPr lang="zh-CN" altLang="en-US" sz="2400" dirty="0" smtClean="0"/>
              <a:t>以及</a:t>
            </a:r>
            <a:r>
              <a:rPr lang="en-US" altLang="zh-CN" sz="2400" dirty="0" smtClean="0"/>
              <a:t>Loop I</a:t>
            </a:r>
            <a:r>
              <a:rPr lang="zh-CN" altLang="en-US" sz="2400" dirty="0" smtClean="0"/>
              <a:t>满足条件</a:t>
            </a:r>
            <a:endParaRPr lang="zh-CN" altLang="en-US" sz="2400" dirty="0"/>
          </a:p>
        </p:txBody>
      </p:sp>
      <p:sp>
        <p:nvSpPr>
          <p:cNvPr id="4" name="文本框 3"/>
          <p:cNvSpPr txBox="1"/>
          <p:nvPr/>
        </p:nvSpPr>
        <p:spPr>
          <a:xfrm>
            <a:off x="685356" y="4855535"/>
            <a:ext cx="6962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我们以</a:t>
            </a:r>
            <a:r>
              <a:rPr lang="en-US" altLang="zh-CN" sz="2400" dirty="0" err="1" smtClean="0"/>
              <a:t>Monogem</a:t>
            </a:r>
            <a:r>
              <a:rPr lang="en-US" altLang="zh-CN" sz="2400" dirty="0" smtClean="0"/>
              <a:t> Ring</a:t>
            </a:r>
            <a:r>
              <a:rPr lang="zh-CN" altLang="en-US" sz="2400" dirty="0" smtClean="0"/>
              <a:t>为例（年龄</a:t>
            </a:r>
            <a:r>
              <a:rPr lang="en-US" altLang="zh-CN" sz="2400" dirty="0" smtClean="0"/>
              <a:t>1.1x10^5 </a:t>
            </a:r>
            <a:r>
              <a:rPr lang="en-US" altLang="zh-CN" sz="2400" dirty="0" err="1" smtClean="0"/>
              <a:t>yr</a:t>
            </a:r>
            <a:r>
              <a:rPr lang="zh-CN" altLang="en-US" sz="2400" dirty="0" smtClean="0"/>
              <a:t>，距离</a:t>
            </a:r>
            <a:r>
              <a:rPr lang="en-US" altLang="zh-CN" sz="2400" dirty="0" smtClean="0"/>
              <a:t>0.3 </a:t>
            </a:r>
            <a:r>
              <a:rPr lang="en-US" altLang="zh-CN" sz="2400" dirty="0" err="1" smtClean="0"/>
              <a:t>kpc</a:t>
            </a:r>
            <a:r>
              <a:rPr lang="zh-CN" altLang="en-US" sz="2400" dirty="0" smtClean="0"/>
              <a:t>），考察以个别邻近源的能谱解释</a:t>
            </a:r>
            <a:r>
              <a:rPr lang="en-US" altLang="zh-CN" sz="2400" dirty="0" smtClean="0"/>
              <a:t>DAMPE</a:t>
            </a:r>
            <a:r>
              <a:rPr lang="zh-CN" altLang="en-US" sz="2400" dirty="0" smtClean="0"/>
              <a:t>拐折的情况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1485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685357" y="655750"/>
            <a:ext cx="7886700" cy="76901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 smtClean="0"/>
              <a:t>邻近</a:t>
            </a:r>
            <a:r>
              <a:rPr lang="en-US" altLang="zh-CN" sz="4000" b="1" dirty="0" smtClean="0"/>
              <a:t>SNR</a:t>
            </a:r>
            <a:r>
              <a:rPr lang="zh-CN" altLang="en-US" sz="4000" b="1" dirty="0" smtClean="0"/>
              <a:t>的解释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44" y="1226288"/>
            <a:ext cx="8701492" cy="382890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85357" y="5055195"/>
            <a:ext cx="7400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粉色为</a:t>
            </a:r>
            <a:r>
              <a:rPr lang="en-US" altLang="zh-CN" sz="2000" dirty="0" err="1" smtClean="0"/>
              <a:t>Monogem</a:t>
            </a:r>
            <a:r>
              <a:rPr lang="en-US" altLang="zh-CN" sz="2000" dirty="0" smtClean="0"/>
              <a:t> Ring</a:t>
            </a:r>
            <a:r>
              <a:rPr lang="zh-CN" altLang="en-US" sz="2000" dirty="0" smtClean="0"/>
              <a:t>，红色是扣除邻近部分的</a:t>
            </a:r>
            <a:r>
              <a:rPr lang="en-US" altLang="zh-CN" sz="2000" dirty="0" smtClean="0"/>
              <a:t>Pop A</a:t>
            </a:r>
            <a:r>
              <a:rPr lang="zh-CN" altLang="en-US" sz="2000" dirty="0" smtClean="0"/>
              <a:t>背景</a:t>
            </a:r>
            <a:endParaRPr lang="zh-CN" altLang="en-US" sz="2000" dirty="0"/>
          </a:p>
        </p:txBody>
      </p:sp>
      <p:sp>
        <p:nvSpPr>
          <p:cNvPr id="5" name="文本框 4"/>
          <p:cNvSpPr txBox="1"/>
          <p:nvPr/>
        </p:nvSpPr>
        <p:spPr>
          <a:xfrm>
            <a:off x="685357" y="5748669"/>
            <a:ext cx="7556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 smtClean="0"/>
              <a:t>TeV</a:t>
            </a:r>
            <a:r>
              <a:rPr lang="zh-CN" altLang="en-US" sz="2000" dirty="0" smtClean="0"/>
              <a:t>处的拐折可由</a:t>
            </a:r>
            <a:r>
              <a:rPr lang="en-US" altLang="zh-CN" sz="2000" dirty="0" err="1" smtClean="0"/>
              <a:t>Monogem</a:t>
            </a:r>
            <a:r>
              <a:rPr lang="en-US" altLang="zh-CN" sz="2000" dirty="0" smtClean="0"/>
              <a:t> Ring</a:t>
            </a:r>
            <a:r>
              <a:rPr lang="zh-CN" altLang="en-US" sz="2000" dirty="0" smtClean="0"/>
              <a:t>（以及</a:t>
            </a:r>
            <a:r>
              <a:rPr lang="en-US" altLang="zh-CN" sz="2000" dirty="0" err="1" smtClean="0"/>
              <a:t>Geminga</a:t>
            </a:r>
            <a:r>
              <a:rPr lang="zh-CN" altLang="en-US" sz="2000" dirty="0" smtClean="0"/>
              <a:t>）的贡献形成</a:t>
            </a:r>
            <a:endParaRPr lang="en-US" altLang="zh-CN" sz="2000" dirty="0" smtClean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 err="1" smtClean="0"/>
              <a:t>Monogem</a:t>
            </a:r>
            <a:r>
              <a:rPr lang="en-US" altLang="zh-CN" sz="2000" dirty="0" smtClean="0"/>
              <a:t> Ring</a:t>
            </a:r>
            <a:r>
              <a:rPr lang="zh-CN" altLang="en-US" sz="2000" dirty="0" smtClean="0"/>
              <a:t>的注入年龄较为年轻</a:t>
            </a:r>
            <a:r>
              <a:rPr lang="en-US" altLang="zh-CN" sz="2000" dirty="0" smtClean="0"/>
              <a:t>(20kyr)</a:t>
            </a:r>
            <a:r>
              <a:rPr lang="zh-CN" altLang="en-US" sz="2000" dirty="0" smtClean="0"/>
              <a:t>，会产生较大的各向异性，因此邻近源主导的情况可由未来的各向异性探测鉴别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0700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664743" y="404664"/>
            <a:ext cx="7886700" cy="76901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 smtClean="0"/>
              <a:t>总结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39552" y="1340769"/>
            <a:ext cx="828092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 smtClean="0"/>
              <a:t>Break</a:t>
            </a:r>
            <a:r>
              <a:rPr lang="zh-CN" altLang="en-US" sz="2400" dirty="0" smtClean="0"/>
              <a:t>如果来自脉冲星或者暗物质湮灭产生，目前无法区分；都要求正电子比延伸到很高的能量，可能和</a:t>
            </a:r>
            <a:r>
              <a:rPr lang="en-US" altLang="zh-CN" sz="2400" dirty="0" smtClean="0"/>
              <a:t>AMS-02</a:t>
            </a:r>
            <a:r>
              <a:rPr lang="zh-CN" altLang="en-US" sz="2400" dirty="0" smtClean="0"/>
              <a:t>的结果不自洽</a:t>
            </a:r>
            <a:r>
              <a:rPr lang="zh-CN" altLang="en-US" sz="2400" dirty="0" smtClean="0"/>
              <a:t>。</a:t>
            </a:r>
            <a:r>
              <a:rPr lang="en-US" altLang="zh-CN" sz="2400" dirty="0" smtClean="0"/>
              <a:t>Break</a:t>
            </a:r>
            <a:r>
              <a:rPr lang="zh-CN" altLang="en-US" sz="2400" dirty="0" smtClean="0"/>
              <a:t>来自于本底电子能谱产生更加</a:t>
            </a:r>
            <a:r>
              <a:rPr lang="zh-CN" altLang="en-US" sz="2400" dirty="0" smtClean="0"/>
              <a:t>自然。</a:t>
            </a:r>
            <a:endParaRPr lang="en-US" altLang="zh-CN" sz="2400" dirty="0" smtClean="0"/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zh-CN" sz="2400" dirty="0" smtClean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400" dirty="0"/>
              <a:t>假设</a:t>
            </a:r>
            <a:r>
              <a:rPr lang="en-US" altLang="zh-CN" sz="2400" dirty="0"/>
              <a:t>SNR</a:t>
            </a:r>
            <a:r>
              <a:rPr lang="zh-CN" altLang="en-US" sz="2400" dirty="0"/>
              <a:t>的电子逃逸发生在演化末期</a:t>
            </a:r>
            <a:r>
              <a:rPr lang="en-US" altLang="zh-CN" sz="2400" dirty="0"/>
              <a:t>(~10^5 </a:t>
            </a:r>
            <a:r>
              <a:rPr lang="en-US" altLang="zh-CN" sz="2400" dirty="0" err="1"/>
              <a:t>yr</a:t>
            </a:r>
            <a:r>
              <a:rPr lang="en-US" altLang="zh-CN" sz="2400" dirty="0"/>
              <a:t>)</a:t>
            </a:r>
            <a:r>
              <a:rPr lang="zh-CN" altLang="en-US" sz="2400" dirty="0"/>
              <a:t>，此时注入的电子已冷却至</a:t>
            </a:r>
            <a:r>
              <a:rPr lang="en-US" altLang="zh-CN" sz="2400" dirty="0" err="1"/>
              <a:t>TeV</a:t>
            </a:r>
            <a:r>
              <a:rPr lang="zh-CN" altLang="en-US" sz="2400" dirty="0"/>
              <a:t>量级，</a:t>
            </a:r>
            <a:r>
              <a:rPr lang="en-US" altLang="zh-CN" sz="2400" dirty="0"/>
              <a:t>DAMPE</a:t>
            </a:r>
            <a:r>
              <a:rPr lang="zh-CN" altLang="en-US" sz="2400" dirty="0"/>
              <a:t>所探测到的</a:t>
            </a:r>
            <a:r>
              <a:rPr lang="en-US" altLang="zh-CN" sz="2400" dirty="0" err="1"/>
              <a:t>TeV</a:t>
            </a:r>
            <a:r>
              <a:rPr lang="zh-CN" altLang="en-US" sz="2400" dirty="0"/>
              <a:t>类膝拐折可被自然地解释。</a:t>
            </a:r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400" dirty="0"/>
              <a:t>如果电子在</a:t>
            </a:r>
            <a:r>
              <a:rPr lang="en-US" altLang="zh-CN" sz="2400" dirty="0"/>
              <a:t>SNR</a:t>
            </a:r>
            <a:r>
              <a:rPr lang="zh-CN" altLang="en-US" sz="2400" dirty="0"/>
              <a:t>中的加速过程中发生少量逃逸，这部分电子的能谱很硬，足以在</a:t>
            </a:r>
            <a:r>
              <a:rPr lang="en-US" altLang="zh-CN" sz="2400" dirty="0" err="1"/>
              <a:t>TeV</a:t>
            </a:r>
            <a:r>
              <a:rPr lang="zh-CN" altLang="en-US" sz="2400" dirty="0"/>
              <a:t>以上对观测到的电子谱产生较为明显的贡献。</a:t>
            </a:r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88695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DAMPE</a:t>
            </a:r>
            <a:r>
              <a:rPr lang="zh-CN" altLang="en-US" dirty="0" smtClean="0"/>
              <a:t>之前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AMS-02</a:t>
            </a:r>
            <a:r>
              <a:rPr lang="zh-CN" altLang="en-US" sz="2800" dirty="0" smtClean="0"/>
              <a:t>测量</a:t>
            </a:r>
            <a:r>
              <a:rPr lang="zh-CN" altLang="en-US" sz="2800" dirty="0"/>
              <a:t>了正负电子</a:t>
            </a:r>
            <a:r>
              <a:rPr lang="zh-CN" altLang="en-US" sz="2800" dirty="0" smtClean="0"/>
              <a:t>比例，电子</a:t>
            </a:r>
            <a:r>
              <a:rPr lang="zh-CN" altLang="en-US" sz="2800" dirty="0"/>
              <a:t>、</a:t>
            </a:r>
            <a:r>
              <a:rPr lang="zh-CN" altLang="en-US" sz="2800" dirty="0" smtClean="0"/>
              <a:t>正电子和正负电子和等能谱。</a:t>
            </a:r>
            <a:endParaRPr lang="en-US" altLang="zh-CN" sz="2800" dirty="0" smtClean="0"/>
          </a:p>
          <a:p>
            <a:r>
              <a:rPr lang="zh-CN" altLang="en-US" sz="2800" dirty="0" smtClean="0"/>
              <a:t>正电子还没有测量到截断</a:t>
            </a:r>
            <a:endParaRPr lang="en-US" altLang="zh-CN" sz="2800" dirty="0" smtClean="0"/>
          </a:p>
          <a:p>
            <a:r>
              <a:rPr lang="zh-CN" altLang="en-US" sz="2800" dirty="0" smtClean="0"/>
              <a:t>正负电子总谱接近</a:t>
            </a:r>
            <a:r>
              <a:rPr lang="en-US" altLang="zh-CN" sz="2800" dirty="0" smtClean="0"/>
              <a:t>1TeV</a:t>
            </a:r>
            <a:r>
              <a:rPr lang="zh-CN" altLang="en-US" sz="2800" dirty="0" smtClean="0"/>
              <a:t>单一幂律谱；和</a:t>
            </a:r>
            <a:r>
              <a:rPr lang="en-US" altLang="zh-CN" sz="2800" dirty="0" smtClean="0"/>
              <a:t>Fermi</a:t>
            </a:r>
            <a:r>
              <a:rPr lang="zh-CN" altLang="en-US" sz="2800" dirty="0" smtClean="0"/>
              <a:t>不同</a:t>
            </a:r>
            <a:endParaRPr lang="zh-CN" alt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2" y="2996952"/>
            <a:ext cx="5580112" cy="349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89040"/>
            <a:ext cx="3989897" cy="296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尖锐</a:t>
            </a:r>
            <a:r>
              <a:rPr lang="en-US" altLang="zh-CN" dirty="0"/>
              <a:t>peak</a:t>
            </a:r>
            <a:r>
              <a:rPr lang="zh-CN" altLang="en-US" dirty="0"/>
              <a:t>的</a:t>
            </a:r>
            <a:r>
              <a:rPr lang="zh-CN" altLang="en-US" dirty="0" smtClean="0"/>
              <a:t>解释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/>
          <a:lstStyle/>
          <a:p>
            <a:r>
              <a:rPr lang="zh-CN" altLang="en-US" dirty="0" smtClean="0"/>
              <a:t>目前大部分的讨论围绕</a:t>
            </a:r>
            <a:r>
              <a:rPr lang="en-US" altLang="zh-CN" dirty="0" smtClean="0"/>
              <a:t>1.4TeV</a:t>
            </a:r>
            <a:r>
              <a:rPr lang="zh-CN" altLang="en-US" dirty="0" smtClean="0"/>
              <a:t>的</a:t>
            </a:r>
            <a:r>
              <a:rPr lang="en-US" altLang="zh-CN" dirty="0" smtClean="0"/>
              <a:t>peak</a:t>
            </a:r>
            <a:r>
              <a:rPr lang="zh-CN" altLang="en-US" dirty="0" smtClean="0"/>
              <a:t>，构造暗物质模型解释如何产生一个</a:t>
            </a:r>
            <a:r>
              <a:rPr lang="en-US" altLang="zh-CN" dirty="0" smtClean="0"/>
              <a:t>peak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340768"/>
            <a:ext cx="3919537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03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7450" y="2282371"/>
            <a:ext cx="5147734" cy="39123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4432" y="1993900"/>
            <a:ext cx="32109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800" dirty="0" smtClean="0"/>
              <a:t>能谱在</a:t>
            </a:r>
            <a:r>
              <a:rPr lang="en-US" altLang="zh-CN" sz="2800" dirty="0" smtClean="0"/>
              <a:t>0.9TeV</a:t>
            </a:r>
            <a:r>
              <a:rPr lang="zh-CN" altLang="en-US" sz="2800" dirty="0" smtClean="0"/>
              <a:t>变软，谱指数从</a:t>
            </a:r>
            <a:r>
              <a:rPr lang="en-US" altLang="zh-CN" sz="2800" dirty="0" smtClean="0"/>
              <a:t>-3.1</a:t>
            </a:r>
            <a:r>
              <a:rPr lang="zh-CN" altLang="en-US" sz="2800" dirty="0" smtClean="0"/>
              <a:t>到</a:t>
            </a:r>
            <a:r>
              <a:rPr lang="en-US" altLang="zh-CN" sz="2800" dirty="0" smtClean="0"/>
              <a:t>-3.9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28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800" dirty="0" smtClean="0"/>
              <a:t>该结构类似于</a:t>
            </a:r>
            <a:r>
              <a:rPr lang="en-US" altLang="zh-CN" sz="2800" dirty="0" smtClean="0"/>
              <a:t>4PeV</a:t>
            </a:r>
            <a:r>
              <a:rPr lang="zh-CN" altLang="en-US" sz="2800" dirty="0" smtClean="0"/>
              <a:t>处的宇宙线膝拐</a:t>
            </a:r>
            <a:endParaRPr lang="zh-CN" altLang="en-US" sz="2800" dirty="0"/>
          </a:p>
        </p:txBody>
      </p:sp>
      <p:sp>
        <p:nvSpPr>
          <p:cNvPr id="6" name="文本框 5"/>
          <p:cNvSpPr txBox="1"/>
          <p:nvPr/>
        </p:nvSpPr>
        <p:spPr>
          <a:xfrm>
            <a:off x="4499992" y="6309320"/>
            <a:ext cx="3422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DAMPE Collaboration 2017</a:t>
            </a:r>
            <a:endParaRPr lang="zh-CN" altLang="en-US" sz="2000" dirty="0"/>
          </a:p>
        </p:txBody>
      </p:sp>
      <p:sp>
        <p:nvSpPr>
          <p:cNvPr id="7" name="标题 1"/>
          <p:cNvSpPr txBox="1"/>
          <p:nvPr/>
        </p:nvSpPr>
        <p:spPr>
          <a:xfrm>
            <a:off x="107504" y="655750"/>
            <a:ext cx="5699571" cy="76901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 smtClean="0"/>
              <a:t>‘knee’-like feature at the EDS </a:t>
            </a:r>
            <a:endParaRPr lang="zh-CN" altLang="en-US" sz="40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75" y="1"/>
            <a:ext cx="3305324" cy="228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74" y="1141186"/>
            <a:ext cx="8639225" cy="485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9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325"/>
            <a:ext cx="73152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483998"/>
            <a:ext cx="1759496" cy="400110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 smtClean="0">
                <a:solidFill>
                  <a:schemeClr val="tx1"/>
                </a:solidFill>
              </a:rPr>
              <a:t>PRD91,063508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95375"/>
            <a:ext cx="8482013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5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Break by pulsars or DM</a:t>
            </a:r>
            <a:endParaRPr lang="zh-CN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00200"/>
            <a:ext cx="66671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箭头连接符 4"/>
          <p:cNvCxnSpPr/>
          <p:nvPr/>
        </p:nvCxnSpPr>
        <p:spPr>
          <a:xfrm flipV="1">
            <a:off x="7020272" y="4725144"/>
            <a:ext cx="86409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884368" y="4581128"/>
            <a:ext cx="1259632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a</a:t>
            </a:r>
            <a:r>
              <a:rPr lang="en-US" altLang="zh-CN" dirty="0" smtClean="0"/>
              <a:t> sharp cut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72400" y="1772816"/>
            <a:ext cx="97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只有</a:t>
            </a:r>
            <a:r>
              <a:rPr lang="en-US" altLang="zh-CN" dirty="0" smtClean="0"/>
              <a:t>5</a:t>
            </a:r>
            <a:r>
              <a:rPr lang="zh-CN" altLang="en-US" dirty="0" smtClean="0"/>
              <a:t>颗脉冲星可以解释数据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44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99992" y="260648"/>
            <a:ext cx="4618856" cy="418058"/>
          </a:xfrm>
        </p:spPr>
        <p:txBody>
          <a:bodyPr>
            <a:noAutofit/>
          </a:bodyPr>
          <a:lstStyle/>
          <a:p>
            <a:r>
              <a:rPr lang="en-US" altLang="zh-CN" sz="3600" dirty="0" smtClean="0"/>
              <a:t>Break by pulsars or DM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476672"/>
            <a:ext cx="4716016" cy="4237931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μ</a:t>
            </a:r>
            <a:r>
              <a:rPr lang="en-US" altLang="zh-CN" sz="2400" dirty="0"/>
              <a:t> </a:t>
            </a:r>
            <a:r>
              <a:rPr lang="en-US" altLang="zh-CN" sz="2400" dirty="0" err="1" smtClean="0"/>
              <a:t>μ</a:t>
            </a:r>
            <a:r>
              <a:rPr lang="zh-CN" altLang="en-US" sz="2400" dirty="0" smtClean="0"/>
              <a:t>不能很好拟合</a:t>
            </a:r>
            <a:r>
              <a:rPr lang="en-US" altLang="zh-CN" sz="2400" dirty="0" smtClean="0"/>
              <a:t>DAMPE</a:t>
            </a:r>
            <a:r>
              <a:rPr lang="zh-CN" altLang="en-US" sz="2400" dirty="0" smtClean="0"/>
              <a:t>数据</a:t>
            </a:r>
            <a:r>
              <a:rPr lang="en-US" altLang="zh-CN" sz="2400" dirty="0" smtClean="0"/>
              <a:t> </a:t>
            </a:r>
          </a:p>
          <a:p>
            <a:r>
              <a:rPr lang="el-GR" altLang="zh-CN" sz="2400" dirty="0" smtClean="0"/>
              <a:t>τ</a:t>
            </a:r>
            <a:r>
              <a:rPr lang="el-GR" altLang="zh-CN" sz="2400" dirty="0"/>
              <a:t> </a:t>
            </a:r>
            <a:r>
              <a:rPr lang="el-GR" altLang="zh-CN" sz="2400" dirty="0" smtClean="0"/>
              <a:t>τ</a:t>
            </a:r>
            <a:r>
              <a:rPr lang="zh-CN" altLang="en-US" sz="2400" dirty="0" smtClean="0"/>
              <a:t>可以拟合</a:t>
            </a:r>
            <a:r>
              <a:rPr lang="en-US" altLang="zh-CN" sz="2400" dirty="0" smtClean="0"/>
              <a:t>DAMPE</a:t>
            </a:r>
            <a:r>
              <a:rPr lang="zh-CN" altLang="en-US" sz="2400" dirty="0" smtClean="0"/>
              <a:t>数据</a:t>
            </a:r>
            <a:endParaRPr lang="en-US" altLang="zh-CN" sz="2400" dirty="0" smtClean="0"/>
          </a:p>
          <a:p>
            <a:r>
              <a:rPr lang="en-US" altLang="zh-CN" sz="2400" dirty="0" smtClean="0"/>
              <a:t>e </a:t>
            </a:r>
            <a:r>
              <a:rPr lang="en-US" altLang="zh-CN" sz="2400" dirty="0"/>
              <a:t>μ</a:t>
            </a:r>
            <a:r>
              <a:rPr lang="el-GR" altLang="zh-CN" sz="2400" dirty="0" smtClean="0"/>
              <a:t> </a:t>
            </a:r>
            <a:r>
              <a:rPr lang="el-GR" altLang="zh-CN" sz="2400" dirty="0"/>
              <a:t>τ</a:t>
            </a:r>
            <a:r>
              <a:rPr lang="en-US" altLang="zh-CN" sz="2400" dirty="0" smtClean="0"/>
              <a:t> </a:t>
            </a:r>
            <a:r>
              <a:rPr lang="zh-CN" altLang="en-US" sz="2400" dirty="0" smtClean="0"/>
              <a:t>末态会有一个比较快的</a:t>
            </a:r>
            <a:r>
              <a:rPr lang="en-US" altLang="zh-CN" sz="2400" dirty="0" smtClean="0"/>
              <a:t>cut</a:t>
            </a:r>
            <a:endParaRPr lang="en-US" altLang="zh-CN" sz="2400" dirty="0"/>
          </a:p>
          <a:p>
            <a:r>
              <a:rPr lang="zh-CN" altLang="en-US" sz="2400" dirty="0" smtClean="0"/>
              <a:t>暗物质湮灭和脉冲星产生的信号仍然难以区分</a:t>
            </a:r>
            <a:endParaRPr lang="en-US" altLang="zh-CN" sz="2400" dirty="0" smtClean="0"/>
          </a:p>
          <a:p>
            <a:endParaRPr lang="en-US" altLang="zh-CN" sz="1200" dirty="0" smtClean="0"/>
          </a:p>
          <a:p>
            <a:r>
              <a:rPr lang="zh-CN" altLang="en-US" sz="2400" b="1" dirty="0" smtClean="0"/>
              <a:t>暗物质受到</a:t>
            </a:r>
            <a:r>
              <a:rPr lang="en-US" altLang="zh-CN" sz="2400" b="1" dirty="0" smtClean="0"/>
              <a:t>Fermi</a:t>
            </a:r>
            <a:r>
              <a:rPr lang="zh-CN" altLang="en-US" sz="2400" b="1" dirty="0" smtClean="0"/>
              <a:t>限制而排除</a:t>
            </a:r>
            <a:endParaRPr lang="en-US" altLang="zh-CN" sz="2400" b="1" dirty="0" smtClean="0"/>
          </a:p>
          <a:p>
            <a:r>
              <a:rPr lang="zh-CN" altLang="en-US" sz="2400" b="1" u="sng" dirty="0" smtClean="0"/>
              <a:t>假设电子本底必须也要截断！</a:t>
            </a:r>
            <a:endParaRPr lang="zh-CN" altLang="en-US" sz="2400" b="1" u="sng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0728"/>
            <a:ext cx="4135785" cy="513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97928"/>
            <a:ext cx="3240360" cy="299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06" y="3797927"/>
            <a:ext cx="4191807" cy="299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31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Latest result of positron spectrum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89656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4431</TotalTime>
  <Words>1408</Words>
  <Application>Microsoft Office PowerPoint</Application>
  <PresentationFormat>全屏显示(4:3)</PresentationFormat>
  <Paragraphs>128</Paragraphs>
  <Slides>22</Slides>
  <Notes>2</Notes>
  <HiddenSlides>2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</vt:lpstr>
      <vt:lpstr>Origin of the break at the cosmic electron spectrum measured by DAMPE</vt:lpstr>
      <vt:lpstr>DAMPE结果 – 4.6TeV+features</vt:lpstr>
      <vt:lpstr>DAMPE之前</vt:lpstr>
      <vt:lpstr>尖锐peak的解释</vt:lpstr>
      <vt:lpstr>PowerPoint 演示文稿</vt:lpstr>
      <vt:lpstr>PowerPoint 演示文稿</vt:lpstr>
      <vt:lpstr>Break by pulsars or DM</vt:lpstr>
      <vt:lpstr>Break by pulsars or DM</vt:lpstr>
      <vt:lpstr>Latest result of positron spectrum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DAMPE测量结果 的理论解读</dc:title>
  <cp:lastModifiedBy>bixj</cp:lastModifiedBy>
  <cp:revision>83</cp:revision>
  <dcterms:modified xsi:type="dcterms:W3CDTF">2018-06-22T02:39:58Z</dcterms:modified>
</cp:coreProperties>
</file>