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9" r:id="rId2"/>
    <p:sldMasterId id="2147485565" r:id="rId3"/>
    <p:sldMasterId id="2147486406" r:id="rId4"/>
  </p:sldMasterIdLst>
  <p:notesMasterIdLst>
    <p:notesMasterId r:id="rId31"/>
  </p:notesMasterIdLst>
  <p:sldIdLst>
    <p:sldId id="490" r:id="rId5"/>
    <p:sldId id="661" r:id="rId6"/>
    <p:sldId id="662" r:id="rId7"/>
    <p:sldId id="708" r:id="rId8"/>
    <p:sldId id="710" r:id="rId9"/>
    <p:sldId id="736" r:id="rId10"/>
    <p:sldId id="721" r:id="rId11"/>
    <p:sldId id="685" r:id="rId12"/>
    <p:sldId id="713" r:id="rId13"/>
    <p:sldId id="716" r:id="rId14"/>
    <p:sldId id="719" r:id="rId15"/>
    <p:sldId id="720" r:id="rId16"/>
    <p:sldId id="699" r:id="rId17"/>
    <p:sldId id="725" r:id="rId18"/>
    <p:sldId id="700" r:id="rId19"/>
    <p:sldId id="754" r:id="rId20"/>
    <p:sldId id="755" r:id="rId21"/>
    <p:sldId id="701" r:id="rId22"/>
    <p:sldId id="702" r:id="rId23"/>
    <p:sldId id="703" r:id="rId24"/>
    <p:sldId id="704" r:id="rId25"/>
    <p:sldId id="705" r:id="rId26"/>
    <p:sldId id="756" r:id="rId27"/>
    <p:sldId id="757" r:id="rId28"/>
    <p:sldId id="706" r:id="rId29"/>
    <p:sldId id="660" r:id="rId30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FFCC"/>
    <a:srgbClr val="EAEAEA"/>
    <a:srgbClr val="CCECFF"/>
    <a:srgbClr val="FF3300"/>
    <a:srgbClr val="8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8678" autoAdjust="0"/>
  </p:normalViewPr>
  <p:slideViewPr>
    <p:cSldViewPr>
      <p:cViewPr varScale="1">
        <p:scale>
          <a:sx n="68" d="100"/>
          <a:sy n="68" d="100"/>
        </p:scale>
        <p:origin x="124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00000"/>
              </a:lnSpc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00000"/>
              </a:lnSpc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8115E13-D68A-427B-A96C-2046EE3E4F8C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00000"/>
              </a:lnSpc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00000"/>
              </a:lnSpc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7522E2-E172-480F-A626-90593CFC39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CF7959-95A4-4B6F-8023-7A849BA4EC0B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071" y="4323069"/>
            <a:ext cx="5049703" cy="27448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6179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B6BD09-BF75-47C1-97EA-471807DDA5F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86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978B-F6B6-406C-97A6-BE7799B050FF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0909-702B-49FE-8F0F-EA0CB40DBC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E0D4-F317-4313-B4FA-26080143B1B8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C020-BE3B-49F6-B607-5425F4AA56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1389-D8E2-4366-B8BF-98643D0D0F3C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ACCB-854D-4A21-BCA3-113E3D771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4EC3-37F8-4FEB-B897-112707036950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0DF0-A19A-44B3-A21C-C10BEEDBD7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中国科学院03"/>
          <p:cNvPicPr>
            <a:picLocks noChangeAspect="1" noChangeArrowheads="1"/>
          </p:cNvPicPr>
          <p:nvPr userDrawn="1"/>
        </p:nvPicPr>
        <p:blipFill>
          <a:blip r:embed="rId2" cstate="print"/>
          <a:srcRect l="25058"/>
          <a:stretch>
            <a:fillRect/>
          </a:stretch>
        </p:blipFill>
        <p:spPr bwMode="auto">
          <a:xfrm>
            <a:off x="6022975" y="228600"/>
            <a:ext cx="2635250" cy="795338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5" name="Picture 8" descr="中国科学院03"/>
          <p:cNvPicPr>
            <a:picLocks noChangeAspect="1" noChangeArrowheads="1"/>
          </p:cNvPicPr>
          <p:nvPr userDrawn="1"/>
        </p:nvPicPr>
        <p:blipFill>
          <a:blip r:embed="rId2" cstate="print"/>
          <a:srcRect r="74942"/>
          <a:stretch>
            <a:fillRect/>
          </a:stretch>
        </p:blipFill>
        <p:spPr bwMode="auto">
          <a:xfrm>
            <a:off x="5000625" y="228600"/>
            <a:ext cx="8810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/>
          <a:lstStyle>
            <a:lvl1pPr>
              <a:defRPr sz="4400"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56113"/>
            <a:ext cx="6400800" cy="1182687"/>
          </a:xfrm>
        </p:spPr>
        <p:txBody>
          <a:bodyPr/>
          <a:lstStyle>
            <a:lvl1pPr marL="0" indent="0" algn="ctr">
              <a:buFontTx/>
              <a:buNone/>
              <a:defRPr sz="3200">
                <a:ea typeface="华文隶书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7EDD-7D19-436A-B5E3-A00FEF349D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BA164-031D-429D-AEE0-F7F3A4EADD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D95F-8C85-4116-8D25-9BA261AB57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450975"/>
            <a:ext cx="41719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50975"/>
            <a:ext cx="41719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E634-EF58-4518-9A38-9801AFC89A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5C5B-5F07-4969-9749-6ED20A5523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65E87-B47E-4CA2-B7FD-FA416AF9D4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19B3F-BC04-41FA-9DBF-A54AA92A67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C76F-BDFA-4BD6-9F05-B15AD2E8E856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3142-058A-4614-9160-F17F018501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5214-1F2A-496B-8B1B-6961EE4214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0AFA8-8AD8-4AFC-BAEA-1D11A8DBB6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3E75-C8A2-418A-8774-6F416E567B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6075" y="365125"/>
            <a:ext cx="2124075" cy="62674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365125"/>
            <a:ext cx="6219825" cy="6267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68DC-B37B-4D59-9710-6F972C8E77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/>
            <a:ahLst/>
            <a:cxnLst>
              <a:cxn ang="0">
                <a:pos x="23" y="4"/>
              </a:cxn>
              <a:cxn ang="0">
                <a:pos x="11" y="71"/>
              </a:cxn>
              <a:cxn ang="0">
                <a:pos x="25" y="393"/>
              </a:cxn>
              <a:cxn ang="0">
                <a:pos x="54" y="457"/>
              </a:cxn>
              <a:cxn ang="0">
                <a:pos x="158" y="482"/>
              </a:cxn>
              <a:cxn ang="0">
                <a:pos x="204" y="495"/>
              </a:cxn>
              <a:cxn ang="0">
                <a:pos x="520" y="475"/>
              </a:cxn>
              <a:cxn ang="0">
                <a:pos x="533" y="167"/>
              </a:cxn>
              <a:cxn ang="0">
                <a:pos x="369" y="16"/>
              </a:cxn>
              <a:cxn ang="0">
                <a:pos x="249" y="29"/>
              </a:cxn>
              <a:cxn ang="0">
                <a:pos x="198" y="11"/>
              </a:cxn>
              <a:cxn ang="0">
                <a:pos x="151" y="2"/>
              </a:cxn>
              <a:cxn ang="0">
                <a:pos x="23" y="4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/>
              <a:ahLst/>
              <a:cxnLst>
                <a:cxn ang="0">
                  <a:pos x="71" y="25"/>
                </a:cxn>
                <a:cxn ang="0">
                  <a:pos x="91" y="20"/>
                </a:cxn>
                <a:cxn ang="0">
                  <a:pos x="92" y="17"/>
                </a:cxn>
                <a:cxn ang="0">
                  <a:pos x="88" y="0"/>
                </a:cxn>
                <a:cxn ang="0">
                  <a:pos x="25" y="0"/>
                </a:cxn>
                <a:cxn ang="0">
                  <a:pos x="10" y="22"/>
                </a:cxn>
                <a:cxn ang="0">
                  <a:pos x="71" y="25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/>
              <a:ahLst/>
              <a:cxnLst>
                <a:cxn ang="0">
                  <a:pos x="504" y="1"/>
                </a:cxn>
                <a:cxn ang="0">
                  <a:pos x="157" y="0"/>
                </a:cxn>
                <a:cxn ang="0">
                  <a:pos x="225" y="21"/>
                </a:cxn>
                <a:cxn ang="0">
                  <a:pos x="174" y="39"/>
                </a:cxn>
                <a:cxn ang="0">
                  <a:pos x="207" y="71"/>
                </a:cxn>
                <a:cxn ang="0">
                  <a:pos x="74" y="60"/>
                </a:cxn>
                <a:cxn ang="0">
                  <a:pos x="26" y="63"/>
                </a:cxn>
                <a:cxn ang="0">
                  <a:pos x="199" y="487"/>
                </a:cxn>
                <a:cxn ang="0">
                  <a:pos x="144" y="341"/>
                </a:cxn>
                <a:cxn ang="0">
                  <a:pos x="105" y="376"/>
                </a:cxn>
                <a:cxn ang="0">
                  <a:pos x="94" y="435"/>
                </a:cxn>
                <a:cxn ang="0">
                  <a:pos x="124" y="265"/>
                </a:cxn>
                <a:cxn ang="0">
                  <a:pos x="153" y="228"/>
                </a:cxn>
                <a:cxn ang="0">
                  <a:pos x="209" y="237"/>
                </a:cxn>
                <a:cxn ang="0">
                  <a:pos x="188" y="306"/>
                </a:cxn>
                <a:cxn ang="0">
                  <a:pos x="192" y="395"/>
                </a:cxn>
                <a:cxn ang="0">
                  <a:pos x="515" y="483"/>
                </a:cxn>
                <a:cxn ang="0">
                  <a:pos x="454" y="427"/>
                </a:cxn>
                <a:cxn ang="0">
                  <a:pos x="425" y="345"/>
                </a:cxn>
                <a:cxn ang="0">
                  <a:pos x="396" y="270"/>
                </a:cxn>
                <a:cxn ang="0">
                  <a:pos x="460" y="256"/>
                </a:cxn>
                <a:cxn ang="0">
                  <a:pos x="407" y="223"/>
                </a:cxn>
                <a:cxn ang="0">
                  <a:pos x="439" y="226"/>
                </a:cxn>
                <a:cxn ang="0">
                  <a:pos x="438" y="209"/>
                </a:cxn>
                <a:cxn ang="0">
                  <a:pos x="376" y="211"/>
                </a:cxn>
                <a:cxn ang="0">
                  <a:pos x="357" y="343"/>
                </a:cxn>
                <a:cxn ang="0">
                  <a:pos x="347" y="230"/>
                </a:cxn>
                <a:cxn ang="0">
                  <a:pos x="331" y="182"/>
                </a:cxn>
                <a:cxn ang="0">
                  <a:pos x="347" y="136"/>
                </a:cxn>
                <a:cxn ang="0">
                  <a:pos x="339" y="99"/>
                </a:cxn>
                <a:cxn ang="0">
                  <a:pos x="331" y="62"/>
                </a:cxn>
                <a:cxn ang="0">
                  <a:pos x="369" y="103"/>
                </a:cxn>
                <a:cxn ang="0">
                  <a:pos x="415" y="47"/>
                </a:cxn>
                <a:cxn ang="0">
                  <a:pos x="409" y="95"/>
                </a:cxn>
                <a:cxn ang="0">
                  <a:pos x="401" y="130"/>
                </a:cxn>
                <a:cxn ang="0">
                  <a:pos x="401" y="181"/>
                </a:cxn>
                <a:cxn ang="0">
                  <a:pos x="558" y="181"/>
                </a:cxn>
                <a:cxn ang="0">
                  <a:pos x="554" y="76"/>
                </a:cxn>
                <a:cxn ang="0">
                  <a:pos x="249" y="69"/>
                </a:cxn>
                <a:cxn ang="0">
                  <a:pos x="293" y="93"/>
                </a:cxn>
                <a:cxn ang="0">
                  <a:pos x="171" y="195"/>
                </a:cxn>
                <a:cxn ang="0">
                  <a:pos x="69" y="98"/>
                </a:cxn>
                <a:cxn ang="0">
                  <a:pos x="191" y="106"/>
                </a:cxn>
                <a:cxn ang="0">
                  <a:pos x="220" y="105"/>
                </a:cxn>
                <a:cxn ang="0">
                  <a:pos x="302" y="121"/>
                </a:cxn>
                <a:cxn ang="0">
                  <a:pos x="276" y="256"/>
                </a:cxn>
                <a:cxn ang="0">
                  <a:pos x="260" y="137"/>
                </a:cxn>
                <a:cxn ang="0">
                  <a:pos x="171" y="195"/>
                </a:cxn>
                <a:cxn ang="0">
                  <a:pos x="223" y="225"/>
                </a:cxn>
                <a:cxn ang="0">
                  <a:pos x="247" y="158"/>
                </a:cxn>
                <a:cxn ang="0">
                  <a:pos x="326" y="292"/>
                </a:cxn>
                <a:cxn ang="0">
                  <a:pos x="215" y="321"/>
                </a:cxn>
                <a:cxn ang="0">
                  <a:pos x="309" y="277"/>
                </a:cxn>
                <a:cxn ang="0">
                  <a:pos x="318" y="133"/>
                </a:cxn>
                <a:cxn ang="0">
                  <a:pos x="313" y="213"/>
                </a:cxn>
                <a:cxn ang="0">
                  <a:pos x="299" y="144"/>
                </a:cxn>
                <a:cxn ang="0">
                  <a:pos x="507" y="179"/>
                </a:cxn>
                <a:cxn ang="0">
                  <a:pos x="461" y="162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/>
              <a:ahLst/>
              <a:cxnLst>
                <a:cxn ang="0">
                  <a:pos x="40" y="15"/>
                </a:cxn>
                <a:cxn ang="0">
                  <a:pos x="27" y="56"/>
                </a:cxn>
                <a:cxn ang="0">
                  <a:pos x="40" y="1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/>
              <a:ahLst/>
              <a:cxnLst>
                <a:cxn ang="0">
                  <a:pos x="19" y="27"/>
                </a:cxn>
                <a:cxn ang="0">
                  <a:pos x="12" y="69"/>
                </a:cxn>
                <a:cxn ang="0">
                  <a:pos x="40" y="45"/>
                </a:cxn>
                <a:cxn ang="0">
                  <a:pos x="37" y="24"/>
                </a:cxn>
                <a:cxn ang="0">
                  <a:pos x="19" y="27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72" y="645"/>
              <a:ext cx="662" cy="318"/>
            </a:xfrm>
            <a:custGeom>
              <a:avLst/>
              <a:gdLst/>
              <a:ahLst/>
              <a:cxnLst>
                <a:cxn ang="0">
                  <a:pos x="112" y="4"/>
                </a:cxn>
                <a:cxn ang="0">
                  <a:pos x="24" y="4"/>
                </a:cxn>
                <a:cxn ang="0">
                  <a:pos x="2" y="25"/>
                </a:cxn>
                <a:cxn ang="0">
                  <a:pos x="60" y="58"/>
                </a:cxn>
                <a:cxn ang="0">
                  <a:pos x="96" y="54"/>
                </a:cxn>
                <a:cxn ang="0">
                  <a:pos x="113" y="53"/>
                </a:cxn>
                <a:cxn ang="0">
                  <a:pos x="112" y="4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046" y="1545"/>
              <a:ext cx="506" cy="516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31" y="5"/>
                </a:cxn>
                <a:cxn ang="0">
                  <a:pos x="12" y="57"/>
                </a:cxn>
                <a:cxn ang="0">
                  <a:pos x="79" y="62"/>
                </a:cxn>
                <a:cxn ang="0">
                  <a:pos x="67" y="5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0" y="15"/>
                </a:cxn>
                <a:cxn ang="0">
                  <a:pos x="15" y="0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/>
              <a:ahLst/>
              <a:cxnLst>
                <a:cxn ang="0">
                  <a:pos x="21" y="37"/>
                </a:cxn>
                <a:cxn ang="0">
                  <a:pos x="70" y="17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21" y="37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24" y="17"/>
                </a:cxn>
                <a:cxn ang="0">
                  <a:pos x="17" y="26"/>
                </a:cxn>
                <a:cxn ang="0">
                  <a:pos x="76" y="23"/>
                </a:cxn>
                <a:cxn ang="0">
                  <a:pos x="82" y="20"/>
                </a:cxn>
                <a:cxn ang="0">
                  <a:pos x="82" y="0"/>
                </a:cxn>
                <a:cxn ang="0">
                  <a:pos x="72" y="6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8" y="14"/>
                </a:cxn>
                <a:cxn ang="0">
                  <a:pos x="57" y="22"/>
                </a:cxn>
                <a:cxn ang="0">
                  <a:pos x="117" y="23"/>
                </a:cxn>
                <a:cxn ang="0">
                  <a:pos x="114" y="8"/>
                </a:cxn>
                <a:cxn ang="0">
                  <a:pos x="82" y="3"/>
                </a:cxn>
                <a:cxn ang="0">
                  <a:pos x="21" y="1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/>
              <a:ahLst/>
              <a:cxnLst>
                <a:cxn ang="0">
                  <a:pos x="98" y="19"/>
                </a:cxn>
                <a:cxn ang="0">
                  <a:pos x="103" y="4"/>
                </a:cxn>
                <a:cxn ang="0">
                  <a:pos x="74" y="10"/>
                </a:cxn>
                <a:cxn ang="0">
                  <a:pos x="36" y="6"/>
                </a:cxn>
                <a:cxn ang="0">
                  <a:pos x="2" y="4"/>
                </a:cxn>
                <a:cxn ang="0">
                  <a:pos x="98" y="19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042" y="1656"/>
              <a:ext cx="584" cy="480"/>
            </a:xfrm>
            <a:custGeom>
              <a:avLst/>
              <a:gdLst/>
              <a:ahLst/>
              <a:cxnLst>
                <a:cxn ang="0">
                  <a:pos x="3" y="53"/>
                </a:cxn>
                <a:cxn ang="0">
                  <a:pos x="26" y="54"/>
                </a:cxn>
                <a:cxn ang="0">
                  <a:pos x="50" y="77"/>
                </a:cxn>
                <a:cxn ang="0">
                  <a:pos x="59" y="84"/>
                </a:cxn>
                <a:cxn ang="0">
                  <a:pos x="81" y="52"/>
                </a:cxn>
                <a:cxn ang="0">
                  <a:pos x="111" y="52"/>
                </a:cxn>
                <a:cxn ang="0">
                  <a:pos x="79" y="27"/>
                </a:cxn>
                <a:cxn ang="0">
                  <a:pos x="37" y="16"/>
                </a:cxn>
                <a:cxn ang="0">
                  <a:pos x="12" y="41"/>
                </a:cxn>
                <a:cxn ang="0">
                  <a:pos x="3" y="53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/>
              <a:ahLst/>
              <a:cxnLst>
                <a:cxn ang="0">
                  <a:pos x="51" y="40"/>
                </a:cxn>
                <a:cxn ang="0">
                  <a:pos x="22" y="49"/>
                </a:cxn>
                <a:cxn ang="0">
                  <a:pos x="22" y="59"/>
                </a:cxn>
                <a:cxn ang="0">
                  <a:pos x="50" y="90"/>
                </a:cxn>
                <a:cxn ang="0">
                  <a:pos x="34" y="118"/>
                </a:cxn>
                <a:cxn ang="0">
                  <a:pos x="0" y="148"/>
                </a:cxn>
                <a:cxn ang="0">
                  <a:pos x="17" y="155"/>
                </a:cxn>
                <a:cxn ang="0">
                  <a:pos x="47" y="166"/>
                </a:cxn>
                <a:cxn ang="0">
                  <a:pos x="63" y="162"/>
                </a:cxn>
                <a:cxn ang="0">
                  <a:pos x="65" y="0"/>
                </a:cxn>
                <a:cxn ang="0">
                  <a:pos x="51" y="40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65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66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7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8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9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0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1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2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3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4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5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6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7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8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3955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959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79" name="Rectangle 16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0" name="Rectangle 1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1" name="Rectangle 1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0BA5A-A658-4B60-A00A-B7EBFC2BBF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6428-B6B0-4F5A-B790-A57173C6BE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BF279-D012-4FE8-9411-D41CB6AA86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FEC5-2700-4158-B710-70D1C5AA97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F15B-BC5A-4E52-9573-07149EEAFD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10F8-3B7D-4961-9C1A-9010FCF750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8F01-EAA9-4B5C-9E46-73A836D086F8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6399-1E2E-40EA-82D8-3C3D3340BC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31F0-C3BD-469C-A1F8-439A8B8A45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EF34-8211-442D-987F-844A9889D2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C664-5DCB-4295-9136-B7FD929F6C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BC07-1092-4114-A5D0-B263D837FD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38496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38496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6927-FA6A-4260-87BD-94D61BF2C981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48CE-C57B-452F-9C9D-AF7AF12778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2D73-55DE-4A26-827B-53CFD51CA987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661F1-C647-49E6-B1BC-945A8F18ED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8341-A568-4CA6-AA25-A3ECAB1A5383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315F-98C1-46DC-B796-49BA46AA93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3E78-0300-4A86-AB3B-AC42FCDD3D8C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1919-DD97-4CDF-9ED8-0DEF05CB6F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F9D1-C2D7-42FA-816A-D2F2CC516624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546E-7A79-4054-9204-94962C501F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290A-0C83-404B-A7A3-9BEB4E4963F2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8F41-B57E-4AAF-BDC4-25714EECA6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38496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5AD05E-A9D9-4AE6-98C7-5229A6ECD1E7}" type="datetimeFigureOut">
              <a:rPr lang="zh-CN" altLang="en-US"/>
              <a:pPr>
                <a:defRPr/>
              </a:pPr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317F7C-F594-43A3-A969-A6321641BE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34" r:id="rId1"/>
    <p:sldLayoutId id="2147488735" r:id="rId2"/>
    <p:sldLayoutId id="2147488736" r:id="rId3"/>
    <p:sldLayoutId id="2147488737" r:id="rId4"/>
    <p:sldLayoutId id="2147488738" r:id="rId5"/>
    <p:sldLayoutId id="2147488739" r:id="rId6"/>
    <p:sldLayoutId id="2147488740" r:id="rId7"/>
    <p:sldLayoutId id="2147488741" r:id="rId8"/>
    <p:sldLayoutId id="2147488742" r:id="rId9"/>
    <p:sldLayoutId id="2147488743" r:id="rId10"/>
    <p:sldLayoutId id="2147488744" r:id="rId11"/>
    <p:sldLayoutId id="2147488745" r:id="rId12"/>
  </p:sldLayoutIdLst>
  <p:transition advTm="38496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rgbClr val="CCE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3AE1227-3095-4008-B326-90E8F1E73B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102" name="Picture 6" descr="中国科学院03"/>
          <p:cNvPicPr>
            <a:picLocks noChangeAspect="1" noChangeArrowheads="1"/>
          </p:cNvPicPr>
          <p:nvPr userDrawn="1"/>
        </p:nvPicPr>
        <p:blipFill>
          <a:blip r:embed="rId13" cstate="print"/>
          <a:srcRect r="74942"/>
          <a:stretch>
            <a:fillRect/>
          </a:stretch>
        </p:blipFill>
        <p:spPr bwMode="auto">
          <a:xfrm>
            <a:off x="0" y="-1588"/>
            <a:ext cx="719138" cy="6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 userDrawn="1"/>
        </p:nvSpPr>
        <p:spPr bwMode="auto">
          <a:xfrm>
            <a:off x="4991100" y="26988"/>
            <a:ext cx="395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2009</a:t>
            </a:r>
            <a:r>
              <a:rPr lang="zh-CN" altLang="en-US" sz="20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年夏季党组扩大会    </a:t>
            </a:r>
            <a:r>
              <a:rPr lang="zh-CN" altLang="en-US" sz="16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第 </a:t>
            </a:r>
            <a:fld id="{EFFFC9B0-3D05-41DC-BEF9-C830B40746AD}" type="slidenum">
              <a:rPr lang="zh-CN" altLang="en-US" sz="16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pPr>
                <a:defRPr/>
              </a:pPr>
              <a:t>‹#›</a:t>
            </a:fld>
            <a:r>
              <a:rPr lang="zh-CN" altLang="en-US" sz="1600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页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65125"/>
            <a:ext cx="810101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18000" rIns="3600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50975"/>
            <a:ext cx="84963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6" r:id="rId1"/>
    <p:sldLayoutId id="2147488746" r:id="rId2"/>
    <p:sldLayoutId id="2147488747" r:id="rId3"/>
    <p:sldLayoutId id="2147488748" r:id="rId4"/>
    <p:sldLayoutId id="2147488749" r:id="rId5"/>
    <p:sldLayoutId id="2147488750" r:id="rId6"/>
    <p:sldLayoutId id="2147488751" r:id="rId7"/>
    <p:sldLayoutId id="2147488752" r:id="rId8"/>
    <p:sldLayoutId id="2147488753" r:id="rId9"/>
    <p:sldLayoutId id="2147488754" r:id="rId10"/>
    <p:sldLayoutId id="2147488755" r:id="rId11"/>
  </p:sldLayoutIdLst>
  <p:transition advTm="38496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00C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C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C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2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3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4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5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6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7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8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79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0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1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4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5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6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7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8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89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0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1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2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3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6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7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8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799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0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1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2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3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4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5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7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8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09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0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1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2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3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4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5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6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7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8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19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0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1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2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3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4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5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6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7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8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29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0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1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2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3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4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5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6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7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8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39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0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1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2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3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4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5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6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7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8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49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0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1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2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3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4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5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6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7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8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59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0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1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2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3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4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5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6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7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8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69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0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1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2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3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4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5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6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7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8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79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0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1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2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3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4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5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6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7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8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89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0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1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2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3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4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5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6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7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8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899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0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1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2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3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4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5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6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7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8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09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0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1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2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3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4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5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3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32917" name="Freeform 149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8" name="Freeform 150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19" name="Freeform 151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0" name="Freeform 152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1" name="Freeform 153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2" name="Freeform 154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3" name="Freeform 155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4" name="Freeform 156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5" name="Freeform 157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6" name="Freeform 158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7" name="Freeform 159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8" name="Freeform 160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29" name="Freeform 161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4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32931" name="Freeform 163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2" name="Freeform 164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3" name="Freeform 165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4" name="Freeform 166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5" name="Freeform 167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6" name="Freeform 168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7" name="Freeform 169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8" name="Freeform 170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39" name="Freeform 171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0" name="Freeform 172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1" name="Freeform 173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2" name="Freeform 174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3" name="Freeform 175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5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32945" name="Freeform 177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6" name="Freeform 178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7" name="Freeform 179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8" name="Freeform 180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49" name="Freeform 181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0" name="Freeform 182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1" name="Freeform 183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2" name="Freeform 184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3" name="Freeform 185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4" name="Freeform 186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5" name="Freeform 187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6" name="Freeform 188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57" name="Freeform 189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6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32959" name="Freeform 191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0" name="Freeform 192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1" name="Freeform 193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2" name="Freeform 194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3" name="Freeform 195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4" name="Freeform 196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5" name="Freeform 197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6" name="Freeform 198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7" name="Freeform 199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8" name="Freeform 200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69" name="Freeform 201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0" name="Freeform 202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1" name="Freeform 203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7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32973" name="Freeform 205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4" name="Freeform 206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5" name="Freeform 207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6" name="Freeform 208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7" name="Freeform 209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8" name="Freeform 210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79" name="Freeform 211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0" name="Freeform 212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1" name="Freeform 213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2" name="Freeform 214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3" name="Freeform 215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4" name="Freeform 216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5" name="Freeform 217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8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32987" name="Freeform 219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8" name="Freeform 220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89" name="Freeform 221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0" name="Freeform 222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1" name="Freeform 223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2" name="Freeform 224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3" name="Freeform 225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4" name="Freeform 226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5" name="Freeform 227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6" name="Freeform 228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7" name="Freeform 229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8" name="Freeform 230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999" name="Freeform 231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129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33001" name="Freeform 233"/>
            <p:cNvSpPr>
              <a:spLocks/>
            </p:cNvSpPr>
            <p:nvPr userDrawn="1"/>
          </p:nvSpPr>
          <p:spPr bwMode="auto">
            <a:xfrm>
              <a:off x="4161" y="-5"/>
              <a:ext cx="1585" cy="144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11" y="71"/>
                </a:cxn>
                <a:cxn ang="0">
                  <a:pos x="25" y="393"/>
                </a:cxn>
                <a:cxn ang="0">
                  <a:pos x="54" y="457"/>
                </a:cxn>
                <a:cxn ang="0">
                  <a:pos x="158" y="482"/>
                </a:cxn>
                <a:cxn ang="0">
                  <a:pos x="204" y="495"/>
                </a:cxn>
                <a:cxn ang="0">
                  <a:pos x="520" y="475"/>
                </a:cxn>
                <a:cxn ang="0">
                  <a:pos x="533" y="167"/>
                </a:cxn>
                <a:cxn ang="0">
                  <a:pos x="369" y="16"/>
                </a:cxn>
                <a:cxn ang="0">
                  <a:pos x="249" y="29"/>
                </a:cxn>
                <a:cxn ang="0">
                  <a:pos x="198" y="11"/>
                </a:cxn>
                <a:cxn ang="0">
                  <a:pos x="151" y="2"/>
                </a:cxn>
                <a:cxn ang="0">
                  <a:pos x="23" y="4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5136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33003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/>
                <a:ahLst/>
                <a:cxnLst>
                  <a:cxn ang="0">
                    <a:pos x="71" y="25"/>
                  </a:cxn>
                  <a:cxn ang="0">
                    <a:pos x="91" y="20"/>
                  </a:cxn>
                  <a:cxn ang="0">
                    <a:pos x="92" y="17"/>
                  </a:cxn>
                  <a:cxn ang="0">
                    <a:pos x="88" y="0"/>
                  </a:cxn>
                  <a:cxn ang="0">
                    <a:pos x="25" y="0"/>
                  </a:cxn>
                  <a:cxn ang="0">
                    <a:pos x="10" y="22"/>
                  </a:cxn>
                  <a:cxn ang="0">
                    <a:pos x="71" y="25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4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/>
                <a:ahLst/>
                <a:cxnLst>
                  <a:cxn ang="0">
                    <a:pos x="504" y="1"/>
                  </a:cxn>
                  <a:cxn ang="0">
                    <a:pos x="157" y="0"/>
                  </a:cxn>
                  <a:cxn ang="0">
                    <a:pos x="225" y="21"/>
                  </a:cxn>
                  <a:cxn ang="0">
                    <a:pos x="174" y="39"/>
                  </a:cxn>
                  <a:cxn ang="0">
                    <a:pos x="207" y="71"/>
                  </a:cxn>
                  <a:cxn ang="0">
                    <a:pos x="74" y="60"/>
                  </a:cxn>
                  <a:cxn ang="0">
                    <a:pos x="26" y="63"/>
                  </a:cxn>
                  <a:cxn ang="0">
                    <a:pos x="199" y="487"/>
                  </a:cxn>
                  <a:cxn ang="0">
                    <a:pos x="144" y="341"/>
                  </a:cxn>
                  <a:cxn ang="0">
                    <a:pos x="105" y="376"/>
                  </a:cxn>
                  <a:cxn ang="0">
                    <a:pos x="94" y="435"/>
                  </a:cxn>
                  <a:cxn ang="0">
                    <a:pos x="124" y="265"/>
                  </a:cxn>
                  <a:cxn ang="0">
                    <a:pos x="153" y="228"/>
                  </a:cxn>
                  <a:cxn ang="0">
                    <a:pos x="209" y="237"/>
                  </a:cxn>
                  <a:cxn ang="0">
                    <a:pos x="188" y="306"/>
                  </a:cxn>
                  <a:cxn ang="0">
                    <a:pos x="192" y="395"/>
                  </a:cxn>
                  <a:cxn ang="0">
                    <a:pos x="515" y="483"/>
                  </a:cxn>
                  <a:cxn ang="0">
                    <a:pos x="454" y="427"/>
                  </a:cxn>
                  <a:cxn ang="0">
                    <a:pos x="425" y="345"/>
                  </a:cxn>
                  <a:cxn ang="0">
                    <a:pos x="396" y="270"/>
                  </a:cxn>
                  <a:cxn ang="0">
                    <a:pos x="460" y="256"/>
                  </a:cxn>
                  <a:cxn ang="0">
                    <a:pos x="407" y="223"/>
                  </a:cxn>
                  <a:cxn ang="0">
                    <a:pos x="439" y="226"/>
                  </a:cxn>
                  <a:cxn ang="0">
                    <a:pos x="438" y="209"/>
                  </a:cxn>
                  <a:cxn ang="0">
                    <a:pos x="376" y="211"/>
                  </a:cxn>
                  <a:cxn ang="0">
                    <a:pos x="357" y="343"/>
                  </a:cxn>
                  <a:cxn ang="0">
                    <a:pos x="347" y="230"/>
                  </a:cxn>
                  <a:cxn ang="0">
                    <a:pos x="331" y="182"/>
                  </a:cxn>
                  <a:cxn ang="0">
                    <a:pos x="347" y="136"/>
                  </a:cxn>
                  <a:cxn ang="0">
                    <a:pos x="339" y="99"/>
                  </a:cxn>
                  <a:cxn ang="0">
                    <a:pos x="331" y="62"/>
                  </a:cxn>
                  <a:cxn ang="0">
                    <a:pos x="369" y="103"/>
                  </a:cxn>
                  <a:cxn ang="0">
                    <a:pos x="415" y="47"/>
                  </a:cxn>
                  <a:cxn ang="0">
                    <a:pos x="409" y="95"/>
                  </a:cxn>
                  <a:cxn ang="0">
                    <a:pos x="401" y="130"/>
                  </a:cxn>
                  <a:cxn ang="0">
                    <a:pos x="401" y="181"/>
                  </a:cxn>
                  <a:cxn ang="0">
                    <a:pos x="558" y="181"/>
                  </a:cxn>
                  <a:cxn ang="0">
                    <a:pos x="554" y="76"/>
                  </a:cxn>
                  <a:cxn ang="0">
                    <a:pos x="249" y="69"/>
                  </a:cxn>
                  <a:cxn ang="0">
                    <a:pos x="293" y="93"/>
                  </a:cxn>
                  <a:cxn ang="0">
                    <a:pos x="171" y="195"/>
                  </a:cxn>
                  <a:cxn ang="0">
                    <a:pos x="69" y="98"/>
                  </a:cxn>
                  <a:cxn ang="0">
                    <a:pos x="191" y="106"/>
                  </a:cxn>
                  <a:cxn ang="0">
                    <a:pos x="220" y="105"/>
                  </a:cxn>
                  <a:cxn ang="0">
                    <a:pos x="302" y="121"/>
                  </a:cxn>
                  <a:cxn ang="0">
                    <a:pos x="276" y="256"/>
                  </a:cxn>
                  <a:cxn ang="0">
                    <a:pos x="260" y="137"/>
                  </a:cxn>
                  <a:cxn ang="0">
                    <a:pos x="171" y="195"/>
                  </a:cxn>
                  <a:cxn ang="0">
                    <a:pos x="223" y="225"/>
                  </a:cxn>
                  <a:cxn ang="0">
                    <a:pos x="247" y="158"/>
                  </a:cxn>
                  <a:cxn ang="0">
                    <a:pos x="326" y="292"/>
                  </a:cxn>
                  <a:cxn ang="0">
                    <a:pos x="215" y="321"/>
                  </a:cxn>
                  <a:cxn ang="0">
                    <a:pos x="309" y="277"/>
                  </a:cxn>
                  <a:cxn ang="0">
                    <a:pos x="318" y="133"/>
                  </a:cxn>
                  <a:cxn ang="0">
                    <a:pos x="313" y="213"/>
                  </a:cxn>
                  <a:cxn ang="0">
                    <a:pos x="299" y="144"/>
                  </a:cxn>
                  <a:cxn ang="0">
                    <a:pos x="507" y="179"/>
                  </a:cxn>
                  <a:cxn ang="0">
                    <a:pos x="461" y="162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5" name="Freeform 237"/>
              <p:cNvSpPr>
                <a:spLocks/>
              </p:cNvSpPr>
              <p:nvPr/>
            </p:nvSpPr>
            <p:spPr bwMode="auto">
              <a:xfrm>
                <a:off x="3621" y="1286"/>
                <a:ext cx="237" cy="283"/>
              </a:xfrm>
              <a:custGeom>
                <a:avLst/>
                <a:gdLst/>
                <a:ahLst/>
                <a:cxnLst>
                  <a:cxn ang="0">
                    <a:pos x="40" y="15"/>
                  </a:cxn>
                  <a:cxn ang="0">
                    <a:pos x="27" y="56"/>
                  </a:cxn>
                  <a:cxn ang="0">
                    <a:pos x="40" y="1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6" name="Freeform 238"/>
              <p:cNvSpPr>
                <a:spLocks/>
              </p:cNvSpPr>
              <p:nvPr/>
            </p:nvSpPr>
            <p:spPr bwMode="auto">
              <a:xfrm>
                <a:off x="3402" y="1403"/>
                <a:ext cx="209" cy="379"/>
              </a:xfrm>
              <a:custGeom>
                <a:avLst/>
                <a:gdLst/>
                <a:ahLst/>
                <a:cxnLst>
                  <a:cxn ang="0">
                    <a:pos x="19" y="27"/>
                  </a:cxn>
                  <a:cxn ang="0">
                    <a:pos x="12" y="69"/>
                  </a:cxn>
                  <a:cxn ang="0">
                    <a:pos x="40" y="45"/>
                  </a:cxn>
                  <a:cxn ang="0">
                    <a:pos x="37" y="24"/>
                  </a:cxn>
                  <a:cxn ang="0">
                    <a:pos x="19" y="27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7" name="Freeform 239"/>
              <p:cNvSpPr>
                <a:spLocks/>
              </p:cNvSpPr>
              <p:nvPr/>
            </p:nvSpPr>
            <p:spPr bwMode="auto">
              <a:xfrm>
                <a:off x="3273" y="645"/>
                <a:ext cx="683" cy="319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24" y="4"/>
                  </a:cxn>
                  <a:cxn ang="0">
                    <a:pos x="2" y="25"/>
                  </a:cxn>
                  <a:cxn ang="0">
                    <a:pos x="60" y="58"/>
                  </a:cxn>
                  <a:cxn ang="0">
                    <a:pos x="96" y="54"/>
                  </a:cxn>
                  <a:cxn ang="0">
                    <a:pos x="113" y="53"/>
                  </a:cxn>
                  <a:cxn ang="0">
                    <a:pos x="112" y="4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8" name="Freeform 240"/>
              <p:cNvSpPr>
                <a:spLocks/>
              </p:cNvSpPr>
              <p:nvPr/>
            </p:nvSpPr>
            <p:spPr bwMode="auto">
              <a:xfrm>
                <a:off x="4046" y="1544"/>
                <a:ext cx="490" cy="517"/>
              </a:xfrm>
              <a:custGeom>
                <a:avLst/>
                <a:gdLst/>
                <a:ahLst/>
                <a:cxnLst>
                  <a:cxn ang="0">
                    <a:pos x="67" y="5"/>
                  </a:cxn>
                  <a:cxn ang="0">
                    <a:pos x="31" y="5"/>
                  </a:cxn>
                  <a:cxn ang="0">
                    <a:pos x="12" y="57"/>
                  </a:cxn>
                  <a:cxn ang="0">
                    <a:pos x="79" y="62"/>
                  </a:cxn>
                  <a:cxn ang="0">
                    <a:pos x="67" y="5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09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0" cy="9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0" y="15"/>
                  </a:cxn>
                  <a:cxn ang="0">
                    <a:pos x="15" y="0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0" name="Freeform 242"/>
              <p:cNvSpPr>
                <a:spLocks/>
              </p:cNvSpPr>
              <p:nvPr/>
            </p:nvSpPr>
            <p:spPr bwMode="auto">
              <a:xfrm>
                <a:off x="5339" y="1003"/>
                <a:ext cx="385" cy="237"/>
              </a:xfrm>
              <a:custGeom>
                <a:avLst/>
                <a:gdLst/>
                <a:ahLst/>
                <a:cxnLst>
                  <a:cxn ang="0">
                    <a:pos x="21" y="37"/>
                  </a:cxn>
                  <a:cxn ang="0">
                    <a:pos x="70" y="17"/>
                  </a:cxn>
                  <a:cxn ang="0">
                    <a:pos x="48" y="3"/>
                  </a:cxn>
                  <a:cxn ang="0">
                    <a:pos x="19" y="32"/>
                  </a:cxn>
                  <a:cxn ang="0">
                    <a:pos x="21" y="37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1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/>
                <a:ahLst/>
                <a:cxnLst>
                  <a:cxn ang="0">
                    <a:pos x="72" y="6"/>
                  </a:cxn>
                  <a:cxn ang="0">
                    <a:pos x="24" y="17"/>
                  </a:cxn>
                  <a:cxn ang="0">
                    <a:pos x="17" y="26"/>
                  </a:cxn>
                  <a:cxn ang="0">
                    <a:pos x="76" y="23"/>
                  </a:cxn>
                  <a:cxn ang="0">
                    <a:pos x="82" y="20"/>
                  </a:cxn>
                  <a:cxn ang="0">
                    <a:pos x="82" y="0"/>
                  </a:cxn>
                  <a:cxn ang="0">
                    <a:pos x="72" y="6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2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9" cy="16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8" y="14"/>
                  </a:cxn>
                  <a:cxn ang="0">
                    <a:pos x="57" y="22"/>
                  </a:cxn>
                  <a:cxn ang="0">
                    <a:pos x="117" y="23"/>
                  </a:cxn>
                  <a:cxn ang="0">
                    <a:pos x="114" y="8"/>
                  </a:cxn>
                  <a:cxn ang="0">
                    <a:pos x="82" y="3"/>
                  </a:cxn>
                  <a:cxn ang="0">
                    <a:pos x="21" y="1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3" name="Freeform 245"/>
              <p:cNvSpPr>
                <a:spLocks/>
              </p:cNvSpPr>
              <p:nvPr/>
            </p:nvSpPr>
            <p:spPr bwMode="auto">
              <a:xfrm>
                <a:off x="5078" y="1540"/>
                <a:ext cx="565" cy="146"/>
              </a:xfrm>
              <a:custGeom>
                <a:avLst/>
                <a:gdLst/>
                <a:ahLst/>
                <a:cxnLst>
                  <a:cxn ang="0">
                    <a:pos x="98" y="19"/>
                  </a:cxn>
                  <a:cxn ang="0">
                    <a:pos x="103" y="4"/>
                  </a:cxn>
                  <a:cxn ang="0">
                    <a:pos x="74" y="10"/>
                  </a:cxn>
                  <a:cxn ang="0">
                    <a:pos x="36" y="6"/>
                  </a:cxn>
                  <a:cxn ang="0">
                    <a:pos x="2" y="4"/>
                  </a:cxn>
                  <a:cxn ang="0">
                    <a:pos x="98" y="19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4" name="Freeform 246"/>
              <p:cNvSpPr>
                <a:spLocks/>
              </p:cNvSpPr>
              <p:nvPr/>
            </p:nvSpPr>
            <p:spPr bwMode="auto">
              <a:xfrm>
                <a:off x="5041" y="1657"/>
                <a:ext cx="581" cy="479"/>
              </a:xfrm>
              <a:custGeom>
                <a:avLst/>
                <a:gdLst/>
                <a:ahLst/>
                <a:cxnLst>
                  <a:cxn ang="0">
                    <a:pos x="3" y="53"/>
                  </a:cxn>
                  <a:cxn ang="0">
                    <a:pos x="26" y="54"/>
                  </a:cxn>
                  <a:cxn ang="0">
                    <a:pos x="50" y="77"/>
                  </a:cxn>
                  <a:cxn ang="0">
                    <a:pos x="59" y="84"/>
                  </a:cxn>
                  <a:cxn ang="0">
                    <a:pos x="81" y="52"/>
                  </a:cxn>
                  <a:cxn ang="0">
                    <a:pos x="111" y="52"/>
                  </a:cxn>
                  <a:cxn ang="0">
                    <a:pos x="79" y="27"/>
                  </a:cxn>
                  <a:cxn ang="0">
                    <a:pos x="37" y="16"/>
                  </a:cxn>
                  <a:cxn ang="0">
                    <a:pos x="12" y="41"/>
                  </a:cxn>
                  <a:cxn ang="0">
                    <a:pos x="3" y="53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015" name="Freeform 247"/>
              <p:cNvSpPr>
                <a:spLocks/>
              </p:cNvSpPr>
              <p:nvPr/>
            </p:nvSpPr>
            <p:spPr bwMode="auto">
              <a:xfrm>
                <a:off x="5420" y="1463"/>
                <a:ext cx="330" cy="854"/>
              </a:xfrm>
              <a:custGeom>
                <a:avLst/>
                <a:gdLst/>
                <a:ahLst/>
                <a:cxnLst>
                  <a:cxn ang="0">
                    <a:pos x="51" y="40"/>
                  </a:cxn>
                  <a:cxn ang="0">
                    <a:pos x="22" y="49"/>
                  </a:cxn>
                  <a:cxn ang="0">
                    <a:pos x="22" y="59"/>
                  </a:cxn>
                  <a:cxn ang="0">
                    <a:pos x="50" y="90"/>
                  </a:cxn>
                  <a:cxn ang="0">
                    <a:pos x="34" y="118"/>
                  </a:cxn>
                  <a:cxn ang="0">
                    <a:pos x="0" y="148"/>
                  </a:cxn>
                  <a:cxn ang="0">
                    <a:pos x="17" y="155"/>
                  </a:cxn>
                  <a:cxn ang="0">
                    <a:pos x="47" y="166"/>
                  </a:cxn>
                  <a:cxn ang="0">
                    <a:pos x="63" y="162"/>
                  </a:cxn>
                  <a:cxn ang="0">
                    <a:pos x="65" y="0"/>
                  </a:cxn>
                  <a:cxn ang="0">
                    <a:pos x="51" y="40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</p:grpSp>
      <p:sp>
        <p:nvSpPr>
          <p:cNvPr id="5130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31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3018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019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020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AFB1CB5-A585-4E7D-A4E5-9F069AC713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7" r:id="rId1"/>
    <p:sldLayoutId id="2147488756" r:id="rId2"/>
    <p:sldLayoutId id="2147488757" r:id="rId3"/>
    <p:sldLayoutId id="2147488758" r:id="rId4"/>
    <p:sldLayoutId id="2147488759" r:id="rId5"/>
    <p:sldLayoutId id="2147488760" r:id="rId6"/>
    <p:sldLayoutId id="2147488761" r:id="rId7"/>
    <p:sldLayoutId id="2147488762" r:id="rId8"/>
    <p:sldLayoutId id="2147488763" r:id="rId9"/>
    <p:sldLayoutId id="2147488764" r:id="rId10"/>
  </p:sldLayoutIdLst>
  <p:transition advTm="38496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5" r:id="rId1"/>
  </p:sldLayoutIdLst>
  <p:transition advTm="38496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3BE1313-01BF-4182-96CC-6C376796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  <p:sp>
        <p:nvSpPr>
          <p:cNvPr id="9219" name="矩形 5"/>
          <p:cNvSpPr>
            <a:spLocks noChangeArrowheads="1"/>
          </p:cNvSpPr>
          <p:nvPr/>
        </p:nvSpPr>
        <p:spPr bwMode="auto">
          <a:xfrm>
            <a:off x="0" y="18859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6600" b="1" dirty="0">
                <a:solidFill>
                  <a:srgbClr val="FFFF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Interpretations of the DAMPE electron data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92138" y="1851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0" y="4509136"/>
            <a:ext cx="9144000" cy="14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Lei Feng from Purple Mountain Observatory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2018.6.22@Shang Hai</a:t>
            </a:r>
          </a:p>
        </p:txBody>
      </p:sp>
    </p:spTree>
  </p:cSld>
  <p:clrMapOvr>
    <a:masterClrMapping/>
  </p:clrMapOvr>
  <p:transition advTm="3849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Payload with satellite panels-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1268760"/>
            <a:ext cx="84709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solidFill>
            <a:srgbClr val="376092"/>
          </a:solidFill>
        </p:spPr>
        <p:txBody>
          <a:bodyPr>
            <a:normAutofit fontScale="90000"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Calibri" charset="0"/>
                <a:cs typeface="Arial" charset="0"/>
              </a:rPr>
              <a:t>Detector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700" y="1036638"/>
            <a:ext cx="3105150" cy="400050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u="sng" dirty="0">
                <a:latin typeface="Calibri" charset="0"/>
                <a:cs typeface="Arial" charset="0"/>
              </a:rPr>
              <a:t>Plastic Scintillator Detector</a:t>
            </a:r>
            <a:r>
              <a:rPr lang="fr-FR" altLang="zh-CN" sz="2000" b="1" dirty="0">
                <a:latin typeface="Calibri" charset="0"/>
                <a:cs typeface="Arial" charset="0"/>
              </a:rPr>
              <a:t>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8900" y="1474788"/>
            <a:ext cx="2781300" cy="40005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u="sng" dirty="0">
                <a:latin typeface="Calibri" charset="0"/>
                <a:ea typeface="宋体" charset="0"/>
                <a:cs typeface="宋体" charset="0"/>
              </a:rPr>
              <a:t>Silicon-Tungsten Tracker</a:t>
            </a:r>
            <a:r>
              <a:rPr lang="fr-FR" altLang="zh-CN" sz="2000" b="1" dirty="0">
                <a:latin typeface="Calibri" charset="0"/>
                <a:ea typeface="宋体" charset="0"/>
                <a:cs typeface="宋体" charset="0"/>
              </a:rPr>
              <a:t> 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0800000">
            <a:off x="2012950" y="2303463"/>
            <a:ext cx="2178050" cy="11890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1600" y="1925638"/>
            <a:ext cx="2112963" cy="40005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u="sng" dirty="0">
                <a:latin typeface="Calibri" charset="0"/>
                <a:ea typeface="宋体" charset="0"/>
                <a:cs typeface="宋体" charset="0"/>
              </a:rPr>
              <a:t>BGO Calorimeter</a:t>
            </a:r>
            <a:r>
              <a:rPr lang="fr-FR" altLang="zh-CN" sz="2000" b="1" dirty="0">
                <a:latin typeface="Calibri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657600" y="4876800"/>
            <a:ext cx="2171700" cy="40005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u="sng" dirty="0">
                <a:latin typeface="Calibri" charset="0"/>
                <a:ea typeface="宋体" charset="0"/>
                <a:cs typeface="宋体" charset="0"/>
              </a:rPr>
              <a:t>Neutron Detector</a:t>
            </a:r>
            <a:r>
              <a:rPr lang="fr-FR" altLang="zh-CN" sz="1800" b="1" dirty="0">
                <a:latin typeface="Calibri" charset="0"/>
                <a:ea typeface="宋体" charset="0"/>
                <a:cs typeface="宋体" charset="0"/>
              </a:rPr>
              <a:t> 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4024312" y="4383088"/>
            <a:ext cx="815975" cy="279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H="1" flipV="1">
            <a:off x="2317750" y="1836738"/>
            <a:ext cx="1606178" cy="116021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flipH="1" flipV="1">
            <a:off x="2603500" y="1423988"/>
            <a:ext cx="1176412" cy="9969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772315320"/>
      </p:ext>
    </p:extLst>
  </p:cSld>
  <p:clrMapOvr>
    <a:masterClrMapping/>
  </p:clrMapOvr>
  <p:transition advTm="3849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0" y="228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Functions of Each Component</a:t>
            </a:r>
            <a:endParaRPr lang="zh-CN" altLang="en-US" sz="40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06809" y="1628800"/>
          <a:ext cx="8929687" cy="3557916"/>
        </p:xfrm>
        <a:graphic>
          <a:graphicData uri="http://schemas.openxmlformats.org/drawingml/2006/table">
            <a:tbl>
              <a:tblPr/>
              <a:tblGrid>
                <a:gridCol w="262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latinLnBrk="1"/>
                      <a:r>
                        <a:rPr kumimoji="1" lang="en-US" altLang="zh-CN" sz="2800" b="1" i="0" kern="1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Measurement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Detector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Charge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Silicon-Tungsten Tracker</a:t>
                      </a:r>
                      <a:r>
                        <a:rPr lang="fr-FR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&amp; </a:t>
                      </a: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cs typeface="Arial" charset="0"/>
                        </a:rPr>
                        <a:t>Plastic</a:t>
                      </a:r>
                      <a:r>
                        <a:rPr lang="en-US" altLang="zh-CN" sz="2800" b="1" u="none" baseline="0" dirty="0">
                          <a:solidFill>
                            <a:srgbClr val="002060"/>
                          </a:solidFill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cs typeface="Arial" charset="0"/>
                        </a:rPr>
                        <a:t>Scintillator Detector</a:t>
                      </a:r>
                      <a:r>
                        <a:rPr lang="fr-FR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cs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Direction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l" eaLnBrk="1" hangingPunct="1">
                        <a:defRPr/>
                      </a:pP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Silicon-Tungsten Tracker</a:t>
                      </a:r>
                      <a:r>
                        <a:rPr lang="fr-FR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Energy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BGO </a:t>
                      </a: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Calorimeter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088"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Particle</a:t>
                      </a:r>
                      <a:r>
                        <a:rPr kumimoji="1" lang="en-US" altLang="zh-CN" sz="2800" b="1" i="0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1" lang="en-US" altLang="zh-CN" sz="2800" b="1" i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Identification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>
                      <a:lvl1pPr marL="166688" indent="-166688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BGO </a:t>
                      </a: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Calorimeter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、</a:t>
                      </a:r>
                      <a:r>
                        <a:rPr lang="en-US" altLang="zh-CN" sz="28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Neutron Detector</a:t>
                      </a:r>
                      <a:r>
                        <a:rPr lang="fr-FR" altLang="zh-CN" sz="2400" b="1" u="none" dirty="0">
                          <a:solidFill>
                            <a:srgbClr val="002060"/>
                          </a:solidFill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9276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Comparisons Between DAMPE </a:t>
            </a:r>
            <a:r>
              <a:rPr lang="zh-CN" altLang="en-US" sz="36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AMS-02</a:t>
            </a:r>
            <a:r>
              <a:rPr lang="zh-CN" altLang="en-US" sz="36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Fermi</a:t>
            </a:r>
          </a:p>
        </p:txBody>
      </p:sp>
      <p:sp>
        <p:nvSpPr>
          <p:cNvPr id="14339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DA91DD-0504-4C0D-B25F-54B775591363}" type="slidenum">
              <a:rPr lang="en-US" altLang="zh-CN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rPr>
              <a:pPr/>
              <a:t>12</a:t>
            </a:fld>
            <a:endParaRPr lang="en-US" altLang="zh-CN" sz="1200">
              <a:solidFill>
                <a:srgbClr val="898989"/>
              </a:solidFill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3568" y="1556792"/>
          <a:ext cx="7848873" cy="3888434"/>
        </p:xfrm>
        <a:graphic>
          <a:graphicData uri="http://schemas.openxmlformats.org/drawingml/2006/table">
            <a:tbl>
              <a:tblPr/>
              <a:tblGrid>
                <a:gridCol w="35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12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DAMPE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AMS-02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Fermi LAT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e/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MS PGothic" panose="020B0600070205080204" pitchFamily="34" charset="-128"/>
                        </a:rPr>
                        <a:t>g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Energy  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 –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0.1 - 10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0.02 - 300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e/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MS PGothic" panose="020B0600070205080204" pitchFamily="34" charset="-128"/>
                        </a:rPr>
                        <a:t>g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Energy res.@100 GeV (%)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1.5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9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e/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MS PGothic" panose="020B0600070205080204" pitchFamily="34" charset="-128"/>
                        </a:rPr>
                        <a:t>g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Angular res.@100 GeV (°)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e/p discrimination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Mathematica1"/>
                        </a:rPr>
                        <a:t>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- 10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Calorimeter thickness (X</a:t>
                      </a:r>
                      <a:r>
                        <a:rPr kumimoji="0" lang="en-US" altLang="zh-CN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Geo. 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accep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. (m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sr) 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MS PGothic" panose="020B0600070205080204" pitchFamily="34" charset="-128"/>
                        </a:rPr>
                        <a:t>(electrons)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55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Geo.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accep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. (m</a:t>
                      </a:r>
                      <a:r>
                        <a:rPr kumimoji="0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sr) 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MS PGothic" panose="020B0600070205080204" pitchFamily="34" charset="-128"/>
                        </a:rPr>
                        <a:t>(gamma ray)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7740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Gamma ray line detected by DAMPE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4387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572000" y="6021288"/>
            <a:ext cx="4572000" cy="5746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latin typeface="华文新魏" pitchFamily="2" charset="-122"/>
                <a:ea typeface="华文新魏" pitchFamily="2" charset="-122"/>
                <a:cs typeface="+mj-cs"/>
              </a:rPr>
              <a:t>Ye Li and </a:t>
            </a:r>
            <a:r>
              <a:rPr lang="en-US" altLang="zh-CN" sz="2400" dirty="0" err="1">
                <a:latin typeface="华文新魏" pitchFamily="2" charset="-122"/>
                <a:ea typeface="华文新魏" pitchFamily="2" charset="-122"/>
                <a:cs typeface="+mj-cs"/>
              </a:rPr>
              <a:t>Qiang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  <a:cs typeface="+mj-cs"/>
              </a:rPr>
              <a:t> Yuan  (2015)</a:t>
            </a:r>
            <a:endParaRPr lang="zh-CN" altLang="en-US" sz="2400" dirty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01312"/>
      </p:ext>
    </p:extLst>
  </p:cSld>
  <p:clrMapOvr>
    <a:masterClrMapping/>
  </p:clrMapOvr>
  <p:transition advTm="38496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图片 2" descr="IMG_080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文本框 1"/>
          <p:cNvSpPr txBox="1">
            <a:spLocks noChangeArrowheads="1"/>
          </p:cNvSpPr>
          <p:nvPr/>
        </p:nvSpPr>
        <p:spPr bwMode="auto">
          <a:xfrm>
            <a:off x="0" y="479715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400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Launched at Dec 17 2015</a:t>
            </a:r>
            <a:endParaRPr kumimoji="1" lang="zh-CN" altLang="en-US" sz="4400" dirty="0">
              <a:solidFill>
                <a:srgbClr val="FFFF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6792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B345EF-7D1B-4A76-B8E0-532CAB06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6" y="1268728"/>
            <a:ext cx="7184786" cy="511509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26BFBEE-06AD-49C6-8C05-3159C913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The DAMPE Electron Data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1C6664F-E7B0-4CC5-8836-0351B44DFCCD}"/>
              </a:ext>
            </a:extLst>
          </p:cNvPr>
          <p:cNvCxnSpPr>
            <a:cxnSpLocks/>
          </p:cNvCxnSpPr>
          <p:nvPr/>
        </p:nvCxnSpPr>
        <p:spPr>
          <a:xfrm rot="-240000">
            <a:off x="4744828" y="3641239"/>
            <a:ext cx="926440" cy="15047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7A6AAF-9E0B-4FB5-BF1B-EBC5EB3C3DAA}"/>
              </a:ext>
            </a:extLst>
          </p:cNvPr>
          <p:cNvSpPr/>
          <p:nvPr/>
        </p:nvSpPr>
        <p:spPr>
          <a:xfrm>
            <a:off x="4910161" y="2926275"/>
            <a:ext cx="180000" cy="9000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7CD4BF-A2A7-4DCE-B67C-2D591A043F05}"/>
              </a:ext>
            </a:extLst>
          </p:cNvPr>
          <p:cNvSpPr/>
          <p:nvPr/>
        </p:nvSpPr>
        <p:spPr>
          <a:xfrm>
            <a:off x="6732272" y="2375531"/>
            <a:ext cx="2160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local significance：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3.6σ </a:t>
            </a:r>
            <a:endParaRPr lang="en-US" altLang="zh-CN" dirty="0"/>
          </a:p>
          <a:p>
            <a:r>
              <a:rPr lang="zh-CN" altLang="en-US" dirty="0"/>
              <a:t>global significance：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2.3σ</a:t>
            </a:r>
            <a:endParaRPr lang="en-US" altLang="zh-CN" dirty="0"/>
          </a:p>
          <a:p>
            <a:r>
              <a:rPr lang="en-US" altLang="zh-CN" dirty="0"/>
              <a:t> arXiv:1712.05089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764349"/>
      </p:ext>
    </p:extLst>
  </p:cSld>
  <p:clrMapOvr>
    <a:masterClrMapping/>
  </p:clrMapOvr>
  <p:transition advTm="3849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EA237-75BC-4168-9D3B-D8CBD87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201"/>
          </a:xfrm>
        </p:spPr>
        <p:txBody>
          <a:bodyPr/>
          <a:lstStyle/>
          <a:p>
            <a:r>
              <a:rPr lang="en-US" altLang="zh-CN" dirty="0"/>
              <a:t>The New Result of AMS-02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4E34A57-D2EF-4BBC-B904-50DBCD7AF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5839"/>
            <a:ext cx="8229600" cy="5143501"/>
          </a:xfrm>
        </p:spPr>
      </p:pic>
    </p:spTree>
    <p:extLst>
      <p:ext uri="{BB962C8B-B14F-4D97-AF65-F5344CB8AC3E}">
        <p14:creationId xmlns:p14="http://schemas.microsoft.com/office/powerpoint/2010/main" val="204595738"/>
      </p:ext>
    </p:extLst>
  </p:cSld>
  <p:clrMapOvr>
    <a:masterClrMapping/>
  </p:clrMapOvr>
  <p:transition advTm="3849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BBABD-C1EE-4F27-ABED-65DC82AF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B0F0"/>
                </a:solidFill>
              </a:rPr>
              <a:t>The cooling of CR electrons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0B9F3AA-13F8-44CA-AD13-28487C067137}"/>
              </a:ext>
            </a:extLst>
          </p:cNvPr>
          <p:cNvCxnSpPr>
            <a:cxnSpLocks/>
          </p:cNvCxnSpPr>
          <p:nvPr/>
        </p:nvCxnSpPr>
        <p:spPr>
          <a:xfrm flipV="1">
            <a:off x="6732272" y="2348864"/>
            <a:ext cx="0" cy="2160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E1185C2-42C4-4C27-A296-85CCEBD02334}"/>
              </a:ext>
            </a:extLst>
          </p:cNvPr>
          <p:cNvCxnSpPr>
            <a:cxnSpLocks/>
          </p:cNvCxnSpPr>
          <p:nvPr/>
        </p:nvCxnSpPr>
        <p:spPr>
          <a:xfrm flipV="1">
            <a:off x="3491864" y="2348864"/>
            <a:ext cx="3240408" cy="2160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270567C-7321-4993-8BFB-1493E66A7B6F}"/>
              </a:ext>
            </a:extLst>
          </p:cNvPr>
          <p:cNvCxnSpPr>
            <a:cxnSpLocks/>
          </p:cNvCxnSpPr>
          <p:nvPr/>
        </p:nvCxnSpPr>
        <p:spPr>
          <a:xfrm flipV="1">
            <a:off x="4572000" y="2348864"/>
            <a:ext cx="2160272" cy="2160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2BAE155-2AFA-472B-A8C9-874683866879}"/>
              </a:ext>
            </a:extLst>
          </p:cNvPr>
          <p:cNvCxnSpPr>
            <a:cxnSpLocks/>
          </p:cNvCxnSpPr>
          <p:nvPr/>
        </p:nvCxnSpPr>
        <p:spPr>
          <a:xfrm flipV="1">
            <a:off x="6192205" y="2348864"/>
            <a:ext cx="540067" cy="2160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9229B50-E80B-44C5-BAC4-2A2C2CF43C85}"/>
              </a:ext>
            </a:extLst>
          </p:cNvPr>
          <p:cNvCxnSpPr>
            <a:cxnSpLocks/>
          </p:cNvCxnSpPr>
          <p:nvPr/>
        </p:nvCxnSpPr>
        <p:spPr>
          <a:xfrm flipH="1">
            <a:off x="1331592" y="4509136"/>
            <a:ext cx="64808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13C01B50-F57D-4809-8ED9-CE697551DCDC}"/>
              </a:ext>
            </a:extLst>
          </p:cNvPr>
          <p:cNvSpPr/>
          <p:nvPr/>
        </p:nvSpPr>
        <p:spPr>
          <a:xfrm>
            <a:off x="5332177" y="196735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L1</a:t>
            </a:r>
            <a:endParaRPr lang="zh-CN" altLang="en-US" sz="32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0E3D6B4-CA20-456C-B9E0-D9BEF2E33DCD}"/>
              </a:ext>
            </a:extLst>
          </p:cNvPr>
          <p:cNvSpPr/>
          <p:nvPr/>
        </p:nvSpPr>
        <p:spPr>
          <a:xfrm>
            <a:off x="3865441" y="196450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L2</a:t>
            </a:r>
            <a:endParaRPr lang="zh-CN" altLang="en-US" sz="3200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69D8743-2859-4F3B-801A-D86D773A99BB}"/>
              </a:ext>
            </a:extLst>
          </p:cNvPr>
          <p:cNvCxnSpPr>
            <a:cxnSpLocks/>
          </p:cNvCxnSpPr>
          <p:nvPr/>
        </p:nvCxnSpPr>
        <p:spPr>
          <a:xfrm>
            <a:off x="5652136" y="2471090"/>
            <a:ext cx="827922" cy="868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D80958D-A216-4FC7-A673-97A321D47991}"/>
              </a:ext>
            </a:extLst>
          </p:cNvPr>
          <p:cNvCxnSpPr>
            <a:cxnSpLocks/>
          </p:cNvCxnSpPr>
          <p:nvPr/>
        </p:nvCxnSpPr>
        <p:spPr>
          <a:xfrm>
            <a:off x="4344275" y="2511609"/>
            <a:ext cx="1275756" cy="8861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6923349D-B31B-4B48-B80B-94EF08CD9D5C}"/>
              </a:ext>
            </a:extLst>
          </p:cNvPr>
          <p:cNvSpPr/>
          <p:nvPr/>
        </p:nvSpPr>
        <p:spPr>
          <a:xfrm>
            <a:off x="3662633" y="5388280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L3&gt; L2&gt; L1</a:t>
            </a:r>
            <a:endParaRPr lang="zh-CN" altLang="en-US" sz="3200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CA160BD-DFFE-4B3A-950B-54AE445DC188}"/>
              </a:ext>
            </a:extLst>
          </p:cNvPr>
          <p:cNvCxnSpPr>
            <a:cxnSpLocks/>
          </p:cNvCxnSpPr>
          <p:nvPr/>
        </p:nvCxnSpPr>
        <p:spPr>
          <a:xfrm>
            <a:off x="2859381" y="2528992"/>
            <a:ext cx="1772748" cy="11692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EA883FAC-1DB7-4C38-8D5B-82684D59C588}"/>
              </a:ext>
            </a:extLst>
          </p:cNvPr>
          <p:cNvSpPr/>
          <p:nvPr/>
        </p:nvSpPr>
        <p:spPr>
          <a:xfrm>
            <a:off x="2489586" y="1964504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L3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02390325"/>
      </p:ext>
    </p:extLst>
  </p:cSld>
  <p:clrMapOvr>
    <a:masterClrMapping/>
  </p:clrMapOvr>
  <p:transition advTm="38496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867A3-114E-4D15-ADF2-64E14256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Fitting the Bump with Pulsar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CBC975-85D0-48FF-9D18-657F47C2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DC6FDB-DDBA-432A-B37F-AE3B3C96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35438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8F7DD7C-787B-4CE7-9928-3B73702F64E7}"/>
              </a:ext>
            </a:extLst>
          </p:cNvPr>
          <p:cNvSpPr/>
          <p:nvPr/>
        </p:nvSpPr>
        <p:spPr>
          <a:xfrm>
            <a:off x="2411728" y="5689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</a:rPr>
              <a:t> Yuan, Lei Feng et al.,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arXiv:1711.10989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4547578"/>
      </p:ext>
    </p:extLst>
  </p:cSld>
  <p:clrMapOvr>
    <a:masterClrMapping/>
  </p:clrMapOvr>
  <p:transition advTm="3849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CBA2FF-F9CA-4C57-A0C1-463DD3DD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dirty="0"/>
              <a:t>Fitting the Bump with Dark Matter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00ACEC-2A7B-4EC0-B9D2-EC2A06513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BEBED9-50C0-4C66-B649-2AB7289BD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196"/>
            <a:ext cx="9144000" cy="379960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2E7E4D9-4602-4292-B4D8-99A2E0C27C8E}"/>
              </a:ext>
            </a:extLst>
          </p:cNvPr>
          <p:cNvSpPr/>
          <p:nvPr/>
        </p:nvSpPr>
        <p:spPr>
          <a:xfrm>
            <a:off x="2411728" y="5689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</a:rPr>
              <a:t> Yuan, Lei Feng et al.,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arXiv:1711.10989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33718"/>
      </p:ext>
    </p:extLst>
  </p:cSld>
  <p:clrMapOvr>
    <a:masterClrMapping/>
  </p:clrMapOvr>
  <p:transition advTm="3849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7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-381"/>
            <a:chExt cx="9144000" cy="864096"/>
          </a:xfrm>
        </p:grpSpPr>
        <p:sp>
          <p:nvSpPr>
            <p:cNvPr id="19" name="TextBox 18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10248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10250" name="图片 21" descr="2978266_110704057846_2副本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1" name="图片 22" descr="untitled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10500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43" name="矩形 5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提纲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92138" y="1851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3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Backgrounds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32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32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3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Interpretations of the DAMPE electron data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32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952656"/>
      </p:ext>
    </p:extLst>
  </p:cSld>
  <p:clrMapOvr>
    <a:masterClrMapping/>
  </p:clrMapOvr>
  <p:transition advTm="3849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76A-D85C-49B9-836F-920ADADB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Fitting the Peak with Pulsar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196964-18C4-438F-911E-3A55022CE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D8E1A7-28DF-4E94-8F87-8173301A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509"/>
            <a:ext cx="9144000" cy="354698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80BACE-F7AC-4951-AD99-F5917FCB5BD4}"/>
              </a:ext>
            </a:extLst>
          </p:cNvPr>
          <p:cNvSpPr/>
          <p:nvPr/>
        </p:nvSpPr>
        <p:spPr>
          <a:xfrm>
            <a:off x="2411728" y="5689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</a:rPr>
              <a:t> Yuan, Lei Feng et al.,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arXiv:1711.10989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5853349"/>
      </p:ext>
    </p:extLst>
  </p:cSld>
  <p:clrMapOvr>
    <a:masterClrMapping/>
  </p:clrMapOvr>
  <p:transition advTm="38496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6C2E6-983B-4E57-BDB4-9CFDE690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Fitting the Peak with Dark Matter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94FE39-A733-40A3-93C4-D525F557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60F161-9E92-4B55-AA20-53E48AF8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523"/>
            <a:ext cx="9144000" cy="37809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681E9C-777D-43E6-B8EB-D1FA3D03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4800"/>
            <a:ext cx="8945551" cy="1453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A618D88-3890-47BA-BAFA-12BEF84E33D9}"/>
              </a:ext>
            </a:extLst>
          </p:cNvPr>
          <p:cNvSpPr/>
          <p:nvPr/>
        </p:nvSpPr>
        <p:spPr>
          <a:xfrm>
            <a:off x="4114800" y="13490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</a:rPr>
              <a:t> Yuan, Lei Feng et al.,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arXiv:1711.10989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0475919"/>
      </p:ext>
    </p:extLst>
  </p:cSld>
  <p:clrMapOvr>
    <a:masterClrMapping/>
  </p:clrMapOvr>
  <p:transition advTm="38496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8E4FE-E513-49D1-BD06-7E00CC15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gamma-ray  of Mark Matter </a:t>
            </a:r>
            <a:r>
              <a:rPr lang="en-US" altLang="zh-CN" dirty="0" err="1"/>
              <a:t>Subhalo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1B806E-CA14-4CCE-A199-CD09B3C2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F11E46-DDAA-4DF3-BB36-AB637817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" y="1459683"/>
            <a:ext cx="8968726" cy="39386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4E5E868-570F-4CA1-AC79-842AB3465B1F}"/>
              </a:ext>
            </a:extLst>
          </p:cNvPr>
          <p:cNvSpPr/>
          <p:nvPr/>
        </p:nvSpPr>
        <p:spPr>
          <a:xfrm>
            <a:off x="2411728" y="5689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</a:rPr>
              <a:t> Yuan, Lei Feng et al.,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arXiv:1711.10989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4717553"/>
      </p:ext>
    </p:extLst>
  </p:cSld>
  <p:clrMapOvr>
    <a:masterClrMapping/>
  </p:clrMapOvr>
  <p:transition advTm="38496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E66CF-4F15-48B7-930A-19114ABC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Models</a:t>
            </a:r>
            <a:r>
              <a:rPr lang="zh-CN" altLang="en-US" dirty="0"/>
              <a:t>：</a:t>
            </a:r>
            <a:r>
              <a:rPr lang="en-US" altLang="zh-CN" dirty="0"/>
              <a:t>Leptonic Dark matter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202B08-C9A8-4F74-A469-7B138A45A11D}"/>
              </a:ext>
            </a:extLst>
          </p:cNvPr>
          <p:cNvSpPr/>
          <p:nvPr/>
        </p:nvSpPr>
        <p:spPr>
          <a:xfrm>
            <a:off x="1829110" y="3828256"/>
            <a:ext cx="1005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40368E"/>
                </a:solidFill>
              </a:rPr>
              <a:t>DM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6C0BC2D-F689-4BBF-BF57-954BCD606E18}"/>
              </a:ext>
            </a:extLst>
          </p:cNvPr>
          <p:cNvCxnSpPr>
            <a:cxnSpLocks/>
          </p:cNvCxnSpPr>
          <p:nvPr/>
        </p:nvCxnSpPr>
        <p:spPr>
          <a:xfrm>
            <a:off x="2667000" y="1895818"/>
            <a:ext cx="1676400" cy="1380782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77E0BB9-E72A-416F-B721-0668896FC7AE}"/>
              </a:ext>
            </a:extLst>
          </p:cNvPr>
          <p:cNvCxnSpPr>
            <a:cxnSpLocks/>
          </p:cNvCxnSpPr>
          <p:nvPr/>
        </p:nvCxnSpPr>
        <p:spPr>
          <a:xfrm flipH="1">
            <a:off x="2667000" y="3276600"/>
            <a:ext cx="1676400" cy="13716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A1170D7-E2F8-4B36-960F-B781C9065043}"/>
              </a:ext>
            </a:extLst>
          </p:cNvPr>
          <p:cNvCxnSpPr/>
          <p:nvPr/>
        </p:nvCxnSpPr>
        <p:spPr>
          <a:xfrm>
            <a:off x="4343400" y="3276600"/>
            <a:ext cx="2514600" cy="0"/>
          </a:xfrm>
          <a:prstGeom prst="line">
            <a:avLst/>
          </a:prstGeom>
          <a:ln w="28575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B3C29D17-A22C-4D81-A5CC-C22C000CB51D}"/>
              </a:ext>
            </a:extLst>
          </p:cNvPr>
          <p:cNvSpPr/>
          <p:nvPr/>
        </p:nvSpPr>
        <p:spPr>
          <a:xfrm>
            <a:off x="1282897" y="2108810"/>
            <a:ext cx="1964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40368E"/>
                </a:solidFill>
              </a:rPr>
              <a:t>Lepton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D29B9B3-4619-4189-A144-3208D9DA2B80}"/>
              </a:ext>
            </a:extLst>
          </p:cNvPr>
          <p:cNvSpPr/>
          <p:nvPr/>
        </p:nvSpPr>
        <p:spPr>
          <a:xfrm>
            <a:off x="4465779" y="2566119"/>
            <a:ext cx="2523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40368E"/>
                </a:solidFill>
              </a:rPr>
              <a:t>Mediator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2AA4A8A-E564-4E35-9A0F-6BF08357A97B}"/>
              </a:ext>
            </a:extLst>
          </p:cNvPr>
          <p:cNvSpPr/>
          <p:nvPr/>
        </p:nvSpPr>
        <p:spPr>
          <a:xfrm>
            <a:off x="1650685" y="5422831"/>
            <a:ext cx="6375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40368E"/>
                </a:solidFill>
              </a:rPr>
              <a:t>DM or Mediator</a:t>
            </a:r>
            <a:r>
              <a:rPr lang="zh-CN" altLang="en-US" sz="2800" b="1" dirty="0">
                <a:solidFill>
                  <a:srgbClr val="40368E"/>
                </a:solidFill>
              </a:rPr>
              <a:t> </a:t>
            </a:r>
            <a:r>
              <a:rPr lang="en-US" altLang="zh-CN" sz="2800" b="1" dirty="0">
                <a:solidFill>
                  <a:srgbClr val="40368E"/>
                </a:solidFill>
              </a:rPr>
              <a:t>carry lepton number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521734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8C2D4-3229-408A-A211-F3CFB2D5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Models</a:t>
            </a:r>
            <a:r>
              <a:rPr lang="zh-CN" altLang="en-US" dirty="0"/>
              <a:t>： </a:t>
            </a:r>
            <a:r>
              <a:rPr lang="en-US" altLang="zh-CN" i="1" dirty="0"/>
              <a:t>Z</a:t>
            </a:r>
            <a:r>
              <a:rPr lang="en-US" altLang="zh-CN" dirty="0"/>
              <a:t>-prime</a:t>
            </a:r>
            <a:endParaRPr lang="zh-CN" altLang="en-US" dirty="0"/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E0AE0264-E3B8-4174-A973-1BA009EE4D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7CB68BD-70FB-4527-A3BC-C3DE22BBB2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13" y="2016737"/>
            <a:ext cx="500206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CF773F7-3DFA-4CFF-B07E-F9EC1B720FA0}"/>
              </a:ext>
            </a:extLst>
          </p:cNvPr>
          <p:cNvSpPr/>
          <p:nvPr/>
        </p:nvSpPr>
        <p:spPr>
          <a:xfrm>
            <a:off x="4272078" y="2843787"/>
            <a:ext cx="599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Z</a:t>
            </a:r>
            <a:r>
              <a:rPr lang="zh-CN" altLang="en-US" i="1" dirty="0"/>
              <a:t>ꞌ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8CEB0F-1882-47C9-AE48-FF3AF922063E}"/>
              </a:ext>
            </a:extLst>
          </p:cNvPr>
          <p:cNvSpPr/>
          <p:nvPr/>
        </p:nvSpPr>
        <p:spPr>
          <a:xfrm>
            <a:off x="452438" y="5422831"/>
            <a:ext cx="8635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/>
              <a:t>Z</a:t>
            </a:r>
            <a:r>
              <a:rPr lang="zh-CN" altLang="en-US" sz="2800" i="1" dirty="0"/>
              <a:t>ꞌ </a:t>
            </a:r>
            <a:r>
              <a:rPr lang="en-US" altLang="zh-CN" sz="2800" i="1" dirty="0"/>
              <a:t>model</a:t>
            </a:r>
            <a:r>
              <a:rPr lang="zh-CN" altLang="en-US" sz="2800" i="1" dirty="0"/>
              <a:t>：</a:t>
            </a:r>
            <a:r>
              <a:rPr lang="en-US" altLang="zh-CN" sz="2800" dirty="0"/>
              <a:t>just break the gauge symmetry of leptons</a:t>
            </a:r>
            <a:endParaRPr lang="zh-CN" altLang="en-US" sz="28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96146A-9444-4F10-B4D0-67017CB26398}"/>
              </a:ext>
            </a:extLst>
          </p:cNvPr>
          <p:cNvSpPr/>
          <p:nvPr/>
        </p:nvSpPr>
        <p:spPr>
          <a:xfrm>
            <a:off x="1986908" y="2351284"/>
            <a:ext cx="543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DM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835A9A-E46B-4F87-8205-6E3777728885}"/>
              </a:ext>
            </a:extLst>
          </p:cNvPr>
          <p:cNvSpPr/>
          <p:nvPr/>
        </p:nvSpPr>
        <p:spPr>
          <a:xfrm>
            <a:off x="2022005" y="4369420"/>
            <a:ext cx="543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DM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EAECE7-D013-4449-86A5-7F52C558681E}"/>
              </a:ext>
            </a:extLst>
          </p:cNvPr>
          <p:cNvSpPr/>
          <p:nvPr/>
        </p:nvSpPr>
        <p:spPr>
          <a:xfrm>
            <a:off x="6284243" y="2287541"/>
            <a:ext cx="1079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lepton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A3B0A7-91D9-4B23-B474-461A05AFF078}"/>
              </a:ext>
            </a:extLst>
          </p:cNvPr>
          <p:cNvSpPr/>
          <p:nvPr/>
        </p:nvSpPr>
        <p:spPr>
          <a:xfrm>
            <a:off x="6380680" y="4337310"/>
            <a:ext cx="1079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lepton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31925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DA535-7430-4D3E-BDB8-B8126960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EDD797-C011-417C-B4E0-5DBDCCD5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zh-CN" sz="2800" dirty="0"/>
              <a:t>DAMPE has three advantages: large energy range, high energy revolution and strong background distinction. </a:t>
            </a:r>
          </a:p>
          <a:p>
            <a:r>
              <a:rPr lang="en-US" altLang="zh-CN" sz="2800" dirty="0"/>
              <a:t>DAMPE</a:t>
            </a:r>
            <a:r>
              <a:rPr lang="zh-CN" altLang="en-US" sz="2800" dirty="0"/>
              <a:t> </a:t>
            </a:r>
            <a:r>
              <a:rPr lang="en-US" altLang="zh-CN" sz="2800" dirty="0"/>
              <a:t>got the high accuracy spectrum of CR electron from 25GeV to</a:t>
            </a:r>
          </a:p>
          <a:p>
            <a:r>
              <a:rPr lang="en-US" altLang="zh-CN" sz="2800" dirty="0"/>
              <a:t>A spectral softening at ∼ 0.9 </a:t>
            </a:r>
            <a:r>
              <a:rPr lang="en-US" altLang="zh-CN" sz="2800" dirty="0" err="1"/>
              <a:t>TeV</a:t>
            </a:r>
            <a:r>
              <a:rPr lang="en-US" altLang="zh-CN" sz="2800" dirty="0"/>
              <a:t> and a tentative peak at ∼ 1.4 </a:t>
            </a:r>
            <a:r>
              <a:rPr lang="en-US" altLang="zh-CN" sz="2800" dirty="0" err="1"/>
              <a:t>TeV</a:t>
            </a:r>
            <a:r>
              <a:rPr lang="en-US" altLang="zh-CN" sz="2800" dirty="0"/>
              <a:t> have been reported</a:t>
            </a:r>
          </a:p>
          <a:p>
            <a:r>
              <a:rPr lang="en-US" altLang="zh-CN" sz="2800" dirty="0"/>
              <a:t>Dark Matter and Pulsars could interpret what DAMP found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11716804"/>
      </p:ext>
    </p:extLst>
  </p:cSld>
  <p:clrMapOvr>
    <a:masterClrMapping/>
  </p:clrMapOvr>
  <p:transition advTm="38496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2" cstate="print"/>
          <a:srcRect t="23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333500" y="1270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1270000"/>
            <a:ext cx="9144000" cy="4318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200" dirty="0">
                <a:latin typeface="+mn-lt"/>
                <a:ea typeface="+mn-ea"/>
              </a:rPr>
              <a:t>                                </a:t>
            </a:r>
            <a:r>
              <a:rPr lang="en-US" altLang="zh-CN" sz="6000" dirty="0">
                <a:latin typeface="+mn-lt"/>
                <a:ea typeface="+mn-ea"/>
              </a:rPr>
              <a:t>                                                                                                            </a:t>
            </a:r>
            <a:r>
              <a:rPr lang="en-US" altLang="zh-CN" sz="6000" dirty="0">
                <a:latin typeface="Gungsuh" pitchFamily="18" charset="-127"/>
                <a:ea typeface="Gungsuh" pitchFamily="18" charset="-127"/>
              </a:rPr>
              <a:t>            </a:t>
            </a:r>
            <a:r>
              <a:rPr lang="en-US" altLang="zh-CN" sz="6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THE</a:t>
            </a:r>
            <a:r>
              <a:rPr lang="en-US" altLang="zh-CN" sz="6000" dirty="0"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60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END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sz="6000" dirty="0">
                <a:latin typeface="华文新魏" pitchFamily="2" charset="-122"/>
                <a:ea typeface="华文新魏" pitchFamily="2" charset="-122"/>
              </a:rPr>
              <a:t>            </a:t>
            </a:r>
            <a:r>
              <a:rPr lang="en-US" altLang="zh-CN" sz="6000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THANK</a:t>
            </a:r>
            <a:r>
              <a:rPr lang="en-US" altLang="zh-CN" sz="6000" dirty="0"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6000" dirty="0">
                <a:solidFill>
                  <a:srgbClr val="000099"/>
                </a:solidFill>
                <a:latin typeface="华文新魏" pitchFamily="2" charset="-122"/>
                <a:ea typeface="华文新魏" pitchFamily="2" charset="-122"/>
              </a:rPr>
              <a:t>YOU</a:t>
            </a:r>
          </a:p>
        </p:txBody>
      </p:sp>
    </p:spTree>
  </p:cSld>
  <p:clrMapOvr>
    <a:masterClrMapping/>
  </p:clrMapOvr>
  <p:transition advTm="3849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7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-381"/>
            <a:chExt cx="9144000" cy="864096"/>
          </a:xfrm>
        </p:grpSpPr>
        <p:sp>
          <p:nvSpPr>
            <p:cNvPr id="19" name="TextBox 18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12296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12298" name="图片 21" descr="2978266_110704057846_2副本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9" name="图片 22" descr="untitled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10500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291" name="矩形 5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3600" b="1" dirty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The Evidence of Dark Matter</a:t>
            </a:r>
            <a:endParaRPr lang="zh-CN" altLang="en-US" sz="3600" b="1" dirty="0">
              <a:solidFill>
                <a:srgbClr val="00206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92138" y="1851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7188" y="1500188"/>
            <a:ext cx="8142287" cy="516922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Rotation Curve</a:t>
            </a:r>
            <a:endParaRPr lang="en-US" altLang="zh-CN" sz="32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Gravitational lensing</a:t>
            </a:r>
            <a:endParaRPr lang="zh-CN" altLang="en-US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The Observation of cosmology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Large scale structure</a:t>
            </a:r>
            <a:endParaRPr lang="en-US" altLang="zh-CN" sz="32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…… and so 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zh-CN" altLang="zh-CN" sz="3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4681282"/>
      </p:ext>
    </p:extLst>
  </p:cSld>
  <p:clrMapOvr>
    <a:masterClrMapping/>
  </p:clrMapOvr>
  <p:transition advTm="3849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-381"/>
            <a:chExt cx="9144000" cy="864096"/>
          </a:xfrm>
        </p:grpSpPr>
        <p:sp>
          <p:nvSpPr>
            <p:cNvPr id="19" name="TextBox 18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3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13323" name="图片 21" descr="2978266_110704057846_2副本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4" name="图片 22" descr="untitled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10500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315" name="矩形 5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zh-CN" sz="36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Rotation Curve &amp; Gravitational </a:t>
            </a:r>
            <a:r>
              <a:rPr lang="en-US" altLang="zh-CN" sz="3600" dirty="0" err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Lensing</a:t>
            </a:r>
            <a:r>
              <a:rPr lang="en-US" altLang="zh-CN" sz="36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endParaRPr lang="en-US" altLang="zh-CN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92138" y="1851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1413"/>
            <a:ext cx="4572000" cy="405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340768"/>
            <a:ext cx="4278744" cy="3367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734572"/>
      </p:ext>
    </p:extLst>
  </p:cSld>
  <p:clrMapOvr>
    <a:masterClrMapping/>
  </p:clrMapOvr>
  <p:transition advTm="3849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-381"/>
            <a:chExt cx="9144000" cy="864096"/>
          </a:xfrm>
        </p:grpSpPr>
        <p:sp>
          <p:nvSpPr>
            <p:cNvPr id="11" name="TextBox 10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3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22536" name="图片 13" descr="2978266_110704057846_2副本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图片 14" descr="untitled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30276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   The methods of detecting Dark Matter  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3" y="836613"/>
            <a:ext cx="8077200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749944"/>
      </p:ext>
    </p:extLst>
  </p:cSld>
  <p:clrMapOvr>
    <a:masterClrMapping/>
  </p:clrMapOvr>
  <p:transition advTm="3849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936"/>
          </a:xfrm>
          <a:noFill/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The cosmic ray propagation equation </a:t>
            </a:r>
          </a:p>
        </p:txBody>
      </p:sp>
      <p:sp>
        <p:nvSpPr>
          <p:cNvPr id="2563076" name="Rectangle 4"/>
          <p:cNvSpPr>
            <a:spLocks noGrp="1" noChangeArrowheads="1"/>
          </p:cNvSpPr>
          <p:nvPr>
            <p:ph idx="1"/>
          </p:nvPr>
        </p:nvSpPr>
        <p:spPr>
          <a:xfrm>
            <a:off x="6588225" y="5610225"/>
            <a:ext cx="2555776" cy="701675"/>
          </a:xfrm>
        </p:spPr>
        <p:txBody>
          <a:bodyPr wrap="square">
            <a:spAutoFit/>
          </a:bodyPr>
          <a:lstStyle/>
          <a:p>
            <a:pPr marL="114300" lvl="1" inden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l-GR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,p,t</a:t>
            </a:r>
            <a:r>
              <a:rPr lang="en-US" altLang="zh-CN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i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zh-CN" sz="2000" i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density per total momentum</a:t>
            </a:r>
            <a:endParaRPr lang="el-GR" sz="2000" i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 flipH="1">
            <a:off x="8458200" y="2057400"/>
            <a:ext cx="7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de-DE" altLang="zh-CN" sz="2400">
              <a:solidFill>
                <a:srgbClr val="993300"/>
              </a:solidFill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185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1087438"/>
          <a:ext cx="4498975" cy="466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4" imgW="2273300" imgH="3111500" progId="Equation.3">
                  <p:embed/>
                </p:oleObj>
              </mc:Choice>
              <mc:Fallback>
                <p:oleObj name="Equation" r:id="rId4" imgW="2273300" imgH="31115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87438"/>
                        <a:ext cx="4498975" cy="4668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81" name="AutoShape 9"/>
          <p:cNvSpPr>
            <a:spLocks noChangeArrowheads="1"/>
          </p:cNvSpPr>
          <p:nvPr/>
        </p:nvSpPr>
        <p:spPr bwMode="auto">
          <a:xfrm>
            <a:off x="4344988" y="1147763"/>
            <a:ext cx="4441825" cy="42068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sources (SNR, nuclear reactions…)</a:t>
            </a:r>
          </a:p>
        </p:txBody>
      </p:sp>
      <p:sp>
        <p:nvSpPr>
          <p:cNvPr id="2563082" name="AutoShape 10"/>
          <p:cNvSpPr>
            <a:spLocks noChangeArrowheads="1"/>
          </p:cNvSpPr>
          <p:nvPr/>
        </p:nvSpPr>
        <p:spPr bwMode="auto">
          <a:xfrm>
            <a:off x="6592888" y="2811463"/>
            <a:ext cx="1979612" cy="68421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convection </a:t>
            </a:r>
            <a:r>
              <a:rPr lang="en-US" altLang="zh-CN" sz="1600" dirty="0">
                <a:solidFill>
                  <a:schemeClr val="accent2"/>
                </a:solidFill>
                <a:ea typeface="宋体" pitchFamily="2" charset="-122"/>
              </a:rPr>
              <a:t>(Galactic wind)</a:t>
            </a:r>
          </a:p>
        </p:txBody>
      </p:sp>
      <p:sp>
        <p:nvSpPr>
          <p:cNvPr id="2563083" name="AutoShape 11"/>
          <p:cNvSpPr>
            <a:spLocks noChangeArrowheads="1"/>
          </p:cNvSpPr>
          <p:nvPr/>
        </p:nvSpPr>
        <p:spPr bwMode="auto">
          <a:xfrm>
            <a:off x="1844675" y="1941513"/>
            <a:ext cx="1284288" cy="4222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diffusion</a:t>
            </a:r>
          </a:p>
        </p:txBody>
      </p:sp>
      <p:sp>
        <p:nvSpPr>
          <p:cNvPr id="2563084" name="AutoShape 12"/>
          <p:cNvSpPr>
            <a:spLocks noChangeArrowheads="1"/>
          </p:cNvSpPr>
          <p:nvPr/>
        </p:nvSpPr>
        <p:spPr bwMode="auto">
          <a:xfrm>
            <a:off x="0" y="2963863"/>
            <a:ext cx="3513138" cy="68421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diffusive reacceleration </a:t>
            </a:r>
            <a:r>
              <a:rPr lang="en-US" altLang="zh-CN" sz="1600" dirty="0">
                <a:solidFill>
                  <a:srgbClr val="FF0000"/>
                </a:solidFill>
                <a:ea typeface="宋体" pitchFamily="2" charset="-122"/>
              </a:rPr>
              <a:t>(diffusion in the momentum space)</a:t>
            </a:r>
          </a:p>
        </p:txBody>
      </p:sp>
      <p:sp>
        <p:nvSpPr>
          <p:cNvPr id="2563085" name="AutoShape 13"/>
          <p:cNvSpPr>
            <a:spLocks noChangeArrowheads="1"/>
          </p:cNvSpPr>
          <p:nvPr/>
        </p:nvSpPr>
        <p:spPr bwMode="auto">
          <a:xfrm>
            <a:off x="2255838" y="4094163"/>
            <a:ext cx="977900" cy="4222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E-loss</a:t>
            </a:r>
          </a:p>
        </p:txBody>
      </p:sp>
      <p:sp>
        <p:nvSpPr>
          <p:cNvPr id="2563087" name="AutoShape 15"/>
          <p:cNvSpPr>
            <a:spLocks noChangeArrowheads="1"/>
          </p:cNvSpPr>
          <p:nvPr/>
        </p:nvSpPr>
        <p:spPr bwMode="auto">
          <a:xfrm>
            <a:off x="1328738" y="5086350"/>
            <a:ext cx="1928812" cy="4222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fragmentation</a:t>
            </a:r>
          </a:p>
        </p:txBody>
      </p:sp>
      <p:sp>
        <p:nvSpPr>
          <p:cNvPr id="2563088" name="AutoShape 16"/>
          <p:cNvSpPr>
            <a:spLocks noChangeArrowheads="1"/>
          </p:cNvSpPr>
          <p:nvPr/>
        </p:nvSpPr>
        <p:spPr bwMode="auto">
          <a:xfrm>
            <a:off x="4841875" y="5057775"/>
            <a:ext cx="2371725" cy="4222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radioactive decay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89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346324" y="5838825"/>
            <a:ext cx="4241899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ea typeface="宋体" pitchFamily="2" charset="-122"/>
              </a:rPr>
              <a:t>+ boundary conditions</a:t>
            </a: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 flipV="1">
            <a:off x="5626100" y="2362200"/>
            <a:ext cx="1168400" cy="609600"/>
          </a:xfrm>
          <a:prstGeom prst="line">
            <a:avLst/>
          </a:prstGeom>
          <a:noFill/>
          <a:ln w="38100">
            <a:solidFill>
              <a:srgbClr val="333399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H="1">
            <a:off x="5727700" y="3416300"/>
            <a:ext cx="1079500" cy="660400"/>
          </a:xfrm>
          <a:prstGeom prst="line">
            <a:avLst/>
          </a:prstGeom>
          <a:noFill/>
          <a:ln w="38100">
            <a:solidFill>
              <a:srgbClr val="333399"/>
            </a:solidFill>
            <a:prstDash val="sysDot"/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384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-381"/>
            <a:chExt cx="9144000" cy="864096"/>
          </a:xfrm>
        </p:grpSpPr>
        <p:sp>
          <p:nvSpPr>
            <p:cNvPr id="19" name="TextBox 18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3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41996" name="图片 21" descr="2978266_110704057846_2副本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7" name="图片 22" descr="untitled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10500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987" name="矩形 5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DARK MATTER INDIRECT DETECTION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755650" y="1616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92138" y="162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1992" name="Rectangle 3"/>
          <p:cNvSpPr txBox="1">
            <a:spLocks noChangeArrowheads="1"/>
          </p:cNvSpPr>
          <p:nvPr/>
        </p:nvSpPr>
        <p:spPr bwMode="auto">
          <a:xfrm>
            <a:off x="97292" y="5257800"/>
            <a:ext cx="88545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Different DM annihilation channel produce different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‘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excess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’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868862" y="1219200"/>
            <a:ext cx="4275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800" b="1" dirty="0">
                <a:latin typeface="华文中宋" pitchFamily="2" charset="-122"/>
                <a:ea typeface="华文中宋" pitchFamily="2" charset="-122"/>
              </a:rPr>
              <a:t>Yuan and Bi  </a:t>
            </a:r>
            <a:r>
              <a:rPr lang="en-US" altLang="zh-CN" sz="1800" dirty="0" err="1"/>
              <a:t>PhLB</a:t>
            </a:r>
            <a:r>
              <a:rPr lang="en-US" altLang="zh-CN" sz="1800" dirty="0"/>
              <a:t> 727 (2013)</a:t>
            </a:r>
            <a:endParaRPr lang="en-US" altLang="zh-CN" sz="1800" b="1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14" y="1524000"/>
            <a:ext cx="91027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ABA~3WIY]N$NFN){O8G[F9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219200"/>
            <a:ext cx="4286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593122"/>
      </p:ext>
    </p:extLst>
  </p:cSld>
  <p:clrMapOvr>
    <a:masterClrMapping/>
  </p:clrMapOvr>
  <p:transition advTm="38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EE40095A-98DC-4D06-861A-285052615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52"/>
            <a:ext cx="9148775" cy="685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BFBBABD-C1EE-4F27-ABED-65DC82AF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B0F0"/>
                </a:solidFill>
              </a:rPr>
              <a:t>DAMEP</a:t>
            </a:r>
            <a:r>
              <a:rPr lang="zh-CN" altLang="en-US" b="1" dirty="0">
                <a:solidFill>
                  <a:srgbClr val="00B0F0"/>
                </a:solidFill>
              </a:rPr>
              <a:t>（悟空）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E23195-45F3-41D7-9DC8-DAB013080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70090"/>
      </p:ext>
    </p:extLst>
  </p:cSld>
  <p:clrMapOvr>
    <a:masterClrMapping/>
  </p:clrMapOvr>
  <p:transition advTm="3849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0" y="-26988"/>
            <a:ext cx="9144000" cy="863601"/>
            <a:chOff x="0" y="-27384"/>
            <a:chExt cx="9144000" cy="864096"/>
          </a:xfrm>
        </p:grpSpPr>
        <p:sp>
          <p:nvSpPr>
            <p:cNvPr id="16" name="TextBox 15"/>
            <p:cNvSpPr txBox="1"/>
            <p:nvPr/>
          </p:nvSpPr>
          <p:spPr>
            <a:xfrm>
              <a:off x="0" y="-381"/>
              <a:ext cx="9144000" cy="8307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3" name="组合 11"/>
            <p:cNvGrpSpPr>
              <a:grpSpLocks/>
            </p:cNvGrpSpPr>
            <p:nvPr/>
          </p:nvGrpSpPr>
          <p:grpSpPr bwMode="auto">
            <a:xfrm>
              <a:off x="0" y="-27384"/>
              <a:ext cx="9144000" cy="864096"/>
              <a:chOff x="0" y="-27384"/>
              <a:chExt cx="9144000" cy="864096"/>
            </a:xfrm>
          </p:grpSpPr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pic>
            <p:nvPicPr>
              <p:cNvPr id="78874" name="图片 11" descr="2978266_110704057846_2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875" name="图片 12" descr="untitled副本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7956" y="-27384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36513" y="-26988"/>
            <a:ext cx="9144000" cy="7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latin typeface="黑体" pitchFamily="49" charset="-122"/>
                <a:cs typeface="Times New Roman" pitchFamily="18" charset="0"/>
              </a:rPr>
              <a:t>暗物质粒子探测卫星项目</a:t>
            </a:r>
          </a:p>
        </p:txBody>
      </p:sp>
      <p:pic>
        <p:nvPicPr>
          <p:cNvPr id="78853" name="图片 3"/>
          <p:cNvPicPr>
            <a:picLocks noChangeAspect="1"/>
          </p:cNvPicPr>
          <p:nvPr/>
        </p:nvPicPr>
        <p:blipFill>
          <a:blip r:embed="rId5" cstate="print"/>
          <a:srcRect t="46201" r="27544"/>
          <a:stretch>
            <a:fillRect/>
          </a:stretch>
        </p:blipFill>
        <p:spPr bwMode="auto">
          <a:xfrm>
            <a:off x="179512" y="1556792"/>
            <a:ext cx="4392612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矩形 1"/>
          <p:cNvSpPr>
            <a:spLocks noChangeArrowheads="1"/>
          </p:cNvSpPr>
          <p:nvPr/>
        </p:nvSpPr>
        <p:spPr bwMode="auto">
          <a:xfrm>
            <a:off x="4572000" y="1517873"/>
            <a:ext cx="44999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cs typeface="Times New Roman" pitchFamily="18" charset="0"/>
              </a:rPr>
              <a:t>Advantages of DAMPE</a:t>
            </a:r>
            <a:r>
              <a:rPr lang="zh-CN" altLang="en-US" sz="2000" b="1" dirty="0">
                <a:solidFill>
                  <a:srgbClr val="FF0000"/>
                </a:solidFill>
                <a:cs typeface="Times New Roman" pitchFamily="18" charset="0"/>
              </a:rPr>
              <a:t>：</a:t>
            </a:r>
            <a:endParaRPr lang="en-US" altLang="zh-CN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黑体" pitchFamily="49" charset="-122"/>
                <a:cs typeface="Times New Roman" pitchFamily="18" charset="0"/>
              </a:rPr>
              <a:t>Best energy resolution(1%)</a:t>
            </a:r>
          </a:p>
          <a:p>
            <a:r>
              <a:rPr lang="en-US" altLang="zh-CN" sz="2000" b="1" dirty="0">
                <a:solidFill>
                  <a:srgbClr val="002060"/>
                </a:solidFill>
                <a:latin typeface="黑体" pitchFamily="49" charset="-122"/>
                <a:cs typeface="Times New Roman" pitchFamily="18" charset="0"/>
              </a:rPr>
              <a:t>Lowest background</a:t>
            </a:r>
          </a:p>
          <a:p>
            <a:r>
              <a:rPr lang="en-US" altLang="zh-CN" sz="2000" b="1" dirty="0">
                <a:solidFill>
                  <a:srgbClr val="002060"/>
                </a:solidFill>
                <a:latin typeface="黑体" pitchFamily="49" charset="-122"/>
                <a:cs typeface="Times New Roman" pitchFamily="18" charset="0"/>
              </a:rPr>
              <a:t>Largest energy range(&gt;TeV)</a:t>
            </a:r>
            <a:endParaRPr lang="zh-CN" altLang="en-US" sz="2000" b="1" dirty="0">
              <a:solidFill>
                <a:srgbClr val="002060"/>
              </a:solidFill>
              <a:latin typeface="黑体" pitchFamily="49" charset="-122"/>
              <a:cs typeface="Times New Roman" pitchFamily="18" charset="0"/>
            </a:endParaRPr>
          </a:p>
        </p:txBody>
      </p:sp>
      <p:grpSp>
        <p:nvGrpSpPr>
          <p:cNvPr id="5" name="组合 17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-381"/>
            <a:chExt cx="9144000" cy="864096"/>
          </a:xfrm>
        </p:grpSpPr>
        <p:sp>
          <p:nvSpPr>
            <p:cNvPr id="22" name="TextBox 21"/>
            <p:cNvSpPr txBox="1"/>
            <p:nvPr/>
          </p:nvSpPr>
          <p:spPr>
            <a:xfrm>
              <a:off x="0" y="-381"/>
              <a:ext cx="9144000" cy="830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6" name="组合 11"/>
            <p:cNvGrpSpPr>
              <a:grpSpLocks/>
            </p:cNvGrpSpPr>
            <p:nvPr/>
          </p:nvGrpSpPr>
          <p:grpSpPr bwMode="auto">
            <a:xfrm>
              <a:off x="0" y="-381"/>
              <a:ext cx="9144000" cy="864096"/>
              <a:chOff x="0" y="-381"/>
              <a:chExt cx="9144000" cy="864096"/>
            </a:xfrm>
          </p:grpSpPr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0" y="765233"/>
                <a:ext cx="9144000" cy="71479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3300"/>
                  </a:gs>
                </a:gsLst>
                <a:lin ang="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78869" name="图片 21" descr="2978266_110704057846_2副本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496" y="44624"/>
                <a:ext cx="69269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870" name="图片 22" descr="untitled副本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10500" y="-381"/>
                <a:ext cx="111372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8865" name="矩形 26"/>
          <p:cNvSpPr>
            <a:spLocks noChangeArrowheads="1"/>
          </p:cNvSpPr>
          <p:nvPr/>
        </p:nvSpPr>
        <p:spPr bwMode="auto">
          <a:xfrm>
            <a:off x="250825" y="0"/>
            <a:ext cx="864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Dark Matter Particle Explorer(</a:t>
            </a:r>
            <a:r>
              <a:rPr lang="zh-CN" altLang="en-US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悟空</a:t>
            </a:r>
            <a:r>
              <a:rPr lang="en-US" altLang="zh-CN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) </a:t>
            </a:r>
            <a:endParaRPr lang="zh-CN" altLang="en-US" sz="4000" b="1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79712" y="5877272"/>
            <a:ext cx="3509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http://www.space.pmo.cas.cn/</a:t>
            </a:r>
            <a:endParaRPr lang="zh-CN" alt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6CCB5CAF-CE10-4B8E-91C9-5B54F76A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51280"/>
            <a:ext cx="4499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Scientific Goals </a:t>
            </a:r>
            <a:r>
              <a:rPr lang="zh-CN" altLang="en-US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endParaRPr lang="en-US" altLang="zh-CN" sz="2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(a)Indirect detection of dark matter particles</a:t>
            </a:r>
          </a:p>
          <a:p>
            <a:r>
              <a:rPr lang="en-US" altLang="zh-CN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(b)Cosmic ray physics</a:t>
            </a:r>
          </a:p>
          <a:p>
            <a:r>
              <a:rPr lang="en-US" altLang="zh-CN" sz="20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(c)High energy gamma ray astrophysics</a:t>
            </a:r>
          </a:p>
        </p:txBody>
      </p:sp>
    </p:spTree>
    <p:extLst>
      <p:ext uri="{BB962C8B-B14F-4D97-AF65-F5344CB8AC3E}">
        <p14:creationId xmlns:p14="http://schemas.microsoft.com/office/powerpoint/2010/main" val="3983237879"/>
      </p:ext>
    </p:extLst>
  </p:cSld>
  <p:clrMapOvr>
    <a:masterClrMapping/>
  </p:clrMapOvr>
  <p:transition advTm="79213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13057</TotalTime>
  <Words>536</Words>
  <Application>Microsoft Office PowerPoint</Application>
  <PresentationFormat>全屏显示(4:3)</PresentationFormat>
  <Paragraphs>136</Paragraphs>
  <Slides>26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8" baseType="lpstr">
      <vt:lpstr>Gungsuh</vt:lpstr>
      <vt:lpstr>Mathematica1</vt:lpstr>
      <vt:lpstr>MS PGothic</vt:lpstr>
      <vt:lpstr>MS PGothic</vt:lpstr>
      <vt:lpstr>Yu Gothic UI Semibold</vt:lpstr>
      <vt:lpstr>黑体</vt:lpstr>
      <vt:lpstr>华文隶书</vt:lpstr>
      <vt:lpstr>华文新魏</vt:lpstr>
      <vt:lpstr>华文中宋</vt:lpstr>
      <vt:lpstr>隶书</vt:lpstr>
      <vt:lpstr>宋体</vt:lpstr>
      <vt:lpstr>Arial</vt:lpstr>
      <vt:lpstr>Calibri</vt:lpstr>
      <vt:lpstr>Symbol</vt:lpstr>
      <vt:lpstr>Times New Roman</vt:lpstr>
      <vt:lpstr>Wingdings</vt:lpstr>
      <vt:lpstr>Wingdings 2</vt:lpstr>
      <vt:lpstr>Office 主题</vt:lpstr>
      <vt:lpstr>自定义设计方案</vt:lpstr>
      <vt:lpstr>吉祥如意</vt:lpstr>
      <vt:lpstr>5_Office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cosmic ray propagation equation </vt:lpstr>
      <vt:lpstr>PowerPoint 演示文稿</vt:lpstr>
      <vt:lpstr>DAMEP（悟空）</vt:lpstr>
      <vt:lpstr>PowerPoint 演示文稿</vt:lpstr>
      <vt:lpstr>Detector</vt:lpstr>
      <vt:lpstr>PowerPoint 演示文稿</vt:lpstr>
      <vt:lpstr>Comparisons Between DAMPE 、AMS-02、Fermi</vt:lpstr>
      <vt:lpstr>Gamma ray line detected by DAMPE</vt:lpstr>
      <vt:lpstr>PowerPoint 演示文稿</vt:lpstr>
      <vt:lpstr>The DAMPE Electron Data</vt:lpstr>
      <vt:lpstr>The New Result of AMS-02</vt:lpstr>
      <vt:lpstr>The cooling of CR electrons</vt:lpstr>
      <vt:lpstr>Fitting the Bump with Pulsar</vt:lpstr>
      <vt:lpstr>Fitting the Bump with Dark Matter</vt:lpstr>
      <vt:lpstr>Fitting the Peak with Pulsar</vt:lpstr>
      <vt:lpstr>Fitting the Peak with Dark Matter</vt:lpstr>
      <vt:lpstr>The gamma-ray  of Mark Matter Subhalo</vt:lpstr>
      <vt:lpstr>Models：Leptonic Dark matter</vt:lpstr>
      <vt:lpstr>Models： Z-prime</vt:lpstr>
      <vt:lpstr>Conclusions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Mingli</dc:creator>
  <cp:lastModifiedBy>冯磊</cp:lastModifiedBy>
  <cp:revision>1697</cp:revision>
  <dcterms:created xsi:type="dcterms:W3CDTF">2009-07-19T12:41:40Z</dcterms:created>
  <dcterms:modified xsi:type="dcterms:W3CDTF">2018-06-21T15:06:54Z</dcterms:modified>
</cp:coreProperties>
</file>