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95" r:id="rId4"/>
    <p:sldId id="297" r:id="rId5"/>
    <p:sldId id="298" r:id="rId6"/>
    <p:sldId id="296" r:id="rId7"/>
    <p:sldId id="299" r:id="rId8"/>
    <p:sldId id="291" r:id="rId9"/>
    <p:sldId id="292" r:id="rId10"/>
    <p:sldId id="293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59950-C3C0-4785-A774-C9746EF724A0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B6D2-6B6A-4D86-91AC-7E6499502C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9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14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8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2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89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491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347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B6D2-6B6A-4D86-91AC-7E6499502C2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2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B6D2-6B6A-4D86-91AC-7E6499502C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9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B6D2-6B6A-4D86-91AC-7E6499502C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98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B6D2-6B6A-4D86-91AC-7E6499502C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1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3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9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0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7B6D2-6B6A-4D86-91AC-7E6499502C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43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62E16-E6DE-48E4-B2A1-651B8144730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74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67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63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0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7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8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30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8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EFA7-9CDB-4C96-AACA-CFB2E8936B41}" type="datetimeFigureOut">
              <a:rPr lang="zh-CN" altLang="en-US" smtClean="0"/>
              <a:t>2018/6/22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A4D-1A95-4483-8A5C-7529BA67D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3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microsoft.com/office/2007/relationships/hdphoto" Target="../media/hdphoto1.wdp"/><Relationship Id="rId7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25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13.png"/><Relationship Id="rId15" Type="http://schemas.openxmlformats.org/officeDocument/2006/relationships/image" Target="../media/image17.png"/><Relationship Id="rId10" Type="http://schemas.openxmlformats.org/officeDocument/2006/relationships/image" Target="../media/image280.png"/><Relationship Id="rId4" Type="http://schemas.microsoft.com/office/2007/relationships/hdphoto" Target="../media/hdphoto1.wdp"/><Relationship Id="rId9" Type="http://schemas.openxmlformats.org/officeDocument/2006/relationships/image" Target="../media/image270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microsoft.com/office/2007/relationships/hdphoto" Target="../media/hdphoto1.wdp"/><Relationship Id="rId7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microsoft.com/office/2007/relationships/hdphoto" Target="../media/hdphoto1.wdp"/><Relationship Id="rId7" Type="http://schemas.openxmlformats.org/officeDocument/2006/relationships/image" Target="../media/image2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microsoft.com/office/2007/relationships/hdphoto" Target="../media/hdphoto1.wdp"/><Relationship Id="rId7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2.png"/><Relationship Id="rId7" Type="http://schemas.openxmlformats.org/officeDocument/2006/relationships/image" Target="../media/image7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4.png"/><Relationship Id="rId5" Type="http://schemas.openxmlformats.org/officeDocument/2006/relationships/image" Target="../media/image2.png"/><Relationship Id="rId10" Type="http://schemas.openxmlformats.org/officeDocument/2006/relationships/image" Target="../media/image73.png"/><Relationship Id="rId4" Type="http://schemas.openxmlformats.org/officeDocument/2006/relationships/image" Target="../media/image32.png"/><Relationship Id="rId9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7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microsoft.com/office/2007/relationships/hdphoto" Target="../media/hdphoto1.wdp"/><Relationship Id="rId10" Type="http://schemas.openxmlformats.org/officeDocument/2006/relationships/image" Target="../media/image78.png"/><Relationship Id="rId4" Type="http://schemas.openxmlformats.org/officeDocument/2006/relationships/image" Target="../media/image2.png"/><Relationship Id="rId9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62545" y="1260761"/>
            <a:ext cx="8908473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γ-jet fragmentation function &amp; jet-induced medium excitation</a:t>
            </a:r>
            <a:endParaRPr lang="zh-CN" altLang="en-US" sz="3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718" y="2826326"/>
            <a:ext cx="4409524" cy="12380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16781" y="2576942"/>
            <a:ext cx="4454237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Wei Chen(IOPP)</a:t>
            </a:r>
          </a:p>
          <a:p>
            <a:pPr algn="ctr"/>
            <a:endParaRPr lang="en-US" altLang="zh-CN" sz="2400" b="1" dirty="0"/>
          </a:p>
          <a:p>
            <a:pPr algn="ctr"/>
            <a:r>
              <a:rPr lang="en-US" altLang="zh-CN" sz="2000" b="1" dirty="0" err="1"/>
              <a:t>T.Luo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LG.Pang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SS.Cao</a:t>
            </a:r>
            <a:r>
              <a:rPr lang="en-US" altLang="zh-CN" sz="2000" b="1" dirty="0"/>
              <a:t>, </a:t>
            </a:r>
            <a:r>
              <a:rPr lang="en-US" altLang="zh-CN" sz="2000" b="1" dirty="0" err="1"/>
              <a:t>XN.Wang</a:t>
            </a:r>
            <a:endParaRPr lang="en-US" altLang="zh-CN" sz="2000" b="1" dirty="0"/>
          </a:p>
          <a:p>
            <a:pPr algn="ctr"/>
            <a:endParaRPr lang="en-US" altLang="zh-CN" sz="2000" b="1" dirty="0"/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Based on </a:t>
            </a:r>
            <a:r>
              <a:rPr lang="en-US" altLang="zh-CN" dirty="0">
                <a:solidFill>
                  <a:srgbClr val="FF0000"/>
                </a:solidFill>
              </a:rPr>
              <a:t> </a:t>
            </a:r>
            <a:r>
              <a:rPr lang="en-US" altLang="zh-CN" b="1" dirty="0" err="1">
                <a:solidFill>
                  <a:srgbClr val="FF0000"/>
                </a:solidFill>
              </a:rPr>
              <a:t>Phys.Lett</a:t>
            </a:r>
            <a:r>
              <a:rPr lang="en-US" altLang="zh-CN" b="1" dirty="0">
                <a:solidFill>
                  <a:srgbClr val="FF0000"/>
                </a:solidFill>
              </a:rPr>
              <a:t>. B777 (2018) 86-90</a:t>
            </a:r>
            <a:r>
              <a:rPr lang="en-US" altLang="zh-CN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en-US" altLang="zh-CN" u="sng" dirty="0">
                <a:solidFill>
                  <a:srgbClr val="FF0000"/>
                </a:solidFill>
              </a:rPr>
              <a:t> </a:t>
            </a:r>
            <a:r>
              <a:rPr lang="en-US" altLang="zh-CN" b="1" u="sng" dirty="0">
                <a:solidFill>
                  <a:srgbClr val="FF0000"/>
                </a:solidFill>
              </a:rPr>
              <a:t>arXiv:1704.03648</a:t>
            </a:r>
            <a:endParaRPr lang="zh-CN" altLang="en-US" sz="2000" b="1" u="sng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039091" y="5029605"/>
            <a:ext cx="10584873" cy="13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891145" y="5181603"/>
            <a:ext cx="8797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/>
              <a:t>中国物理学会高能物理分会第十届全国会员代表大会暨学术年会</a:t>
            </a:r>
            <a:endParaRPr lang="en-US" altLang="zh-CN" b="1" dirty="0"/>
          </a:p>
          <a:p>
            <a:pPr algn="ctr"/>
            <a:r>
              <a:rPr lang="en-US" altLang="zh-CN" sz="2000" b="1"/>
              <a:t>Shanghai, 20-24 </a:t>
            </a:r>
            <a:r>
              <a:rPr lang="en-US" altLang="zh-CN" sz="2000" b="1" dirty="0"/>
              <a:t>June 2018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5441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Research method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1668601" y="768833"/>
            <a:ext cx="893012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3+1D hydrodynamic model(</a:t>
            </a:r>
            <a:r>
              <a:rPr lang="en-US" altLang="zh-CN" sz="2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CLVisc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0417" y="1394298"/>
                <a:ext cx="5609120" cy="151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0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Hydrodynamic evolution of bulk medium</a:t>
                </a:r>
              </a:p>
              <a:p>
                <a:pPr>
                  <a:lnSpc>
                    <a:spcPts val="2700"/>
                  </a:lnSpc>
                  <a:spcBef>
                    <a:spcPts val="600"/>
                  </a:spcBef>
                </a:pPr>
                <a:r>
                  <a:rPr lang="en-US" altLang="zh-CN" sz="2000" b="1" dirty="0">
                    <a:cs typeface="Times New Roman" panose="02020603050405020304" pitchFamily="18" charset="0"/>
                  </a:rPr>
                  <a:t>    to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zh-CN" altLang="en-US" sz="2000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l-GR" altLang="zh-CN" sz="20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p>
                  </m:oMath>
                </a14:m>
                <a:r>
                  <a:rPr lang="en-US" altLang="zh-CN" sz="2000" b="1" dirty="0">
                    <a:cs typeface="Times New Roman" panose="02020603050405020304" pitchFamily="18" charset="0"/>
                  </a:rPr>
                  <a:t>=0 with a parameterized equation of state(Eos) s95p-pce by KT algorithm + the second </a:t>
                </a:r>
                <a:r>
                  <a:rPr lang="en-US" altLang="zh-CN" sz="2000" b="1" dirty="0" err="1">
                    <a:cs typeface="Times New Roman" panose="02020603050405020304" pitchFamily="18" charset="0"/>
                  </a:rPr>
                  <a:t>Runge-Kutta</a:t>
                </a:r>
                <a:r>
                  <a:rPr lang="en-US" altLang="zh-CN" sz="2000" b="1" dirty="0">
                    <a:cs typeface="Times New Roman" panose="02020603050405020304" pitchFamily="18" charset="0"/>
                  </a:rPr>
                  <a:t> method.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17" y="1394298"/>
                <a:ext cx="5609120" cy="1515800"/>
              </a:xfrm>
              <a:prstGeom prst="rect">
                <a:avLst/>
              </a:prstGeom>
              <a:blipFill>
                <a:blip r:embed="rId4"/>
                <a:stretch>
                  <a:fillRect l="-1196" t="-2419" b="-5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97" y="4070409"/>
            <a:ext cx="3494425" cy="9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7352" y="5013900"/>
            <a:ext cx="3920011" cy="6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组合 36"/>
          <p:cNvGrpSpPr/>
          <p:nvPr/>
        </p:nvGrpSpPr>
        <p:grpSpPr>
          <a:xfrm>
            <a:off x="6447616" y="1634262"/>
            <a:ext cx="4667928" cy="5023212"/>
            <a:chOff x="6468794" y="1658571"/>
            <a:chExt cx="4667928" cy="3029311"/>
          </a:xfrm>
        </p:grpSpPr>
        <p:grpSp>
          <p:nvGrpSpPr>
            <p:cNvPr id="27" name="组合 26"/>
            <p:cNvGrpSpPr/>
            <p:nvPr/>
          </p:nvGrpSpPr>
          <p:grpSpPr>
            <a:xfrm>
              <a:off x="6468794" y="1658571"/>
              <a:ext cx="4590678" cy="3029311"/>
              <a:chOff x="6454872" y="1658570"/>
              <a:chExt cx="4590678" cy="3029311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454872" y="1658570"/>
                <a:ext cx="4590678" cy="3029311"/>
                <a:chOff x="5652587" y="1658570"/>
                <a:chExt cx="4590678" cy="3029311"/>
              </a:xfrm>
            </p:grpSpPr>
            <p:sp>
              <p:nvSpPr>
                <p:cNvPr id="2" name="上箭头 1"/>
                <p:cNvSpPr/>
                <p:nvPr/>
              </p:nvSpPr>
              <p:spPr>
                <a:xfrm>
                  <a:off x="6594765" y="1876693"/>
                  <a:ext cx="139239" cy="2811187"/>
                </a:xfrm>
                <a:prstGeom prst="upArrow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>
                  <a:off x="6622473" y="2441845"/>
                  <a:ext cx="1524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文本框 11"/>
                <p:cNvSpPr txBox="1"/>
                <p:nvPr/>
              </p:nvSpPr>
              <p:spPr>
                <a:xfrm>
                  <a:off x="6282685" y="170499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6621476" y="3605064"/>
                  <a:ext cx="1524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文本框 13"/>
                <p:cNvSpPr txBox="1"/>
                <p:nvPr/>
              </p:nvSpPr>
              <p:spPr>
                <a:xfrm>
                  <a:off x="5666509" y="2224026"/>
                  <a:ext cx="10102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220MeV</a:t>
                  </a:r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5666509" y="2788427"/>
                  <a:ext cx="10182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184MeV</a:t>
                  </a:r>
                  <a:endParaRPr lang="zh-CN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6788728" y="2436402"/>
                  <a:ext cx="3047999" cy="54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6788725" y="3022526"/>
                  <a:ext cx="3048002" cy="962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/>
                <p:nvPr/>
              </p:nvSpPr>
              <p:spPr>
                <a:xfrm>
                  <a:off x="7469819" y="2154297"/>
                  <a:ext cx="1463862" cy="241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bg2">
                          <a:lumMod val="25000"/>
                        </a:schemeClr>
                      </a:solidFill>
                      <a:cs typeface="Times New Roman" panose="02020603050405020304" pitchFamily="18" charset="0"/>
                    </a:rPr>
                    <a:t>QGP phase</a:t>
                  </a:r>
                  <a:endParaRPr lang="zh-CN" altLang="en-US" sz="2000" b="1" dirty="0">
                    <a:solidFill>
                      <a:schemeClr val="bg2">
                        <a:lumMod val="25000"/>
                      </a:schemeClr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6838250" y="2607894"/>
                  <a:ext cx="2919389" cy="241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bg2">
                          <a:lumMod val="25000"/>
                        </a:schemeClr>
                      </a:solidFill>
                      <a:cs typeface="Times New Roman" panose="02020603050405020304" pitchFamily="18" charset="0"/>
                    </a:rPr>
                    <a:t>mixed phase(crossover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654903" y="3071790"/>
                  <a:ext cx="3588362" cy="426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bg2">
                          <a:lumMod val="25000"/>
                        </a:schemeClr>
                      </a:solidFill>
                      <a:cs typeface="Times New Roman" panose="02020603050405020304" pitchFamily="18" charset="0"/>
                    </a:rPr>
                    <a:t>hadron resonance gas phase</a:t>
                  </a:r>
                </a:p>
                <a:p>
                  <a:pPr algn="ctr"/>
                  <a:r>
                    <a:rPr lang="en-US" altLang="zh-CN" sz="2000" b="1" dirty="0">
                      <a:solidFill>
                        <a:schemeClr val="bg2">
                          <a:lumMod val="25000"/>
                        </a:schemeClr>
                      </a:solidFill>
                      <a:cs typeface="Times New Roman" panose="02020603050405020304" pitchFamily="18" charset="0"/>
                    </a:rPr>
                    <a:t>(chemical equilibrium</a:t>
                  </a:r>
                  <a:r>
                    <a:rPr lang="en-US" altLang="zh-CN" sz="2000" b="1" dirty="0">
                      <a:cs typeface="Times New Roman" panose="02020603050405020304" pitchFamily="18" charset="0"/>
                    </a:rPr>
                    <a:t>)</a:t>
                  </a:r>
                  <a:endParaRPr lang="zh-CN" altLang="en-US" sz="2000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5652587" y="1658570"/>
                  <a:ext cx="4530436" cy="302931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7924524" y="1689170"/>
                <a:ext cx="2189258" cy="27841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EOS:s95p-pce</a:t>
                </a:r>
                <a:r>
                  <a:rPr lang="en-US" altLang="zh-CN" sz="24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dirty="0">
                  <a:solidFill>
                    <a:schemeClr val="tx2"/>
                  </a:solidFill>
                </a:endParaRPr>
              </a:p>
            </p:txBody>
          </p:sp>
        </p:grpSp>
        <p:cxnSp>
          <p:nvCxnSpPr>
            <p:cNvPr id="28" name="直接连接符 27"/>
            <p:cNvCxnSpPr/>
            <p:nvPr/>
          </p:nvCxnSpPr>
          <p:spPr>
            <a:xfrm>
              <a:off x="7438608" y="3037585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510426" y="3399789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165MeV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7618787" y="3600179"/>
              <a:ext cx="3047999" cy="54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423824" y="4131544"/>
              <a:ext cx="152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591075" y="4126658"/>
              <a:ext cx="3047999" cy="544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6510426" y="3911834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137MeV</a:t>
              </a:r>
              <a:endPara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65757" y="3672033"/>
              <a:ext cx="3670965" cy="42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cs typeface="Times New Roman" panose="02020603050405020304" pitchFamily="18" charset="0"/>
                </a:rPr>
                <a:t>hadron resonance gas phase</a:t>
              </a:r>
            </a:p>
            <a:p>
              <a:pPr algn="ctr"/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cs typeface="Times New Roman" panose="02020603050405020304" pitchFamily="18" charset="0"/>
                </a:rPr>
                <a:t>(chemical non-equilibrium)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286962" y="4197118"/>
              <a:ext cx="1656224" cy="24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cs typeface="Times New Roman" panose="02020603050405020304" pitchFamily="18" charset="0"/>
                </a:rPr>
                <a:t>free hadrons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310417" y="3073898"/>
            <a:ext cx="50236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Calculate hadron spectrum from freeze-out hypersurface. </a:t>
            </a:r>
          </a:p>
          <a:p>
            <a:r>
              <a:rPr lang="en-US" altLang="zh-CN" sz="2000" b="1" dirty="0">
                <a:cs typeface="Times New Roman" panose="02020603050405020304" pitchFamily="18" charset="0"/>
              </a:rPr>
              <a:t>     Cooper-Frye </a:t>
            </a:r>
            <a:r>
              <a:rPr lang="en-US" altLang="zh-CN" sz="2000" b="1" dirty="0" err="1">
                <a:cs typeface="Times New Roman" panose="02020603050405020304" pitchFamily="18" charset="0"/>
              </a:rPr>
              <a:t>formular</a:t>
            </a:r>
            <a:r>
              <a:rPr lang="en-US" altLang="zh-CN" sz="2000" b="1" dirty="0">
                <a:cs typeface="Times New Roman" panose="02020603050405020304" pitchFamily="18" charset="0"/>
              </a:rPr>
              <a:t>:</a:t>
            </a:r>
          </a:p>
          <a:p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Hadron resonance decay</a:t>
            </a:r>
          </a:p>
          <a:p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</a:t>
            </a:r>
            <a:endParaRPr lang="en-US" altLang="zh-CN" sz="2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9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 err="1"/>
                <a:t>CoLBT</a:t>
              </a:r>
              <a:r>
                <a:rPr lang="en-US" altLang="zh-CN" sz="2800" dirty="0"/>
                <a:t>-hydro model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3804605" y="666695"/>
            <a:ext cx="7976742" cy="2151554"/>
            <a:chOff x="-65413" y="704276"/>
            <a:chExt cx="7976742" cy="2151554"/>
          </a:xfrm>
        </p:grpSpPr>
        <p:grpSp>
          <p:nvGrpSpPr>
            <p:cNvPr id="93" name="组合 92"/>
            <p:cNvGrpSpPr/>
            <p:nvPr/>
          </p:nvGrpSpPr>
          <p:grpSpPr>
            <a:xfrm>
              <a:off x="-65413" y="704276"/>
              <a:ext cx="7976742" cy="1169551"/>
              <a:chOff x="-123845" y="2480184"/>
              <a:chExt cx="7976742" cy="1169551"/>
            </a:xfrm>
          </p:grpSpPr>
          <p:sp>
            <p:nvSpPr>
              <p:cNvPr id="88" name="文本框 87"/>
              <p:cNvSpPr txBox="1"/>
              <p:nvPr/>
            </p:nvSpPr>
            <p:spPr>
              <a:xfrm>
                <a:off x="1423293" y="2480184"/>
                <a:ext cx="524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CoLBT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-hydro model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-123845" y="2926457"/>
                <a:ext cx="4256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Linear Boltzmann Transport model</a:t>
                </a:r>
              </a:p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(LBT)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4068688" y="2941849"/>
                <a:ext cx="37842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D5390F"/>
                    </a:solidFill>
                  </a:rPr>
                  <a:t>3+1D hydrodynamic model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D5390F"/>
                    </a:solidFill>
                  </a:rPr>
                  <a:t>(</a:t>
                </a:r>
                <a:r>
                  <a:rPr lang="en-US" altLang="zh-CN" sz="2000" b="1" dirty="0" err="1">
                    <a:solidFill>
                      <a:srgbClr val="D5390F"/>
                    </a:solidFill>
                  </a:rPr>
                  <a:t>CLVisc</a:t>
                </a:r>
                <a:r>
                  <a:rPr lang="en-US" altLang="zh-CN" sz="2000" b="1" dirty="0">
                    <a:solidFill>
                      <a:srgbClr val="D5390F"/>
                    </a:solidFill>
                  </a:rPr>
                  <a:t>)</a:t>
                </a:r>
                <a:endParaRPr lang="zh-CN" altLang="en-US" sz="2000" b="1" dirty="0">
                  <a:solidFill>
                    <a:srgbClr val="D5390F"/>
                  </a:solidFill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3957540" y="2820802"/>
                <a:ext cx="4397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/>
                  <a:t>+</a:t>
                </a:r>
                <a:endParaRPr lang="zh-CN" altLang="en-US" sz="3200" b="1" dirty="0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83368" y="1840167"/>
              <a:ext cx="5672137" cy="1015663"/>
              <a:chOff x="185738" y="2652614"/>
              <a:chExt cx="5672137" cy="1015663"/>
            </a:xfrm>
          </p:grpSpPr>
          <p:sp>
            <p:nvSpPr>
              <p:cNvPr id="97" name="文本框 96"/>
              <p:cNvSpPr txBox="1"/>
              <p:nvPr/>
            </p:nvSpPr>
            <p:spPr>
              <a:xfrm>
                <a:off x="185738" y="2652614"/>
                <a:ext cx="56721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/>
                  <a:t>formulated in Milne coordinates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/>
                  <a:t>simulated in sync with each other </a:t>
                </a:r>
                <a:endParaRPr lang="zh-CN" altLang="en-US" sz="2000" dirty="0"/>
              </a:p>
            </p:txBody>
          </p:sp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72328" y="2766538"/>
                <a:ext cx="1053391" cy="374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95098" y="872233"/>
            <a:ext cx="3761560" cy="5783159"/>
            <a:chOff x="7911329" y="950011"/>
            <a:chExt cx="3761560" cy="5783159"/>
          </a:xfrm>
        </p:grpSpPr>
        <p:grpSp>
          <p:nvGrpSpPr>
            <p:cNvPr id="83" name="组合 82"/>
            <p:cNvGrpSpPr/>
            <p:nvPr/>
          </p:nvGrpSpPr>
          <p:grpSpPr>
            <a:xfrm>
              <a:off x="8169827" y="1336426"/>
              <a:ext cx="3181717" cy="5396744"/>
              <a:chOff x="1783090" y="949556"/>
              <a:chExt cx="3181717" cy="539674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3897176" y="965966"/>
                <a:ext cx="1067631" cy="5380334"/>
                <a:chOff x="3897176" y="965966"/>
                <a:chExt cx="1067631" cy="5380334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D5390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矩形 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D5390F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3" name="直接箭头连接符 32"/>
                  <p:cNvCxnSpPr>
                    <a:endCxn id="3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>
                    <a:stCxn id="32" idx="2"/>
                    <a:endCxn id="51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>
                    <a:stCxn id="51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D5390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文本框 39"/>
                <p:cNvSpPr txBox="1"/>
                <p:nvPr/>
              </p:nvSpPr>
              <p:spPr>
                <a:xfrm>
                  <a:off x="4446571" y="2754913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矩形 50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D5390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矩形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38100">
                      <a:solidFill>
                        <a:srgbClr val="D5390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文本框 54"/>
                <p:cNvSpPr txBox="1"/>
                <p:nvPr/>
              </p:nvSpPr>
              <p:spPr>
                <a:xfrm>
                  <a:off x="4472364" y="965966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1783090" y="949556"/>
                <a:ext cx="1092262" cy="5394402"/>
                <a:chOff x="3754913" y="951898"/>
                <a:chExt cx="1092262" cy="5394402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2" name="矩形 6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3" name="直接箭头连接符 62"/>
                  <p:cNvCxnSpPr>
                    <a:endCxn id="6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79375">
                    <a:solidFill>
                      <a:srgbClr val="0070C0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箭头连接符 63"/>
                  <p:cNvCxnSpPr>
                    <a:stCxn id="62" idx="2"/>
                    <a:endCxn id="60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箭头连接符 64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>
                    <a:stCxn id="60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文本框 58"/>
                <p:cNvSpPr txBox="1"/>
                <p:nvPr/>
              </p:nvSpPr>
              <p:spPr>
                <a:xfrm>
                  <a:off x="3771324" y="2712709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矩形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1" name="文本框 60"/>
                <p:cNvSpPr txBox="1"/>
                <p:nvPr/>
              </p:nvSpPr>
              <p:spPr>
                <a:xfrm>
                  <a:off x="3754913" y="951898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843739" y="1985079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76" name="环形箭头 75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环形箭头 77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2841392" y="3755268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81" name="环形箭头 80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环形箭头 81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911329" y="950011"/>
              <a:ext cx="3761560" cy="5780818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229104" y="973454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LBT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0277323" y="950011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D5390F"/>
                  </a:solidFill>
                </a:rPr>
                <a:t>CLVisc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557471" y="1681366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9569191" y="3620363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05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 err="1"/>
                <a:t>CoLBT</a:t>
              </a:r>
              <a:r>
                <a:rPr lang="en-US" altLang="zh-CN" sz="2800" dirty="0"/>
                <a:t>-hydro model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3804605" y="666695"/>
            <a:ext cx="7976742" cy="2151554"/>
            <a:chOff x="-65413" y="704276"/>
            <a:chExt cx="7976742" cy="2151554"/>
          </a:xfrm>
        </p:grpSpPr>
        <p:grpSp>
          <p:nvGrpSpPr>
            <p:cNvPr id="93" name="组合 92"/>
            <p:cNvGrpSpPr/>
            <p:nvPr/>
          </p:nvGrpSpPr>
          <p:grpSpPr>
            <a:xfrm>
              <a:off x="-65413" y="704276"/>
              <a:ext cx="7976742" cy="1169551"/>
              <a:chOff x="-123845" y="2480184"/>
              <a:chExt cx="7976742" cy="1169551"/>
            </a:xfrm>
          </p:grpSpPr>
          <p:sp>
            <p:nvSpPr>
              <p:cNvPr id="88" name="文本框 87"/>
              <p:cNvSpPr txBox="1"/>
              <p:nvPr/>
            </p:nvSpPr>
            <p:spPr>
              <a:xfrm>
                <a:off x="1423293" y="2480184"/>
                <a:ext cx="5247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CoLBT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-hydro model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-123845" y="2926457"/>
                <a:ext cx="42566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Linear Boltzmann Transport model</a:t>
                </a:r>
              </a:p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(LBT)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4068688" y="2941849"/>
                <a:ext cx="37842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D5390F"/>
                    </a:solidFill>
                  </a:rPr>
                  <a:t>3+1D hydrodynamic model</a:t>
                </a:r>
              </a:p>
              <a:p>
                <a:pPr algn="ctr"/>
                <a:r>
                  <a:rPr lang="en-US" altLang="zh-CN" sz="2000" b="1" dirty="0">
                    <a:solidFill>
                      <a:srgbClr val="D5390F"/>
                    </a:solidFill>
                  </a:rPr>
                  <a:t>(</a:t>
                </a:r>
                <a:r>
                  <a:rPr lang="en-US" altLang="zh-CN" sz="2000" b="1" dirty="0" err="1">
                    <a:solidFill>
                      <a:srgbClr val="D5390F"/>
                    </a:solidFill>
                  </a:rPr>
                  <a:t>CLVisc</a:t>
                </a:r>
                <a:r>
                  <a:rPr lang="en-US" altLang="zh-CN" sz="2000" b="1" dirty="0">
                    <a:solidFill>
                      <a:srgbClr val="D5390F"/>
                    </a:solidFill>
                  </a:rPr>
                  <a:t>)</a:t>
                </a:r>
                <a:endParaRPr lang="zh-CN" altLang="en-US" sz="2000" b="1" dirty="0">
                  <a:solidFill>
                    <a:srgbClr val="D5390F"/>
                  </a:solidFill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3957540" y="2820802"/>
                <a:ext cx="4397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/>
                  <a:t>+</a:t>
                </a:r>
                <a:endParaRPr lang="zh-CN" altLang="en-US" sz="3200" b="1" dirty="0"/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>
              <a:off x="183368" y="1840167"/>
              <a:ext cx="5672137" cy="1015663"/>
              <a:chOff x="185738" y="2652614"/>
              <a:chExt cx="5672137" cy="1015663"/>
            </a:xfrm>
          </p:grpSpPr>
          <p:sp>
            <p:nvSpPr>
              <p:cNvPr id="97" name="文本框 96"/>
              <p:cNvSpPr txBox="1"/>
              <p:nvPr/>
            </p:nvSpPr>
            <p:spPr>
              <a:xfrm>
                <a:off x="185738" y="2652614"/>
                <a:ext cx="56721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2">
                        <a:lumMod val="75000"/>
                      </a:schemeClr>
                    </a:solidFill>
                  </a:rPr>
                  <a:t>formulated in Milne coordinates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solidFill>
                      <a:schemeClr val="tx2">
                        <a:lumMod val="75000"/>
                      </a:schemeClr>
                    </a:solidFill>
                  </a:rPr>
                  <a:t>simulated in sync with each other </a:t>
                </a:r>
                <a:endParaRPr lang="zh-CN" altLang="en-US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72328" y="2766538"/>
                <a:ext cx="1053391" cy="374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95098" y="872233"/>
            <a:ext cx="3761560" cy="5783159"/>
            <a:chOff x="7911329" y="950011"/>
            <a:chExt cx="3761560" cy="5783159"/>
          </a:xfrm>
        </p:grpSpPr>
        <p:grpSp>
          <p:nvGrpSpPr>
            <p:cNvPr id="83" name="组合 82"/>
            <p:cNvGrpSpPr/>
            <p:nvPr/>
          </p:nvGrpSpPr>
          <p:grpSpPr>
            <a:xfrm>
              <a:off x="8169827" y="1336426"/>
              <a:ext cx="3181717" cy="5396744"/>
              <a:chOff x="1783090" y="949556"/>
              <a:chExt cx="3181717" cy="539674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3897176" y="965966"/>
                <a:ext cx="1067631" cy="5380334"/>
                <a:chOff x="3897176" y="965966"/>
                <a:chExt cx="1067631" cy="5380334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D5390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矩形 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 w="38100">
                        <a:solidFill>
                          <a:srgbClr val="D5390F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3" name="直接箭头连接符 32"/>
                  <p:cNvCxnSpPr>
                    <a:endCxn id="3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>
                    <a:stCxn id="32" idx="2"/>
                    <a:endCxn id="51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>
                    <a:stCxn id="51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D5390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文本框 39"/>
                <p:cNvSpPr txBox="1"/>
                <p:nvPr/>
              </p:nvSpPr>
              <p:spPr>
                <a:xfrm>
                  <a:off x="4446571" y="2754913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矩形 50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D5390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矩形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38100">
                      <a:solidFill>
                        <a:srgbClr val="D5390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文本框 54"/>
                <p:cNvSpPr txBox="1"/>
                <p:nvPr/>
              </p:nvSpPr>
              <p:spPr>
                <a:xfrm>
                  <a:off x="4472364" y="965966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1783090" y="949556"/>
                <a:ext cx="1092262" cy="5394402"/>
                <a:chOff x="3754913" y="951898"/>
                <a:chExt cx="1092262" cy="5394402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2" name="矩形 6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3" name="直接箭头连接符 62"/>
                  <p:cNvCxnSpPr>
                    <a:endCxn id="6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79375">
                    <a:solidFill>
                      <a:srgbClr val="0070C0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箭头连接符 63"/>
                  <p:cNvCxnSpPr>
                    <a:stCxn id="62" idx="2"/>
                    <a:endCxn id="60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箭头连接符 64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>
                    <a:stCxn id="60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文本框 58"/>
                <p:cNvSpPr txBox="1"/>
                <p:nvPr/>
              </p:nvSpPr>
              <p:spPr>
                <a:xfrm>
                  <a:off x="3771324" y="2712709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矩形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 w="381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1" name="文本框 60"/>
                <p:cNvSpPr txBox="1"/>
                <p:nvPr/>
              </p:nvSpPr>
              <p:spPr>
                <a:xfrm>
                  <a:off x="3754913" y="951898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843739" y="1985079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76" name="环形箭头 75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环形箭头 77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2841392" y="3755268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81" name="环形箭头 80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环形箭头 81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911329" y="950011"/>
              <a:ext cx="3761560" cy="5780818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229104" y="973454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LBT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0277323" y="950011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D5390F"/>
                  </a:solidFill>
                </a:rPr>
                <a:t>CLVisc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557471" y="1681366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9569191" y="3620363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4313" y="2412348"/>
            <a:ext cx="4880454" cy="1869059"/>
            <a:chOff x="214313" y="2412348"/>
            <a:chExt cx="4880454" cy="1869059"/>
          </a:xfrm>
        </p:grpSpPr>
        <p:sp>
          <p:nvSpPr>
            <p:cNvPr id="14" name="矩形 13"/>
            <p:cNvSpPr/>
            <p:nvPr/>
          </p:nvSpPr>
          <p:spPr>
            <a:xfrm>
              <a:off x="214313" y="2412348"/>
              <a:ext cx="3561236" cy="1869059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曲线连接符 15"/>
            <p:cNvCxnSpPr/>
            <p:nvPr/>
          </p:nvCxnSpPr>
          <p:spPr>
            <a:xfrm>
              <a:off x="3856658" y="3019459"/>
              <a:ext cx="1238109" cy="673951"/>
            </a:xfrm>
            <a:prstGeom prst="curvedConnector3">
              <a:avLst>
                <a:gd name="adj1" fmla="val 6615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168360" y="2922598"/>
            <a:ext cx="8176039" cy="3792491"/>
            <a:chOff x="4168360" y="2922598"/>
            <a:chExt cx="8176039" cy="3792491"/>
          </a:xfrm>
        </p:grpSpPr>
        <p:grpSp>
          <p:nvGrpSpPr>
            <p:cNvPr id="20" name="组合 19"/>
            <p:cNvGrpSpPr/>
            <p:nvPr/>
          </p:nvGrpSpPr>
          <p:grpSpPr>
            <a:xfrm>
              <a:off x="4168360" y="2922598"/>
              <a:ext cx="8176039" cy="3792491"/>
              <a:chOff x="4168360" y="2922598"/>
              <a:chExt cx="7981792" cy="379249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4168360" y="2922598"/>
                <a:ext cx="7981792" cy="3792491"/>
                <a:chOff x="197080" y="3019629"/>
                <a:chExt cx="7981792" cy="3792491"/>
              </a:xfrm>
            </p:grpSpPr>
            <p:sp>
              <p:nvSpPr>
                <p:cNvPr id="44" name="环形箭头 43"/>
                <p:cNvSpPr/>
                <p:nvPr/>
              </p:nvSpPr>
              <p:spPr>
                <a:xfrm>
                  <a:off x="1145543" y="3790441"/>
                  <a:ext cx="1128092" cy="1050406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环形箭头 44"/>
                <p:cNvSpPr/>
                <p:nvPr/>
              </p:nvSpPr>
              <p:spPr>
                <a:xfrm flipH="1" flipV="1">
                  <a:off x="1143606" y="3842750"/>
                  <a:ext cx="1128092" cy="1050406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直接箭头连接符 45"/>
                <p:cNvCxnSpPr/>
                <p:nvPr/>
              </p:nvCxnSpPr>
              <p:spPr>
                <a:xfrm>
                  <a:off x="656182" y="4551660"/>
                  <a:ext cx="7248" cy="1194304"/>
                </a:xfrm>
                <a:prstGeom prst="straightConnector1">
                  <a:avLst/>
                </a:prstGeom>
                <a:ln w="79375">
                  <a:solidFill>
                    <a:srgbClr val="0070C0"/>
                  </a:solidFill>
                  <a:headEnd w="lg" len="sm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>
                  <a:off x="2647557" y="4550920"/>
                  <a:ext cx="7248" cy="1194304"/>
                </a:xfrm>
                <a:prstGeom prst="straightConnector1">
                  <a:avLst/>
                </a:prstGeom>
                <a:ln w="88900">
                  <a:solidFill>
                    <a:srgbClr val="D5390F"/>
                  </a:solidFill>
                  <a:headEnd w="lg" len="sm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矩形 52"/>
                    <p:cNvSpPr/>
                    <p:nvPr/>
                  </p:nvSpPr>
                  <p:spPr>
                    <a:xfrm>
                      <a:off x="197080" y="4072230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矩形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080" y="4072230"/>
                      <a:ext cx="942752" cy="48682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 w="381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矩形 53"/>
                    <p:cNvSpPr/>
                    <p:nvPr/>
                  </p:nvSpPr>
                  <p:spPr>
                    <a:xfrm>
                      <a:off x="2211110" y="4059383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D5390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矩形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11110" y="4059383"/>
                      <a:ext cx="942752" cy="48682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38100">
                      <a:solidFill>
                        <a:srgbClr val="D5390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" name="文本框 2"/>
                <p:cNvSpPr txBox="1"/>
                <p:nvPr/>
              </p:nvSpPr>
              <p:spPr>
                <a:xfrm>
                  <a:off x="3129143" y="3019629"/>
                  <a:ext cx="5049729" cy="3477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Font typeface="+mj-ea"/>
                    <a:buAutoNum type="circleNumDbPlain"/>
                  </a:pP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provide medium info (T, u) to jet </a:t>
                  </a:r>
                  <a:r>
                    <a:rPr lang="en-US" altLang="zh-CN" sz="2000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partons</a:t>
                  </a:r>
                  <a:endParaRPr lang="en-US" altLang="zh-CN" sz="2000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Font typeface="+mj-ea"/>
                    <a:buAutoNum type="circleNumDbPlain"/>
                  </a:pP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carry out jet shower </a:t>
                  </a:r>
                  <a:r>
                    <a:rPr lang="en-US" altLang="zh-CN" sz="2000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partons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’ transport according to medium info.</a:t>
                  </a:r>
                </a:p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Font typeface="+mj-ea"/>
                    <a:buAutoNum type="circleNumDbPlain"/>
                  </a:pP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soft(  </a:t>
                  </a:r>
                  <a:r>
                    <a:rPr lang="zh-CN" altLang="en-US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               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) and </a:t>
                  </a:r>
                  <a:r>
                    <a:rPr lang="zh-CN" altLang="en-US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‘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negative</a:t>
                  </a:r>
                  <a:r>
                    <a:rPr lang="zh-CN" altLang="en-US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’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(               )      </a:t>
                  </a:r>
                  <a:r>
                    <a:rPr lang="en-US" altLang="zh-CN" sz="2000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partons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 deposited into medium as source term</a:t>
                  </a:r>
                </a:p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Font typeface="+mj-ea"/>
                    <a:buAutoNum type="circleNumDbPlain"/>
                  </a:pP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hard(                 ) </a:t>
                  </a:r>
                  <a:r>
                    <a:rPr lang="en-US" altLang="zh-CN" sz="2000" dirty="0" err="1">
                      <a:solidFill>
                        <a:schemeClr val="tx2">
                          <a:lumMod val="75000"/>
                        </a:schemeClr>
                      </a:solidFill>
                    </a:rPr>
                    <a:t>partons</a:t>
                  </a: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 propagate in LBT frame</a:t>
                  </a:r>
                </a:p>
                <a:p>
                  <a:pPr marL="342900" indent="-342900">
                    <a:spcBef>
                      <a:spcPts val="6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Font typeface="+mj-ea"/>
                    <a:buAutoNum type="circleNumDbPlain"/>
                  </a:pPr>
                  <a:r>
                    <a:rPr lang="en-US" altLang="zh-CN" sz="2000" dirty="0">
                      <a:solidFill>
                        <a:schemeClr val="tx2">
                          <a:lumMod val="75000"/>
                        </a:schemeClr>
                      </a:solidFill>
                    </a:rPr>
                    <a:t>update the medium info through solving </a:t>
                  </a:r>
                </a:p>
              </p:txBody>
            </p:sp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5310" y="6432620"/>
                  <a:ext cx="1218395" cy="37950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组合 18"/>
              <p:cNvGrpSpPr/>
              <p:nvPr/>
            </p:nvGrpSpPr>
            <p:grpSpPr>
              <a:xfrm>
                <a:off x="4651202" y="3490051"/>
                <a:ext cx="1934293" cy="1946758"/>
                <a:chOff x="4651202" y="3490051"/>
                <a:chExt cx="1934293" cy="194675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5514489" y="4697383"/>
                  <a:ext cx="311113" cy="302101"/>
                </a:xfrm>
                <a:prstGeom prst="ellipse">
                  <a:avLst/>
                </a:prstGeom>
                <a:noFill/>
                <a:ln w="22225">
                  <a:solidFill>
                    <a:srgbClr val="92D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/>
                      </a:solidFill>
                    </a:rPr>
                    <a:t>1</a:t>
                  </a:r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4754013" y="4075754"/>
                  <a:ext cx="311113" cy="302101"/>
                </a:xfrm>
                <a:prstGeom prst="ellipse">
                  <a:avLst/>
                </a:prstGeom>
                <a:noFill/>
                <a:ln w="22225">
                  <a:solidFill>
                    <a:srgbClr val="92D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/>
                      </a:solidFill>
                    </a:rPr>
                    <a:t>2</a:t>
                  </a:r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5540991" y="3490051"/>
                  <a:ext cx="311113" cy="302101"/>
                </a:xfrm>
                <a:prstGeom prst="ellipse">
                  <a:avLst/>
                </a:prstGeom>
                <a:noFill/>
                <a:ln w="22225">
                  <a:solidFill>
                    <a:srgbClr val="92D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/>
                      </a:solidFill>
                    </a:rPr>
                    <a:t>3</a:t>
                  </a:r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4651202" y="4812665"/>
                  <a:ext cx="311113" cy="302101"/>
                </a:xfrm>
                <a:prstGeom prst="ellipse">
                  <a:avLst/>
                </a:prstGeom>
                <a:noFill/>
                <a:ln w="22225">
                  <a:solidFill>
                    <a:srgbClr val="92D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/>
                      </a:solidFill>
                    </a:rPr>
                    <a:t>4</a:t>
                  </a:r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6274382" y="4697382"/>
                  <a:ext cx="311113" cy="302101"/>
                </a:xfrm>
                <a:prstGeom prst="ellipse">
                  <a:avLst/>
                </a:prstGeom>
                <a:noFill/>
                <a:ln w="22225">
                  <a:solidFill>
                    <a:srgbClr val="92D050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chemeClr val="accent6"/>
                      </a:solidFill>
                    </a:rPr>
                    <a:t>5</a:t>
                  </a:r>
                  <a:endParaRPr lang="zh-CN" altLang="en-US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22" name="矩形 121"/>
                <p:cNvSpPr/>
                <p:nvPr/>
              </p:nvSpPr>
              <p:spPr>
                <a:xfrm>
                  <a:off x="5366013" y="4975144"/>
                  <a:ext cx="51969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Δτ</a:t>
                  </a:r>
                  <a:endParaRPr lang="zh-CN" altLang="en-US" sz="2400" b="1" dirty="0"/>
                </a:p>
              </p:txBody>
            </p:sp>
          </p:grpSp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45708" y="4178489"/>
              <a:ext cx="1123950" cy="3429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46671" y="4170739"/>
              <a:ext cx="990600" cy="3429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00932" y="5283891"/>
              <a:ext cx="1123950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55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Hydrodynamic equations with source term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组合 26"/>
          <p:cNvGrpSpPr/>
          <p:nvPr/>
        </p:nvGrpSpPr>
        <p:grpSpPr>
          <a:xfrm>
            <a:off x="2806504" y="1397283"/>
            <a:ext cx="6466001" cy="3076243"/>
            <a:chOff x="372793" y="961185"/>
            <a:chExt cx="6466001" cy="3076243"/>
          </a:xfrm>
        </p:grpSpPr>
        <p:sp>
          <p:nvSpPr>
            <p:cNvPr id="8" name="文本框 7"/>
            <p:cNvSpPr txBox="1"/>
            <p:nvPr/>
          </p:nvSpPr>
          <p:spPr>
            <a:xfrm>
              <a:off x="372794" y="961185"/>
              <a:ext cx="6013938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Hydrodynamic equation with source term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2427" y="3295172"/>
              <a:ext cx="4496367" cy="74225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72794" y="3404928"/>
              <a:ext cx="1844333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source term: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9609" y="1482138"/>
              <a:ext cx="2814093" cy="667751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372793" y="2289397"/>
              <a:ext cx="2472077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Energy-momentum tensor of QGP fluid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79763" y="2289397"/>
              <a:ext cx="2901035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 and momentum deposited from jet 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609609" y="2005068"/>
              <a:ext cx="607518" cy="284329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endCxn id="22" idx="0"/>
            </p:cNvCxnSpPr>
            <p:nvPr/>
          </p:nvCxnSpPr>
          <p:spPr>
            <a:xfrm>
              <a:off x="3683522" y="2014504"/>
              <a:ext cx="1146759" cy="274893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66255" y="786673"/>
            <a:ext cx="1202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Assumption: Instantaneous local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thermalization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of deposited energy and momentum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6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806504" y="1397283"/>
            <a:ext cx="6452146" cy="3076243"/>
            <a:chOff x="372793" y="961185"/>
            <a:chExt cx="6452146" cy="307624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8572" y="3295172"/>
              <a:ext cx="4496367" cy="74225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72794" y="961185"/>
              <a:ext cx="6013938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Hydrodynamic equation with source term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2794" y="3404928"/>
              <a:ext cx="1844333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source term: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9609" y="1482138"/>
              <a:ext cx="2814093" cy="667751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372793" y="2289397"/>
              <a:ext cx="2472077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Energy-momentum tensor of QGP fluid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79763" y="2289397"/>
              <a:ext cx="2901035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 and momentum deposited from jet 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>
              <a:off x="1609609" y="2005068"/>
              <a:ext cx="607518" cy="284329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36" idx="0"/>
            </p:cNvCxnSpPr>
            <p:nvPr/>
          </p:nvCxnSpPr>
          <p:spPr>
            <a:xfrm>
              <a:off x="3683522" y="2014504"/>
              <a:ext cx="1146759" cy="274893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Hydrodynamic equations with source term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圆角矩形 2"/>
          <p:cNvSpPr/>
          <p:nvPr/>
        </p:nvSpPr>
        <p:spPr>
          <a:xfrm>
            <a:off x="5813474" y="3731270"/>
            <a:ext cx="3459031" cy="742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412441" y="4854615"/>
            <a:ext cx="2112706" cy="759955"/>
            <a:chOff x="3046621" y="5193447"/>
            <a:chExt cx="2112706" cy="7599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3775" y="5342300"/>
              <a:ext cx="1392743" cy="611102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3046621" y="5193447"/>
              <a:ext cx="2112706" cy="7358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75000"/>
                    </a:schemeClr>
                  </a:solidFill>
                </a:rPr>
                <a:t>soft </a:t>
              </a:r>
              <a:r>
                <a:rPr lang="en-US" altLang="zh-CN" b="1" dirty="0" err="1">
                  <a:solidFill>
                    <a:schemeClr val="tx2">
                      <a:lumMod val="75000"/>
                    </a:schemeClr>
                  </a:solidFill>
                </a:rPr>
                <a:t>partons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</a:rPr>
                <a:t>    (                    )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61875" y="4854615"/>
            <a:ext cx="2112706" cy="777503"/>
            <a:chOff x="6570879" y="5245831"/>
            <a:chExt cx="2112706" cy="77750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70352" y="5546156"/>
              <a:ext cx="1142335" cy="477178"/>
            </a:xfrm>
            <a:prstGeom prst="rect">
              <a:avLst/>
            </a:prstGeom>
          </p:spPr>
        </p:pic>
        <p:sp>
          <p:nvSpPr>
            <p:cNvPr id="29" name="圆角矩形 28"/>
            <p:cNvSpPr/>
            <p:nvPr/>
          </p:nvSpPr>
          <p:spPr>
            <a:xfrm>
              <a:off x="6570879" y="5245831"/>
              <a:ext cx="2112706" cy="7358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75000"/>
                    </a:schemeClr>
                  </a:solidFill>
                </a:rPr>
                <a:t>negative </a:t>
              </a:r>
              <a:r>
                <a:rPr lang="en-US" altLang="zh-CN" b="1" dirty="0" err="1">
                  <a:solidFill>
                    <a:schemeClr val="tx2">
                      <a:lumMod val="75000"/>
                    </a:schemeClr>
                  </a:solidFill>
                </a:rPr>
                <a:t>partons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</a:rPr>
                <a:t>    (                    )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6415967" y="4525910"/>
            <a:ext cx="932931" cy="3287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9" idx="0"/>
          </p:cNvCxnSpPr>
          <p:nvPr/>
        </p:nvCxnSpPr>
        <p:spPr>
          <a:xfrm>
            <a:off x="7885626" y="4525910"/>
            <a:ext cx="1232602" cy="3287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66255" y="786673"/>
            <a:ext cx="1202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Assumption: Instantaneous local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thermalization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of deposited energy and momentum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806504" y="1397283"/>
            <a:ext cx="6452146" cy="3076243"/>
            <a:chOff x="372793" y="961185"/>
            <a:chExt cx="6452146" cy="307624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8572" y="3295172"/>
              <a:ext cx="4496367" cy="74225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72794" y="961185"/>
              <a:ext cx="6013938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Hydrodynamic equation with source term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72794" y="3404928"/>
              <a:ext cx="1844333" cy="461665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source term: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9609" y="1482138"/>
              <a:ext cx="2814093" cy="667751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372793" y="2289397"/>
              <a:ext cx="2472077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Energy-momentum tensor of QGP fluid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79763" y="2289397"/>
              <a:ext cx="2901035" cy="707886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</a:rPr>
                <a:t>Energy and momentum deposited from jet 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>
              <a:off x="1609609" y="2005068"/>
              <a:ext cx="607518" cy="284329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36" idx="0"/>
            </p:cNvCxnSpPr>
            <p:nvPr/>
          </p:nvCxnSpPr>
          <p:spPr>
            <a:xfrm>
              <a:off x="3683522" y="2014504"/>
              <a:ext cx="1146759" cy="274893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Hydrodynamic equations with source term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圆角矩形 2"/>
          <p:cNvSpPr/>
          <p:nvPr/>
        </p:nvSpPr>
        <p:spPr>
          <a:xfrm>
            <a:off x="5813474" y="3731270"/>
            <a:ext cx="3459031" cy="742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412441" y="4854615"/>
            <a:ext cx="2112706" cy="759955"/>
            <a:chOff x="3046621" y="5193447"/>
            <a:chExt cx="2112706" cy="75995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3775" y="5342300"/>
              <a:ext cx="1392743" cy="611102"/>
            </a:xfrm>
            <a:prstGeom prst="rect">
              <a:avLst/>
            </a:prstGeom>
          </p:spPr>
        </p:pic>
        <p:sp>
          <p:nvSpPr>
            <p:cNvPr id="17" name="圆角矩形 16"/>
            <p:cNvSpPr/>
            <p:nvPr/>
          </p:nvSpPr>
          <p:spPr>
            <a:xfrm>
              <a:off x="3046621" y="5193447"/>
              <a:ext cx="2112706" cy="7358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75000"/>
                    </a:schemeClr>
                  </a:solidFill>
                </a:rPr>
                <a:t>soft </a:t>
              </a:r>
              <a:r>
                <a:rPr lang="en-US" altLang="zh-CN" b="1" dirty="0" err="1">
                  <a:solidFill>
                    <a:schemeClr val="tx2">
                      <a:lumMod val="75000"/>
                    </a:schemeClr>
                  </a:solidFill>
                </a:rPr>
                <a:t>partons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</a:rPr>
                <a:t>    (                    )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61875" y="4854615"/>
            <a:ext cx="2112706" cy="777503"/>
            <a:chOff x="6570879" y="5245831"/>
            <a:chExt cx="2112706" cy="77750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70352" y="5546156"/>
              <a:ext cx="1142335" cy="477178"/>
            </a:xfrm>
            <a:prstGeom prst="rect">
              <a:avLst/>
            </a:prstGeom>
          </p:spPr>
        </p:pic>
        <p:sp>
          <p:nvSpPr>
            <p:cNvPr id="29" name="圆角矩形 28"/>
            <p:cNvSpPr/>
            <p:nvPr/>
          </p:nvSpPr>
          <p:spPr>
            <a:xfrm>
              <a:off x="6570879" y="5245831"/>
              <a:ext cx="2112706" cy="73586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75000"/>
                    </a:schemeClr>
                  </a:solidFill>
                </a:rPr>
                <a:t>negative </a:t>
              </a:r>
              <a:r>
                <a:rPr lang="en-US" altLang="zh-CN" b="1" dirty="0" err="1">
                  <a:solidFill>
                    <a:schemeClr val="tx2">
                      <a:lumMod val="75000"/>
                    </a:schemeClr>
                  </a:solidFill>
                </a:rPr>
                <a:t>partons</a:t>
              </a:r>
              <a:endParaRPr lang="en-US" altLang="zh-CN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altLang="zh-CN" dirty="0">
                  <a:solidFill>
                    <a:schemeClr val="tx2">
                      <a:lumMod val="75000"/>
                    </a:schemeClr>
                  </a:solidFill>
                </a:rPr>
                <a:t>    (                    )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H="1">
            <a:off x="6415967" y="4525910"/>
            <a:ext cx="932931" cy="3287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29" idx="0"/>
          </p:cNvCxnSpPr>
          <p:nvPr/>
        </p:nvCxnSpPr>
        <p:spPr>
          <a:xfrm>
            <a:off x="7885626" y="4525910"/>
            <a:ext cx="1232602" cy="3287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166255" y="786673"/>
            <a:ext cx="12025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Assumption: Instantaneous local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thermalization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of deposited energy and momentum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2720" y="5890806"/>
            <a:ext cx="1007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Gaussian approximation:  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4553" y="5716526"/>
            <a:ext cx="6084051" cy="7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Initial condition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组合 46"/>
          <p:cNvGrpSpPr/>
          <p:nvPr/>
        </p:nvGrpSpPr>
        <p:grpSpPr>
          <a:xfrm>
            <a:off x="95098" y="872233"/>
            <a:ext cx="3761560" cy="5783159"/>
            <a:chOff x="7911329" y="950011"/>
            <a:chExt cx="3761560" cy="5783159"/>
          </a:xfrm>
        </p:grpSpPr>
        <p:grpSp>
          <p:nvGrpSpPr>
            <p:cNvPr id="48" name="组合 47"/>
            <p:cNvGrpSpPr/>
            <p:nvPr/>
          </p:nvGrpSpPr>
          <p:grpSpPr>
            <a:xfrm>
              <a:off x="8169827" y="1336426"/>
              <a:ext cx="3181717" cy="5396744"/>
              <a:chOff x="1783090" y="949556"/>
              <a:chExt cx="3181717" cy="5396744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3897176" y="965966"/>
                <a:ext cx="1067631" cy="5380334"/>
                <a:chOff x="3897176" y="965966"/>
                <a:chExt cx="1067631" cy="5380334"/>
              </a:xfrm>
            </p:grpSpPr>
            <p:grpSp>
              <p:nvGrpSpPr>
                <p:cNvPr id="103" name="组合 102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7" name="矩形 106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D5390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矩形 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D5390F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08" name="直接箭头连接符 107"/>
                  <p:cNvCxnSpPr>
                    <a:endCxn id="107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箭头连接符 108"/>
                  <p:cNvCxnSpPr>
                    <a:stCxn id="107" idx="2"/>
                    <a:endCxn id="105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箭头连接符 109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>
                    <a:stCxn id="105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D5390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文本框 103"/>
                <p:cNvSpPr txBox="1"/>
                <p:nvPr/>
              </p:nvSpPr>
              <p:spPr>
                <a:xfrm>
                  <a:off x="4446571" y="2754913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矩形 104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D5390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矩形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38100">
                      <a:solidFill>
                        <a:srgbClr val="D5390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6" name="文本框 105"/>
                <p:cNvSpPr txBox="1"/>
                <p:nvPr/>
              </p:nvSpPr>
              <p:spPr>
                <a:xfrm>
                  <a:off x="4472364" y="965966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1783090" y="949556"/>
                <a:ext cx="1092262" cy="5394402"/>
                <a:chOff x="3754913" y="951898"/>
                <a:chExt cx="1092262" cy="5394402"/>
              </a:xfrm>
            </p:grpSpPr>
            <p:grpSp>
              <p:nvGrpSpPr>
                <p:cNvPr id="77" name="组合 76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1" name="矩形 90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2" name="矩形 6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96" name="直接箭头连接符 95"/>
                  <p:cNvCxnSpPr>
                    <a:endCxn id="91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79375">
                    <a:solidFill>
                      <a:srgbClr val="0070C0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箭头连接符 99"/>
                  <p:cNvCxnSpPr>
                    <a:stCxn id="91" idx="2"/>
                    <a:endCxn id="85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箭头连接符 100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>
                    <a:stCxn id="85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文本框 83"/>
                <p:cNvSpPr txBox="1"/>
                <p:nvPr/>
              </p:nvSpPr>
              <p:spPr>
                <a:xfrm>
                  <a:off x="3771324" y="2712709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矩形 84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矩形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7" name="文本框 86"/>
                <p:cNvSpPr txBox="1"/>
                <p:nvPr/>
              </p:nvSpPr>
              <p:spPr>
                <a:xfrm>
                  <a:off x="3754913" y="951898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2843739" y="1985079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74" name="环形箭头 73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环形箭头 74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组合 70"/>
              <p:cNvGrpSpPr/>
              <p:nvPr/>
            </p:nvGrpSpPr>
            <p:grpSpPr>
              <a:xfrm>
                <a:off x="2841392" y="3755268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72" name="环形箭头 71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环形箭头 72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0" name="矩形 49"/>
            <p:cNvSpPr/>
            <p:nvPr/>
          </p:nvSpPr>
          <p:spPr>
            <a:xfrm>
              <a:off x="7911329" y="950011"/>
              <a:ext cx="3761560" cy="5780818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229104" y="973454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LBT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277323" y="950011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D5390F"/>
                  </a:solidFill>
                </a:rPr>
                <a:t>CLVisc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557471" y="1681366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9569191" y="3620363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25509" y="1815696"/>
            <a:ext cx="8188747" cy="1421943"/>
            <a:chOff x="4263686" y="872228"/>
            <a:chExt cx="8188747" cy="1421943"/>
          </a:xfrm>
        </p:grpSpPr>
        <p:sp>
          <p:nvSpPr>
            <p:cNvPr id="116" name="文本框 115"/>
            <p:cNvSpPr txBox="1"/>
            <p:nvPr/>
          </p:nvSpPr>
          <p:spPr>
            <a:xfrm>
              <a:off x="8426747" y="1620906"/>
              <a:ext cx="4025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D5390F"/>
                  </a:solidFill>
                </a:rPr>
                <a:t>Energy density distribution</a:t>
              </a:r>
              <a:endParaRPr lang="zh-CN" altLang="en-US" sz="2000" b="1" dirty="0">
                <a:solidFill>
                  <a:srgbClr val="D5390F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263686" y="872228"/>
              <a:ext cx="7803622" cy="1421943"/>
              <a:chOff x="4263686" y="872228"/>
              <a:chExt cx="7803622" cy="1421943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4265321" y="872228"/>
                <a:ext cx="7801987" cy="1421943"/>
              </a:xfrm>
              <a:prstGeom prst="rect">
                <a:avLst/>
              </a:prstGeom>
              <a:noFill/>
              <a:ln w="539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5584550" y="895676"/>
                <a:ext cx="1246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Pythia8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9596186" y="886086"/>
                <a:ext cx="10758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AMPT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4263691" y="1434310"/>
                <a:ext cx="4176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Energy-momentum of jet </a:t>
                </a:r>
                <a:r>
                  <a:rPr lang="en-US" altLang="zh-CN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partons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263686" y="1877657"/>
                <a:ext cx="41769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Production position of jet </a:t>
                </a:r>
                <a:r>
                  <a:rPr lang="en-US" altLang="zh-CN" sz="20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partons</a:t>
                </a:r>
                <a:endParaRPr lang="zh-CN" altLang="en-US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" name="肘形连接符 9"/>
              <p:cNvCxnSpPr>
                <a:stCxn id="114" idx="1"/>
                <a:endCxn id="43" idx="3"/>
              </p:cNvCxnSpPr>
              <p:nvPr/>
            </p:nvCxnSpPr>
            <p:spPr>
              <a:xfrm rot="10800000" flipV="1">
                <a:off x="8440602" y="1116918"/>
                <a:ext cx="1155584" cy="960793"/>
              </a:xfrm>
              <a:prstGeom prst="bentConnector3">
                <a:avLst>
                  <a:gd name="adj1" fmla="val 72780"/>
                </a:avLst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>
                <a:stCxn id="114" idx="2"/>
                <a:endCxn id="116" idx="0"/>
              </p:cNvCxnSpPr>
              <p:nvPr/>
            </p:nvCxnSpPr>
            <p:spPr>
              <a:xfrm>
                <a:off x="10134112" y="1347751"/>
                <a:ext cx="305478" cy="273155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>
                <a:off x="6194017" y="1315776"/>
                <a:ext cx="144272" cy="225858"/>
              </a:xfrm>
              <a:prstGeom prst="straightConnector1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文本框 60"/>
          <p:cNvSpPr txBox="1"/>
          <p:nvPr/>
        </p:nvSpPr>
        <p:spPr>
          <a:xfrm>
            <a:off x="6693831" y="1286330"/>
            <a:ext cx="286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Initial condition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151074" y="3557540"/>
            <a:ext cx="7954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AMPT: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Energy density distribution includes transverse and longitudinal fluctuation.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Production positions of 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: sampled from spatial distribution of binary hard processes.</a:t>
            </a:r>
          </a:p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Pythia8: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Energy-momentum of 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different in each event.</a:t>
            </a:r>
          </a:p>
        </p:txBody>
      </p:sp>
      <p:cxnSp>
        <p:nvCxnSpPr>
          <p:cNvPr id="22" name="肘形连接符 21"/>
          <p:cNvCxnSpPr>
            <a:endCxn id="61" idx="1"/>
          </p:cNvCxnSpPr>
          <p:nvPr/>
        </p:nvCxnSpPr>
        <p:spPr>
          <a:xfrm>
            <a:off x="1967345" y="734291"/>
            <a:ext cx="4726486" cy="782872"/>
          </a:xfrm>
          <a:prstGeom prst="bentConnector3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五角星 22"/>
          <p:cNvSpPr/>
          <p:nvPr/>
        </p:nvSpPr>
        <p:spPr>
          <a:xfrm>
            <a:off x="1808379" y="569819"/>
            <a:ext cx="272669" cy="279006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 err="1"/>
                <a:t>Hadronization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95098" y="872233"/>
            <a:ext cx="3761560" cy="5783159"/>
            <a:chOff x="7911329" y="950011"/>
            <a:chExt cx="3761560" cy="5783159"/>
          </a:xfrm>
        </p:grpSpPr>
        <p:grpSp>
          <p:nvGrpSpPr>
            <p:cNvPr id="83" name="组合 82"/>
            <p:cNvGrpSpPr/>
            <p:nvPr/>
          </p:nvGrpSpPr>
          <p:grpSpPr>
            <a:xfrm>
              <a:off x="8169827" y="1336426"/>
              <a:ext cx="3181717" cy="5396744"/>
              <a:chOff x="1783090" y="949556"/>
              <a:chExt cx="3181717" cy="539674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3897176" y="965966"/>
                <a:ext cx="1067631" cy="5380334"/>
                <a:chOff x="3897176" y="965966"/>
                <a:chExt cx="1067631" cy="5380334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矩形 3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D5390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2" name="矩形 3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  <a:ln w="38100">
                        <a:solidFill>
                          <a:srgbClr val="D5390F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3" name="直接箭头连接符 32"/>
                  <p:cNvCxnSpPr>
                    <a:endCxn id="3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>
                    <a:stCxn id="32" idx="2"/>
                    <a:endCxn id="51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D5390F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接连接符 38"/>
                  <p:cNvCxnSpPr>
                    <a:stCxn id="51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D5390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文本框 39"/>
                <p:cNvSpPr txBox="1"/>
                <p:nvPr/>
              </p:nvSpPr>
              <p:spPr>
                <a:xfrm>
                  <a:off x="4446571" y="2754913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矩形 50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D5390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矩形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 w="38100">
                      <a:solidFill>
                        <a:srgbClr val="D5390F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文本框 54"/>
                <p:cNvSpPr txBox="1"/>
                <p:nvPr/>
              </p:nvSpPr>
              <p:spPr>
                <a:xfrm>
                  <a:off x="4472364" y="965966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Hydro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1783090" y="949556"/>
                <a:ext cx="1092262" cy="5394402"/>
                <a:chOff x="3754913" y="951898"/>
                <a:chExt cx="1092262" cy="5394402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3897176" y="1073782"/>
                  <a:ext cx="942752" cy="5272518"/>
                  <a:chOff x="1648690" y="1684747"/>
                  <a:chExt cx="942752" cy="467277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矩形 61"/>
                      <p:cNvSpPr/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zh-CN" alt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2" name="矩形 6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48690" y="2743201"/>
                        <a:ext cx="942752" cy="43145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3" name="直接箭头连接符 62"/>
                  <p:cNvCxnSpPr>
                    <a:endCxn id="62" idx="0"/>
                  </p:cNvCxnSpPr>
                  <p:nvPr/>
                </p:nvCxnSpPr>
                <p:spPr>
                  <a:xfrm>
                    <a:off x="2112818" y="1684747"/>
                    <a:ext cx="7248" cy="1058454"/>
                  </a:xfrm>
                  <a:prstGeom prst="straightConnector1">
                    <a:avLst/>
                  </a:prstGeom>
                  <a:ln w="79375">
                    <a:solidFill>
                      <a:srgbClr val="0070C0"/>
                    </a:solidFill>
                    <a:headEnd w="lg" len="sm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箭头连接符 63"/>
                  <p:cNvCxnSpPr>
                    <a:stCxn id="62" idx="2"/>
                    <a:endCxn id="60" idx="0"/>
                  </p:cNvCxnSpPr>
                  <p:nvPr/>
                </p:nvCxnSpPr>
                <p:spPr>
                  <a:xfrm>
                    <a:off x="2120066" y="3174652"/>
                    <a:ext cx="7247" cy="116647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箭头连接符 64"/>
                  <p:cNvCxnSpPr/>
                  <p:nvPr/>
                </p:nvCxnSpPr>
                <p:spPr>
                  <a:xfrm>
                    <a:off x="2127313" y="5484688"/>
                    <a:ext cx="1" cy="872837"/>
                  </a:xfrm>
                  <a:prstGeom prst="straightConnector1">
                    <a:avLst/>
                  </a:prstGeom>
                  <a:ln w="88900">
                    <a:solidFill>
                      <a:srgbClr val="0070C0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/>
                  <p:cNvCxnSpPr>
                    <a:stCxn id="60" idx="2"/>
                  </p:cNvCxnSpPr>
                  <p:nvPr/>
                </p:nvCxnSpPr>
                <p:spPr>
                  <a:xfrm>
                    <a:off x="2127313" y="4772581"/>
                    <a:ext cx="0" cy="869385"/>
                  </a:xfrm>
                  <a:prstGeom prst="line">
                    <a:avLst/>
                  </a:prstGeom>
                  <a:ln w="889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文本框 58"/>
                <p:cNvSpPr txBox="1"/>
                <p:nvPr/>
              </p:nvSpPr>
              <p:spPr>
                <a:xfrm>
                  <a:off x="3771324" y="2712709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altLang="zh-CN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矩形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04423" y="4071105"/>
                      <a:ext cx="942752" cy="48682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3810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1" name="文本框 60"/>
                <p:cNvSpPr txBox="1"/>
                <p:nvPr/>
              </p:nvSpPr>
              <p:spPr>
                <a:xfrm>
                  <a:off x="3754913" y="951898"/>
                  <a:ext cx="492443" cy="1316192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Jet </a:t>
                  </a:r>
                  <a:r>
                    <a:rPr lang="en-US" altLang="zh-CN" sz="2000" b="1" dirty="0" err="1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Evo</a:t>
                  </a:r>
                  <a:r>
                    <a:rPr lang="en-US" altLang="zh-CN" sz="2000" b="1" dirty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9" name="组合 78"/>
              <p:cNvGrpSpPr/>
              <p:nvPr/>
            </p:nvGrpSpPr>
            <p:grpSpPr>
              <a:xfrm>
                <a:off x="2843739" y="1985079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76" name="环形箭头 75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环形箭头 77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2841392" y="3755268"/>
                <a:ext cx="1130029" cy="1102715"/>
                <a:chOff x="7169909" y="1607652"/>
                <a:chExt cx="1366910" cy="1368085"/>
              </a:xfrm>
            </p:grpSpPr>
            <p:sp>
              <p:nvSpPr>
                <p:cNvPr id="81" name="环形箭头 80"/>
                <p:cNvSpPr/>
                <p:nvPr/>
              </p:nvSpPr>
              <p:spPr>
                <a:xfrm>
                  <a:off x="7172252" y="1607652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环形箭头 81"/>
                <p:cNvSpPr/>
                <p:nvPr/>
              </p:nvSpPr>
              <p:spPr>
                <a:xfrm flipH="1" flipV="1">
                  <a:off x="7169909" y="1672549"/>
                  <a:ext cx="1364567" cy="1303188"/>
                </a:xfrm>
                <a:prstGeom prst="circular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911329" y="950011"/>
              <a:ext cx="3761560" cy="5780818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8229104" y="973454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LBT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0277323" y="950011"/>
              <a:ext cx="1075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D5390F"/>
                  </a:solidFill>
                </a:rPr>
                <a:t>CLVisc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557471" y="1681366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9569191" y="3620363"/>
              <a:ext cx="5196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Δτ</a:t>
              </a:r>
              <a:endParaRPr lang="zh-CN" altLang="en-US" sz="2400" b="1" dirty="0"/>
            </a:p>
          </p:txBody>
        </p:sp>
      </p:grpSp>
      <p:sp>
        <p:nvSpPr>
          <p:cNvPr id="85" name="五角星 84"/>
          <p:cNvSpPr/>
          <p:nvPr/>
        </p:nvSpPr>
        <p:spPr>
          <a:xfrm>
            <a:off x="1808379" y="6596542"/>
            <a:ext cx="272669" cy="279006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7" name="肘形连接符 86"/>
          <p:cNvCxnSpPr>
            <a:stCxn id="85" idx="4"/>
            <a:endCxn id="72" idx="1"/>
          </p:cNvCxnSpPr>
          <p:nvPr/>
        </p:nvCxnSpPr>
        <p:spPr>
          <a:xfrm flipV="1">
            <a:off x="2081048" y="1544859"/>
            <a:ext cx="4612783" cy="5158254"/>
          </a:xfrm>
          <a:prstGeom prst="bentConnector3">
            <a:avLst>
              <a:gd name="adj1" fmla="val 43694"/>
            </a:avLst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303668" y="1314026"/>
            <a:ext cx="8109604" cy="3545610"/>
            <a:chOff x="4303668" y="1314026"/>
            <a:chExt cx="8109604" cy="3545610"/>
          </a:xfrm>
        </p:grpSpPr>
        <p:sp>
          <p:nvSpPr>
            <p:cNvPr id="72" name="文本框 71"/>
            <p:cNvSpPr txBox="1"/>
            <p:nvPr/>
          </p:nvSpPr>
          <p:spPr>
            <a:xfrm>
              <a:off x="6693831" y="1314026"/>
              <a:ext cx="2868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chemeClr val="tx2">
                      <a:lumMod val="75000"/>
                    </a:schemeClr>
                  </a:solidFill>
                </a:rPr>
                <a:t>Hadronization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4303668" y="1775691"/>
              <a:ext cx="7801987" cy="1421943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527534" y="2235987"/>
              <a:ext cx="3342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Recombination model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317522" y="1884815"/>
              <a:ext cx="3496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D5390F"/>
                  </a:solidFill>
                </a:rPr>
                <a:t>Cooper-Frye formula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8317522" y="2591250"/>
              <a:ext cx="3625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D5390F"/>
                  </a:solidFill>
                </a:rPr>
                <a:t>Hadron resonance decay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463404" y="2243408"/>
              <a:ext cx="3496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D5390F"/>
                  </a:solidFill>
                </a:rPr>
                <a:t>+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6764603" y="3409918"/>
              <a:ext cx="2868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>
                      <a:lumMod val="75000"/>
                    </a:schemeClr>
                  </a:solidFill>
                </a:rPr>
                <a:t>Hadron spectrum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4339553" y="3933223"/>
              <a:ext cx="7801987" cy="860322"/>
            </a:xfrm>
            <a:prstGeom prst="rect">
              <a:avLst/>
            </a:prstGeom>
            <a:noFill/>
            <a:ln w="539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0" name="直接箭头连接符 99"/>
            <p:cNvCxnSpPr/>
            <p:nvPr/>
          </p:nvCxnSpPr>
          <p:spPr>
            <a:xfrm>
              <a:off x="6007420" y="2998926"/>
              <a:ext cx="7248" cy="1194304"/>
            </a:xfrm>
            <a:prstGeom prst="straightConnector1">
              <a:avLst/>
            </a:prstGeom>
            <a:ln w="79375">
              <a:solidFill>
                <a:srgbClr val="0070C0"/>
              </a:solidFill>
              <a:headEnd w="lg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直接箭头连接符 100"/>
            <p:cNvCxnSpPr/>
            <p:nvPr/>
          </p:nvCxnSpPr>
          <p:spPr>
            <a:xfrm>
              <a:off x="10427115" y="3003861"/>
              <a:ext cx="7248" cy="1194304"/>
            </a:xfrm>
            <a:prstGeom prst="straightConnector1">
              <a:avLst/>
            </a:prstGeom>
            <a:ln w="88900">
              <a:solidFill>
                <a:srgbClr val="D5390F"/>
              </a:solidFill>
              <a:headEnd w="lg" len="sm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文本框 101"/>
            <p:cNvSpPr txBox="1"/>
            <p:nvPr/>
          </p:nvSpPr>
          <p:spPr>
            <a:xfrm>
              <a:off x="4403218" y="4160646"/>
              <a:ext cx="3342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</a:rPr>
                <a:t>Hadron list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240546" y="4028639"/>
              <a:ext cx="4172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D5390F"/>
                  </a:solidFill>
                </a:rPr>
                <a:t>Momentum spectrum of hadrons </a:t>
              </a:r>
              <a:endParaRPr lang="zh-CN" altLang="en-US" sz="2400" b="1" dirty="0">
                <a:solidFill>
                  <a:srgbClr val="D5390F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03668" y="5129024"/>
            <a:ext cx="741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Recombination model from Texas A-M group 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>
            <a:stCxn id="73" idx="0"/>
            <a:endCxn id="73" idx="2"/>
          </p:cNvCxnSpPr>
          <p:nvPr/>
        </p:nvCxnSpPr>
        <p:spPr>
          <a:xfrm>
            <a:off x="8204662" y="1775691"/>
            <a:ext cx="0" cy="1421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9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GPU parallel computation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372794" y="1039223"/>
            <a:ext cx="55895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We need to increase calculation efficiency of the </a:t>
            </a:r>
            <a:r>
              <a:rPr lang="en-US" altLang="zh-CN" sz="2000" b="1" dirty="0" err="1"/>
              <a:t>CoLBT</a:t>
            </a:r>
            <a:r>
              <a:rPr lang="en-US" altLang="zh-CN" sz="2000" b="1" dirty="0"/>
              <a:t>-hydro model: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/>
              <a:t>the final observables needs abundant event statistics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/>
              <a:t>one event calculation in single core of CPU takes long time (6-7 hours/event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171452" y="3225097"/>
            <a:ext cx="5739617" cy="2966669"/>
            <a:chOff x="171452" y="3225097"/>
            <a:chExt cx="5739617" cy="2966669"/>
          </a:xfrm>
        </p:grpSpPr>
        <p:grpSp>
          <p:nvGrpSpPr>
            <p:cNvPr id="23" name="组合 22"/>
            <p:cNvGrpSpPr/>
            <p:nvPr/>
          </p:nvGrpSpPr>
          <p:grpSpPr>
            <a:xfrm>
              <a:off x="171452" y="3639661"/>
              <a:ext cx="5739617" cy="2451870"/>
              <a:chOff x="1" y="3625373"/>
              <a:chExt cx="5739617" cy="245187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" y="3625373"/>
                <a:ext cx="5739617" cy="245187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80534" y="3742006"/>
                <a:ext cx="3305907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Hydrodynamics evolution of medium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2258" y="4569655"/>
                <a:ext cx="3294184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Hadron spectrum calculation in FO hypersurface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92257" y="5397304"/>
                <a:ext cx="3294184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Hadron resonance decay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850148" y="3225097"/>
              <a:ext cx="1983544" cy="2966669"/>
              <a:chOff x="7336897" y="3147138"/>
              <a:chExt cx="1983544" cy="296666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336897" y="3147138"/>
                <a:ext cx="1873347" cy="29666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336897" y="3147138"/>
                <a:ext cx="1983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single core(CPU)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559635" y="3680095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30-40 min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559635" y="4507744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Almost 2 h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559635" y="5335394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3-4 h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841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GPU parallel computation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文本框 8"/>
          <p:cNvSpPr txBox="1"/>
          <p:nvPr/>
        </p:nvSpPr>
        <p:spPr>
          <a:xfrm>
            <a:off x="372794" y="1039223"/>
            <a:ext cx="55895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We need to increase calculation efficiency of the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CoLBT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-hydro model: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</a:rPr>
              <a:t>the final observables needs abundant event statistics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</a:rPr>
              <a:t>one event calculation in single core of CPU takes long time (6-7 hours/event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31856" y="1100581"/>
            <a:ext cx="4861195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GPU parallel computation + GPU cluster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5911069" y="1289622"/>
            <a:ext cx="1020787" cy="11014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71452" y="3225097"/>
            <a:ext cx="7917471" cy="2966669"/>
            <a:chOff x="171452" y="3225097"/>
            <a:chExt cx="7917471" cy="2966669"/>
          </a:xfrm>
        </p:grpSpPr>
        <p:grpSp>
          <p:nvGrpSpPr>
            <p:cNvPr id="23" name="组合 22"/>
            <p:cNvGrpSpPr/>
            <p:nvPr/>
          </p:nvGrpSpPr>
          <p:grpSpPr>
            <a:xfrm>
              <a:off x="171452" y="3639661"/>
              <a:ext cx="7917471" cy="2451870"/>
              <a:chOff x="1" y="3625373"/>
              <a:chExt cx="7917471" cy="245187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" y="3625373"/>
                <a:ext cx="7917471" cy="245187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80534" y="3742006"/>
                <a:ext cx="3305907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Hydrodynamics evolution of medium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2258" y="4569655"/>
                <a:ext cx="3294184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Hadron spectrum calculation in FO hypersurface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92257" y="5397304"/>
                <a:ext cx="3294184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Hadron resonance decay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850148" y="3225097"/>
              <a:ext cx="1983544" cy="2966669"/>
              <a:chOff x="7336897" y="3147138"/>
              <a:chExt cx="1983544" cy="296666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336897" y="3147138"/>
                <a:ext cx="1873347" cy="296666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336897" y="3147138"/>
                <a:ext cx="1983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single core(CPU)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559635" y="3680095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30-40 min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7559635" y="4507744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Almost 2 h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559635" y="5335394"/>
                <a:ext cx="1355188" cy="576775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2">
                        <a:lumMod val="50000"/>
                      </a:schemeClr>
                    </a:solidFill>
                  </a:rPr>
                  <a:t>3-4 h</a:t>
                </a:r>
                <a:endParaRPr lang="zh-CN" altLang="en-US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120188" y="3206046"/>
            <a:ext cx="1983544" cy="2966669"/>
            <a:chOff x="7231531" y="3206046"/>
            <a:chExt cx="1983544" cy="2966669"/>
          </a:xfrm>
        </p:grpSpPr>
        <p:sp>
          <p:nvSpPr>
            <p:cNvPr id="42" name="矩形 41"/>
            <p:cNvSpPr/>
            <p:nvPr/>
          </p:nvSpPr>
          <p:spPr>
            <a:xfrm>
              <a:off x="7231531" y="3206046"/>
              <a:ext cx="1873347" cy="2966669"/>
            </a:xfrm>
            <a:prstGeom prst="rect">
              <a:avLst/>
            </a:prstGeom>
            <a:solidFill>
              <a:srgbClr val="F797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231531" y="3206046"/>
              <a:ext cx="1983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</a:rPr>
                <a:t>GPU</a:t>
              </a:r>
              <a:endParaRPr lang="zh-CN" alt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54269" y="3739003"/>
              <a:ext cx="1355188" cy="57677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</a:rPr>
                <a:t>20-30 sec</a:t>
              </a:r>
              <a:endParaRPr lang="zh-CN" alt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7454269" y="4566652"/>
              <a:ext cx="1355188" cy="57677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</a:rPr>
                <a:t>1-2 min</a:t>
              </a:r>
              <a:endParaRPr lang="zh-CN" alt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454269" y="5394302"/>
              <a:ext cx="1355188" cy="57677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</a:rPr>
                <a:t>2-3 min</a:t>
              </a:r>
              <a:endParaRPr lang="zh-CN" alt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397519" y="2124135"/>
            <a:ext cx="550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schemeClr val="tx2">
                    <a:lumMod val="50000"/>
                  </a:schemeClr>
                </a:solidFill>
              </a:rPr>
              <a:t>CoLBT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-hydro</a:t>
            </a:r>
            <a:r>
              <a:rPr lang="en-US" altLang="zh-CN" sz="2000" dirty="0"/>
              <a:t> </a:t>
            </a:r>
            <a:r>
              <a:rPr lang="en-US" altLang="zh-CN" sz="2000" b="1" dirty="0">
                <a:solidFill>
                  <a:schemeClr val="tx2">
                    <a:lumMod val="50000"/>
                  </a:schemeClr>
                </a:solidFill>
              </a:rPr>
              <a:t>for event-by-event simulations</a:t>
            </a:r>
            <a:endParaRPr lang="zh-CN" alt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0" name="直接箭头连接符 49"/>
          <p:cNvCxnSpPr>
            <a:stCxn id="25" idx="2"/>
          </p:cNvCxnSpPr>
          <p:nvPr/>
        </p:nvCxnSpPr>
        <p:spPr>
          <a:xfrm flipH="1">
            <a:off x="9362453" y="1500691"/>
            <a:ext cx="1" cy="62344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4472750" y="6324347"/>
            <a:ext cx="3028188" cy="1027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4175468" y="6411137"/>
            <a:ext cx="347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More than 100 times faster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161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延期 5"/>
          <p:cNvSpPr/>
          <p:nvPr/>
        </p:nvSpPr>
        <p:spPr>
          <a:xfrm>
            <a:off x="0" y="1122218"/>
            <a:ext cx="3768436" cy="4197927"/>
          </a:xfrm>
          <a:prstGeom prst="flowChartDelay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Outlines</a:t>
            </a:r>
            <a:endParaRPr lang="zh-CN" altLang="en-US" sz="4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36469" y="415639"/>
            <a:ext cx="6553200" cy="5680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流程图: 接点 7"/>
          <p:cNvSpPr/>
          <p:nvPr/>
        </p:nvSpPr>
        <p:spPr>
          <a:xfrm>
            <a:off x="4100942" y="415639"/>
            <a:ext cx="568036" cy="568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36464" y="1250752"/>
            <a:ext cx="6553200" cy="5680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description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流程图: 接点 9"/>
          <p:cNvSpPr/>
          <p:nvPr/>
        </p:nvSpPr>
        <p:spPr>
          <a:xfrm>
            <a:off x="4100937" y="1250752"/>
            <a:ext cx="568036" cy="568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391884" y="3346174"/>
            <a:ext cx="6553200" cy="5680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流程图: 接点 13"/>
          <p:cNvSpPr/>
          <p:nvPr/>
        </p:nvSpPr>
        <p:spPr>
          <a:xfrm>
            <a:off x="4156357" y="3346174"/>
            <a:ext cx="568036" cy="568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378028" y="5663528"/>
            <a:ext cx="6594766" cy="5680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outlook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流程图: 接点 15"/>
          <p:cNvSpPr/>
          <p:nvPr/>
        </p:nvSpPr>
        <p:spPr>
          <a:xfrm>
            <a:off x="4142501" y="5663528"/>
            <a:ext cx="568036" cy="5680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426521" y="1825162"/>
            <a:ext cx="646314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bg1"/>
                </a:solidFill>
              </a:rPr>
              <a:t>Linear Boltzmann transport model(LBT)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bg1"/>
                </a:solidFill>
              </a:rPr>
              <a:t>3+1D hydrodynamic model(</a:t>
            </a:r>
            <a:r>
              <a:rPr lang="en-US" altLang="zh-CN" sz="2000" b="1" dirty="0" err="1">
                <a:solidFill>
                  <a:schemeClr val="bg1"/>
                </a:solidFill>
              </a:rPr>
              <a:t>CLVisc</a:t>
            </a:r>
            <a:r>
              <a:rPr lang="en-US" altLang="zh-CN" sz="2000" b="1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 err="1">
                <a:solidFill>
                  <a:schemeClr val="bg1"/>
                </a:solidFill>
              </a:rPr>
              <a:t>CoLBT</a:t>
            </a:r>
            <a:r>
              <a:rPr lang="en-US" altLang="zh-CN" sz="2000" b="1" dirty="0">
                <a:solidFill>
                  <a:schemeClr val="bg1"/>
                </a:solidFill>
              </a:rPr>
              <a:t>-hydro model for jet transport and jet-induced medium excitation.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1936" y="3917199"/>
            <a:ext cx="6463144" cy="16312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bg1"/>
                </a:solidFill>
              </a:rPr>
              <a:t>Medium modification of γ-triggered fragmentation function at RHIC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bg1"/>
                </a:solidFill>
              </a:rPr>
              <a:t>γ-hadron azimuthal correlation at RHIC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1" dirty="0">
                <a:solidFill>
                  <a:schemeClr val="bg1"/>
                </a:solidFill>
              </a:rPr>
              <a:t>Medium modification of γ-triggered fragmentation function at LHC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5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Jet transport and jet-induce medium excitation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jet_lb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4014" y="741476"/>
            <a:ext cx="11623972" cy="58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513345" y="3042467"/>
            <a:ext cx="671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In our calculation: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p+p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 :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from Pythia8 + recombination model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Au+Au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93" y="4287035"/>
            <a:ext cx="4802295" cy="8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组合 66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8" name="文本框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9" name="文本框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0" name="文本框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8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312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513345" y="3042467"/>
            <a:ext cx="671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In our calculation: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p+p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 :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from Pythia8 + recombination model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Au+Au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93" y="4287035"/>
            <a:ext cx="4802295" cy="8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002129" y="4403188"/>
            <a:ext cx="1268959" cy="77449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4459" y="5141237"/>
            <a:ext cx="17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8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45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513345" y="3042467"/>
            <a:ext cx="671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In our calculation: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p+p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 :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from Pythia8 + recombination model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Au+Au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93" y="4287035"/>
            <a:ext cx="4802295" cy="8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002129" y="4403188"/>
            <a:ext cx="1268959" cy="77449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4459" y="5141237"/>
            <a:ext cx="17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16716" y="4287035"/>
            <a:ext cx="2918794" cy="125431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533063" y="5559163"/>
            <a:ext cx="365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Medium response by energy-momentum deposition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0" name="文本框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8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2267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513345" y="3042467"/>
            <a:ext cx="671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In our calculation: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p+p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 :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from Pythia8 + recombination model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Au+Au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93" y="4287035"/>
            <a:ext cx="4802295" cy="8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002129" y="4403188"/>
            <a:ext cx="1268959" cy="77449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4459" y="5141237"/>
            <a:ext cx="17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16716" y="4287035"/>
            <a:ext cx="2918794" cy="125431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533063" y="5559163"/>
            <a:ext cx="365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Medium response by energy-momentum deposition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66880" y="5559163"/>
            <a:ext cx="256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Remnant recoil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contribution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直接箭头连接符 7"/>
          <p:cNvCxnSpPr>
            <a:endCxn id="29" idx="0"/>
          </p:cNvCxnSpPr>
          <p:nvPr/>
        </p:nvCxnSpPr>
        <p:spPr>
          <a:xfrm flipH="1">
            <a:off x="7048247" y="5063318"/>
            <a:ext cx="586898" cy="4958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6" name="文本框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8" name="文本框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8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934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513345" y="3042467"/>
            <a:ext cx="6712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In our calculation: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p+p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 :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from Pythia8 + recombination model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Au+Au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results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8793" y="4287035"/>
            <a:ext cx="4802295" cy="89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002129" y="4403188"/>
            <a:ext cx="1268959" cy="774499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34459" y="5141237"/>
            <a:ext cx="170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background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616716" y="4287035"/>
            <a:ext cx="2918794" cy="125431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8533063" y="5559163"/>
            <a:ext cx="365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Medium response by energy-momentum deposition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66880" y="5559163"/>
            <a:ext cx="2562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Remnant recoil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contribution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直接箭头连接符 7"/>
          <p:cNvCxnSpPr>
            <a:endCxn id="29" idx="0"/>
          </p:cNvCxnSpPr>
          <p:nvPr/>
        </p:nvCxnSpPr>
        <p:spPr>
          <a:xfrm flipH="1">
            <a:off x="7048247" y="5063318"/>
            <a:ext cx="586898" cy="49584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过程 1"/>
          <p:cNvSpPr/>
          <p:nvPr/>
        </p:nvSpPr>
        <p:spPr>
          <a:xfrm>
            <a:off x="5717860" y="5583551"/>
            <a:ext cx="6310017" cy="725702"/>
          </a:xfrm>
          <a:prstGeom prst="flowChartProcess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25758" y="6338140"/>
            <a:ext cx="484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3300"/>
                </a:solidFill>
              </a:rPr>
              <a:t>jet-induced medium excitation(</a:t>
            </a:r>
            <a:r>
              <a:rPr lang="en-US" altLang="zh-CN" sz="2000" b="1" dirty="0" err="1">
                <a:solidFill>
                  <a:srgbClr val="FF3300"/>
                </a:solidFill>
              </a:rPr>
              <a:t>j.i.m.e</a:t>
            </a:r>
            <a:r>
              <a:rPr lang="en-US" altLang="zh-CN" sz="2000" b="1" dirty="0">
                <a:solidFill>
                  <a:srgbClr val="FF3300"/>
                </a:solidFill>
              </a:rPr>
              <a:t>)</a:t>
            </a:r>
            <a:endParaRPr lang="zh-CN" altLang="en-US" sz="2000" b="1" dirty="0">
              <a:solidFill>
                <a:srgbClr val="FF33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2" name="文本框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3" name="文本框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8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078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8" name="文本框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9" name="文本框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0" name="文本框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7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5717860" y="3334043"/>
            <a:ext cx="6097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The suppression of leading hadron yield at the intermediate and high z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energy loss of 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due to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interaction with hot medium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985838" y="4929188"/>
            <a:ext cx="4429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4014788" y="4929188"/>
            <a:ext cx="0" cy="110013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左箭头 34"/>
          <p:cNvSpPr/>
          <p:nvPr/>
        </p:nvSpPr>
        <p:spPr>
          <a:xfrm>
            <a:off x="6144018" y="4085291"/>
            <a:ext cx="796636" cy="15474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86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8" name="文本框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9" name="文本框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0" name="文本框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7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5717859" y="3334043"/>
            <a:ext cx="6197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The suppression of leading hadron yield at the intermediate and high z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energy loss of 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due to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interaction with hot medium.</a:t>
            </a:r>
          </a:p>
          <a:p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The enhancement of soft hadrons yield at small z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     jet-induced medium excitation.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左箭头 2"/>
          <p:cNvSpPr/>
          <p:nvPr/>
        </p:nvSpPr>
        <p:spPr>
          <a:xfrm>
            <a:off x="6144018" y="4085291"/>
            <a:ext cx="796636" cy="15474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985838" y="4929188"/>
            <a:ext cx="4429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257300" y="4300295"/>
            <a:ext cx="0" cy="62889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箭头 29"/>
          <p:cNvSpPr/>
          <p:nvPr/>
        </p:nvSpPr>
        <p:spPr>
          <a:xfrm>
            <a:off x="6167826" y="5294970"/>
            <a:ext cx="796636" cy="15474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634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6" name="矩形 5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789152"/>
            <a:ext cx="5510041" cy="60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组合 63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16" name="椭圆 15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46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6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88538" y="947136"/>
            <a:ext cx="3966743" cy="1652591"/>
            <a:chOff x="8188538" y="947136"/>
            <a:chExt cx="3966743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8" name="文本框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/>
                <p:cNvSpPr txBox="1"/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𝑒𝑣𝑒𝑛𝑡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69" name="文本框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1915" y="1039373"/>
                  <a:ext cx="2433366" cy="6363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/>
                <p:cNvSpPr txBox="1"/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70" name="文本框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7872" cy="671979"/>
                </a:xfrm>
                <a:prstGeom prst="rect">
                  <a:avLst/>
                </a:prstGeom>
                <a:blipFill>
                  <a:blip r:embed="rId7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5717859" y="3334043"/>
            <a:ext cx="6197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The suppression of leading hadron yield at the intermediate and high z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energy loss of jet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due to 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            interaction with hot medium.</a:t>
            </a:r>
          </a:p>
          <a:p>
            <a:endParaRPr lang="en-US" altLang="zh-CN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The enhancement of soft hadrons yield at small z</a:t>
            </a:r>
          </a:p>
          <a:p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	     jet-induced medium excitation.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左箭头 2"/>
          <p:cNvSpPr/>
          <p:nvPr/>
        </p:nvSpPr>
        <p:spPr>
          <a:xfrm>
            <a:off x="6144018" y="4085291"/>
            <a:ext cx="796636" cy="15474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985838" y="4929188"/>
            <a:ext cx="44291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257300" y="4300295"/>
            <a:ext cx="0" cy="628893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箭头 29"/>
          <p:cNvSpPr/>
          <p:nvPr/>
        </p:nvSpPr>
        <p:spPr>
          <a:xfrm>
            <a:off x="6167826" y="5294970"/>
            <a:ext cx="796636" cy="154745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857354" y="5865208"/>
                <a:ext cx="3383427" cy="3117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=0.3  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𝑐𝑢𝑡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/>
                  <a:t>=2 GeV/c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354" y="5865208"/>
                <a:ext cx="3383427" cy="311752"/>
              </a:xfrm>
              <a:prstGeom prst="rect">
                <a:avLst/>
              </a:prstGeom>
              <a:blipFill>
                <a:blip r:embed="rId8"/>
                <a:stretch>
                  <a:fillRect l="-1982" t="-23529" r="-3784" b="-50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58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6271" y="538488"/>
            <a:ext cx="5378394" cy="6312752"/>
            <a:chOff x="56271" y="538488"/>
            <a:chExt cx="5378394" cy="63127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" y="538488"/>
              <a:ext cx="5275384" cy="6038927"/>
            </a:xfrm>
            <a:prstGeom prst="rect">
              <a:avLst/>
            </a:prstGeom>
          </p:spPr>
        </p:pic>
        <p:sp>
          <p:nvSpPr>
            <p:cNvPr id="30" name="左箭头 29"/>
            <p:cNvSpPr/>
            <p:nvPr/>
          </p:nvSpPr>
          <p:spPr>
            <a:xfrm>
              <a:off x="626013" y="6428935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箭头 30"/>
            <p:cNvSpPr/>
            <p:nvPr/>
          </p:nvSpPr>
          <p:spPr>
            <a:xfrm rot="10800000">
              <a:off x="3085360" y="6426572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High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blipFill>
                  <a:blip r:embed="rId4"/>
                  <a:stretch>
                    <a:fillRect l="-5319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Low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blipFill>
                  <a:blip r:embed="rId5"/>
                  <a:stretch>
                    <a:fillRect l="-5291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9" name="椭圆 8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88538" y="947136"/>
            <a:ext cx="2798882" cy="1652591"/>
            <a:chOff x="8188538" y="947136"/>
            <a:chExt cx="2798882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blipFill>
                  <a:blip r:embed="rId9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suppression of leading hadron at small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enhancement of soft hadrons at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blipFill>
                <a:blip r:embed="rId11"/>
                <a:stretch>
                  <a:fillRect l="-90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50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4" name="矩形 3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/>
                <a:t>Motivation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文本框 16"/>
          <p:cNvSpPr txBox="1"/>
          <p:nvPr/>
        </p:nvSpPr>
        <p:spPr>
          <a:xfrm>
            <a:off x="2853737" y="798818"/>
            <a:ext cx="6889576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Jet tomography for the study of QGP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6" y="2338772"/>
            <a:ext cx="1742857" cy="2819048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6791" y="2426115"/>
            <a:ext cx="2794417" cy="2556595"/>
          </a:xfrm>
          <a:prstGeom prst="rect">
            <a:avLst/>
          </a:prstGeom>
        </p:spPr>
      </p:pic>
      <p:sp>
        <p:nvSpPr>
          <p:cNvPr id="118" name="文本框 117"/>
          <p:cNvSpPr txBox="1"/>
          <p:nvPr/>
        </p:nvSpPr>
        <p:spPr>
          <a:xfrm>
            <a:off x="673502" y="5092667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/>
              <a:t>p+p</a:t>
            </a:r>
            <a:endParaRPr lang="zh-CN" altLang="en-US" b="1" dirty="0"/>
          </a:p>
        </p:txBody>
      </p:sp>
      <p:sp>
        <p:nvSpPr>
          <p:cNvPr id="119" name="文本框 118"/>
          <p:cNvSpPr txBox="1"/>
          <p:nvPr/>
        </p:nvSpPr>
        <p:spPr>
          <a:xfrm>
            <a:off x="3211062" y="5092667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A+A</a:t>
            </a:r>
            <a:endParaRPr lang="zh-CN" altLang="en-US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154210" y="1721907"/>
            <a:ext cx="6114134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QGP medium effect: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Interaction with medium constituents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Induced gluon radiation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62201" y="3770742"/>
            <a:ext cx="375690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Leading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 energy loss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下箭头 21"/>
          <p:cNvSpPr/>
          <p:nvPr/>
        </p:nvSpPr>
        <p:spPr>
          <a:xfrm>
            <a:off x="8647885" y="3350829"/>
            <a:ext cx="526473" cy="17848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474678" y="5217520"/>
            <a:ext cx="50477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</a:rPr>
              <a:t>Modification of jet structure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1208" y="6031125"/>
            <a:ext cx="621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Where does the lost energy go?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20492586">
            <a:off x="8204083" y="2668040"/>
            <a:ext cx="463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quenching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20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6271" y="538488"/>
            <a:ext cx="5378394" cy="6312752"/>
            <a:chOff x="56271" y="538488"/>
            <a:chExt cx="5378394" cy="63127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" y="538488"/>
              <a:ext cx="5275384" cy="6038927"/>
            </a:xfrm>
            <a:prstGeom prst="rect">
              <a:avLst/>
            </a:prstGeom>
          </p:spPr>
        </p:pic>
        <p:sp>
          <p:nvSpPr>
            <p:cNvPr id="30" name="左箭头 29"/>
            <p:cNvSpPr/>
            <p:nvPr/>
          </p:nvSpPr>
          <p:spPr>
            <a:xfrm>
              <a:off x="626013" y="6428935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箭头 30"/>
            <p:cNvSpPr/>
            <p:nvPr/>
          </p:nvSpPr>
          <p:spPr>
            <a:xfrm rot="10800000">
              <a:off x="3085360" y="6426572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High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blipFill>
                  <a:blip r:embed="rId4"/>
                  <a:stretch>
                    <a:fillRect l="-5319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Low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blipFill>
                  <a:blip r:embed="rId5"/>
                  <a:stretch>
                    <a:fillRect l="-5291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9" name="椭圆 8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0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88538" y="947136"/>
            <a:ext cx="2798882" cy="1652591"/>
            <a:chOff x="8188538" y="947136"/>
            <a:chExt cx="2798882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blipFill>
                  <a:blip r:embed="rId9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suppression of leading hadron at small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enhancement of soft hadrons at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blipFill>
                <a:blip r:embed="rId11"/>
                <a:stretch>
                  <a:fillRect l="-90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1814732" y="1317245"/>
            <a:ext cx="2110154" cy="30296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32403" y="1440043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60050" y="2675655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842444" y="4066016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982351" y="3778560"/>
            <a:ext cx="10410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5717861" y="4127999"/>
                <a:ext cx="6523181" cy="1046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range increases: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from relative enhancement to suppression shift to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61" y="4127999"/>
                <a:ext cx="6523181" cy="1046312"/>
              </a:xfrm>
              <a:prstGeom prst="rect">
                <a:avLst/>
              </a:prstGeom>
              <a:blipFill>
                <a:blip r:embed="rId12"/>
                <a:stretch>
                  <a:fillRect l="-1028" t="-581" r="-1776" b="-9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131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6271" y="538488"/>
            <a:ext cx="5378394" cy="6312752"/>
            <a:chOff x="56271" y="538488"/>
            <a:chExt cx="5378394" cy="63127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" y="538488"/>
              <a:ext cx="5275384" cy="6038927"/>
            </a:xfrm>
            <a:prstGeom prst="rect">
              <a:avLst/>
            </a:prstGeom>
          </p:spPr>
        </p:pic>
        <p:sp>
          <p:nvSpPr>
            <p:cNvPr id="30" name="左箭头 29"/>
            <p:cNvSpPr/>
            <p:nvPr/>
          </p:nvSpPr>
          <p:spPr>
            <a:xfrm>
              <a:off x="626013" y="6428935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箭头 30"/>
            <p:cNvSpPr/>
            <p:nvPr/>
          </p:nvSpPr>
          <p:spPr>
            <a:xfrm rot="10800000">
              <a:off x="3085360" y="6426572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High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blipFill>
                  <a:blip r:embed="rId4"/>
                  <a:stretch>
                    <a:fillRect l="-5319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Low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blipFill>
                  <a:blip r:embed="rId5"/>
                  <a:stretch>
                    <a:fillRect l="-5291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9" name="椭圆 8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0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88538" y="947136"/>
            <a:ext cx="2798882" cy="1652591"/>
            <a:chOff x="8188538" y="947136"/>
            <a:chExt cx="2798882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blipFill>
                  <a:blip r:embed="rId9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suppression of leading hadron at small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enhancement of soft hadrons at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blipFill>
                <a:blip r:embed="rId11"/>
                <a:stretch>
                  <a:fillRect l="-90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1814732" y="1317245"/>
            <a:ext cx="2110154" cy="30296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32403" y="1440043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60050" y="2675655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842444" y="4066016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982351" y="3778560"/>
            <a:ext cx="10410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5717861" y="4127999"/>
                <a:ext cx="6523181" cy="168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range increases: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from relative enhancement to suppression shift to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 corresponds to the fixed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range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~2 GeV/c at RHIC,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~3 GeV/c at LHC)</a:t>
                </a: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61" y="4127999"/>
                <a:ext cx="6523181" cy="1686616"/>
              </a:xfrm>
              <a:prstGeom prst="rect">
                <a:avLst/>
              </a:prstGeom>
              <a:blipFill>
                <a:blip r:embed="rId12"/>
                <a:stretch>
                  <a:fillRect l="-1028" t="-361" r="-1776" b="-5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/>
          <p:cNvSpPr txBox="1"/>
          <p:nvPr/>
        </p:nvSpPr>
        <p:spPr>
          <a:xfrm>
            <a:off x="1801347" y="1141072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2.0~2.8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693963" y="2420718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1.9~2.4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32188" y="3777962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1.7~2.9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610743" y="5365607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2.0~3.2</a:t>
            </a:r>
          </a:p>
        </p:txBody>
      </p:sp>
    </p:spTree>
    <p:extLst>
      <p:ext uri="{BB962C8B-B14F-4D97-AF65-F5344CB8AC3E}">
        <p14:creationId xmlns:p14="http://schemas.microsoft.com/office/powerpoint/2010/main" val="1608836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6271" y="538488"/>
            <a:ext cx="5378394" cy="6312752"/>
            <a:chOff x="56271" y="538488"/>
            <a:chExt cx="5378394" cy="63127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1" y="538488"/>
              <a:ext cx="5275384" cy="6038927"/>
            </a:xfrm>
            <a:prstGeom prst="rect">
              <a:avLst/>
            </a:prstGeom>
          </p:spPr>
        </p:pic>
        <p:sp>
          <p:nvSpPr>
            <p:cNvPr id="30" name="左箭头 29"/>
            <p:cNvSpPr/>
            <p:nvPr/>
          </p:nvSpPr>
          <p:spPr>
            <a:xfrm>
              <a:off x="626013" y="6428935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箭头 30"/>
            <p:cNvSpPr/>
            <p:nvPr/>
          </p:nvSpPr>
          <p:spPr>
            <a:xfrm rot="10800000">
              <a:off x="3085360" y="6426572"/>
              <a:ext cx="2096086" cy="45719"/>
            </a:xfrm>
            <a:prstGeom prst="left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High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94" y="6426572"/>
                  <a:ext cx="1146517" cy="424668"/>
                </a:xfrm>
                <a:prstGeom prst="rect">
                  <a:avLst/>
                </a:prstGeom>
                <a:blipFill>
                  <a:blip r:embed="rId4"/>
                  <a:stretch>
                    <a:fillRect l="-5319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/>
                    <a:t>Low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p>
                      </m:sSubSup>
                    </m:oMath>
                  </a14:m>
                  <a:endParaRPr lang="zh-CN" altLang="en-US" sz="2000" b="1" dirty="0"/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8148" y="6426572"/>
                  <a:ext cx="1146517" cy="424668"/>
                </a:xfrm>
                <a:prstGeom prst="rect">
                  <a:avLst/>
                </a:prstGeom>
                <a:blipFill>
                  <a:blip r:embed="rId5"/>
                  <a:stretch>
                    <a:fillRect l="-5291" t="-1429" b="-2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Medium modification of γ-triggered fragmentation function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5717861" y="722335"/>
            <a:ext cx="2787066" cy="2202038"/>
            <a:chOff x="5717861" y="722335"/>
            <a:chExt cx="2787066" cy="2202038"/>
          </a:xfrm>
        </p:grpSpPr>
        <p:sp>
          <p:nvSpPr>
            <p:cNvPr id="9" name="椭圆 8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0" idx="2"/>
            </p:cNvCxnSpPr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20" idx="6"/>
            </p:cNvCxnSpPr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88538" y="947136"/>
            <a:ext cx="2798882" cy="1652591"/>
            <a:chOff x="8188538" y="947136"/>
            <a:chExt cx="2798882" cy="1652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altLang="zh-CN" sz="20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538" y="947136"/>
                  <a:ext cx="1631853" cy="7330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/>
                <p:cNvSpPr txBox="1"/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𝐴𝐴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𝐴𝐴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𝑝𝑝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6" name="文本框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2177" y="1927748"/>
                  <a:ext cx="1825243" cy="671979"/>
                </a:xfrm>
                <a:prstGeom prst="rect">
                  <a:avLst/>
                </a:prstGeom>
                <a:blipFill>
                  <a:blip r:embed="rId9"/>
                  <a:stretch>
                    <a:fillRect b="-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665" y="1004153"/>
                <a:ext cx="1047787" cy="576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suppression of leading hadron at small </a:t>
                </a:r>
                <a14:m>
                  <m:oMath xmlns:m="http://schemas.openxmlformats.org/officeDocument/2006/math"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enhancement of soft hadrons at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37" y="3070674"/>
                <a:ext cx="6097904" cy="707886"/>
              </a:xfrm>
              <a:prstGeom prst="rect">
                <a:avLst/>
              </a:prstGeom>
              <a:blipFill>
                <a:blip r:embed="rId11"/>
                <a:stretch>
                  <a:fillRect l="-900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连接符 2"/>
          <p:cNvCxnSpPr/>
          <p:nvPr/>
        </p:nvCxnSpPr>
        <p:spPr>
          <a:xfrm>
            <a:off x="1814732" y="1317245"/>
            <a:ext cx="2110154" cy="30296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032403" y="1440043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60050" y="2675655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842444" y="4066016"/>
            <a:ext cx="0" cy="28058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982351" y="3778560"/>
            <a:ext cx="10410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/>
              <p:cNvSpPr txBox="1"/>
              <p:nvPr/>
            </p:nvSpPr>
            <p:spPr>
              <a:xfrm>
                <a:off x="5717861" y="4127999"/>
                <a:ext cx="6523181" cy="260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range increases: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from relative enhancement to suppression shift to large</a:t>
                </a:r>
                <a14:m>
                  <m:oMath xmlns:m="http://schemas.openxmlformats.org/officeDocument/2006/math">
                    <m:r>
                      <a:rPr lang="en-US" altLang="zh-CN" sz="20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 dirty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 corresponds to the fixed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range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~2 GeV/c at RHIC,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~3 GeV/c at LHC)</a:t>
                </a:r>
              </a:p>
              <a:p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soft hadrons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j.i.m.e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. carry an average thermal energy that is independent of the jet energy</a:t>
                </a:r>
              </a:p>
            </p:txBody>
          </p:sp>
        </mc:Choice>
        <mc:Fallback xmlns=""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61" y="4127999"/>
                <a:ext cx="6523181" cy="2609945"/>
              </a:xfrm>
              <a:prstGeom prst="rect">
                <a:avLst/>
              </a:prstGeom>
              <a:blipFill>
                <a:blip r:embed="rId12"/>
                <a:stretch>
                  <a:fillRect l="-1028" t="-234" r="-1776" b="-32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本框 54"/>
          <p:cNvSpPr txBox="1"/>
          <p:nvPr/>
        </p:nvSpPr>
        <p:spPr>
          <a:xfrm>
            <a:off x="1801347" y="1141072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2.0~2.8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693963" y="2420718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1.9~2.4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32188" y="3777962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1.7~2.9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610743" y="5365607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2.0~3.2</a:t>
            </a:r>
          </a:p>
        </p:txBody>
      </p:sp>
    </p:spTree>
    <p:extLst>
      <p:ext uri="{BB962C8B-B14F-4D97-AF65-F5344CB8AC3E}">
        <p14:creationId xmlns:p14="http://schemas.microsoft.com/office/powerpoint/2010/main" val="32353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-hadron azimuthal correlation in RHIC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" y="733198"/>
            <a:ext cx="6110152" cy="601929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203636" y="719131"/>
            <a:ext cx="2787066" cy="2202038"/>
            <a:chOff x="5717861" y="722335"/>
            <a:chExt cx="2787066" cy="2202038"/>
          </a:xfrm>
        </p:grpSpPr>
        <p:sp>
          <p:nvSpPr>
            <p:cNvPr id="9" name="椭圆 8"/>
            <p:cNvSpPr/>
            <p:nvPr/>
          </p:nvSpPr>
          <p:spPr>
            <a:xfrm>
              <a:off x="6365008" y="1317245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164419" y="1317246"/>
              <a:ext cx="1593272" cy="1607127"/>
            </a:xfrm>
            <a:prstGeom prst="ellipse">
              <a:avLst/>
            </a:prstGeom>
            <a:gradFill flip="none" rotWithShape="1">
              <a:gsLst>
                <a:gs pos="100000">
                  <a:srgbClr val="FF3300">
                    <a:shade val="30000"/>
                    <a:satMod val="115000"/>
                    <a:lumMod val="50000"/>
                    <a:lumOff val="50000"/>
                    <a:alpha val="0"/>
                  </a:srgbClr>
                </a:gs>
                <a:gs pos="33000">
                  <a:srgbClr val="FF3300">
                    <a:shade val="67500"/>
                    <a:satMod val="115000"/>
                  </a:srgbClr>
                </a:gs>
                <a:gs pos="0">
                  <a:srgbClr val="FF33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52159" y="2363373"/>
              <a:ext cx="900332" cy="560999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752491" y="1758462"/>
              <a:ext cx="409153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6752491" y="2317655"/>
              <a:ext cx="583778" cy="45719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6752491" y="1907168"/>
              <a:ext cx="771871" cy="456205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792350" y="2120808"/>
              <a:ext cx="732012" cy="212087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751371" y="1758462"/>
              <a:ext cx="209684" cy="604911"/>
            </a:xfrm>
            <a:prstGeom prst="straightConnector1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V="1">
              <a:off x="6792350" y="1580336"/>
              <a:ext cx="842794" cy="7525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6764045" y="722335"/>
              <a:ext cx="558839" cy="1595319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 flipV="1">
              <a:off x="6798212" y="2336355"/>
              <a:ext cx="1706715" cy="11984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6722011" y="1552604"/>
              <a:ext cx="1236269" cy="820787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5717861" y="2348338"/>
              <a:ext cx="271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sz="240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endParaRPr lang="zh-CN" alt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9" name="弧形 38"/>
          <p:cNvSpPr/>
          <p:nvPr/>
        </p:nvSpPr>
        <p:spPr>
          <a:xfrm rot="20566926">
            <a:off x="6172315" y="1592129"/>
            <a:ext cx="2025219" cy="1371600"/>
          </a:xfrm>
          <a:prstGeom prst="arc">
            <a:avLst>
              <a:gd name="adj1" fmla="val 17299682"/>
              <a:gd name="adj2" fmla="val 20417471"/>
            </a:avLst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rot="15098901">
            <a:off x="6466268" y="1954868"/>
            <a:ext cx="2025219" cy="1371600"/>
          </a:xfrm>
          <a:prstGeom prst="arc">
            <a:avLst>
              <a:gd name="adj1" fmla="val 17299682"/>
              <a:gd name="adj2" fmla="val 20531173"/>
            </a:avLst>
          </a:prstGeom>
          <a:ln w="38100">
            <a:headEnd type="stealth" w="lg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/>
              <p:cNvSpPr txBox="1"/>
              <p:nvPr/>
            </p:nvSpPr>
            <p:spPr>
              <a:xfrm rot="19064207">
                <a:off x="6693372" y="1503199"/>
                <a:ext cx="632545" cy="334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64207">
                <a:off x="6693372" y="1503199"/>
                <a:ext cx="632545" cy="334002"/>
              </a:xfrm>
              <a:prstGeom prst="rect">
                <a:avLst/>
              </a:prstGeom>
              <a:blipFill>
                <a:blip r:embed="rId5"/>
                <a:stretch>
                  <a:fillRect l="-3509" r="-5263" b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/>
          <p:cNvSpPr txBox="1"/>
          <p:nvPr/>
        </p:nvSpPr>
        <p:spPr>
          <a:xfrm>
            <a:off x="9043681" y="1806442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: half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gaussian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width 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1730326" y="3981157"/>
            <a:ext cx="3254" cy="1083213"/>
          </a:xfrm>
          <a:prstGeom prst="straightConnector1">
            <a:avLst/>
          </a:prstGeom>
          <a:ln w="38100" cmpd="sng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552221" y="3981157"/>
            <a:ext cx="362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563941" y="5062021"/>
            <a:ext cx="362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4133561" y="4077284"/>
            <a:ext cx="2341" cy="1465385"/>
          </a:xfrm>
          <a:prstGeom prst="straightConnector1">
            <a:avLst/>
          </a:prstGeom>
          <a:ln w="38100" cmpd="sng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3955456" y="4077284"/>
            <a:ext cx="362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3967176" y="5523909"/>
            <a:ext cx="362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6203636" y="3260194"/>
                <a:ext cx="59883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hadron yield are suppressed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and the width of their angular distribution remain approximately unchanged 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p+p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36" y="3260194"/>
                <a:ext cx="5988364" cy="1015663"/>
              </a:xfrm>
              <a:prstGeom prst="rect">
                <a:avLst/>
              </a:prstGeom>
              <a:blipFill>
                <a:blip r:embed="rId6"/>
                <a:stretch>
                  <a:fillRect l="-916" t="-3614" r="-509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连接符 71"/>
          <p:cNvCxnSpPr/>
          <p:nvPr/>
        </p:nvCxnSpPr>
        <p:spPr>
          <a:xfrm>
            <a:off x="4726745" y="4275857"/>
            <a:ext cx="8721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724397" y="4808085"/>
            <a:ext cx="8721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39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-hadron azimuthal correlation in RHIC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" y="733198"/>
            <a:ext cx="6110152" cy="601929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1149927" y="3380509"/>
            <a:ext cx="1" cy="263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687777" y="3366652"/>
            <a:ext cx="1" cy="263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162285" y="3491345"/>
            <a:ext cx="1525492" cy="4895"/>
          </a:xfrm>
          <a:prstGeom prst="straightConnector1">
            <a:avLst/>
          </a:prstGeom>
          <a:ln w="38100" cmpd="sng"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389600" y="3178377"/>
            <a:ext cx="1045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~4.0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302818" y="3742845"/>
            <a:ext cx="2355927" cy="2412021"/>
            <a:chOff x="3302818" y="3742845"/>
            <a:chExt cx="2355927" cy="24120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2818" y="3742845"/>
              <a:ext cx="2355927" cy="2412021"/>
            </a:xfrm>
            <a:prstGeom prst="rect">
              <a:avLst/>
            </a:prstGeom>
          </p:spPr>
        </p:pic>
        <p:cxnSp>
          <p:nvCxnSpPr>
            <p:cNvPr id="37" name="直接箭头连接符 36"/>
            <p:cNvCxnSpPr/>
            <p:nvPr/>
          </p:nvCxnSpPr>
          <p:spPr>
            <a:xfrm>
              <a:off x="4951890" y="4892583"/>
              <a:ext cx="239089" cy="2421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4762006" y="5059155"/>
              <a:ext cx="239089" cy="2421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>
              <a:off x="4630221" y="5141319"/>
              <a:ext cx="158286" cy="270259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4470275" y="5190978"/>
              <a:ext cx="159946" cy="39835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/>
            <p:cNvCxnSpPr/>
            <p:nvPr/>
          </p:nvCxnSpPr>
          <p:spPr>
            <a:xfrm>
              <a:off x="4299118" y="5216771"/>
              <a:ext cx="39372" cy="49471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 flipH="1">
              <a:off x="3970388" y="5216771"/>
              <a:ext cx="196945" cy="3376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 flipH="1">
              <a:off x="3683818" y="4975380"/>
              <a:ext cx="270929" cy="2048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 flipH="1" flipV="1">
              <a:off x="3559126" y="4656406"/>
              <a:ext cx="318662" cy="8761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5006348" y="4744019"/>
              <a:ext cx="325307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6172315" y="815738"/>
            <a:ext cx="2447506" cy="2499913"/>
            <a:chOff x="6172315" y="815738"/>
            <a:chExt cx="2447506" cy="2499913"/>
          </a:xfrm>
        </p:grpSpPr>
        <p:grpSp>
          <p:nvGrpSpPr>
            <p:cNvPr id="42" name="组合 41"/>
            <p:cNvGrpSpPr/>
            <p:nvPr/>
          </p:nvGrpSpPr>
          <p:grpSpPr>
            <a:xfrm>
              <a:off x="6203636" y="815738"/>
              <a:ext cx="2416185" cy="1767805"/>
              <a:chOff x="5717861" y="1156568"/>
              <a:chExt cx="2416185" cy="1767805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6365008" y="1317245"/>
                <a:ext cx="1593272" cy="16071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3300">
                      <a:shade val="30000"/>
                      <a:satMod val="115000"/>
                      <a:lumMod val="50000"/>
                      <a:lumOff val="50000"/>
                      <a:alpha val="0"/>
                    </a:srgbClr>
                  </a:gs>
                  <a:gs pos="33000">
                    <a:srgbClr val="FF3300">
                      <a:shade val="67500"/>
                      <a:satMod val="115000"/>
                    </a:srgbClr>
                  </a:gs>
                  <a:gs pos="0">
                    <a:srgbClr val="FF33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6164419" y="1317246"/>
                <a:ext cx="1593272" cy="16071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3300">
                      <a:shade val="30000"/>
                      <a:satMod val="115000"/>
                      <a:lumMod val="50000"/>
                      <a:lumOff val="50000"/>
                      <a:alpha val="0"/>
                    </a:srgbClr>
                  </a:gs>
                  <a:gs pos="33000">
                    <a:srgbClr val="FF3300">
                      <a:shade val="67500"/>
                      <a:satMod val="115000"/>
                    </a:srgbClr>
                  </a:gs>
                  <a:gs pos="0">
                    <a:srgbClr val="FF33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3" name="直接箭头连接符 52"/>
              <p:cNvCxnSpPr/>
              <p:nvPr/>
            </p:nvCxnSpPr>
            <p:spPr>
              <a:xfrm flipH="1">
                <a:off x="5852159" y="2363373"/>
                <a:ext cx="900332" cy="56099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flipV="1">
                <a:off x="6752491" y="1758462"/>
                <a:ext cx="409153" cy="604911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/>
              <p:cNvCxnSpPr/>
              <p:nvPr/>
            </p:nvCxnSpPr>
            <p:spPr>
              <a:xfrm flipV="1">
                <a:off x="6752491" y="2317655"/>
                <a:ext cx="583778" cy="45719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/>
              <p:cNvCxnSpPr/>
              <p:nvPr/>
            </p:nvCxnSpPr>
            <p:spPr>
              <a:xfrm flipV="1">
                <a:off x="6752491" y="1907168"/>
                <a:ext cx="771871" cy="456205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 flipV="1">
                <a:off x="6792350" y="2120808"/>
                <a:ext cx="732012" cy="212087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/>
              <p:nvPr/>
            </p:nvCxnSpPr>
            <p:spPr>
              <a:xfrm flipV="1">
                <a:off x="6751371" y="1758462"/>
                <a:ext cx="209684" cy="604911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/>
              <p:nvPr/>
            </p:nvCxnSpPr>
            <p:spPr>
              <a:xfrm flipV="1">
                <a:off x="6792350" y="1580336"/>
                <a:ext cx="842794" cy="7525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6764047" y="1156568"/>
                <a:ext cx="401894" cy="1161086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6798213" y="2336355"/>
                <a:ext cx="1335833" cy="178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/>
              <p:nvPr/>
            </p:nvCxnSpPr>
            <p:spPr>
              <a:xfrm flipH="1">
                <a:off x="6722011" y="1552604"/>
                <a:ext cx="1236269" cy="820787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/>
              <p:cNvSpPr txBox="1"/>
              <p:nvPr/>
            </p:nvSpPr>
            <p:spPr>
              <a:xfrm>
                <a:off x="5717861" y="2348338"/>
                <a:ext cx="271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24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zh-CN" altLang="en-US" sz="24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43" name="弧形 42"/>
            <p:cNvSpPr/>
            <p:nvPr/>
          </p:nvSpPr>
          <p:spPr>
            <a:xfrm rot="20566926">
              <a:off x="6172315" y="1254503"/>
              <a:ext cx="2025219" cy="1371600"/>
            </a:xfrm>
            <a:prstGeom prst="arc">
              <a:avLst>
                <a:gd name="adj1" fmla="val 17299682"/>
                <a:gd name="adj2" fmla="val 20417471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弧形 47"/>
            <p:cNvSpPr/>
            <p:nvPr/>
          </p:nvSpPr>
          <p:spPr>
            <a:xfrm rot="15098901">
              <a:off x="6466268" y="1617242"/>
              <a:ext cx="2025219" cy="1371600"/>
            </a:xfrm>
            <a:prstGeom prst="arc">
              <a:avLst>
                <a:gd name="adj1" fmla="val 17299682"/>
                <a:gd name="adj2" fmla="val 20531173"/>
              </a:avLst>
            </a:prstGeom>
            <a:ln w="38100">
              <a:headEnd type="stealth" w="lg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/>
                <p:cNvSpPr txBox="1"/>
                <p:nvPr/>
              </p:nvSpPr>
              <p:spPr>
                <a:xfrm rot="19064207">
                  <a:off x="6693372" y="1165573"/>
                  <a:ext cx="632545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64207">
                  <a:off x="6693372" y="1165573"/>
                  <a:ext cx="632545" cy="334002"/>
                </a:xfrm>
                <a:prstGeom prst="rect">
                  <a:avLst/>
                </a:prstGeom>
                <a:blipFill>
                  <a:blip r:embed="rId7"/>
                  <a:stretch>
                    <a:fillRect l="-3509" r="-5263" b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文本框 68"/>
          <p:cNvSpPr txBox="1"/>
          <p:nvPr/>
        </p:nvSpPr>
        <p:spPr>
          <a:xfrm>
            <a:off x="9043681" y="1806442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: half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gaussian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width 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6203636" y="2635746"/>
                <a:ext cx="59883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hadron yield are suppressed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and the width of their angular distribution remain approximately unchanged 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p+p</a:t>
                </a:r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angular distributions for the enhanced soft hadrons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are significantly broadened.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soft hadrons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j.i.m.e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propagate at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large angle relative to the jet direction</a:t>
                </a:r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36" y="2635746"/>
                <a:ext cx="5988364" cy="2246769"/>
              </a:xfrm>
              <a:prstGeom prst="rect">
                <a:avLst/>
              </a:prstGeom>
              <a:blipFill>
                <a:blip r:embed="rId8"/>
                <a:stretch>
                  <a:fillRect l="-916" t="-1355" r="-81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右箭头 71"/>
          <p:cNvSpPr/>
          <p:nvPr/>
        </p:nvSpPr>
        <p:spPr>
          <a:xfrm>
            <a:off x="6596581" y="4312326"/>
            <a:ext cx="783562" cy="165939"/>
          </a:xfrm>
          <a:prstGeom prst="rightArrow">
            <a:avLst/>
          </a:prstGeom>
          <a:solidFill>
            <a:srgbClr val="FB6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957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-hadron azimuthal correlation in RHIC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" y="733198"/>
            <a:ext cx="6110152" cy="601929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6172315" y="815738"/>
            <a:ext cx="2447506" cy="2499913"/>
            <a:chOff x="6172315" y="815738"/>
            <a:chExt cx="2447506" cy="2499913"/>
          </a:xfrm>
        </p:grpSpPr>
        <p:grpSp>
          <p:nvGrpSpPr>
            <p:cNvPr id="8" name="组合 7"/>
            <p:cNvGrpSpPr/>
            <p:nvPr/>
          </p:nvGrpSpPr>
          <p:grpSpPr>
            <a:xfrm>
              <a:off x="6203636" y="815738"/>
              <a:ext cx="2416185" cy="1767805"/>
              <a:chOff x="5717861" y="1156568"/>
              <a:chExt cx="2416185" cy="1767805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6365008" y="1317245"/>
                <a:ext cx="1593272" cy="16071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3300">
                      <a:shade val="30000"/>
                      <a:satMod val="115000"/>
                      <a:lumMod val="50000"/>
                      <a:lumOff val="50000"/>
                      <a:alpha val="0"/>
                    </a:srgbClr>
                  </a:gs>
                  <a:gs pos="33000">
                    <a:srgbClr val="FF3300">
                      <a:shade val="67500"/>
                      <a:satMod val="115000"/>
                    </a:srgbClr>
                  </a:gs>
                  <a:gs pos="0">
                    <a:srgbClr val="FF33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6164419" y="1317246"/>
                <a:ext cx="1593272" cy="16071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3300">
                      <a:shade val="30000"/>
                      <a:satMod val="115000"/>
                      <a:lumMod val="50000"/>
                      <a:lumOff val="50000"/>
                      <a:alpha val="0"/>
                    </a:srgbClr>
                  </a:gs>
                  <a:gs pos="33000">
                    <a:srgbClr val="FF3300">
                      <a:shade val="67500"/>
                      <a:satMod val="115000"/>
                    </a:srgbClr>
                  </a:gs>
                  <a:gs pos="0">
                    <a:srgbClr val="FF33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 flipH="1">
                <a:off x="5852159" y="2363373"/>
                <a:ext cx="900332" cy="56099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 flipV="1">
                <a:off x="6752491" y="1758462"/>
                <a:ext cx="409153" cy="604911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V="1">
                <a:off x="6752491" y="2317655"/>
                <a:ext cx="583778" cy="45719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 flipV="1">
                <a:off x="6752491" y="1907168"/>
                <a:ext cx="771871" cy="456205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 flipV="1">
                <a:off x="6792350" y="2120808"/>
                <a:ext cx="732012" cy="212087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 flipV="1">
                <a:off x="6751371" y="1758462"/>
                <a:ext cx="209684" cy="604911"/>
              </a:xfrm>
              <a:prstGeom prst="straightConnector1">
                <a:avLst/>
              </a:prstGeom>
              <a:ln w="25400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 flipV="1">
                <a:off x="6792350" y="1580336"/>
                <a:ext cx="842794" cy="7525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6764047" y="1156568"/>
                <a:ext cx="401894" cy="1161086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 flipV="1">
                <a:off x="6798213" y="2336355"/>
                <a:ext cx="1335833" cy="178"/>
              </a:xfrm>
              <a:prstGeom prst="line">
                <a:avLst/>
              </a:prstGeom>
              <a:ln w="254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6722011" y="1552604"/>
                <a:ext cx="1236269" cy="820787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5717861" y="2348338"/>
                <a:ext cx="2719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sz="24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endParaRPr lang="zh-CN" altLang="en-US" sz="2400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39" name="弧形 38"/>
            <p:cNvSpPr/>
            <p:nvPr/>
          </p:nvSpPr>
          <p:spPr>
            <a:xfrm rot="20566926">
              <a:off x="6172315" y="1254503"/>
              <a:ext cx="2025219" cy="1371600"/>
            </a:xfrm>
            <a:prstGeom prst="arc">
              <a:avLst>
                <a:gd name="adj1" fmla="val 17299682"/>
                <a:gd name="adj2" fmla="val 20417471"/>
              </a:avLst>
            </a:prstGeom>
            <a:ln w="381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 rot="15098901">
              <a:off x="6466268" y="1617242"/>
              <a:ext cx="2025219" cy="1371600"/>
            </a:xfrm>
            <a:prstGeom prst="arc">
              <a:avLst>
                <a:gd name="adj1" fmla="val 17299682"/>
                <a:gd name="adj2" fmla="val 20531173"/>
              </a:avLst>
            </a:prstGeom>
            <a:ln w="38100">
              <a:headEnd type="stealth" w="lg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/>
                <p:cNvSpPr txBox="1"/>
                <p:nvPr/>
              </p:nvSpPr>
              <p:spPr>
                <a:xfrm rot="19064207">
                  <a:off x="6693372" y="1165573"/>
                  <a:ext cx="632545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64207">
                  <a:off x="6693372" y="1165573"/>
                  <a:ext cx="632545" cy="334002"/>
                </a:xfrm>
                <a:prstGeom prst="rect">
                  <a:avLst/>
                </a:prstGeom>
                <a:blipFill>
                  <a:blip r:embed="rId6"/>
                  <a:stretch>
                    <a:fillRect l="-3509" r="-5263" b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文本框 44"/>
          <p:cNvSpPr txBox="1"/>
          <p:nvPr/>
        </p:nvSpPr>
        <p:spPr>
          <a:xfrm>
            <a:off x="9043681" y="1806442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: half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gaussian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width 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6203636" y="2635746"/>
                <a:ext cx="5988364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hadron yield are suppressed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and the width of their angular distribution remain approximately unchanged 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p+p</a:t>
                </a:r>
                <a:endParaRPr lang="en-US" altLang="zh-CN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The angular distributions for the enhanced soft hadrons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are significantly broadened.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soft hadrons from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j.i.m.e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propagate at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large angle relative to the jet direction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soft hadrons yield in </a:t>
                </a: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Au+Au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collision along gamma direction become smaller than one in pp collision.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    the effect of diffusion wake caused by                  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the deposition of energy-momentum   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 into the medium</a:t>
                </a:r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36" y="2635746"/>
                <a:ext cx="5988364" cy="4093428"/>
              </a:xfrm>
              <a:prstGeom prst="rect">
                <a:avLst/>
              </a:prstGeom>
              <a:blipFill>
                <a:blip r:embed="rId7"/>
                <a:stretch>
                  <a:fillRect l="-916" t="-744" r="-815" b="-1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右箭头 2"/>
          <p:cNvSpPr/>
          <p:nvPr/>
        </p:nvSpPr>
        <p:spPr>
          <a:xfrm>
            <a:off x="6596581" y="4312326"/>
            <a:ext cx="783562" cy="165939"/>
          </a:xfrm>
          <a:prstGeom prst="rightArrow">
            <a:avLst/>
          </a:prstGeom>
          <a:solidFill>
            <a:srgbClr val="FB6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302818" y="3731145"/>
            <a:ext cx="2355927" cy="2423721"/>
            <a:chOff x="3302818" y="3731145"/>
            <a:chExt cx="2355927" cy="2423721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2818" y="3742845"/>
              <a:ext cx="2355927" cy="2412021"/>
            </a:xfrm>
            <a:prstGeom prst="rect">
              <a:avLst/>
            </a:prstGeom>
          </p:spPr>
        </p:pic>
        <p:cxnSp>
          <p:nvCxnSpPr>
            <p:cNvPr id="53" name="直接箭头连接符 52"/>
            <p:cNvCxnSpPr/>
            <p:nvPr/>
          </p:nvCxnSpPr>
          <p:spPr>
            <a:xfrm flipV="1">
              <a:off x="4538267" y="3731145"/>
              <a:ext cx="39372" cy="47275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4299118" y="3859906"/>
              <a:ext cx="98473" cy="32448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H="1" flipV="1">
              <a:off x="3998666" y="4022148"/>
              <a:ext cx="260413" cy="25763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V="1">
              <a:off x="4710926" y="4022147"/>
              <a:ext cx="170624" cy="257636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534572" y="3094892"/>
            <a:ext cx="520505" cy="64795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2881532" y="3078479"/>
            <a:ext cx="520505" cy="647953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右箭头 61"/>
          <p:cNvSpPr/>
          <p:nvPr/>
        </p:nvSpPr>
        <p:spPr>
          <a:xfrm>
            <a:off x="6596581" y="5797888"/>
            <a:ext cx="783562" cy="165939"/>
          </a:xfrm>
          <a:prstGeom prst="rightArrow">
            <a:avLst/>
          </a:prstGeom>
          <a:solidFill>
            <a:srgbClr val="FB66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652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Fragmentation function at RHIC and LHC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72794" y="2992579"/>
                <a:ext cx="572448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STAR(PHENIX)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Photon-hadrons FF, no reconstructed jets 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Take hadrons away from the triggering object(photon)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Look at the fraction of hadron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in photon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2992579"/>
                <a:ext cx="5724485" cy="2400657"/>
              </a:xfrm>
              <a:prstGeom prst="rect">
                <a:avLst/>
              </a:prstGeom>
              <a:blipFill>
                <a:blip r:embed="rId4"/>
                <a:stretch>
                  <a:fillRect l="-958" t="-1523" b="-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147581" y="2992580"/>
                <a:ext cx="5724485" cy="21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CMS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 err="1">
                    <a:solidFill>
                      <a:schemeClr val="tx2">
                        <a:lumMod val="75000"/>
                      </a:schemeClr>
                    </a:solidFill>
                  </a:rPr>
                  <a:t>jet+hadrons</a:t>
                </a: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FF, reconstructed jets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Take hadrons in side the jet cone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Project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onto jet axis and look at the fraction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𝒋𝒆𝒕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𝒋𝒆𝒕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581" y="2992580"/>
                <a:ext cx="5724485" cy="2191947"/>
              </a:xfrm>
              <a:prstGeom prst="rect">
                <a:avLst/>
              </a:prstGeom>
              <a:blipFill>
                <a:blip r:embed="rId5"/>
                <a:stretch>
                  <a:fillRect l="-957" t="-1671" b="-3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合 48"/>
          <p:cNvGrpSpPr/>
          <p:nvPr/>
        </p:nvGrpSpPr>
        <p:grpSpPr>
          <a:xfrm>
            <a:off x="6954979" y="1205345"/>
            <a:ext cx="2230582" cy="1385455"/>
            <a:chOff x="1717963" y="1205345"/>
            <a:chExt cx="2230582" cy="1385455"/>
          </a:xfrm>
        </p:grpSpPr>
        <p:sp>
          <p:nvSpPr>
            <p:cNvPr id="10" name="椭圆 9"/>
            <p:cNvSpPr/>
            <p:nvPr/>
          </p:nvSpPr>
          <p:spPr>
            <a:xfrm>
              <a:off x="3235036" y="1205345"/>
              <a:ext cx="713509" cy="138545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1717964" y="1898072"/>
              <a:ext cx="2064327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endCxn id="10" idx="0"/>
            </p:cNvCxnSpPr>
            <p:nvPr/>
          </p:nvCxnSpPr>
          <p:spPr>
            <a:xfrm flipV="1">
              <a:off x="1717964" y="1205345"/>
              <a:ext cx="1873827" cy="69272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endCxn id="10" idx="4"/>
            </p:cNvCxnSpPr>
            <p:nvPr/>
          </p:nvCxnSpPr>
          <p:spPr>
            <a:xfrm>
              <a:off x="1717964" y="1898072"/>
              <a:ext cx="1873827" cy="692728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1717964" y="1898071"/>
              <a:ext cx="177338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1717963" y="1551709"/>
              <a:ext cx="1773381" cy="3463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491344" y="1551708"/>
              <a:ext cx="0" cy="3810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1731817" y="1911924"/>
              <a:ext cx="1873828" cy="190504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>
              <a:off x="1745672" y="1918849"/>
              <a:ext cx="1859973" cy="353292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1731817" y="1925783"/>
              <a:ext cx="609601" cy="346358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 flipV="1">
              <a:off x="1745672" y="1423201"/>
              <a:ext cx="858981" cy="44716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9085115" y="1151598"/>
            <a:ext cx="79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jet</a:t>
            </a:r>
            <a:endParaRPr lang="zh-CN" alt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308027" y="1209221"/>
            <a:ext cx="2730572" cy="1419256"/>
            <a:chOff x="7068960" y="1202296"/>
            <a:chExt cx="2730572" cy="1419256"/>
          </a:xfrm>
        </p:grpSpPr>
        <p:grpSp>
          <p:nvGrpSpPr>
            <p:cNvPr id="79" name="组合 78"/>
            <p:cNvGrpSpPr/>
            <p:nvPr/>
          </p:nvGrpSpPr>
          <p:grpSpPr>
            <a:xfrm>
              <a:off x="7107382" y="1202296"/>
              <a:ext cx="2692150" cy="1419256"/>
              <a:chOff x="6317673" y="1351653"/>
              <a:chExt cx="2692150" cy="1419256"/>
            </a:xfrm>
          </p:grpSpPr>
          <p:cxnSp>
            <p:nvCxnSpPr>
              <p:cNvPr id="51" name="直接箭头连接符 50"/>
              <p:cNvCxnSpPr>
                <a:stCxn id="56" idx="2"/>
              </p:cNvCxnSpPr>
              <p:nvPr/>
            </p:nvCxnSpPr>
            <p:spPr>
              <a:xfrm flipH="1">
                <a:off x="6317673" y="2061281"/>
                <a:ext cx="1233054" cy="0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/>
              <p:cNvSpPr/>
              <p:nvPr/>
            </p:nvSpPr>
            <p:spPr>
              <a:xfrm>
                <a:off x="7550727" y="1351653"/>
                <a:ext cx="1459096" cy="1419256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箭头连接符 59"/>
              <p:cNvCxnSpPr/>
              <p:nvPr/>
            </p:nvCxnSpPr>
            <p:spPr>
              <a:xfrm flipV="1">
                <a:off x="7550726" y="1829359"/>
                <a:ext cx="729549" cy="2211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/>
              <p:cNvCxnSpPr>
                <a:stCxn id="56" idx="2"/>
              </p:cNvCxnSpPr>
              <p:nvPr/>
            </p:nvCxnSpPr>
            <p:spPr>
              <a:xfrm>
                <a:off x="7550727" y="2061281"/>
                <a:ext cx="881948" cy="30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/>
              <p:cNvCxnSpPr>
                <a:stCxn id="56" idx="2"/>
              </p:cNvCxnSpPr>
              <p:nvPr/>
            </p:nvCxnSpPr>
            <p:spPr>
              <a:xfrm>
                <a:off x="7550727" y="2061281"/>
                <a:ext cx="1288473" cy="2247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箭头连接符 66"/>
              <p:cNvCxnSpPr>
                <a:stCxn id="56" idx="2"/>
              </p:cNvCxnSpPr>
              <p:nvPr/>
            </p:nvCxnSpPr>
            <p:spPr>
              <a:xfrm flipV="1">
                <a:off x="7550727" y="1600488"/>
                <a:ext cx="440974" cy="4607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>
                <a:off x="7564581" y="2095495"/>
                <a:ext cx="768553" cy="3332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V="1">
                <a:off x="7515448" y="1870361"/>
                <a:ext cx="1271155" cy="19092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/>
                <p:cNvSpPr txBox="1"/>
                <p:nvPr/>
              </p:nvSpPr>
              <p:spPr>
                <a:xfrm>
                  <a:off x="7068960" y="1500455"/>
                  <a:ext cx="6373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960" y="1500455"/>
                  <a:ext cx="637310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/>
              <p:cNvSpPr txBox="1"/>
              <p:nvPr/>
            </p:nvSpPr>
            <p:spPr>
              <a:xfrm>
                <a:off x="9649690" y="1497931"/>
                <a:ext cx="1264584" cy="716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𝒋𝒆𝒕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b="1" i="1" dirty="0"/>
              </a:p>
            </p:txBody>
          </p:sp>
        </mc:Choice>
        <mc:Fallback xmlns="">
          <p:sp>
            <p:nvSpPr>
              <p:cNvPr id="82" name="文本框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690" y="1497931"/>
                <a:ext cx="1264584" cy="7160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/>
              <p:cNvSpPr txBox="1"/>
              <p:nvPr/>
            </p:nvSpPr>
            <p:spPr>
              <a:xfrm>
                <a:off x="4204869" y="1553349"/>
                <a:ext cx="1264584" cy="772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en-US" altLang="zh-CN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  <m:sup>
                              <m:r>
                                <a:rPr lang="zh-CN" altLang="en-US" sz="20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2000" b="1" i="1" dirty="0"/>
              </a:p>
            </p:txBody>
          </p:sp>
        </mc:Choice>
        <mc:Fallback xmlns="">
          <p:sp>
            <p:nvSpPr>
              <p:cNvPr id="83" name="文本框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69" y="1553349"/>
                <a:ext cx="1264584" cy="7720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98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946" y="522881"/>
            <a:ext cx="4260687" cy="17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64462"/>
            <a:ext cx="5004880" cy="619353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Fragmentation function at LHC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6633" y="1019588"/>
            <a:ext cx="1914842" cy="9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5043187" y="1686032"/>
            <a:ext cx="637098" cy="1781181"/>
            <a:chOff x="4929431" y="216430"/>
            <a:chExt cx="637098" cy="1781181"/>
          </a:xfrm>
        </p:grpSpPr>
        <p:sp>
          <p:nvSpPr>
            <p:cNvPr id="12" name="椭圆 11"/>
            <p:cNvSpPr/>
            <p:nvPr/>
          </p:nvSpPr>
          <p:spPr>
            <a:xfrm>
              <a:off x="4987636" y="1576433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83764" y="1574089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431" y="218774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138103" y="216430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5244054" y="642780"/>
              <a:ext cx="1" cy="88799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5857875" y="224408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Based on photon energy, proxy for the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energy before jet quenching.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左箭头 90"/>
          <p:cNvSpPr/>
          <p:nvPr/>
        </p:nvSpPr>
        <p:spPr>
          <a:xfrm>
            <a:off x="511709" y="6543239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左箭头 91"/>
          <p:cNvSpPr/>
          <p:nvPr/>
        </p:nvSpPr>
        <p:spPr>
          <a:xfrm rot="10800000">
            <a:off x="3056784" y="6555161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blipFill>
                <a:blip r:embed="rId7"/>
                <a:stretch>
                  <a:fillRect l="-5319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blipFill>
                <a:blip r:embed="rId8"/>
                <a:stretch>
                  <a:fillRect l="-5291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881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946" y="522881"/>
            <a:ext cx="4260687" cy="17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64462"/>
            <a:ext cx="5004880" cy="619353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Fragmentation function at LHC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86633" y="1019588"/>
            <a:ext cx="1914842" cy="9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5043187" y="1686032"/>
            <a:ext cx="637098" cy="1781181"/>
            <a:chOff x="4929431" y="216430"/>
            <a:chExt cx="637098" cy="1781181"/>
          </a:xfrm>
        </p:grpSpPr>
        <p:sp>
          <p:nvSpPr>
            <p:cNvPr id="12" name="椭圆 11"/>
            <p:cNvSpPr/>
            <p:nvPr/>
          </p:nvSpPr>
          <p:spPr>
            <a:xfrm>
              <a:off x="4987636" y="1576433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83764" y="1574089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431" y="218774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138103" y="216430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5244054" y="642780"/>
              <a:ext cx="1" cy="88799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5857875" y="224408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Based on photon energy, proxy for the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energy before jet quenching.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580720" y="5845838"/>
            <a:ext cx="4734885" cy="3280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580720" y="5339187"/>
            <a:ext cx="4885352" cy="142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04532" y="4848648"/>
            <a:ext cx="4753278" cy="314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5156601" y="5423616"/>
            <a:ext cx="0" cy="477553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H="1">
            <a:off x="5156601" y="5043488"/>
            <a:ext cx="1189" cy="3099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>
            <a:off x="5156604" y="4639772"/>
            <a:ext cx="0" cy="2403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左箭头 90"/>
          <p:cNvSpPr/>
          <p:nvPr/>
        </p:nvSpPr>
        <p:spPr>
          <a:xfrm>
            <a:off x="511709" y="6543239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左箭头 91"/>
          <p:cNvSpPr/>
          <p:nvPr/>
        </p:nvSpPr>
        <p:spPr>
          <a:xfrm rot="10800000">
            <a:off x="3056784" y="6555161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blipFill>
                <a:blip r:embed="rId7"/>
                <a:stretch>
                  <a:fillRect l="-5319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blipFill>
                <a:blip r:embed="rId8"/>
                <a:stretch>
                  <a:fillRect l="-5291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本框 94"/>
              <p:cNvSpPr txBox="1"/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Centrality dependence: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Enhancement of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Suppression of 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path length and temperature different</a:t>
                </a:r>
              </a:p>
            </p:txBody>
          </p:sp>
        </mc:Choice>
        <mc:Fallback xmlns="">
          <p:sp>
            <p:nvSpPr>
              <p:cNvPr id="95" name="文本框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blipFill>
                <a:blip r:embed="rId9"/>
                <a:stretch>
                  <a:fillRect l="-1128" t="-2667" b="-7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右箭头 95"/>
          <p:cNvSpPr/>
          <p:nvPr/>
        </p:nvSpPr>
        <p:spPr>
          <a:xfrm>
            <a:off x="5957888" y="4129088"/>
            <a:ext cx="757237" cy="1714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50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946" y="522881"/>
            <a:ext cx="4260687" cy="17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64462"/>
            <a:ext cx="5004880" cy="619353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Fragmentation function at LHC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86633" y="1019588"/>
            <a:ext cx="1914842" cy="9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5043187" y="1686032"/>
            <a:ext cx="637098" cy="1781181"/>
            <a:chOff x="4929431" y="216430"/>
            <a:chExt cx="637098" cy="1781181"/>
          </a:xfrm>
        </p:grpSpPr>
        <p:sp>
          <p:nvSpPr>
            <p:cNvPr id="12" name="椭圆 11"/>
            <p:cNvSpPr/>
            <p:nvPr/>
          </p:nvSpPr>
          <p:spPr>
            <a:xfrm>
              <a:off x="4987636" y="1576433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83764" y="1574089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431" y="218774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138103" y="216430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5244054" y="642780"/>
              <a:ext cx="1" cy="88799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5857875" y="2244085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Based on photon energy, proxy for the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energy before jet quenching.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左箭头 90"/>
          <p:cNvSpPr/>
          <p:nvPr/>
        </p:nvSpPr>
        <p:spPr>
          <a:xfrm>
            <a:off x="511709" y="6543239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左箭头 91"/>
          <p:cNvSpPr/>
          <p:nvPr/>
        </p:nvSpPr>
        <p:spPr>
          <a:xfrm rot="10800000">
            <a:off x="3056784" y="6555161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blipFill>
                <a:blip r:embed="rId8"/>
                <a:stretch>
                  <a:fillRect l="-5319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blipFill>
                <a:blip r:embed="rId9"/>
                <a:stretch>
                  <a:fillRect l="-5291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Centrality dependence: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Enhancement of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Suppression of 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path length and temperature different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blipFill>
                <a:blip r:embed="rId10"/>
                <a:stretch>
                  <a:fillRect l="-1128" t="-2667" b="-7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箭头 21"/>
          <p:cNvSpPr/>
          <p:nvPr/>
        </p:nvSpPr>
        <p:spPr>
          <a:xfrm>
            <a:off x="5957888" y="4129088"/>
            <a:ext cx="757237" cy="17145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713870" y="4586068"/>
            <a:ext cx="239151" cy="150524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3839161" y="4768945"/>
            <a:ext cx="1321" cy="140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36817" y="5258971"/>
            <a:ext cx="1321" cy="14067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36816" y="5779472"/>
            <a:ext cx="1321" cy="1406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/>
              <p:cNvSpPr txBox="1"/>
              <p:nvPr/>
            </p:nvSpPr>
            <p:spPr>
              <a:xfrm>
                <a:off x="5857875" y="4519461"/>
                <a:ext cx="5943600" cy="14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No(slightly) centrality dependence: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from relative enhancement to suppression.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zh-CN" alt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GeV</a:t>
                </a:r>
              </a:p>
            </p:txBody>
          </p:sp>
        </mc:Choice>
        <mc:Fallback xmlns=""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519461"/>
                <a:ext cx="5943600" cy="1401859"/>
              </a:xfrm>
              <a:prstGeom prst="rect">
                <a:avLst/>
              </a:prstGeom>
              <a:blipFill>
                <a:blip r:embed="rId11"/>
                <a:stretch>
                  <a:fillRect l="-1128" t="-2174" b="-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54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4" name="矩形 3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/>
                <a:t>Motivation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文本框 16"/>
          <p:cNvSpPr txBox="1"/>
          <p:nvPr/>
        </p:nvSpPr>
        <p:spPr>
          <a:xfrm>
            <a:off x="2853737" y="798818"/>
            <a:ext cx="6889576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Jet tomography for the study of QGP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4210" y="1721907"/>
            <a:ext cx="6114134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QGP medium effect: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Interaction with medium constituents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Induced gluon radiation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20492586">
            <a:off x="8204083" y="2668040"/>
            <a:ext cx="463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quenching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74678" y="5217520"/>
            <a:ext cx="50477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</a:rPr>
              <a:t>Modification of jet structure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79" y="2522602"/>
            <a:ext cx="483051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Thermal recoil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 excited from medium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Energy-momentum deposition into medium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左箭头 10"/>
          <p:cNvSpPr/>
          <p:nvPr/>
        </p:nvSpPr>
        <p:spPr>
          <a:xfrm rot="1150707">
            <a:off x="4807152" y="3435205"/>
            <a:ext cx="886691" cy="2725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箭头 25"/>
          <p:cNvSpPr/>
          <p:nvPr/>
        </p:nvSpPr>
        <p:spPr>
          <a:xfrm rot="16200000">
            <a:off x="2010895" y="4293391"/>
            <a:ext cx="632727" cy="30541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7098" y="4821665"/>
            <a:ext cx="49616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Enhancement of hadrons emission from medium along jet axis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左箭头 27"/>
          <p:cNvSpPr/>
          <p:nvPr/>
        </p:nvSpPr>
        <p:spPr>
          <a:xfrm rot="12514342" flipV="1">
            <a:off x="4934135" y="5154167"/>
            <a:ext cx="632727" cy="29260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062201" y="3770742"/>
            <a:ext cx="375690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Leading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 energy loss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8647885" y="3350829"/>
            <a:ext cx="526473" cy="17848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03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108" y="702008"/>
            <a:ext cx="4098527" cy="153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4" y="664461"/>
            <a:ext cx="4999418" cy="618677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Fragmentation function at LHC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5043187" y="1686032"/>
            <a:ext cx="637098" cy="1781181"/>
            <a:chOff x="4929431" y="216430"/>
            <a:chExt cx="637098" cy="1781181"/>
          </a:xfrm>
        </p:grpSpPr>
        <p:sp>
          <p:nvSpPr>
            <p:cNvPr id="12" name="椭圆 11"/>
            <p:cNvSpPr/>
            <p:nvPr/>
          </p:nvSpPr>
          <p:spPr>
            <a:xfrm>
              <a:off x="4987636" y="1576433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083764" y="1574089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929431" y="218774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138103" y="216430"/>
              <a:ext cx="428426" cy="4211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" name="直接箭头连接符 22"/>
            <p:cNvCxnSpPr/>
            <p:nvPr/>
          </p:nvCxnSpPr>
          <p:spPr>
            <a:xfrm flipV="1">
              <a:off x="5244054" y="642780"/>
              <a:ext cx="1" cy="887995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框 39"/>
          <p:cNvSpPr txBox="1"/>
          <p:nvPr/>
        </p:nvSpPr>
        <p:spPr>
          <a:xfrm>
            <a:off x="5857875" y="2244085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Based on reconstructed jet energy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左箭头 90"/>
          <p:cNvSpPr/>
          <p:nvPr/>
        </p:nvSpPr>
        <p:spPr>
          <a:xfrm>
            <a:off x="511709" y="6543239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左箭头 91"/>
          <p:cNvSpPr/>
          <p:nvPr/>
        </p:nvSpPr>
        <p:spPr>
          <a:xfrm rot="10800000">
            <a:off x="3056784" y="6555161"/>
            <a:ext cx="2096086" cy="45719"/>
          </a:xfrm>
          <a:prstGeom prst="lef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94" y="6426572"/>
                <a:ext cx="1146517" cy="424668"/>
              </a:xfrm>
              <a:prstGeom prst="rect">
                <a:avLst/>
              </a:prstGeom>
              <a:blipFill>
                <a:blip r:embed="rId6"/>
                <a:stretch>
                  <a:fillRect l="-5319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148" y="6426572"/>
                <a:ext cx="1146517" cy="424668"/>
              </a:xfrm>
              <a:prstGeom prst="rect">
                <a:avLst/>
              </a:prstGeom>
              <a:blipFill>
                <a:blip r:embed="rId7"/>
                <a:stretch>
                  <a:fillRect l="-5291" t="-1429" b="-2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7130" y="1130417"/>
            <a:ext cx="1771626" cy="67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2700997" y="4614204"/>
            <a:ext cx="239151" cy="1505243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Centrality dependence: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Enhancement of low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Suppression of high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hadrons</a:t>
                </a:r>
              </a:p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           path length and temperature different</a:t>
                </a: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3028795"/>
                <a:ext cx="5943600" cy="1372555"/>
              </a:xfrm>
              <a:prstGeom prst="rect">
                <a:avLst/>
              </a:prstGeom>
              <a:blipFill>
                <a:blip r:embed="rId9"/>
                <a:stretch>
                  <a:fillRect l="-1128" t="-2667" b="-7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5857875" y="4519461"/>
                <a:ext cx="5943600" cy="134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No(slightly) centrality dependence: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Transition point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) from relative enhancement to suppression.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𝒋𝒆𝒕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0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2000" b="1" dirty="0">
                    <a:solidFill>
                      <a:schemeClr val="tx2">
                        <a:lumMod val="75000"/>
                      </a:schemeClr>
                    </a:solidFill>
                  </a:rPr>
                  <a:t> GeV</a:t>
                </a: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75" y="4519461"/>
                <a:ext cx="5943600" cy="1347998"/>
              </a:xfrm>
              <a:prstGeom prst="rect">
                <a:avLst/>
              </a:prstGeom>
              <a:blipFill>
                <a:blip r:embed="rId10"/>
                <a:stretch>
                  <a:fillRect l="-1128" t="-2252" b="-6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125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3" name="矩形 2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Summary</a:t>
              </a:r>
              <a:endParaRPr lang="zh-CN" altLang="en-US" sz="28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322978" y="1134253"/>
                <a:ext cx="7227337" cy="4861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zh-CN" altLang="en-US" sz="2400" b="1" dirty="0">
                    <a:solidFill>
                      <a:schemeClr val="tx2">
                        <a:lumMod val="75000"/>
                      </a:schemeClr>
                    </a:solidFill>
                  </a:rPr>
                  <a:t>We develop CoLBT-Hydro model for simultaneous event-by-event simulations of jet propagation and hydrodynamic evolution of the bulk medium including jet-induced medium excitation.</a:t>
                </a:r>
                <a:endParaRPr lang="en-US" altLang="zh-CN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CoLBT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-hydro describes well both the suppression of leading hadrons due to </a:t>
                </a:r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parton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 energy loss and enhancement of soft hadrons due to jet-induced medium excitation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The onset of soft hadron enhancement at a constant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altLang="zh-CN" sz="24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p>
                    </m:sSubSup>
                    <m:r>
                      <a:rPr lang="en-US" altLang="zh-CN" sz="2400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with broadened angular distribution and depletion of soft hadrons in the γ direction</a:t>
                </a:r>
                <a:endParaRPr lang="zh-CN" alt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78" y="1134253"/>
                <a:ext cx="7227337" cy="4861459"/>
              </a:xfrm>
              <a:prstGeom prst="rect">
                <a:avLst/>
              </a:prstGeom>
              <a:blipFill>
                <a:blip r:embed="rId4"/>
                <a:stretch>
                  <a:fillRect l="-1096" t="-877" r="-2445" b="-1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1396531" y="2190187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1579892" y="407219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57652" y="419609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31355" y="40014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64116" y="412308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305115" y="38833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597864" y="3926684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34834" y="40581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00717" y="3696969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95818" y="381469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TextBox 41"/>
          <p:cNvSpPr txBox="1"/>
          <p:nvPr/>
        </p:nvSpPr>
        <p:spPr>
          <a:xfrm>
            <a:off x="1734025" y="3042244"/>
            <a:ext cx="14008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2400" b="1" dirty="0">
                <a:solidFill>
                  <a:srgbClr val="1A3F6C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41870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3" name="矩形 2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Outlook</a:t>
              </a:r>
              <a:endParaRPr lang="zh-CN" altLang="en-US" sz="28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矩形 4"/>
          <p:cNvSpPr/>
          <p:nvPr/>
        </p:nvSpPr>
        <p:spPr>
          <a:xfrm>
            <a:off x="565299" y="1775937"/>
            <a:ext cx="5787375" cy="418576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Ideal hydrodynamic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Neglect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hadronization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between jet shower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and thermal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Neglect the interaction between hadrons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Only use AMPT as initial condition for medium hydrodynamic evolution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Light quark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on shell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                         ……………</a:t>
            </a:r>
          </a:p>
        </p:txBody>
      </p:sp>
      <p:sp>
        <p:nvSpPr>
          <p:cNvPr id="10" name="矩形 9"/>
          <p:cNvSpPr/>
          <p:nvPr/>
        </p:nvSpPr>
        <p:spPr>
          <a:xfrm>
            <a:off x="565299" y="1110734"/>
            <a:ext cx="5250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The model needs to be improved in </a:t>
            </a:r>
          </a:p>
        </p:txBody>
      </p:sp>
      <p:sp>
        <p:nvSpPr>
          <p:cNvPr id="12" name="矩形 11"/>
          <p:cNvSpPr/>
          <p:nvPr/>
        </p:nvSpPr>
        <p:spPr>
          <a:xfrm>
            <a:off x="6893910" y="1110734"/>
            <a:ext cx="5107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The model can be used to 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893910" y="1775937"/>
                <a:ext cx="5107488" cy="2554545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Nuclear modification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𝑨𝑨</m:t>
                        </m:r>
                      </m:sub>
                    </m:sSub>
                  </m:oMath>
                </a14:m>
                <a:endParaRPr lang="en-US" altLang="zh-CN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dihadron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 correlation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jet shape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400" b="1" dirty="0" err="1">
                    <a:solidFill>
                      <a:schemeClr val="tx2">
                        <a:lumMod val="75000"/>
                      </a:schemeClr>
                    </a:solidFill>
                  </a:rPr>
                  <a:t>dijet</a:t>
                </a: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 correlation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2400" b="1" dirty="0">
                    <a:solidFill>
                      <a:schemeClr val="tx2">
                        <a:lumMod val="75000"/>
                      </a:schemeClr>
                    </a:solidFill>
                  </a:rPr>
                  <a:t>and many other observables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10" y="1775937"/>
                <a:ext cx="5107488" cy="2554545"/>
              </a:xfrm>
              <a:prstGeom prst="rect">
                <a:avLst/>
              </a:prstGeom>
              <a:blipFill>
                <a:blip r:embed="rId5"/>
                <a:stretch>
                  <a:fillRect l="-1540" t="-941" b="-400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45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4" name="矩形 3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/>
                <a:t>Motivation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文本框 16"/>
          <p:cNvSpPr txBox="1"/>
          <p:nvPr/>
        </p:nvSpPr>
        <p:spPr>
          <a:xfrm>
            <a:off x="2853737" y="798818"/>
            <a:ext cx="6889576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Jet tomography for the study of QGP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4210" y="1721907"/>
            <a:ext cx="6114134" cy="1508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QGP medium effect: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Interaction with medium constituents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</a:rPr>
              <a:t>Induced gluon radiation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20492586">
            <a:off x="8204083" y="2668040"/>
            <a:ext cx="463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 quenching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74678" y="5217520"/>
            <a:ext cx="50477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2">
                    <a:lumMod val="50000"/>
                  </a:schemeClr>
                </a:solidFill>
              </a:rPr>
              <a:t>Modification of jet structure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79" y="2522602"/>
            <a:ext cx="483051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Thermal recoil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 excited from medium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Energy-momentum deposition into medium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左箭头 25"/>
          <p:cNvSpPr/>
          <p:nvPr/>
        </p:nvSpPr>
        <p:spPr>
          <a:xfrm rot="16200000">
            <a:off x="2010895" y="4293391"/>
            <a:ext cx="632727" cy="30541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7098" y="4821665"/>
            <a:ext cx="49616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Enhancement of hadrons emission from medium along jet axis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左箭头 27"/>
          <p:cNvSpPr/>
          <p:nvPr/>
        </p:nvSpPr>
        <p:spPr>
          <a:xfrm rot="12514342" flipV="1">
            <a:off x="4934135" y="5154167"/>
            <a:ext cx="632727" cy="29260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 rot="1150707">
            <a:off x="4807152" y="3435205"/>
            <a:ext cx="886691" cy="27250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098" y="2410691"/>
            <a:ext cx="4961640" cy="3330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098" y="5800466"/>
            <a:ext cx="515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Jet-induced medium </a:t>
            </a:r>
            <a:r>
              <a:rPr lang="en-US" altLang="zh-CN" sz="2800" b="1" dirty="0" err="1">
                <a:solidFill>
                  <a:srgbClr val="FF0000"/>
                </a:solidFill>
              </a:rPr>
              <a:t>responce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62201" y="3770742"/>
            <a:ext cx="375690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Leading </a:t>
            </a:r>
            <a:r>
              <a:rPr lang="en-US" altLang="zh-CN" sz="2400" b="1" dirty="0" err="1">
                <a:solidFill>
                  <a:schemeClr val="accent6">
                    <a:lumMod val="75000"/>
                  </a:schemeClr>
                </a:solidFill>
              </a:rPr>
              <a:t>partons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</a:rPr>
              <a:t> energy loss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8647885" y="3350829"/>
            <a:ext cx="526473" cy="17848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04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6" y="787679"/>
            <a:ext cx="3038020" cy="256543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4" name="矩形 3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/>
                <a:t>Motivation</a:t>
              </a:r>
              <a:endParaRPr lang="zh-CN" altLang="en-US" sz="2800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4682935" y="1312573"/>
            <a:ext cx="68717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The modified jet can be determined by: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Energy loss of the leading jet shower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The redistribution of the lost energy and momentum in the medium.</a:t>
            </a: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4495" y="3619657"/>
            <a:ext cx="687176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Medium response contributes to many jet-observables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Energy redistribution in reconstructed full jet(jet shape)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Gamma-hadron and jet-hadron fragmentation function &amp; gamma-hadron azimuthal distribution.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and so 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zh-CN" altLang="en-US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33" y="3352244"/>
            <a:ext cx="4094812" cy="346419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66416" y="6477884"/>
            <a:ext cx="4199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/>
              <a:t>Yasuki</a:t>
            </a:r>
            <a:r>
              <a:rPr lang="en-US" altLang="zh-CN" sz="1600" dirty="0"/>
              <a:t> Tachibana, N-Bo Chang ,G-Y Qin(17) 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7330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3" name="矩形 2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/>
                <a:t>Motivation</a:t>
              </a:r>
              <a:endParaRPr lang="zh-CN" altLang="en-US" sz="28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/>
          <p:cNvSpPr txBox="1"/>
          <p:nvPr/>
        </p:nvSpPr>
        <p:spPr>
          <a:xfrm>
            <a:off x="418924" y="1395080"/>
            <a:ext cx="717369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Frameworks for the study of whole jet </a:t>
            </a:r>
            <a:r>
              <a:rPr lang="en-US" altLang="zh-CN" sz="2400" b="1">
                <a:solidFill>
                  <a:schemeClr val="tx2">
                    <a:lumMod val="75000"/>
                  </a:schemeClr>
                </a:solidFill>
              </a:rPr>
              <a:t>quenching pictures(including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medium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responce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Full Boltzmann transport approach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    in the same Monte-Carlo transport(cross section)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jet plus hydrodynamics approach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No recoil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 contribution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Neglect the effect of medium response on the subsequent evolution of hard jets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</a:rPr>
              <a:t>No concurrent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10736" y="2538032"/>
            <a:ext cx="425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Linear Boltzmann Transport model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(LBT)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46969" y="4015939"/>
            <a:ext cx="378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D5390F"/>
                </a:solidFill>
              </a:rPr>
              <a:t>3+1D hydrodynamic model</a:t>
            </a:r>
          </a:p>
          <a:p>
            <a:pPr algn="ctr"/>
            <a:r>
              <a:rPr lang="en-US" altLang="zh-CN" sz="2000" b="1" dirty="0">
                <a:solidFill>
                  <a:srgbClr val="D5390F"/>
                </a:solidFill>
              </a:rPr>
              <a:t>(</a:t>
            </a:r>
            <a:r>
              <a:rPr lang="en-US" altLang="zh-CN" sz="2000" b="1" dirty="0" err="1">
                <a:solidFill>
                  <a:srgbClr val="D5390F"/>
                </a:solidFill>
              </a:rPr>
              <a:t>CLVisc</a:t>
            </a:r>
            <a:r>
              <a:rPr lang="en-US" altLang="zh-CN" sz="2000" b="1" dirty="0">
                <a:solidFill>
                  <a:srgbClr val="D5390F"/>
                </a:solidFill>
              </a:rPr>
              <a:t>)</a:t>
            </a:r>
            <a:endParaRPr lang="zh-CN" altLang="en-US" sz="2000" b="1" dirty="0">
              <a:solidFill>
                <a:srgbClr val="D5390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34583" y="3349461"/>
            <a:ext cx="43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+</a:t>
            </a:r>
            <a:endParaRPr lang="zh-CN" altLang="en-US" sz="3200" b="1" dirty="0"/>
          </a:p>
        </p:txBody>
      </p:sp>
      <p:sp>
        <p:nvSpPr>
          <p:cNvPr id="10" name="矩形 9"/>
          <p:cNvSpPr/>
          <p:nvPr/>
        </p:nvSpPr>
        <p:spPr>
          <a:xfrm>
            <a:off x="7710736" y="1556085"/>
            <a:ext cx="4256676" cy="34169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67285" y="1810150"/>
            <a:ext cx="378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</a:rPr>
              <a:t>CoLBT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</a:rPr>
              <a:t>-hydro model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Linear Boltzmann Jet Transport Model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3" name="文本框 122"/>
          <p:cNvSpPr txBox="1"/>
          <p:nvPr/>
        </p:nvSpPr>
        <p:spPr>
          <a:xfrm>
            <a:off x="2365751" y="781164"/>
            <a:ext cx="696651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inear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oltzmann Jet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ransport Model(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652281" y="4454681"/>
            <a:ext cx="4393810" cy="2061367"/>
            <a:chOff x="7437121" y="1033525"/>
            <a:chExt cx="4393810" cy="2061367"/>
          </a:xfrm>
        </p:grpSpPr>
        <p:grpSp>
          <p:nvGrpSpPr>
            <p:cNvPr id="120" name="组合 119"/>
            <p:cNvGrpSpPr/>
            <p:nvPr/>
          </p:nvGrpSpPr>
          <p:grpSpPr>
            <a:xfrm>
              <a:off x="7437121" y="1033525"/>
              <a:ext cx="4393810" cy="2061367"/>
              <a:chOff x="164122" y="864713"/>
              <a:chExt cx="4968503" cy="227238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64122" y="864713"/>
                <a:ext cx="4968503" cy="2272382"/>
              </a:xfrm>
              <a:prstGeom prst="rect">
                <a:avLst/>
              </a:prstGeom>
              <a:gradFill>
                <a:gsLst>
                  <a:gs pos="10000">
                    <a:srgbClr val="F797A0">
                      <a:tint val="66000"/>
                      <a:satMod val="160000"/>
                    </a:srgbClr>
                  </a:gs>
                  <a:gs pos="68000">
                    <a:srgbClr val="F797A0">
                      <a:tint val="44500"/>
                      <a:satMod val="160000"/>
                    </a:srgbClr>
                  </a:gs>
                  <a:gs pos="100000">
                    <a:srgbClr val="F797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flipV="1">
                <a:off x="1097286" y="2264898"/>
                <a:ext cx="773723" cy="323557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1950064" y="2504049"/>
                <a:ext cx="202294" cy="19694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箭头连接符 63"/>
              <p:cNvCxnSpPr/>
              <p:nvPr/>
            </p:nvCxnSpPr>
            <p:spPr>
              <a:xfrm flipH="1" flipV="1">
                <a:off x="1931318" y="2285224"/>
                <a:ext cx="76507" cy="21953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1894219" y="1925151"/>
                <a:ext cx="383308" cy="30558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49727" y="1774510"/>
                <a:ext cx="228633" cy="215692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78" name="直接箭头连接符 77"/>
              <p:cNvCxnSpPr/>
              <p:nvPr/>
            </p:nvCxnSpPr>
            <p:spPr>
              <a:xfrm flipV="1">
                <a:off x="1936422" y="2187944"/>
                <a:ext cx="427621" cy="4094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/>
              <p:nvPr/>
            </p:nvCxnSpPr>
            <p:spPr>
              <a:xfrm>
                <a:off x="1893792" y="1758470"/>
                <a:ext cx="364407" cy="7453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79902" y="2122893"/>
                <a:ext cx="228633" cy="215692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84" name="直接连接符 83"/>
              <p:cNvCxnSpPr/>
              <p:nvPr/>
            </p:nvCxnSpPr>
            <p:spPr>
              <a:xfrm flipV="1">
                <a:off x="2478360" y="2104497"/>
                <a:ext cx="1001609" cy="82422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2355683" y="209374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720324" y="1629334"/>
                <a:ext cx="202294" cy="19694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" name="直接箭头连接符 91"/>
              <p:cNvCxnSpPr/>
              <p:nvPr/>
            </p:nvCxnSpPr>
            <p:spPr>
              <a:xfrm flipV="1">
                <a:off x="2438671" y="1515742"/>
                <a:ext cx="379289" cy="27182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2431667" y="1367630"/>
                <a:ext cx="1299674" cy="510531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2803505" y="141614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 flipV="1">
                <a:off x="2976357" y="1170803"/>
                <a:ext cx="402152" cy="295755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椭圆 99"/>
              <p:cNvSpPr/>
              <p:nvPr/>
            </p:nvSpPr>
            <p:spPr>
              <a:xfrm>
                <a:off x="824117" y="2186354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799721" y="121610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734897" y="279109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793918" y="161051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4069557" y="1785550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075254" y="1841860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683569" y="211136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380998" y="251577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95318" y="242758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533398" y="266817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995720" y="249584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4301285" y="2099806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331096" y="270099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626175" y="201188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91860" y="123092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4193260" y="115656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506280" y="107819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2012626" y="123753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706996" y="285029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4587368" y="1629334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4" name="十字星 123"/>
            <p:cNvSpPr/>
            <p:nvPr/>
          </p:nvSpPr>
          <p:spPr>
            <a:xfrm>
              <a:off x="8112848" y="2474993"/>
              <a:ext cx="248795" cy="222260"/>
            </a:xfrm>
            <a:prstGeom prst="star4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123283" y="1408683"/>
            <a:ext cx="58289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Monte Carlo jet transport model based on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pQCD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calculation: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Jet transport is simulated according to linear Boltzmann equation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Consider both elastic and inelastic processes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562" y="3274956"/>
            <a:ext cx="4728040" cy="6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4318" y="4023325"/>
            <a:ext cx="3521374" cy="5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794" y="5166567"/>
            <a:ext cx="5738567" cy="86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288312" y="1475637"/>
            <a:ext cx="55872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Keep track of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jet shower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thermal recoil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</a:t>
            </a:r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Take into account of back reaction and denote initial thermal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in each scattering as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“negative”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partons</a:t>
            </a:r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0"/>
            <a:ext cx="12191999" cy="622898"/>
            <a:chOff x="1" y="0"/>
            <a:chExt cx="12191999" cy="622898"/>
          </a:xfrm>
        </p:grpSpPr>
        <p:sp>
          <p:nvSpPr>
            <p:cNvPr id="5" name="矩形 4"/>
            <p:cNvSpPr/>
            <p:nvPr/>
          </p:nvSpPr>
          <p:spPr>
            <a:xfrm>
              <a:off x="745588" y="0"/>
              <a:ext cx="11446412" cy="6228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2800" dirty="0"/>
                <a:t>Linear Boltzmann Jet Transport Model</a:t>
              </a:r>
              <a:endParaRPr lang="zh-CN" altLang="en-US" sz="2800" dirty="0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4F5"/>
                </a:clrFrom>
                <a:clrTo>
                  <a:srgbClr val="F4F4F5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45000" pressure="1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"/>
              <a:ext cx="745587" cy="62289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3" name="文本框 122"/>
          <p:cNvSpPr txBox="1"/>
          <p:nvPr/>
        </p:nvSpPr>
        <p:spPr>
          <a:xfrm>
            <a:off x="2365751" y="781164"/>
            <a:ext cx="696651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inear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oltzmann Jet 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ransport Model(</a:t>
            </a:r>
            <a:r>
              <a:rPr lang="en-US" altLang="zh-CN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6652279" y="4454679"/>
            <a:ext cx="4393810" cy="2061367"/>
            <a:chOff x="7437121" y="1033525"/>
            <a:chExt cx="4393810" cy="2061367"/>
          </a:xfrm>
        </p:grpSpPr>
        <p:grpSp>
          <p:nvGrpSpPr>
            <p:cNvPr id="120" name="组合 119"/>
            <p:cNvGrpSpPr/>
            <p:nvPr/>
          </p:nvGrpSpPr>
          <p:grpSpPr>
            <a:xfrm>
              <a:off x="7437121" y="1033525"/>
              <a:ext cx="4393810" cy="2061367"/>
              <a:chOff x="164122" y="864713"/>
              <a:chExt cx="4968503" cy="227238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64122" y="864713"/>
                <a:ext cx="4968503" cy="2272382"/>
              </a:xfrm>
              <a:prstGeom prst="rect">
                <a:avLst/>
              </a:prstGeom>
              <a:gradFill>
                <a:gsLst>
                  <a:gs pos="10000">
                    <a:srgbClr val="F797A0">
                      <a:tint val="66000"/>
                      <a:satMod val="160000"/>
                    </a:srgbClr>
                  </a:gs>
                  <a:gs pos="68000">
                    <a:srgbClr val="F797A0">
                      <a:tint val="44500"/>
                      <a:satMod val="160000"/>
                    </a:srgbClr>
                  </a:gs>
                  <a:gs pos="100000">
                    <a:srgbClr val="F797A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flipV="1">
                <a:off x="1097286" y="2264898"/>
                <a:ext cx="773723" cy="323557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1950064" y="2504049"/>
                <a:ext cx="202294" cy="19694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箭头连接符 63"/>
              <p:cNvCxnSpPr/>
              <p:nvPr/>
            </p:nvCxnSpPr>
            <p:spPr>
              <a:xfrm flipH="1" flipV="1">
                <a:off x="1931318" y="2285224"/>
                <a:ext cx="76507" cy="219531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1894219" y="1925151"/>
                <a:ext cx="383308" cy="305588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249727" y="1774510"/>
                <a:ext cx="228633" cy="215692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78" name="直接箭头连接符 77"/>
              <p:cNvCxnSpPr/>
              <p:nvPr/>
            </p:nvCxnSpPr>
            <p:spPr>
              <a:xfrm flipV="1">
                <a:off x="1936422" y="2187944"/>
                <a:ext cx="427621" cy="4094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箭头连接符 86"/>
              <p:cNvCxnSpPr/>
              <p:nvPr/>
            </p:nvCxnSpPr>
            <p:spPr>
              <a:xfrm>
                <a:off x="1893792" y="1758470"/>
                <a:ext cx="364407" cy="74538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79902" y="2122893"/>
                <a:ext cx="228633" cy="215692"/>
              </a:xfrm>
              <a:prstGeom prst="rect">
                <a:avLst/>
              </a:prstGeom>
              <a:effectLst>
                <a:softEdge rad="25400"/>
              </a:effectLst>
            </p:spPr>
          </p:pic>
          <p:cxnSp>
            <p:nvCxnSpPr>
              <p:cNvPr id="84" name="直接连接符 83"/>
              <p:cNvCxnSpPr/>
              <p:nvPr/>
            </p:nvCxnSpPr>
            <p:spPr>
              <a:xfrm flipV="1">
                <a:off x="2478360" y="2104497"/>
                <a:ext cx="1001609" cy="82422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2355683" y="209374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720324" y="1629334"/>
                <a:ext cx="202294" cy="196946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2" name="直接箭头连接符 91"/>
              <p:cNvCxnSpPr/>
              <p:nvPr/>
            </p:nvCxnSpPr>
            <p:spPr>
              <a:xfrm flipV="1">
                <a:off x="2438671" y="1515742"/>
                <a:ext cx="379289" cy="27182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flipV="1">
                <a:off x="2431667" y="1367630"/>
                <a:ext cx="1299674" cy="510531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椭圆 96"/>
              <p:cNvSpPr/>
              <p:nvPr/>
            </p:nvSpPr>
            <p:spPr>
              <a:xfrm>
                <a:off x="2803505" y="141614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8" name="直接连接符 97"/>
              <p:cNvCxnSpPr/>
              <p:nvPr/>
            </p:nvCxnSpPr>
            <p:spPr>
              <a:xfrm flipV="1">
                <a:off x="2976357" y="1170803"/>
                <a:ext cx="402152" cy="295755"/>
              </a:xfrm>
              <a:prstGeom prst="line">
                <a:avLst/>
              </a:prstGeom>
              <a:ln w="57150">
                <a:solidFill>
                  <a:schemeClr val="bg2">
                    <a:lumMod val="50000"/>
                  </a:schemeClr>
                </a:solidFill>
                <a:headEnd type="none"/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椭圆 99"/>
              <p:cNvSpPr/>
              <p:nvPr/>
            </p:nvSpPr>
            <p:spPr>
              <a:xfrm>
                <a:off x="824117" y="2186354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799721" y="121610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2734897" y="279109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793918" y="161051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4069557" y="1785550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075254" y="1841860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683569" y="211136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380998" y="251577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95318" y="2427582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533398" y="266817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2995720" y="249584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椭圆 110"/>
              <p:cNvSpPr/>
              <p:nvPr/>
            </p:nvSpPr>
            <p:spPr>
              <a:xfrm>
                <a:off x="4301285" y="2099806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>
                <a:off x="1331096" y="270099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626175" y="201188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991860" y="1230925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4193260" y="1156563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1506280" y="1078191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2012626" y="123753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706996" y="2850299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4587368" y="1629334"/>
                <a:ext cx="197942" cy="1852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4" name="十字星 123"/>
            <p:cNvSpPr/>
            <p:nvPr/>
          </p:nvSpPr>
          <p:spPr>
            <a:xfrm>
              <a:off x="8112848" y="2474993"/>
              <a:ext cx="248795" cy="222260"/>
            </a:xfrm>
            <a:prstGeom prst="star4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123283" y="1408683"/>
            <a:ext cx="58289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Monte Carlo jet transport model based on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pQCD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calculation: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Jet transport is simulated according to linear Boltzmann equation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Consider both elastic and inelastic processes</a:t>
            </a: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562" y="3274956"/>
            <a:ext cx="4728040" cy="68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4318" y="4023325"/>
            <a:ext cx="3521374" cy="5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794" y="5166567"/>
            <a:ext cx="5738567" cy="86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288312" y="1475637"/>
            <a:ext cx="55872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Keep track of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jet shower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thermal recoil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</a:t>
            </a:r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Take into account of back reaction and denote initial thermal </a:t>
            </a:r>
            <a:r>
              <a:rPr lang="en-US" altLang="zh-CN" sz="2000" b="1" dirty="0" err="1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partons</a:t>
            </a:r>
            <a:r>
              <a:rPr lang="en-US" altLang="zh-CN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in each scattering as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“negative” </a:t>
            </a:r>
            <a:r>
              <a:rPr lang="en-US" altLang="zh-CN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partons</a:t>
            </a:r>
            <a:endParaRPr lang="en-US" altLang="zh-CN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0305" y="2068142"/>
            <a:ext cx="2771681" cy="349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199112" y="3507603"/>
            <a:ext cx="2249021" cy="3089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00305" y="3991862"/>
            <a:ext cx="441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Jet-induced medium </a:t>
            </a:r>
            <a:r>
              <a:rPr lang="en-US" altLang="zh-CN" sz="2400" b="1" dirty="0" err="1"/>
              <a:t>partons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68495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2477</Words>
  <Application>Microsoft Office PowerPoint</Application>
  <PresentationFormat>宽屏</PresentationFormat>
  <Paragraphs>543</Paragraphs>
  <Slides>42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0" baseType="lpstr">
      <vt:lpstr>等线</vt:lpstr>
      <vt:lpstr>等线 Light</vt:lpstr>
      <vt:lpstr>Arial</vt:lpstr>
      <vt:lpstr>Cambria Math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fan li</cp:lastModifiedBy>
  <cp:revision>84</cp:revision>
  <dcterms:created xsi:type="dcterms:W3CDTF">2018-06-09T08:24:39Z</dcterms:created>
  <dcterms:modified xsi:type="dcterms:W3CDTF">2018-06-22T05:36:59Z</dcterms:modified>
</cp:coreProperties>
</file>