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8" r:id="rId4"/>
    <p:sldId id="259" r:id="rId5"/>
    <p:sldId id="274" r:id="rId6"/>
    <p:sldId id="261" r:id="rId7"/>
    <p:sldId id="262" r:id="rId8"/>
    <p:sldId id="264" r:id="rId9"/>
    <p:sldId id="263" r:id="rId10"/>
    <p:sldId id="265" r:id="rId11"/>
    <p:sldId id="272" r:id="rId12"/>
    <p:sldId id="271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/>
    <p:restoredTop sz="94631"/>
  </p:normalViewPr>
  <p:slideViewPr>
    <p:cSldViewPr snapToGrid="0" snapToObjects="1">
      <p:cViewPr>
        <p:scale>
          <a:sx n="90" d="100"/>
          <a:sy n="90" d="100"/>
        </p:scale>
        <p:origin x="38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18450-3E42-B04B-8E9A-F1179CBEC2BC}" type="datetimeFigureOut">
              <a:rPr lang="en-US" smtClean="0"/>
              <a:t>6/21/18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D354F-782A-7541-A71F-CC6DE2312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93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D354F-782A-7541-A71F-CC6DE23121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59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EB16-7E47-274A-9BEB-39E00A9CA36B}" type="datetime1">
              <a:rPr lang="en-US" smtClean="0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46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C73FA-54BC-FE47-8DBD-DC82706D1FDC}" type="datetime1">
              <a:rPr lang="en-US" smtClean="0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9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0E57-473C-3B48-A2DA-B384532782FD}" type="datetime1">
              <a:rPr lang="en-US" smtClean="0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67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B6DA3-82A3-A443-8A22-F23FC052A546}" type="datetime1">
              <a:rPr lang="en-US" smtClean="0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8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9BEA-BFC0-6640-A11B-F823F74A68D4}" type="datetime1">
              <a:rPr lang="en-US" smtClean="0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87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B6B2-47CC-CE4F-81D7-DE36241FBFC8}" type="datetime1">
              <a:rPr lang="en-US" smtClean="0"/>
              <a:t>6/21/18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79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AE389-6E66-6E41-A261-FF1530372651}" type="datetime1">
              <a:rPr lang="en-US" smtClean="0"/>
              <a:t>6/21/18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42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48DB-3175-AD47-AA33-B4CF862266B7}" type="datetime1">
              <a:rPr lang="en-US" smtClean="0"/>
              <a:t>6/21/18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14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A00A1-072E-CC47-BBC7-160D8BEC0BB9}" type="datetime1">
              <a:rPr lang="en-US" smtClean="0"/>
              <a:t>6/21/18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7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7BD9-E8E5-C642-B2A4-210FDF8DB5BF}" type="datetime1">
              <a:rPr lang="en-US" smtClean="0"/>
              <a:t>6/21/18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79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F075-DF8E-EB44-B7E9-47D4EA7705B7}" type="datetime1">
              <a:rPr lang="en-US" smtClean="0"/>
              <a:t>6/21/18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36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7E30A-BBAE-0147-A9FD-7F0DC80D1154}" type="datetime1">
              <a:rPr lang="en-US" smtClean="0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114FF-77CB-314F-9D32-F3C96E05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4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3.png"/><Relationship Id="rId5" Type="http://schemas.openxmlformats.org/officeDocument/2006/relationships/image" Target="../media/image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tiff"/><Relationship Id="rId10" Type="http://schemas.openxmlformats.org/officeDocument/2006/relationships/image" Target="../media/image13.tiff"/><Relationship Id="rId11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6.tiff"/><Relationship Id="rId7" Type="http://schemas.openxmlformats.org/officeDocument/2006/relationships/image" Target="../media/image17.png"/><Relationship Id="rId8" Type="http://schemas.openxmlformats.org/officeDocument/2006/relationships/image" Target="../media/image12.tiff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emf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b="1" dirty="0"/>
                  <a:t>Analysis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b="1" dirty="0"/>
                  <a:t> at the </a:t>
                </a:r>
                <a:r>
                  <a:rPr lang="en-US" b="1" dirty="0" err="1"/>
                  <a:t>Muon</a:t>
                </a:r>
                <a:r>
                  <a:rPr lang="en-US" b="1" dirty="0"/>
                  <a:t> g-2 experiment at the </a:t>
                </a:r>
                <a:r>
                  <a:rPr lang="en-US" b="1" dirty="0" err="1"/>
                  <a:t>Fermilab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 rotWithShape="0">
                <a:blip r:embed="rId2"/>
                <a:stretch>
                  <a:fillRect l="-1000" r="-2733" b="-15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Dikai</a:t>
            </a:r>
            <a:r>
              <a:rPr lang="en-US" dirty="0" smtClean="0"/>
              <a:t> Li</a:t>
            </a:r>
            <a:r>
              <a:rPr lang="en-US" baseline="30000" dirty="0" smtClean="0"/>
              <a:t>12</a:t>
            </a:r>
            <a:r>
              <a:rPr lang="en-US" dirty="0" smtClean="0"/>
              <a:t>, Liang Li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  <a:r>
              <a:rPr lang="en-US" dirty="0" err="1" smtClean="0"/>
              <a:t>Bingzhi</a:t>
            </a:r>
            <a:r>
              <a:rPr lang="en-US" dirty="0" smtClean="0"/>
              <a:t> Li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  <a:r>
              <a:rPr lang="en-US" dirty="0" err="1" smtClean="0"/>
              <a:t>Changbo</a:t>
            </a:r>
            <a:r>
              <a:rPr lang="en-US" dirty="0" smtClean="0"/>
              <a:t> Fu</a:t>
            </a:r>
            <a:r>
              <a:rPr lang="en-US" baseline="30000" dirty="0" smtClean="0"/>
              <a:t>1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Shanghai Jiao Tong University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China University of Geosciences(Wuhan)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000"/>
            <a:ext cx="1524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701" y="5257800"/>
            <a:ext cx="1593824" cy="1600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69" y="5278547"/>
            <a:ext cx="4713262" cy="1007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85938" cy="160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744" y="2480944"/>
            <a:ext cx="3278875" cy="3505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2.6 E-field correction (fast rotation)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10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28849" y="5826107"/>
            <a:ext cx="8154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1"/>
                </a:solidFill>
                <a:latin typeface=""/>
              </a:rPr>
              <a:t>Fast rotation analysis: use a </a:t>
            </a:r>
            <a:r>
              <a:rPr lang="en-US">
                <a:solidFill>
                  <a:srgbClr val="0070C1"/>
                </a:solidFill>
                <a:latin typeface=""/>
              </a:rPr>
              <a:t>model </a:t>
            </a:r>
            <a:r>
              <a:rPr lang="en-US" smtClean="0">
                <a:solidFill>
                  <a:srgbClr val="0070C1"/>
                </a:solidFill>
                <a:latin typeface=""/>
              </a:rPr>
              <a:t>of the </a:t>
            </a:r>
            <a:r>
              <a:rPr lang="en-US" dirty="0">
                <a:solidFill>
                  <a:srgbClr val="0070C1"/>
                </a:solidFill>
                <a:latin typeface=""/>
              </a:rPr>
              <a:t>time evolution of </a:t>
            </a:r>
            <a:r>
              <a:rPr lang="en-US">
                <a:solidFill>
                  <a:srgbClr val="0070C1"/>
                </a:solidFill>
                <a:latin typeface=""/>
              </a:rPr>
              <a:t>the </a:t>
            </a:r>
            <a:r>
              <a:rPr lang="en-US" smtClean="0">
                <a:solidFill>
                  <a:srgbClr val="0070C1"/>
                </a:solidFill>
                <a:latin typeface=""/>
              </a:rPr>
              <a:t>bunch </a:t>
            </a:r>
            <a:r>
              <a:rPr lang="en-US" dirty="0" smtClean="0">
                <a:solidFill>
                  <a:srgbClr val="0070C1"/>
                </a:solidFill>
                <a:latin typeface=""/>
              </a:rPr>
              <a:t> </a:t>
            </a:r>
            <a:r>
              <a:rPr lang="en-US" smtClean="0">
                <a:solidFill>
                  <a:srgbClr val="0070C1"/>
                </a:solidFill>
                <a:latin typeface=""/>
              </a:rPr>
              <a:t>structure </a:t>
            </a:r>
            <a:r>
              <a:rPr lang="en-US" dirty="0">
                <a:solidFill>
                  <a:srgbClr val="0070C1"/>
                </a:solidFill>
                <a:latin typeface=""/>
              </a:rPr>
              <a:t>to obtain </a:t>
            </a:r>
            <a:r>
              <a:rPr lang="en-US">
                <a:solidFill>
                  <a:srgbClr val="0070C1"/>
                </a:solidFill>
                <a:latin typeface=""/>
              </a:rPr>
              <a:t>the </a:t>
            </a:r>
            <a:r>
              <a:rPr lang="en-US" smtClean="0">
                <a:solidFill>
                  <a:srgbClr val="0070C1"/>
                </a:solidFill>
                <a:latin typeface=""/>
              </a:rPr>
              <a:t>momentum (radial</a:t>
            </a:r>
            <a:r>
              <a:rPr lang="en-US" dirty="0">
                <a:solidFill>
                  <a:srgbClr val="0070C1"/>
                </a:solidFill>
                <a:latin typeface=""/>
              </a:rPr>
              <a:t>) distribution of decayed </a:t>
            </a:r>
            <a:r>
              <a:rPr lang="en-US" dirty="0" err="1">
                <a:solidFill>
                  <a:srgbClr val="0070C1"/>
                </a:solidFill>
                <a:latin typeface=""/>
              </a:rPr>
              <a:t>muons</a:t>
            </a:r>
            <a:r>
              <a:rPr lang="en-US" dirty="0">
                <a:solidFill>
                  <a:srgbClr val="0070C1"/>
                </a:solidFill>
                <a:latin typeface=""/>
              </a:rPr>
              <a:t>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126744" y="1307858"/>
                <a:ext cx="5823712" cy="8769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mr-IN" sz="280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𝑎</m:t>
                              </m:r>
                            </m:sub>
                          </m:sSub>
                        </m:e>
                      </m:acc>
                      <m:r>
                        <a:rPr lang="mr-IN" sz="280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−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⃑"/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2800" b="0" i="1" smtClean="0">
                              <a:latin typeface="Cambria Math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mr-IN" sz="28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mr-IN" sz="2800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mr-IN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acc>
                            <m:accPr>
                              <m:chr m:val="⃑"/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mr-IN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acc>
                            <m:accPr>
                              <m:chr m:val="⃑"/>
                              <m:ctrlPr>
                                <a:rPr lang="mr-IN" sz="28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744" y="1307858"/>
                <a:ext cx="5823712" cy="87690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/>
          <p:cNvCxnSpPr>
            <a:stCxn id="19" idx="2"/>
          </p:cNvCxnSpPr>
          <p:nvPr/>
        </p:nvCxnSpPr>
        <p:spPr>
          <a:xfrm flipV="1">
            <a:off x="4038600" y="1307858"/>
            <a:ext cx="1848853" cy="876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168942" y="2122310"/>
                <a:ext cx="15881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Magic </a:t>
                </a:r>
                <a14:m>
                  <m:oMath xmlns:m="http://schemas.openxmlformats.org/officeDocument/2006/math">
                    <m:r>
                      <a:rPr lang="mr-IN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~ 29.3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942" y="2122310"/>
                <a:ext cx="1588168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3462" t="-8197" r="-423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Up Arrow 20"/>
          <p:cNvSpPr/>
          <p:nvPr/>
        </p:nvSpPr>
        <p:spPr>
          <a:xfrm>
            <a:off x="3248461" y="1981118"/>
            <a:ext cx="236920" cy="3638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p Arrow 21"/>
          <p:cNvSpPr/>
          <p:nvPr/>
        </p:nvSpPr>
        <p:spPr>
          <a:xfrm>
            <a:off x="1206124" y="1981118"/>
            <a:ext cx="236920" cy="3638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/>
          <p:cNvSpPr/>
          <p:nvPr/>
        </p:nvSpPr>
        <p:spPr>
          <a:xfrm>
            <a:off x="2887763" y="1994043"/>
            <a:ext cx="236920" cy="36386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10" y="2573086"/>
            <a:ext cx="6281057" cy="30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3138484"/>
            <a:ext cx="11595100" cy="241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</a:t>
            </a:r>
            <a:r>
              <a:rPr lang="en-US" dirty="0"/>
              <a:t>Latest </a:t>
            </a:r>
            <a:r>
              <a:rPr lang="en-US" dirty="0" smtClean="0"/>
              <a:t>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2579"/>
            <a:ext cx="10515600" cy="4351338"/>
          </a:xfrm>
        </p:spPr>
        <p:txBody>
          <a:bodyPr/>
          <a:lstStyle/>
          <a:p>
            <a:r>
              <a:rPr lang="en-US" dirty="0" smtClean="0"/>
              <a:t>Run </a:t>
            </a:r>
            <a:r>
              <a:rPr lang="en-US" dirty="0"/>
              <a:t>numbers: 15921 to 15991</a:t>
            </a:r>
          </a:p>
          <a:p>
            <a:r>
              <a:rPr lang="en-US" dirty="0" err="1" smtClean="0"/>
              <a:t>Datetime</a:t>
            </a:r>
            <a:r>
              <a:rPr lang="en-US" dirty="0"/>
              <a:t>: 2018-04-22 13:13:52 to 2018-04-25 02:00:40</a:t>
            </a:r>
          </a:p>
          <a:p>
            <a:r>
              <a:rPr lang="en-US" dirty="0"/>
              <a:t>S</a:t>
            </a:r>
            <a:r>
              <a:rPr lang="en-US" dirty="0" smtClean="0"/>
              <a:t>tatistical </a:t>
            </a:r>
            <a:r>
              <a:rPr lang="en-US" dirty="0"/>
              <a:t>uncertainty equivalent to BNL 1999 dataset : 1.2 </a:t>
            </a:r>
            <a:r>
              <a:rPr lang="en-US" dirty="0" smtClean="0"/>
              <a:t>ppm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38600" y="4807640"/>
            <a:ext cx="1404938" cy="40011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blinded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19912" y="4807640"/>
            <a:ext cx="1404938" cy="40011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blinded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1224" y="4807640"/>
            <a:ext cx="1404938" cy="40011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blinded</a:t>
            </a:r>
            <a:endParaRPr 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00175" y="4807640"/>
                <a:ext cx="842963" cy="40011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175" y="4807640"/>
                <a:ext cx="842963" cy="4001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01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4</a:t>
                </a:r>
                <a:r>
                  <a:rPr lang="en-US" dirty="0" smtClean="0"/>
                  <a:t>.Systematic budget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 smtClean="0"/>
                  <a:t> analysis</a:t>
                </a:r>
                <a:endParaRPr lang="en-US" dirty="0">
                  <a:effectLst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504" y="1257040"/>
            <a:ext cx="1791597" cy="5199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6" y="1257039"/>
            <a:ext cx="7614616" cy="519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3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dirty="0" smtClean="0"/>
              <a:t>. Summary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FNAL </a:t>
                </a:r>
                <a:r>
                  <a:rPr lang="en-US" dirty="0" err="1" smtClean="0"/>
                  <a:t>Muon</a:t>
                </a:r>
                <a:r>
                  <a:rPr lang="en-US" dirty="0" smtClean="0"/>
                  <a:t> g-2 experiment has accumulated statistics equivalent to BNL 1999 dataset, data taking on going.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 smtClean="0"/>
                  <a:t> analysis includes varies systematics and beam dynamics, everything is ongoing.</a:t>
                </a:r>
              </a:p>
              <a:p>
                <a:r>
                  <a:rPr lang="en-US" dirty="0"/>
                  <a:t>We’re doing a blind analysis by hiding the master </a:t>
                </a:r>
                <a:r>
                  <a:rPr lang="en-US" dirty="0" smtClean="0"/>
                  <a:t>clock frequency</a:t>
                </a:r>
                <a:r>
                  <a:rPr lang="en-US" dirty="0"/>
                  <a:t>, and also by adding analysis-specific </a:t>
                </a:r>
                <a:r>
                  <a:rPr lang="en-US" dirty="0" smtClean="0"/>
                  <a:t>offsets to </a:t>
                </a:r>
                <a:r>
                  <a:rPr lang="en-US" dirty="0"/>
                  <a:t>frequency in fit procedure</a:t>
                </a:r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Hopefully first physics result will come out in early 2019.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 r="-1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00612"/>
            <a:ext cx="12192000" cy="195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8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1.Overview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 smtClean="0"/>
                  <a:t> measurement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26744" y="1307858"/>
                <a:ext cx="5823712" cy="8769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mr-IN" sz="280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𝑎</m:t>
                              </m:r>
                            </m:sub>
                          </m:sSub>
                        </m:e>
                      </m:acc>
                      <m:r>
                        <a:rPr lang="mr-IN" sz="280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−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⃑"/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2800" b="0" i="1" smtClean="0">
                              <a:latin typeface="Cambria Math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mr-IN" sz="28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mr-IN" sz="2800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mr-IN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acc>
                            <m:accPr>
                              <m:chr m:val="⃑"/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mr-IN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acc>
                            <m:accPr>
                              <m:chr m:val="⃑"/>
                              <m:ctrlPr>
                                <a:rPr lang="mr-IN" sz="28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744" y="1307858"/>
                <a:ext cx="5823712" cy="87690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>
            <a:stCxn id="3" idx="2"/>
          </p:cNvCxnSpPr>
          <p:nvPr/>
        </p:nvCxnSpPr>
        <p:spPr>
          <a:xfrm flipV="1">
            <a:off x="4038600" y="1307858"/>
            <a:ext cx="1848853" cy="876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168942" y="2122310"/>
                <a:ext cx="15881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Magic </a:t>
                </a:r>
                <a14:m>
                  <m:oMath xmlns:m="http://schemas.openxmlformats.org/officeDocument/2006/math">
                    <m:r>
                      <a:rPr lang="mr-IN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~ 29.3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942" y="2122310"/>
                <a:ext cx="1588168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3462" t="-8197" r="-423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Up Arrow 9"/>
          <p:cNvSpPr/>
          <p:nvPr/>
        </p:nvSpPr>
        <p:spPr>
          <a:xfrm>
            <a:off x="3248461" y="1981118"/>
            <a:ext cx="236920" cy="3638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1206124" y="1981118"/>
            <a:ext cx="236920" cy="3638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2887763" y="1994043"/>
            <a:ext cx="236920" cy="36386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2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4875"/>
            <a:ext cx="4368800" cy="1689100"/>
          </a:xfrm>
          <a:prstGeom prst="rect">
            <a:avLst/>
          </a:prstGeom>
        </p:spPr>
      </p:pic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452" y="2907058"/>
            <a:ext cx="2163191" cy="2027426"/>
          </a:xfrm>
        </p:spPr>
      </p:pic>
      <p:sp>
        <p:nvSpPr>
          <p:cNvPr id="23" name="Oval 22"/>
          <p:cNvSpPr/>
          <p:nvPr/>
        </p:nvSpPr>
        <p:spPr>
          <a:xfrm>
            <a:off x="2932750" y="3435241"/>
            <a:ext cx="360698" cy="4271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stCxn id="23" idx="0"/>
          </p:cNvCxnSpPr>
          <p:nvPr/>
        </p:nvCxnSpPr>
        <p:spPr>
          <a:xfrm flipV="1">
            <a:off x="3113099" y="2907059"/>
            <a:ext cx="2774353" cy="528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179579" y="3829941"/>
            <a:ext cx="2707873" cy="1104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8033573" y="3803128"/>
                <a:ext cx="53546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𝒆</m:t>
                          </m:r>
                        </m:e>
                        <m:sup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573" y="3803128"/>
                <a:ext cx="535464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 32"/>
          <p:cNvSpPr/>
          <p:nvPr/>
        </p:nvSpPr>
        <p:spPr>
          <a:xfrm>
            <a:off x="5873048" y="3337118"/>
            <a:ext cx="964326" cy="57480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>
            <a:stCxn id="33" idx="1"/>
          </p:cNvCxnSpPr>
          <p:nvPr/>
        </p:nvCxnSpPr>
        <p:spPr>
          <a:xfrm flipV="1">
            <a:off x="6014270" y="535138"/>
            <a:ext cx="2675118" cy="288615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882024" y="2672601"/>
            <a:ext cx="1740648" cy="999993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8381" y="535139"/>
            <a:ext cx="3553619" cy="220463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TextBox 51"/>
          <p:cNvSpPr txBox="1"/>
          <p:nvPr/>
        </p:nvSpPr>
        <p:spPr>
          <a:xfrm>
            <a:off x="8366955" y="5344776"/>
            <a:ext cx="2583108" cy="36933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9X6 PbF</a:t>
            </a:r>
            <a:r>
              <a:rPr lang="en-US" baseline="-25000" dirty="0" smtClean="0"/>
              <a:t>2 </a:t>
            </a:r>
            <a:r>
              <a:rPr lang="en-US" smtClean="0"/>
              <a:t>Cerenkov crystal</a:t>
            </a:r>
            <a:endParaRPr lang="en-US" dirty="0" smtClean="0"/>
          </a:p>
        </p:txBody>
      </p:sp>
      <p:sp>
        <p:nvSpPr>
          <p:cNvPr id="53" name="TextBox 52"/>
          <p:cNvSpPr txBox="1"/>
          <p:nvPr/>
        </p:nvSpPr>
        <p:spPr>
          <a:xfrm>
            <a:off x="10950063" y="4620507"/>
            <a:ext cx="1160049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4X4 </a:t>
            </a:r>
            <a:r>
              <a:rPr lang="en-US" dirty="0" err="1" smtClean="0"/>
              <a:t>SiPM</a:t>
            </a:r>
            <a:r>
              <a:rPr lang="en-US" dirty="0" smtClean="0"/>
              <a:t> per crystal</a:t>
            </a:r>
            <a:endParaRPr lang="en-US" baseline="-25000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0205" y="5172336"/>
            <a:ext cx="1977189" cy="1184014"/>
          </a:xfrm>
          <a:prstGeom prst="rect">
            <a:avLst/>
          </a:prstGeom>
        </p:spPr>
      </p:pic>
      <p:cxnSp>
        <p:nvCxnSpPr>
          <p:cNvPr id="61" name="Straight Connector 60"/>
          <p:cNvCxnSpPr/>
          <p:nvPr/>
        </p:nvCxnSpPr>
        <p:spPr>
          <a:xfrm>
            <a:off x="5248707" y="5197478"/>
            <a:ext cx="3085993" cy="16373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5300290" y="5714108"/>
            <a:ext cx="3095796" cy="19802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Picture 10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4154" y="3044252"/>
            <a:ext cx="1427846" cy="1397849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36474" y="3054114"/>
            <a:ext cx="2239402" cy="1687970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9278298" y="3054114"/>
            <a:ext cx="300942" cy="7382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8396086" y="3808763"/>
            <a:ext cx="980732" cy="153601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9488234" y="3805368"/>
            <a:ext cx="1543034" cy="153940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H="1">
            <a:off x="9982200" y="3455588"/>
            <a:ext cx="1081323" cy="52312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467050" y="5900957"/>
            <a:ext cx="4378250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provided by </a:t>
            </a:r>
            <a:r>
              <a:rPr lang="en-US" sz="2000" b="1" dirty="0">
                <a:solidFill>
                  <a:srgbClr val="FF0000"/>
                </a:solidFill>
              </a:rPr>
              <a:t>SJTU/SICCAS</a:t>
            </a:r>
            <a:r>
              <a:rPr lang="en-US" dirty="0"/>
              <a:t> ,Shanghai, China)</a:t>
            </a:r>
          </a:p>
        </p:txBody>
      </p:sp>
    </p:spTree>
    <p:extLst>
      <p:ext uri="{BB962C8B-B14F-4D97-AF65-F5344CB8AC3E}">
        <p14:creationId xmlns:p14="http://schemas.microsoft.com/office/powerpoint/2010/main" val="107998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23" grpId="0" animBg="1"/>
      <p:bldP spid="32" grpId="0"/>
      <p:bldP spid="33" grpId="0" animBg="1"/>
      <p:bldP spid="52" grpId="0" animBg="1"/>
      <p:bldP spid="53" grpId="0" animBg="1"/>
      <p:bldP spid="44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417" y="2563802"/>
            <a:ext cx="2551058" cy="17566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1.Overview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 smtClean="0"/>
                  <a:t> measurement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26744" y="1307858"/>
                <a:ext cx="5823712" cy="8769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mr-IN" sz="280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𝑎</m:t>
                              </m:r>
                            </m:sub>
                          </m:sSub>
                        </m:e>
                      </m:acc>
                      <m:r>
                        <a:rPr lang="mr-IN" sz="280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−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⃑"/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2800" b="0" i="1" smtClean="0">
                              <a:latin typeface="Cambria Math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mr-IN" sz="28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mr-IN" sz="2800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mr-IN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acc>
                            <m:accPr>
                              <m:chr m:val="⃑"/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mr-IN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acc>
                            <m:accPr>
                              <m:chr m:val="⃑"/>
                              <m:ctrlPr>
                                <a:rPr lang="mr-IN" sz="28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744" y="1307858"/>
                <a:ext cx="5823712" cy="87690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>
            <a:stCxn id="3" idx="2"/>
          </p:cNvCxnSpPr>
          <p:nvPr/>
        </p:nvCxnSpPr>
        <p:spPr>
          <a:xfrm flipV="1">
            <a:off x="4038600" y="1307858"/>
            <a:ext cx="1848853" cy="876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168942" y="2122310"/>
                <a:ext cx="15881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Magic </a:t>
                </a:r>
                <a14:m>
                  <m:oMath xmlns:m="http://schemas.openxmlformats.org/officeDocument/2006/math">
                    <m:r>
                      <a:rPr lang="mr-IN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~ 29.3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942" y="2122310"/>
                <a:ext cx="1588168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3462" t="-8197" r="-423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Up Arrow 9"/>
          <p:cNvSpPr/>
          <p:nvPr/>
        </p:nvSpPr>
        <p:spPr>
          <a:xfrm>
            <a:off x="3248461" y="1981118"/>
            <a:ext cx="236920" cy="3638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1206124" y="1981118"/>
            <a:ext cx="236920" cy="3638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2887763" y="1994043"/>
            <a:ext cx="236920" cy="36386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3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8343900" y="3323718"/>
            <a:ext cx="3848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4F4F4F"/>
                </a:solidFill>
                <a:latin typeface="Helvetica" charset="0"/>
              </a:rPr>
              <a:t>The number of observed positrons from </a:t>
            </a:r>
            <a:r>
              <a:rPr lang="en-US" dirty="0" err="1" smtClean="0">
                <a:solidFill>
                  <a:srgbClr val="4F4F4F"/>
                </a:solidFill>
                <a:latin typeface="Helvetica" charset="0"/>
              </a:rPr>
              <a:t>muon</a:t>
            </a:r>
            <a:r>
              <a:rPr lang="en-US" dirty="0" smtClean="0">
                <a:solidFill>
                  <a:srgbClr val="4F4F4F"/>
                </a:solidFill>
                <a:latin typeface="Helvetica" charset="0"/>
              </a:rPr>
              <a:t> decay </a:t>
            </a:r>
            <a:r>
              <a:rPr lang="en-US" dirty="0">
                <a:solidFill>
                  <a:srgbClr val="4F4F4F"/>
                </a:solidFill>
                <a:latin typeface="Helvetica" charset="0"/>
              </a:rPr>
              <a:t>oscillates with the </a:t>
            </a:r>
            <a:r>
              <a:rPr lang="en-US" dirty="0" err="1">
                <a:solidFill>
                  <a:srgbClr val="4F4F4F"/>
                </a:solidFill>
                <a:latin typeface="Symbol" charset="2"/>
              </a:rPr>
              <a:t>ω</a:t>
            </a:r>
            <a:r>
              <a:rPr lang="en-US" sz="1200" dirty="0" err="1">
                <a:solidFill>
                  <a:srgbClr val="4F4F4F"/>
                </a:solidFill>
                <a:latin typeface="Helvetica" charset="0"/>
              </a:rPr>
              <a:t>a</a:t>
            </a:r>
            <a:r>
              <a:rPr lang="en-US" sz="1200" dirty="0">
                <a:solidFill>
                  <a:srgbClr val="4F4F4F"/>
                </a:solidFill>
                <a:latin typeface="Helvetica" charset="0"/>
              </a:rPr>
              <a:t> </a:t>
            </a:r>
            <a:r>
              <a:rPr lang="en-US" dirty="0">
                <a:solidFill>
                  <a:srgbClr val="4F4F4F"/>
                </a:solidFill>
                <a:latin typeface="Helvetica" charset="0"/>
              </a:rPr>
              <a:t>frequency due to spin precession </a:t>
            </a:r>
            <a:endParaRPr lang="en-US" dirty="0"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41825" y="6156700"/>
            <a:ext cx="8523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F4F4F"/>
                </a:solidFill>
                <a:latin typeface="Helvetica" charset="0"/>
              </a:rPr>
              <a:t>T</a:t>
            </a:r>
            <a:r>
              <a:rPr lang="en-US" dirty="0" smtClean="0">
                <a:solidFill>
                  <a:srgbClr val="4F4F4F"/>
                </a:solidFill>
                <a:latin typeface="Helvetica" charset="0"/>
              </a:rPr>
              <a:t>he fit looks good by eye, but the point is what precision level that is, ppm or ppb?</a:t>
            </a:r>
            <a:endParaRPr lang="en-US" dirty="0"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995" y="769954"/>
            <a:ext cx="4095387" cy="266132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888" y="218531"/>
            <a:ext cx="5091112" cy="404829"/>
          </a:xfr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49" y="2491642"/>
            <a:ext cx="1977189" cy="11840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" y="4552164"/>
            <a:ext cx="3496786" cy="224793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44059" y="5469696"/>
            <a:ext cx="1233192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Cluster(</a:t>
            </a:r>
            <a:r>
              <a:rPr lang="en-US" dirty="0" err="1" smtClean="0">
                <a:solidFill>
                  <a:schemeClr val="accent2"/>
                </a:solidFill>
              </a:rPr>
              <a:t>E,t</a:t>
            </a:r>
            <a:r>
              <a:rPr lang="en-US" dirty="0" smtClean="0">
                <a:solidFill>
                  <a:schemeClr val="accent2"/>
                </a:solidFill>
              </a:rPr>
              <a:t>)</a:t>
            </a:r>
            <a:endParaRPr lang="en-US" sz="1000" baseline="-25000" dirty="0">
              <a:solidFill>
                <a:schemeClr val="accent2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167037" y="5288591"/>
            <a:ext cx="315094" cy="389863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22344" y="5224398"/>
            <a:ext cx="937872" cy="80457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190650" y="2795552"/>
            <a:ext cx="1142565" cy="253900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447682" y="4159514"/>
            <a:ext cx="1052631" cy="132400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800593" y="3270412"/>
            <a:ext cx="63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(</a:t>
            </a:r>
            <a:r>
              <a:rPr lang="en-US" dirty="0" err="1" smtClean="0">
                <a:solidFill>
                  <a:srgbClr val="002060"/>
                </a:solidFill>
              </a:rPr>
              <a:t>E,t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954061" y="5435311"/>
            <a:ext cx="1889998" cy="1088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966491" y="5876172"/>
            <a:ext cx="1877568" cy="6917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13" y="3160504"/>
            <a:ext cx="3118001" cy="1977469"/>
          </a:xfrm>
          <a:prstGeom prst="rect">
            <a:avLst/>
          </a:prstGeom>
        </p:spPr>
      </p:pic>
      <p:sp>
        <p:nvSpPr>
          <p:cNvPr id="27" name="Right Arrow 26"/>
          <p:cNvSpPr/>
          <p:nvPr/>
        </p:nvSpPr>
        <p:spPr>
          <a:xfrm rot="19054059">
            <a:off x="4557454" y="5049683"/>
            <a:ext cx="619626" cy="210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19054059">
            <a:off x="7495742" y="2665033"/>
            <a:ext cx="619626" cy="210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5400000">
            <a:off x="558292" y="3941609"/>
            <a:ext cx="619626" cy="210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66518" y="4391046"/>
            <a:ext cx="38254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Helvetica" charset="0"/>
                <a:ea typeface="Helvetica" charset="0"/>
                <a:cs typeface="Helvetica" charset="0"/>
              </a:rPr>
              <a:t>This figure was accumulated from 60 hours of data from 22 - 25 Apr 2018 and has approximately 0.95 billion positrons. The number of wiggles is similar to the one achieved by BNL in 1999.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48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  <p:bldP spid="26" grpId="0" animBg="1"/>
      <p:bldP spid="28" grpId="0" animBg="1"/>
      <p:bldP spid="29" grpId="0" animBg="1"/>
      <p:bldP spid="32" grpId="0"/>
      <p:bldP spid="27" grpId="0" animBg="1"/>
      <p:bldP spid="37" grpId="0" animBg="1"/>
      <p:bldP spid="38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.Main systematics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4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484" y="1825625"/>
            <a:ext cx="7325032" cy="4351338"/>
          </a:xfrm>
        </p:spPr>
      </p:pic>
      <p:sp>
        <p:nvSpPr>
          <p:cNvPr id="8" name="TextBox 7"/>
          <p:cNvSpPr txBox="1"/>
          <p:nvPr/>
        </p:nvSpPr>
        <p:spPr>
          <a:xfrm>
            <a:off x="4238621" y="1374318"/>
            <a:ext cx="619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BNL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77297" y="1402894"/>
            <a:ext cx="824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FNAL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4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2.1 Strategy for blinding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4635803" cy="4351338"/>
          </a:xfrm>
        </p:spPr>
        <p:txBody>
          <a:bodyPr>
            <a:normAutofit/>
          </a:bodyPr>
          <a:lstStyle/>
          <a:p>
            <a:r>
              <a:rPr lang="en-US" dirty="0"/>
              <a:t>Hardware Blinding </a:t>
            </a:r>
            <a:endParaRPr lang="en-US" dirty="0" smtClean="0"/>
          </a:p>
          <a:p>
            <a:pPr lvl="1"/>
            <a:r>
              <a:rPr lang="en-US" dirty="0"/>
              <a:t>perturb the clocks so ticks → seconds conversion remains unknown during analysis </a:t>
            </a:r>
          </a:p>
          <a:p>
            <a:r>
              <a:rPr lang="en-US" dirty="0"/>
              <a:t>Software Blinding</a:t>
            </a:r>
          </a:p>
          <a:p>
            <a:pPr lvl="1"/>
            <a:r>
              <a:rPr lang="en-US" dirty="0" smtClean="0"/>
              <a:t>package </a:t>
            </a:r>
            <a:r>
              <a:rPr lang="en-US" dirty="0"/>
              <a:t>to apply personal offsets to fit results to ensure independence of analyses </a:t>
            </a:r>
          </a:p>
          <a:p>
            <a:pPr lvl="1"/>
            <a:r>
              <a:rPr lang="en-US" dirty="0"/>
              <a:t>allows more flexible (software) </a:t>
            </a:r>
            <a:r>
              <a:rPr lang="en-US" dirty="0" err="1"/>
              <a:t>unblinding</a:t>
            </a:r>
            <a:r>
              <a:rPr lang="en-US" dirty="0"/>
              <a:t> (in stages)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138645"/>
            <a:ext cx="3581399" cy="4789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03" y="2853248"/>
            <a:ext cx="3136597" cy="234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9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5" y="3666107"/>
            <a:ext cx="4160382" cy="2949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2.2 In-fill </a:t>
            </a:r>
            <a:r>
              <a:rPr lang="en-US" dirty="0" err="1" smtClean="0"/>
              <a:t>SiPM</a:t>
            </a:r>
            <a:r>
              <a:rPr lang="en-US" dirty="0" smtClean="0"/>
              <a:t> Gain correction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Ideally: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G</m:t>
                    </m:r>
                    <m:d>
                      <m:dPr>
                        <m:ctrlPr>
                          <a:rPr lang="mr-IN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mr-IN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≡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1</m:t>
                    </m:r>
                  </m:oMath>
                </a14:m>
                <a:r>
                  <a:rPr lang="en-US" dirty="0" smtClean="0"/>
                  <a:t> at all the time</a:t>
                </a:r>
              </a:p>
              <a:p>
                <a:r>
                  <a:rPr lang="en-US" dirty="0" smtClean="0"/>
                  <a:t>Due to electronics, </a:t>
                </a:r>
                <a:r>
                  <a:rPr lang="en-US" dirty="0" err="1" smtClean="0"/>
                  <a:t>SiPM</a:t>
                </a:r>
                <a:r>
                  <a:rPr lang="en-US" dirty="0" smtClean="0"/>
                  <a:t> needs recovery time</a:t>
                </a:r>
              </a:p>
              <a:p>
                <a:r>
                  <a:rPr lang="en-US" dirty="0" smtClean="0"/>
                  <a:t>Construct gain function</a:t>
                </a:r>
              </a:p>
              <a:p>
                <a:r>
                  <a:rPr lang="en-US" dirty="0" smtClean="0"/>
                  <a:t>Fit wiggle plot corrected with gain function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18" y="969681"/>
            <a:ext cx="4175782" cy="287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0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343" y="2381307"/>
            <a:ext cx="3846514" cy="27175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2.3 </a:t>
            </a:r>
            <a:r>
              <a:rPr lang="en-US" dirty="0"/>
              <a:t>Overlapping </a:t>
            </a:r>
            <a:r>
              <a:rPr lang="en-US" dirty="0" smtClean="0"/>
              <a:t>pulses(“pile up”)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793" y="1241318"/>
            <a:ext cx="5840413" cy="119632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38" y="2284446"/>
            <a:ext cx="3944938" cy="2747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1193005" y="4949824"/>
                <a:ext cx="9805988" cy="15890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treat measured spectrum as ideal spectrum, from that generate time and energy </a:t>
                </a:r>
                <a:r>
                  <a:rPr lang="en-US" dirty="0"/>
                  <a:t>dependent pileup perturbation, </a:t>
                </a:r>
                <a14:m>
                  <m:oMath xmlns:m="http://schemas.openxmlformats.org/officeDocument/2006/math">
                    <m:r>
                      <a:rPr lang="mr-IN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𝛿</m:t>
                    </m:r>
                    <m:sSub>
                      <m:sSubPr>
                        <m:ctrlP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𝑝𝑢</m:t>
                        </m:r>
                      </m:sub>
                    </m:sSub>
                    <m:d>
                      <m:dPr>
                        <m:ctrlPr>
                          <a:rPr lang="mr-IN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</m:t>
                        </m:r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 smtClean="0">
                  <a:ea typeface="Cambria Math" charset="0"/>
                  <a:cs typeface="Cambria Math" charset="0"/>
                </a:endParaRPr>
              </a:p>
              <a:p>
                <a:r>
                  <a:rPr lang="en-US" dirty="0" smtClean="0"/>
                  <a:t>subtract </a:t>
                </a:r>
                <a:r>
                  <a:rPr lang="en-US" dirty="0"/>
                  <a:t>generated pileup spectrum from measured spectrum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𝑁</m:t>
                    </m:r>
                    <m:d>
                      <m:dPr>
                        <m:ctrlPr>
                          <a:rPr lang="mr-I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  <m:r>
                      <a:rPr lang="is-I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𝑁</m:t>
                    </m:r>
                    <m:d>
                      <m:dPr>
                        <m:ctrlPr>
                          <a:rPr lang="mr-I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mr-IN" i="1">
                        <a:latin typeface="Cambria Math" charset="0"/>
                        <a:ea typeface="Cambria Math" charset="0"/>
                        <a:cs typeface="Cambria Math" charset="0"/>
                      </a:rPr>
                      <m:t>𝛿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𝑝𝑢</m:t>
                        </m:r>
                      </m:sub>
                    </m:sSub>
                    <m:d>
                      <m:dPr>
                        <m:ctrlPr>
                          <a:rPr lang="mr-I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005" y="4949824"/>
                <a:ext cx="9805988" cy="1589088"/>
              </a:xfrm>
              <a:prstGeom prst="rect">
                <a:avLst/>
              </a:prstGeom>
              <a:blipFill rotWithShape="0">
                <a:blip r:embed="rId5"/>
                <a:stretch>
                  <a:fillRect l="-995" t="-7663" r="-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365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091" y="1596522"/>
            <a:ext cx="4602909" cy="26870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2.4 Coherent </a:t>
            </a:r>
            <a:r>
              <a:rPr lang="en-US" dirty="0" err="1"/>
              <a:t>Betatron</a:t>
            </a:r>
            <a:r>
              <a:rPr lang="en-US" dirty="0"/>
              <a:t> </a:t>
            </a:r>
            <a:r>
              <a:rPr lang="en-US" dirty="0" smtClean="0"/>
              <a:t>Oscillation (CBO)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053593" y="1614490"/>
            <a:ext cx="903920" cy="300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06705" y="1616871"/>
            <a:ext cx="903920" cy="300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263"/>
            <a:ext cx="3732319" cy="4351338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2929"/>
            <a:ext cx="3732319" cy="367113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0" y="1596522"/>
            <a:ext cx="4619627" cy="26968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778" y="4407038"/>
            <a:ext cx="3982927" cy="5818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164" y="4167045"/>
            <a:ext cx="4034887" cy="86399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9779156" y="4734875"/>
            <a:ext cx="305434" cy="28188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9934146" y="5030920"/>
            <a:ext cx="7144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258260" y="5090698"/>
            <a:ext cx="979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</a:t>
            </a:r>
            <a:r>
              <a:rPr lang="en-US" dirty="0" err="1" smtClean="0"/>
              <a:t>bo</a:t>
            </a:r>
            <a:r>
              <a:rPr lang="en-US" dirty="0" smtClean="0"/>
              <a:t> lifetime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0725690" y="4697395"/>
            <a:ext cx="504286" cy="45085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0979612" y="5151158"/>
            <a:ext cx="7144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1672860" y="4734875"/>
            <a:ext cx="310130" cy="3317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1827925" y="5116345"/>
            <a:ext cx="7144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488801" y="5360708"/>
            <a:ext cx="112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</a:t>
            </a:r>
            <a:r>
              <a:rPr lang="en-US" dirty="0" err="1" smtClean="0"/>
              <a:t>bo</a:t>
            </a:r>
            <a:r>
              <a:rPr lang="en-US" dirty="0" smtClean="0"/>
              <a:t> frequency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1563601" y="5349763"/>
            <a:ext cx="742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</a:t>
            </a:r>
            <a:r>
              <a:rPr lang="en-US" dirty="0" err="1" smtClean="0"/>
              <a:t>bo</a:t>
            </a:r>
            <a:r>
              <a:rPr lang="en-US" dirty="0" smtClean="0"/>
              <a:t> phase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10055951" y="4664161"/>
            <a:ext cx="291145" cy="47448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0196807" y="5125918"/>
            <a:ext cx="10704" cy="967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773859" y="5949978"/>
            <a:ext cx="12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</a:t>
            </a:r>
            <a:r>
              <a:rPr lang="en-US" dirty="0" err="1" smtClean="0"/>
              <a:t>bo</a:t>
            </a:r>
            <a:r>
              <a:rPr lang="en-US" dirty="0" smtClean="0"/>
              <a:t> </a:t>
            </a:r>
            <a:r>
              <a:rPr lang="en-US" dirty="0" err="1" smtClean="0"/>
              <a:t>assymetry</a:t>
            </a:r>
            <a:endParaRPr lang="en-US" dirty="0"/>
          </a:p>
        </p:txBody>
      </p:sp>
      <p:sp>
        <p:nvSpPr>
          <p:cNvPr id="28" name="Footer Placeholder 3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767787" y="4678600"/>
            <a:ext cx="286987" cy="29529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872799" y="4951453"/>
            <a:ext cx="7144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198020" y="5075119"/>
            <a:ext cx="1257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Number of positrons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5713726" y="4609368"/>
            <a:ext cx="371120" cy="45085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5896141" y="5035665"/>
            <a:ext cx="7144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347834" y="5224721"/>
            <a:ext cx="12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lifetime of </a:t>
            </a:r>
            <a:r>
              <a:rPr lang="en-US" dirty="0" err="1" smtClean="0"/>
              <a:t>muon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6527886" y="4655079"/>
            <a:ext cx="213775" cy="45085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6649312" y="5104023"/>
            <a:ext cx="7144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7483965" y="4615737"/>
            <a:ext cx="414338" cy="45085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7665250" y="5109797"/>
            <a:ext cx="7144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57289" y="545280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assymetry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463560" y="5460832"/>
            <a:ext cx="75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phase</a:t>
            </a:r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6977376" y="4651753"/>
            <a:ext cx="292440" cy="3371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:a16="http://schemas.microsoft.com/office/drawing/2014/main" xmlns="" id="{516E65DC-0C2D-4EAE-BE8A-CC19C4296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415"/>
            <a:ext cx="7272338" cy="1661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2.5 Lost </a:t>
            </a:r>
            <a:r>
              <a:rPr lang="en-US" dirty="0" err="1" smtClean="0"/>
              <a:t>muon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97" y="1558483"/>
            <a:ext cx="5753383" cy="493007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Dikai Li, SJTU/CUG, omega_a analysis at Muon g-2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14FF-77CB-314F-9D32-F3C96E05B125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1649"/>
            <a:ext cx="6408118" cy="179066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856186" y="3914775"/>
            <a:ext cx="50600" cy="1548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14763" y="3534721"/>
            <a:ext cx="0" cy="1928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929188" y="3652030"/>
            <a:ext cx="908163" cy="2220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Brace 16"/>
          <p:cNvSpPr/>
          <p:nvPr/>
        </p:nvSpPr>
        <p:spPr>
          <a:xfrm rot="5400000">
            <a:off x="3194398" y="4022766"/>
            <a:ext cx="282274" cy="488394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rved Up Arrow 17"/>
          <p:cNvSpPr/>
          <p:nvPr/>
        </p:nvSpPr>
        <p:spPr>
          <a:xfrm>
            <a:off x="3509957" y="6517773"/>
            <a:ext cx="4476755" cy="33684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37270"/>
            <a:ext cx="6643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"/>
              </a:rPr>
              <a:t>Lost </a:t>
            </a:r>
            <a:r>
              <a:rPr lang="en-US" dirty="0" err="1">
                <a:latin typeface=""/>
              </a:rPr>
              <a:t>muons</a:t>
            </a:r>
            <a:r>
              <a:rPr lang="en-US" dirty="0">
                <a:latin typeface=""/>
              </a:rPr>
              <a:t> arise from interactions with materials in the storage region that cause </a:t>
            </a:r>
            <a:r>
              <a:rPr lang="en-US" dirty="0" smtClean="0">
                <a:latin typeface=""/>
              </a:rPr>
              <a:t>the </a:t>
            </a:r>
            <a:r>
              <a:rPr lang="en-US" dirty="0" err="1" smtClean="0">
                <a:latin typeface=""/>
              </a:rPr>
              <a:t>muon</a:t>
            </a:r>
            <a:r>
              <a:rPr lang="en-US" dirty="0" smtClean="0">
                <a:latin typeface=""/>
              </a:rPr>
              <a:t> </a:t>
            </a:r>
            <a:r>
              <a:rPr lang="en-US" dirty="0">
                <a:latin typeface=""/>
              </a:rPr>
              <a:t>to lose energy and spiral in towards the detectors.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209694"/>
            <a:ext cx="6671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In </a:t>
            </a:r>
            <a:r>
              <a:rPr lang="en-US" dirty="0">
                <a:latin typeface=""/>
              </a:rPr>
              <a:t>the </a:t>
            </a:r>
            <a:r>
              <a:rPr lang="en-US" dirty="0"/>
              <a:t>front scintillating </a:t>
            </a:r>
            <a:r>
              <a:rPr lang="en-US" dirty="0" smtClean="0"/>
              <a:t>detector(</a:t>
            </a:r>
            <a:r>
              <a:rPr lang="en-US" dirty="0" smtClean="0">
                <a:latin typeface=""/>
              </a:rPr>
              <a:t>FSD) </a:t>
            </a:r>
            <a:r>
              <a:rPr lang="en-US" dirty="0">
                <a:latin typeface=""/>
              </a:rPr>
              <a:t>scintillators the </a:t>
            </a:r>
            <a:r>
              <a:rPr lang="en-US" dirty="0" err="1">
                <a:latin typeface=""/>
              </a:rPr>
              <a:t>muons</a:t>
            </a:r>
            <a:r>
              <a:rPr lang="en-US" dirty="0">
                <a:latin typeface=""/>
              </a:rPr>
              <a:t> and decay electrons are both minimum-ionizing particles (MIP</a:t>
            </a:r>
            <a:r>
              <a:rPr lang="en-US" dirty="0" smtClean="0">
                <a:latin typeface=""/>
              </a:rPr>
              <a:t>), and </a:t>
            </a:r>
            <a:r>
              <a:rPr lang="en-US" dirty="0">
                <a:latin typeface=""/>
              </a:rPr>
              <a:t>therefore produce comparable signals.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25" y="33283"/>
            <a:ext cx="2205037" cy="149598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 rot="19599680">
            <a:off x="8145219" y="841754"/>
            <a:ext cx="980303" cy="5908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endCxn id="23" idx="2"/>
          </p:cNvCxnSpPr>
          <p:nvPr/>
        </p:nvCxnSpPr>
        <p:spPr>
          <a:xfrm flipV="1">
            <a:off x="3509957" y="1406553"/>
            <a:ext cx="4715923" cy="9223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64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1983</TotalTime>
  <Words>525</Words>
  <Application>Microsoft Macintosh PowerPoint</Application>
  <PresentationFormat>Widescreen</PresentationFormat>
  <Paragraphs>93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</vt:lpstr>
      <vt:lpstr>Calibri Light</vt:lpstr>
      <vt:lpstr>Cambria Math</vt:lpstr>
      <vt:lpstr>Helvetica</vt:lpstr>
      <vt:lpstr>Mangal</vt:lpstr>
      <vt:lpstr>Symbol</vt:lpstr>
      <vt:lpstr>Arial</vt:lpstr>
      <vt:lpstr>Office Theme</vt:lpstr>
      <vt:lpstr>Analysis of ω_a at the Muon g-2 experiment at the Fermilab</vt:lpstr>
      <vt:lpstr>1.Overview of ω_a measurement</vt:lpstr>
      <vt:lpstr>1.Overview of ω_a measurement</vt:lpstr>
      <vt:lpstr>2.Main systematics</vt:lpstr>
      <vt:lpstr>2.1 Strategy for blinding analysis</vt:lpstr>
      <vt:lpstr>2.2 In-fill SiPM Gain correction</vt:lpstr>
      <vt:lpstr>2.3 Overlapping pulses(“pile up”)</vt:lpstr>
      <vt:lpstr>2.4 Coherent Betatron Oscillation (CBO)</vt:lpstr>
      <vt:lpstr>2.5 Lost muon</vt:lpstr>
      <vt:lpstr>2.6 E-field correction (fast rotation)</vt:lpstr>
      <vt:lpstr>3. Latest dataset</vt:lpstr>
      <vt:lpstr>4.Systematic budget for ω_a analysis</vt:lpstr>
      <vt:lpstr>5. Summary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omega_a at the Muon g-2 experiment at the Fermilab</dc:title>
  <dc:creator>Microsoft Office User</dc:creator>
  <cp:lastModifiedBy>Microsoft Office User</cp:lastModifiedBy>
  <cp:revision>72</cp:revision>
  <dcterms:created xsi:type="dcterms:W3CDTF">2018-06-09T17:59:39Z</dcterms:created>
  <dcterms:modified xsi:type="dcterms:W3CDTF">2018-06-21T15:18:27Z</dcterms:modified>
</cp:coreProperties>
</file>