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7" r:id="rId2"/>
    <p:sldMasterId id="2147483679" r:id="rId3"/>
    <p:sldMasterId id="2147483691" r:id="rId4"/>
    <p:sldMasterId id="2147483704" r:id="rId5"/>
  </p:sldMasterIdLst>
  <p:notesMasterIdLst>
    <p:notesMasterId r:id="rId58"/>
  </p:notesMasterIdLst>
  <p:sldIdLst>
    <p:sldId id="861" r:id="rId6"/>
    <p:sldId id="862" r:id="rId7"/>
    <p:sldId id="1042" r:id="rId8"/>
    <p:sldId id="1139" r:id="rId9"/>
    <p:sldId id="1190" r:id="rId10"/>
    <p:sldId id="706" r:id="rId11"/>
    <p:sldId id="1241" r:id="rId12"/>
    <p:sldId id="863" r:id="rId13"/>
    <p:sldId id="672" r:id="rId14"/>
    <p:sldId id="709" r:id="rId15"/>
    <p:sldId id="631" r:id="rId16"/>
    <p:sldId id="633" r:id="rId17"/>
    <p:sldId id="1346" r:id="rId18"/>
    <p:sldId id="635" r:id="rId19"/>
    <p:sldId id="1347" r:id="rId20"/>
    <p:sldId id="712" r:id="rId21"/>
    <p:sldId id="714" r:id="rId22"/>
    <p:sldId id="777" r:id="rId23"/>
    <p:sldId id="719" r:id="rId24"/>
    <p:sldId id="764" r:id="rId25"/>
    <p:sldId id="721" r:id="rId26"/>
    <p:sldId id="783" r:id="rId27"/>
    <p:sldId id="1243" r:id="rId28"/>
    <p:sldId id="1289" r:id="rId29"/>
    <p:sldId id="1291" r:id="rId30"/>
    <p:sldId id="1290" r:id="rId31"/>
    <p:sldId id="926" r:id="rId32"/>
    <p:sldId id="928" r:id="rId33"/>
    <p:sldId id="1322" r:id="rId34"/>
    <p:sldId id="1320" r:id="rId35"/>
    <p:sldId id="837" r:id="rId36"/>
    <p:sldId id="953" r:id="rId37"/>
    <p:sldId id="838" r:id="rId38"/>
    <p:sldId id="843" r:id="rId39"/>
    <p:sldId id="1113" r:id="rId40"/>
    <p:sldId id="1114" r:id="rId41"/>
    <p:sldId id="845" r:id="rId42"/>
    <p:sldId id="846" r:id="rId43"/>
    <p:sldId id="964" r:id="rId44"/>
    <p:sldId id="965" r:id="rId45"/>
    <p:sldId id="930" r:id="rId46"/>
    <p:sldId id="935" r:id="rId47"/>
    <p:sldId id="941" r:id="rId48"/>
    <p:sldId id="1348" r:id="rId49"/>
    <p:sldId id="850" r:id="rId50"/>
    <p:sldId id="1345" r:id="rId51"/>
    <p:sldId id="1034" r:id="rId52"/>
    <p:sldId id="851" r:id="rId53"/>
    <p:sldId id="1130" r:id="rId54"/>
    <p:sldId id="1131" r:id="rId55"/>
    <p:sldId id="1344" r:id="rId56"/>
    <p:sldId id="86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6" autoAdjust="0"/>
    <p:restoredTop sz="94509" autoAdjust="0"/>
  </p:normalViewPr>
  <p:slideViewPr>
    <p:cSldViewPr>
      <p:cViewPr varScale="1">
        <p:scale>
          <a:sx n="71" d="100"/>
          <a:sy n="71" d="100"/>
        </p:scale>
        <p:origin x="-1356" y="-96"/>
      </p:cViewPr>
      <p:guideLst>
        <p:guide orient="horz" pos="2072"/>
        <p:guide pos="30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61CD9-6533-4982-9E36-F2FD584A8BE2}" type="datetimeFigureOut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2A54B-5D00-4A88-9334-D14FB6D47C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0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LHAASO</a:t>
            </a:r>
            <a:r>
              <a:rPr lang="zh-CN" altLang="en-US" dirty="0" smtClean="0"/>
              <a:t>项目不仅有地面粒子探测器阵列，也有切伦科夫探测器阵列，可以对</a:t>
            </a:r>
            <a:r>
              <a:rPr lang="en-US" altLang="zh-CN" dirty="0" smtClean="0"/>
              <a:t>EAS</a:t>
            </a:r>
            <a:r>
              <a:rPr lang="zh-CN" altLang="en-US" dirty="0" smtClean="0"/>
              <a:t>进行多参数测量。为了更好的区分原初宇宙线成份，针对</a:t>
            </a:r>
            <a:r>
              <a:rPr lang="en-US" altLang="zh-CN" dirty="0" smtClean="0"/>
              <a:t>100TeV-10PeV</a:t>
            </a:r>
            <a:r>
              <a:rPr lang="zh-CN" altLang="en-US" dirty="0" smtClean="0"/>
              <a:t>能区，我们设计了动态范围扩展系统（简称</a:t>
            </a:r>
            <a:r>
              <a:rPr lang="en-US" altLang="zh-CN" dirty="0" smtClean="0"/>
              <a:t>WCDA++</a:t>
            </a:r>
            <a:r>
              <a:rPr lang="zh-CN" altLang="en-US" dirty="0" smtClean="0"/>
              <a:t>），用于测量高能宇宙线的芯区信息。具体探测器布局是在</a:t>
            </a:r>
            <a:r>
              <a:rPr lang="en-US" altLang="zh-CN" dirty="0" smtClean="0"/>
              <a:t>WCDA</a:t>
            </a:r>
            <a:r>
              <a:rPr lang="zh-CN" altLang="en-US" dirty="0" smtClean="0"/>
              <a:t>第一个水池内大管子的旁边添加了一个</a:t>
            </a:r>
            <a:r>
              <a:rPr lang="en-US" altLang="zh-CN" dirty="0" smtClean="0"/>
              <a:t>1.5</a:t>
            </a:r>
            <a:r>
              <a:rPr lang="zh-CN" altLang="en-US" dirty="0" smtClean="0"/>
              <a:t>英寸的</a:t>
            </a:r>
            <a:r>
              <a:rPr lang="en-US" altLang="zh-CN" dirty="0" smtClean="0"/>
              <a:t>PMT</a:t>
            </a:r>
            <a:r>
              <a:rPr lang="zh-CN" altLang="en-US" dirty="0" smtClean="0"/>
              <a:t>，该系统覆盖面积</a:t>
            </a:r>
            <a:r>
              <a:rPr lang="en-US" altLang="zh-CN" dirty="0" smtClean="0"/>
              <a:t>2</a:t>
            </a:r>
            <a:r>
              <a:rPr lang="zh-CN" altLang="en-US" dirty="0" smtClean="0"/>
              <a:t>万多平米，由</a:t>
            </a:r>
            <a:r>
              <a:rPr lang="en-US" altLang="zh-CN" dirty="0" smtClean="0"/>
              <a:t>900</a:t>
            </a:r>
            <a:r>
              <a:rPr lang="zh-CN" altLang="en-US" dirty="0" smtClean="0"/>
              <a:t>个探测器单元构成，动态范围是</a:t>
            </a:r>
            <a:r>
              <a:rPr lang="en-US" altLang="zh-CN" dirty="0" smtClean="0"/>
              <a:t>20</a:t>
            </a:r>
            <a:r>
              <a:rPr lang="zh-CN" altLang="en-US" dirty="0" smtClean="0"/>
              <a:t>到</a:t>
            </a:r>
            <a:r>
              <a:rPr lang="en-US" altLang="zh-CN" dirty="0" smtClean="0"/>
              <a:t>20</a:t>
            </a:r>
            <a:r>
              <a:rPr lang="zh-CN" altLang="en-US" dirty="0" smtClean="0"/>
              <a:t>万个光电子信号，有效水深也是</a:t>
            </a:r>
            <a:r>
              <a:rPr lang="en-US" altLang="zh-CN" dirty="0" smtClean="0"/>
              <a:t>4</a:t>
            </a:r>
            <a:r>
              <a:rPr lang="zh-CN" altLang="en-US" dirty="0" smtClean="0"/>
              <a:t>米。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FAF89-BCB6-4E97-8A8F-33A512CD26A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96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LHASO</a:t>
            </a:r>
            <a:r>
              <a:rPr lang="zh-CN" altLang="en-US" dirty="0" smtClean="0"/>
              <a:t>视场里已知的</a:t>
            </a:r>
            <a:r>
              <a:rPr lang="en-US" altLang="zh-CN" dirty="0" err="1" smtClean="0"/>
              <a:t>TeV</a:t>
            </a:r>
            <a:r>
              <a:rPr lang="zh-CN" altLang="en-US" dirty="0" smtClean="0"/>
              <a:t>源，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A828-7C97-4670-83A0-980636654731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715A1-4ADC-44E0-9587-804FF39D6B22}" type="slidenum">
              <a:rPr lang="en-US" altLang="zh-CN" smtClean="0">
                <a:solidFill>
                  <a:prstClr val="black"/>
                </a:solidFill>
              </a:rPr>
              <a:t>41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WCDA++</a:t>
            </a:r>
            <a:r>
              <a:rPr lang="zh-CN" altLang="en-US" dirty="0" smtClean="0"/>
              <a:t>的实验进展情况是</a:t>
            </a:r>
            <a:r>
              <a:rPr lang="zh-CN" altLang="en-US" dirty="0" smtClean="0">
                <a:sym typeface="Wingdings" panose="05000000000000000000" pitchFamily="2" charset="2"/>
              </a:rPr>
              <a:t>：（</a:t>
            </a:r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）完成了防水封装的设计和研制；（</a:t>
            </a:r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）正在进行</a:t>
            </a:r>
            <a:r>
              <a:rPr lang="en-US" altLang="zh-CN" dirty="0" smtClean="0">
                <a:sym typeface="Wingdings" panose="05000000000000000000" pitchFamily="2" charset="2"/>
              </a:rPr>
              <a:t>PMT</a:t>
            </a:r>
            <a:r>
              <a:rPr lang="zh-CN" altLang="en-US" dirty="0" smtClean="0">
                <a:sym typeface="Wingdings" panose="05000000000000000000" pitchFamily="2" charset="2"/>
              </a:rPr>
              <a:t>的批量性能测试，这个工作是由山东大学承担的，管子型号为</a:t>
            </a:r>
            <a:r>
              <a:rPr lang="en-US" altLang="zh-CN" dirty="0" smtClean="0">
                <a:sym typeface="Wingdings" panose="05000000000000000000" pitchFamily="2" charset="2"/>
              </a:rPr>
              <a:t>HZC</a:t>
            </a:r>
            <a:r>
              <a:rPr lang="zh-CN" altLang="en-US" dirty="0" smtClean="0">
                <a:sym typeface="Wingdings" panose="05000000000000000000" pitchFamily="2" charset="2"/>
              </a:rPr>
              <a:t>生产的</a:t>
            </a:r>
            <a:r>
              <a:rPr lang="en-US" altLang="zh-CN" dirty="0" smtClean="0">
                <a:sym typeface="Wingdings" panose="05000000000000000000" pitchFamily="2" charset="2"/>
              </a:rPr>
              <a:t>XP3960</a:t>
            </a:r>
            <a:r>
              <a:rPr lang="zh-CN" altLang="en-US" dirty="0" smtClean="0">
                <a:sym typeface="Wingdings" panose="05000000000000000000" pitchFamily="2" charset="2"/>
              </a:rPr>
              <a:t>，工作增益为</a:t>
            </a:r>
            <a:r>
              <a:rPr lang="en-US" altLang="zh-CN" dirty="0" smtClean="0">
                <a:sym typeface="Wingdings" panose="05000000000000000000" pitchFamily="2" charset="2"/>
              </a:rPr>
              <a:t>2×10^5</a:t>
            </a:r>
            <a:r>
              <a:rPr lang="zh-CN" altLang="en-US" dirty="0" smtClean="0">
                <a:sym typeface="Wingdings" panose="05000000000000000000" pitchFamily="2" charset="2"/>
              </a:rPr>
              <a:t>，采用阳极</a:t>
            </a:r>
            <a:r>
              <a:rPr lang="en-US" altLang="zh-CN" dirty="0" smtClean="0">
                <a:sym typeface="Wingdings" panose="05000000000000000000" pitchFamily="2" charset="2"/>
              </a:rPr>
              <a:t>+</a:t>
            </a:r>
            <a:r>
              <a:rPr lang="zh-CN" altLang="en-US" dirty="0" smtClean="0">
                <a:sym typeface="Wingdings" panose="05000000000000000000" pitchFamily="2" charset="2"/>
              </a:rPr>
              <a:t>打拿极双读出设计；（</a:t>
            </a:r>
            <a:r>
              <a:rPr lang="en-US" altLang="zh-CN" dirty="0" smtClean="0">
                <a:sym typeface="Wingdings" panose="05000000000000000000" pitchFamily="2" charset="2"/>
              </a:rPr>
              <a:t>3</a:t>
            </a:r>
            <a:r>
              <a:rPr lang="zh-CN" altLang="en-US" dirty="0" smtClean="0">
                <a:sym typeface="Wingdings" panose="05000000000000000000" pitchFamily="2" charset="2"/>
              </a:rPr>
              <a:t>）电子学是由四川大学承担的，已经完成了鉴定件的设计验收，正在进行批量生产测试；（</a:t>
            </a:r>
            <a:r>
              <a:rPr lang="en-US" altLang="zh-CN" dirty="0" smtClean="0">
                <a:sym typeface="Wingdings" panose="05000000000000000000" pitchFamily="2" charset="2"/>
              </a:rPr>
              <a:t>4</a:t>
            </a:r>
            <a:r>
              <a:rPr lang="zh-CN" altLang="en-US" dirty="0" smtClean="0">
                <a:sym typeface="Wingdings" panose="05000000000000000000" pitchFamily="2" charset="2"/>
              </a:rPr>
              <a:t>）电荷标定系统是基于</a:t>
            </a:r>
            <a:r>
              <a:rPr lang="en-US" altLang="zh-CN" dirty="0" smtClean="0">
                <a:sym typeface="Wingdings" panose="05000000000000000000" pitchFamily="2" charset="2"/>
              </a:rPr>
              <a:t>LED</a:t>
            </a:r>
            <a:r>
              <a:rPr lang="zh-CN" altLang="en-US" smtClean="0">
                <a:sym typeface="Wingdings" panose="05000000000000000000" pitchFamily="2" charset="2"/>
              </a:rPr>
              <a:t>光源组和光纤束进行设计的，目前也</a:t>
            </a:r>
            <a:r>
              <a:rPr lang="zh-CN" altLang="en-US" dirty="0" smtClean="0">
                <a:sym typeface="Wingdings" panose="05000000000000000000" pitchFamily="2" charset="2"/>
              </a:rPr>
              <a:t>已经</a:t>
            </a:r>
            <a:r>
              <a:rPr lang="zh-CN" altLang="en-US" smtClean="0">
                <a:sym typeface="Wingdings" panose="05000000000000000000" pitchFamily="2" charset="2"/>
              </a:rPr>
              <a:t>完成了鉴定件验收</a:t>
            </a:r>
            <a:r>
              <a:rPr lang="zh-CN" altLang="en-US" dirty="0" smtClean="0">
                <a:sym typeface="Wingdings" panose="05000000000000000000" pitchFamily="2" charset="2"/>
              </a:rPr>
              <a:t>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FAF89-BCB6-4E97-8A8F-33A512CD26A0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15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fld id="{6CF6F2A6-A881-470F-BA82-FC30ED1BE3CD}" type="datetime1">
              <a:rPr lang="zh-CN" altLang="en-US" smtClean="0"/>
              <a:t>2018-6-21</a:t>
            </a:fld>
            <a:endParaRPr lang="en-US" sz="1600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节标题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506DC1F-C858-4953-8A1A-1CECF5808054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7529682-7E55-4AD8-B51B-E24998A4E40A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4041648" cy="5104224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Font typeface="Wingdings 3" panose="05040102010807070707" pitchFamily="18" charset="2"/>
              <a:buChar char="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052736"/>
            <a:ext cx="4041648" cy="5101176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 anchor="ctr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052736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F15BDE9-404C-467F-A2D4-F78F9642AF47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1844824"/>
            <a:ext cx="4038600" cy="4327376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1844824"/>
            <a:ext cx="4038600" cy="4327376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EB24668-D4FC-4657-B434-9D4856EC0BDB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3164BEF2-691C-445D-9AF6-F0C331DE6634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0235D0B-36B6-4F81-ADC0-416D1548D9B0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0A11727-FD70-46E6-9EB6-84486DA3C032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BD138EE1-9144-4687-A475-B37035EEAFE1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2E24C72-0B23-498A-9A7F-68C711D1F548}" type="datetime1">
              <a:rPr lang="zh-CN" altLang="en-US" smtClean="0"/>
              <a:t>2018-6-21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6277-BEC3-4DD9-AE78-B24A71D46406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fld id="{446D4225-D05D-4BC8-9BF7-C4C7FB2B2A70}" type="datetime1">
              <a:rPr lang="zh-CN" altLang="en-US" smtClean="0"/>
              <a:t>2018-6-21</a:t>
            </a:fld>
            <a:endParaRPr lang="en-US" sz="1600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7A96-608B-410B-B908-4856B8997CE9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7D76-3062-4B05-81DA-15CF5EDA5B92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6E65D-E6D9-4262-A135-B2E9BB857D22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3F0B-05F1-4612-8FF4-AA5A793C841C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F126-83CD-4D26-A8DE-B636E881DB9C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C284-2236-4F1C-B4BF-AD0F7DC3250B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0519-3960-45D1-AC80-5CBC9E32EC69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7B87-8540-4FBE-A3F8-4919E6B1F9E4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288F8-22A3-4C94-9AC7-35982FD76B39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EC6C-8772-4C4F-BD12-754D60197CBE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2348880"/>
            <a:ext cx="6858000" cy="252792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fld id="{C2F56D9A-EA91-4E62-A416-2D58B0FE5542}" type="datetime1">
              <a:rPr lang="zh-CN" altLang="en-US" smtClean="0"/>
              <a:t>2018-6-21</a:t>
            </a:fld>
            <a:endParaRPr lang="en-US" sz="1600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904875" y="2276872"/>
            <a:ext cx="7315200" cy="265136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99592" y="2276872"/>
            <a:ext cx="233883" cy="265136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9528B-36CF-4D2C-BC6F-1A0285F86E0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6F58-3966-4D76-BC64-3F2A82C88F4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7253-F695-4D21-B5FA-FD6B556B9BB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9BA8-81A7-4066-A28F-14F1027BE9A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63563-8B84-42C8-A0EC-F300CA9C59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4EE5-8A3E-43FC-BC13-9BBF494E505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9B6A3-406C-48F1-BDF6-80E961FDDC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361B-28B0-4462-B8C2-FBE6513B705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C5191-BA30-4806-B172-5F29A26442F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FFE65-E4A8-4228-BEFB-4DC581BF3A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24F9513-96A7-4F23-982A-EF6EB168F48B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>
            <a:lvl1pPr>
              <a:spcAft>
                <a:spcPts val="200"/>
              </a:spcAft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spcAft>
                <a:spcPts val="200"/>
              </a:spcAft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spcAft>
                <a:spcPts val="200"/>
              </a:spcAft>
              <a:buFont typeface="Wingdings 3" panose="05040102010807070707" pitchFamily="18" charset="2"/>
              <a:buChar char="}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spcAft>
                <a:spcPts val="20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spcAft>
                <a:spcPts val="20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9C2A-4C02-4077-ABE7-8CE82D9EEF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DD08-B23E-4C8F-A763-5E3269DEAE1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B6D3-6D23-48E1-B582-E13FBC022F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A50F-96DE-43F3-B05B-8FAFBE6B01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D8436-1BFC-4B28-AE6F-5D49C2D7CD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207F-2C36-460C-B97E-6A9DA14BCA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017A-A576-4CD4-9438-B838D87A4E1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23A8-BD2F-42AA-9DDA-DBA3BC1D656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F736-1B01-4BB4-AE82-2A4A086590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7701-56C7-4A8E-A05B-B404F0AE3D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202894B7-290F-46FC-A335-2ADD72249733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>
            <a:lvl1pPr>
              <a:spcAft>
                <a:spcPts val="200"/>
              </a:spcAft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spcAft>
                <a:spcPts val="200"/>
              </a:spcAft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spcAft>
                <a:spcPts val="200"/>
              </a:spcAft>
              <a:buFont typeface="Wingdings 3" panose="05040102010807070707" pitchFamily="18" charset="2"/>
              <a:buChar char="}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spcAft>
                <a:spcPts val="200"/>
              </a:spcAft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spcAft>
                <a:spcPts val="200"/>
              </a:spcAft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E612-27C5-49D3-874F-72E939B74ED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572D-A43A-4827-9CD2-606BCFC19C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 rot="16200000">
            <a:off x="2094130" y="-2094129"/>
            <a:ext cx="540000" cy="4728257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5700" dirty="0">
              <a:solidFill>
                <a:srgbClr val="4472C4">
                  <a:alpha val="80000"/>
                </a:srgbClr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 rot="5400000">
            <a:off x="8098040" y="5812044"/>
            <a:ext cx="540000" cy="1551920"/>
          </a:xfrm>
          <a:custGeom>
            <a:avLst/>
            <a:gdLst/>
            <a:ahLst/>
            <a:cxnLst/>
            <a:rect l="l" t="t" r="r" b="b"/>
            <a:pathLst>
              <a:path w="762669" h="6304342">
                <a:moveTo>
                  <a:pt x="762669" y="0"/>
                </a:moveTo>
                <a:lnTo>
                  <a:pt x="762668" y="6304342"/>
                </a:lnTo>
                <a:lnTo>
                  <a:pt x="696390" y="6247397"/>
                </a:lnTo>
                <a:cubicBezTo>
                  <a:pt x="473120" y="6032986"/>
                  <a:pt x="301237" y="5764531"/>
                  <a:pt x="180742" y="5442029"/>
                </a:cubicBezTo>
                <a:cubicBezTo>
                  <a:pt x="60247" y="5119528"/>
                  <a:pt x="0" y="4747412"/>
                  <a:pt x="0" y="4325679"/>
                </a:cubicBezTo>
                <a:lnTo>
                  <a:pt x="0" y="56968"/>
                </a:lnTo>
                <a:cubicBezTo>
                  <a:pt x="0" y="42792"/>
                  <a:pt x="1772" y="29502"/>
                  <a:pt x="5316" y="17098"/>
                </a:cubicBezTo>
                <a:lnTo>
                  <a:pt x="13207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85700" dirty="0">
              <a:solidFill>
                <a:srgbClr val="4472C4">
                  <a:alpha val="80000"/>
                </a:srgb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266307" y="36637"/>
            <a:ext cx="1613297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7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266307" y="540010"/>
            <a:ext cx="2565797" cy="46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tx2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fld id="{881E7F03-339C-45DC-89A9-EA501822A34D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fld id="{BD5E7DC0-F3BE-4C3E-B73C-34134C15FA45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2348880"/>
            <a:ext cx="6858000" cy="252792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anose="030F0702030302020204" pitchFamily="66" charset="0"/>
                <a:ea typeface="黑体" panose="02010609060101010101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anose="030F0702030302020204" pitchFamily="66" charset="0"/>
              </a:defRPr>
            </a:lvl1pPr>
          </a:lstStyle>
          <a:p>
            <a:fld id="{1A13A86E-E244-4FCD-A010-64B20271BB7F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4875" y="2276872"/>
            <a:ext cx="7315200" cy="265136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99592" y="2276872"/>
            <a:ext cx="233883" cy="265136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B6C9860-E435-458E-AE02-5D94EABB4630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>
            <a:lvl1pPr>
              <a:spcAft>
                <a:spcPts val="200"/>
              </a:spcAft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spcAft>
                <a:spcPts val="200"/>
              </a:spcAft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spcAft>
                <a:spcPts val="200"/>
              </a:spcAft>
              <a:buFont typeface="Wingdings 3" panose="05040102010807070707" pitchFamily="18" charset="2"/>
              <a:buChar char="}"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spcAft>
                <a:spcPts val="20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spcAft>
                <a:spcPts val="20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4EC6146-6120-4E76-AFA8-98B818341EE0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>
            <a:lvl1pPr>
              <a:spcAft>
                <a:spcPts val="200"/>
              </a:spcAft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spcAft>
                <a:spcPts val="200"/>
              </a:spcAft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spcAft>
                <a:spcPts val="200"/>
              </a:spcAft>
              <a:buFont typeface="Wingdings 3" panose="05040102010807070707" pitchFamily="18" charset="2"/>
              <a:buChar char="}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spcAft>
                <a:spcPts val="200"/>
              </a:spcAft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spcAft>
                <a:spcPts val="200"/>
              </a:spcAft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945BCB7-0057-4B68-8C61-DEDC2A47B32D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9757E8F-55CA-4A63-A108-AD6FBE7EEB6B}" type="datetime1">
              <a:rPr lang="zh-CN" altLang="en-US" smtClean="0">
                <a:solidFill>
                  <a:srgbClr val="DDE9EC"/>
                </a:solidFill>
              </a:rPr>
              <a:t>2018-6-21</a:t>
            </a:fld>
            <a:endParaRPr lang="en-US" dirty="0">
              <a:solidFill>
                <a:srgbClr val="DDE9EC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DDE9EC"/>
                </a:solidFill>
              </a:rPr>
              <a:t>‹#›</a:t>
            </a:fld>
            <a:endParaRPr lang="en-US" sz="1600" dirty="0">
              <a:solidFill>
                <a:srgbClr val="DDE9EC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DDE9EC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7254ABB-C692-4ACD-BF39-323FA08115EC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节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27D753D-82A5-47C9-A416-1CFD8DDEA805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2BCAD93F-0B7A-4CDB-B2D6-BEDABF470A91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节标题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19DC21C2-86A9-4FD3-800F-008CB8550BF8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sz="1600" dirty="0">
              <a:solidFill>
                <a:srgbClr val="464653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7BAC141-96B7-4BF6-B019-DC7DAF5EB26F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4041648" cy="5104224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buFont typeface="Wingdings 3" panose="05040102010807070707" pitchFamily="18" charset="2"/>
              <a:buChar char="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052736"/>
            <a:ext cx="4041648" cy="5101176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 anchor="ctr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052736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5F741A7-BE4A-4B02-AC6B-B09DF0802483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1844824"/>
            <a:ext cx="4038600" cy="4327376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1844824"/>
            <a:ext cx="4038600" cy="4327376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549CBD0-D609-409B-A07F-4DC954ABEB5F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0EA6044-3908-4CB6-8CF4-EF49C56415AD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55735CFD-9934-4CE9-BACE-08A709D68A84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5D766EC8-9DC2-43C8-879C-759C77FD81CD}" type="datetime1">
              <a:rPr lang="zh-CN" altLang="en-US" smtClean="0">
                <a:solidFill>
                  <a:srgbClr val="DDE9EC"/>
                </a:solidFill>
              </a:rPr>
              <a:t>2018-6-21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DDE9EC"/>
                </a:solidFill>
              </a:r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D1A5F50-9AF6-423F-ACFD-C718562ED3C0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FA3CAA4F-31DE-41A2-A629-492DD176A07B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 typeface="Wingdings" panose="05000000000000000000" pitchFamily="2" charset="2"/>
              <a:buChar char="u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Font typeface="Wingdings" panose="05000000000000000000" pitchFamily="2" charset="2"/>
              <a:buChar char="n"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644E0140-C4ED-45A0-8BCA-C240DA0F6F9A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节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31C54C8-BC42-4BD2-A404-0395F942EE3A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FD43244-7728-4127-ADB4-CF204D53A172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47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</a:lstStyle>
          <a:p>
            <a:fld id="{8755BECA-B714-4C46-B36A-28A7B014622B}" type="datetime1">
              <a:rPr lang="zh-CN" altLang="en-US" smtClean="0"/>
              <a:t>2018-6-21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" panose="05000000000000000000" pitchFamily="2" charset="2"/>
        <a:buChar char="u"/>
        <a:defRPr kumimoji="0" sz="26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" panose="05000000000000000000" pitchFamily="2" charset="2"/>
        <a:buChar char="n"/>
        <a:defRPr kumimoji="0" sz="2300" kern="1200">
          <a:solidFill>
            <a:schemeClr val="tx2"/>
          </a:solidFill>
          <a:latin typeface="Comic Sans MS" panose="030F0702030302020204" pitchFamily="66" charset="0"/>
          <a:ea typeface="+mj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 panose="05040102010807070707"/>
        <a:buChar char=""/>
        <a:defRPr kumimoji="0" sz="20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 panose="05000000000000000000"/>
        <a:buChar char=""/>
        <a:defRPr kumimoji="0" sz="18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 panose="05000000000000000000"/>
        <a:buChar char=""/>
        <a:defRPr kumimoji="0" sz="16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2FC7-4C64-47D2-A4D1-CD4FAF83D486}" type="datetime1">
              <a:rPr lang="zh-CN" altLang="en-US" smtClean="0"/>
              <a:t>2018-6-21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2546A-8BF9-4996-B953-B6D9359518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61DFE-0541-47BE-82EB-95C31F80C78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8C819-AA80-433B-9066-3D77DDA304B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2018-6-21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47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</a:lstStyle>
          <a:p>
            <a:fld id="{2614B4D2-BC3E-40A3-8135-71E5C3C8B969}" type="datetime1">
              <a:rPr lang="zh-CN" altLang="en-US" smtClean="0">
                <a:solidFill>
                  <a:srgbClr val="464653"/>
                </a:solidFill>
              </a:rPr>
              <a:t>2018-6-21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</a:lstStyle>
          <a:p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Comic Sans MS" panose="030F0702030302020204" pitchFamily="66" charset="0"/>
              </a:defRPr>
            </a:lvl1pPr>
          </a:lstStyle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‹#›</a:t>
            </a:fld>
            <a:endParaRPr lang="en-US" sz="1600" dirty="0">
              <a:solidFill>
                <a:srgbClr val="46465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Comic Sans MS" panose="030F0702030302020204" pitchFamily="66" charset="0"/>
          <a:ea typeface="黑体" panose="02010609060101010101" pitchFamily="49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" panose="05000000000000000000" pitchFamily="2" charset="2"/>
        <a:buChar char="u"/>
        <a:defRPr kumimoji="0" sz="26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" panose="05000000000000000000" pitchFamily="2" charset="2"/>
        <a:buChar char="n"/>
        <a:defRPr kumimoji="0" sz="2300" kern="1200">
          <a:solidFill>
            <a:schemeClr val="tx2"/>
          </a:solidFill>
          <a:latin typeface="Comic Sans MS" panose="030F0702030302020204" pitchFamily="66" charset="0"/>
          <a:ea typeface="+mj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 panose="05040102010807070707"/>
        <a:buChar char=""/>
        <a:defRPr kumimoji="0" sz="20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 panose="05000000000000000000"/>
        <a:buChar char=""/>
        <a:defRPr kumimoji="0" sz="18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 panose="05000000000000000000"/>
        <a:buChar char=""/>
        <a:defRPr kumimoji="0" sz="1600" kern="1200">
          <a:solidFill>
            <a:schemeClr val="tx1"/>
          </a:solidFill>
          <a:latin typeface="Comic Sans MS" panose="030F0702030302020204" pitchFamily="66" charset="0"/>
          <a:ea typeface="+mj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4.jpeg"/><Relationship Id="rId4" Type="http://schemas.openxmlformats.org/officeDocument/2006/relationships/image" Target="../media/image9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765" y="3039854"/>
            <a:ext cx="8640960" cy="1470025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LHAASO experiment and 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progress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02" y="4636626"/>
            <a:ext cx="6400800" cy="1080120"/>
          </a:xfrm>
        </p:spPr>
        <p:txBody>
          <a:bodyPr>
            <a:normAutofit/>
          </a:bodyPr>
          <a:lstStyle/>
          <a:p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Xiangdong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Sheng</a:t>
            </a: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IHEP, CAS</a:t>
            </a:r>
          </a:p>
        </p:txBody>
      </p:sp>
      <p:sp>
        <p:nvSpPr>
          <p:cNvPr id="4" name="矩形 3"/>
          <p:cNvSpPr/>
          <p:nvPr/>
        </p:nvSpPr>
        <p:spPr>
          <a:xfrm>
            <a:off x="1691680" y="6341258"/>
            <a:ext cx="583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3528" y="609503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中国物理学会高能分会第十 届全国会员代表大会暨学术年会</a:t>
            </a:r>
            <a:endParaRPr lang="en-US" altLang="zh-CN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上海   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2018 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年 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月 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日至 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月 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24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730" y="118110"/>
            <a:ext cx="4975860" cy="2250440"/>
          </a:xfrm>
          <a:prstGeom prst="rect">
            <a:avLst/>
          </a:prstGeom>
        </p:spPr>
      </p:pic>
      <p:pic>
        <p:nvPicPr>
          <p:cNvPr id="8" name="图片 7" descr="lhaaso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" y="52705"/>
            <a:ext cx="2611120" cy="3481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79512" y="116632"/>
            <a:ext cx="3865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2)  Muon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Detector  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MD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0" y="578297"/>
            <a:ext cx="8229600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4355465" y="4220210"/>
            <a:ext cx="4395470" cy="2058670"/>
            <a:chOff x="6859" y="6646"/>
            <a:chExt cx="6922" cy="3242"/>
          </a:xfrm>
        </p:grpSpPr>
        <p:sp>
          <p:nvSpPr>
            <p:cNvPr id="11" name="矩形 10"/>
            <p:cNvSpPr/>
            <p:nvPr/>
          </p:nvSpPr>
          <p:spPr>
            <a:xfrm>
              <a:off x="7766" y="9308"/>
              <a:ext cx="5141" cy="5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Multilayer composite technique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" y="6646"/>
              <a:ext cx="6922" cy="2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文本框 3"/>
          <p:cNvSpPr txBox="1"/>
          <p:nvPr/>
        </p:nvSpPr>
        <p:spPr>
          <a:xfrm>
            <a:off x="208280" y="3813810"/>
            <a:ext cx="376491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detect the secondary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muon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density and arrival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times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in EAS fronts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;</a:t>
            </a:r>
          </a:p>
          <a:p>
            <a:pPr indent="0">
              <a:buFont typeface="Wingdings" panose="05000000000000000000" pitchFamily="2" charset="2"/>
              <a:buNone/>
            </a:pP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 reach a fine purity of 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muons preventing the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others shower electromagnetic components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5"/>
          <p:cNvGraphicFramePr/>
          <p:nvPr/>
        </p:nvGraphicFramePr>
        <p:xfrm>
          <a:off x="1878330" y="836930"/>
          <a:ext cx="575818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090"/>
                <a:gridCol w="2879090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36 m</a:t>
                      </a:r>
                      <a:r>
                        <a:rPr lang="en-US" altLang="zh-CN" sz="2000" b="1" baseline="3000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Molasses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overburden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2.5 m</a:t>
                      </a: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Water transparency (att. </a:t>
                      </a:r>
                      <a:r>
                        <a:rPr lang="en-US" altLang="zh-CN" sz="2000" b="1" dirty="0" err="1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len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30 m (400 nm)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Reflection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&gt;95%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altLang="zh-CN" sz="2000" b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resolution</a:t>
                      </a:r>
                      <a:endParaRPr lang="en-US" altLang="zh-CN" sz="2000" b="1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&lt;10 ns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Dynamic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10,000 particles</a:t>
                      </a: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Particle counting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@ 1 particle</a:t>
                      </a:r>
                    </a:p>
                    <a:p>
                      <a:pPr algn="ctr"/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@ 10,000 particles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&gt;20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years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 m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 number of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1171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3640703" y="401829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Specifications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41" y="4653136"/>
            <a:ext cx="6060420" cy="216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01357"/>
            <a:ext cx="4225012" cy="391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98" y="298924"/>
            <a:ext cx="3790765" cy="1994526"/>
          </a:xfrm>
          <a:prstGeom prst="rect">
            <a:avLst/>
          </a:prstGeom>
        </p:spPr>
      </p:pic>
      <p:sp>
        <p:nvSpPr>
          <p:cNvPr id="7" name="Line Callout 2 6"/>
          <p:cNvSpPr/>
          <p:nvPr/>
        </p:nvSpPr>
        <p:spPr>
          <a:xfrm>
            <a:off x="7452320" y="3089154"/>
            <a:ext cx="1512168" cy="4383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61127"/>
              <a:gd name="adj6" fmla="val 18039"/>
            </a:avLst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BHP R365</a:t>
            </a:r>
          </a:p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(HP R5912)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60119"/>
            <a:ext cx="2006426" cy="2026348"/>
          </a:xfrm>
          <a:prstGeom prst="rect">
            <a:avLst/>
          </a:prstGeom>
        </p:spPr>
      </p:pic>
      <p:sp>
        <p:nvSpPr>
          <p:cNvPr id="13" name="Line Callout 2 12"/>
          <p:cNvSpPr/>
          <p:nvPr/>
        </p:nvSpPr>
        <p:spPr>
          <a:xfrm>
            <a:off x="7452320" y="4070770"/>
            <a:ext cx="1512168" cy="4383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9005"/>
              <a:gd name="adj6" fmla="val -72665"/>
            </a:avLst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HZC XP3960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37321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Electronics: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USTC + SCU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3215" y="90170"/>
            <a:ext cx="338733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3) 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WCDA  </a:t>
            </a:r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——  3 pools</a:t>
            </a:r>
            <a:endParaRPr lang="zh-CN" altLang="en-US" sz="2400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EFD0-B27D-4A92-930F-4A7B9F54FFA8}" type="slidenum">
              <a:rPr lang="zh-CN" altLang="en-US" smtClean="0"/>
              <a:pPr/>
              <a:t>13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129055" y="2372640"/>
            <a:ext cx="4964819" cy="3899255"/>
            <a:chOff x="0" y="1793692"/>
            <a:chExt cx="3707904" cy="28051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3692"/>
              <a:ext cx="3707904" cy="2805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组合 15"/>
            <p:cNvGrpSpPr/>
            <p:nvPr/>
          </p:nvGrpSpPr>
          <p:grpSpPr>
            <a:xfrm>
              <a:off x="429707" y="3428370"/>
              <a:ext cx="3206189" cy="646331"/>
              <a:chOff x="5037440" y="3817305"/>
              <a:chExt cx="3495000" cy="646331"/>
            </a:xfrm>
          </p:grpSpPr>
          <p:cxnSp>
            <p:nvCxnSpPr>
              <p:cNvPr id="17" name="直接连接符 16"/>
              <p:cNvCxnSpPr/>
              <p:nvPr/>
            </p:nvCxnSpPr>
            <p:spPr bwMode="auto">
              <a:xfrm>
                <a:off x="5076056" y="3861270"/>
                <a:ext cx="345638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3" name="文本框 22"/>
              <p:cNvSpPr txBox="1"/>
              <p:nvPr/>
            </p:nvSpPr>
            <p:spPr>
              <a:xfrm>
                <a:off x="5037440" y="3817305"/>
                <a:ext cx="34419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dirty="0">
                    <a:solidFill>
                      <a:srgbClr val="08080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dynamic </a:t>
                </a:r>
                <a:r>
                  <a:rPr lang="en-US" altLang="zh-CN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range </a:t>
                </a:r>
              </a:p>
              <a:p>
                <a:pPr algn="r"/>
                <a:r>
                  <a:rPr lang="en-US" altLang="zh-CN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CN" dirty="0">
                    <a:solidFill>
                      <a:srgbClr val="08080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</a:t>
                </a:r>
                <a:r>
                  <a:rPr lang="en-US" altLang="zh-CN" dirty="0">
                    <a:solidFill>
                      <a:srgbClr val="08080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PMT</a:t>
                </a:r>
                <a:endParaRPr lang="zh-CN" altLang="en-US" dirty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" name="矩形 11"/>
          <p:cNvSpPr/>
          <p:nvPr/>
        </p:nvSpPr>
        <p:spPr>
          <a:xfrm>
            <a:off x="251520" y="692696"/>
            <a:ext cx="8640960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</a:pPr>
            <a:r>
              <a:rPr lang="en-US" altLang="zh-CN" sz="2000" b="1" dirty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dynamic range extension system for </a:t>
            </a:r>
            <a:r>
              <a:rPr lang="en-US" altLang="zh-CN" sz="2000" b="1" dirty="0" smtClean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WCDA experiment. </a:t>
            </a:r>
          </a:p>
          <a:p>
            <a:pPr marL="0" lvl="1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</a:pPr>
            <a:r>
              <a:rPr lang="en-US" altLang="zh-CN" sz="2000" b="1" dirty="0" smtClean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Motivation</a:t>
            </a:r>
            <a:r>
              <a:rPr lang="en-US" altLang="zh-CN" sz="2000" b="1" dirty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endParaRPr lang="en-US" altLang="zh-CN" sz="2000" b="1" dirty="0" smtClean="0">
              <a:solidFill>
                <a:srgbClr val="080808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lvl="1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</a:pPr>
            <a:r>
              <a:rPr lang="en-US" altLang="zh-CN" sz="2000" b="1" dirty="0" smtClean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To </a:t>
            </a:r>
            <a:r>
              <a:rPr lang="en-US" altLang="zh-CN" sz="2000" b="1" dirty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measure the shower cores </a:t>
            </a:r>
            <a:r>
              <a:rPr lang="en-US" altLang="zh-CN" sz="2000" b="1" dirty="0" smtClean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from </a:t>
            </a:r>
            <a:r>
              <a:rPr lang="en-US" altLang="zh-CN" sz="2000" b="1" dirty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100 </a:t>
            </a:r>
            <a:r>
              <a:rPr lang="en-US" altLang="zh-CN" sz="2000" b="1" dirty="0" err="1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TeV</a:t>
            </a:r>
            <a:r>
              <a:rPr lang="en-US" altLang="zh-CN" sz="2000" b="1" dirty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to 10 </a:t>
            </a:r>
            <a:r>
              <a:rPr lang="en-US" altLang="zh-CN" sz="2000" b="1" dirty="0" err="1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PeV</a:t>
            </a:r>
            <a:r>
              <a:rPr lang="en-US" altLang="zh-CN" sz="2000" b="1" dirty="0">
                <a:solidFill>
                  <a:srgbClr val="080808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(~knee region)</a:t>
            </a:r>
            <a:endParaRPr lang="en-US" altLang="zh-CN" sz="2000" b="1" dirty="0">
              <a:solidFill>
                <a:srgbClr val="080808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65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5"/>
          <p:cNvGraphicFramePr/>
          <p:nvPr/>
        </p:nvGraphicFramePr>
        <p:xfrm>
          <a:off x="1399347" y="1199535"/>
          <a:ext cx="7103164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582"/>
                <a:gridCol w="3551582"/>
              </a:tblGrid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Cell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altLang="zh-CN" sz="2000" b="1" baseline="3000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Effective water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m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Water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transparency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20 m (400 nm)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Precision of time 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0.5 ns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Dynamic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range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1-4000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PEs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resolution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&lt;2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ns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49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Charge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@ 1 PE</a:t>
                      </a:r>
                    </a:p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@ 4000 PEs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Accuracy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charge calibration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&lt;2%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Accuracy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time calibration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&lt;0.2 ns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area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78,000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altLang="zh-CN" sz="2000" b="1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3120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564141" y="621447"/>
            <a:ext cx="2555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WCDA Specifications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DEFD0-B27D-4A92-930F-4A7B9F54FFA8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 bwMode="auto">
          <a:xfrm>
            <a:off x="539552" y="1340768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24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WCDA++ Specifications</a:t>
            </a:r>
            <a:endParaRPr lang="en-US" sz="2400" b="1" kern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内容占位符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960007"/>
              </p:ext>
            </p:extLst>
          </p:nvPr>
        </p:nvGraphicFramePr>
        <p:xfrm>
          <a:off x="912406" y="2420888"/>
          <a:ext cx="7774394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197"/>
                <a:gridCol w="3887197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Cell area</a:t>
                      </a:r>
                      <a:endParaRPr lang="zh-CN" altLang="en-US" sz="2000" b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 m</a:t>
                      </a:r>
                      <a:r>
                        <a:rPr lang="en-US" altLang="zh-CN" sz="2000" b="1" baseline="3000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b="1" baseline="30000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Effective water depth</a:t>
                      </a:r>
                      <a:endParaRPr lang="zh-CN" altLang="en-US" sz="2000" b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 m</a:t>
                      </a:r>
                      <a:endParaRPr lang="zh-CN" altLang="en-US" sz="2000" b="1" dirty="0" smtClean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Dynamic</a:t>
                      </a:r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range</a:t>
                      </a:r>
                      <a:endParaRPr lang="zh-CN" altLang="en-US" sz="2000" b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20-20,000</a:t>
                      </a:r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PEs</a:t>
                      </a:r>
                      <a:endParaRPr lang="zh-CN" altLang="en-US" sz="2000" b="1" dirty="0" smtClean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area</a:t>
                      </a:r>
                      <a:endParaRPr lang="zh-CN" altLang="en-US" sz="2000" b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22,500</a:t>
                      </a:r>
                      <a:r>
                        <a:rPr lang="en-US" altLang="zh-CN" sz="20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altLang="zh-CN" sz="2000" b="1" baseline="3000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 b="1" baseline="30000" dirty="0" smtClean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 cells</a:t>
                      </a:r>
                      <a:endParaRPr lang="zh-CN" altLang="en-US" sz="2000" b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900</a:t>
                      </a:r>
                      <a:endParaRPr lang="zh-CN" altLang="en-US" sz="2000" b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5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5265" y="98425"/>
            <a:ext cx="17532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WFCTA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" y="751205"/>
            <a:ext cx="3739515" cy="27438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60" y="567690"/>
            <a:ext cx="3361690" cy="32854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252085" y="6109335"/>
            <a:ext cx="164655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</a:rPr>
              <a:t>SiPM Camera</a:t>
            </a:r>
          </a:p>
        </p:txBody>
      </p:sp>
      <p:pic>
        <p:nvPicPr>
          <p:cNvPr id="17" name="图片 16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566625">
            <a:off x="5136515" y="3963670"/>
            <a:ext cx="1759585" cy="2313940"/>
          </a:xfrm>
          <a:prstGeom prst="rect">
            <a:avLst/>
          </a:prstGeom>
        </p:spPr>
      </p:pic>
      <p:pic>
        <p:nvPicPr>
          <p:cNvPr id="15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14514" t="6996" r="24272" b="5499"/>
          <a:stretch>
            <a:fillRect/>
          </a:stretch>
        </p:blipFill>
        <p:spPr>
          <a:xfrm>
            <a:off x="7423814" y="5205163"/>
            <a:ext cx="1326018" cy="1056970"/>
          </a:xfrm>
        </p:spPr>
      </p:pic>
      <p:sp>
        <p:nvSpPr>
          <p:cNvPr id="3" name="文本框 2"/>
          <p:cNvSpPr txBox="1"/>
          <p:nvPr/>
        </p:nvSpPr>
        <p:spPr>
          <a:xfrm>
            <a:off x="7475220" y="6262370"/>
            <a:ext cx="122301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sub-clusters</a:t>
            </a:r>
            <a:endParaRPr lang="zh-CN" alt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5265" y="4112895"/>
            <a:ext cx="437515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5m</a:t>
            </a:r>
            <a:r>
              <a:rPr lang="en-US" altLang="zh-CN" sz="2000" b="1" kern="0" baseline="3000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2</a:t>
            </a:r>
            <a:r>
              <a:rPr lang="en-US" altLang="zh-CN" sz="2000" b="1" kern="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spherical mirror</a:t>
            </a:r>
            <a:endParaRPr lang="en-US" altLang="zh-CN" sz="2000" b="1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SiPM</a:t>
            </a:r>
            <a:r>
              <a:rPr lang="en-US" altLang="zh-CN" sz="2000" b="1" kern="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 camera:  64 sub-clusters;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One Sub-cluster: 16 SiPM pixel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0" smtClean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Portable </a:t>
            </a:r>
            <a:r>
              <a:rPr lang="en-US" altLang="zh-CN" sz="2000" b="1" kern="0" dirty="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design: easy to switch the array configurations</a:t>
            </a:r>
            <a:endParaRPr lang="zh-CN" alt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5"/>
          <p:cNvGraphicFramePr/>
          <p:nvPr/>
        </p:nvGraphicFramePr>
        <p:xfrm>
          <a:off x="1043608" y="838231"/>
          <a:ext cx="7103164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582"/>
                <a:gridCol w="3551582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Mirror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 m</a:t>
                      </a:r>
                      <a:r>
                        <a:rPr lang="en-US" altLang="zh-CN" sz="2000" b="1" baseline="3000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/ telescope</a:t>
                      </a:r>
                      <a:endParaRPr lang="en-US" altLang="zh-CN" sz="2000" b="1" baseline="30000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Pixel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lang="en-US" altLang="zh-CN" sz="2000" b="1" baseline="0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Pixels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1024 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 telescope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FOV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/ telescope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16 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/ telescope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Dynamic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range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10-32000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PE / pixel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(&lt;10% nonlinearity)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</a:t>
                      </a:r>
                      <a:r>
                        <a:rPr lang="en-US" altLang="zh-CN" sz="20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detection efficiency</a:t>
                      </a:r>
                      <a:endParaRPr lang="en-US" altLang="zh-CN" sz="20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&gt;28%@400 nm, &gt;22%@350 nm, &gt;17%@310 nm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altLang="zh-CN" sz="2000" b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resolution</a:t>
                      </a:r>
                      <a:endParaRPr lang="en-US" altLang="zh-CN" sz="2000" b="1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&lt;10</a:t>
                      </a:r>
                      <a:r>
                        <a:rPr lang="en-US" altLang="zh-CN" sz="2000" b="1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ns</a:t>
                      </a:r>
                      <a:endParaRPr lang="en-US" altLang="zh-CN" sz="2000" b="1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49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Charge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&lt;50%@10 PE</a:t>
                      </a:r>
                    </a:p>
                    <a:p>
                      <a:pPr algn="ctr"/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&lt;5%@&gt;1000 PE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Accuracy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charge calibration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&lt;8%</a:t>
                      </a: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Pointing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accuracy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&lt;0.1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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16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telescopes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en-US" altLang="zh-CN" sz="20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(18)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3203848" y="334174"/>
            <a:ext cx="3179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WFCTA Specifications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1935" y="837565"/>
            <a:ext cx="8703310" cy="5230495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Time Distribution System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DAQ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storage &amp; processing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Offline software framework</a:t>
            </a: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supply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MDA (purified water) &amp; WCDA (cleaned water,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circulating during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construction</a:t>
            </a:r>
          </a:p>
          <a:p>
            <a:pPr lvl="1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field, road, building, electricity power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497455" y="222885"/>
            <a:ext cx="541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Other </a:t>
            </a:r>
            <a:r>
              <a:rPr lang="en-US" altLang="zh-CN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upplementary Systems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144" y="1059668"/>
            <a:ext cx="8676456" cy="24396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内容占位符 2"/>
          <p:cNvSpPr txBox="1"/>
          <p:nvPr/>
        </p:nvSpPr>
        <p:spPr>
          <a:xfrm>
            <a:off x="139171" y="3717032"/>
            <a:ext cx="8892480" cy="2664296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Tahoma" panose="020B060403050404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  <a:defRPr kumimoji="0" sz="2300" kern="1200">
                <a:solidFill>
                  <a:schemeClr val="tx2"/>
                </a:solidFill>
                <a:latin typeface="Comic Sans MS" panose="030F0702030302020204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anose="05040102010807070707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/>
              <a:buChar char=""/>
              <a:defRPr kumimoji="0" sz="18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 panose="05000000000000000000"/>
              <a:buChar char=""/>
              <a:defRPr kumimoji="0" sz="16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 panose="05040102010807070707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White Rabbit </a:t>
            </a:r>
            <a:r>
              <a:rPr lang="en-US" altLang="zh-CN" sz="22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Protocol</a:t>
            </a:r>
            <a:endParaRPr lang="en-US" altLang="zh-CN" sz="2200" b="1" dirty="0" smtClean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US" altLang="zh-CN" sz="2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S</a:t>
            </a:r>
            <a:r>
              <a:rPr lang="en-US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witches and fiber connections employed for clock distribution and data transferring.</a:t>
            </a:r>
          </a:p>
          <a:p>
            <a:r>
              <a:rPr lang="en-US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Precise synchronization</a:t>
            </a:r>
          </a:p>
          <a:p>
            <a:pPr marL="0" indent="0">
              <a:buNone/>
            </a:pPr>
            <a:r>
              <a:rPr lang="en-US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&lt;</a:t>
            </a:r>
            <a:r>
              <a:rPr lang="en-US" altLang="zh-CN" sz="22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0.3 </a:t>
            </a:r>
            <a:r>
              <a:rPr lang="en-US" altLang="zh-CN" sz="2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ns for all nodes (or FEEs) in the distance of at least &gt;1 km</a:t>
            </a:r>
            <a:r>
              <a:rPr lang="en-US" altLang="zh-CN" sz="2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altLang="zh-CN" sz="2200" b="1" dirty="0" smtClean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en-US" altLang="zh-CN" sz="2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Fine </a:t>
            </a:r>
            <a:r>
              <a:rPr lang="en-US" altLang="zh-CN" sz="22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verification</a:t>
            </a:r>
          </a:p>
          <a:p>
            <a:pPr marL="0" indent="0">
              <a:buNone/>
            </a:pPr>
            <a:r>
              <a:rPr lang="en-US" altLang="zh-CN" sz="22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Realized in different kinds of tests, including its first application in High Altitude.</a:t>
            </a:r>
            <a:endParaRPr lang="en-US" altLang="zh-CN" sz="2200" dirty="0" smtClean="0">
              <a:solidFill>
                <a:srgbClr val="0070C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101135" y="126885"/>
            <a:ext cx="496855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Precision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Time Distribution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System</a:t>
            </a:r>
            <a:endParaRPr lang="zh-CN" altLang="en-US" sz="24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51090" y="605790"/>
            <a:ext cx="137795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+mn-ea"/>
              </a:rPr>
              <a:t>U. Tsinghua</a:t>
            </a:r>
            <a:endParaRPr lang="zh-CN" alt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矩形 4"/>
          <p:cNvSpPr/>
          <p:nvPr/>
        </p:nvSpPr>
        <p:spPr>
          <a:xfrm>
            <a:off x="280548" y="1628800"/>
            <a:ext cx="8568952" cy="3392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LHAASO and its physical motivations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Detector arrays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their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prospects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Ø"/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Different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detector arrays</a:t>
            </a:r>
            <a:r>
              <a:rPr lang="zh-CN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；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914400" lvl="1" indent="-457200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Ø"/>
            </a:pP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Physical prospects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rogress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tatus of LHAASO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4620" y="361077"/>
            <a:ext cx="31066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DAQ: IHEP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Software: based on TDAQ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81450" y="100330"/>
            <a:ext cx="10858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DAQ</a:t>
            </a:r>
            <a:endParaRPr lang="en-US" altLang="en-US" sz="3200" b="1" dirty="0" smtClean="0">
              <a:solidFill>
                <a:schemeClr val="tx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869315"/>
            <a:ext cx="6670040" cy="548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" y="1124585"/>
            <a:ext cx="4887595" cy="3384550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5220335" y="1052830"/>
            <a:ext cx="3783330" cy="4914900"/>
          </a:xfrm>
        </p:spPr>
        <p:txBody>
          <a:bodyPr>
            <a:noAutofit/>
          </a:bodyPr>
          <a:lstStyle/>
          <a:p>
            <a:pPr eaLnBrk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Data: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transferred to a computing center at IHEP (or other site) via commercial network links, and stored in disk &amp; tape.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accessed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processed in 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 or other sites.</a:t>
            </a:r>
          </a:p>
          <a:p>
            <a:pPr lvl="1"/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Control: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1" algn="l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detectors can be monitored and controlled at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Daocheng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other remote sites.</a:t>
            </a:r>
            <a:endParaRPr lang="en-US" altLang="zh-CN" sz="15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4320" lvl="1" indent="0">
              <a:buNone/>
            </a:pP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36190" y="158750"/>
            <a:ext cx="3764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Data Storage &amp; Computing</a:t>
            </a:r>
            <a:endParaRPr lang="en-US" altLang="en-US" sz="2400" b="1" dirty="0" smtClean="0">
              <a:solidFill>
                <a:schemeClr val="tx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279551" y="139135"/>
            <a:ext cx="403244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(3) Physical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prospects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45" y="2354580"/>
            <a:ext cx="3854450" cy="395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5" y="2573655"/>
            <a:ext cx="4210685" cy="3079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315" y="936625"/>
            <a:ext cx="52959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WCDA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Pools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1600" dirty="0" smtClean="0"/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Measuring shower direction  and location;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Catching muon signals in showers for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/p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0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636" y="1000107"/>
            <a:ext cx="8859851" cy="1348773"/>
          </a:xfrm>
        </p:spPr>
        <p:txBody>
          <a:bodyPr>
            <a:norm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Measuring shower direction and location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Measuring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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–content with the largest MD array ever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Clean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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M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2"/>
            <a:ext cx="477810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4678"/>
            <a:ext cx="403987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88265" y="313055"/>
            <a:ext cx="4382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KM2A: ED + MD arrays</a:t>
            </a:r>
            <a:endParaRPr lang="zh-CN" altLang="en-US" sz="24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51355" y="42545"/>
            <a:ext cx="4980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Sensitivity to gamma ray sources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4940" y="634365"/>
            <a:ext cx="88023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High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Integral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Sensitivity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year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1% Crab unit @3TeV &amp; 50TeV；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Wide FoV: 1/7 of the sky at any moment；60% of the sky in every day</a:t>
            </a:r>
          </a:p>
        </p:txBody>
      </p:sp>
      <p:pic>
        <p:nvPicPr>
          <p:cNvPr id="13" name="图片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390" y="1623695"/>
            <a:ext cx="5497830" cy="385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3"/>
          <p:cNvSpPr txBox="1"/>
          <p:nvPr/>
        </p:nvSpPr>
        <p:spPr>
          <a:xfrm>
            <a:off x="2072833" y="5955109"/>
            <a:ext cx="445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(Cui,S.W. et al, APP, 54, 86 (2014) &amp; He, H. H., ICRC, 236, 1010 (2015) 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 noGrp="1"/>
          </p:cNvSpPr>
          <p:nvPr>
            <p:ph sz="quarter" idx="1"/>
          </p:nvPr>
        </p:nvSpPr>
        <p:spPr>
          <a:xfrm>
            <a:off x="145222" y="3950196"/>
            <a:ext cx="4752528" cy="249289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Tahoma" panose="020B060403050404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  <a:defRPr kumimoji="0" sz="23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anose="05040102010807070707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/>
              <a:buChar char=""/>
              <a:defRPr kumimoji="0" sz="18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 panose="05000000000000000000"/>
              <a:buChar char=""/>
              <a:defRPr kumimoji="0" sz="16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 panose="05040102010807070707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equirements:</a:t>
            </a:r>
          </a:p>
          <a:p>
            <a:pPr lvl="1"/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events;</a:t>
            </a:r>
          </a:p>
          <a:p>
            <a:pPr lvl="1"/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sz="21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s.d.</a:t>
            </a:r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based on a </a:t>
            </a:r>
            <a:r>
              <a:rPr lang="en-US" altLang="zh-C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law spectrum (</a:t>
            </a:r>
            <a:r>
              <a:rPr lang="en-US" altLang="zh-C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=-2.62</a:t>
            </a:r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).</a:t>
            </a:r>
            <a:endParaRPr lang="en-US" altLang="zh-CN" sz="2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Partly limited by statistics.</a:t>
            </a:r>
          </a:p>
          <a:p>
            <a:pPr marL="0" indent="0">
              <a:buNone/>
            </a:pPr>
            <a:r>
              <a:rPr lang="en-US" altLang="zh-C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large area or low energy threshold</a:t>
            </a: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1700" dirty="0" smtClean="0">
              <a:sym typeface="Symbol" panose="05050102010706020507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219312" y="548174"/>
          <a:ext cx="3693385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185"/>
                <a:gridCol w="1760200"/>
              </a:tblGrid>
              <a:tr h="64008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anose="030F0702030302020204" pitchFamily="66" charset="0"/>
                        </a:rPr>
                        <a:t>Duration</a:t>
                      </a:r>
                      <a:endParaRPr lang="zh-CN" alt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anose="030F0702030302020204" pitchFamily="66" charset="0"/>
                        </a:rPr>
                        <a:t>Sensitivity (Crab)</a:t>
                      </a:r>
                      <a:endParaRPr lang="zh-CN" alt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 year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0.0066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6 months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0.0094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3 months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0.013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en-US" altLang="zh-CN" sz="2000" baseline="0" dirty="0" smtClean="0">
                          <a:latin typeface="Comic Sans MS" panose="030F0702030302020204" pitchFamily="66" charset="0"/>
                        </a:rPr>
                        <a:t> month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0.039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10</a:t>
                      </a:r>
                      <a:r>
                        <a:rPr lang="en-US" altLang="zh-CN" sz="2000" baseline="0" dirty="0" smtClean="0">
                          <a:latin typeface="Comic Sans MS" panose="030F0702030302020204" pitchFamily="66" charset="0"/>
                        </a:rPr>
                        <a:t> days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0.10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3 days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0.36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 day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1.0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2 hours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3.5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 hour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5.4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30</a:t>
                      </a:r>
                      <a:r>
                        <a:rPr lang="en-US" altLang="zh-CN" sz="2000" baseline="0" dirty="0" smtClean="0">
                          <a:latin typeface="Comic Sans MS" panose="030F0702030302020204" pitchFamily="66" charset="0"/>
                        </a:rPr>
                        <a:t> minutes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13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10 minutes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67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3 minutes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410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1 minute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Comic Sans MS" panose="030F0702030302020204" pitchFamily="66" charset="0"/>
                        </a:rPr>
                        <a:t>2100</a:t>
                      </a:r>
                      <a:endParaRPr lang="zh-CN" altLang="en-US" sz="2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094865" y="52070"/>
            <a:ext cx="4203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Sensitivity to Flares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of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WCDA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" y="727710"/>
            <a:ext cx="3787140" cy="322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30" y="1532129"/>
            <a:ext cx="6450700" cy="3312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905" y="1070912"/>
            <a:ext cx="357124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 sources in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bend </a:t>
            </a: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LHAASO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FoV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&lt;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40°)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8685" y="53574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zh-CN" dirty="0" smtClean="0">
                <a:solidFill>
                  <a:prstClr val="black"/>
                </a:solidFill>
              </a:rPr>
              <a:t>~1/3 pulsar </a:t>
            </a:r>
            <a:r>
              <a:rPr lang="de-DE" altLang="zh-CN" dirty="0">
                <a:solidFill>
                  <a:prstClr val="black"/>
                </a:solidFill>
              </a:rPr>
              <a:t>wind nebulae </a:t>
            </a:r>
            <a:r>
              <a:rPr lang="de-DE" altLang="zh-CN" dirty="0" smtClean="0">
                <a:solidFill>
                  <a:prstClr val="black"/>
                </a:solidFill>
              </a:rPr>
              <a:t>(</a:t>
            </a:r>
            <a:r>
              <a:rPr lang="de-DE" altLang="zh-CN" dirty="0">
                <a:solidFill>
                  <a:prstClr val="black"/>
                </a:solidFill>
              </a:rPr>
              <a:t>PWN)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695" y="5788273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~1/3 supernova </a:t>
            </a:r>
            <a:r>
              <a:rPr lang="en-US" altLang="zh-CN" dirty="0">
                <a:solidFill>
                  <a:prstClr val="black"/>
                </a:solidFill>
              </a:rPr>
              <a:t>remnants, compact binary systems and </a:t>
            </a:r>
            <a:r>
              <a:rPr lang="en-US" altLang="zh-CN" dirty="0" smtClean="0">
                <a:solidFill>
                  <a:prstClr val="black"/>
                </a:solidFill>
              </a:rPr>
              <a:t>massive </a:t>
            </a:r>
            <a:r>
              <a:rPr lang="en-US" altLang="zh-CN" dirty="0">
                <a:solidFill>
                  <a:prstClr val="black"/>
                </a:solidFill>
              </a:rPr>
              <a:t>star clusters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3740" y="4987580"/>
            <a:ext cx="181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~1/3 unidentiﬁed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0761" y="4601944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~60</a:t>
            </a:r>
            <a:r>
              <a:rPr lang="en-US" altLang="zh-CN" dirty="0">
                <a:solidFill>
                  <a:prstClr val="black"/>
                </a:solidFill>
              </a:rPr>
              <a:t>% Galactic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51634" y="4530189"/>
            <a:ext cx="1931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~40</a:t>
            </a:r>
            <a:r>
              <a:rPr lang="en-US" altLang="zh-CN" dirty="0">
                <a:solidFill>
                  <a:prstClr val="black"/>
                </a:solidFill>
              </a:rPr>
              <a:t>% extragalactic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34391" y="4899521"/>
            <a:ext cx="2165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active galactic nuclei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26</a:t>
            </a:fld>
            <a:endParaRPr lang="en-US"/>
          </a:p>
        </p:txBody>
      </p:sp>
      <p:sp>
        <p:nvSpPr>
          <p:cNvPr id="13" name="矩形 12"/>
          <p:cNvSpPr/>
          <p:nvPr/>
        </p:nvSpPr>
        <p:spPr>
          <a:xfrm>
            <a:off x="1186815" y="198120"/>
            <a:ext cx="73215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over 300 GeV-1 </a:t>
            </a:r>
            <a:r>
              <a:rPr lang="da-DK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PeV  for </a:t>
            </a:r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ray sources</a:t>
            </a:r>
            <a:endParaRPr lang="da-DK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97205" y="1224915"/>
            <a:ext cx="3850005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obtain the expectant Energy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spectrum,  &gt;TeV </a:t>
            </a: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spectrum (&gt;100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TeV)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discriminate the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leptonic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/hadronic origins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962785" y="78105"/>
            <a:ext cx="57899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Observations 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 γ-ray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emission from 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SNRs</a:t>
            </a:r>
            <a:endParaRPr lang="zh-CN" altLang="en-US" sz="2400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565" y="670560"/>
            <a:ext cx="3795395" cy="29254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85" y="3717290"/>
            <a:ext cx="5467350" cy="3004820"/>
          </a:xfrm>
          <a:prstGeom prst="rect">
            <a:avLst/>
          </a:prstGeom>
        </p:spPr>
      </p:pic>
      <p:sp>
        <p:nvSpPr>
          <p:cNvPr id="20" name="文本框 5"/>
          <p:cNvSpPr txBox="1"/>
          <p:nvPr/>
        </p:nvSpPr>
        <p:spPr>
          <a:xfrm>
            <a:off x="263525" y="4909185"/>
            <a:ext cx="1932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(Liu Ye et al, ApJ，826:63(2016))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85725" y="141605"/>
            <a:ext cx="897207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000" b="1" dirty="0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020" y="4108450"/>
            <a:ext cx="2983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B. Bartoli</a:t>
            </a:r>
            <a:r>
              <a:rPr lang="en-US" altLang="zh-CN" dirty="0"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,et al.2014,APJ</a:t>
            </a:r>
          </a:p>
        </p:txBody>
      </p:sp>
      <p:sp>
        <p:nvSpPr>
          <p:cNvPr id="4" name="矩形 3"/>
          <p:cNvSpPr/>
          <p:nvPr/>
        </p:nvSpPr>
        <p:spPr>
          <a:xfrm>
            <a:off x="4891405" y="3526790"/>
            <a:ext cx="3525520" cy="369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Galactic plane diffuse gamma-ray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74825" y="141605"/>
            <a:ext cx="527812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 of gamm rays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Cygnus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Cocoon and Galactic plane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3410" y="5388610"/>
            <a:ext cx="809879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osmic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interacted with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interstellar gas and radiation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fields, which provide a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 to study cosmic ray origin and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28</a:t>
            </a:fld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10840" y="4890135"/>
            <a:ext cx="42049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GCR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spectrum and density</a:t>
            </a:r>
            <a:endParaRPr lang="zh-CN" altLang="en-US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1276350"/>
            <a:ext cx="3168015" cy="2832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20" y="1682750"/>
            <a:ext cx="4762500" cy="1844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000" y="763905"/>
            <a:ext cx="5140960" cy="3179445"/>
          </a:xfrm>
        </p:spPr>
        <p:txBody>
          <a:bodyPr>
            <a:normAutofit fontScale="92500"/>
          </a:bodyPr>
          <a:lstStyle/>
          <a:p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0.1-10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 2019</a:t>
            </a:r>
          </a:p>
          <a:p>
            <a:pPr lvl="1"/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pure proton and pure Helium spectra</a:t>
            </a:r>
          </a:p>
          <a:p>
            <a:pPr lvl="1"/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C-Tel’s (60° in elevation)  + No.1 pool</a:t>
            </a:r>
          </a:p>
          <a:p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1- 100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 2021</a:t>
            </a:r>
          </a:p>
          <a:p>
            <a:pPr lvl="1"/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Pure iron or heavy nuclei (</a:t>
            </a:r>
            <a:r>
              <a:rPr lang="en-US" altLang="zh-C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MgAlSi+Fe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spectra</a:t>
            </a:r>
          </a:p>
          <a:p>
            <a:pPr lvl="1"/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C-Tel’s (45° in elevation)+ KM2A </a:t>
            </a:r>
          </a:p>
          <a:p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&gt;100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PeV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in 2023</a:t>
            </a:r>
          </a:p>
          <a:p>
            <a:pPr lvl="1"/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knee</a:t>
            </a:r>
          </a:p>
          <a:p>
            <a:pPr lvl="1"/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F-</a:t>
            </a:r>
            <a:r>
              <a:rPr lang="en-US" altLang="zh-CN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tel’s</a:t>
            </a: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+  MD array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19749" y="1142984"/>
            <a:ext cx="3652845" cy="2286003"/>
            <a:chOff x="1889807" y="1643063"/>
            <a:chExt cx="5162550" cy="35718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9807" y="1643063"/>
              <a:ext cx="5162550" cy="357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梯形 4"/>
            <p:cNvSpPr/>
            <p:nvPr/>
          </p:nvSpPr>
          <p:spPr>
            <a:xfrm rot="10800000">
              <a:off x="3667836" y="2457681"/>
              <a:ext cx="2163320" cy="506249"/>
            </a:xfrm>
            <a:prstGeom prst="trapezoid">
              <a:avLst>
                <a:gd name="adj" fmla="val 166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15049" y="2482713"/>
              <a:ext cx="1342152" cy="43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chemeClr val="bg1"/>
                  </a:solidFill>
                </a:rPr>
                <a:t>6 Tel. </a:t>
              </a:r>
              <a:r>
                <a:rPr lang="en-US" altLang="zh-CN" sz="1200" b="1" dirty="0" err="1" smtClean="0">
                  <a:solidFill>
                    <a:schemeClr val="bg1"/>
                  </a:solidFill>
                </a:rPr>
                <a:t>FoV</a:t>
              </a:r>
              <a:r>
                <a:rPr lang="en-US" altLang="zh-CN" sz="1200" b="1" dirty="0" smtClean="0">
                  <a:solidFill>
                    <a:schemeClr val="bg1"/>
                  </a:solidFill>
                </a:rPr>
                <a:t> 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43570" y="3866047"/>
            <a:ext cx="3305608" cy="2849101"/>
            <a:chOff x="2136807" y="222709"/>
            <a:chExt cx="8169693" cy="689922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6807" y="222709"/>
              <a:ext cx="8169693" cy="6899226"/>
            </a:xfrm>
            <a:prstGeom prst="rect">
              <a:avLst/>
            </a:prstGeom>
          </p:spPr>
        </p:pic>
        <p:grpSp>
          <p:nvGrpSpPr>
            <p:cNvPr id="11" name="组合 28"/>
            <p:cNvGrpSpPr/>
            <p:nvPr/>
          </p:nvGrpSpPr>
          <p:grpSpPr>
            <a:xfrm>
              <a:off x="3895024" y="2317301"/>
              <a:ext cx="4428000" cy="4428000"/>
              <a:chOff x="3884727" y="2307677"/>
              <a:chExt cx="4428000" cy="4428000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3884727" y="2307677"/>
                <a:ext cx="4428000" cy="442800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079380" y="4486051"/>
                <a:ext cx="57752" cy="887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组合 27"/>
            <p:cNvGrpSpPr/>
            <p:nvPr/>
          </p:nvGrpSpPr>
          <p:grpSpPr>
            <a:xfrm>
              <a:off x="4414786" y="806699"/>
              <a:ext cx="4428000" cy="4428000"/>
              <a:chOff x="4328161" y="787449"/>
              <a:chExt cx="4428000" cy="44280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328161" y="787449"/>
                <a:ext cx="4428000" cy="442800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6515822" y="2956198"/>
                <a:ext cx="57752" cy="887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26"/>
            <p:cNvGrpSpPr/>
            <p:nvPr/>
          </p:nvGrpSpPr>
          <p:grpSpPr>
            <a:xfrm>
              <a:off x="2758572" y="1118452"/>
              <a:ext cx="4428000" cy="4428000"/>
              <a:chOff x="2739322" y="1108826"/>
              <a:chExt cx="4428000" cy="4428000"/>
            </a:xfrm>
          </p:grpSpPr>
          <p:sp>
            <p:nvSpPr>
              <p:cNvPr id="14" name="椭圆 4"/>
              <p:cNvSpPr/>
              <p:nvPr/>
            </p:nvSpPr>
            <p:spPr>
              <a:xfrm>
                <a:off x="2739322" y="1108826"/>
                <a:ext cx="4428000" cy="442800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934071" y="3294341"/>
                <a:ext cx="57752" cy="8873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946443" y="4235867"/>
            <a:ext cx="3363300" cy="2365616"/>
            <a:chOff x="2208832" y="4278094"/>
            <a:chExt cx="3363300" cy="2365616"/>
          </a:xfrm>
        </p:grpSpPr>
        <p:pic>
          <p:nvPicPr>
            <p:cNvPr id="8" name="图片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8832" y="4278094"/>
              <a:ext cx="3358006" cy="236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矩形 19"/>
            <p:cNvSpPr/>
            <p:nvPr/>
          </p:nvSpPr>
          <p:spPr>
            <a:xfrm>
              <a:off x="2781994" y="5094124"/>
              <a:ext cx="135040" cy="1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16200000" flipV="1">
              <a:off x="2368466" y="4870779"/>
              <a:ext cx="1910073" cy="10416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 flipH="1" flipV="1">
              <a:off x="3423431" y="4948380"/>
              <a:ext cx="1872012" cy="9399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139110" y="4319525"/>
              <a:ext cx="2059250" cy="6003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3241141" y="4935184"/>
              <a:ext cx="1952166" cy="5021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10800000" flipV="1">
              <a:off x="2509555" y="4343694"/>
              <a:ext cx="1943949" cy="586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rot="10800000">
              <a:off x="2515558" y="4942178"/>
              <a:ext cx="1919940" cy="4830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/>
            <p:cNvSpPr/>
            <p:nvPr/>
          </p:nvSpPr>
          <p:spPr>
            <a:xfrm>
              <a:off x="5389448" y="5113980"/>
              <a:ext cx="182684" cy="149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285984" y="4850400"/>
              <a:ext cx="166684" cy="1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5268279" y="4857760"/>
              <a:ext cx="166684" cy="1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>
                  <a:solidFill>
                    <a:schemeClr val="tx1"/>
                  </a:solidFill>
                </a:rPr>
                <a:t>2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29</a:t>
            </a:fld>
            <a:endParaRPr lang="en-US" dirty="0"/>
          </a:p>
        </p:txBody>
      </p:sp>
      <p:sp>
        <p:nvSpPr>
          <p:cNvPr id="23" name="矩形 22"/>
          <p:cNvSpPr/>
          <p:nvPr/>
        </p:nvSpPr>
        <p:spPr>
          <a:xfrm>
            <a:off x="2184910" y="116632"/>
            <a:ext cx="4467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for Three Energy Range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5429" y="107950"/>
            <a:ext cx="729558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LHAASO and its physical motivations</a:t>
            </a:r>
            <a:endParaRPr lang="zh-CN" altLang="en-US" sz="3200" dirty="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32035" y="1121202"/>
            <a:ext cx="3538736" cy="9144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dirty="0" smtClean="0"/>
              <a:t>LHAASO Site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85" y="4328160"/>
            <a:ext cx="4364990" cy="222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85" y="1040130"/>
            <a:ext cx="436372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11"/>
          <p:cNvSpPr txBox="1"/>
          <p:nvPr/>
        </p:nvSpPr>
        <p:spPr>
          <a:xfrm>
            <a:off x="628025" y="2882974"/>
            <a:ext cx="302433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Location: 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29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21’27.6”N, 100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08’19.7”E,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4400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a.s.l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8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km to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Daocheng-Yading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Airport (4411 m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a.s.l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.);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50 km to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Daocheng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City, Sichuan Province.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30</a:t>
            </a:fld>
            <a:endParaRPr lang="en-US"/>
          </a:p>
        </p:txBody>
      </p:sp>
      <p:sp>
        <p:nvSpPr>
          <p:cNvPr id="9" name="文本框 8"/>
          <p:cNvSpPr txBox="1"/>
          <p:nvPr/>
        </p:nvSpPr>
        <p:spPr>
          <a:xfrm>
            <a:off x="2294890" y="132715"/>
            <a:ext cx="51422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Aperture of LHAASO for CR events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" y="793750"/>
            <a:ext cx="4581525" cy="27355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470" y="2026285"/>
            <a:ext cx="3643630" cy="3566160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4917440" y="5655945"/>
            <a:ext cx="4154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of Light Nuclei with ARGO data</a:t>
            </a:r>
          </a:p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—700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92092005 (2015)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86385" y="4669790"/>
            <a:ext cx="43815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Cosmic Ray Physics: 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Charged Nuclei knees of spectra of individual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230505" y="1917239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7"/>
            <a:ext cx="447967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580380" y="1202690"/>
            <a:ext cx="3384550" cy="331724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Typical Landscapes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Sand &amp; gravel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Grass &amp; bush (partly alpine azalea)</a:t>
            </a: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Boulders</a:t>
            </a: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Rivers &amp; marshland</a:t>
            </a: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Hills &amp; ridges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6138" y="53191"/>
            <a:ext cx="585366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Progress status of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LHAASO</a:t>
            </a:r>
            <a:endParaRPr lang="zh-CN" altLang="en-US" sz="32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070" y="5607050"/>
            <a:ext cx="45339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Field: Oct. 2013 (Before Any Construction)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1520" y="836712"/>
            <a:ext cx="40709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Electricity &amp; WR Network Cables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008" y="1235492"/>
            <a:ext cx="5796136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Roads:Total length of roads in the site: ~21.5 km</a:t>
            </a:r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Photoelectric composite cable (armored): 195 km;</a:t>
            </a:r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Optical cable (armored): 155 km;</a:t>
            </a:r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Huge laying effort.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12" y="2996952"/>
            <a:ext cx="5859780" cy="329374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05" y="373380"/>
            <a:ext cx="3042285" cy="202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3923928" y="4649468"/>
            <a:ext cx="5076056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Field &amp; infrastructure</a:t>
            </a: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ncluding: land lease, field preparation, ecological protection, ditches for flood control, roads</a:t>
            </a: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zh-CN" altLang="en-US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power supply, home base construction in Daocheng city</a:t>
            </a:r>
            <a:r>
              <a:rPr lang="en-US" altLang="zh-CN" sz="2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are </a:t>
            </a:r>
            <a:r>
              <a:rPr lang="en-US" altLang="zh-CN" sz="2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supported by the local government, and executed via a construction agent.</a:t>
            </a:r>
            <a:endParaRPr lang="zh-CN" altLang="en-US" sz="20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solidFill>
                  <a:srgbClr val="464653"/>
                </a:solidFill>
              </a:rPr>
              <a:t>32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6003" y="116632"/>
            <a:ext cx="446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477AB1"/>
              </a:buClr>
              <a:buSzPct val="50000"/>
            </a:pP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(1)  Construction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Status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96010"/>
            <a:ext cx="4789170" cy="217868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147945" y="1096010"/>
            <a:ext cx="3834765" cy="2481580"/>
          </a:xfrm>
          <a:prstGeom prst="rect">
            <a:avLst/>
          </a:prstGeom>
        </p:spPr>
      </p:pic>
      <p:pic>
        <p:nvPicPr>
          <p:cNvPr id="8" name="图片 4" descr="1219382900.jpg"/>
          <p:cNvPicPr>
            <a:picLocks noChangeAspect="1"/>
          </p:cNvPicPr>
          <p:nvPr/>
        </p:nvPicPr>
        <p:blipFill>
          <a:blip r:embed="rId4"/>
          <a:srcRect t="10276" r="10952" b="15222"/>
          <a:stretch>
            <a:fillRect/>
          </a:stretch>
        </p:blipFill>
        <p:spPr>
          <a:xfrm>
            <a:off x="268083" y="3561110"/>
            <a:ext cx="2531092" cy="1588233"/>
          </a:xfrm>
          <a:prstGeom prst="rect">
            <a:avLst/>
          </a:prstGeom>
        </p:spPr>
      </p:pic>
      <p:pic>
        <p:nvPicPr>
          <p:cNvPr id="3" name="图片 6" descr="1932880870.jpg"/>
          <p:cNvPicPr>
            <a:picLocks noChangeAspect="1"/>
          </p:cNvPicPr>
          <p:nvPr/>
        </p:nvPicPr>
        <p:blipFill>
          <a:blip r:embed="rId5" cstate="print"/>
          <a:srcRect r="2357" b="21693"/>
          <a:stretch>
            <a:fillRect/>
          </a:stretch>
        </p:blipFill>
        <p:spPr>
          <a:xfrm>
            <a:off x="2913976" y="4922439"/>
            <a:ext cx="2850460" cy="171448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8040" y="3742690"/>
            <a:ext cx="3134360" cy="2893695"/>
            <a:chOff x="9078" y="5894"/>
            <a:chExt cx="4936" cy="4557"/>
          </a:xfrm>
        </p:grpSpPr>
        <p:pic>
          <p:nvPicPr>
            <p:cNvPr id="10" name="Picture 9" descr="E:\LHAASO\工作汇报\1271593552.jpg"/>
            <p:cNvPicPr>
              <a:picLocks noChangeAspect="1" noChangeArrowheads="1"/>
            </p:cNvPicPr>
            <p:nvPr/>
          </p:nvPicPr>
          <p:blipFill>
            <a:blip r:embed="rId6"/>
            <a:srcRect r="21758" b="13754"/>
            <a:stretch>
              <a:fillRect/>
            </a:stretch>
          </p:blipFill>
          <p:spPr bwMode="auto">
            <a:xfrm>
              <a:off x="9078" y="5894"/>
              <a:ext cx="3247" cy="2700"/>
            </a:xfrm>
            <a:prstGeom prst="rect">
              <a:avLst/>
            </a:prstGeom>
            <a:noFill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" y="8109"/>
              <a:ext cx="3124" cy="2343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2512060" y="109855"/>
            <a:ext cx="46805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Home Base in Daocheng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07504" y="44624"/>
            <a:ext cx="4588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 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assignments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512" y="620688"/>
            <a:ext cx="8856984" cy="211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including manufacturing, assembling, testing, transporting, installing the detectors, …</a:t>
            </a:r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Via a biding procedure, govern by the government procurement law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More than 50 contracts have been signed with universities, corporations, companies and factories;</a:t>
            </a:r>
          </a:p>
          <a:p>
            <a:pPr marL="548640" lvl="1" indent="-27432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products will be examined and accepted in a well-designed manner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1181" y="2987844"/>
            <a:ext cx="8712968" cy="3461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Installation Schedule: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617220" lvl="1" indent="-34290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ED:1383 (2018), 1800 (2019), 2008 (2020).</a:t>
            </a:r>
          </a:p>
          <a:p>
            <a:pPr marL="617220" lvl="1" indent="-34290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MD:  300 (2018), 415 (2019), 456 (2020).</a:t>
            </a:r>
          </a:p>
          <a:p>
            <a:pPr marL="617220" lvl="1" indent="-34290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WCDA: 1st  pool (2018.11), 2nd  pool (2018.9), 3rd pool (2020.7).</a:t>
            </a:r>
          </a:p>
          <a:p>
            <a:pPr marL="617220" lvl="1" indent="-34290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WFCTA: 1st telescope (2018.8), up to 4 telescopes (2018.10), up to 10 telescopes (2020.1), up to 18 telescopes (2020.12).</a:t>
            </a:r>
          </a:p>
          <a:p>
            <a:pPr marL="274320" lvl="1" indent="0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  <a:buFont typeface="Wingdings" panose="05000000000000000000" pitchFamily="2" charset="2"/>
              <a:buNone/>
            </a:pP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74320" lvl="1">
              <a:spcBef>
                <a:spcPts val="500"/>
              </a:spcBef>
              <a:spcAft>
                <a:spcPts val="200"/>
              </a:spcAft>
              <a:buClr>
                <a:srgbClr val="9FB8CD"/>
              </a:buClr>
              <a:buSzPct val="76000"/>
            </a:pP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By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end of 2018: a quarter of LHAASO detectors are scheduled to operate.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34" y="4454892"/>
            <a:ext cx="5020524" cy="215755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5496" y="905684"/>
            <a:ext cx="3672408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Scintillator Unit(SGC BC408): 1 cm thickness, 4 tiles (1 m × 0.25 m)</a:t>
            </a:r>
          </a:p>
          <a:p>
            <a:pPr lvl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24 fibers (SGC BCF92) for each tile,</a:t>
            </a:r>
          </a:p>
          <a:p>
            <a:pPr lvl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One 1.5-in PMT (HZC XP3960)</a:t>
            </a:r>
          </a:p>
          <a:p>
            <a:pPr lvl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Lead: 0.5 cm</a:t>
            </a:r>
          </a:p>
          <a:p>
            <a:pPr lvl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Iron case: 0.1 cm</a:t>
            </a:r>
          </a:p>
          <a:p>
            <a:pPr lvl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Electronics (IHEP),</a:t>
            </a:r>
          </a:p>
          <a:p>
            <a:pPr lvl="0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Power supply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51920" y="150914"/>
            <a:ext cx="2711863" cy="1902897"/>
            <a:chOff x="3851920" y="150914"/>
            <a:chExt cx="2711863" cy="190289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150914"/>
              <a:ext cx="2682835" cy="19028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3880948" y="260648"/>
              <a:ext cx="26828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Sensitive detection units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948264" y="150915"/>
            <a:ext cx="1944216" cy="1926386"/>
            <a:chOff x="6948264" y="150915"/>
            <a:chExt cx="1944216" cy="1926386"/>
          </a:xfrm>
        </p:grpSpPr>
        <p:pic>
          <p:nvPicPr>
            <p:cNvPr id="15" name="Picture 2" descr="D:\盛祥东新文档管理\2016中心考核(New)\资料_zhangzq\PMT照片\XP3960\IMG_20160615_16230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r="8683"/>
            <a:stretch>
              <a:fillRect/>
            </a:stretch>
          </p:blipFill>
          <p:spPr bwMode="auto">
            <a:xfrm rot="10800000">
              <a:off x="6948264" y="150915"/>
              <a:ext cx="1944216" cy="192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571558" y="74477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PMT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58569" y="2308883"/>
            <a:ext cx="2376187" cy="1840197"/>
            <a:chOff x="4158569" y="2308883"/>
            <a:chExt cx="2376187" cy="1840197"/>
          </a:xfrm>
        </p:grpSpPr>
        <p:pic>
          <p:nvPicPr>
            <p:cNvPr id="14" name="Picture 3" descr="E:\盛祥东文档\手机照片\IMG_206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569" y="2366939"/>
              <a:ext cx="2376187" cy="178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4193846" y="2308883"/>
              <a:ext cx="16692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 supply</a:t>
              </a:r>
              <a:endPara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728612" y="2413190"/>
            <a:ext cx="2221924" cy="1735689"/>
            <a:chOff x="6670556" y="2442218"/>
            <a:chExt cx="2221924" cy="173568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0556" y="2442218"/>
              <a:ext cx="2221924" cy="1350093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6926778" y="3777797"/>
              <a:ext cx="18311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 electronics 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5565" y="116840"/>
            <a:ext cx="221733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1) ED  progress</a:t>
            </a:r>
            <a:endParaRPr lang="en-US" altLang="en-US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星凡慧儿\Desktop\NIMA_PMT_TEST\fig\linall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32105"/>
            <a:ext cx="3926840" cy="195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885" y="228600"/>
            <a:ext cx="4890770" cy="221805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7315" y="3281045"/>
            <a:ext cx="3521075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</a:t>
            </a: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charge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TDC base on FPGA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temperature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Fiber readout;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/humidity monitoring;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HV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controlling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688" y="2819264"/>
            <a:ext cx="2160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electronics 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605" y="3479800"/>
            <a:ext cx="5805805" cy="228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2933065"/>
            <a:ext cx="3901440" cy="30187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30" y="721360"/>
            <a:ext cx="6343015" cy="17335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95" y="2760345"/>
            <a:ext cx="3812540" cy="19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518" y="4986854"/>
            <a:ext cx="2032069" cy="13875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962" y="4953409"/>
            <a:ext cx="2065535" cy="140274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101725" y="165100"/>
            <a:ext cx="71843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33 detectors has been installed in the site by Feb. 2018</a:t>
            </a:r>
            <a:endParaRPr lang="zh-CN" altLang="en-US" sz="24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20" y="137477"/>
            <a:ext cx="222535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2) MD progress</a:t>
            </a:r>
            <a:endParaRPr lang="zh-CN" altLang="en-US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67665"/>
            <a:ext cx="5217532" cy="16527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" y="786130"/>
            <a:ext cx="3589020" cy="29413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040" y="4171315"/>
            <a:ext cx="6091555" cy="23837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" y="4063365"/>
            <a:ext cx="2761615" cy="2276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35070" y="3126740"/>
            <a:ext cx="540639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dynamic range and high precision charge measurement at high altitude wild environment, and real time waveform digitization</a:t>
            </a:r>
          </a:p>
        </p:txBody>
      </p:sp>
      <p:sp>
        <p:nvSpPr>
          <p:cNvPr id="14" name="矩形 13"/>
          <p:cNvSpPr/>
          <p:nvPr/>
        </p:nvSpPr>
        <p:spPr>
          <a:xfrm>
            <a:off x="5354058" y="2665075"/>
            <a:ext cx="2168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 electronics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24744"/>
            <a:ext cx="830801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372745"/>
            <a:ext cx="4702175" cy="2824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0" y="3558540"/>
            <a:ext cx="5525135" cy="31673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76545" y="683895"/>
            <a:ext cx="34569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LHAASO Collaboration</a:t>
            </a:r>
          </a:p>
          <a:p>
            <a:pPr algn="ctr"/>
            <a:r>
              <a:rPr lang="zh-CN" alt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(growing)</a:t>
            </a:r>
            <a:endParaRPr lang="zh-CN" altLang="en-US" sz="2800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3219"/>
            <a:ext cx="3389020" cy="2541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76" y="404664"/>
            <a:ext cx="1920240" cy="25603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0" y="3429000"/>
            <a:ext cx="3352800" cy="2514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28" y="404664"/>
            <a:ext cx="2114571" cy="256032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57" y="3138128"/>
            <a:ext cx="321543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6021288"/>
            <a:ext cx="3106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MD Installation in the site.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3.5MD/day</a:t>
            </a:r>
            <a:endParaRPr lang="zh-CN" altLang="en-US" sz="2000" b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50165" y="790575"/>
            <a:ext cx="4979670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Engeering Schedule of No.1 pool,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1)  Jul. 2018, Installation of the detectors</a:t>
            </a: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2) Oct. 2018,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Water flooding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3) Nov. 2018, data taking will begin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40" y="3385185"/>
            <a:ext cx="2471420" cy="267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0165" y="76835"/>
            <a:ext cx="2819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3)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WCDA  </a:t>
            </a:r>
            <a:r>
              <a:rPr lang="en-US" altLang="zh-CN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Progress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974715" y="57150"/>
            <a:ext cx="2868930" cy="3096260"/>
            <a:chOff x="1134" y="5416"/>
            <a:chExt cx="4518" cy="487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5416"/>
              <a:ext cx="4519" cy="4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文本框 4"/>
            <p:cNvSpPr txBox="1"/>
            <p:nvPr/>
          </p:nvSpPr>
          <p:spPr>
            <a:xfrm>
              <a:off x="2992" y="8778"/>
              <a:ext cx="2273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</a:rPr>
                <a:t>Inner structure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71600" y="2507955"/>
            <a:ext cx="4307253" cy="3613879"/>
            <a:chOff x="971600" y="2507955"/>
            <a:chExt cx="4307253" cy="361387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507955"/>
              <a:ext cx="4307253" cy="3204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1459865" y="5752502"/>
              <a:ext cx="31841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WCDA No.1  Pool (Jun. 19)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5" y="1387492"/>
            <a:ext cx="2232248" cy="297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9091"/>
            <a:ext cx="6367115" cy="342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45707" y="4125451"/>
            <a:ext cx="3118781" cy="233908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95" y="4077072"/>
            <a:ext cx="2412685" cy="23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639445" y="5285105"/>
            <a:ext cx="19881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WCDA 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electronics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6695" y="365760"/>
            <a:ext cx="1588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PMT testing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90657" y="85070"/>
            <a:ext cx="2593185" cy="244181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550" y="3016885"/>
            <a:ext cx="533908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Installation schedule of No.1 pool</a:t>
            </a:r>
          </a:p>
          <a:p>
            <a:endParaRPr lang="en-US" altLang="zh-CN" sz="2000" b="1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A.  Dec. 2017     Inner positions measured</a:t>
            </a:r>
            <a:r>
              <a:rPr lang="zh-CN" altLang="en-US" sz="20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b="1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B.  Jun. 30 —Jul. 20    Inner cleaning and water-holding testing;</a:t>
            </a:r>
            <a:endParaRPr lang="zh-CN" altLang="en-US" sz="2000" b="1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C.  Jul. 21 — Sep. 30    Detectors installation and performence tests;</a:t>
            </a:r>
          </a:p>
          <a:p>
            <a:r>
              <a:rPr lang="en-US" altLang="zh-CN" sz="16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6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PMT</a:t>
            </a:r>
            <a:r>
              <a:rPr lang="en-US" altLang="zh-CN" sz="16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s, Cables, High Power supplies, Electronics, Timing calibration system, Slow controlling system, position measurement and inner cleaning, etc.</a:t>
            </a:r>
            <a:endParaRPr lang="zh-CN" altLang="en-US" sz="2000" b="1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43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88915" y="188595"/>
            <a:ext cx="3470910" cy="3332480"/>
            <a:chOff x="8329" y="297"/>
            <a:chExt cx="5466" cy="524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9" y="297"/>
              <a:ext cx="5466" cy="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9258" y="5015"/>
              <a:ext cx="404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Timing calibration system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682615" y="3896360"/>
            <a:ext cx="3216910" cy="2358390"/>
            <a:chOff x="8836" y="6588"/>
            <a:chExt cx="5066" cy="3714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6" y="6588"/>
              <a:ext cx="5066" cy="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9621" y="9772"/>
              <a:ext cx="309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Power suppl</a:t>
              </a:r>
              <a:r>
                <a:rPr lang="en-US" altLang="zh-CN" sz="1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6821110" cy="79008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WCDA++</a:t>
            </a:r>
            <a:endParaRPr lang="zh-CN" alt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0" name="内容占位符 2"/>
          <p:cNvSpPr>
            <a:spLocks noGrp="1"/>
          </p:cNvSpPr>
          <p:nvPr/>
        </p:nvSpPr>
        <p:spPr>
          <a:xfrm>
            <a:off x="72008" y="811608"/>
            <a:ext cx="4644008" cy="587366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7655" indent="-285750">
              <a:buSzPct val="100000"/>
              <a:buFont typeface="Wingdings" charset="0"/>
              <a:buChar char="u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Waterproof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has been completed </a:t>
            </a:r>
            <a:endParaRPr lang="en-US" altLang="zh-CN" sz="2000" b="1" noProof="1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287655" indent="-285750">
              <a:buSzPct val="100000"/>
              <a:buFont typeface="Wingdings" charset="0"/>
              <a:buChar char="u"/>
              <a:defRPr/>
            </a:pPr>
            <a:r>
              <a:rPr lang="en-US" altLang="zh-CN" sz="2000" b="1" noProof="1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PMT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SDU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）</a:t>
            </a:r>
            <a:endParaRPr lang="en-US" altLang="zh-CN" sz="2000" b="1" noProof="1" smtClean="0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687705" lvl="1">
              <a:buSzPct val="100000"/>
              <a:buFont typeface="Wingdings" charset="0"/>
              <a:buChar char="u"/>
              <a:defRPr/>
            </a:pPr>
            <a:r>
              <a:rPr lang="en-US" altLang="zh-CN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XP3960 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HZC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）</a:t>
            </a:r>
            <a:endParaRPr lang="en-US" altLang="zh-CN" sz="2000" b="1" noProof="1" smtClean="0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687705" lvl="1">
              <a:buSzPct val="100000"/>
              <a:buFont typeface="Wingdings" charset="0"/>
              <a:buChar char="u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2×105 </a:t>
            </a:r>
          </a:p>
          <a:p>
            <a:pPr marL="687705" lvl="1">
              <a:buSzPct val="100000"/>
              <a:buFont typeface="Wingdings" charset="0"/>
              <a:buChar char="u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Anode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the 7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Dynode readout</a:t>
            </a:r>
          </a:p>
          <a:p>
            <a:pPr marL="287655" indent="-285750">
              <a:buSzPct val="100000"/>
              <a:buFont typeface="Wingdings" charset="0"/>
              <a:buChar char="u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Electronics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SCD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）</a:t>
            </a:r>
            <a:endParaRPr lang="en-US" altLang="zh-CN" sz="2000" b="1" noProof="1" smtClean="0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687705" lvl="1">
              <a:buSzPct val="100000"/>
              <a:buFont typeface="Wingdings" charset="0"/>
              <a:buChar char="u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Charge resolution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401955" lvl="1" indent="0">
              <a:buSzPct val="100000"/>
              <a:buNone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	</a:t>
            </a:r>
            <a:r>
              <a:rPr lang="en-US" altLang="zh-CN" sz="2000" b="1" dirty="0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%@1.28pC</a:t>
            </a:r>
            <a:r>
              <a:rPr lang="zh-CN" altLang="en-US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&lt;5%@&gt;12.8pC</a:t>
            </a:r>
          </a:p>
          <a:p>
            <a:pPr marL="687705" lvl="1">
              <a:buSzPct val="100000"/>
              <a:buFont typeface="Wingdings" charset="0"/>
              <a:buChar char="u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Accuracy of charge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calibration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401955" lvl="1" indent="0">
              <a:buSzPct val="100000"/>
              <a:buNone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	</a:t>
            </a:r>
            <a:r>
              <a:rPr lang="en-US" altLang="zh-CN" sz="2000" b="1" dirty="0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5</a:t>
            </a: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%@&lt;12.8pC</a:t>
            </a:r>
            <a:r>
              <a:rPr lang="zh-CN" altLang="en-US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&lt;2%@</a:t>
            </a:r>
            <a:r>
              <a:rPr lang="en-US" altLang="zh-CN" sz="2000" b="1" dirty="0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12.8pC</a:t>
            </a:r>
            <a:endParaRPr lang="zh-CN" altLang="en-US" sz="2000" b="1" noProof="1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285750" indent="-285750">
              <a:buSzPct val="100000"/>
              <a:buFont typeface="Wingdings" charset="0"/>
              <a:buChar char="u"/>
              <a:defRPr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Charge calibration </a:t>
            </a:r>
            <a:r>
              <a:rPr lang="zh-CN" altLang="en-US" sz="2000" b="1" noProof="1" smtClean="0">
                <a:latin typeface="Times New Roman" panose="02020603050405020304" pitchFamily="18" charset="0"/>
                <a:ea typeface="黑体" pitchFamily="1" charset="-122"/>
                <a:cs typeface="Times New Roman" panose="02020603050405020304" pitchFamily="18" charset="0"/>
              </a:rPr>
              <a:t>：</a:t>
            </a:r>
            <a:endParaRPr lang="en-US" altLang="zh-CN" sz="2000" b="1" noProof="1">
              <a:latin typeface="Times New Roman" panose="02020603050405020304" pitchFamily="18" charset="0"/>
              <a:ea typeface="黑体" pitchFamily="1" charset="-122"/>
              <a:cs typeface="Times New Roman" panose="02020603050405020304" pitchFamily="18" charset="0"/>
            </a:endParaRPr>
          </a:p>
          <a:p>
            <a:pPr marL="685800" lvl="1">
              <a:buSzPct val="100000"/>
              <a:buFont typeface="Wingdings" charset="0"/>
              <a:buChar char="u"/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an array of LEDs and plastic optical fiber bundle is designed</a:t>
            </a:r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4273640" y="538350"/>
            <a:ext cx="2735488" cy="2037697"/>
            <a:chOff x="6462793" y="1739127"/>
            <a:chExt cx="3106547" cy="2246904"/>
          </a:xfrm>
        </p:grpSpPr>
        <p:pic>
          <p:nvPicPr>
            <p:cNvPr id="15" name="内容占位符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517"/>
            <a:stretch/>
          </p:blipFill>
          <p:spPr>
            <a:xfrm>
              <a:off x="6883570" y="1739127"/>
              <a:ext cx="2685770" cy="223072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5400000">
              <a:off x="5549729" y="2652192"/>
              <a:ext cx="2246903" cy="420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000000"/>
                  </a:solidFill>
                </a:rPr>
                <a:t>XP3960</a:t>
              </a:r>
              <a:r>
                <a:rPr lang="zh-CN" altLang="en-US" sz="1600" b="1" dirty="0" smtClean="0">
                  <a:solidFill>
                    <a:srgbClr val="000000"/>
                  </a:solidFill>
                </a:rPr>
                <a:t>（</a:t>
              </a:r>
              <a:r>
                <a:rPr lang="en-US" altLang="zh-CN" sz="1600" b="1" dirty="0" smtClean="0">
                  <a:solidFill>
                    <a:srgbClr val="000000"/>
                  </a:solidFill>
                </a:rPr>
                <a:t>HZC</a:t>
              </a:r>
              <a:r>
                <a:rPr lang="zh-CN" altLang="en-US" sz="1600" b="1" dirty="0" smtClean="0">
                  <a:solidFill>
                    <a:srgbClr val="000000"/>
                  </a:solidFill>
                </a:rPr>
                <a:t>）</a:t>
              </a:r>
              <a:endParaRPr lang="zh-CN" alt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21110" y="182818"/>
            <a:ext cx="2144159" cy="2742126"/>
            <a:chOff x="6427788" y="404664"/>
            <a:chExt cx="2144159" cy="2742126"/>
          </a:xfrm>
        </p:grpSpPr>
        <p:pic>
          <p:nvPicPr>
            <p:cNvPr id="24582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" r="18723"/>
            <a:stretch>
              <a:fillRect/>
            </a:stretch>
          </p:blipFill>
          <p:spPr bwMode="auto">
            <a:xfrm>
              <a:off x="6427788" y="404664"/>
              <a:ext cx="2144159" cy="24482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6427788" y="2808236"/>
              <a:ext cx="2144159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080808"/>
                  </a:solidFill>
                </a:rPr>
                <a:t>Waterproof design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450961" y="3332604"/>
            <a:ext cx="2740297" cy="2328644"/>
            <a:chOff x="4562950" y="1273605"/>
            <a:chExt cx="2817363" cy="248364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951" y="1273605"/>
              <a:ext cx="2817362" cy="2113022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文本框 20"/>
            <p:cNvSpPr txBox="1"/>
            <p:nvPr/>
          </p:nvSpPr>
          <p:spPr>
            <a:xfrm>
              <a:off x="4562950" y="3359755"/>
              <a:ext cx="2817360" cy="39749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rgbClr val="080808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Calibri" panose="020F0502020204030204" pitchFamily="34" charset="0"/>
                </a:rPr>
                <a:t>Electronics test </a:t>
              </a:r>
              <a:endParaRPr lang="zh-CN" altLang="en-US" sz="1600" b="1" dirty="0">
                <a:solidFill>
                  <a:srgbClr val="0808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0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6721"/>
          <a:stretch>
            <a:fillRect/>
          </a:stretch>
        </p:blipFill>
        <p:spPr>
          <a:xfrm>
            <a:off x="5004048" y="-32817"/>
            <a:ext cx="3528392" cy="317762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14901" b="18044"/>
          <a:stretch>
            <a:fillRect/>
          </a:stretch>
        </p:blipFill>
        <p:spPr>
          <a:xfrm>
            <a:off x="5076056" y="3284984"/>
            <a:ext cx="3528392" cy="337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21886"/>
          <a:stretch>
            <a:fillRect/>
          </a:stretch>
        </p:blipFill>
        <p:spPr>
          <a:xfrm>
            <a:off x="500397" y="1412776"/>
            <a:ext cx="3528392" cy="396849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0180" y="139700"/>
            <a:ext cx="461784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4)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WFCTA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progress </a:t>
            </a:r>
            <a:r>
              <a:rPr lang="zh-CN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397" y="5651820"/>
            <a:ext cx="3354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Telescope  system Assemblies</a:t>
            </a:r>
            <a:endParaRPr lang="zh-CN" altLang="en-US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0875"/>
            <a:ext cx="638968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7"/>
          <p:cNvSpPr txBox="1"/>
          <p:nvPr/>
        </p:nvSpPr>
        <p:spPr>
          <a:xfrm>
            <a:off x="251520" y="4005064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&gt;40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sub-clusters have been assembled in Yunnan Univ.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The first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SiPM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-based camera will be built this June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2700" r="14563" b="17450"/>
          <a:stretch>
            <a:fillRect/>
          </a:stretch>
        </p:blipFill>
        <p:spPr>
          <a:xfrm>
            <a:off x="4427984" y="3260947"/>
            <a:ext cx="4043045" cy="24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9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" y="626635"/>
            <a:ext cx="4780753" cy="3242120"/>
          </a:xfrm>
          <a:prstGeom prst="rect">
            <a:avLst/>
          </a:prstGeom>
        </p:spPr>
      </p:pic>
      <p:pic>
        <p:nvPicPr>
          <p:cNvPr id="6" name="Picture 3" descr="C:\Users\WFCTA\Desktop\20180318-yinlq\ele+sl-1_plots\Res_ele+sl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04" y="3467955"/>
            <a:ext cx="4739466" cy="321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172512" y="25543"/>
            <a:ext cx="47688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 and resolution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国产WR交换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404620"/>
            <a:ext cx="3370580" cy="2437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1560" y="1404620"/>
            <a:ext cx="32283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~600 WR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switches;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Fanless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” design;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Manufactured in China.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9804" y="88091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Qsinghua</a:t>
            </a:r>
            <a:r>
              <a:rPr lang="en-US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U.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48</a:t>
            </a:fld>
            <a:endParaRPr lang="en-US" dirty="0"/>
          </a:p>
        </p:txBody>
      </p:sp>
      <p:sp>
        <p:nvSpPr>
          <p:cNvPr id="9" name="文本框 2"/>
          <p:cNvSpPr txBox="1"/>
          <p:nvPr/>
        </p:nvSpPr>
        <p:spPr>
          <a:xfrm>
            <a:off x="170180" y="139700"/>
            <a:ext cx="461784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4)  Others progress </a:t>
            </a:r>
            <a:r>
              <a:rPr lang="zh-CN" alt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250803" y="850558"/>
            <a:ext cx="14173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 Switch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60" y="3538855"/>
            <a:ext cx="2828290" cy="29063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" y="3842385"/>
            <a:ext cx="2060575" cy="1825625"/>
          </a:xfrm>
          <a:prstGeom prst="rect">
            <a:avLst/>
          </a:prstGeom>
        </p:spPr>
      </p:pic>
      <p:sp>
        <p:nvSpPr>
          <p:cNvPr id="16" name="Content Placeholder 2"/>
          <p:cNvSpPr txBox="1"/>
          <p:nvPr/>
        </p:nvSpPr>
        <p:spPr>
          <a:xfrm>
            <a:off x="5743575" y="3920490"/>
            <a:ext cx="3289935" cy="140843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anose="05000000000000000000" pitchFamily="2" charset="2"/>
              <a:buChar char="u"/>
              <a:defRPr kumimoji="0" sz="2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anose="05000000000000000000" pitchFamily="2" charset="2"/>
              <a:buChar char="n"/>
              <a:defRPr kumimoji="0" sz="23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anose="05040102010807070707" pitchFamily="18" charset="2"/>
              <a:buChar char="}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/>
              <a:buChar char="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 panose="05000000000000000000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 panose="05040102010807070707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JUNO 20in PMTs, with good performances, such as high collection efficiency (&gt;98%), will be chosen to use in LHAASO-WCDA.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17"/>
          <p:cNvSpPr>
            <a:spLocks noGrp="1"/>
          </p:cNvSpPr>
          <p:nvPr>
            <p:ph idx="1"/>
          </p:nvPr>
        </p:nvSpPr>
        <p:spPr>
          <a:xfrm>
            <a:off x="53340" y="1180465"/>
            <a:ext cx="9018905" cy="2145665"/>
          </a:xfrm>
        </p:spPr>
        <p:txBody>
          <a:bodyPr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Hadrons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sensitive to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composition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Hadrons in EAS interacting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on the ground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amount of  evaporation neutrons would be generated in MeV, which could be moderated to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neutrons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thermal neutron detectors have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specification-price ratio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would be used in LHAASO experiment.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53552" y="103505"/>
            <a:ext cx="63741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China-Russia coorperation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type thermal neutron detection technology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49</a:t>
            </a:fld>
            <a:endParaRPr 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285" y="3498850"/>
            <a:ext cx="3720465" cy="27387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470" y="3830320"/>
            <a:ext cx="2281555" cy="2075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4282" y="3300241"/>
            <a:ext cx="2521716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VHE</a:t>
            </a:r>
            <a:r>
              <a:rPr lang="el-GR" altLang="zh-C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Astronomy</a:t>
            </a:r>
            <a:endParaRPr lang="zh-CN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LHAASO</a:t>
            </a:r>
          </a:p>
          <a:p>
            <a:pPr algn="ctr"/>
            <a:r>
              <a:rPr lang="en-US" altLang="zh-CN" sz="24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CTA</a:t>
            </a:r>
            <a:endParaRPr lang="el-GR" altLang="zh-CN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28794" y="5661248"/>
            <a:ext cx="3286477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VHE/UHE</a:t>
            </a:r>
            <a:r>
              <a:rPr lang="zh-CN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Neutrinos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IceCube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Gen2</a:t>
            </a:r>
            <a:r>
              <a:rPr lang="zh-CN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KM3net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ARIANA ……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286512" y="2084655"/>
            <a:ext cx="2882392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EHE</a:t>
            </a:r>
            <a:r>
              <a:rPr lang="zh-CN" altLang="en-US" sz="24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CR Astronomy</a:t>
            </a:r>
            <a:endParaRPr lang="zh-CN" altLang="en-US" sz="24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TA, AUGER</a:t>
            </a:r>
            <a:endParaRPr lang="en-US" altLang="zh-CN" sz="2400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2400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JEM-EUSO</a:t>
            </a:r>
            <a:endParaRPr lang="en-US" altLang="zh-CN" sz="2400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2928926" y="2205038"/>
            <a:ext cx="3671887" cy="1368425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</a:ln>
          <a:effectLst/>
        </p:spPr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question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7" name="Group 13"/>
          <p:cNvGrpSpPr/>
          <p:nvPr/>
        </p:nvGrpSpPr>
        <p:grpSpPr bwMode="auto">
          <a:xfrm>
            <a:off x="6538913" y="0"/>
            <a:ext cx="2605087" cy="2079667"/>
            <a:chOff x="-3" y="528"/>
            <a:chExt cx="6036" cy="4786"/>
          </a:xfrm>
        </p:grpSpPr>
        <p:pic>
          <p:nvPicPr>
            <p:cNvPr id="8" name="Picture 14" descr="fullsite-030915"/>
            <p:cNvPicPr>
              <a:picLocks noChangeAspect="1" noChangeArrowheads="1"/>
            </p:cNvPicPr>
            <p:nvPr/>
          </p:nvPicPr>
          <p:blipFill>
            <a:blip r:embed="rId2" cstate="print"/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5"/>
            <p:cNvGrpSpPr/>
            <p:nvPr/>
          </p:nvGrpSpPr>
          <p:grpSpPr bwMode="auto">
            <a:xfrm>
              <a:off x="1446" y="4441"/>
              <a:ext cx="2686" cy="873"/>
              <a:chOff x="3745" y="3798"/>
              <a:chExt cx="1866" cy="855"/>
            </a:xfrm>
          </p:grpSpPr>
          <p:sp>
            <p:nvSpPr>
              <p:cNvPr id="10" name="Text Box 17"/>
              <p:cNvSpPr txBox="1">
                <a:spLocks noChangeArrowheads="1"/>
              </p:cNvSpPr>
              <p:nvPr/>
            </p:nvSpPr>
            <p:spPr bwMode="auto">
              <a:xfrm>
                <a:off x="3745" y="3798"/>
                <a:ext cx="1866" cy="8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  <a:effectLst/>
            </p:spPr>
            <p:txBody>
              <a:bodyPr wrap="square" lIns="86436" tIns="43218" rIns="86436" bIns="43218">
                <a:spAutoFit/>
              </a:bodyPr>
              <a:lstStyle/>
              <a:p>
                <a:pPr algn="ctr" defTabSz="864870"/>
                <a:r>
                  <a:rPr lang="en-US" altLang="zh-CN" sz="1900" b="1" dirty="0">
                    <a:solidFill>
                      <a:srgbClr val="CC3300"/>
                    </a:solidFill>
                  </a:rPr>
                  <a:t>50km</a:t>
                </a:r>
              </a:p>
            </p:txBody>
          </p:sp>
          <p:sp>
            <p:nvSpPr>
              <p:cNvPr id="11" name="Line 16"/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300663"/>
            <a:ext cx="1316038" cy="1557337"/>
          </a:xfrm>
          <a:prstGeom prst="rect">
            <a:avLst/>
          </a:prstGeom>
          <a:noFill/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/>
          <a:srcRect r="6716" b="19095"/>
          <a:stretch>
            <a:fillRect/>
          </a:stretch>
        </p:blipFill>
        <p:spPr bwMode="auto">
          <a:xfrm>
            <a:off x="0" y="1071546"/>
            <a:ext cx="292892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组合 77"/>
          <p:cNvGrpSpPr/>
          <p:nvPr/>
        </p:nvGrpSpPr>
        <p:grpSpPr>
          <a:xfrm>
            <a:off x="0" y="2206004"/>
            <a:ext cx="3000364" cy="1151558"/>
            <a:chOff x="5937188" y="381000"/>
            <a:chExt cx="3054412" cy="1318265"/>
          </a:xfrm>
        </p:grpSpPr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3600" y="381000"/>
              <a:ext cx="3048000" cy="1318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矩形 15"/>
            <p:cNvSpPr/>
            <p:nvPr/>
          </p:nvSpPr>
          <p:spPr>
            <a:xfrm>
              <a:off x="5937188" y="1295400"/>
              <a:ext cx="659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0" dirty="0" smtClean="0"/>
                <a:t>CTA</a:t>
              </a:r>
              <a:endParaRPr lang="zh-CN" altLang="en-US" b="1" dirty="0"/>
            </a:p>
          </p:txBody>
        </p:sp>
      </p:grp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043608" y="4921540"/>
            <a:ext cx="1159285" cy="379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square" lIns="86436" tIns="43218" rIns="86436" bIns="43218">
            <a:spAutoFit/>
          </a:bodyPr>
          <a:lstStyle/>
          <a:p>
            <a:pPr algn="ctr" defTabSz="864870"/>
            <a:r>
              <a:rPr lang="en-US" altLang="zh-CN" sz="1900" b="1" dirty="0" smtClean="0">
                <a:solidFill>
                  <a:schemeClr val="tx2"/>
                </a:solidFill>
              </a:rPr>
              <a:t>5km</a:t>
            </a:r>
            <a:endParaRPr lang="en-US" altLang="zh-CN" sz="1900" b="1" dirty="0">
              <a:solidFill>
                <a:schemeClr val="tx2"/>
              </a:solidFill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0" y="5337591"/>
            <a:ext cx="3040083" cy="285008"/>
          </a:xfrm>
          <a:custGeom>
            <a:avLst/>
            <a:gdLst>
              <a:gd name="connsiteX0" fmla="*/ 0 w 3040083"/>
              <a:gd name="connsiteY0" fmla="*/ 249382 h 285008"/>
              <a:gd name="connsiteX1" fmla="*/ 0 w 3040083"/>
              <a:gd name="connsiteY1" fmla="*/ 249382 h 285008"/>
              <a:gd name="connsiteX2" fmla="*/ 71252 w 3040083"/>
              <a:gd name="connsiteY2" fmla="*/ 154379 h 285008"/>
              <a:gd name="connsiteX3" fmla="*/ 130629 w 3040083"/>
              <a:gd name="connsiteY3" fmla="*/ 118753 h 285008"/>
              <a:gd name="connsiteX4" fmla="*/ 154379 w 3040083"/>
              <a:gd name="connsiteY4" fmla="*/ 83127 h 285008"/>
              <a:gd name="connsiteX5" fmla="*/ 225631 w 3040083"/>
              <a:gd name="connsiteY5" fmla="*/ 35626 h 285008"/>
              <a:gd name="connsiteX6" fmla="*/ 285008 w 3040083"/>
              <a:gd name="connsiteY6" fmla="*/ 0 h 285008"/>
              <a:gd name="connsiteX7" fmla="*/ 3040083 w 3040083"/>
              <a:gd name="connsiteY7" fmla="*/ 0 h 285008"/>
              <a:gd name="connsiteX8" fmla="*/ 2565070 w 3040083"/>
              <a:gd name="connsiteY8" fmla="*/ 285008 h 285008"/>
              <a:gd name="connsiteX9" fmla="*/ 2565070 w 3040083"/>
              <a:gd name="connsiteY9" fmla="*/ 285008 h 285008"/>
              <a:gd name="connsiteX0-1" fmla="*/ 0 w 3040083"/>
              <a:gd name="connsiteY0-2" fmla="*/ 249382 h 285008"/>
              <a:gd name="connsiteX1-3" fmla="*/ 0 w 3040083"/>
              <a:gd name="connsiteY1-4" fmla="*/ 249382 h 285008"/>
              <a:gd name="connsiteX2-5" fmla="*/ 71252 w 3040083"/>
              <a:gd name="connsiteY2-6" fmla="*/ 154379 h 285008"/>
              <a:gd name="connsiteX3-7" fmla="*/ 130629 w 3040083"/>
              <a:gd name="connsiteY3-8" fmla="*/ 118753 h 285008"/>
              <a:gd name="connsiteX4-9" fmla="*/ 154379 w 3040083"/>
              <a:gd name="connsiteY4-10" fmla="*/ 83127 h 285008"/>
              <a:gd name="connsiteX5-11" fmla="*/ 225631 w 3040083"/>
              <a:gd name="connsiteY5-12" fmla="*/ 35626 h 285008"/>
              <a:gd name="connsiteX6-13" fmla="*/ 285008 w 3040083"/>
              <a:gd name="connsiteY6-14" fmla="*/ 0 h 285008"/>
              <a:gd name="connsiteX7-15" fmla="*/ 3040083 w 3040083"/>
              <a:gd name="connsiteY7-16" fmla="*/ 0 h 285008"/>
              <a:gd name="connsiteX8-17" fmla="*/ 2565070 w 3040083"/>
              <a:gd name="connsiteY8-18" fmla="*/ 285008 h 285008"/>
              <a:gd name="connsiteX9-19" fmla="*/ 0 w 3040083"/>
              <a:gd name="connsiteY9-20" fmla="*/ 276157 h 2850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3040083" h="285008">
                <a:moveTo>
                  <a:pt x="0" y="249382"/>
                </a:moveTo>
                <a:lnTo>
                  <a:pt x="0" y="249382"/>
                </a:lnTo>
                <a:cubicBezTo>
                  <a:pt x="23751" y="217714"/>
                  <a:pt x="43262" y="182369"/>
                  <a:pt x="71252" y="154379"/>
                </a:cubicBezTo>
                <a:cubicBezTo>
                  <a:pt x="87573" y="138058"/>
                  <a:pt x="113104" y="133774"/>
                  <a:pt x="130629" y="118753"/>
                </a:cubicBezTo>
                <a:cubicBezTo>
                  <a:pt x="141465" y="109465"/>
                  <a:pt x="143638" y="92525"/>
                  <a:pt x="154379" y="83127"/>
                </a:cubicBezTo>
                <a:cubicBezTo>
                  <a:pt x="175861" y="64330"/>
                  <a:pt x="201880" y="51460"/>
                  <a:pt x="225631" y="35626"/>
                </a:cubicBezTo>
                <a:cubicBezTo>
                  <a:pt x="268624" y="6964"/>
                  <a:pt x="248490" y="18258"/>
                  <a:pt x="285008" y="0"/>
                </a:cubicBezTo>
                <a:lnTo>
                  <a:pt x="3040083" y="0"/>
                </a:lnTo>
                <a:lnTo>
                  <a:pt x="2565070" y="285008"/>
                </a:lnTo>
                <a:lnTo>
                  <a:pt x="0" y="276157"/>
                </a:lnTo>
              </a:path>
            </a:pathLst>
          </a:custGeom>
          <a:solidFill>
            <a:schemeClr val="accent1">
              <a:alpha val="61000"/>
            </a:schemeClr>
          </a:solidFill>
          <a:ln w="698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5"/>
          <p:cNvGrpSpPr/>
          <p:nvPr/>
        </p:nvGrpSpPr>
        <p:grpSpPr>
          <a:xfrm>
            <a:off x="5580112" y="5013176"/>
            <a:ext cx="3428992" cy="1714512"/>
            <a:chOff x="8202598" y="3076575"/>
            <a:chExt cx="3950171" cy="196455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02598" y="3076575"/>
              <a:ext cx="3950171" cy="196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直接箭头连接符 20"/>
            <p:cNvCxnSpPr/>
            <p:nvPr/>
          </p:nvCxnSpPr>
          <p:spPr>
            <a:xfrm flipV="1">
              <a:off x="9344025" y="3886200"/>
              <a:ext cx="333375" cy="17145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9742571" y="3867150"/>
              <a:ext cx="830179" cy="957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10639425" y="3838575"/>
              <a:ext cx="438150" cy="18097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714117" y="4371975"/>
              <a:ext cx="805216" cy="290946"/>
            </a:xfrm>
            <a:prstGeom prst="rect">
              <a:avLst/>
            </a:prstGeom>
            <a:solidFill>
              <a:schemeClr val="accent5">
                <a:alpha val="3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/>
                <a:t>in space</a:t>
              </a:r>
              <a:endParaRPr lang="zh-CN" altLang="en-US" sz="105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000663" y="4238625"/>
              <a:ext cx="1069848" cy="528993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on the  ground</a:t>
              </a:r>
            </a:p>
          </p:txBody>
        </p:sp>
      </p:grp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5508104" y="4221088"/>
            <a:ext cx="3502883" cy="6771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CR Features: knees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AMS02,Iss-CREAM,DAMPE,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LHAASO</a:t>
            </a:r>
            <a:r>
              <a:rPr lang="en-US" altLang="zh-CN" sz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……</a:t>
            </a:r>
            <a:endParaRPr lang="en-US" altLang="zh-CN" sz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928926" y="0"/>
            <a:ext cx="3643338" cy="2071678"/>
            <a:chOff x="3143208" y="2183890"/>
            <a:chExt cx="6000792" cy="453758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43208" y="2183890"/>
              <a:ext cx="6000792" cy="453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3214679" y="6000767"/>
              <a:ext cx="2987756" cy="678899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  <a:rou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altLang="zh-CN" sz="1400" b="1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Multi-messenger</a:t>
              </a:r>
              <a:endParaRPr lang="zh-CN" altLang="en-US" sz="1400" b="1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30" name="灯片编号占位符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5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915816" y="3820978"/>
            <a:ext cx="381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What’s the origin of Cosmic ray?</a:t>
            </a:r>
            <a:endParaRPr lang="zh-CN" alt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" y="878205"/>
            <a:ext cx="3268345" cy="22066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5" y="3601085"/>
            <a:ext cx="4354195" cy="246761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241800" y="1348105"/>
            <a:ext cx="44577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16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detectors: from 2017</a:t>
            </a:r>
            <a:r>
              <a:rPr lang="zh-CN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to now at Tibet University</a:t>
            </a:r>
            <a:endParaRPr lang="en-US" altLang="zh-CN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JINST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2017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12 P12028</a:t>
            </a:r>
            <a:endParaRPr lang="zh-CN" altLang="en-US" sz="2000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82495" y="95250"/>
            <a:ext cx="53606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R&amp;D of thermal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neutron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detector array</a:t>
            </a:r>
            <a:endParaRPr lang="zh-CN" altLang="en-US" sz="2400" b="1" dirty="0" smtClean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3240" y="4327058"/>
            <a:ext cx="371856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   64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detectors: will be finished soon and will be moved to LHAASO for data taking.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51</a:t>
            </a:fld>
            <a:endParaRPr lang="en-US"/>
          </a:p>
        </p:txBody>
      </p:sp>
      <p:pic>
        <p:nvPicPr>
          <p:cNvPr id="4" name="图片 3" descr="微信图片_20180619131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316126"/>
            <a:ext cx="5770351" cy="427856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214" y="116632"/>
            <a:ext cx="71609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高海拔宇宙线观测站设备安装正式</a:t>
            </a:r>
            <a:r>
              <a:rPr lang="zh-CN" altLang="en-US" sz="32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开工</a:t>
            </a:r>
            <a:endParaRPr lang="en-US" altLang="zh-CN" sz="32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512" y="1412776"/>
            <a:ext cx="266429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参加单位：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中国科学院成都分院；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中国科学院高能物理研究所；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四川省科学技术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厅；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四川省发展和改革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委员会；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甘孜州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委、人民政府；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中国科学院成都文献情报中心；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天府新区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成都管委会等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4585"/>
            <a:ext cx="8484235" cy="374457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LHAASO is a </a:t>
            </a:r>
            <a:r>
              <a:rPr 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powerful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tool to observe the VHE gamma ray astronomy and UHE cosmic ray physics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which can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elevate the capability of discovering the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hadronic origin of cosmic rays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Detector construction started June 2017 and infrastructure May 2016. ¼ of the detector array is scheduled to take data by the end of 2018. The whole construction will be finished in 2021.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LHAASO has been funded mainly by China  with 20+ domestic institutions. The International Coll. is growing……</a:t>
            </a:r>
            <a:endParaRPr lang="en-US" altLang="zh-CN" sz="2200" dirty="0" smtClean="0">
              <a:solidFill>
                <a:schemeClr val="tx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endParaRPr lang="en-US" altLang="zh-CN" sz="2900" dirty="0" smtClean="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24562" y="5796926"/>
            <a:ext cx="2723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52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3275856" y="332656"/>
            <a:ext cx="18986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85" y="5085184"/>
            <a:ext cx="4558591" cy="648072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ybrid detector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38115" y="763270"/>
            <a:ext cx="3851910" cy="4752340"/>
          </a:xfrm>
        </p:spPr>
        <p:txBody>
          <a:bodyPr>
            <a:no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KM2A -  one square Kilometer extensive air shower array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 – Electromagnetic particle Detector</a:t>
            </a:r>
          </a:p>
          <a:p>
            <a:pPr lvl="3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5195 EDs</a:t>
            </a:r>
            <a:endParaRPr lang="en-US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lvl="2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 - Muon Detector</a:t>
            </a:r>
          </a:p>
          <a:p>
            <a:pPr lvl="3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1171 MDs</a:t>
            </a:r>
            <a:endParaRPr lang="en-US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WCDA - Water Cherenkov Detector Array</a:t>
            </a:r>
          </a:p>
          <a:p>
            <a:pPr lvl="1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3120 cells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WFCTA - Wide Field-of-view Cherenkov Telescope Array</a:t>
            </a:r>
          </a:p>
          <a:p>
            <a:pPr lvl="1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telescopes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052737"/>
            <a:ext cx="4968552" cy="379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/>
        </p:nvSpPr>
        <p:spPr>
          <a:xfrm>
            <a:off x="313690" y="990084"/>
            <a:ext cx="8229600" cy="5366606"/>
          </a:xfrm>
          <a:prstGeom prst="rect">
            <a:avLst/>
          </a:prstGeom>
        </p:spPr>
        <p:txBody>
          <a:bodyPr vert="horz" rtlCol="0">
            <a:normAutofit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/>
              <a:buChar char="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/>
              <a:buChar char="³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0000"/>
              <a:buFont typeface="Wingdings 2" panose="05020102010507070707"/>
              <a:buChar char="®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SzPct val="45000"/>
              <a:buFont typeface="Wingdings 2" panose="05020102010507070707"/>
              <a:buChar char="¯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 panose="05020102010507070707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VHE gamma sky survey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 GeV-1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lvl="1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Galactic sources;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Extragalactic sources &amp; flares; 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VHE emission from Gamma Ray Bursts;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Diffused Gamma rays.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pectrum measurement at the high end: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of the acceleration: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leptonic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zh-CN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hadronic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 of cosmic rays – 100 years’ mystery.</a:t>
            </a:r>
          </a:p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rays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 of CR Species; 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Anisotropy of VHE cosmic rays;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electrons / positrons;</a:t>
            </a:r>
          </a:p>
          <a:p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Miscellaneous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 rays from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ark matter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storm &amp; IMF.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71800" y="202565"/>
            <a:ext cx="302433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Physics of LHAASO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3525" y="890905"/>
            <a:ext cx="762084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detector 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arrays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1901" y="1471035"/>
            <a:ext cx="80492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KM2A -ED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5195 EDs  in total,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Central array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4901 EDs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15m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spacing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Guarding ring array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294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 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30m spacing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3648" y="110489"/>
            <a:ext cx="6901376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Detector arrays and their prospects 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2546A-8BF9-4996-B953-B6D9359518E1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55171" y="3501008"/>
            <a:ext cx="41813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One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kind of scintillator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detector,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Secondary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particles to detect: </a:t>
            </a:r>
            <a:r>
              <a:rPr lang="el-GR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μ</a:t>
            </a:r>
            <a:r>
              <a:rPr lang="el-GR" altLang="zh-CN" sz="2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±</a:t>
            </a:r>
            <a:r>
              <a:rPr lang="el-GR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20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±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, </a:t>
            </a:r>
            <a:r>
              <a:rPr lang="el-GR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γ</a:t>
            </a:r>
            <a:endParaRPr lang="el-GR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To measure the densities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and arrival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times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of the secondary 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particles in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EAS fronts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;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3" y="3284984"/>
            <a:ext cx="4018689" cy="2670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内容占位符 5"/>
          <p:cNvGraphicFramePr/>
          <p:nvPr>
            <p:extLst>
              <p:ext uri="{D42A27DB-BD31-4B8C-83A1-F6EECF244321}">
                <p14:modId xmlns:p14="http://schemas.microsoft.com/office/powerpoint/2010/main" val="2994980813"/>
              </p:ext>
            </p:extLst>
          </p:nvPr>
        </p:nvGraphicFramePr>
        <p:xfrm>
          <a:off x="1748954" y="697637"/>
          <a:ext cx="56464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210"/>
                <a:gridCol w="2823210"/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Effective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area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altLang="zh-CN" sz="2000" b="1" baseline="3000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Thickness of 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 cm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of WLS fibers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24/tile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4 tile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Detection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efficiency (&gt; 5 MeV)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&gt;95%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Dynamic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range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1-10,000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particles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resolution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&lt;2</a:t>
                      </a:r>
                      <a:r>
                        <a:rPr lang="en-US" altLang="zh-CN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ns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Particle counting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@ 1 particle</a:t>
                      </a:r>
                    </a:p>
                    <a:p>
                      <a:pPr algn="ctr"/>
                      <a:r>
                        <a:rPr lang="en-US" altLang="zh-CN" sz="2000" b="1" baseline="0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5% @ 10,000 particles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 m/30m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 number of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5195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3438158" y="217436"/>
            <a:ext cx="2113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Specifications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>
        <a:ln w="28575"/>
      </a:spPr>
      <a:bodyPr rtlCol="0" anchor="ctr"/>
      <a:lstStyle>
        <a:defPPr algn="ctr">
          <a:defRPr>
            <a:latin typeface="Verdana" panose="020B0604030504040204" pitchFamily="34" charset="0"/>
            <a:ea typeface="Verdana" panose="020B060403050404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8575">
          <a:headEnd type="arrow" w="med" len="me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Verdana" panose="020B0604030504040204" pitchFamily="34" charset="0"/>
            <a:ea typeface="Verdana" panose="020B060403050404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>
        <a:ln w="28575"/>
      </a:spPr>
      <a:bodyPr rtlCol="0" anchor="ctr"/>
      <a:lstStyle>
        <a:defPPr algn="ctr">
          <a:defRPr>
            <a:latin typeface="Verdana" panose="020B0604030504040204" pitchFamily="34" charset="0"/>
            <a:ea typeface="Verdana" panose="020B0604030504040204" pitchFamily="34" charset="0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8575">
          <a:headEnd type="arrow" w="med" len="me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Verdana" panose="020B0604030504040204" pitchFamily="34" charset="0"/>
            <a:ea typeface="Verdana" panose="020B060403050404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175</TotalTime>
  <Words>2626</Words>
  <Application>Microsoft Office PowerPoint</Application>
  <PresentationFormat>全屏显示(4:3)</PresentationFormat>
  <Paragraphs>505</Paragraphs>
  <Slides>52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52</vt:i4>
      </vt:variant>
    </vt:vector>
  </HeadingPairs>
  <TitlesOfParts>
    <vt:vector size="57" baseType="lpstr">
      <vt:lpstr>Origin</vt:lpstr>
      <vt:lpstr>Office 主题​​</vt:lpstr>
      <vt:lpstr>1_Office 主题</vt:lpstr>
      <vt:lpstr>2_Office 主题</vt:lpstr>
      <vt:lpstr>1_Origin</vt:lpstr>
      <vt:lpstr>LHAASO experiment and its progress</vt:lpstr>
      <vt:lpstr>Outline</vt:lpstr>
      <vt:lpstr>PowerPoint 演示文稿</vt:lpstr>
      <vt:lpstr>PowerPoint 演示文稿</vt:lpstr>
      <vt:lpstr>PowerPoint 演示文稿</vt:lpstr>
      <vt:lpstr>Hybrid detector arrays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Status of the WCDA++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shengxd</dc:creator>
  <cp:lastModifiedBy>user</cp:lastModifiedBy>
  <cp:revision>2452</cp:revision>
  <dcterms:created xsi:type="dcterms:W3CDTF">2011-04-09T21:30:00Z</dcterms:created>
  <dcterms:modified xsi:type="dcterms:W3CDTF">2018-06-20T22:54:32Z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