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0" r:id="rId3"/>
    <p:sldId id="465" r:id="rId4"/>
    <p:sldId id="498" r:id="rId5"/>
    <p:sldId id="477" r:id="rId6"/>
    <p:sldId id="543" r:id="rId7"/>
    <p:sldId id="482" r:id="rId8"/>
    <p:sldId id="495" r:id="rId9"/>
    <p:sldId id="483" r:id="rId10"/>
    <p:sldId id="430" r:id="rId11"/>
    <p:sldId id="496" r:id="rId12"/>
    <p:sldId id="497" r:id="rId13"/>
    <p:sldId id="453" r:id="rId14"/>
    <p:sldId id="455" r:id="rId15"/>
    <p:sldId id="456" r:id="rId16"/>
    <p:sldId id="478" r:id="rId17"/>
    <p:sldId id="522" r:id="rId18"/>
    <p:sldId id="460" r:id="rId19"/>
    <p:sldId id="461" r:id="rId20"/>
    <p:sldId id="479" r:id="rId21"/>
    <p:sldId id="458" r:id="rId22"/>
    <p:sldId id="480" r:id="rId23"/>
    <p:sldId id="459" r:id="rId24"/>
    <p:sldId id="462" r:id="rId25"/>
    <p:sldId id="481" r:id="rId26"/>
    <p:sldId id="515" r:id="rId27"/>
    <p:sldId id="532" r:id="rId28"/>
    <p:sldId id="546" r:id="rId29"/>
    <p:sldId id="525" r:id="rId30"/>
    <p:sldId id="534" r:id="rId31"/>
    <p:sldId id="535" r:id="rId32"/>
    <p:sldId id="526" r:id="rId33"/>
    <p:sldId id="527" r:id="rId34"/>
    <p:sldId id="528" r:id="rId35"/>
    <p:sldId id="536" r:id="rId36"/>
    <p:sldId id="529" r:id="rId37"/>
    <p:sldId id="530" r:id="rId38"/>
    <p:sldId id="531" r:id="rId39"/>
    <p:sldId id="463" r:id="rId40"/>
    <p:sldId id="537" r:id="rId41"/>
    <p:sldId id="538" r:id="rId42"/>
    <p:sldId id="539" r:id="rId43"/>
    <p:sldId id="540" r:id="rId44"/>
    <p:sldId id="541" r:id="rId45"/>
    <p:sldId id="542" r:id="rId46"/>
    <p:sldId id="464" r:id="rId47"/>
  </p:sldIdLst>
  <p:sldSz cx="9144000" cy="6858000" type="screen4x3"/>
  <p:notesSz cx="6797675" cy="9874250"/>
  <p:custDataLst>
    <p:tags r:id="rId5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3333FF"/>
    <a:srgbClr val="33CC33"/>
    <a:srgbClr val="CC3399"/>
    <a:srgbClr val="663300"/>
    <a:srgbClr val="0000CC"/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6" autoAdjust="0"/>
    <p:restoredTop sz="94729" autoAdjust="0"/>
  </p:normalViewPr>
  <p:slideViewPr>
    <p:cSldViewPr>
      <p:cViewPr varScale="1">
        <p:scale>
          <a:sx n="82" d="100"/>
          <a:sy n="82" d="100"/>
        </p:scale>
        <p:origin x="-148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C3419C-94E1-4CAC-99E6-F05271B19B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EA55504-C023-4EA5-A091-BA5FEE35B6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BB194-F563-484E-A7CF-7FD1967D533C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E0A7B-99A6-41EB-80C9-5504D1C4DCD6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66D8C-9AEA-4466-AF48-31BFCB549FD2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88E77-F982-4079-9B08-2166A30A9180}" type="slidenum">
              <a:rPr lang="en-US" altLang="zh-CN" smtClean="0"/>
              <a:pPr/>
              <a:t>46</a:t>
            </a:fld>
            <a:endParaRPr lang="en-US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199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9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B881BC-C46B-4368-A870-738FBC7C77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0B85E-D2E1-426A-AFC8-079E207AAC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82E0-65F7-4D41-A864-825F15E8E3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59A3-73FF-4746-A29C-7DDC4DE76B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2900-9B52-4721-9518-252D10CE1F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5334-D4DD-4A9D-A9BB-8B9AB51716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22AB-3C5D-4092-AF23-AE5ECA81D4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22E3A-86AC-433D-A5E3-9447834C7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DF5F-6C56-4280-9548-ADF3549648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F5CB-9FBE-423B-9034-3203D0080A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5487-CD3B-41C0-93F2-1041FA007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AD5B587A-2BF5-40B3-A17E-0AC992634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.xml"/><Relationship Id="rId7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0.xml"/><Relationship Id="rId7" Type="http://schemas.openxmlformats.org/officeDocument/2006/relationships/image" Target="../media/image4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88"/>
            <a:ext cx="9001156" cy="1346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NNLO 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QCD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corrections to </a:t>
            </a:r>
            <a:r>
              <a:rPr lang="en-US" altLang="zh-CN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Quarkonium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production and decay</a:t>
            </a:r>
            <a:endParaRPr lang="zh-CN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仿宋_GB2312"/>
              <a:cs typeface="Times New Roman" pitchFamily="18" charset="0"/>
            </a:endParaRPr>
          </a:p>
        </p:txBody>
      </p:sp>
      <p:sp>
        <p:nvSpPr>
          <p:cNvPr id="3075" name="副标题 7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5000636"/>
          </a:xfrm>
        </p:spPr>
        <p:txBody>
          <a:bodyPr/>
          <a:lstStyle/>
          <a:p>
            <a:pPr>
              <a:defRPr/>
            </a:pPr>
            <a:endParaRPr lang="en-US" altLang="zh-CN" dirty="0" smtClean="0">
              <a:latin typeface="Comic Sans MS" pitchFamily="66" charset="0"/>
            </a:endParaRPr>
          </a:p>
          <a:p>
            <a:pPr>
              <a:buClr>
                <a:srgbClr val="3333CC"/>
              </a:buClr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Comic Sans MS" pitchFamily="66" charset="0"/>
              </a:rPr>
              <a:t>Yu Jia </a:t>
            </a:r>
            <a:r>
              <a:rPr lang="en-US" altLang="zh-CN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贾宇</a:t>
            </a:r>
            <a:r>
              <a:rPr lang="en-US" altLang="zh-CN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)</a:t>
            </a:r>
          </a:p>
          <a:p>
            <a:pPr>
              <a:buClr>
                <a:srgbClr val="3333CC"/>
              </a:buClr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</a:rPr>
              <a:t>Institute of High Energy Physics</a:t>
            </a:r>
            <a:endParaRPr lang="zh-CN" alt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endParaRPr lang="en-US" altLang="zh-CN" sz="16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altLang="zh-CN" sz="16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dirty="0" smtClean="0"/>
          </a:p>
          <a:p>
            <a:pPr>
              <a:defRPr/>
            </a:pP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altLang="zh-CN" sz="2400" b="1" i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altLang="zh-CN" sz="20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zh-CN" altLang="en-US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</a:t>
            </a:r>
            <a:endParaRPr lang="en-US" altLang="zh-CN" sz="24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algn="l">
              <a:defRPr/>
            </a:pPr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中国物理学会高能物理分会第十届全国会员代表大会暨学术年会，上海，松江，</a:t>
            </a:r>
            <a:r>
              <a:rPr lang="en-US" altLang="zh-CN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2018</a:t>
            </a:r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年</a:t>
            </a:r>
            <a:r>
              <a:rPr lang="en-US" altLang="zh-CN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6</a:t>
            </a:r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月</a:t>
            </a:r>
            <a:r>
              <a:rPr lang="en-US" altLang="zh-CN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20</a:t>
            </a:r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日</a:t>
            </a:r>
            <a:r>
              <a:rPr lang="en-US" altLang="zh-CN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-24</a:t>
            </a:r>
            <a:r>
              <a:rPr lang="zh-CN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日</a:t>
            </a:r>
            <a:endParaRPr lang="zh-CN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1701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1042988" y="617538"/>
            <a:ext cx="7900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dirty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dirty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baseline="-2500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form factor</a:t>
            </a:r>
            <a:r>
              <a:rPr lang="en-US" altLang="zh-C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/>
            </a:r>
            <a:br>
              <a:rPr lang="en-US" altLang="zh-C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</a:b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Experiment </a:t>
            </a:r>
            <a:endParaRPr lang="en-US" altLang="zh-C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C37E9-7F3C-48DB-B913-46C3B3478182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28625" y="1928813"/>
            <a:ext cx="84105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500" kern="0" dirty="0">
                <a:latin typeface="Times New Roman" pitchFamily="18" charset="0"/>
              </a:rPr>
              <a:t>         </a:t>
            </a:r>
            <a:endParaRPr lang="en-US" altLang="zh-CN" dirty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366963"/>
            <a:ext cx="43799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684213" y="5337175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latin typeface="Times New Roman" pitchFamily="18" charset="0"/>
                <a:cs typeface="Times New Roman" pitchFamily="18" charset="0"/>
              </a:rPr>
              <a:t>Babar measures the                       transition form factor in the momentum transfer range from 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to 50 GeV</a:t>
            </a:r>
            <a:r>
              <a:rPr lang="en-US" altLang="zh-CN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64163" y="4003675"/>
            <a:ext cx="3502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86500" y="3019425"/>
            <a:ext cx="1022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71838" y="5410200"/>
            <a:ext cx="1516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矩形 10"/>
          <p:cNvSpPr>
            <a:spLocks noChangeArrowheads="1"/>
          </p:cNvSpPr>
          <p:nvPr/>
        </p:nvSpPr>
        <p:spPr bwMode="auto">
          <a:xfrm>
            <a:off x="2482850" y="1773238"/>
            <a:ext cx="648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BaBar Collaboration:  </a:t>
            </a:r>
            <a:r>
              <a:rPr lang="zh-CN" altLang="zh-CN" sz="1800" b="1">
                <a:latin typeface="Times New Roman" pitchFamily="18" charset="0"/>
                <a:cs typeface="Times New Roman" pitchFamily="18" charset="0"/>
              </a:rPr>
              <a:t>Phys.Rev. D81 (2010) 052010</a:t>
            </a:r>
            <a:endParaRPr lang="zh-CN" altLang="en-US" sz="1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75" y="5715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Digression: recall the surprise brought by BaBar two-photon experiment on </a:t>
            </a:r>
            <a:r>
              <a:rPr lang="el-GR" altLang="zh-CN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2800" b="1" baseline="30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altLang="zh-CN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π</a:t>
            </a:r>
            <a:r>
              <a:rPr lang="en-US" altLang="zh-CN" sz="2800" b="1" baseline="30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0 </a:t>
            </a:r>
            <a:endParaRPr lang="zh-CN" altLang="en-US" sz="2800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73F17-B66F-4F9F-8270-7643F38E1878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14813"/>
            <a:ext cx="178593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071688"/>
            <a:ext cx="61118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5813" y="5715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Belle</a:t>
            </a:r>
            <a:r>
              <a:rPr lang="en-US" altLang="zh-CN" sz="28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did not confirm </a:t>
            </a:r>
            <a:r>
              <a:rPr lang="en-US" altLang="zh-CN" sz="28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BaBar</a:t>
            </a:r>
            <a:r>
              <a:rPr lang="en-US" altLang="zh-CN" sz="28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measurement on </a:t>
            </a:r>
            <a:r>
              <a:rPr lang="el-GR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γγ</a:t>
            </a:r>
            <a:r>
              <a:rPr lang="en-US" altLang="zh-CN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*</a:t>
            </a:r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 </a:t>
            </a:r>
            <a:r>
              <a:rPr lang="el-GR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π</a:t>
            </a:r>
            <a:r>
              <a:rPr lang="en-US" altLang="zh-CN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0 </a:t>
            </a:r>
            <a:r>
              <a:rPr lang="en-US" altLang="zh-CN" sz="28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! Situation needs clarification</a:t>
            </a:r>
            <a:endParaRPr lang="zh-CN" altLang="en-US" sz="2800" dirty="0">
              <a:latin typeface="Comic Sans MS" pitchFamily="66" charset="0"/>
            </a:endParaRPr>
          </a:p>
        </p:txBody>
      </p:sp>
      <p:sp>
        <p:nvSpPr>
          <p:cNvPr id="13315" name="副标题 2"/>
          <p:cNvSpPr>
            <a:spLocks noGrp="1"/>
          </p:cNvSpPr>
          <p:nvPr>
            <p:ph type="subTitle" idx="1"/>
          </p:nvPr>
        </p:nvSpPr>
        <p:spPr>
          <a:xfrm>
            <a:off x="1371600" y="2500313"/>
            <a:ext cx="6400800" cy="3138487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7269C-7A6F-4F99-AA4F-8B6D6DF66F60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pic>
        <p:nvPicPr>
          <p:cNvPr id="133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993900"/>
            <a:ext cx="6929438" cy="4864100"/>
          </a:xfrm>
          <a:noFill/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7BE9EF-C413-4961-BA3F-0384769DC755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449513"/>
            <a:ext cx="37433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6265863"/>
            <a:ext cx="36845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6363" y="2420938"/>
            <a:ext cx="519271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矩形 10"/>
          <p:cNvSpPr>
            <a:spLocks noChangeArrowheads="1"/>
          </p:cNvSpPr>
          <p:nvPr/>
        </p:nvSpPr>
        <p:spPr bwMode="auto">
          <a:xfrm>
            <a:off x="1285875" y="1857375"/>
            <a:ext cx="6481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BaBar Collaboration:  </a:t>
            </a:r>
            <a:r>
              <a:rPr lang="zh-CN" altLang="zh-CN" sz="1800" b="1">
                <a:latin typeface="Times New Roman" pitchFamily="18" charset="0"/>
                <a:cs typeface="Times New Roman" pitchFamily="18" charset="0"/>
              </a:rPr>
              <a:t>Phys.Rev. D81 (2010) 052010</a:t>
            </a:r>
            <a:endParaRPr lang="zh-CN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16463" y="5768975"/>
            <a:ext cx="38735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标题 1"/>
          <p:cNvSpPr>
            <a:spLocks noGrp="1"/>
          </p:cNvSpPr>
          <p:nvPr>
            <p:ph type="title"/>
          </p:nvPr>
        </p:nvSpPr>
        <p:spPr>
          <a:xfrm>
            <a:off x="1042988" y="617538"/>
            <a:ext cx="7900987" cy="11430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Investigation on </a:t>
            </a:r>
            <a:r>
              <a:rPr lang="el-GR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2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32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smtClean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form factor:</a:t>
            </a:r>
            <a:br>
              <a:rPr lang="en-US" altLang="zh-CN" sz="3200" b="1" smtClean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US" altLang="zh-CN" sz="3200" smtClean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There also exists BaBar measurements! </a:t>
            </a:r>
            <a:endParaRPr lang="en-US" altLang="zh-CN" sz="2400" smtClean="0">
              <a:solidFill>
                <a:srgbClr val="00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345" name="矩形 1"/>
          <p:cNvSpPr>
            <a:spLocks noChangeArrowheads="1"/>
          </p:cNvSpPr>
          <p:nvPr/>
        </p:nvSpPr>
        <p:spPr bwMode="auto">
          <a:xfrm>
            <a:off x="7667625" y="2449513"/>
            <a:ext cx="1441450" cy="30670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 advTm="40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3892D0-E7E0-4314-B9EE-EA59389440FA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376488"/>
            <a:ext cx="48402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2411413" y="1916113"/>
            <a:ext cx="648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BaBar Collaboration:  </a:t>
            </a:r>
            <a:r>
              <a:rPr lang="zh-CN" altLang="zh-CN" sz="1800" b="1">
                <a:latin typeface="Times New Roman" pitchFamily="18" charset="0"/>
                <a:cs typeface="Times New Roman" pitchFamily="18" charset="0"/>
              </a:rPr>
              <a:t>Phys.</a:t>
            </a:r>
            <a:r>
              <a:rPr lang="en-US" altLang="zh-CN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1800" b="1">
                <a:latin typeface="Times New Roman" pitchFamily="18" charset="0"/>
                <a:cs typeface="Times New Roman" pitchFamily="18" charset="0"/>
              </a:rPr>
              <a:t>Rev. D81 (2010) 052010</a:t>
            </a:r>
            <a:endParaRPr lang="zh-CN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282950"/>
            <a:ext cx="28860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矩形 4"/>
          <p:cNvSpPr>
            <a:spLocks noChangeArrowheads="1"/>
          </p:cNvSpPr>
          <p:nvPr/>
        </p:nvSpPr>
        <p:spPr bwMode="auto">
          <a:xfrm>
            <a:off x="4643438" y="2565400"/>
            <a:ext cx="4305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solid curve </a:t>
            </a:r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is from a simple monopole fit:</a:t>
            </a:r>
            <a:endParaRPr lang="zh-CN" alt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127500"/>
            <a:ext cx="3325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矩形 8"/>
          <p:cNvSpPr>
            <a:spLocks noChangeArrowheads="1"/>
          </p:cNvSpPr>
          <p:nvPr/>
        </p:nvSpPr>
        <p:spPr bwMode="auto">
          <a:xfrm>
            <a:off x="4716463" y="5157788"/>
            <a:ext cx="43195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dotted curve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is from pQCD prediction</a:t>
            </a:r>
          </a:p>
          <a:p>
            <a:pPr eaLnBrk="1" hangingPunct="1"/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Feldmann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and Kroll,  Phys.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. B 413, 410 (1997)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kern="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form factor</a:t>
            </a:r>
          </a:p>
          <a:p>
            <a:pPr eaLnBrk="1" hangingPunct="1"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Experiment</a:t>
            </a:r>
            <a:r>
              <a:rPr lang="en-US" altLang="zh-CN" sz="3600" b="1" kern="0" dirty="0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endParaRPr lang="en-US" altLang="zh-CN" sz="28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B3577-9F85-44D7-97AF-AB08C5B61690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11" name="矩形 10"/>
          <p:cNvSpPr/>
          <p:nvPr/>
        </p:nvSpPr>
        <p:spPr>
          <a:xfrm>
            <a:off x="428625" y="2181225"/>
            <a:ext cx="84645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 factorization:          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Feldmann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et.al.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 Cao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 and Huang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Lattice QCD:                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Dudek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et.al.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J/ψ -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pole-dominance:     Lees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et.al.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QCD sum rules:            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Lucha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et.al.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light-front quark model: 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Geng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et.al.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Dyson-Schwinger approach: Chang, Chen, Ding, Liu, Roberts, 2016</a:t>
            </a:r>
          </a:p>
          <a:p>
            <a:pPr eaLnBrk="1" hangingPunct="1">
              <a:defRPr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All yield predictions compatible with the data, at least in the small Q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range.</a:t>
            </a:r>
          </a:p>
          <a:p>
            <a:pPr eaLnBrk="1" hangingPunct="1">
              <a:defRPr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So far, so good. Unlike </a:t>
            </a:r>
            <a:r>
              <a:rPr lang="el-GR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Wingdings" pitchFamily="2" charset="2"/>
              </a:rPr>
              <a:t>π</a:t>
            </a:r>
            <a:r>
              <a:rPr lang="en-US" altLang="zh-CN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Wingdings" pitchFamily="2" charset="2"/>
              </a:rPr>
              <a:t>0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Wingdings" pitchFamily="2" charset="2"/>
              </a:rPr>
              <a:t>, there is no open puzzle here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88" y="2286000"/>
            <a:ext cx="314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investigation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8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2EF350-E779-4661-AD51-36FFE92EC66A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22531" name="内容占位符 5"/>
          <p:cNvSpPr>
            <a:spLocks noGrp="1"/>
          </p:cNvSpPr>
          <p:nvPr>
            <p:ph idx="1"/>
          </p:nvPr>
        </p:nvSpPr>
        <p:spPr>
          <a:xfrm>
            <a:off x="214313" y="2017713"/>
            <a:ext cx="8740775" cy="4483100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Model-independent method is always welcome.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                  (NRQCD is the first principle approach from QCD)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form factor,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nonperturbative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NRQCD matrix element cancels out. Therefore,  our predictions are free from any freely adjustable parameters!</a:t>
            </a:r>
          </a:p>
          <a:p>
            <a:pPr>
              <a:buFont typeface="Wingdings" pitchFamily="2" charset="2"/>
              <a:buChar char="u"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Is LO/NLO NRQCD prediction sufficient?</a:t>
            </a:r>
          </a:p>
          <a:p>
            <a:pPr>
              <a:buFont typeface="Wingdings" pitchFamily="2" charset="2"/>
              <a:buChar char="u"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momentum transfer is not large enough, we are not bothered by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resumming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the large collinear logarithms. </a:t>
            </a:r>
          </a:p>
          <a:p>
            <a:pPr>
              <a:buFont typeface="Wingdings" pitchFamily="2" charset="2"/>
              <a:buChar char="u"/>
              <a:defRPr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3600" b="1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The first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NNLO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calculation for (exclusive) </a:t>
            </a:r>
            <a:r>
              <a:rPr lang="en-US" altLang="zh-CN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quarkonium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production process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</a:t>
            </a:r>
            <a:b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                      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Jia, Sang, PRL 115, 222001 (2017)</a:t>
            </a:r>
            <a:endParaRPr lang="zh-CN" altLang="en-US" sz="2000" dirty="0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569EA3-4A44-424F-8019-A977B2A521EE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857375"/>
            <a:ext cx="8551863" cy="5000625"/>
          </a:xfrm>
          <a:noFill/>
        </p:spPr>
      </p:pic>
    </p:spTree>
  </p:cSld>
  <p:clrMapOvr>
    <a:masterClrMapping/>
  </p:clrMapOvr>
  <p:transition advTm="45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45DE2-4C69-4621-B324-555A318E42C7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pic>
        <p:nvPicPr>
          <p:cNvPr id="1945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46188" y="2924175"/>
            <a:ext cx="6802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1550" y="4659313"/>
            <a:ext cx="7812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50825" y="2205038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latin typeface="Times New Roman" pitchFamily="18" charset="0"/>
                <a:cs typeface="Times New Roman" pitchFamily="18" charset="0"/>
              </a:rPr>
              <a:t>Definition for form factor: 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250825" y="3789363"/>
            <a:ext cx="568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仿宋_GB2312" pitchFamily="49" charset="-122"/>
                <a:cs typeface="Times New Roman" pitchFamily="18" charset="0"/>
              </a:rPr>
              <a:t>N</a:t>
            </a:r>
            <a:r>
              <a:rPr lang="en-US" altLang="zh-CN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仿宋_GB2312" pitchFamily="49" charset="-122"/>
                <a:cs typeface="Times New Roman" pitchFamily="18" charset="0"/>
              </a:rPr>
              <a:t>R</a:t>
            </a:r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仿宋_GB2312" pitchFamily="49" charset="-122"/>
                <a:cs typeface="Times New Roman" pitchFamily="18" charset="0"/>
              </a:rPr>
              <a:t>QCD</a:t>
            </a:r>
            <a:r>
              <a:rPr lang="en-US" altLang="zh-CN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factorization demands:</a:t>
            </a:r>
            <a:endParaRPr lang="zh-CN" altLang="en-US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19463" name="椭圆 8"/>
          <p:cNvSpPr>
            <a:spLocks noChangeArrowheads="1"/>
          </p:cNvSpPr>
          <p:nvPr/>
        </p:nvSpPr>
        <p:spPr bwMode="auto">
          <a:xfrm>
            <a:off x="2484438" y="4581525"/>
            <a:ext cx="2735262" cy="935038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00125" y="5715000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Short-distance coefficient (SDC)</a:t>
            </a:r>
          </a:p>
          <a:p>
            <a:pPr eaLnBrk="1" hangingPunct="1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We are going to compute it to NNLO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5643563"/>
            <a:ext cx="3214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6" name="直接箭头连接符 11"/>
          <p:cNvCxnSpPr>
            <a:cxnSpLocks noChangeShapeType="1"/>
          </p:cNvCxnSpPr>
          <p:nvPr/>
        </p:nvCxnSpPr>
        <p:spPr bwMode="auto">
          <a:xfrm rot="16200000" flipV="1">
            <a:off x="6893719" y="5322094"/>
            <a:ext cx="714375" cy="500063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19467" name="直接箭头连接符 13"/>
          <p:cNvCxnSpPr>
            <a:cxnSpLocks noChangeShapeType="1"/>
          </p:cNvCxnSpPr>
          <p:nvPr/>
        </p:nvCxnSpPr>
        <p:spPr bwMode="auto">
          <a:xfrm rot="5400000">
            <a:off x="6679407" y="4393406"/>
            <a:ext cx="357188" cy="142875"/>
          </a:xfrm>
          <a:prstGeom prst="straightConnector1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 type="arrow" w="med" len="med"/>
          </a:ln>
        </p:spPr>
      </p:cxn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5857875" y="3929063"/>
            <a:ext cx="3001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Comic Sans MS" pitchFamily="66" charset="0"/>
              </a:rPr>
              <a:t>Factorization scale</a:t>
            </a:r>
            <a:endParaRPr lang="zh-CN" alt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469" name="直接箭头连接符 16"/>
          <p:cNvCxnSpPr>
            <a:cxnSpLocks noChangeShapeType="1"/>
            <a:stCxn id="19468" idx="1"/>
          </p:cNvCxnSpPr>
          <p:nvPr/>
        </p:nvCxnSpPr>
        <p:spPr bwMode="auto">
          <a:xfrm rot="10800000" flipV="1">
            <a:off x="5000625" y="4159250"/>
            <a:ext cx="857250" cy="6985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</p:spPr>
      </p:cxnSp>
      <p:sp>
        <p:nvSpPr>
          <p:cNvPr id="17" name="标题 1"/>
          <p:cNvSpPr txBox="1">
            <a:spLocks/>
          </p:cNvSpPr>
          <p:nvPr/>
        </p:nvSpPr>
        <p:spPr bwMode="auto">
          <a:xfrm>
            <a:off x="1000125" y="571500"/>
            <a:ext cx="7900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kern="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Investigation on </a:t>
            </a:r>
            <a:r>
              <a:rPr lang="el-GR" altLang="zh-CN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2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200" b="1" kern="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200" b="1" kern="0" baseline="-250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kern="0" dirty="0" smtClean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form factor</a:t>
            </a:r>
          </a:p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kern="0" dirty="0" smtClean="0">
              <a:solidFill>
                <a:srgbClr val="0000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7D69AB-9D40-41CF-8B8B-98E56239EE5A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88" y="2928938"/>
            <a:ext cx="72342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14375" y="2143125"/>
            <a:ext cx="693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Upon general consideration, the SDC can be written as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5" name="直接箭头连接符 6"/>
          <p:cNvCxnSpPr>
            <a:cxnSpLocks noChangeShapeType="1"/>
          </p:cNvCxnSpPr>
          <p:nvPr/>
        </p:nvCxnSpPr>
        <p:spPr bwMode="auto">
          <a:xfrm flipV="1">
            <a:off x="642938" y="4714875"/>
            <a:ext cx="1214437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14313" y="5857875"/>
            <a:ext cx="196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RG invariance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7" name="直接箭头连接符 9"/>
          <p:cNvCxnSpPr>
            <a:cxnSpLocks noChangeShapeType="1"/>
          </p:cNvCxnSpPr>
          <p:nvPr/>
        </p:nvCxnSpPr>
        <p:spPr bwMode="auto">
          <a:xfrm rot="16200000" flipH="1">
            <a:off x="6786563" y="4857750"/>
            <a:ext cx="42862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5143500" y="5286375"/>
            <a:ext cx="38576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IR pole matches </a:t>
            </a:r>
            <a:r>
              <a:rPr lang="en-US" altLang="zh-CN" sz="22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anomalous dimension</a:t>
            </a:r>
            <a:r>
              <a:rPr lang="en-US" altLang="zh-CN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NRQCD pseudo-scalar density</a:t>
            </a:r>
            <a:r>
              <a:rPr lang="en-US" altLang="zh-CN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Perturbative series for NRQCD SDCs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3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Contents</a:t>
            </a:r>
            <a:endParaRPr lang="zh-CN" altLang="en-US" sz="4000" b="1" smtClean="0">
              <a:solidFill>
                <a:srgbClr val="00660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14313" y="1928813"/>
            <a:ext cx="8929687" cy="45545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Brief review of  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factorization to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quarkonium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production/decay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NNLO QCD correction to </a:t>
            </a:r>
            <a:r>
              <a:rPr lang="el-GR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2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form  factor and confront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BaBar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data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NNLO QCD correction to </a:t>
            </a:r>
            <a:r>
              <a:rPr lang="el-GR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 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/>
                <a:cs typeface="仿宋_GB2312"/>
                <a:sym typeface="Wingdings" pitchFamily="2" charset="2"/>
              </a:rPr>
              <a:t> </a:t>
            </a:r>
            <a:r>
              <a:rPr lang="el-GR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/>
                <a:cs typeface="仿宋_GB2312"/>
              </a:rPr>
              <a:t>γγ 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(including “light-by-light”)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zh-CN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NNLO QCD correction to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l-GR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light hadrons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altLang="zh-CN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Br[</a:t>
            </a:r>
            <a:r>
              <a:rPr lang="el-GR" altLang="zh-CN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 </a:t>
            </a:r>
            <a:r>
              <a:rPr lang="en-US" altLang="zh-CN" sz="2000" b="1" dirty="0" smtClean="0">
                <a:solidFill>
                  <a:srgbClr val="006600"/>
                </a:solidFill>
                <a:latin typeface="Times New Roman" pitchFamily="18" charset="0"/>
                <a:ea typeface="仿宋_GB2312"/>
                <a:cs typeface="仿宋_GB2312"/>
                <a:sym typeface="Wingdings" pitchFamily="2" charset="2"/>
              </a:rPr>
              <a:t> </a:t>
            </a:r>
            <a:r>
              <a:rPr lang="el-GR" altLang="zh-CN" sz="2000" b="1" dirty="0" smtClean="0">
                <a:solidFill>
                  <a:srgbClr val="006600"/>
                </a:solidFill>
                <a:latin typeface="Times New Roman" pitchFamily="18" charset="0"/>
                <a:ea typeface="仿宋_GB2312"/>
                <a:cs typeface="仿宋_GB2312"/>
              </a:rPr>
              <a:t>γγ</a:t>
            </a:r>
            <a:r>
              <a:rPr lang="en-US" altLang="zh-CN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],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then confront the PDG data</a:t>
            </a:r>
          </a:p>
          <a:p>
            <a:pPr eaLnBrk="1" hangingPunct="1">
              <a:buNone/>
              <a:defRPr/>
            </a:pP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CN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Supplementary materials: 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Search for graviton via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/>
                <a:cs typeface="仿宋_GB2312"/>
              </a:rPr>
              <a:t>γ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/>
                <a:cs typeface="仿宋_GB2312"/>
              </a:rPr>
              <a:t>+Graviton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zh-C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zh-CN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25F41-7E93-4203-AE6D-5AB3B21438F9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2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D916C9-CA7B-47FB-B99C-3CB1FB826872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5222875" y="2492375"/>
            <a:ext cx="179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Tree-level SDC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5072063" y="578643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NLO QCD correction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09" name="直接箭头连接符 11"/>
          <p:cNvCxnSpPr>
            <a:cxnSpLocks noChangeShapeType="1"/>
          </p:cNvCxnSpPr>
          <p:nvPr/>
        </p:nvCxnSpPr>
        <p:spPr bwMode="auto">
          <a:xfrm rot="10800000">
            <a:off x="4643438" y="5143500"/>
            <a:ext cx="1071562" cy="500063"/>
          </a:xfrm>
          <a:prstGeom prst="straightConnector1">
            <a:avLst/>
          </a:prstGeom>
          <a:noFill/>
          <a:ln w="50800" algn="ctr">
            <a:solidFill>
              <a:srgbClr val="006600"/>
            </a:solidFill>
            <a:miter lim="800000"/>
            <a:headEnd/>
            <a:tailEnd type="arrow" w="med" len="med"/>
          </a:ln>
        </p:spPr>
      </p:cxnSp>
      <p:sp>
        <p:nvSpPr>
          <p:cNvPr id="11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Theoretical calculation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63663" y="2336800"/>
            <a:ext cx="3303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5738" y="3584575"/>
            <a:ext cx="8778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445125"/>
            <a:ext cx="9747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8007F-4568-45E2-9209-F4B564C77B30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163" y="2420938"/>
            <a:ext cx="672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1979613" y="5516563"/>
            <a:ext cx="138747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b="1"/>
              <a:t>2</a:t>
            </a:r>
            <a:endParaRPr lang="zh-CN" altLang="en-US" b="1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50825" y="4365625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Numer of diagrams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矩形 14"/>
          <p:cNvSpPr>
            <a:spLocks noChangeArrowheads="1"/>
          </p:cNvSpPr>
          <p:nvPr/>
        </p:nvSpPr>
        <p:spPr bwMode="auto">
          <a:xfrm>
            <a:off x="3689350" y="5516563"/>
            <a:ext cx="138747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b="1"/>
              <a:t>8</a:t>
            </a:r>
            <a:endParaRPr lang="zh-CN" altLang="en-US" b="1"/>
          </a:p>
        </p:txBody>
      </p:sp>
      <p:sp>
        <p:nvSpPr>
          <p:cNvPr id="22535" name="矩形 15"/>
          <p:cNvSpPr>
            <a:spLocks noChangeArrowheads="1"/>
          </p:cNvSpPr>
          <p:nvPr/>
        </p:nvSpPr>
        <p:spPr bwMode="auto">
          <a:xfrm>
            <a:off x="5364163" y="5516563"/>
            <a:ext cx="138747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b="1"/>
              <a:t>108</a:t>
            </a:r>
            <a:endParaRPr lang="zh-CN" altLang="en-US" b="1"/>
          </a:p>
        </p:txBody>
      </p:sp>
      <p:sp>
        <p:nvSpPr>
          <p:cNvPr id="22536" name="矩形 16"/>
          <p:cNvSpPr>
            <a:spLocks noChangeArrowheads="1"/>
          </p:cNvSpPr>
          <p:nvPr/>
        </p:nvSpPr>
        <p:spPr bwMode="auto">
          <a:xfrm>
            <a:off x="7073900" y="5516563"/>
            <a:ext cx="1385888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en-US" altLang="zh-CN" b="1"/>
              <a:t>12</a:t>
            </a:r>
            <a:endParaRPr lang="zh-CN" altLang="en-US" b="1"/>
          </a:p>
        </p:txBody>
      </p:sp>
      <p:sp>
        <p:nvSpPr>
          <p:cNvPr id="22537" name="下箭头 6"/>
          <p:cNvSpPr>
            <a:spLocks noChangeArrowheads="1"/>
          </p:cNvSpPr>
          <p:nvPr/>
        </p:nvSpPr>
        <p:spPr bwMode="auto">
          <a:xfrm>
            <a:off x="2484438" y="4233863"/>
            <a:ext cx="503237" cy="1139825"/>
          </a:xfrm>
          <a:prstGeom prst="downArrow">
            <a:avLst>
              <a:gd name="adj1" fmla="val 50000"/>
              <a:gd name="adj2" fmla="val 500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22538" name="下箭头 18"/>
          <p:cNvSpPr>
            <a:spLocks noChangeArrowheads="1"/>
          </p:cNvSpPr>
          <p:nvPr/>
        </p:nvSpPr>
        <p:spPr bwMode="auto">
          <a:xfrm>
            <a:off x="4140200" y="4221163"/>
            <a:ext cx="503238" cy="1139825"/>
          </a:xfrm>
          <a:prstGeom prst="downArrow">
            <a:avLst>
              <a:gd name="adj1" fmla="val 50000"/>
              <a:gd name="adj2" fmla="val 500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22539" name="下箭头 19"/>
          <p:cNvSpPr>
            <a:spLocks noChangeArrowheads="1"/>
          </p:cNvSpPr>
          <p:nvPr/>
        </p:nvSpPr>
        <p:spPr bwMode="auto">
          <a:xfrm>
            <a:off x="5724525" y="4221163"/>
            <a:ext cx="503238" cy="1139825"/>
          </a:xfrm>
          <a:prstGeom prst="downArrow">
            <a:avLst>
              <a:gd name="adj1" fmla="val 50000"/>
              <a:gd name="adj2" fmla="val 500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22540" name="下箭头 20"/>
          <p:cNvSpPr>
            <a:spLocks noChangeArrowheads="1"/>
          </p:cNvSpPr>
          <p:nvPr/>
        </p:nvSpPr>
        <p:spPr bwMode="auto">
          <a:xfrm>
            <a:off x="7596188" y="4221163"/>
            <a:ext cx="504825" cy="1139825"/>
          </a:xfrm>
          <a:prstGeom prst="downArrow">
            <a:avLst>
              <a:gd name="adj1" fmla="val 50000"/>
              <a:gd name="adj2" fmla="val 499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Feynman diagrams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55E2C-B071-4779-89E1-315CD6664B5C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628775" y="2751138"/>
            <a:ext cx="1055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regular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916238" y="2636838"/>
            <a:ext cx="1633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Light-by-light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UV/IR finite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107950" y="4214813"/>
            <a:ext cx="1928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Reproduce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known NNLO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corr. to </a:t>
            </a:r>
            <a:r>
              <a:rPr lang="el-GR" altLang="zh-C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c-&gt;</a:t>
            </a:r>
            <a:r>
              <a:rPr lang="el-GR" altLang="zh-CN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endParaRPr lang="en-US" altLang="zh-CN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Czarnecki et al. 2001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5673725" y="1989138"/>
            <a:ext cx="2930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At               , the value of               is compatible with asymptotic behavior  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Jia,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solving ERBL equation by </a:t>
            </a:r>
            <a:r>
              <a:rPr lang="en-US" altLang="zh-C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Yang, NPB 2009</a:t>
            </a:r>
            <a:endParaRPr lang="zh-CN" alt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4013" y="2651125"/>
            <a:ext cx="5715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NNLO corrections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" y="2133600"/>
            <a:ext cx="3700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32788" y="1989138"/>
            <a:ext cx="8112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060575"/>
            <a:ext cx="8048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9200" y="3644900"/>
            <a:ext cx="464978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5" name="直接箭头连接符 9"/>
          <p:cNvCxnSpPr>
            <a:cxnSpLocks noChangeShapeType="1"/>
          </p:cNvCxnSpPr>
          <p:nvPr/>
        </p:nvCxnSpPr>
        <p:spPr bwMode="auto">
          <a:xfrm flipV="1">
            <a:off x="1763713" y="4641850"/>
            <a:ext cx="1152525" cy="488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3566" name="直接箭头连接符 5"/>
          <p:cNvCxnSpPr>
            <a:cxnSpLocks noChangeShapeType="1"/>
          </p:cNvCxnSpPr>
          <p:nvPr/>
        </p:nvCxnSpPr>
        <p:spPr bwMode="auto">
          <a:xfrm flipH="1">
            <a:off x="7092950" y="3357563"/>
            <a:ext cx="574675" cy="1800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 advTm="18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AFBCC0-60D5-4FBA-BC3C-614A3CB4FC07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pic>
        <p:nvPicPr>
          <p:cNvPr id="24579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1938" y="2205038"/>
            <a:ext cx="87709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NNLO corrections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357188" y="5876925"/>
            <a:ext cx="864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Contribution from light-by-light is not always negligible!</a:t>
            </a:r>
            <a:endParaRPr lang="zh-CN" altLang="en-US" b="1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4582" name="直接箭头连接符 5"/>
          <p:cNvCxnSpPr>
            <a:cxnSpLocks noChangeShapeType="1"/>
          </p:cNvCxnSpPr>
          <p:nvPr/>
        </p:nvCxnSpPr>
        <p:spPr bwMode="auto">
          <a:xfrm flipV="1">
            <a:off x="5651500" y="4652963"/>
            <a:ext cx="1296988" cy="129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 advTm="3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468313" y="5589588"/>
            <a:ext cx="7793037" cy="1143000"/>
          </a:xfrm>
        </p:spPr>
        <p:txBody>
          <a:bodyPr/>
          <a:lstStyle/>
          <a:p>
            <a:pPr algn="ctr" eaLnBrk="1" hangingPunct="1"/>
            <a:r>
              <a:rPr lang="el-GR" altLang="zh-CN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2800" b="1" baseline="300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altLang="zh-CN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800" b="1" baseline="-250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altLang="zh-CN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altLang="zh-CN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NNLO predictions seriously fails to describe data!</a:t>
            </a:r>
            <a:endParaRPr lang="en-US" altLang="zh-CN" sz="1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BE753-82DA-4E06-9B80-7FBCBBCF90BA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Investigation on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c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 form factor</a:t>
            </a: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Theory vs Experiment</a:t>
            </a:r>
            <a:endParaRPr lang="en-US" altLang="zh-CN" sz="3600" b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25" y="1916113"/>
            <a:ext cx="6605588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00500" y="2636838"/>
            <a:ext cx="42338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79900" y="3500438"/>
            <a:ext cx="468471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8" name="直接箭头连接符 5"/>
          <p:cNvCxnSpPr>
            <a:cxnSpLocks noChangeShapeType="1"/>
          </p:cNvCxnSpPr>
          <p:nvPr/>
        </p:nvCxnSpPr>
        <p:spPr bwMode="auto">
          <a:xfrm>
            <a:off x="3276600" y="2924175"/>
            <a:ext cx="647700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25609" name="直接箭头连接符 7"/>
          <p:cNvCxnSpPr>
            <a:cxnSpLocks noChangeShapeType="1"/>
          </p:cNvCxnSpPr>
          <p:nvPr/>
        </p:nvCxnSpPr>
        <p:spPr bwMode="auto">
          <a:xfrm flipV="1">
            <a:off x="4135438" y="3860800"/>
            <a:ext cx="720725" cy="7921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25610" name="TextBox 1"/>
          <p:cNvSpPr txBox="1">
            <a:spLocks noChangeArrowheads="1"/>
          </p:cNvSpPr>
          <p:nvPr/>
        </p:nvSpPr>
        <p:spPr bwMode="auto">
          <a:xfrm>
            <a:off x="28575" y="3068638"/>
            <a:ext cx="2022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Prediction is free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nonperturbative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parameters!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02CD3F-B4AC-4BDC-B0CF-32029AB8FE22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992188" y="5622925"/>
            <a:ext cx="686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Convergence of perturbation series is reasonably well.</a:t>
            </a:r>
          </a:p>
          <a:p>
            <a:pPr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Await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CEPC/ILC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test our predictions?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042988" y="617538"/>
            <a:ext cx="7900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600" b="1" kern="0" dirty="0" smtClean="0">
              <a:solidFill>
                <a:srgbClr val="006600"/>
              </a:solidFill>
              <a:latin typeface="Times New Roman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Prediction to </a:t>
            </a:r>
            <a:r>
              <a:rPr lang="el-GR" altLang="zh-C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γγ</a:t>
            </a:r>
            <a:r>
              <a:rPr lang="en-US" altLang="zh-CN" sz="3600" b="1" kern="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3600" b="1" kern="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 </a:t>
            </a:r>
            <a:r>
              <a:rPr lang="el-GR" altLang="zh-CN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3600" b="1" kern="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b </a:t>
            </a:r>
            <a:r>
              <a:rPr lang="en-US" altLang="zh-CN" sz="3600" b="1" kern="0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form factor</a:t>
            </a:r>
            <a:r>
              <a:rPr lang="en-US" altLang="zh-CN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altLang="zh-CN" sz="36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1916113"/>
            <a:ext cx="5576887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158162" cy="1331913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As a by-product, we also have a complete NNLO prediction for </a:t>
            </a:r>
            <a:r>
              <a:rPr lang="el-GR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l-GR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γ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(including “light-by-light” diagrams)</a:t>
            </a:r>
            <a:endParaRPr lang="zh-CN" altLang="en-US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D9B57-C86A-4009-B309-9D51F95CF24D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  <p:pic>
        <p:nvPicPr>
          <p:cNvPr id="27652" name="图片 4" descr="chic-2gamma-diagram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714625"/>
            <a:ext cx="81819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内容占位符 5"/>
          <p:cNvSpPr>
            <a:spLocks noGrp="1"/>
          </p:cNvSpPr>
          <p:nvPr>
            <p:ph idx="1"/>
          </p:nvPr>
        </p:nvSpPr>
        <p:spPr>
          <a:xfrm>
            <a:off x="500063" y="1928813"/>
            <a:ext cx="8501062" cy="4186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mtClean="0">
                <a:latin typeface="Comic Sans MS" pitchFamily="66" charset="0"/>
              </a:rPr>
              <a:t>We can focus on form factor at Q</a:t>
            </a:r>
            <a:r>
              <a:rPr lang="en-US" altLang="zh-CN" baseline="30000" smtClean="0">
                <a:latin typeface="Comic Sans MS" pitchFamily="66" charset="0"/>
              </a:rPr>
              <a:t>2 </a:t>
            </a:r>
            <a:r>
              <a:rPr lang="en-US" altLang="zh-CN" smtClean="0">
                <a:latin typeface="Comic Sans MS" pitchFamily="66" charset="0"/>
              </a:rPr>
              <a:t>=0:</a:t>
            </a:r>
            <a:endParaRPr lang="zh-CN" altLang="en-US" baseline="3000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zh-CN" altLang="en-US" smtClean="0"/>
          </a:p>
        </p:txBody>
      </p:sp>
    </p:spTree>
  </p:cSld>
  <p:clrMapOvr>
    <a:masterClrMapping/>
  </p:clrMapOvr>
  <p:transition advTm="99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Updated NNLO predictions to  </a:t>
            </a:r>
            <a:r>
              <a:rPr lang="el-GR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l-GR" altLang="zh-C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γ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6FC9BD-0DB7-4D4E-9856-0CB54AC06886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143375"/>
            <a:ext cx="3924300" cy="1989138"/>
          </a:xfrm>
          <a:noFill/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429000"/>
            <a:ext cx="4578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000625"/>
            <a:ext cx="44021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6215063"/>
            <a:ext cx="24495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71688" y="6143625"/>
            <a:ext cx="2163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z-Cyrl-AZ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ngLiU" pitchFamily="49" charset="-120"/>
                <a:ea typeface="MingLiU" pitchFamily="49" charset="-120"/>
                <a:cs typeface="Times New Roman" pitchFamily="18" charset="0"/>
                <a:sym typeface="Wingdings" pitchFamily="2" charset="2"/>
              </a:rPr>
              <a:t>Г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ngLiU" pitchFamily="49" charset="-120"/>
                <a:ea typeface="MingLiU" pitchFamily="49" charset="-120"/>
                <a:cs typeface="Times New Roman" pitchFamily="18" charset="0"/>
                <a:sym typeface="Wingdings" pitchFamily="2" charset="2"/>
              </a:rPr>
              <a:t>(</a:t>
            </a:r>
            <a:r>
              <a:rPr lang="el-GR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" pitchFamily="49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γ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) = </a:t>
            </a:r>
            <a:endParaRPr lang="zh-CN" altLang="en-US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5" y="3714750"/>
            <a:ext cx="27955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 factor at Q</a:t>
            </a:r>
            <a:r>
              <a:rPr lang="en-US" altLang="zh-CN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=0</a:t>
            </a:r>
            <a:r>
              <a:rPr lang="en-US" altLang="zh-CN" sz="2000" dirty="0">
                <a:latin typeface="Comic Sans MS" pitchFamily="66" charset="0"/>
              </a:rPr>
              <a:t>:</a:t>
            </a:r>
            <a:endParaRPr lang="zh-CN" altLang="en-US" sz="2000" baseline="30000" dirty="0">
              <a:latin typeface="Comic Sans MS" pitchFamily="66" charset="0"/>
            </a:endParaRPr>
          </a:p>
        </p:txBody>
      </p:sp>
      <p:sp>
        <p:nvSpPr>
          <p:cNvPr id="28682" name="矩形 11"/>
          <p:cNvSpPr>
            <a:spLocks noChangeArrowheads="1"/>
          </p:cNvSpPr>
          <p:nvPr/>
        </p:nvSpPr>
        <p:spPr bwMode="auto">
          <a:xfrm>
            <a:off x="214313" y="2071688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Comic Sans MS" pitchFamily="66" charset="0"/>
              </a:rPr>
              <a:t>NNLO</a:t>
            </a:r>
            <a:r>
              <a:rPr lang="en-US" altLang="zh-CN" sz="2000">
                <a:latin typeface="Comic Sans MS" pitchFamily="66" charset="0"/>
              </a:rPr>
              <a:t>  correction was previously computed by </a:t>
            </a:r>
            <a:r>
              <a:rPr lang="en-US" altLang="zh-CN" sz="2000">
                <a:solidFill>
                  <a:srgbClr val="C00000"/>
                </a:solidFill>
                <a:latin typeface="Comic Sans MS" pitchFamily="66" charset="0"/>
              </a:rPr>
              <a:t>Czarnecki and Melkinov</a:t>
            </a:r>
            <a:r>
              <a:rPr lang="en-US" altLang="zh-CN" sz="2000">
                <a:latin typeface="Comic Sans MS" pitchFamily="66" charset="0"/>
              </a:rPr>
              <a:t> (</a:t>
            </a:r>
            <a:r>
              <a:rPr lang="en-US" altLang="zh-CN" sz="2000">
                <a:solidFill>
                  <a:srgbClr val="FF0000"/>
                </a:solidFill>
                <a:latin typeface="Comic Sans MS" pitchFamily="66" charset="0"/>
              </a:rPr>
              <a:t>2001</a:t>
            </a:r>
            <a:r>
              <a:rPr lang="en-US" altLang="zh-CN" sz="2000">
                <a:latin typeface="Comic Sans MS" pitchFamily="66" charset="0"/>
              </a:rPr>
              <a:t>)  (neglecting light-by-light);</a:t>
            </a:r>
          </a:p>
          <a:p>
            <a:endParaRPr lang="en-US" altLang="zh-CN" sz="2000">
              <a:latin typeface="Comic Sans MS" pitchFamily="66" charset="0"/>
            </a:endParaRPr>
          </a:p>
          <a:p>
            <a:r>
              <a:rPr lang="en-US" altLang="zh-CN" sz="2000">
                <a:latin typeface="Comic Sans MS" pitchFamily="66" charset="0"/>
              </a:rPr>
              <a:t>Here we present a complete/highly precise NNLO predictions</a:t>
            </a:r>
          </a:p>
        </p:txBody>
      </p:sp>
      <p:sp>
        <p:nvSpPr>
          <p:cNvPr id="28683" name="任意多边形 12"/>
          <p:cNvSpPr>
            <a:spLocks noChangeArrowheads="1"/>
          </p:cNvSpPr>
          <p:nvPr/>
        </p:nvSpPr>
        <p:spPr bwMode="auto">
          <a:xfrm>
            <a:off x="3929063" y="4643438"/>
            <a:ext cx="4738687" cy="1414462"/>
          </a:xfrm>
          <a:custGeom>
            <a:avLst/>
            <a:gdLst>
              <a:gd name="T0" fmla="*/ 0 w 4479311"/>
              <a:gd name="T1" fmla="*/ 0 h 1214886"/>
              <a:gd name="T2" fmla="*/ 4479311 w 4479311"/>
              <a:gd name="T3" fmla="*/ 1214886 h 1214886"/>
            </a:gdLst>
            <a:ahLst/>
            <a:cxnLst/>
            <a:rect l="T0" t="T1" r="T2" b="T3"/>
            <a:pathLst>
              <a:path w="4479311" h="1214886">
                <a:moveTo>
                  <a:pt x="4339352" y="1091681"/>
                </a:moveTo>
                <a:cubicBezTo>
                  <a:pt x="4336242" y="1091681"/>
                  <a:pt x="4320849" y="1084939"/>
                  <a:pt x="4311360" y="1082351"/>
                </a:cubicBezTo>
                <a:cubicBezTo>
                  <a:pt x="4286616" y="1075603"/>
                  <a:pt x="4261046" y="1071801"/>
                  <a:pt x="4236715" y="1063690"/>
                </a:cubicBezTo>
                <a:cubicBezTo>
                  <a:pt x="4165686" y="1040013"/>
                  <a:pt x="4200020" y="1048886"/>
                  <a:pt x="4134078" y="1035698"/>
                </a:cubicBezTo>
                <a:lnTo>
                  <a:pt x="3891482" y="1045028"/>
                </a:lnTo>
                <a:cubicBezTo>
                  <a:pt x="3842101" y="1047850"/>
                  <a:pt x="3806769" y="1053487"/>
                  <a:pt x="3760854" y="1063690"/>
                </a:cubicBezTo>
                <a:cubicBezTo>
                  <a:pt x="3748336" y="1066472"/>
                  <a:pt x="3736148" y="1070726"/>
                  <a:pt x="3723531" y="1073020"/>
                </a:cubicBezTo>
                <a:cubicBezTo>
                  <a:pt x="3701893" y="1076954"/>
                  <a:pt x="3679988" y="1079241"/>
                  <a:pt x="3658217" y="1082351"/>
                </a:cubicBezTo>
                <a:cubicBezTo>
                  <a:pt x="3648886" y="1088571"/>
                  <a:pt x="3641044" y="1098061"/>
                  <a:pt x="3630225" y="1101012"/>
                </a:cubicBezTo>
                <a:cubicBezTo>
                  <a:pt x="3614926" y="1105185"/>
                  <a:pt x="3467893" y="1119111"/>
                  <a:pt x="3462274" y="1119673"/>
                </a:cubicBezTo>
                <a:cubicBezTo>
                  <a:pt x="3437998" y="1124528"/>
                  <a:pt x="3382439" y="1136162"/>
                  <a:pt x="3359637" y="1138334"/>
                </a:cubicBezTo>
                <a:cubicBezTo>
                  <a:pt x="3313091" y="1142767"/>
                  <a:pt x="3266331" y="1144555"/>
                  <a:pt x="3219678" y="1147665"/>
                </a:cubicBezTo>
                <a:cubicBezTo>
                  <a:pt x="2782735" y="1214886"/>
                  <a:pt x="3056940" y="1179380"/>
                  <a:pt x="2109335" y="1156996"/>
                </a:cubicBezTo>
                <a:cubicBezTo>
                  <a:pt x="1839957" y="1150633"/>
                  <a:pt x="1993853" y="1145056"/>
                  <a:pt x="1857409" y="1129004"/>
                </a:cubicBezTo>
                <a:cubicBezTo>
                  <a:pt x="1823291" y="1124990"/>
                  <a:pt x="1788984" y="1122783"/>
                  <a:pt x="1754772" y="1119673"/>
                </a:cubicBezTo>
                <a:cubicBezTo>
                  <a:pt x="1736392" y="1110483"/>
                  <a:pt x="1711031" y="1095603"/>
                  <a:pt x="1689458" y="1091681"/>
                </a:cubicBezTo>
                <a:cubicBezTo>
                  <a:pt x="1664787" y="1087195"/>
                  <a:pt x="1639636" y="1085897"/>
                  <a:pt x="1614813" y="1082351"/>
                </a:cubicBezTo>
                <a:cubicBezTo>
                  <a:pt x="1596084" y="1079676"/>
                  <a:pt x="1577558" y="1075695"/>
                  <a:pt x="1558829" y="1073020"/>
                </a:cubicBezTo>
                <a:cubicBezTo>
                  <a:pt x="1534006" y="1069474"/>
                  <a:pt x="1509066" y="1066800"/>
                  <a:pt x="1484184" y="1063690"/>
                </a:cubicBezTo>
                <a:cubicBezTo>
                  <a:pt x="1474853" y="1060580"/>
                  <a:pt x="1465180" y="1058354"/>
                  <a:pt x="1456192" y="1054359"/>
                </a:cubicBezTo>
                <a:cubicBezTo>
                  <a:pt x="1437127" y="1045885"/>
                  <a:pt x="1420002" y="1032965"/>
                  <a:pt x="1400209" y="1026367"/>
                </a:cubicBezTo>
                <a:cubicBezTo>
                  <a:pt x="1382261" y="1020384"/>
                  <a:pt x="1362886" y="1020146"/>
                  <a:pt x="1344225" y="1017036"/>
                </a:cubicBezTo>
                <a:cubicBezTo>
                  <a:pt x="1288241" y="995265"/>
                  <a:pt x="1234548" y="966291"/>
                  <a:pt x="1176274" y="951722"/>
                </a:cubicBezTo>
                <a:cubicBezTo>
                  <a:pt x="1138952" y="942391"/>
                  <a:pt x="1100026" y="938018"/>
                  <a:pt x="1064307" y="923730"/>
                </a:cubicBezTo>
                <a:cubicBezTo>
                  <a:pt x="959094" y="881645"/>
                  <a:pt x="1003499" y="894533"/>
                  <a:pt x="933678" y="877077"/>
                </a:cubicBezTo>
                <a:cubicBezTo>
                  <a:pt x="884108" y="844031"/>
                  <a:pt x="927512" y="870190"/>
                  <a:pt x="859033" y="839755"/>
                </a:cubicBezTo>
                <a:cubicBezTo>
                  <a:pt x="846323" y="834106"/>
                  <a:pt x="834734" y="825978"/>
                  <a:pt x="821711" y="821094"/>
                </a:cubicBezTo>
                <a:cubicBezTo>
                  <a:pt x="809704" y="816591"/>
                  <a:pt x="796671" y="815448"/>
                  <a:pt x="784388" y="811763"/>
                </a:cubicBezTo>
                <a:cubicBezTo>
                  <a:pt x="765547" y="806111"/>
                  <a:pt x="747693" y="796960"/>
                  <a:pt x="728405" y="793102"/>
                </a:cubicBezTo>
                <a:cubicBezTo>
                  <a:pt x="660186" y="779458"/>
                  <a:pt x="697452" y="786014"/>
                  <a:pt x="616437" y="774441"/>
                </a:cubicBezTo>
                <a:cubicBezTo>
                  <a:pt x="549158" y="752014"/>
                  <a:pt x="639192" y="780409"/>
                  <a:pt x="532462" y="755779"/>
                </a:cubicBezTo>
                <a:cubicBezTo>
                  <a:pt x="510399" y="750688"/>
                  <a:pt x="488836" y="743624"/>
                  <a:pt x="467148" y="737118"/>
                </a:cubicBezTo>
                <a:cubicBezTo>
                  <a:pt x="457727" y="734292"/>
                  <a:pt x="448833" y="729547"/>
                  <a:pt x="439156" y="727788"/>
                </a:cubicBezTo>
                <a:cubicBezTo>
                  <a:pt x="414485" y="723302"/>
                  <a:pt x="389393" y="721567"/>
                  <a:pt x="364511" y="718457"/>
                </a:cubicBezTo>
                <a:cubicBezTo>
                  <a:pt x="298887" y="696581"/>
                  <a:pt x="377546" y="720630"/>
                  <a:pt x="252543" y="699796"/>
                </a:cubicBezTo>
                <a:cubicBezTo>
                  <a:pt x="217368" y="693934"/>
                  <a:pt x="228796" y="687922"/>
                  <a:pt x="196560" y="671804"/>
                </a:cubicBezTo>
                <a:cubicBezTo>
                  <a:pt x="174249" y="660649"/>
                  <a:pt x="146140" y="651887"/>
                  <a:pt x="121915" y="643812"/>
                </a:cubicBezTo>
                <a:cubicBezTo>
                  <a:pt x="115695" y="634481"/>
                  <a:pt x="110259" y="624577"/>
                  <a:pt x="103254" y="615820"/>
                </a:cubicBezTo>
                <a:cubicBezTo>
                  <a:pt x="50072" y="549344"/>
                  <a:pt x="123367" y="655323"/>
                  <a:pt x="65931" y="569167"/>
                </a:cubicBezTo>
                <a:cubicBezTo>
                  <a:pt x="62821" y="559836"/>
                  <a:pt x="61661" y="549609"/>
                  <a:pt x="56601" y="541175"/>
                </a:cubicBezTo>
                <a:cubicBezTo>
                  <a:pt x="29571" y="496125"/>
                  <a:pt x="0" y="551987"/>
                  <a:pt x="47270" y="438539"/>
                </a:cubicBezTo>
                <a:cubicBezTo>
                  <a:pt x="53251" y="424184"/>
                  <a:pt x="71938" y="419586"/>
                  <a:pt x="84592" y="410547"/>
                </a:cubicBezTo>
                <a:cubicBezTo>
                  <a:pt x="122473" y="383489"/>
                  <a:pt x="102598" y="396072"/>
                  <a:pt x="149907" y="382555"/>
                </a:cubicBezTo>
                <a:cubicBezTo>
                  <a:pt x="175101" y="375357"/>
                  <a:pt x="187866" y="367541"/>
                  <a:pt x="215221" y="363894"/>
                </a:cubicBezTo>
                <a:cubicBezTo>
                  <a:pt x="249273" y="359354"/>
                  <a:pt x="283526" y="355768"/>
                  <a:pt x="317858" y="354563"/>
                </a:cubicBezTo>
                <a:cubicBezTo>
                  <a:pt x="460873" y="349545"/>
                  <a:pt x="603997" y="348342"/>
                  <a:pt x="747066" y="345232"/>
                </a:cubicBezTo>
                <a:lnTo>
                  <a:pt x="793719" y="335902"/>
                </a:lnTo>
                <a:cubicBezTo>
                  <a:pt x="812333" y="332518"/>
                  <a:pt x="831152" y="330281"/>
                  <a:pt x="849703" y="326571"/>
                </a:cubicBezTo>
                <a:cubicBezTo>
                  <a:pt x="862277" y="324056"/>
                  <a:pt x="874584" y="320351"/>
                  <a:pt x="887025" y="317241"/>
                </a:cubicBezTo>
                <a:cubicBezTo>
                  <a:pt x="893245" y="311020"/>
                  <a:pt x="897818" y="302513"/>
                  <a:pt x="905686" y="298579"/>
                </a:cubicBezTo>
                <a:cubicBezTo>
                  <a:pt x="917156" y="292844"/>
                  <a:pt x="930679" y="292772"/>
                  <a:pt x="943009" y="289249"/>
                </a:cubicBezTo>
                <a:cubicBezTo>
                  <a:pt x="952466" y="286547"/>
                  <a:pt x="961670" y="283028"/>
                  <a:pt x="971001" y="279918"/>
                </a:cubicBezTo>
                <a:cubicBezTo>
                  <a:pt x="974111" y="270587"/>
                  <a:pt x="975933" y="260723"/>
                  <a:pt x="980331" y="251926"/>
                </a:cubicBezTo>
                <a:cubicBezTo>
                  <a:pt x="985346" y="241896"/>
                  <a:pt x="994575" y="234241"/>
                  <a:pt x="998992" y="223934"/>
                </a:cubicBezTo>
                <a:cubicBezTo>
                  <a:pt x="1039169" y="130188"/>
                  <a:pt x="964270" y="256056"/>
                  <a:pt x="1026984" y="130628"/>
                </a:cubicBezTo>
                <a:cubicBezTo>
                  <a:pt x="1033204" y="118187"/>
                  <a:pt x="1040166" y="106090"/>
                  <a:pt x="1045645" y="93306"/>
                </a:cubicBezTo>
                <a:cubicBezTo>
                  <a:pt x="1049519" y="84266"/>
                  <a:pt x="1047296" y="71458"/>
                  <a:pt x="1054976" y="65314"/>
                </a:cubicBezTo>
                <a:cubicBezTo>
                  <a:pt x="1064990" y="57303"/>
                  <a:pt x="1079858" y="59093"/>
                  <a:pt x="1092299" y="55983"/>
                </a:cubicBezTo>
                <a:cubicBezTo>
                  <a:pt x="1132731" y="59093"/>
                  <a:pt x="1173698" y="58060"/>
                  <a:pt x="1213596" y="65314"/>
                </a:cubicBezTo>
                <a:cubicBezTo>
                  <a:pt x="1242626" y="70592"/>
                  <a:pt x="1269580" y="83975"/>
                  <a:pt x="1297572" y="93306"/>
                </a:cubicBezTo>
                <a:lnTo>
                  <a:pt x="1325564" y="102636"/>
                </a:lnTo>
                <a:cubicBezTo>
                  <a:pt x="1334895" y="108857"/>
                  <a:pt x="1343526" y="116283"/>
                  <a:pt x="1353556" y="121298"/>
                </a:cubicBezTo>
                <a:cubicBezTo>
                  <a:pt x="1394472" y="141756"/>
                  <a:pt x="1403160" y="140549"/>
                  <a:pt x="1446862" y="149290"/>
                </a:cubicBezTo>
                <a:cubicBezTo>
                  <a:pt x="1558829" y="146180"/>
                  <a:pt x="1670893" y="145553"/>
                  <a:pt x="1782764" y="139959"/>
                </a:cubicBezTo>
                <a:cubicBezTo>
                  <a:pt x="1795572" y="139319"/>
                  <a:pt x="1807380" y="132361"/>
                  <a:pt x="1820086" y="130628"/>
                </a:cubicBezTo>
                <a:cubicBezTo>
                  <a:pt x="1875898" y="123017"/>
                  <a:pt x="1932053" y="118187"/>
                  <a:pt x="1988037" y="111967"/>
                </a:cubicBezTo>
                <a:cubicBezTo>
                  <a:pt x="2082123" y="101513"/>
                  <a:pt x="2113736" y="96633"/>
                  <a:pt x="2221303" y="93306"/>
                </a:cubicBezTo>
                <a:lnTo>
                  <a:pt x="2977082" y="74645"/>
                </a:lnTo>
                <a:cubicBezTo>
                  <a:pt x="3292224" y="50402"/>
                  <a:pt x="2841653" y="83708"/>
                  <a:pt x="3312984" y="55983"/>
                </a:cubicBezTo>
                <a:cubicBezTo>
                  <a:pt x="3446997" y="48100"/>
                  <a:pt x="3388680" y="46934"/>
                  <a:pt x="3527588" y="27992"/>
                </a:cubicBezTo>
                <a:cubicBezTo>
                  <a:pt x="3558559" y="23769"/>
                  <a:pt x="3589899" y="22704"/>
                  <a:pt x="3620894" y="18661"/>
                </a:cubicBezTo>
                <a:cubicBezTo>
                  <a:pt x="3661459" y="13370"/>
                  <a:pt x="3701759" y="6220"/>
                  <a:pt x="3742192" y="0"/>
                </a:cubicBezTo>
                <a:cubicBezTo>
                  <a:pt x="3819947" y="6220"/>
                  <a:pt x="3897898" y="10351"/>
                  <a:pt x="3975458" y="18661"/>
                </a:cubicBezTo>
                <a:cubicBezTo>
                  <a:pt x="3999283" y="21214"/>
                  <a:pt x="4034423" y="46005"/>
                  <a:pt x="4050103" y="55983"/>
                </a:cubicBezTo>
                <a:cubicBezTo>
                  <a:pt x="4069025" y="68024"/>
                  <a:pt x="4084328" y="87867"/>
                  <a:pt x="4106086" y="93306"/>
                </a:cubicBezTo>
                <a:lnTo>
                  <a:pt x="4143409" y="102636"/>
                </a:lnTo>
                <a:cubicBezTo>
                  <a:pt x="4149629" y="108857"/>
                  <a:pt x="4154750" y="116418"/>
                  <a:pt x="4162070" y="121298"/>
                </a:cubicBezTo>
                <a:cubicBezTo>
                  <a:pt x="4185127" y="136670"/>
                  <a:pt x="4202504" y="140996"/>
                  <a:pt x="4227384" y="149290"/>
                </a:cubicBezTo>
                <a:cubicBezTo>
                  <a:pt x="4230494" y="158620"/>
                  <a:pt x="4231655" y="168847"/>
                  <a:pt x="4236715" y="177281"/>
                </a:cubicBezTo>
                <a:cubicBezTo>
                  <a:pt x="4241241" y="184824"/>
                  <a:pt x="4249744" y="189185"/>
                  <a:pt x="4255376" y="195943"/>
                </a:cubicBezTo>
                <a:cubicBezTo>
                  <a:pt x="4265331" y="207890"/>
                  <a:pt x="4274037" y="220824"/>
                  <a:pt x="4283368" y="233265"/>
                </a:cubicBezTo>
                <a:cubicBezTo>
                  <a:pt x="4286478" y="245706"/>
                  <a:pt x="4287647" y="258801"/>
                  <a:pt x="4292699" y="270588"/>
                </a:cubicBezTo>
                <a:cubicBezTo>
                  <a:pt x="4313034" y="318037"/>
                  <a:pt x="4305946" y="281127"/>
                  <a:pt x="4330021" y="317241"/>
                </a:cubicBezTo>
                <a:cubicBezTo>
                  <a:pt x="4337736" y="328814"/>
                  <a:pt x="4343203" y="341779"/>
                  <a:pt x="4348682" y="354563"/>
                </a:cubicBezTo>
                <a:cubicBezTo>
                  <a:pt x="4352556" y="363603"/>
                  <a:pt x="4355311" y="373098"/>
                  <a:pt x="4358013" y="382555"/>
                </a:cubicBezTo>
                <a:cubicBezTo>
                  <a:pt x="4361536" y="394885"/>
                  <a:pt x="4362292" y="408090"/>
                  <a:pt x="4367343" y="419877"/>
                </a:cubicBezTo>
                <a:cubicBezTo>
                  <a:pt x="4371761" y="430184"/>
                  <a:pt x="4379784" y="438538"/>
                  <a:pt x="4386005" y="447869"/>
                </a:cubicBezTo>
                <a:cubicBezTo>
                  <a:pt x="4389115" y="475861"/>
                  <a:pt x="4389812" y="504228"/>
                  <a:pt x="4395335" y="531845"/>
                </a:cubicBezTo>
                <a:cubicBezTo>
                  <a:pt x="4399193" y="551133"/>
                  <a:pt x="4408592" y="568914"/>
                  <a:pt x="4413996" y="587828"/>
                </a:cubicBezTo>
                <a:cubicBezTo>
                  <a:pt x="4420217" y="609600"/>
                  <a:pt x="4427566" y="631080"/>
                  <a:pt x="4432658" y="653143"/>
                </a:cubicBezTo>
                <a:cubicBezTo>
                  <a:pt x="4450405" y="730048"/>
                  <a:pt x="4427597" y="687540"/>
                  <a:pt x="4460650" y="737118"/>
                </a:cubicBezTo>
                <a:cubicBezTo>
                  <a:pt x="4463760" y="752669"/>
                  <a:pt x="4466540" y="768290"/>
                  <a:pt x="4469980" y="783771"/>
                </a:cubicBezTo>
                <a:cubicBezTo>
                  <a:pt x="4472762" y="796290"/>
                  <a:pt x="4479311" y="808270"/>
                  <a:pt x="4479311" y="821094"/>
                </a:cubicBezTo>
                <a:cubicBezTo>
                  <a:pt x="4479311" y="861646"/>
                  <a:pt x="4475010" y="902153"/>
                  <a:pt x="4469980" y="942392"/>
                </a:cubicBezTo>
                <a:cubicBezTo>
                  <a:pt x="4468760" y="952151"/>
                  <a:pt x="4466551" y="962515"/>
                  <a:pt x="4460650" y="970383"/>
                </a:cubicBezTo>
                <a:cubicBezTo>
                  <a:pt x="4433361" y="1006768"/>
                  <a:pt x="4418377" y="1014115"/>
                  <a:pt x="4386005" y="1035698"/>
                </a:cubicBezTo>
                <a:cubicBezTo>
                  <a:pt x="4379784" y="1045029"/>
                  <a:pt x="4375958" y="1056511"/>
                  <a:pt x="4367343" y="1063690"/>
                </a:cubicBezTo>
                <a:cubicBezTo>
                  <a:pt x="4356658" y="1072594"/>
                  <a:pt x="4341948" y="1075195"/>
                  <a:pt x="4330021" y="1082351"/>
                </a:cubicBezTo>
                <a:cubicBezTo>
                  <a:pt x="4326249" y="1084614"/>
                  <a:pt x="4342462" y="1091681"/>
                  <a:pt x="4339352" y="1091681"/>
                </a:cubicBezTo>
                <a:close/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28684" name="任意多边形 13"/>
          <p:cNvSpPr>
            <a:spLocks noChangeArrowheads="1"/>
          </p:cNvSpPr>
          <p:nvPr/>
        </p:nvSpPr>
        <p:spPr bwMode="auto">
          <a:xfrm>
            <a:off x="569913" y="5129213"/>
            <a:ext cx="2601912" cy="671512"/>
          </a:xfrm>
          <a:custGeom>
            <a:avLst/>
            <a:gdLst>
              <a:gd name="T0" fmla="*/ 195943 w 2603241"/>
              <a:gd name="T1" fmla="*/ 590977 h 671934"/>
              <a:gd name="T2" fmla="*/ 858417 w 2603241"/>
              <a:gd name="T3" fmla="*/ 581647 h 671934"/>
              <a:gd name="T4" fmla="*/ 905070 w 2603241"/>
              <a:gd name="T5" fmla="*/ 562985 h 671934"/>
              <a:gd name="T6" fmla="*/ 942392 w 2603241"/>
              <a:gd name="T7" fmla="*/ 553655 h 671934"/>
              <a:gd name="T8" fmla="*/ 1586205 w 2603241"/>
              <a:gd name="T9" fmla="*/ 562985 h 671934"/>
              <a:gd name="T10" fmla="*/ 1632858 w 2603241"/>
              <a:gd name="T11" fmla="*/ 572316 h 671934"/>
              <a:gd name="T12" fmla="*/ 1707503 w 2603241"/>
              <a:gd name="T13" fmla="*/ 581647 h 671934"/>
              <a:gd name="T14" fmla="*/ 1735495 w 2603241"/>
              <a:gd name="T15" fmla="*/ 590977 h 671934"/>
              <a:gd name="T16" fmla="*/ 1791479 w 2603241"/>
              <a:gd name="T17" fmla="*/ 600308 h 671934"/>
              <a:gd name="T18" fmla="*/ 1819471 w 2603241"/>
              <a:gd name="T19" fmla="*/ 618969 h 671934"/>
              <a:gd name="T20" fmla="*/ 1875454 w 2603241"/>
              <a:gd name="T21" fmla="*/ 628300 h 671934"/>
              <a:gd name="T22" fmla="*/ 2248679 w 2603241"/>
              <a:gd name="T23" fmla="*/ 646961 h 671934"/>
              <a:gd name="T24" fmla="*/ 2519267 w 2603241"/>
              <a:gd name="T25" fmla="*/ 609639 h 671934"/>
              <a:gd name="T26" fmla="*/ 2565919 w 2603241"/>
              <a:gd name="T27" fmla="*/ 553655 h 671934"/>
              <a:gd name="T28" fmla="*/ 2584581 w 2603241"/>
              <a:gd name="T29" fmla="*/ 525663 h 671934"/>
              <a:gd name="T30" fmla="*/ 2603241 w 2603241"/>
              <a:gd name="T31" fmla="*/ 469679 h 671934"/>
              <a:gd name="T32" fmla="*/ 2584581 w 2603241"/>
              <a:gd name="T33" fmla="*/ 273736 h 671934"/>
              <a:gd name="T34" fmla="*/ 2565919 w 2603241"/>
              <a:gd name="T35" fmla="*/ 245745 h 671934"/>
              <a:gd name="T36" fmla="*/ 2519267 w 2603241"/>
              <a:gd name="T37" fmla="*/ 208422 h 671934"/>
              <a:gd name="T38" fmla="*/ 2491275 w 2603241"/>
              <a:gd name="T39" fmla="*/ 199092 h 671934"/>
              <a:gd name="T40" fmla="*/ 2425961 w 2603241"/>
              <a:gd name="T41" fmla="*/ 152439 h 671934"/>
              <a:gd name="T42" fmla="*/ 2388637 w 2603241"/>
              <a:gd name="T43" fmla="*/ 143108 h 671934"/>
              <a:gd name="T44" fmla="*/ 2332653 w 2603241"/>
              <a:gd name="T45" fmla="*/ 124447 h 671934"/>
              <a:gd name="T46" fmla="*/ 2313993 w 2603241"/>
              <a:gd name="T47" fmla="*/ 105785 h 671934"/>
              <a:gd name="T48" fmla="*/ 2276671 w 2603241"/>
              <a:gd name="T49" fmla="*/ 87124 h 671934"/>
              <a:gd name="T50" fmla="*/ 2202025 w 2603241"/>
              <a:gd name="T51" fmla="*/ 68463 h 671934"/>
              <a:gd name="T52" fmla="*/ 1931438 w 2603241"/>
              <a:gd name="T53" fmla="*/ 40471 h 671934"/>
              <a:gd name="T54" fmla="*/ 1604867 w 2603241"/>
              <a:gd name="T55" fmla="*/ 21810 h 671934"/>
              <a:gd name="T56" fmla="*/ 998376 w 2603241"/>
              <a:gd name="T57" fmla="*/ 12479 h 671934"/>
              <a:gd name="T58" fmla="*/ 251927 w 2603241"/>
              <a:gd name="T59" fmla="*/ 21810 h 671934"/>
              <a:gd name="T60" fmla="*/ 186613 w 2603241"/>
              <a:gd name="T61" fmla="*/ 40471 h 671934"/>
              <a:gd name="T62" fmla="*/ 121298 w 2603241"/>
              <a:gd name="T63" fmla="*/ 59132 h 671934"/>
              <a:gd name="T64" fmla="*/ 74645 w 2603241"/>
              <a:gd name="T65" fmla="*/ 105785 h 671934"/>
              <a:gd name="T66" fmla="*/ 46653 w 2603241"/>
              <a:gd name="T67" fmla="*/ 124447 h 671934"/>
              <a:gd name="T68" fmla="*/ 27992 w 2603241"/>
              <a:gd name="T69" fmla="*/ 208422 h 671934"/>
              <a:gd name="T70" fmla="*/ 9331 w 2603241"/>
              <a:gd name="T71" fmla="*/ 264406 h 671934"/>
              <a:gd name="T72" fmla="*/ 0 w 2603241"/>
              <a:gd name="T73" fmla="*/ 292398 h 671934"/>
              <a:gd name="T74" fmla="*/ 9331 w 2603241"/>
              <a:gd name="T75" fmla="*/ 516332 h 671934"/>
              <a:gd name="T76" fmla="*/ 27992 w 2603241"/>
              <a:gd name="T77" fmla="*/ 544324 h 671934"/>
              <a:gd name="T78" fmla="*/ 83976 w 2603241"/>
              <a:gd name="T79" fmla="*/ 562985 h 671934"/>
              <a:gd name="T80" fmla="*/ 111968 w 2603241"/>
              <a:gd name="T81" fmla="*/ 572316 h 671934"/>
              <a:gd name="T82" fmla="*/ 139960 w 2603241"/>
              <a:gd name="T83" fmla="*/ 581647 h 671934"/>
              <a:gd name="T84" fmla="*/ 167951 w 2603241"/>
              <a:gd name="T85" fmla="*/ 600308 h 671934"/>
              <a:gd name="T86" fmla="*/ 195943 w 2603241"/>
              <a:gd name="T87" fmla="*/ 590977 h 6719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03241"/>
              <a:gd name="T133" fmla="*/ 0 h 671934"/>
              <a:gd name="T134" fmla="*/ 2603241 w 2603241"/>
              <a:gd name="T135" fmla="*/ 671934 h 67193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03241" h="671934">
                <a:moveTo>
                  <a:pt x="195943" y="590977"/>
                </a:moveTo>
                <a:cubicBezTo>
                  <a:pt x="311021" y="587867"/>
                  <a:pt x="637742" y="590358"/>
                  <a:pt x="858417" y="581647"/>
                </a:cubicBezTo>
                <a:cubicBezTo>
                  <a:pt x="875153" y="580986"/>
                  <a:pt x="889180" y="568282"/>
                  <a:pt x="905070" y="562985"/>
                </a:cubicBezTo>
                <a:cubicBezTo>
                  <a:pt x="917235" y="558930"/>
                  <a:pt x="929951" y="556765"/>
                  <a:pt x="942392" y="553655"/>
                </a:cubicBezTo>
                <a:lnTo>
                  <a:pt x="1586204" y="562985"/>
                </a:lnTo>
                <a:cubicBezTo>
                  <a:pt x="1602057" y="563413"/>
                  <a:pt x="1617182" y="569904"/>
                  <a:pt x="1632857" y="572316"/>
                </a:cubicBezTo>
                <a:cubicBezTo>
                  <a:pt x="1657641" y="576129"/>
                  <a:pt x="1682620" y="578537"/>
                  <a:pt x="1707502" y="581647"/>
                </a:cubicBezTo>
                <a:cubicBezTo>
                  <a:pt x="1716833" y="584757"/>
                  <a:pt x="1725893" y="588843"/>
                  <a:pt x="1735494" y="590977"/>
                </a:cubicBezTo>
                <a:cubicBezTo>
                  <a:pt x="1753962" y="595081"/>
                  <a:pt x="1773530" y="594325"/>
                  <a:pt x="1791478" y="600308"/>
                </a:cubicBezTo>
                <a:cubicBezTo>
                  <a:pt x="1802117" y="603854"/>
                  <a:pt x="1808831" y="615423"/>
                  <a:pt x="1819470" y="618969"/>
                </a:cubicBezTo>
                <a:cubicBezTo>
                  <a:pt x="1837418" y="624952"/>
                  <a:pt x="1856725" y="625625"/>
                  <a:pt x="1875453" y="628300"/>
                </a:cubicBezTo>
                <a:cubicBezTo>
                  <a:pt x="2021140" y="649112"/>
                  <a:pt x="2035288" y="640292"/>
                  <a:pt x="2248678" y="646961"/>
                </a:cubicBezTo>
                <a:cubicBezTo>
                  <a:pt x="2375105" y="637236"/>
                  <a:pt x="2441399" y="671934"/>
                  <a:pt x="2519266" y="609639"/>
                </a:cubicBezTo>
                <a:cubicBezTo>
                  <a:pt x="2536943" y="595497"/>
                  <a:pt x="2553826" y="570586"/>
                  <a:pt x="2565919" y="553655"/>
                </a:cubicBezTo>
                <a:cubicBezTo>
                  <a:pt x="2572437" y="544530"/>
                  <a:pt x="2580026" y="535911"/>
                  <a:pt x="2584580" y="525663"/>
                </a:cubicBezTo>
                <a:cubicBezTo>
                  <a:pt x="2592569" y="507688"/>
                  <a:pt x="2603241" y="469679"/>
                  <a:pt x="2603241" y="469679"/>
                </a:cubicBezTo>
                <a:cubicBezTo>
                  <a:pt x="2597021" y="404365"/>
                  <a:pt x="2595366" y="338453"/>
                  <a:pt x="2584580" y="273736"/>
                </a:cubicBezTo>
                <a:cubicBezTo>
                  <a:pt x="2582736" y="262675"/>
                  <a:pt x="2572924" y="254501"/>
                  <a:pt x="2565919" y="245745"/>
                </a:cubicBezTo>
                <a:cubicBezTo>
                  <a:pt x="2554348" y="231281"/>
                  <a:pt x="2535431" y="216504"/>
                  <a:pt x="2519266" y="208422"/>
                </a:cubicBezTo>
                <a:cubicBezTo>
                  <a:pt x="2510469" y="204024"/>
                  <a:pt x="2500605" y="202202"/>
                  <a:pt x="2491274" y="199092"/>
                </a:cubicBezTo>
                <a:cubicBezTo>
                  <a:pt x="2487029" y="195908"/>
                  <a:pt x="2436570" y="156986"/>
                  <a:pt x="2425960" y="152439"/>
                </a:cubicBezTo>
                <a:cubicBezTo>
                  <a:pt x="2414173" y="147387"/>
                  <a:pt x="2400920" y="146793"/>
                  <a:pt x="2388637" y="143108"/>
                </a:cubicBezTo>
                <a:cubicBezTo>
                  <a:pt x="2369796" y="137456"/>
                  <a:pt x="2332653" y="124447"/>
                  <a:pt x="2332653" y="124447"/>
                </a:cubicBezTo>
                <a:cubicBezTo>
                  <a:pt x="2326433" y="118226"/>
                  <a:pt x="2321312" y="110665"/>
                  <a:pt x="2313992" y="105785"/>
                </a:cubicBezTo>
                <a:cubicBezTo>
                  <a:pt x="2302419" y="98069"/>
                  <a:pt x="2289455" y="92603"/>
                  <a:pt x="2276670" y="87124"/>
                </a:cubicBezTo>
                <a:cubicBezTo>
                  <a:pt x="2256323" y="78404"/>
                  <a:pt x="2221735" y="70653"/>
                  <a:pt x="2202025" y="68463"/>
                </a:cubicBezTo>
                <a:cubicBezTo>
                  <a:pt x="1830298" y="27160"/>
                  <a:pt x="2111037" y="66129"/>
                  <a:pt x="1931437" y="40471"/>
                </a:cubicBezTo>
                <a:cubicBezTo>
                  <a:pt x="1810015" y="0"/>
                  <a:pt x="1902789" y="27953"/>
                  <a:pt x="1604866" y="21810"/>
                </a:cubicBezTo>
                <a:lnTo>
                  <a:pt x="998376" y="12479"/>
                </a:lnTo>
                <a:cubicBezTo>
                  <a:pt x="749560" y="15589"/>
                  <a:pt x="500615" y="13235"/>
                  <a:pt x="251927" y="21810"/>
                </a:cubicBezTo>
                <a:cubicBezTo>
                  <a:pt x="229298" y="22590"/>
                  <a:pt x="208458" y="34513"/>
                  <a:pt x="186613" y="40471"/>
                </a:cubicBezTo>
                <a:cubicBezTo>
                  <a:pt x="122171" y="58046"/>
                  <a:pt x="174937" y="41254"/>
                  <a:pt x="121298" y="59132"/>
                </a:cubicBezTo>
                <a:cubicBezTo>
                  <a:pt x="46651" y="108898"/>
                  <a:pt x="136850" y="43580"/>
                  <a:pt x="74645" y="105785"/>
                </a:cubicBezTo>
                <a:cubicBezTo>
                  <a:pt x="66715" y="113715"/>
                  <a:pt x="55984" y="118226"/>
                  <a:pt x="46653" y="124447"/>
                </a:cubicBezTo>
                <a:cubicBezTo>
                  <a:pt x="41324" y="151095"/>
                  <a:pt x="35901" y="182058"/>
                  <a:pt x="27992" y="208422"/>
                </a:cubicBezTo>
                <a:cubicBezTo>
                  <a:pt x="22340" y="227263"/>
                  <a:pt x="15551" y="245745"/>
                  <a:pt x="9331" y="264406"/>
                </a:cubicBezTo>
                <a:lnTo>
                  <a:pt x="0" y="292398"/>
                </a:lnTo>
                <a:cubicBezTo>
                  <a:pt x="3110" y="367043"/>
                  <a:pt x="1081" y="442080"/>
                  <a:pt x="9331" y="516332"/>
                </a:cubicBezTo>
                <a:cubicBezTo>
                  <a:pt x="10569" y="527477"/>
                  <a:pt x="18483" y="538381"/>
                  <a:pt x="27992" y="544324"/>
                </a:cubicBezTo>
                <a:cubicBezTo>
                  <a:pt x="44673" y="554749"/>
                  <a:pt x="65315" y="556765"/>
                  <a:pt x="83976" y="562985"/>
                </a:cubicBezTo>
                <a:lnTo>
                  <a:pt x="111968" y="572316"/>
                </a:lnTo>
                <a:cubicBezTo>
                  <a:pt x="121299" y="575426"/>
                  <a:pt x="131776" y="576191"/>
                  <a:pt x="139960" y="581647"/>
                </a:cubicBezTo>
                <a:cubicBezTo>
                  <a:pt x="149290" y="587867"/>
                  <a:pt x="157921" y="595293"/>
                  <a:pt x="167951" y="600308"/>
                </a:cubicBezTo>
                <a:cubicBezTo>
                  <a:pt x="176748" y="604707"/>
                  <a:pt x="80865" y="594087"/>
                  <a:pt x="195943" y="590977"/>
                </a:cubicBezTo>
                <a:close/>
              </a:path>
            </a:pathLst>
          </a:custGeom>
          <a:noFill/>
          <a:ln w="9525" algn="ctr">
            <a:solidFill>
              <a:srgbClr val="CC3399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28685" name="下箭头 14"/>
          <p:cNvSpPr>
            <a:spLocks noChangeArrowheads="1"/>
          </p:cNvSpPr>
          <p:nvPr/>
        </p:nvSpPr>
        <p:spPr bwMode="auto">
          <a:xfrm>
            <a:off x="428625" y="5786438"/>
            <a:ext cx="21431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28686" name="TextBox 15"/>
          <p:cNvSpPr txBox="1">
            <a:spLocks noChangeArrowheads="1"/>
          </p:cNvSpPr>
          <p:nvPr/>
        </p:nvSpPr>
        <p:spPr bwMode="auto">
          <a:xfrm>
            <a:off x="142875" y="6143625"/>
            <a:ext cx="185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/>
              <a:t>NRQCD factorization </a:t>
            </a:r>
          </a:p>
          <a:p>
            <a:r>
              <a:rPr lang="en-US" altLang="zh-CN" sz="1400"/>
              <a:t>scale dependence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recent paper by </a:t>
            </a:r>
            <a:r>
              <a:rPr lang="en-US" altLang="zh-C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Wu, Brodsky et al. (1804.06106)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claims that </a:t>
            </a:r>
            <a:r>
              <a:rPr lang="en-US" altLang="zh-CN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PMC+fixed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NNLO can resolve this puzzle.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5721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357586" cy="45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572500" cy="1428750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Complete NNLO correction to </a:t>
            </a:r>
            <a:r>
              <a:rPr lang="el-GR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η</a:t>
            </a:r>
            <a:r>
              <a:rPr lang="en-US" altLang="zh-CN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c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light hadrons </a:t>
            </a:r>
            <a:b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</a:b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(first NNLO calculation for inclusive process involving  </a:t>
            </a:r>
            <a:r>
              <a:rPr lang="en-US" altLang="zh-C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quarkonium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)                 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Jia, Sang, PRL 119, 252001 (2017)</a:t>
            </a:r>
            <a:endParaRPr lang="zh-CN" altLang="en-US" sz="28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28B08-32A3-4C80-963D-887154F03BDA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2857500"/>
            <a:ext cx="4543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57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2143125"/>
            <a:ext cx="4381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NLO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perturbative corr. </a:t>
            </a:r>
            <a:r>
              <a:rPr lang="en-US" altLang="zh-CN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1979/1980</a:t>
            </a:r>
            <a:endParaRPr lang="zh-CN" altLang="en-US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8" y="4286250"/>
            <a:ext cx="4786312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40 years lapsed from NLO to NNLO;  </a:t>
            </a:r>
          </a:p>
          <a:p>
            <a:pPr>
              <a:defRPr/>
            </a:pP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Another  </a:t>
            </a:r>
            <a:r>
              <a:rPr lang="en-US" altLang="zh-CN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???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years to transition into 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NNNLO QCD corrections?</a:t>
            </a: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Promising only if </a:t>
            </a:r>
            <a:r>
              <a:rPr lang="en-US" altLang="zh-CN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Alpha-Loop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takes over?</a:t>
            </a:r>
            <a:endParaRPr lang="en-US" altLang="zh-CN" dirty="0"/>
          </a:p>
          <a:p>
            <a:pPr>
              <a:defRPr/>
            </a:pPr>
            <a:r>
              <a:rPr lang="en-US" sz="1800" dirty="0">
                <a:latin typeface="Comic Sans MS" pitchFamily="66" charset="0"/>
              </a:rPr>
              <a:t> </a:t>
            </a:r>
            <a:endParaRPr lang="zh-CN" alt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7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43576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86725" cy="1357312"/>
          </a:xfrm>
        </p:spPr>
        <p:txBody>
          <a:bodyPr/>
          <a:lstStyle/>
          <a:p>
            <a:pPr>
              <a:defRPr/>
            </a:pPr>
            <a:r>
              <a:rPr lang="en-US" altLang="zh-CN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Nonrelativistic</a:t>
            </a:r>
            <a:r>
              <a:rPr lang="en-US" altLang="zh-CN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QCD (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): Paradigm of EFT, tailored for describing heavy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quarkonium</a:t>
            </a:r>
            <a:r>
              <a:rPr lang="en-US" altLang="zh-CN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dynamics: exploiting NR nature of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quarkonium</a:t>
            </a:r>
            <a:endParaRPr lang="zh-CN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D494A8-9E23-4208-B2A0-1A5D6E7BEF62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内容占位符 5"/>
          <p:cNvSpPr>
            <a:spLocks noGrp="1"/>
          </p:cNvSpPr>
          <p:nvPr>
            <p:ph idx="1"/>
          </p:nvPr>
        </p:nvSpPr>
        <p:spPr>
          <a:xfrm>
            <a:off x="357188" y="1928813"/>
            <a:ext cx="8383587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Caswell, Lepage (1986); Bodwin, Braaten, Lepage (1995)</a:t>
            </a:r>
          </a:p>
          <a:p>
            <a:pPr>
              <a:buFont typeface="Wingdings" pitchFamily="2" charset="2"/>
              <a:buNone/>
            </a:pP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2587625"/>
            <a:ext cx="517048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6" name="直接箭头连接符 8"/>
          <p:cNvCxnSpPr>
            <a:cxnSpLocks noChangeShapeType="1"/>
          </p:cNvCxnSpPr>
          <p:nvPr/>
        </p:nvCxnSpPr>
        <p:spPr bwMode="auto">
          <a:xfrm>
            <a:off x="5003800" y="3716338"/>
            <a:ext cx="571500" cy="71437"/>
          </a:xfrm>
          <a:prstGeom prst="straightConnector1">
            <a:avLst/>
          </a:prstGeom>
          <a:noFill/>
          <a:ln w="57150" algn="ctr">
            <a:solidFill>
              <a:srgbClr val="33CC33"/>
            </a:solidFill>
            <a:miter lim="800000"/>
            <a:headEnd/>
            <a:tailEnd type="arrow" w="med" len="med"/>
          </a:ln>
        </p:spPr>
      </p:cxn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5572125" y="3286125"/>
            <a:ext cx="35718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This scale separation is 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usually referred to as</a:t>
            </a:r>
          </a:p>
          <a:p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NRQCD factorization.</a:t>
            </a: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The NRQCD short-dist. 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coefficients can be computed in perturbation theory, order by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0" y="2428875"/>
            <a:ext cx="4000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1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 factorization is viewed as </a:t>
            </a:r>
          </a:p>
          <a:p>
            <a:pPr>
              <a:defRPr/>
            </a:pPr>
            <a:r>
              <a:rPr lang="en-US" altLang="zh-CN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being first principle of QCD</a:t>
            </a:r>
            <a:endParaRPr lang="zh-CN" altLang="en-US" sz="1800" dirty="0"/>
          </a:p>
        </p:txBody>
      </p:sp>
    </p:spTree>
  </p:cSld>
  <p:clrMapOvr>
    <a:masterClrMapping/>
  </p:clrMapOvr>
  <p:transition advTm="56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N</a:t>
            </a:r>
            <a:r>
              <a:rPr lang="en-US" altLang="zh-CN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R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QCD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factorization for </a:t>
            </a:r>
            <a:r>
              <a:rPr lang="el-GR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η</a:t>
            </a:r>
            <a:r>
              <a:rPr lang="en-US" altLang="zh-CN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c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light hadrons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– up to relative order-v</a:t>
            </a:r>
            <a:r>
              <a:rPr lang="en-US" altLang="zh-CN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4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corrections  </a:t>
            </a:r>
            <a:endParaRPr lang="zh-CN" altLang="en-US" sz="3200" dirty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6531E-198C-44E5-B0DC-561404362462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428875"/>
            <a:ext cx="3714750" cy="4114800"/>
          </a:xfrm>
          <a:noFill/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357438"/>
            <a:ext cx="31432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88" y="1928813"/>
            <a:ext cx="413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Bodwin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altLang="zh-CN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Petrelli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PRD (2002)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N</a:t>
            </a:r>
            <a:r>
              <a:rPr lang="en-US" altLang="zh-CN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R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QCD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factorization for </a:t>
            </a:r>
            <a:r>
              <a:rPr lang="el-GR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η</a:t>
            </a:r>
            <a:r>
              <a:rPr lang="en-US" altLang="zh-CN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c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light hadrons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– up to relative order-v</a:t>
            </a:r>
            <a:r>
              <a:rPr lang="en-US" altLang="zh-CN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4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corrections </a:t>
            </a:r>
            <a:endParaRPr lang="zh-CN" altLang="en-US" sz="3200" dirty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ADE3BD-1C3D-404D-AD00-F47EF46E04A0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428875"/>
            <a:ext cx="5929312" cy="3517900"/>
          </a:xfrm>
          <a:noFill/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5929313"/>
            <a:ext cx="3848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25" y="1928813"/>
            <a:ext cx="64055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Brambilla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altLang="zh-CN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Mereghetti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altLang="zh-CN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Vairo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0810.2259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357188" y="6396038"/>
            <a:ext cx="7923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omic Sans MS" pitchFamily="66" charset="0"/>
              </a:rPr>
              <a:t>Notice the explosion of number of higher-dimensional operators!</a:t>
            </a:r>
            <a:endParaRPr lang="zh-CN" altLang="en-US" sz="20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N</a:t>
            </a:r>
            <a:r>
              <a:rPr lang="en-US" altLang="zh-CN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R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QCD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factorization for </a:t>
            </a:r>
            <a:r>
              <a:rPr lang="el-GR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η</a:t>
            </a:r>
            <a:r>
              <a:rPr lang="en-US" altLang="zh-CN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c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light hadrons 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– Current status of </a:t>
            </a:r>
            <a:r>
              <a:rPr lang="en-US" altLang="zh-CN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radiative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corrections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8CDFA-6C02-471E-95C9-81C9E8834343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928813"/>
            <a:ext cx="4714875" cy="1166812"/>
          </a:xfr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86125"/>
            <a:ext cx="3733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500563"/>
            <a:ext cx="4714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右箭头 10"/>
          <p:cNvSpPr>
            <a:spLocks noChangeArrowheads="1"/>
          </p:cNvSpPr>
          <p:nvPr/>
        </p:nvSpPr>
        <p:spPr bwMode="auto">
          <a:xfrm>
            <a:off x="5500688" y="5786438"/>
            <a:ext cx="42862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6072188" y="5643563"/>
            <a:ext cx="2386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omic Sans MS" pitchFamily="66" charset="0"/>
              </a:rPr>
              <a:t>Guo,Ma,Chao, 2011</a:t>
            </a:r>
            <a:endParaRPr lang="zh-CN" altLang="en-US" sz="2000">
              <a:latin typeface="Comic Sans MS" pitchFamily="66" charset="0"/>
            </a:endParaRPr>
          </a:p>
        </p:txBody>
      </p:sp>
      <p:sp>
        <p:nvSpPr>
          <p:cNvPr id="32777" name="右箭头 12"/>
          <p:cNvSpPr>
            <a:spLocks noChangeArrowheads="1"/>
          </p:cNvSpPr>
          <p:nvPr/>
        </p:nvSpPr>
        <p:spPr bwMode="auto">
          <a:xfrm>
            <a:off x="5214938" y="4714875"/>
            <a:ext cx="357187" cy="714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5715000" y="4572000"/>
            <a:ext cx="269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omic Sans MS" pitchFamily="66" charset="0"/>
              </a:rPr>
              <a:t>Barbieri et al.,  1979</a:t>
            </a:r>
          </a:p>
          <a:p>
            <a:r>
              <a:rPr lang="en-US" altLang="zh-CN" sz="2000">
                <a:latin typeface="Comic Sans MS" pitchFamily="66" charset="0"/>
              </a:rPr>
              <a:t>Hagiwara et al., 1980</a:t>
            </a:r>
            <a:endParaRPr lang="zh-CN" altLang="en-US" sz="2000">
              <a:latin typeface="Comic Sans MS" pitchFamily="66" charset="0"/>
            </a:endParaRPr>
          </a:p>
        </p:txBody>
      </p:sp>
      <p:cxnSp>
        <p:nvCxnSpPr>
          <p:cNvPr id="32779" name="直接箭头连接符 15"/>
          <p:cNvCxnSpPr>
            <a:cxnSpLocks noChangeShapeType="1"/>
          </p:cNvCxnSpPr>
          <p:nvPr/>
        </p:nvCxnSpPr>
        <p:spPr bwMode="auto">
          <a:xfrm flipV="1">
            <a:off x="3000375" y="4214813"/>
            <a:ext cx="1714500" cy="714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4857750" y="3857625"/>
            <a:ext cx="3929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omic Sans MS" pitchFamily="66" charset="0"/>
              </a:rPr>
              <a:t>W.Y.Keung, I. Muzinich, 1983</a:t>
            </a:r>
            <a:endParaRPr lang="zh-CN" altLang="en-US" sz="2000">
              <a:latin typeface="Comic Sans MS" pitchFamily="66" charset="0"/>
            </a:endParaRPr>
          </a:p>
        </p:txBody>
      </p:sp>
      <p:sp>
        <p:nvSpPr>
          <p:cNvPr id="32781" name="任意多边形 17"/>
          <p:cNvSpPr>
            <a:spLocks noChangeArrowheads="1"/>
          </p:cNvSpPr>
          <p:nvPr/>
        </p:nvSpPr>
        <p:spPr bwMode="auto">
          <a:xfrm>
            <a:off x="2900363" y="3814763"/>
            <a:ext cx="217487" cy="463550"/>
          </a:xfrm>
          <a:custGeom>
            <a:avLst/>
            <a:gdLst>
              <a:gd name="T0" fmla="*/ 66730 w 217715"/>
              <a:gd name="T1" fmla="*/ 412332 h 463421"/>
              <a:gd name="T2" fmla="*/ 206396 w 217715"/>
              <a:gd name="T3" fmla="*/ 402996 h 463421"/>
              <a:gd name="T4" fmla="*/ 131908 w 217715"/>
              <a:gd name="T5" fmla="*/ 48234 h 463421"/>
              <a:gd name="T6" fmla="*/ 10864 w 217715"/>
              <a:gd name="T7" fmla="*/ 113587 h 463421"/>
              <a:gd name="T8" fmla="*/ 66730 w 217715"/>
              <a:gd name="T9" fmla="*/ 412332 h 463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715"/>
              <a:gd name="T16" fmla="*/ 0 h 463421"/>
              <a:gd name="T17" fmla="*/ 217715 w 217715"/>
              <a:gd name="T18" fmla="*/ 463421 h 4634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715" h="463421">
                <a:moveTo>
                  <a:pt x="66870" y="412102"/>
                </a:moveTo>
                <a:cubicBezTo>
                  <a:pt x="99527" y="460310"/>
                  <a:pt x="195943" y="463421"/>
                  <a:pt x="206829" y="402772"/>
                </a:cubicBezTo>
                <a:cubicBezTo>
                  <a:pt x="217715" y="342123"/>
                  <a:pt x="164841" y="96416"/>
                  <a:pt x="132184" y="48208"/>
                </a:cubicBezTo>
                <a:cubicBezTo>
                  <a:pt x="99527" y="0"/>
                  <a:pt x="21772" y="60650"/>
                  <a:pt x="10886" y="113523"/>
                </a:cubicBezTo>
                <a:cubicBezTo>
                  <a:pt x="0" y="166396"/>
                  <a:pt x="34213" y="363894"/>
                  <a:pt x="66870" y="412102"/>
                </a:cubicBezTo>
                <a:close/>
              </a:path>
            </a:pathLst>
          </a:cu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 bwMode="auto">
          <a:xfrm flipV="1">
            <a:off x="357188" y="3214688"/>
            <a:ext cx="8286750" cy="71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83" name="直接连接符 21"/>
          <p:cNvCxnSpPr>
            <a:cxnSpLocks noChangeShapeType="1"/>
          </p:cNvCxnSpPr>
          <p:nvPr/>
        </p:nvCxnSpPr>
        <p:spPr bwMode="auto">
          <a:xfrm>
            <a:off x="214313" y="4429125"/>
            <a:ext cx="8572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4972050" y="1928813"/>
            <a:ext cx="3746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Comic Sans MS" pitchFamily="66" charset="0"/>
              </a:rPr>
              <a:t>To warrant predictive power,</a:t>
            </a:r>
          </a:p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Comic Sans MS" pitchFamily="66" charset="0"/>
              </a:rPr>
              <a:t>we only retain terms through</a:t>
            </a:r>
          </a:p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latin typeface="Comic Sans MS" pitchFamily="66" charset="0"/>
              </a:rPr>
              <a:t>relative order-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v</a:t>
            </a:r>
            <a:r>
              <a:rPr lang="en-US" altLang="zh-CN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endParaRPr lang="zh-CN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dirty="0" smtClean="0">
                <a:latin typeface="Comic Sans MS" pitchFamily="66" charset="0"/>
              </a:rPr>
              <a:t>Our calculation of short-distance coefficient utilizes 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Method of Region (</a:t>
            </a:r>
            <a:r>
              <a:rPr lang="en-US" altLang="zh-CN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Beneke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Smirnov 1998) </a:t>
            </a:r>
            <a:r>
              <a:rPr lang="en-US" altLang="zh-CN" sz="2000" dirty="0" smtClean="0">
                <a:latin typeface="Comic Sans MS" pitchFamily="66" charset="0"/>
              </a:rPr>
              <a:t>to directly extract the hard region contribution from multi-loop diagrams</a:t>
            </a:r>
            <a:endParaRPr lang="zh-CN" altLang="en-US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8B1F2E-46BB-44A1-96D4-7B862420B7E5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928813"/>
            <a:ext cx="6715125" cy="3529012"/>
          </a:xfrm>
        </p:spPr>
      </p:pic>
      <p:sp>
        <p:nvSpPr>
          <p:cNvPr id="6" name="TextBox 5"/>
          <p:cNvSpPr txBox="1"/>
          <p:nvPr/>
        </p:nvSpPr>
        <p:spPr>
          <a:xfrm>
            <a:off x="1000125" y="5572125"/>
            <a:ext cx="7143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Roughly 1700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3-loop forward-scattering diagrams,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divided into 4 distinct cut topologies;  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Cutkosky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rule is imposed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000125" y="642938"/>
            <a:ext cx="7793038" cy="688975"/>
          </a:xfrm>
        </p:spPr>
        <p:txBody>
          <a:bodyPr/>
          <a:lstStyle/>
          <a:p>
            <a:r>
              <a:rPr lang="en-US" altLang="zh-CN" sz="2000" smtClean="0">
                <a:latin typeface="Comic Sans MS" pitchFamily="66" charset="0"/>
              </a:rPr>
              <a:t>Employ a well-known trick to deal with phase-space type integrals</a:t>
            </a:r>
            <a:endParaRPr lang="zh-CN" altLang="en-US" sz="2000" smtClean="0">
              <a:latin typeface="Comic Sans MS" pitchFamily="66" charset="0"/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228D6-3694-49BB-A069-1D040DD2659A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571750"/>
            <a:ext cx="5286375" cy="695325"/>
          </a:xfrm>
          <a:noFill/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357188" y="1928813"/>
            <a:ext cx="8528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omic Sans MS" pitchFamily="66" charset="0"/>
              </a:rPr>
              <a:t>Key technique: using IBP to deal with phase-space integral</a:t>
            </a:r>
            <a:endParaRPr lang="zh-CN" altLang="en-US">
              <a:latin typeface="Comic Sans MS" pitchFamily="66" charset="0"/>
            </a:endParaRP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500438"/>
            <a:ext cx="6643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857250" y="55006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>
              <a:latin typeface="华文楷体" pitchFamily="2" charset="-122"/>
              <a:ea typeface="华文楷体" pitchFamily="2" charset="-122"/>
            </a:endParaRPr>
          </a:p>
          <a:p>
            <a:endParaRPr lang="en-US" altLang="zh-CN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latin typeface="Comic Sans MS" pitchFamily="66" charset="0"/>
              </a:rPr>
              <a:t>The nontrivial aspects of the calculation</a:t>
            </a:r>
            <a:endParaRPr lang="zh-CN" altLang="en-US" sz="3600" smtClean="0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Comic Sans MS" pitchFamily="66" charset="0"/>
                <a:ea typeface="华文楷体" pitchFamily="2" charset="-122"/>
              </a:rPr>
              <a:t>Encounter some rather time-consuming MIs using sector decomposition method (Fiesta)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Roughly speaking,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10</a:t>
            </a:r>
            <a:r>
              <a:rPr lang="en-US" altLang="zh-CN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CPU core hour is expensed;  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Run numerical integration at the </a:t>
            </a:r>
            <a:r>
              <a:rPr lang="en-US" altLang="zh-CN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GuangZhou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Tianhe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Supercomputer Center/China Grid.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Explicitly verify the cancellation of IR poles among the 4 types of cut diagrams. Starting from the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1/</a:t>
            </a:r>
            <a:r>
              <a:rPr lang="el-GR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/>
                <a:ea typeface="MingLiU"/>
              </a:rPr>
              <a:t>ε</a:t>
            </a:r>
            <a:r>
              <a:rPr lang="en-US" altLang="zh-CN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/>
                <a:ea typeface="MingLiU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poles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observe the exquisite cancelation until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1/</a:t>
            </a:r>
            <a:r>
              <a:rPr lang="el-GR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/>
                <a:ea typeface="MingLiU"/>
              </a:rPr>
              <a:t>ε</a:t>
            </a:r>
            <a:endParaRPr lang="en-US" altLang="zh-CN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dirty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C206A-F39F-446C-A1E2-82EFB11829AF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1071563" y="571500"/>
            <a:ext cx="7793037" cy="1143000"/>
          </a:xfrm>
        </p:spPr>
        <p:txBody>
          <a:bodyPr/>
          <a:lstStyle/>
          <a:p>
            <a:r>
              <a:rPr lang="en-US" altLang="zh-CN" smtClean="0">
                <a:latin typeface="Comic Sans MS" pitchFamily="66" charset="0"/>
              </a:rPr>
              <a:t>Our key results</a:t>
            </a:r>
            <a:endParaRPr lang="zh-CN" altLang="en-US" smtClean="0">
              <a:latin typeface="Comic Sans MS" pitchFamily="66" charset="0"/>
            </a:endParaRPr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AAB0B0-ADDB-4F03-A0F3-F44B8F4502FA}" type="slidenum">
              <a:rPr lang="en-US" altLang="zh-CN" smtClean="0"/>
              <a:pPr/>
              <a:t>36</a:t>
            </a:fld>
            <a:endParaRPr lang="en-US" altLang="zh-CN" smtClean="0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857375"/>
            <a:ext cx="4929187" cy="1143000"/>
          </a:xfrm>
          <a:noFill/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071813"/>
            <a:ext cx="5727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429250"/>
            <a:ext cx="5643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5" y="4643438"/>
            <a:ext cx="81692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Validate the NRQCD</a:t>
            </a:r>
            <a:r>
              <a:rPr lang="zh-CN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factorization for S-wave </a:t>
            </a:r>
            <a:r>
              <a:rPr lang="en-US" altLang="zh-CN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onium</a:t>
            </a: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inclusive decay at NNLO!</a:t>
            </a:r>
          </a:p>
          <a:p>
            <a:pPr>
              <a:defRPr/>
            </a:pP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We also obtain the following RGE for the leading 4-fermion NRQCD operator:</a:t>
            </a:r>
          </a:p>
          <a:p>
            <a:pPr>
              <a:defRPr/>
            </a:pP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13" y="2214563"/>
            <a:ext cx="1733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NNLO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SDC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6873" name="右箭头 9"/>
          <p:cNvSpPr>
            <a:spLocks noChangeArrowheads="1"/>
          </p:cNvSpPr>
          <p:nvPr/>
        </p:nvSpPr>
        <p:spPr bwMode="auto">
          <a:xfrm>
            <a:off x="5715000" y="2357438"/>
            <a:ext cx="71437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36874" name="任意多边形 10"/>
          <p:cNvSpPr>
            <a:spLocks noChangeArrowheads="1"/>
          </p:cNvSpPr>
          <p:nvPr/>
        </p:nvSpPr>
        <p:spPr bwMode="auto">
          <a:xfrm>
            <a:off x="1365250" y="2362200"/>
            <a:ext cx="2835275" cy="658813"/>
          </a:xfrm>
          <a:custGeom>
            <a:avLst/>
            <a:gdLst>
              <a:gd name="T0" fmla="*/ 92167 w 2835367"/>
              <a:gd name="T1" fmla="*/ 523875 h 658471"/>
              <a:gd name="T2" fmla="*/ 187417 w 2835367"/>
              <a:gd name="T3" fmla="*/ 523875 h 658471"/>
              <a:gd name="T4" fmla="*/ 282667 w 2835367"/>
              <a:gd name="T5" fmla="*/ 533400 h 658471"/>
              <a:gd name="T6" fmla="*/ 339817 w 2835367"/>
              <a:gd name="T7" fmla="*/ 542925 h 658471"/>
              <a:gd name="T8" fmla="*/ 568417 w 2835367"/>
              <a:gd name="T9" fmla="*/ 552450 h 658471"/>
              <a:gd name="T10" fmla="*/ 777967 w 2835367"/>
              <a:gd name="T11" fmla="*/ 581025 h 658471"/>
              <a:gd name="T12" fmla="*/ 968467 w 2835367"/>
              <a:gd name="T13" fmla="*/ 590550 h 658471"/>
              <a:gd name="T14" fmla="*/ 1206593 w 2835367"/>
              <a:gd name="T15" fmla="*/ 600075 h 658471"/>
              <a:gd name="T16" fmla="*/ 1358993 w 2835367"/>
              <a:gd name="T17" fmla="*/ 609600 h 658471"/>
              <a:gd name="T18" fmla="*/ 1711418 w 2835367"/>
              <a:gd name="T19" fmla="*/ 628650 h 658471"/>
              <a:gd name="T20" fmla="*/ 1797143 w 2835367"/>
              <a:gd name="T21" fmla="*/ 638175 h 658471"/>
              <a:gd name="T22" fmla="*/ 2330543 w 2835367"/>
              <a:gd name="T23" fmla="*/ 647700 h 658471"/>
              <a:gd name="T24" fmla="*/ 2778217 w 2835367"/>
              <a:gd name="T25" fmla="*/ 638175 h 658471"/>
              <a:gd name="T26" fmla="*/ 2825843 w 2835367"/>
              <a:gd name="T27" fmla="*/ 552450 h 658471"/>
              <a:gd name="T28" fmla="*/ 2835367 w 2835367"/>
              <a:gd name="T29" fmla="*/ 514350 h 658471"/>
              <a:gd name="T30" fmla="*/ 2816317 w 2835367"/>
              <a:gd name="T31" fmla="*/ 190500 h 658471"/>
              <a:gd name="T32" fmla="*/ 2768693 w 2835367"/>
              <a:gd name="T33" fmla="*/ 133350 h 658471"/>
              <a:gd name="T34" fmla="*/ 2682967 w 2835367"/>
              <a:gd name="T35" fmla="*/ 114300 h 658471"/>
              <a:gd name="T36" fmla="*/ 2654393 w 2835367"/>
              <a:gd name="T37" fmla="*/ 104775 h 658471"/>
              <a:gd name="T38" fmla="*/ 2568667 w 2835367"/>
              <a:gd name="T39" fmla="*/ 95250 h 658471"/>
              <a:gd name="T40" fmla="*/ 2501993 w 2835367"/>
              <a:gd name="T41" fmla="*/ 76200 h 658471"/>
              <a:gd name="T42" fmla="*/ 2454367 w 2835367"/>
              <a:gd name="T43" fmla="*/ 57150 h 658471"/>
              <a:gd name="T44" fmla="*/ 2406743 w 2835367"/>
              <a:gd name="T45" fmla="*/ 47625 h 658471"/>
              <a:gd name="T46" fmla="*/ 2197193 w 2835367"/>
              <a:gd name="T47" fmla="*/ 0 h 658471"/>
              <a:gd name="T48" fmla="*/ 1797143 w 2835367"/>
              <a:gd name="T49" fmla="*/ 9525 h 658471"/>
              <a:gd name="T50" fmla="*/ 1549493 w 2835367"/>
              <a:gd name="T51" fmla="*/ 38100 h 658471"/>
              <a:gd name="T52" fmla="*/ 473167 w 2835367"/>
              <a:gd name="T53" fmla="*/ 47625 h 658471"/>
              <a:gd name="T54" fmla="*/ 368392 w 2835367"/>
              <a:gd name="T55" fmla="*/ 66675 h 658471"/>
              <a:gd name="T56" fmla="*/ 320767 w 2835367"/>
              <a:gd name="T57" fmla="*/ 76200 h 658471"/>
              <a:gd name="T58" fmla="*/ 254092 w 2835367"/>
              <a:gd name="T59" fmla="*/ 85725 h 658471"/>
              <a:gd name="T60" fmla="*/ 92167 w 2835367"/>
              <a:gd name="T61" fmla="*/ 114300 h 658471"/>
              <a:gd name="T62" fmla="*/ 63592 w 2835367"/>
              <a:gd name="T63" fmla="*/ 123825 h 658471"/>
              <a:gd name="T64" fmla="*/ 6442 w 2835367"/>
              <a:gd name="T65" fmla="*/ 180975 h 658471"/>
              <a:gd name="T66" fmla="*/ 35017 w 2835367"/>
              <a:gd name="T67" fmla="*/ 342900 h 658471"/>
              <a:gd name="T68" fmla="*/ 63592 w 2835367"/>
              <a:gd name="T69" fmla="*/ 361950 h 658471"/>
              <a:gd name="T70" fmla="*/ 82642 w 2835367"/>
              <a:gd name="T71" fmla="*/ 419100 h 658471"/>
              <a:gd name="T72" fmla="*/ 92167 w 2835367"/>
              <a:gd name="T73" fmla="*/ 523875 h 6584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35367"/>
              <a:gd name="T112" fmla="*/ 0 h 658471"/>
              <a:gd name="T113" fmla="*/ 2835367 w 2835367"/>
              <a:gd name="T114" fmla="*/ 658471 h 6584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35367" h="658471">
                <a:moveTo>
                  <a:pt x="92167" y="523875"/>
                </a:moveTo>
                <a:cubicBezTo>
                  <a:pt x="109629" y="541337"/>
                  <a:pt x="106520" y="514358"/>
                  <a:pt x="187417" y="523875"/>
                </a:cubicBezTo>
                <a:cubicBezTo>
                  <a:pt x="219107" y="527603"/>
                  <a:pt x="251005" y="529442"/>
                  <a:pt x="282667" y="533400"/>
                </a:cubicBezTo>
                <a:cubicBezTo>
                  <a:pt x="301831" y="535795"/>
                  <a:pt x="320547" y="541640"/>
                  <a:pt x="339817" y="542925"/>
                </a:cubicBezTo>
                <a:cubicBezTo>
                  <a:pt x="415914" y="547998"/>
                  <a:pt x="492217" y="549275"/>
                  <a:pt x="568417" y="552450"/>
                </a:cubicBezTo>
                <a:cubicBezTo>
                  <a:pt x="638267" y="561975"/>
                  <a:pt x="707559" y="577505"/>
                  <a:pt x="777967" y="581025"/>
                </a:cubicBezTo>
                <a:lnTo>
                  <a:pt x="968467" y="590550"/>
                </a:lnTo>
                <a:lnTo>
                  <a:pt x="1206592" y="600075"/>
                </a:lnTo>
                <a:cubicBezTo>
                  <a:pt x="1257431" y="602555"/>
                  <a:pt x="1308192" y="606425"/>
                  <a:pt x="1358992" y="609600"/>
                </a:cubicBezTo>
                <a:cubicBezTo>
                  <a:pt x="1502284" y="645423"/>
                  <a:pt x="1355993" y="611725"/>
                  <a:pt x="1711417" y="628650"/>
                </a:cubicBezTo>
                <a:cubicBezTo>
                  <a:pt x="1740135" y="630018"/>
                  <a:pt x="1768405" y="637291"/>
                  <a:pt x="1797142" y="638175"/>
                </a:cubicBezTo>
                <a:cubicBezTo>
                  <a:pt x="1974886" y="643644"/>
                  <a:pt x="2152742" y="644525"/>
                  <a:pt x="2330542" y="647700"/>
                </a:cubicBezTo>
                <a:cubicBezTo>
                  <a:pt x="2479767" y="644525"/>
                  <a:pt x="2630345" y="658471"/>
                  <a:pt x="2778217" y="638175"/>
                </a:cubicBezTo>
                <a:cubicBezTo>
                  <a:pt x="2798505" y="635390"/>
                  <a:pt x="2819330" y="575241"/>
                  <a:pt x="2825842" y="552450"/>
                </a:cubicBezTo>
                <a:cubicBezTo>
                  <a:pt x="2829438" y="539863"/>
                  <a:pt x="2832192" y="527050"/>
                  <a:pt x="2835367" y="514350"/>
                </a:cubicBezTo>
                <a:cubicBezTo>
                  <a:pt x="2829017" y="406400"/>
                  <a:pt x="2825056" y="298283"/>
                  <a:pt x="2816317" y="190500"/>
                </a:cubicBezTo>
                <a:cubicBezTo>
                  <a:pt x="2814026" y="162238"/>
                  <a:pt x="2795450" y="143641"/>
                  <a:pt x="2768692" y="133350"/>
                </a:cubicBezTo>
                <a:cubicBezTo>
                  <a:pt x="2741371" y="122842"/>
                  <a:pt x="2711365" y="121400"/>
                  <a:pt x="2682967" y="114300"/>
                </a:cubicBezTo>
                <a:cubicBezTo>
                  <a:pt x="2673227" y="111865"/>
                  <a:pt x="2664296" y="106426"/>
                  <a:pt x="2654392" y="104775"/>
                </a:cubicBezTo>
                <a:cubicBezTo>
                  <a:pt x="2626032" y="100048"/>
                  <a:pt x="2597242" y="98425"/>
                  <a:pt x="2568667" y="95250"/>
                </a:cubicBezTo>
                <a:cubicBezTo>
                  <a:pt x="2538643" y="87744"/>
                  <a:pt x="2529321" y="86449"/>
                  <a:pt x="2501992" y="76200"/>
                </a:cubicBezTo>
                <a:cubicBezTo>
                  <a:pt x="2485983" y="70197"/>
                  <a:pt x="2470744" y="62063"/>
                  <a:pt x="2454367" y="57150"/>
                </a:cubicBezTo>
                <a:cubicBezTo>
                  <a:pt x="2438860" y="52498"/>
                  <a:pt x="2422491" y="51375"/>
                  <a:pt x="2406742" y="47625"/>
                </a:cubicBezTo>
                <a:cubicBezTo>
                  <a:pt x="2207083" y="87"/>
                  <a:pt x="2316513" y="19887"/>
                  <a:pt x="2197192" y="0"/>
                </a:cubicBezTo>
                <a:cubicBezTo>
                  <a:pt x="2063842" y="3175"/>
                  <a:pt x="1930352" y="2635"/>
                  <a:pt x="1797142" y="9525"/>
                </a:cubicBezTo>
                <a:cubicBezTo>
                  <a:pt x="1786620" y="10069"/>
                  <a:pt x="1587521" y="37482"/>
                  <a:pt x="1549492" y="38100"/>
                </a:cubicBezTo>
                <a:lnTo>
                  <a:pt x="473167" y="47625"/>
                </a:lnTo>
                <a:cubicBezTo>
                  <a:pt x="414876" y="67055"/>
                  <a:pt x="468402" y="51289"/>
                  <a:pt x="368392" y="66675"/>
                </a:cubicBezTo>
                <a:cubicBezTo>
                  <a:pt x="352391" y="69137"/>
                  <a:pt x="336736" y="73538"/>
                  <a:pt x="320767" y="76200"/>
                </a:cubicBezTo>
                <a:cubicBezTo>
                  <a:pt x="298622" y="79891"/>
                  <a:pt x="276107" y="81322"/>
                  <a:pt x="254092" y="85725"/>
                </a:cubicBezTo>
                <a:cubicBezTo>
                  <a:pt x="91448" y="118254"/>
                  <a:pt x="268211" y="94740"/>
                  <a:pt x="92167" y="114300"/>
                </a:cubicBezTo>
                <a:cubicBezTo>
                  <a:pt x="82642" y="117475"/>
                  <a:pt x="71517" y="117661"/>
                  <a:pt x="63592" y="123825"/>
                </a:cubicBezTo>
                <a:cubicBezTo>
                  <a:pt x="42326" y="140365"/>
                  <a:pt x="6442" y="180975"/>
                  <a:pt x="6442" y="180975"/>
                </a:cubicBezTo>
                <a:cubicBezTo>
                  <a:pt x="9631" y="222436"/>
                  <a:pt x="0" y="300880"/>
                  <a:pt x="35017" y="342900"/>
                </a:cubicBezTo>
                <a:cubicBezTo>
                  <a:pt x="42346" y="351694"/>
                  <a:pt x="54067" y="355600"/>
                  <a:pt x="63592" y="361950"/>
                </a:cubicBezTo>
                <a:cubicBezTo>
                  <a:pt x="69942" y="381000"/>
                  <a:pt x="86580" y="399409"/>
                  <a:pt x="82642" y="419100"/>
                </a:cubicBezTo>
                <a:cubicBezTo>
                  <a:pt x="62347" y="520577"/>
                  <a:pt x="74705" y="506413"/>
                  <a:pt x="92167" y="523875"/>
                </a:cubicBezTo>
                <a:close/>
              </a:path>
            </a:pathLst>
          </a:custGeom>
          <a:noFill/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14438" y="2857500"/>
            <a:ext cx="32591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IR divergence as </a:t>
            </a:r>
            <a:r>
              <a:rPr lang="el-GR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l-GR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γ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!</a:t>
            </a:r>
            <a:endParaRPr lang="zh-CN" altLang="en-US" sz="1800" dirty="0"/>
          </a:p>
        </p:txBody>
      </p:sp>
      <p:pic>
        <p:nvPicPr>
          <p:cNvPr id="3687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357563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latin typeface="Comic Sans MS" pitchFamily="66" charset="0"/>
              </a:rPr>
              <a:t>Phenomenological study: </a:t>
            </a:r>
            <a:br>
              <a:rPr lang="en-US" altLang="zh-CN" sz="3600" smtClean="0">
                <a:latin typeface="Comic Sans MS" pitchFamily="66" charset="0"/>
              </a:rPr>
            </a:br>
            <a:r>
              <a:rPr lang="en-US" altLang="zh-CN" sz="3600" smtClean="0">
                <a:latin typeface="Comic Sans MS" pitchFamily="66" charset="0"/>
              </a:rPr>
              <a:t>hadronic width</a:t>
            </a:r>
            <a:endParaRPr lang="zh-CN" altLang="en-US" sz="3600" smtClean="0">
              <a:latin typeface="Comic Sans MS" pitchFamily="66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68927F-EEE7-4BA5-B4DB-FDB378BB4B04}" type="slidenum">
              <a:rPr lang="en-US" altLang="zh-CN" smtClean="0"/>
              <a:pPr/>
              <a:t>37</a:t>
            </a:fld>
            <a:endParaRPr lang="en-US" altLang="zh-CN" smtClean="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57375"/>
            <a:ext cx="4143375" cy="4545013"/>
          </a:xfrm>
          <a:noFill/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214563"/>
            <a:ext cx="44100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4572000" y="1857375"/>
            <a:ext cx="230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</a:rPr>
              <a:t>Input parameters:</a:t>
            </a:r>
            <a:endParaRPr lang="zh-CN" altLang="en-US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714875" y="3071813"/>
            <a:ext cx="170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华文楷体" pitchFamily="2" charset="-122"/>
                <a:ea typeface="华文楷体" pitchFamily="2" charset="-122"/>
              </a:rPr>
              <a:t>PDG values:</a:t>
            </a:r>
            <a:endParaRPr lang="zh-CN" altLang="en-US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00438"/>
            <a:ext cx="3000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857625"/>
            <a:ext cx="27289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214813"/>
            <a:ext cx="39290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</a:rPr>
              <a:t>Phenomenological study 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Br(</a:t>
            </a:r>
            <a:r>
              <a:rPr lang="el-GR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c,b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lang="el-GR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γγ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Non-Perturbative matrix elements cancel out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8C2D8C-0953-4AF0-808C-ADDF5BD6CAC9}" type="slidenum">
              <a:rPr lang="en-US" altLang="zh-CN" smtClean="0"/>
              <a:pPr/>
              <a:t>38</a:t>
            </a:fld>
            <a:endParaRPr lang="en-US" altLang="zh-CN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71688"/>
            <a:ext cx="4000500" cy="3286125"/>
          </a:xfrm>
          <a:noFill/>
        </p:spPr>
      </p:pic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357188" y="5429250"/>
            <a:ext cx="4630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Comic Sans MS" pitchFamily="66" charset="0"/>
                <a:ea typeface="华文楷体" pitchFamily="2" charset="-122"/>
              </a:rPr>
              <a:t>To date most refined prediction</a:t>
            </a:r>
          </a:p>
          <a:p>
            <a:r>
              <a:rPr lang="en-US" altLang="zh-CN" sz="2000">
                <a:latin typeface="Comic Sans MS" pitchFamily="66" charset="0"/>
                <a:ea typeface="华文楷体" pitchFamily="2" charset="-122"/>
              </a:rPr>
              <a:t>for </a:t>
            </a:r>
            <a:r>
              <a:rPr lang="el-GR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lang="el-GR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γγ</a:t>
            </a:r>
            <a:endParaRPr lang="zh-CN" altLang="en-US" sz="2000">
              <a:latin typeface="Comic Sans MS" pitchFamily="66" charset="0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550" y="1785938"/>
            <a:ext cx="4743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华文楷体" pitchFamily="2" charset="-122"/>
              </a:rPr>
              <a:t>For </a:t>
            </a:r>
            <a:r>
              <a:rPr lang="el-GR" altLang="zh-CN" sz="2000" b="1" kern="0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  <a:sym typeface="Wingdings" pitchFamily="2" charset="2"/>
              </a:rPr>
              <a:t>η</a:t>
            </a:r>
            <a:r>
              <a:rPr lang="en-US" altLang="zh-CN" sz="2000" b="1" kern="0" baseline="-25000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l-GR" altLang="zh-CN" sz="2000" b="1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more than </a:t>
            </a:r>
            <a:r>
              <a:rPr lang="en-US" altLang="zh-CN" sz="2000" b="1" kern="0" dirty="0">
                <a:solidFill>
                  <a:srgbClr val="FF0000"/>
                </a:solidFill>
                <a:latin typeface="Comic Sans MS" pitchFamily="66" charset="0"/>
                <a:ea typeface="华文楷体" pitchFamily="2" charset="-122"/>
                <a:cs typeface="Times New Roman" pitchFamily="18" charset="0"/>
              </a:rPr>
              <a:t>10</a:t>
            </a:r>
            <a:r>
              <a:rPr lang="el-GR" altLang="zh-CN" sz="2000" b="1" kern="0" dirty="0">
                <a:solidFill>
                  <a:srgbClr val="FF0000"/>
                </a:solidFill>
                <a:latin typeface="Comic Sans MS" pitchFamily="66" charset="0"/>
                <a:ea typeface="MingLiU"/>
                <a:cs typeface="Times New Roman" pitchFamily="18" charset="0"/>
              </a:rPr>
              <a:t>σ</a:t>
            </a:r>
            <a:r>
              <a:rPr lang="en-US" altLang="zh-CN" sz="2000" b="1" kern="0" dirty="0">
                <a:solidFill>
                  <a:srgbClr val="FF0000"/>
                </a:solidFill>
                <a:latin typeface="Comic Sans MS" pitchFamily="66" charset="0"/>
                <a:ea typeface="MingLiU"/>
                <a:cs typeface="Times New Roman" pitchFamily="18" charset="0"/>
              </a:rPr>
              <a:t> discrepancy</a:t>
            </a:r>
            <a:r>
              <a:rPr lang="zh-CN" altLang="en-US" sz="2000" b="1" kern="0" dirty="0">
                <a:solidFill>
                  <a:srgbClr val="FF0000"/>
                </a:solidFill>
                <a:latin typeface="Comic Sans MS" pitchFamily="66" charset="0"/>
                <a:ea typeface="MingLiU"/>
                <a:cs typeface="Times New Roman" pitchFamily="18" charset="0"/>
              </a:rPr>
              <a:t>！</a:t>
            </a:r>
            <a:r>
              <a:rPr lang="el-GR" altLang="zh-CN" sz="2000" b="1" kern="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zh-CN" altLang="en-US" sz="2000" dirty="0">
              <a:latin typeface="Comic Sans MS" pitchFamily="66" charset="0"/>
            </a:endParaRPr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286500"/>
            <a:ext cx="3270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143125"/>
            <a:ext cx="40719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1000125" y="617538"/>
            <a:ext cx="7943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华文楷体" pitchFamily="2" charset="-122"/>
                <a:cs typeface="Times New Roman" pitchFamily="18" charset="0"/>
              </a:rPr>
              <a:t>Summary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</a:t>
            </a:r>
            <a:endParaRPr lang="en-US" altLang="zh-CN" sz="3600" b="1" dirty="0" smtClean="0">
              <a:solidFill>
                <a:srgbClr val="0000CC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CE710-DF52-446E-8E31-59FBFFAD810B}" type="slidenum">
              <a:rPr lang="en-US" altLang="zh-CN" smtClean="0"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55600" y="2133600"/>
            <a:ext cx="85740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Investigated NNLO QCD</a:t>
            </a:r>
            <a:r>
              <a:rPr lang="zh-CN" altLang="en-US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corrections to </a:t>
            </a:r>
            <a:r>
              <a:rPr lang="el-GR" altLang="zh-CN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γγ</a:t>
            </a:r>
            <a:r>
              <a:rPr lang="en-US" altLang="zh-CN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*</a:t>
            </a:r>
            <a:r>
              <a:rPr lang="en-US" altLang="zh-CN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altLang="zh-CN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b="1" baseline="-25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  <a:sym typeface="Wingdings" pitchFamily="2" charset="2"/>
              </a:rPr>
              <a:t>c </a:t>
            </a:r>
            <a:r>
              <a:rPr lang="zh-CN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  <a:sym typeface="Wingdings" pitchFamily="2" charset="2"/>
              </a:rPr>
              <a:t>，</a:t>
            </a:r>
            <a:r>
              <a:rPr lang="en-US" altLang="zh-CN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zh-CN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</a:t>
            </a:r>
            <a:r>
              <a:rPr lang="en-US" altLang="zh-CN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c0,2</a:t>
            </a:r>
            <a:r>
              <a:rPr lang="en-US" altLang="zh-CN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zh-CN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仿宋_GB2312" pitchFamily="49" charset="-122"/>
              </a:rPr>
              <a:t> </a:t>
            </a:r>
            <a:r>
              <a:rPr lang="en-US" altLang="zh-CN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l-GR" altLang="zh-CN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γ</a:t>
            </a:r>
            <a:r>
              <a:rPr lang="en-US" altLang="zh-CN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)</a:t>
            </a:r>
            <a:r>
              <a:rPr lang="zh-CN" alt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l-GR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η</a:t>
            </a:r>
            <a:r>
              <a:rPr lang="en-US" altLang="zh-CN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c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 LH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。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Observe significant NNLO corrections.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</a:t>
            </a:r>
            <a:r>
              <a:rPr lang="en-US" altLang="zh-CN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Alarming discrepancy with the existing measurements.</a:t>
            </a:r>
            <a:endParaRPr lang="en-US" altLang="zh-CN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Perturbative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expansion seems to have poor convergence behavior for charmonium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en-US" altLang="zh-CN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Perturbative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expansion bears much better behavior for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  <a:sym typeface="Wingdings" pitchFamily="2" charset="2"/>
              </a:rPr>
              <a:t>bottomonium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70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itchFamily="66" charset="0"/>
              </a:rPr>
              <a:t> Lagrangian </a:t>
            </a:r>
            <a:r>
              <a:rPr lang="en-US" altLang="zh-CN" sz="3600" dirty="0" smtClean="0">
                <a:latin typeface="Comic Sans MS" pitchFamily="66" charset="0"/>
              </a:rPr>
              <a:t>(characterized by velocity expansion)</a:t>
            </a:r>
            <a:endParaRPr lang="zh-CN" altLang="en-US" sz="3600" dirty="0" smtClean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1C0285-6520-48AE-94DF-BA47E17B9D0E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214563"/>
            <a:ext cx="3409950" cy="447675"/>
          </a:xfrm>
          <a:noFill/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0"/>
            <a:ext cx="3314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429000"/>
            <a:ext cx="4838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71938"/>
            <a:ext cx="7334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28625" y="6215063"/>
            <a:ext cx="690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3333FF"/>
                </a:solidFill>
                <a:latin typeface="华文楷体" pitchFamily="2" charset="-122"/>
                <a:ea typeface="华文楷体" pitchFamily="2" charset="-122"/>
              </a:rPr>
              <a:t>Identical to </a:t>
            </a:r>
            <a:r>
              <a:rPr lang="en-US" altLang="zh-CN" b="1">
                <a:solidFill>
                  <a:srgbClr val="CC3399"/>
                </a:solidFill>
                <a:latin typeface="华文楷体" pitchFamily="2" charset="-122"/>
                <a:ea typeface="华文楷体" pitchFamily="2" charset="-122"/>
              </a:rPr>
              <a:t>HQET</a:t>
            </a:r>
            <a:r>
              <a:rPr lang="en-US" altLang="zh-CN" b="1">
                <a:solidFill>
                  <a:srgbClr val="3333FF"/>
                </a:solidFill>
                <a:latin typeface="华文楷体" pitchFamily="2" charset="-122"/>
                <a:ea typeface="华文楷体" pitchFamily="2" charset="-122"/>
              </a:rPr>
              <a:t>, but with different power  counting</a:t>
            </a:r>
            <a:endParaRPr lang="zh-CN" altLang="en-US" b="1">
              <a:solidFill>
                <a:srgbClr val="3333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advTm="9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Personal biased perspectives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313" y="2017713"/>
            <a:ext cx="8740775" cy="45545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Maybe Nature is just not so mercy to us: </a:t>
            </a:r>
            <a:endParaRPr lang="en-US" altLang="zh-C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CN" sz="20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The charm quark is simply not heavy enough to warrant the reliable application of NRQCD to charmonium, just like one cannot fully trust HQET to cope with charmed </a:t>
            </a:r>
            <a:r>
              <a:rPr lang="en-US" altLang="zh-CN" sz="2000" dirty="0" err="1" smtClean="0">
                <a:latin typeface="Comic Sans MS" pitchFamily="66" charset="0"/>
                <a:cs typeface="Times New Roman" pitchFamily="18" charset="0"/>
              </a:rPr>
              <a:t>hadron</a:t>
            </a: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Symptom: mc is not much greater than </a:t>
            </a:r>
            <a:r>
              <a:rPr lang="el-GR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  <a:cs typeface="Times New Roman" pitchFamily="18" charset="0"/>
              </a:rPr>
              <a:t>Λ</a:t>
            </a:r>
            <a:r>
              <a:rPr lang="en-US" altLang="zh-CN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QCD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                 Bigger value of </a:t>
            </a:r>
            <a:r>
              <a:rPr lang="el-GR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  <a:cs typeface="Times New Roman" pitchFamily="18" charset="0"/>
              </a:rPr>
              <a:t>α</a:t>
            </a:r>
            <a:r>
              <a:rPr lang="en-US" altLang="zh-CN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  <a:cs typeface="Times New Roman" pitchFamily="18" charset="0"/>
              </a:rPr>
              <a:t>s</a:t>
            </a: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 at charm mass scale 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But we should still trust NRQCD to be capable of rendering qualitatively correct phenomenology for </a:t>
            </a:r>
            <a:r>
              <a:rPr lang="en-US" altLang="zh-CN" sz="2000" dirty="0" err="1" smtClean="0">
                <a:latin typeface="Comic Sans MS" pitchFamily="66" charset="0"/>
                <a:cs typeface="Times New Roman" pitchFamily="18" charset="0"/>
              </a:rPr>
              <a:t>charmonium</a:t>
            </a:r>
            <a:endParaRPr lang="en-US" altLang="zh-CN" sz="20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CN" sz="20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We may need be less ambitious for soliciting precision predictions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0E0B5-A99C-4CDF-A870-7A828D2BB908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Digression: graviton search in </a:t>
            </a:r>
            <a:r>
              <a:rPr lang="en-US" altLang="zh-CN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quarkonium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decay at BESIII experiments 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2857496"/>
            <a:ext cx="4084320" cy="2430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000240"/>
            <a:ext cx="872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Gravitational wave </a:t>
            </a:r>
            <a:r>
              <a:rPr lang="en-US" altLang="zh-CN" dirty="0" smtClean="0">
                <a:latin typeface="Comic Sans MS" pitchFamily="66" charset="0"/>
              </a:rPr>
              <a:t>was finally seen by LIGO in 2015, after</a:t>
            </a:r>
            <a:r>
              <a:rPr lang="zh-CN" altLang="en-US" dirty="0" smtClean="0">
                <a:latin typeface="Comic Sans MS" pitchFamily="66" charset="0"/>
              </a:rPr>
              <a:t> </a:t>
            </a:r>
            <a:r>
              <a:rPr lang="en-US" altLang="zh-CN" dirty="0" smtClean="0">
                <a:latin typeface="Comic Sans MS" pitchFamily="66" charset="0"/>
              </a:rPr>
              <a:t>100 years birth of General Relativity by Einstein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6286520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Unfortunately, searching for </a:t>
            </a:r>
            <a:r>
              <a:rPr lang="en-US" altLang="zh-C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quantum graviton </a:t>
            </a:r>
            <a:r>
              <a:rPr lang="en-US" altLang="zh-CN" sz="2000" dirty="0" smtClean="0">
                <a:latin typeface="Comic Sans MS" pitchFamily="66" charset="0"/>
              </a:rPr>
              <a:t>looks hopeless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35782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Recall, miraculously, both classical EW wave and photo-electric effect</a:t>
            </a:r>
          </a:p>
          <a:p>
            <a:r>
              <a:rPr lang="en-US" altLang="zh-CN" sz="2000" dirty="0" smtClean="0">
                <a:latin typeface="Comic Sans MS" pitchFamily="66" charset="0"/>
              </a:rPr>
              <a:t> were discovered by 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Hertz in 1887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Relativity (GR) should be regarded as the low-energy EFT of quantum gravity  </a:t>
            </a:r>
            <a:r>
              <a:rPr lang="en-US" altLang="zh-CN" sz="2400" dirty="0" smtClean="0">
                <a:latin typeface="Comic Sans MS" pitchFamily="66" charset="0"/>
              </a:rPr>
              <a:t>(</a:t>
            </a:r>
            <a:r>
              <a:rPr lang="en-US" altLang="zh-CN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Donoghue</a:t>
            </a: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1994</a:t>
            </a:r>
            <a:r>
              <a:rPr lang="en-US" altLang="zh-CN" sz="2400" dirty="0" smtClean="0">
                <a:latin typeface="Comic Sans MS" pitchFamily="66" charset="0"/>
              </a:rPr>
              <a:t>)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4872227" cy="65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5114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8324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500702"/>
            <a:ext cx="6848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0100" y="4929198"/>
            <a:ext cx="34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Weak field expansion: 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000636"/>
            <a:ext cx="1838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000240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任意多边形 11"/>
          <p:cNvSpPr/>
          <p:nvPr/>
        </p:nvSpPr>
        <p:spPr bwMode="auto">
          <a:xfrm>
            <a:off x="2667499" y="3125755"/>
            <a:ext cx="691521" cy="818898"/>
          </a:xfrm>
          <a:custGeom>
            <a:avLst/>
            <a:gdLst>
              <a:gd name="connsiteX0" fmla="*/ 532901 w 691521"/>
              <a:gd name="connsiteY0" fmla="*/ 46653 h 818898"/>
              <a:gd name="connsiteX1" fmla="*/ 514240 w 691521"/>
              <a:gd name="connsiteY1" fmla="*/ 18661 h 818898"/>
              <a:gd name="connsiteX2" fmla="*/ 392942 w 691521"/>
              <a:gd name="connsiteY2" fmla="*/ 9331 h 818898"/>
              <a:gd name="connsiteX3" fmla="*/ 299636 w 691521"/>
              <a:gd name="connsiteY3" fmla="*/ 0 h 818898"/>
              <a:gd name="connsiteX4" fmla="*/ 150346 w 691521"/>
              <a:gd name="connsiteY4" fmla="*/ 18661 h 818898"/>
              <a:gd name="connsiteX5" fmla="*/ 122354 w 691521"/>
              <a:gd name="connsiteY5" fmla="*/ 27992 h 818898"/>
              <a:gd name="connsiteX6" fmla="*/ 94362 w 691521"/>
              <a:gd name="connsiteY6" fmla="*/ 46653 h 818898"/>
              <a:gd name="connsiteX7" fmla="*/ 75701 w 691521"/>
              <a:gd name="connsiteY7" fmla="*/ 74645 h 818898"/>
              <a:gd name="connsiteX8" fmla="*/ 47709 w 691521"/>
              <a:gd name="connsiteY8" fmla="*/ 102637 h 818898"/>
              <a:gd name="connsiteX9" fmla="*/ 29048 w 691521"/>
              <a:gd name="connsiteY9" fmla="*/ 158621 h 818898"/>
              <a:gd name="connsiteX10" fmla="*/ 10387 w 691521"/>
              <a:gd name="connsiteY10" fmla="*/ 513184 h 818898"/>
              <a:gd name="connsiteX11" fmla="*/ 1056 w 691521"/>
              <a:gd name="connsiteY11" fmla="*/ 559837 h 818898"/>
              <a:gd name="connsiteX12" fmla="*/ 10387 w 691521"/>
              <a:gd name="connsiteY12" fmla="*/ 718457 h 818898"/>
              <a:gd name="connsiteX13" fmla="*/ 38379 w 691521"/>
              <a:gd name="connsiteY13" fmla="*/ 746449 h 818898"/>
              <a:gd name="connsiteX14" fmla="*/ 94362 w 691521"/>
              <a:gd name="connsiteY14" fmla="*/ 765110 h 818898"/>
              <a:gd name="connsiteX15" fmla="*/ 187668 w 691521"/>
              <a:gd name="connsiteY15" fmla="*/ 783772 h 818898"/>
              <a:gd name="connsiteX16" fmla="*/ 234321 w 691521"/>
              <a:gd name="connsiteY16" fmla="*/ 802433 h 818898"/>
              <a:gd name="connsiteX17" fmla="*/ 411603 w 691521"/>
              <a:gd name="connsiteY17" fmla="*/ 802433 h 818898"/>
              <a:gd name="connsiteX18" fmla="*/ 439595 w 691521"/>
              <a:gd name="connsiteY18" fmla="*/ 793102 h 818898"/>
              <a:gd name="connsiteX19" fmla="*/ 523570 w 691521"/>
              <a:gd name="connsiteY19" fmla="*/ 774441 h 818898"/>
              <a:gd name="connsiteX20" fmla="*/ 579554 w 691521"/>
              <a:gd name="connsiteY20" fmla="*/ 737118 h 818898"/>
              <a:gd name="connsiteX21" fmla="*/ 616877 w 691521"/>
              <a:gd name="connsiteY21" fmla="*/ 671804 h 818898"/>
              <a:gd name="connsiteX22" fmla="*/ 626207 w 691521"/>
              <a:gd name="connsiteY22" fmla="*/ 643812 h 818898"/>
              <a:gd name="connsiteX23" fmla="*/ 644868 w 691521"/>
              <a:gd name="connsiteY23" fmla="*/ 615821 h 818898"/>
              <a:gd name="connsiteX24" fmla="*/ 663530 w 691521"/>
              <a:gd name="connsiteY24" fmla="*/ 531845 h 818898"/>
              <a:gd name="connsiteX25" fmla="*/ 691521 w 691521"/>
              <a:gd name="connsiteY25" fmla="*/ 494523 h 818898"/>
              <a:gd name="connsiteX26" fmla="*/ 682191 w 691521"/>
              <a:gd name="connsiteY26" fmla="*/ 279918 h 818898"/>
              <a:gd name="connsiteX27" fmla="*/ 672860 w 691521"/>
              <a:gd name="connsiteY27" fmla="*/ 242596 h 818898"/>
              <a:gd name="connsiteX28" fmla="*/ 644868 w 691521"/>
              <a:gd name="connsiteY28" fmla="*/ 223935 h 818898"/>
              <a:gd name="connsiteX29" fmla="*/ 626207 w 691521"/>
              <a:gd name="connsiteY29" fmla="*/ 186612 h 818898"/>
              <a:gd name="connsiteX30" fmla="*/ 598215 w 691521"/>
              <a:gd name="connsiteY30" fmla="*/ 177282 h 818898"/>
              <a:gd name="connsiteX31" fmla="*/ 560893 w 691521"/>
              <a:gd name="connsiteY31" fmla="*/ 121298 h 818898"/>
              <a:gd name="connsiteX32" fmla="*/ 542232 w 691521"/>
              <a:gd name="connsiteY32" fmla="*/ 65314 h 818898"/>
              <a:gd name="connsiteX33" fmla="*/ 532901 w 691521"/>
              <a:gd name="connsiteY33" fmla="*/ 46653 h 81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1521" h="818898">
                <a:moveTo>
                  <a:pt x="532901" y="46653"/>
                </a:moveTo>
                <a:cubicBezTo>
                  <a:pt x="526681" y="37322"/>
                  <a:pt x="525075" y="21550"/>
                  <a:pt x="514240" y="18661"/>
                </a:cubicBezTo>
                <a:cubicBezTo>
                  <a:pt x="475057" y="8212"/>
                  <a:pt x="433342" y="12844"/>
                  <a:pt x="392942" y="9331"/>
                </a:cubicBezTo>
                <a:cubicBezTo>
                  <a:pt x="361802" y="6623"/>
                  <a:pt x="330738" y="3110"/>
                  <a:pt x="299636" y="0"/>
                </a:cubicBezTo>
                <a:cubicBezTo>
                  <a:pt x="249873" y="6220"/>
                  <a:pt x="199883" y="10839"/>
                  <a:pt x="150346" y="18661"/>
                </a:cubicBezTo>
                <a:cubicBezTo>
                  <a:pt x="140631" y="20195"/>
                  <a:pt x="131151" y="23593"/>
                  <a:pt x="122354" y="27992"/>
                </a:cubicBezTo>
                <a:cubicBezTo>
                  <a:pt x="112324" y="33007"/>
                  <a:pt x="103693" y="40433"/>
                  <a:pt x="94362" y="46653"/>
                </a:cubicBezTo>
                <a:cubicBezTo>
                  <a:pt x="88142" y="55984"/>
                  <a:pt x="82880" y="66030"/>
                  <a:pt x="75701" y="74645"/>
                </a:cubicBezTo>
                <a:cubicBezTo>
                  <a:pt x="67253" y="84782"/>
                  <a:pt x="54117" y="91102"/>
                  <a:pt x="47709" y="102637"/>
                </a:cubicBezTo>
                <a:cubicBezTo>
                  <a:pt x="38156" y="119832"/>
                  <a:pt x="29048" y="158621"/>
                  <a:pt x="29048" y="158621"/>
                </a:cubicBezTo>
                <a:cubicBezTo>
                  <a:pt x="25216" y="258261"/>
                  <a:pt x="23226" y="404050"/>
                  <a:pt x="10387" y="513184"/>
                </a:cubicBezTo>
                <a:cubicBezTo>
                  <a:pt x="8534" y="528934"/>
                  <a:pt x="4166" y="544286"/>
                  <a:pt x="1056" y="559837"/>
                </a:cubicBezTo>
                <a:cubicBezTo>
                  <a:pt x="4166" y="612710"/>
                  <a:pt x="0" y="666521"/>
                  <a:pt x="10387" y="718457"/>
                </a:cubicBezTo>
                <a:cubicBezTo>
                  <a:pt x="12975" y="731396"/>
                  <a:pt x="26844" y="740041"/>
                  <a:pt x="38379" y="746449"/>
                </a:cubicBezTo>
                <a:cubicBezTo>
                  <a:pt x="55574" y="756002"/>
                  <a:pt x="75701" y="758890"/>
                  <a:pt x="94362" y="765110"/>
                </a:cubicBezTo>
                <a:cubicBezTo>
                  <a:pt x="143220" y="781396"/>
                  <a:pt x="112613" y="773049"/>
                  <a:pt x="187668" y="783772"/>
                </a:cubicBezTo>
                <a:cubicBezTo>
                  <a:pt x="203219" y="789992"/>
                  <a:pt x="217897" y="799148"/>
                  <a:pt x="234321" y="802433"/>
                </a:cubicBezTo>
                <a:cubicBezTo>
                  <a:pt x="316651" y="818898"/>
                  <a:pt x="331703" y="811310"/>
                  <a:pt x="411603" y="802433"/>
                </a:cubicBezTo>
                <a:cubicBezTo>
                  <a:pt x="420934" y="799323"/>
                  <a:pt x="429994" y="795236"/>
                  <a:pt x="439595" y="793102"/>
                </a:cubicBezTo>
                <a:cubicBezTo>
                  <a:pt x="457323" y="789163"/>
                  <a:pt x="502562" y="786112"/>
                  <a:pt x="523570" y="774441"/>
                </a:cubicBezTo>
                <a:cubicBezTo>
                  <a:pt x="543176" y="763549"/>
                  <a:pt x="579554" y="737118"/>
                  <a:pt x="579554" y="737118"/>
                </a:cubicBezTo>
                <a:cubicBezTo>
                  <a:pt x="598294" y="709008"/>
                  <a:pt x="602672" y="704949"/>
                  <a:pt x="616877" y="671804"/>
                </a:cubicBezTo>
                <a:cubicBezTo>
                  <a:pt x="620751" y="662764"/>
                  <a:pt x="621809" y="652609"/>
                  <a:pt x="626207" y="643812"/>
                </a:cubicBezTo>
                <a:cubicBezTo>
                  <a:pt x="631222" y="633782"/>
                  <a:pt x="639853" y="625851"/>
                  <a:pt x="644868" y="615821"/>
                </a:cubicBezTo>
                <a:cubicBezTo>
                  <a:pt x="669394" y="566771"/>
                  <a:pt x="634863" y="603514"/>
                  <a:pt x="663530" y="531845"/>
                </a:cubicBezTo>
                <a:cubicBezTo>
                  <a:pt x="669305" y="517406"/>
                  <a:pt x="682191" y="506964"/>
                  <a:pt x="691521" y="494523"/>
                </a:cubicBezTo>
                <a:cubicBezTo>
                  <a:pt x="688411" y="422988"/>
                  <a:pt x="687480" y="351325"/>
                  <a:pt x="682191" y="279918"/>
                </a:cubicBezTo>
                <a:cubicBezTo>
                  <a:pt x="681244" y="267129"/>
                  <a:pt x="679973" y="253266"/>
                  <a:pt x="672860" y="242596"/>
                </a:cubicBezTo>
                <a:cubicBezTo>
                  <a:pt x="666639" y="233265"/>
                  <a:pt x="654199" y="230155"/>
                  <a:pt x="644868" y="223935"/>
                </a:cubicBezTo>
                <a:cubicBezTo>
                  <a:pt x="638648" y="211494"/>
                  <a:pt x="636042" y="196447"/>
                  <a:pt x="626207" y="186612"/>
                </a:cubicBezTo>
                <a:cubicBezTo>
                  <a:pt x="619252" y="179657"/>
                  <a:pt x="604359" y="184962"/>
                  <a:pt x="598215" y="177282"/>
                </a:cubicBezTo>
                <a:cubicBezTo>
                  <a:pt x="529356" y="91208"/>
                  <a:pt x="649233" y="180190"/>
                  <a:pt x="560893" y="121298"/>
                </a:cubicBezTo>
                <a:lnTo>
                  <a:pt x="542232" y="65314"/>
                </a:lnTo>
                <a:lnTo>
                  <a:pt x="532901" y="46653"/>
                </a:lnTo>
                <a:close/>
              </a:path>
            </a:pathLst>
          </a:custGeom>
          <a:noFill/>
          <a:ln w="9525" cap="flat" cmpd="sng" algn="ctr">
            <a:solidFill>
              <a:srgbClr val="CC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192880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Einsein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-Hilbert action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617538"/>
            <a:ext cx="8086751" cy="1143000"/>
          </a:xfrm>
        </p:spPr>
        <p:txBody>
          <a:bodyPr/>
          <a:lstStyle/>
          <a:p>
            <a:r>
              <a:rPr lang="en-US" altLang="zh-CN" sz="2400" dirty="0" smtClean="0">
                <a:latin typeface="Comic Sans MS" pitchFamily="66" charset="0"/>
                <a:ea typeface="Cambria Math" pitchFamily="18" charset="0"/>
              </a:rPr>
              <a:t>Combining </a:t>
            </a: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 pitchFamily="18" charset="0"/>
              </a:rPr>
              <a:t>GR+NRQCD </a:t>
            </a:r>
            <a:r>
              <a:rPr lang="en-US" altLang="zh-CN" sz="2400" dirty="0" smtClean="0">
                <a:latin typeface="Comic Sans MS" pitchFamily="66" charset="0"/>
                <a:ea typeface="Cambria Math" pitchFamily="18" charset="0"/>
              </a:rPr>
              <a:t>to account for </a:t>
            </a:r>
            <a:r>
              <a:rPr lang="en-US" altLang="zh-CN" sz="2400" dirty="0" err="1" smtClean="0">
                <a:latin typeface="Comic Sans MS" pitchFamily="66" charset="0"/>
                <a:ea typeface="Cambria Math" pitchFamily="18" charset="0"/>
              </a:rPr>
              <a:t>quarkonium</a:t>
            </a:r>
            <a:r>
              <a:rPr lang="en-US" altLang="zh-CN" sz="2400" dirty="0" smtClean="0">
                <a:latin typeface="Comic Sans MS" pitchFamily="66" charset="0"/>
                <a:ea typeface="Cambria Math" pitchFamily="18" charset="0"/>
              </a:rPr>
              <a:t> decay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J/</a:t>
            </a:r>
            <a:r>
              <a:rPr lang="el-GR" altLang="zh-CN" sz="2400" b="1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Ψ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 pitchFamily="18" charset="0"/>
                <a:cs typeface="仿宋_GB2312"/>
              </a:rPr>
              <a:t>γ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 pitchFamily="18" charset="0"/>
                <a:cs typeface="仿宋_GB2312"/>
              </a:rPr>
              <a:t>+G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  <a:ea typeface="Cambria Math" pitchFamily="18" charset="0"/>
                <a:cs typeface="Times New Roman" pitchFamily="18" charset="0"/>
                <a:sym typeface="Wingdings" pitchFamily="2" charset="2"/>
              </a:rPr>
              <a:t>               </a:t>
            </a:r>
            <a:r>
              <a:rPr lang="en-US" altLang="zh-CN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 pitchFamily="18" charset="0"/>
              </a:rPr>
              <a:t>Bai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 pitchFamily="18" charset="0"/>
              </a:rPr>
              <a:t>, Chen, Jia, 2017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143248"/>
            <a:ext cx="6453176" cy="32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134100" cy="17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2357430"/>
            <a:ext cx="55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1321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Including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NLO QCD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correction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614364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fun that all nature’s four forces are united in those diagrams!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omic Sans MS" pitchFamily="66" charset="0"/>
              </a:rPr>
              <a:t>Predicted partial widths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74581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2071678"/>
            <a:ext cx="7887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omic Sans MS" pitchFamily="66" charset="0"/>
              </a:rPr>
              <a:t>Massless</a:t>
            </a:r>
            <a:r>
              <a:rPr lang="en-US" altLang="zh-CN" dirty="0" smtClean="0">
                <a:latin typeface="Comic Sans MS" pitchFamily="66" charset="0"/>
              </a:rPr>
              <a:t> graviton</a:t>
            </a:r>
            <a:r>
              <a:rPr lang="en-US" altLang="zh-CN" dirty="0" smtClean="0">
                <a:latin typeface="Comic Sans MS" pitchFamily="66" charset="0"/>
                <a:ea typeface="Cambria Math" pitchFamily="18" charset="0"/>
              </a:rPr>
              <a:t>: </a:t>
            </a:r>
            <a:r>
              <a:rPr lang="en-US" altLang="zh-CN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mbria Math" pitchFamily="18" charset="0"/>
              </a:rPr>
              <a:t>LO prediction accidently vanishes!</a:t>
            </a:r>
            <a:r>
              <a:rPr lang="en-US" altLang="zh-CN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US" altLang="zh-CN" dirty="0" smtClean="0">
                <a:latin typeface="Comic Sans MS" pitchFamily="66" charset="0"/>
              </a:rPr>
              <a:t>Have to proceed to the NLO in </a:t>
            </a:r>
            <a:r>
              <a:rPr lang="el-GR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  <a:cs typeface="Times New Roman" pitchFamily="18" charset="0"/>
              </a:rPr>
              <a:t>α</a:t>
            </a:r>
            <a:r>
              <a:rPr lang="en-US" altLang="zh-CN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Comic Sans MS" pitchFamily="66" charset="0"/>
              </a:rPr>
              <a:t> and </a:t>
            </a:r>
            <a:r>
              <a:rPr lang="en-US" altLang="zh-CN" dirty="0" smtClean="0">
                <a:solidFill>
                  <a:srgbClr val="C00000"/>
                </a:solidFill>
                <a:latin typeface="Comic Sans MS" pitchFamily="66" charset="0"/>
              </a:rPr>
              <a:t>v</a:t>
            </a:r>
            <a:r>
              <a:rPr lang="en-US" altLang="zh-CN" dirty="0" smtClean="0">
                <a:latin typeface="Comic Sans MS" pitchFamily="66" charset="0"/>
              </a:rPr>
              <a:t>:</a:t>
            </a:r>
            <a:endParaRPr lang="zh-CN" altLang="en-US" dirty="0">
              <a:latin typeface="Comic Sans MS" pitchFamily="66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4438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3857628"/>
            <a:ext cx="820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Massive graviton: nonzero prediction at LO in v at tree level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50070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Manifestation of famous </a:t>
            </a:r>
            <a:r>
              <a:rPr lang="en-US" altLang="zh-CN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vDVZ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discontinuity</a:t>
            </a:r>
            <a:r>
              <a:rPr lang="en-US" altLang="zh-CN" dirty="0" smtClean="0"/>
              <a:t>: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helicity zero graviton doesn’t decouple in the </a:t>
            </a:r>
            <a:r>
              <a:rPr lang="en-US" altLang="zh-CN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b="1" i="1" baseline="-25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b="1" i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-&gt;0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limit</a:t>
            </a:r>
            <a:endParaRPr lang="zh-CN" alt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Comic Sans MS" pitchFamily="66" charset="0"/>
              </a:rPr>
              <a:t>Numerical values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4771547" cy="8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5781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2000240"/>
            <a:ext cx="883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omic Sans MS" pitchFamily="66" charset="0"/>
              </a:rPr>
              <a:t>This decay is a golden channel to discriminate whether </a:t>
            </a:r>
          </a:p>
          <a:p>
            <a:r>
              <a:rPr lang="en-US" altLang="zh-CN" dirty="0" smtClean="0">
                <a:latin typeface="Comic Sans MS" pitchFamily="66" charset="0"/>
              </a:rPr>
              <a:t>Graviton mass is strictly zero or not!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786322"/>
            <a:ext cx="625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Comic Sans MS" pitchFamily="66" charset="0"/>
              </a:rPr>
              <a:t>Practically speaking, these channels are much rarer than</a:t>
            </a:r>
          </a:p>
          <a:p>
            <a:r>
              <a:rPr lang="en-US" altLang="zh-CN" sz="1800" dirty="0" smtClean="0">
                <a:latin typeface="Comic Sans MS" pitchFamily="66" charset="0"/>
              </a:rPr>
              <a:t>the dominant SM background 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→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 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γ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 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ν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 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ν</a:t>
            </a:r>
            <a:r>
              <a:rPr lang="en-US" altLang="zh-CN" sz="1800" dirty="0" smtClean="0">
                <a:latin typeface="Comic Sans MS" pitchFamily="66" charset="0"/>
              </a:rPr>
              <a:t>, with  </a:t>
            </a:r>
            <a:r>
              <a:rPr lang="en-US" altLang="zh-CN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BR ~ 10</a:t>
            </a:r>
            <a:r>
              <a:rPr lang="en-US" altLang="zh-CN" sz="1800" baseline="30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-10</a:t>
            </a:r>
            <a:endParaRPr lang="zh-CN" altLang="en-US" sz="1800" baseline="30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500702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3429000"/>
            <a:ext cx="669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Comic Sans MS" pitchFamily="66" charset="0"/>
              </a:rPr>
              <a:t>Not too much suppressed relative to 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μ→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 e </a:t>
            </a:r>
            <a:r>
              <a:rPr lang="el-GR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ngLiU"/>
                <a:cs typeface="Times New Roman" pitchFamily="18" charset="0"/>
              </a:rPr>
              <a:t>γ</a:t>
            </a:r>
            <a:r>
              <a:rPr lang="en-US" altLang="zh-CN" sz="1800" dirty="0" smtClean="0">
                <a:latin typeface="Comic Sans MS" pitchFamily="66" charset="0"/>
                <a:ea typeface="MingLiU"/>
              </a:rPr>
              <a:t>, with </a:t>
            </a:r>
            <a:r>
              <a:rPr lang="en-US" altLang="zh-CN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BR ~ 10</a:t>
            </a:r>
            <a:r>
              <a:rPr lang="en-US" altLang="zh-CN" sz="1800" baseline="30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-34</a:t>
            </a:r>
            <a:endParaRPr lang="zh-CN" altLang="en-US" sz="1800" baseline="30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85750" y="1928813"/>
            <a:ext cx="8572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zh-CN" sz="4000" dirty="0">
              <a:latin typeface="Comic Sans MS" pitchFamily="66" charset="0"/>
              <a:ea typeface="楷体_GB2312"/>
              <a:cs typeface="Times New Roman" pitchFamily="18" charset="0"/>
            </a:endParaRPr>
          </a:p>
          <a:p>
            <a:pPr eaLnBrk="1" hangingPunct="1"/>
            <a:endParaRPr lang="en-US" altLang="zh-CN" sz="4000" dirty="0">
              <a:latin typeface="Comic Sans MS" pitchFamily="66" charset="0"/>
              <a:ea typeface="楷体_GB2312"/>
              <a:cs typeface="Times New Roman" pitchFamily="18" charset="0"/>
            </a:endParaRPr>
          </a:p>
          <a:p>
            <a:pPr eaLnBrk="1" hangingPunct="1"/>
            <a:r>
              <a:rPr lang="en-US" altLang="zh-CN" sz="4000" dirty="0">
                <a:latin typeface="Comic Sans MS" pitchFamily="66" charset="0"/>
                <a:ea typeface="楷体_GB2312"/>
                <a:cs typeface="Times New Roman" pitchFamily="18" charset="0"/>
              </a:rPr>
              <a:t>         Thanks for your attention!</a:t>
            </a:r>
          </a:p>
          <a:p>
            <a:pPr eaLnBrk="1" hangingPunct="1"/>
            <a:endParaRPr lang="en-US" altLang="zh-CN" sz="4000" dirty="0">
              <a:latin typeface="Comic Sans MS" pitchFamily="66" charset="0"/>
              <a:ea typeface="楷体_GB2312"/>
              <a:cs typeface="Times New Roman" pitchFamily="18" charset="0"/>
            </a:endParaRPr>
          </a:p>
          <a:p>
            <a:pPr eaLnBrk="1" hangingPunct="1"/>
            <a:r>
              <a:rPr lang="en-US" altLang="zh-CN" sz="4000" dirty="0">
                <a:latin typeface="Comic Sans MS" pitchFamily="66" charset="0"/>
                <a:ea typeface="楷体_GB2312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7519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157163" y="571500"/>
            <a:ext cx="8986837" cy="1022350"/>
          </a:xfrm>
        </p:spPr>
        <p:txBody>
          <a:bodyPr/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3200" b="1" dirty="0" smtClean="0">
                <a:solidFill>
                  <a:srgbClr val="006600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 is the mainstream tool in studying   </a:t>
            </a:r>
            <a:r>
              <a:rPr lang="en-US" altLang="zh-CN" sz="3200" b="1" dirty="0" err="1" smtClean="0">
                <a:solidFill>
                  <a:srgbClr val="006600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quarkonium</a:t>
            </a:r>
            <a:r>
              <a:rPr lang="en-US" altLang="zh-CN" sz="3200" b="1" dirty="0" smtClean="0">
                <a:solidFill>
                  <a:srgbClr val="006600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  </a:t>
            </a:r>
            <a:r>
              <a:rPr lang="en-US" altLang="zh-CN" sz="3200" b="1" dirty="0" smtClean="0">
                <a:solidFill>
                  <a:srgbClr val="0066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(</a:t>
            </a:r>
            <a:r>
              <a:rPr lang="en-US" altLang="zh-CN" sz="2000" b="1" dirty="0" smtClean="0">
                <a:solidFill>
                  <a:srgbClr val="33CC33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see </a:t>
            </a:r>
            <a:r>
              <a:rPr lang="en-US" altLang="zh-CN" sz="2000" b="1" dirty="0" err="1" smtClean="0">
                <a:solidFill>
                  <a:srgbClr val="CC3399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Brambilla</a:t>
            </a:r>
            <a:r>
              <a:rPr lang="en-US" altLang="zh-CN" sz="2000" b="1" dirty="0" smtClean="0">
                <a:solidFill>
                  <a:srgbClr val="CC3399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 et al. EPJC 2011 </a:t>
            </a:r>
            <a:r>
              <a:rPr lang="en-US" altLang="zh-CN" sz="2000" b="1" dirty="0" smtClean="0">
                <a:solidFill>
                  <a:srgbClr val="33CC33"/>
                </a:solidFill>
                <a:latin typeface="Comic Sans MS" pitchFamily="66" charset="0"/>
                <a:ea typeface="仿宋_GB2312"/>
                <a:cs typeface="Times New Roman" pitchFamily="18" charset="0"/>
              </a:rPr>
              <a:t>for a review</a:t>
            </a:r>
            <a:r>
              <a:rPr lang="en-US" altLang="zh-CN" sz="3200" b="1" dirty="0" smtClean="0">
                <a:solidFill>
                  <a:srgbClr val="0066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)</a:t>
            </a:r>
            <a:endParaRPr lang="zh-CN" altLang="en-US" sz="3200" b="1" dirty="0" smtClean="0">
              <a:solidFill>
                <a:srgbClr val="0066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0" y="2143125"/>
            <a:ext cx="9144000" cy="4714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Nowadays, NRQCD becomes standard approach to tackle various </a:t>
            </a:r>
            <a:r>
              <a:rPr lang="en-US" altLang="zh-CN" sz="2500" dirty="0" err="1" smtClean="0">
                <a:latin typeface="Times New Roman" pitchFamily="18" charset="0"/>
                <a:cs typeface="Times New Roman" pitchFamily="18" charset="0"/>
              </a:rPr>
              <a:t>quarkonium</a:t>
            </a: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production and decay processes: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Charmonia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                                  </a:t>
            </a:r>
            <a:r>
              <a:rPr lang="en-US" altLang="zh-CN" sz="2000" b="1" dirty="0" smtClean="0">
                <a:solidFill>
                  <a:srgbClr val="3333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not truly non-relativistic to some extent</a:t>
            </a:r>
            <a:endParaRPr lang="en-US" altLang="zh-CN" sz="2400" b="1" baseline="30000" dirty="0" smtClean="0">
              <a:solidFill>
                <a:srgbClr val="3333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Bottomonia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:                                  a better “non-relativistic” system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   Exemplified by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at B factories   (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exclusive </a:t>
            </a:r>
            <a:r>
              <a:rPr lang="en-US" altLang="zh-CN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charmonium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production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baseline="30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baseline="300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altLang="zh-CN" b="1" baseline="30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/polarized </a:t>
            </a:r>
            <a:r>
              <a:rPr lang="en-US" altLang="zh-CN" baseline="30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aseline="30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aseline="300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production at hadron colliders 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inclusive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baseline="30000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Very active field in recent years (</a:t>
            </a:r>
            <a:r>
              <a:rPr lang="en-US" altLang="zh-CN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Chao’s group, Kniehl’s group, Wang’s group, </a:t>
            </a:r>
            <a:r>
              <a:rPr lang="en-US" altLang="zh-CN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Bodwin’s</a:t>
            </a:r>
            <a:r>
              <a:rPr lang="en-US" altLang="zh-CN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group, </a:t>
            </a:r>
            <a:r>
              <a:rPr lang="en-US" altLang="zh-CN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Qiu’s</a:t>
            </a:r>
            <a:r>
              <a:rPr lang="en-US" altLang="zh-CN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group …</a:t>
            </a:r>
            <a:r>
              <a:rPr lang="en-US" altLang="zh-CN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 marked by a plenty of PRLs</a:t>
            </a:r>
            <a:endParaRPr lang="en-US" altLang="zh-CN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zh-CN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baseline="30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9F9B54-DB92-439A-9F64-BAA8CFCC9D53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pic>
        <p:nvPicPr>
          <p:cNvPr id="71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643188" y="3286125"/>
            <a:ext cx="1549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714750"/>
            <a:ext cx="1536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5750" y="4857750"/>
            <a:ext cx="2413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000375" y="5500688"/>
            <a:ext cx="5286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500063" y="0"/>
            <a:ext cx="26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</p:spTree>
  </p:cSld>
  <p:clrMapOvr>
    <a:masterClrMapping/>
  </p:clrMapOvr>
  <p:transition advTm="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617538"/>
            <a:ext cx="8001056" cy="11430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strategy of determining the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short-distance coefficients (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2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SDCs)</a:t>
            </a:r>
            <a:endParaRPr lang="zh-CN" altLang="en-US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554559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>
                <a:latin typeface="Comic Sans MS" pitchFamily="66" charset="0"/>
              </a:rPr>
              <a:t>In principle, NRQCD short-distance coefficients can be computed via the standard </a:t>
            </a:r>
            <a:r>
              <a:rPr lang="en-US" altLang="zh-CN" sz="200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perturbative</a:t>
            </a:r>
            <a:r>
              <a:rPr lang="en-US" altLang="zh-CN" sz="2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matching procedure</a:t>
            </a:r>
            <a:r>
              <a:rPr lang="en-US" altLang="zh-CN" sz="20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US" altLang="zh-CN" sz="2000" dirty="0" smtClean="0">
                <a:latin typeface="Comic Sans MS" pitchFamily="66" charset="0"/>
              </a:rPr>
              <a:t>Computing </a:t>
            </a:r>
            <a:r>
              <a:rPr lang="en-US" altLang="zh-CN" sz="2000" smtClean="0">
                <a:latin typeface="Comic Sans MS" pitchFamily="66" charset="0"/>
              </a:rPr>
              <a:t>simultaneously amplitudes in </a:t>
            </a:r>
            <a:r>
              <a:rPr lang="en-US" altLang="zh-CN" sz="2000" dirty="0" smtClean="0">
                <a:latin typeface="Comic Sans MS" pitchFamily="66" charset="0"/>
              </a:rPr>
              <a:t>both </a:t>
            </a:r>
            <a:r>
              <a:rPr lang="en-US" altLang="zh-CN" sz="2000" smtClean="0">
                <a:latin typeface="Comic Sans MS" pitchFamily="66" charset="0"/>
              </a:rPr>
              <a:t>perturbative</a:t>
            </a:r>
            <a:r>
              <a:rPr lang="en-US" altLang="zh-CN" sz="2000" dirty="0" smtClean="0">
                <a:latin typeface="Comic Sans MS" pitchFamily="66" charset="0"/>
              </a:rPr>
              <a:t> QCD </a:t>
            </a:r>
            <a:r>
              <a:rPr lang="en-US" altLang="zh-CN" sz="2000" smtClean="0">
                <a:latin typeface="Comic Sans MS" pitchFamily="66" charset="0"/>
              </a:rPr>
              <a:t>and NRQCD, then solve </a:t>
            </a:r>
            <a:r>
              <a:rPr lang="en-US" altLang="zh-CN" sz="2000" dirty="0" smtClean="0">
                <a:latin typeface="Comic Sans MS" pitchFamily="66" charset="0"/>
              </a:rPr>
              <a:t>the equations to determine the NRQCD SDCs.</a:t>
            </a:r>
          </a:p>
          <a:p>
            <a:pPr>
              <a:buNone/>
            </a:pPr>
            <a:endParaRPr lang="en-US" altLang="zh-CN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zh-CN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Threshold phenomenon </a:t>
            </a:r>
            <a:r>
              <a:rPr lang="en-US" altLang="zh-CN" sz="2000" dirty="0" smtClean="0">
                <a:latin typeface="Comic Sans MS" pitchFamily="66" charset="0"/>
              </a:rPr>
              <a:t>is signaled by four relevant modes: 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hard (k</a:t>
            </a:r>
            <a:r>
              <a:rPr lang="en-US" altLang="zh-CN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μ 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~ m), </a:t>
            </a:r>
          </a:p>
          <a:p>
            <a:pPr>
              <a:buNone/>
            </a:pPr>
            <a:r>
              <a:rPr lang="en-US" altLang="zh-CN" sz="200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potential </a:t>
            </a:r>
            <a:r>
              <a:rPr lang="en-US" altLang="zh-CN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(k</a:t>
            </a:r>
            <a:r>
              <a:rPr lang="en-US" altLang="zh-CN" sz="2000" baseline="30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0</a:t>
            </a:r>
            <a:r>
              <a:rPr lang="en-US" altLang="zh-CN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~mv</a:t>
            </a:r>
            <a:r>
              <a:rPr lang="en-US" altLang="zh-CN" sz="2000" baseline="30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2</a:t>
            </a:r>
            <a:r>
              <a:rPr lang="en-US" altLang="zh-CN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,|</a:t>
            </a:r>
            <a:r>
              <a:rPr lang="en-US" altLang="zh-CN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n-US" altLang="zh-CN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|~ </a:t>
            </a:r>
            <a:r>
              <a:rPr lang="en-US" altLang="zh-CN" sz="20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mv</a:t>
            </a:r>
            <a:r>
              <a:rPr lang="en-US" altLang="zh-CN" sz="200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US" altLang="zh-CN" sz="2000" smtClean="0">
                <a:latin typeface="Comic Sans MS" pitchFamily="66" charset="0"/>
              </a:rPr>
              <a:t>, </a:t>
            </a:r>
            <a:r>
              <a:rPr lang="en-US" altLang="zh-CN" sz="200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soft (k</a:t>
            </a:r>
            <a:r>
              <a:rPr lang="en-US" altLang="zh-CN" sz="2000" baseline="3000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μ</a:t>
            </a:r>
            <a:r>
              <a:rPr lang="en-US" altLang="zh-CN" sz="200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~ mv)</a:t>
            </a:r>
            <a:r>
              <a:rPr lang="en-US" altLang="zh-CN" sz="2000" smtClean="0">
                <a:latin typeface="Comic Sans MS" pitchFamily="66" charset="0"/>
              </a:rPr>
              <a:t>, </a:t>
            </a:r>
            <a:r>
              <a:rPr lang="en-US" altLang="zh-CN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ultrasoft </a:t>
            </a:r>
            <a:r>
              <a:rPr lang="en-US" altLang="zh-C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(k</a:t>
            </a:r>
            <a:r>
              <a:rPr lang="en-US" altLang="zh-CN" sz="20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μ</a:t>
            </a:r>
            <a:r>
              <a:rPr lang="en-US" altLang="zh-C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~ </a:t>
            </a:r>
            <a:r>
              <a:rPr lang="en-US" altLang="zh-CN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mv</a:t>
            </a:r>
            <a:r>
              <a:rPr lang="en-US" altLang="zh-CN" sz="2000" baseline="30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MingLiU"/>
              </a:rPr>
              <a:t>2</a:t>
            </a:r>
            <a:r>
              <a:rPr lang="en-US" altLang="zh-CN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en-US" altLang="zh-CN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altLang="zh-CN" sz="2000" smtClean="0">
                <a:latin typeface="Comic Sans MS" pitchFamily="66" charset="0"/>
              </a:rPr>
              <a:t>        </a:t>
            </a:r>
            <a:r>
              <a:rPr lang="en-US" altLang="zh-CN" sz="1800" smtClean="0">
                <a:latin typeface="Comic Sans MS" pitchFamily="66" charset="0"/>
              </a:rPr>
              <a:t>Elucidated by the </a:t>
            </a:r>
            <a:r>
              <a:rPr lang="en-US" altLang="zh-CN" sz="1800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Strategy of region </a:t>
            </a:r>
            <a:r>
              <a:rPr lang="en-US" altLang="zh-CN" sz="1800" smtClean="0">
                <a:latin typeface="Comic Sans MS" pitchFamily="66" charset="0"/>
              </a:rPr>
              <a:t>by </a:t>
            </a:r>
            <a:r>
              <a:rPr lang="en-US" altLang="zh-CN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Beneke &amp; Smirnov 1997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en-US" altLang="zh-CN" sz="2000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zh-CN" sz="2000" smtClean="0">
                <a:latin typeface="Comic Sans MS" pitchFamily="66" charset="0"/>
              </a:rPr>
              <a:t>The </a:t>
            </a:r>
            <a:r>
              <a:rPr lang="en-US" altLang="zh-CN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N</a:t>
            </a:r>
            <a:r>
              <a:rPr lang="en-US" altLang="zh-CN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R</a:t>
            </a:r>
            <a:r>
              <a:rPr lang="en-US" altLang="zh-CN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仿宋_GB2312"/>
                <a:cs typeface="Times New Roman" pitchFamily="18" charset="0"/>
              </a:rPr>
              <a:t>QCD</a:t>
            </a:r>
            <a:r>
              <a:rPr lang="en-US" altLang="zh-CN" sz="20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SDCs </a:t>
            </a:r>
            <a:r>
              <a:rPr lang="en-US" altLang="zh-CN" sz="2000" smtClean="0">
                <a:latin typeface="Comic Sans MS" pitchFamily="66" charset="0"/>
              </a:rPr>
              <a:t>is associated with the contribution from </a:t>
            </a:r>
            <a:r>
              <a:rPr lang="en-US" altLang="zh-CN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hard region   </a:t>
            </a:r>
            <a:endParaRPr lang="en-US" altLang="zh-CN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altLang="zh-CN" sz="2000" smtClean="0">
                <a:latin typeface="Comic Sans MS" pitchFamily="66" charset="0"/>
              </a:rPr>
              <a:t>Practically, one often </a:t>
            </a:r>
            <a:r>
              <a:rPr lang="en-US" altLang="zh-CN" sz="200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directly extract the hard-region contribution </a:t>
            </a:r>
            <a:r>
              <a:rPr lang="en-US" altLang="zh-CN" sz="2000" smtClean="0">
                <a:latin typeface="Comic Sans MS" pitchFamily="66" charset="0"/>
              </a:rPr>
              <a:t>in an arbitrary multi-loop diagrams</a:t>
            </a:r>
          </a:p>
          <a:p>
            <a:pPr>
              <a:buNone/>
            </a:pPr>
            <a:r>
              <a:rPr lang="en-US" altLang="zh-CN" sz="2000" smtClean="0">
                <a:latin typeface="Comic Sans MS" pitchFamily="66" charset="0"/>
              </a:rPr>
              <a:t>We then lose track of IR threshold symptom such as </a:t>
            </a:r>
            <a:r>
              <a:rPr lang="en-US" altLang="zh-CN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Coulomb singularity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-5021" y="2687216"/>
            <a:ext cx="8623743" cy="954894"/>
          </a:xfrm>
          <a:custGeom>
            <a:avLst/>
            <a:gdLst>
              <a:gd name="connsiteX0" fmla="*/ 61005 w 8623743"/>
              <a:gd name="connsiteY0" fmla="*/ 93306 h 954894"/>
              <a:gd name="connsiteX1" fmla="*/ 219625 w 8623743"/>
              <a:gd name="connsiteY1" fmla="*/ 83976 h 954894"/>
              <a:gd name="connsiteX2" fmla="*/ 294270 w 8623743"/>
              <a:gd name="connsiteY2" fmla="*/ 74645 h 954894"/>
              <a:gd name="connsiteX3" fmla="*/ 518205 w 8623743"/>
              <a:gd name="connsiteY3" fmla="*/ 55984 h 954894"/>
              <a:gd name="connsiteX4" fmla="*/ 742139 w 8623743"/>
              <a:gd name="connsiteY4" fmla="*/ 27992 h 954894"/>
              <a:gd name="connsiteX5" fmla="*/ 5052882 w 8623743"/>
              <a:gd name="connsiteY5" fmla="*/ 37323 h 954894"/>
              <a:gd name="connsiteX6" fmla="*/ 5650041 w 8623743"/>
              <a:gd name="connsiteY6" fmla="*/ 46653 h 954894"/>
              <a:gd name="connsiteX7" fmla="*/ 5734017 w 8623743"/>
              <a:gd name="connsiteY7" fmla="*/ 55984 h 954894"/>
              <a:gd name="connsiteX8" fmla="*/ 5836654 w 8623743"/>
              <a:gd name="connsiteY8" fmla="*/ 65315 h 954894"/>
              <a:gd name="connsiteX9" fmla="*/ 6153894 w 8623743"/>
              <a:gd name="connsiteY9" fmla="*/ 74645 h 954894"/>
              <a:gd name="connsiteX10" fmla="*/ 6704401 w 8623743"/>
              <a:gd name="connsiteY10" fmla="*/ 65315 h 954894"/>
              <a:gd name="connsiteX11" fmla="*/ 6844360 w 8623743"/>
              <a:gd name="connsiteY11" fmla="*/ 37323 h 954894"/>
              <a:gd name="connsiteX12" fmla="*/ 7068294 w 8623743"/>
              <a:gd name="connsiteY12" fmla="*/ 27992 h 954894"/>
              <a:gd name="connsiteX13" fmla="*/ 7096286 w 8623743"/>
              <a:gd name="connsiteY13" fmla="*/ 18662 h 954894"/>
              <a:gd name="connsiteX14" fmla="*/ 7245576 w 8623743"/>
              <a:gd name="connsiteY14" fmla="*/ 0 h 954894"/>
              <a:gd name="connsiteX15" fmla="*/ 8411903 w 8623743"/>
              <a:gd name="connsiteY15" fmla="*/ 9331 h 954894"/>
              <a:gd name="connsiteX16" fmla="*/ 8449225 w 8623743"/>
              <a:gd name="connsiteY16" fmla="*/ 65315 h 954894"/>
              <a:gd name="connsiteX17" fmla="*/ 8486548 w 8623743"/>
              <a:gd name="connsiteY17" fmla="*/ 130629 h 954894"/>
              <a:gd name="connsiteX18" fmla="*/ 8514539 w 8623743"/>
              <a:gd name="connsiteY18" fmla="*/ 177282 h 954894"/>
              <a:gd name="connsiteX19" fmla="*/ 8533201 w 8623743"/>
              <a:gd name="connsiteY19" fmla="*/ 205274 h 954894"/>
              <a:gd name="connsiteX20" fmla="*/ 8542531 w 8623743"/>
              <a:gd name="connsiteY20" fmla="*/ 242596 h 954894"/>
              <a:gd name="connsiteX21" fmla="*/ 8561192 w 8623743"/>
              <a:gd name="connsiteY21" fmla="*/ 270588 h 954894"/>
              <a:gd name="connsiteX22" fmla="*/ 8570523 w 8623743"/>
              <a:gd name="connsiteY22" fmla="*/ 298580 h 954894"/>
              <a:gd name="connsiteX23" fmla="*/ 8533201 w 8623743"/>
              <a:gd name="connsiteY23" fmla="*/ 653143 h 954894"/>
              <a:gd name="connsiteX24" fmla="*/ 8505209 w 8623743"/>
              <a:gd name="connsiteY24" fmla="*/ 671804 h 954894"/>
              <a:gd name="connsiteX25" fmla="*/ 8495878 w 8623743"/>
              <a:gd name="connsiteY25" fmla="*/ 699796 h 954894"/>
              <a:gd name="connsiteX26" fmla="*/ 8467886 w 8623743"/>
              <a:gd name="connsiteY26" fmla="*/ 709127 h 954894"/>
              <a:gd name="connsiteX27" fmla="*/ 8430564 w 8623743"/>
              <a:gd name="connsiteY27" fmla="*/ 727788 h 954894"/>
              <a:gd name="connsiteX28" fmla="*/ 8402572 w 8623743"/>
              <a:gd name="connsiteY28" fmla="*/ 755780 h 954894"/>
              <a:gd name="connsiteX29" fmla="*/ 8337258 w 8623743"/>
              <a:gd name="connsiteY29" fmla="*/ 774441 h 954894"/>
              <a:gd name="connsiteX30" fmla="*/ 8281274 w 8623743"/>
              <a:gd name="connsiteY30" fmla="*/ 793102 h 954894"/>
              <a:gd name="connsiteX31" fmla="*/ 8234621 w 8623743"/>
              <a:gd name="connsiteY31" fmla="*/ 802433 h 954894"/>
              <a:gd name="connsiteX32" fmla="*/ 8178637 w 8623743"/>
              <a:gd name="connsiteY32" fmla="*/ 821094 h 954894"/>
              <a:gd name="connsiteX33" fmla="*/ 8085331 w 8623743"/>
              <a:gd name="connsiteY33" fmla="*/ 830425 h 954894"/>
              <a:gd name="connsiteX34" fmla="*/ 7273568 w 8623743"/>
              <a:gd name="connsiteY34" fmla="*/ 849086 h 954894"/>
              <a:gd name="connsiteX35" fmla="*/ 7077625 w 8623743"/>
              <a:gd name="connsiteY35" fmla="*/ 867747 h 954894"/>
              <a:gd name="connsiteX36" fmla="*/ 6946997 w 8623743"/>
              <a:gd name="connsiteY36" fmla="*/ 895739 h 954894"/>
              <a:gd name="connsiteX37" fmla="*/ 6256531 w 8623743"/>
              <a:gd name="connsiteY37" fmla="*/ 914400 h 954894"/>
              <a:gd name="connsiteX38" fmla="*/ 4371748 w 8623743"/>
              <a:gd name="connsiteY38" fmla="*/ 905070 h 954894"/>
              <a:gd name="connsiteX39" fmla="*/ 4166474 w 8623743"/>
              <a:gd name="connsiteY39" fmla="*/ 886408 h 954894"/>
              <a:gd name="connsiteX40" fmla="*/ 4054507 w 8623743"/>
              <a:gd name="connsiteY40" fmla="*/ 877078 h 954894"/>
              <a:gd name="connsiteX41" fmla="*/ 3970531 w 8623743"/>
              <a:gd name="connsiteY41" fmla="*/ 867747 h 954894"/>
              <a:gd name="connsiteX42" fmla="*/ 3382703 w 8623743"/>
              <a:gd name="connsiteY42" fmla="*/ 858417 h 954894"/>
              <a:gd name="connsiteX43" fmla="*/ 2701568 w 8623743"/>
              <a:gd name="connsiteY43" fmla="*/ 839755 h 954894"/>
              <a:gd name="connsiteX44" fmla="*/ 788792 w 8623743"/>
              <a:gd name="connsiteY44" fmla="*/ 830425 h 954894"/>
              <a:gd name="connsiteX45" fmla="*/ 592850 w 8623743"/>
              <a:gd name="connsiteY45" fmla="*/ 811764 h 954894"/>
              <a:gd name="connsiteX46" fmla="*/ 518205 w 8623743"/>
              <a:gd name="connsiteY46" fmla="*/ 802433 h 954894"/>
              <a:gd name="connsiteX47" fmla="*/ 350254 w 8623743"/>
              <a:gd name="connsiteY47" fmla="*/ 793102 h 954894"/>
              <a:gd name="connsiteX48" fmla="*/ 256948 w 8623743"/>
              <a:gd name="connsiteY48" fmla="*/ 774441 h 954894"/>
              <a:gd name="connsiteX49" fmla="*/ 163641 w 8623743"/>
              <a:gd name="connsiteY49" fmla="*/ 718457 h 954894"/>
              <a:gd name="connsiteX50" fmla="*/ 79666 w 8623743"/>
              <a:gd name="connsiteY50" fmla="*/ 643813 h 954894"/>
              <a:gd name="connsiteX51" fmla="*/ 33013 w 8623743"/>
              <a:gd name="connsiteY51" fmla="*/ 606490 h 954894"/>
              <a:gd name="connsiteX52" fmla="*/ 23682 w 8623743"/>
              <a:gd name="connsiteY52" fmla="*/ 419878 h 954894"/>
              <a:gd name="connsiteX53" fmla="*/ 14352 w 8623743"/>
              <a:gd name="connsiteY53" fmla="*/ 391886 h 954894"/>
              <a:gd name="connsiteX54" fmla="*/ 5021 w 8623743"/>
              <a:gd name="connsiteY54" fmla="*/ 354564 h 954894"/>
              <a:gd name="connsiteX55" fmla="*/ 14352 w 8623743"/>
              <a:gd name="connsiteY55" fmla="*/ 177282 h 954894"/>
              <a:gd name="connsiteX56" fmla="*/ 61005 w 8623743"/>
              <a:gd name="connsiteY56" fmla="*/ 130629 h 954894"/>
              <a:gd name="connsiteX57" fmla="*/ 61005 w 8623743"/>
              <a:gd name="connsiteY57" fmla="*/ 93306 h 9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623743" h="954894">
                <a:moveTo>
                  <a:pt x="61005" y="93306"/>
                </a:moveTo>
                <a:cubicBezTo>
                  <a:pt x="113878" y="90196"/>
                  <a:pt x="166829" y="88200"/>
                  <a:pt x="219625" y="83976"/>
                </a:cubicBezTo>
                <a:cubicBezTo>
                  <a:pt x="244620" y="81976"/>
                  <a:pt x="269332" y="77270"/>
                  <a:pt x="294270" y="74645"/>
                </a:cubicBezTo>
                <a:cubicBezTo>
                  <a:pt x="364817" y="67219"/>
                  <a:pt x="448208" y="61369"/>
                  <a:pt x="518205" y="55984"/>
                </a:cubicBezTo>
                <a:cubicBezTo>
                  <a:pt x="606756" y="11709"/>
                  <a:pt x="561686" y="27992"/>
                  <a:pt x="742139" y="27992"/>
                </a:cubicBezTo>
                <a:lnTo>
                  <a:pt x="5052882" y="37323"/>
                </a:lnTo>
                <a:lnTo>
                  <a:pt x="5650041" y="46653"/>
                </a:lnTo>
                <a:cubicBezTo>
                  <a:pt x="5678195" y="47424"/>
                  <a:pt x="5705993" y="53181"/>
                  <a:pt x="5734017" y="55984"/>
                </a:cubicBezTo>
                <a:cubicBezTo>
                  <a:pt x="5768200" y="59402"/>
                  <a:pt x="5802334" y="63790"/>
                  <a:pt x="5836654" y="65315"/>
                </a:cubicBezTo>
                <a:cubicBezTo>
                  <a:pt x="5942342" y="70012"/>
                  <a:pt x="6048147" y="71535"/>
                  <a:pt x="6153894" y="74645"/>
                </a:cubicBezTo>
                <a:cubicBezTo>
                  <a:pt x="6337396" y="71535"/>
                  <a:pt x="6521140" y="75221"/>
                  <a:pt x="6704401" y="65315"/>
                </a:cubicBezTo>
                <a:cubicBezTo>
                  <a:pt x="6751909" y="62747"/>
                  <a:pt x="6796824" y="39304"/>
                  <a:pt x="6844360" y="37323"/>
                </a:cubicBezTo>
                <a:lnTo>
                  <a:pt x="7068294" y="27992"/>
                </a:lnTo>
                <a:cubicBezTo>
                  <a:pt x="7077625" y="24882"/>
                  <a:pt x="7086744" y="21047"/>
                  <a:pt x="7096286" y="18662"/>
                </a:cubicBezTo>
                <a:cubicBezTo>
                  <a:pt x="7151381" y="4889"/>
                  <a:pt x="7181829" y="5795"/>
                  <a:pt x="7245576" y="0"/>
                </a:cubicBezTo>
                <a:lnTo>
                  <a:pt x="8411903" y="9331"/>
                </a:lnTo>
                <a:cubicBezTo>
                  <a:pt x="8436293" y="10093"/>
                  <a:pt x="8443589" y="50285"/>
                  <a:pt x="8449225" y="65315"/>
                </a:cubicBezTo>
                <a:cubicBezTo>
                  <a:pt x="8486612" y="165013"/>
                  <a:pt x="8447923" y="76554"/>
                  <a:pt x="8486548" y="130629"/>
                </a:cubicBezTo>
                <a:cubicBezTo>
                  <a:pt x="8497089" y="145386"/>
                  <a:pt x="8504927" y="161903"/>
                  <a:pt x="8514539" y="177282"/>
                </a:cubicBezTo>
                <a:cubicBezTo>
                  <a:pt x="8520482" y="186792"/>
                  <a:pt x="8526980" y="195943"/>
                  <a:pt x="8533201" y="205274"/>
                </a:cubicBezTo>
                <a:cubicBezTo>
                  <a:pt x="8536311" y="217715"/>
                  <a:pt x="8537480" y="230809"/>
                  <a:pt x="8542531" y="242596"/>
                </a:cubicBezTo>
                <a:cubicBezTo>
                  <a:pt x="8546948" y="252903"/>
                  <a:pt x="8556177" y="260558"/>
                  <a:pt x="8561192" y="270588"/>
                </a:cubicBezTo>
                <a:cubicBezTo>
                  <a:pt x="8565591" y="279385"/>
                  <a:pt x="8567413" y="289249"/>
                  <a:pt x="8570523" y="298580"/>
                </a:cubicBezTo>
                <a:cubicBezTo>
                  <a:pt x="8567021" y="417648"/>
                  <a:pt x="8623743" y="562601"/>
                  <a:pt x="8533201" y="653143"/>
                </a:cubicBezTo>
                <a:cubicBezTo>
                  <a:pt x="8525272" y="661072"/>
                  <a:pt x="8514540" y="665584"/>
                  <a:pt x="8505209" y="671804"/>
                </a:cubicBezTo>
                <a:cubicBezTo>
                  <a:pt x="8502099" y="681135"/>
                  <a:pt x="8502833" y="692841"/>
                  <a:pt x="8495878" y="699796"/>
                </a:cubicBezTo>
                <a:cubicBezTo>
                  <a:pt x="8488923" y="706751"/>
                  <a:pt x="8476926" y="705253"/>
                  <a:pt x="8467886" y="709127"/>
                </a:cubicBezTo>
                <a:cubicBezTo>
                  <a:pt x="8455102" y="714606"/>
                  <a:pt x="8441882" y="719703"/>
                  <a:pt x="8430564" y="727788"/>
                </a:cubicBezTo>
                <a:cubicBezTo>
                  <a:pt x="8419826" y="735458"/>
                  <a:pt x="8413551" y="748460"/>
                  <a:pt x="8402572" y="755780"/>
                </a:cubicBezTo>
                <a:cubicBezTo>
                  <a:pt x="8394018" y="761483"/>
                  <a:pt x="8342918" y="772743"/>
                  <a:pt x="8337258" y="774441"/>
                </a:cubicBezTo>
                <a:cubicBezTo>
                  <a:pt x="8318417" y="780093"/>
                  <a:pt x="8300252" y="787926"/>
                  <a:pt x="8281274" y="793102"/>
                </a:cubicBezTo>
                <a:cubicBezTo>
                  <a:pt x="8265974" y="797275"/>
                  <a:pt x="8249921" y="798260"/>
                  <a:pt x="8234621" y="802433"/>
                </a:cubicBezTo>
                <a:cubicBezTo>
                  <a:pt x="8215643" y="807609"/>
                  <a:pt x="8197971" y="817469"/>
                  <a:pt x="8178637" y="821094"/>
                </a:cubicBezTo>
                <a:cubicBezTo>
                  <a:pt x="8147915" y="826854"/>
                  <a:pt x="8116460" y="827595"/>
                  <a:pt x="8085331" y="830425"/>
                </a:cubicBezTo>
                <a:cubicBezTo>
                  <a:pt x="7774541" y="858678"/>
                  <a:pt x="7801162" y="842051"/>
                  <a:pt x="7273568" y="849086"/>
                </a:cubicBezTo>
                <a:cubicBezTo>
                  <a:pt x="7207189" y="853828"/>
                  <a:pt x="7142734" y="855345"/>
                  <a:pt x="7077625" y="867747"/>
                </a:cubicBezTo>
                <a:cubicBezTo>
                  <a:pt x="7033880" y="876079"/>
                  <a:pt x="6991456" y="893213"/>
                  <a:pt x="6946997" y="895739"/>
                </a:cubicBezTo>
                <a:cubicBezTo>
                  <a:pt x="6717128" y="908800"/>
                  <a:pt x="6486686" y="908180"/>
                  <a:pt x="6256531" y="914400"/>
                </a:cubicBezTo>
                <a:cubicBezTo>
                  <a:pt x="5527669" y="954894"/>
                  <a:pt x="6037280" y="930305"/>
                  <a:pt x="4371748" y="905070"/>
                </a:cubicBezTo>
                <a:cubicBezTo>
                  <a:pt x="4258821" y="903359"/>
                  <a:pt x="4259901" y="895751"/>
                  <a:pt x="4166474" y="886408"/>
                </a:cubicBezTo>
                <a:cubicBezTo>
                  <a:pt x="4129208" y="882681"/>
                  <a:pt x="4091790" y="880629"/>
                  <a:pt x="4054507" y="877078"/>
                </a:cubicBezTo>
                <a:cubicBezTo>
                  <a:pt x="4026470" y="874408"/>
                  <a:pt x="3998684" y="868529"/>
                  <a:pt x="3970531" y="867747"/>
                </a:cubicBezTo>
                <a:cubicBezTo>
                  <a:pt x="3774639" y="862306"/>
                  <a:pt x="3578646" y="861527"/>
                  <a:pt x="3382703" y="858417"/>
                </a:cubicBezTo>
                <a:cubicBezTo>
                  <a:pt x="3099305" y="832653"/>
                  <a:pt x="3250949" y="843870"/>
                  <a:pt x="2701568" y="839755"/>
                </a:cubicBezTo>
                <a:lnTo>
                  <a:pt x="788792" y="830425"/>
                </a:lnTo>
                <a:cubicBezTo>
                  <a:pt x="670329" y="810680"/>
                  <a:pt x="792118" y="829091"/>
                  <a:pt x="592850" y="811764"/>
                </a:cubicBezTo>
                <a:cubicBezTo>
                  <a:pt x="567869" y="809592"/>
                  <a:pt x="543206" y="804356"/>
                  <a:pt x="518205" y="802433"/>
                </a:cubicBezTo>
                <a:cubicBezTo>
                  <a:pt x="462300" y="798132"/>
                  <a:pt x="406238" y="796212"/>
                  <a:pt x="350254" y="793102"/>
                </a:cubicBezTo>
                <a:cubicBezTo>
                  <a:pt x="311609" y="787582"/>
                  <a:pt x="289522" y="788401"/>
                  <a:pt x="256948" y="774441"/>
                </a:cubicBezTo>
                <a:cubicBezTo>
                  <a:pt x="231176" y="763396"/>
                  <a:pt x="180227" y="735043"/>
                  <a:pt x="163641" y="718457"/>
                </a:cubicBezTo>
                <a:cubicBezTo>
                  <a:pt x="67147" y="621963"/>
                  <a:pt x="162049" y="712466"/>
                  <a:pt x="79666" y="643813"/>
                </a:cubicBezTo>
                <a:cubicBezTo>
                  <a:pt x="26482" y="599492"/>
                  <a:pt x="102225" y="652631"/>
                  <a:pt x="33013" y="606490"/>
                </a:cubicBezTo>
                <a:cubicBezTo>
                  <a:pt x="29903" y="544286"/>
                  <a:pt x="29077" y="481926"/>
                  <a:pt x="23682" y="419878"/>
                </a:cubicBezTo>
                <a:cubicBezTo>
                  <a:pt x="22830" y="410080"/>
                  <a:pt x="17054" y="401343"/>
                  <a:pt x="14352" y="391886"/>
                </a:cubicBezTo>
                <a:cubicBezTo>
                  <a:pt x="10829" y="379556"/>
                  <a:pt x="8131" y="367005"/>
                  <a:pt x="5021" y="354564"/>
                </a:cubicBezTo>
                <a:cubicBezTo>
                  <a:pt x="8131" y="295470"/>
                  <a:pt x="0" y="234691"/>
                  <a:pt x="14352" y="177282"/>
                </a:cubicBezTo>
                <a:cubicBezTo>
                  <a:pt x="19686" y="155946"/>
                  <a:pt x="48806" y="148928"/>
                  <a:pt x="61005" y="130629"/>
                </a:cubicBezTo>
                <a:lnTo>
                  <a:pt x="61005" y="93306"/>
                </a:lnTo>
                <a:close/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advTm="145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900113" y="836613"/>
            <a:ext cx="8015287" cy="808037"/>
          </a:xfrm>
        </p:spPr>
        <p:txBody>
          <a:bodyPr/>
          <a:lstStyle/>
          <a:p>
            <a:r>
              <a:rPr lang="en-US" altLang="zh-CN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ubiquitous symptom of NRQCD factorization: often plagued with huge QCD radiative correction </a:t>
            </a:r>
            <a:endParaRPr lang="zh-CN" altLang="en-US" sz="2800" b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92088" y="2205038"/>
            <a:ext cx="8772525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 of the NRQCD successes based on the NLO QCD predictions.</a:t>
            </a:r>
          </a:p>
          <a:p>
            <a:pPr>
              <a:buFont typeface="Wingdings" pitchFamily="2" charset="2"/>
              <a:buNone/>
              <a:defRPr/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NLO QCD corrections are often large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Zhang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et.al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Gong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et.al.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Campbell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et.al.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Mackenzie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et.al.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… …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7A6CC-C082-4750-89A8-FF02113BE176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pic>
        <p:nvPicPr>
          <p:cNvPr id="8197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3644900"/>
            <a:ext cx="5597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6063" y="4106863"/>
            <a:ext cx="63420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09575" y="4554538"/>
            <a:ext cx="4883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55650" y="4941888"/>
            <a:ext cx="45450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857250" y="617538"/>
            <a:ext cx="8086725" cy="11430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The existing NNLO corrections are rather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few</a:t>
            </a:r>
            <a:r>
              <a:rPr lang="en-US" altLang="zh-CN" sz="28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: all related to S-wave </a:t>
            </a:r>
            <a:r>
              <a:rPr lang="en-US" altLang="zh-CN" sz="2800" dirty="0" err="1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quarkonium</a:t>
            </a:r>
            <a:r>
              <a:rPr lang="en-US" altLang="zh-CN" sz="28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  <a:cs typeface="Times New Roman" pitchFamily="18" charset="0"/>
              </a:rPr>
              <a:t>decay</a:t>
            </a:r>
            <a:endParaRPr lang="zh-CN" altLang="en-US" sz="2800" b="1" dirty="0" smtClean="0">
              <a:solidFill>
                <a:srgbClr val="CC3399"/>
              </a:solidFill>
              <a:latin typeface="Comic Sans MS" pitchFamily="66" charset="0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altLang="zh-CN" sz="2800" dirty="0" smtClean="0"/>
              <a:t>1. </a:t>
            </a:r>
            <a:r>
              <a:rPr lang="el-GR" altLang="zh-CN" sz="2800" dirty="0" smtClean="0">
                <a:latin typeface="MingLiU" pitchFamily="49" charset="-120"/>
                <a:ea typeface="MingLiU" pitchFamily="49" charset="-120"/>
                <a:cs typeface="Times New Roman" pitchFamily="18" charset="0"/>
              </a:rPr>
              <a:t>Υ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(J/</a:t>
            </a:r>
            <a:r>
              <a:rPr lang="el-GR" altLang="zh-CN" sz="28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2800" b="1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NNLO</a:t>
            </a:r>
            <a:r>
              <a:rPr lang="en-US" altLang="zh-CN" sz="2000" dirty="0" smtClean="0">
                <a:latin typeface="Comic Sans MS" pitchFamily="66" charset="0"/>
              </a:rPr>
              <a:t> corrections were first computed by two groups in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1997</a:t>
            </a:r>
            <a:r>
              <a:rPr lang="en-US" altLang="zh-CN" sz="2000" dirty="0" smtClean="0">
                <a:latin typeface="Comic Sans MS" pitchFamily="66" charset="0"/>
              </a:rPr>
              <a:t>: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Czarnecki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 pitchFamily="66" charset="0"/>
              </a:rPr>
              <a:t> and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Melkinov</a:t>
            </a:r>
            <a:r>
              <a:rPr lang="en-US" altLang="zh-CN" sz="2000" dirty="0" smtClean="0">
                <a:latin typeface="Comic Sans MS" pitchFamily="66" charset="0"/>
              </a:rPr>
              <a:t>; </a:t>
            </a:r>
            <a:r>
              <a:rPr lang="en-US" altLang="zh-CN" sz="2000" dirty="0" err="1" smtClean="0">
                <a:solidFill>
                  <a:srgbClr val="002060"/>
                </a:solidFill>
                <a:latin typeface="Comic Sans MS" pitchFamily="66" charset="0"/>
              </a:rPr>
              <a:t>Beneke</a:t>
            </a:r>
            <a:r>
              <a:rPr lang="en-US" altLang="zh-CN" sz="2000" dirty="0" smtClean="0">
                <a:solidFill>
                  <a:srgbClr val="002060"/>
                </a:solidFill>
                <a:latin typeface="Comic Sans MS" pitchFamily="66" charset="0"/>
              </a:rPr>
              <a:t>, Smirnov, and Signer;</a:t>
            </a:r>
            <a:endParaRPr lang="en-US" altLang="zh-CN" sz="2000" dirty="0" smtClean="0">
              <a:latin typeface="Comic Sans MS" pitchFamily="66" charset="0"/>
            </a:endParaRP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B050"/>
                </a:solidFill>
                <a:latin typeface="Comic Sans MS" pitchFamily="66" charset="0"/>
              </a:rPr>
              <a:t>N3LO</a:t>
            </a:r>
            <a:r>
              <a:rPr lang="en-US" altLang="zh-CN" sz="2000" dirty="0" smtClean="0">
                <a:latin typeface="Comic Sans MS" pitchFamily="66" charset="0"/>
              </a:rPr>
              <a:t> correction available very recently:  </a:t>
            </a:r>
            <a:r>
              <a:rPr lang="en-US" altLang="zh-CN" sz="2000" dirty="0" err="1" smtClean="0">
                <a:solidFill>
                  <a:srgbClr val="CC3399"/>
                </a:solidFill>
                <a:latin typeface="Comic Sans MS" pitchFamily="66" charset="0"/>
              </a:rPr>
              <a:t>Steinhausser</a:t>
            </a:r>
            <a:r>
              <a:rPr lang="en-US" altLang="zh-CN" sz="2000" dirty="0" smtClean="0">
                <a:latin typeface="Comic Sans MS" pitchFamily="66" charset="0"/>
              </a:rPr>
              <a:t> et al. (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2013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</a:p>
          <a:p>
            <a:pPr marL="514350" indent="-514350">
              <a:buFont typeface="Wingdings" pitchFamily="2" charset="2"/>
              <a:buNone/>
            </a:pPr>
            <a:endParaRPr lang="en-US" altLang="zh-CN" sz="2400" dirty="0" smtClean="0"/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400" dirty="0" smtClean="0">
                <a:latin typeface="Comic Sans MS" pitchFamily="66" charset="0"/>
              </a:rPr>
              <a:t>2. </a:t>
            </a:r>
            <a:r>
              <a:rPr lang="el-GR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en-US" altLang="zh-CN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 </a:t>
            </a:r>
            <a:r>
              <a:rPr lang="en-US" altLang="zh-CN" sz="2400" b="1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l-GR" altLang="zh-CN" sz="2400" dirty="0" smtClean="0">
                <a:latin typeface="MingLiU" pitchFamily="49" charset="-120"/>
                <a:ea typeface="MingLiU" pitchFamily="49" charset="-120"/>
              </a:rPr>
              <a:t>γγ</a:t>
            </a:r>
            <a:r>
              <a:rPr lang="en-US" altLang="zh-CN" sz="2400" dirty="0" smtClean="0">
                <a:latin typeface="Comic Sans MS" pitchFamily="66" charset="0"/>
              </a:rPr>
              <a:t>     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Comic Sans MS" pitchFamily="66" charset="0"/>
              </a:rPr>
              <a:t>NNLO</a:t>
            </a:r>
            <a:r>
              <a:rPr lang="en-US" altLang="zh-CN" sz="2400" dirty="0" smtClean="0">
                <a:latin typeface="Comic Sans MS" pitchFamily="66" charset="0"/>
              </a:rPr>
              <a:t>  </a:t>
            </a:r>
            <a:r>
              <a:rPr lang="en-US" altLang="zh-CN" sz="2000" dirty="0" smtClean="0">
                <a:latin typeface="Comic Sans MS" pitchFamily="66" charset="0"/>
              </a:rPr>
              <a:t>correction was computed by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Czarnecki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 pitchFamily="66" charset="0"/>
              </a:rPr>
              <a:t> and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Melkinov</a:t>
            </a:r>
            <a:r>
              <a:rPr lang="en-US" altLang="zh-CN" sz="2000" dirty="0" smtClean="0">
                <a:latin typeface="Comic Sans MS" pitchFamily="66" charset="0"/>
              </a:rPr>
              <a:t> (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2001</a:t>
            </a:r>
            <a:r>
              <a:rPr lang="en-US" altLang="zh-CN" sz="2000" dirty="0" smtClean="0">
                <a:latin typeface="Comic Sans MS" pitchFamily="66" charset="0"/>
              </a:rPr>
              <a:t>) : (neglecting light-by-light)</a:t>
            </a:r>
            <a:endParaRPr lang="en-US" altLang="zh-CN" sz="2400" dirty="0" smtClean="0">
              <a:latin typeface="Comic Sans MS" pitchFamily="66" charset="0"/>
            </a:endParaRP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400" dirty="0" smtClean="0"/>
              <a:t>3. </a:t>
            </a:r>
            <a:r>
              <a:rPr lang="en-US" altLang="zh-CN" sz="2400" dirty="0" err="1" smtClean="0">
                <a:latin typeface="Comic Sans MS" pitchFamily="66" charset="0"/>
              </a:rPr>
              <a:t>B</a:t>
            </a:r>
            <a:r>
              <a:rPr lang="en-US" altLang="zh-CN" sz="2400" baseline="-25000" dirty="0" err="1" smtClean="0">
                <a:latin typeface="Comic Sans MS" pitchFamily="66" charset="0"/>
              </a:rPr>
              <a:t>c</a:t>
            </a:r>
            <a:r>
              <a:rPr lang="en-US" altLang="zh-CN" sz="2400" dirty="0" smtClean="0">
                <a:latin typeface="Comic Sans MS" pitchFamily="66" charset="0"/>
              </a:rPr>
              <a:t> </a:t>
            </a:r>
            <a:r>
              <a:rPr lang="en-US" altLang="zh-CN" sz="2400" b="1" dirty="0" smtClean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zh-CN" sz="2400" dirty="0" smtClean="0">
                <a:latin typeface="Comic Sans MS" pitchFamily="66" charset="0"/>
              </a:rPr>
              <a:t>:                    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400" dirty="0" smtClean="0"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NNLO </a:t>
            </a:r>
            <a:r>
              <a:rPr lang="en-US" altLang="zh-CN" sz="2000" dirty="0" smtClean="0">
                <a:latin typeface="Comic Sans MS" pitchFamily="66" charset="0"/>
              </a:rPr>
              <a:t>correction computed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 pitchFamily="66" charset="0"/>
              </a:rPr>
              <a:t>by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Onishchenko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Veretin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CC3399"/>
                </a:solidFill>
                <a:latin typeface="Comic Sans MS" pitchFamily="66" charset="0"/>
              </a:rPr>
              <a:t>(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2003</a:t>
            </a:r>
            <a:r>
              <a:rPr lang="en-US" altLang="zh-CN" sz="2000" dirty="0" smtClean="0">
                <a:solidFill>
                  <a:srgbClr val="CC3399"/>
                </a:solidFill>
                <a:latin typeface="Comic Sans MS" pitchFamily="66" charset="0"/>
              </a:rPr>
              <a:t>); 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 pitchFamily="66" charset="0"/>
              </a:rPr>
              <a:t>Chen and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 pitchFamily="66" charset="0"/>
              </a:rPr>
              <a:t>Qiao</a:t>
            </a:r>
            <a:r>
              <a:rPr lang="en-US" altLang="zh-CN" sz="2000" dirty="0" smtClean="0">
                <a:latin typeface="Comic Sans MS" pitchFamily="66" charset="0"/>
              </a:rPr>
              <a:t>, (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itchFamily="66" charset="0"/>
              </a:rPr>
              <a:t>2015</a:t>
            </a:r>
            <a:r>
              <a:rPr lang="en-US" altLang="zh-CN" sz="2000" dirty="0" smtClean="0">
                <a:latin typeface="Comic Sans MS" pitchFamily="66" charset="0"/>
              </a:rPr>
              <a:t>) </a:t>
            </a:r>
            <a:endParaRPr lang="zh-CN" altLang="en-US" sz="2000" dirty="0" smtClean="0">
              <a:latin typeface="Comic Sans MS" pitchFamily="66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1A769C-02E4-4B37-9F5A-2B7AED532D7A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571875"/>
            <a:ext cx="13573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629525" cy="1311275"/>
          </a:xfrm>
        </p:spPr>
        <p:txBody>
          <a:bodyPr/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Perturbative convergence of these decay processes appears to be rather poor</a:t>
            </a:r>
            <a:endParaRPr lang="zh-CN" altLang="en-US" sz="32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0B8BB-B044-4020-A0E3-2B8749327D16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pic>
        <p:nvPicPr>
          <p:cNvPr id="1024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7813" y="2133600"/>
            <a:ext cx="73183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0825" y="4868863"/>
            <a:ext cx="804386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0825" y="3789363"/>
            <a:ext cx="7737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916238" y="3068638"/>
            <a:ext cx="44307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357188" y="5929313"/>
            <a:ext cx="776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33CC33"/>
                </a:solidFill>
                <a:latin typeface="Comic Sans MS" pitchFamily="66" charset="0"/>
                <a:cs typeface="Times New Roman" pitchFamily="18" charset="0"/>
              </a:rPr>
              <a:t>So calculating the higher order QCD correction is imperative to test the usefulness of NRQCD factorization!</a:t>
            </a:r>
            <a:endParaRPr lang="zh-CN" altLang="en-US" sz="2000" b="1">
              <a:solidFill>
                <a:srgbClr val="33CC33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$$&#10;\int x dx =x^2&#10;$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96716"/>
  <p:tag name="ORIGINALWIDTH" val="720.3619"/>
  <p:tag name="LATEXADDIN" val="\documentclass{article}&#10;\usepackage{amsmath}&#10;\usepackage{color}&#10;\pagestyle{empty}&#10;\begin{document}&#10;&#10;$$\Gamma(J/\psi \to \ell\ell)=\Gamma^{(0)}\bigg[1-\frac{8}{3}&#10;\frac{\alpha_s}{\pi}-{\color{red}(44.55-0.41\, n_f)}\bigg(\frac{\alpha_s}{\pi}\bigg)^2\bigg]^2$$&#10;&#10;\end{document}"/>
  <p:tag name="IGUANATEXSIZE" val="100"/>
  <p:tag name="IGUANATEXCURSOR" val="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93095"/>
  <p:tag name="ORIGINALWIDTH" val="719.7074"/>
  <p:tag name="LATEXADDIN" val="\documentclass{article}&#10;\usepackage{amsmath}\usepackage{color}&#10;\pagestyle{empty}&#10;\begin{document}&#10;&#10;$$\Gamma(\eta_c \to \gamma\gamma)=\Gamma^{(0)}\bigg[1-1.69&#10;\frac{\alpha_s}{\pi}-{\color{red}56.52}\bigg(\frac{\alpha_s}{\pi}\bigg)^2+{\mathcal O}(\alpha_s^3)\bigg]^2$$&#10;&#10;&#10;\end{document}"/>
  <p:tag name="IGUANATEXSIZE" val="110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.5"/>
  <p:tag name="ORIGINALWIDTH" val="1522.875"/>
  <p:tag name="LATEXADDIN" val="\documentclass{article}&#10;\usepackage{amsmath}&#10;\pagestyle{empty}&#10;\begin{document}&#10;&#10;$$\Gamma(B_c\to \ell\nu)=\Gamma^{(0)}\bigg[1-1.39&#10;\frac{\alpha_s}{\pi}-23.7\bigg(\frac{\alpha_s}{\pi}\bigg)^2+{\mathcal O}(\alpha_s^3)\bigg]^2$$&#10;&#10;\end{document}"/>
  <p:tag name="IGUANATEXSIZE" val="50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.5"/>
  <p:tag name="ORIGINALWIDTH" val="1090.5"/>
  <p:tag name="LATEXADDIN" val="\documentclass{article}&#10;\usepackage{amsmath}\usepackage{color}&#10;\pagestyle{empty}&#10;\begin{document}&#10;&#10;$$+{\color{red}(-2091+120.66\, n_f-0.82\, nf^2)}\bigg(\frac{\alpha_s}{\pi}\bigg)^3$$&#10;&#10;\end{document}"/>
  <p:tag name="IGUANATEXSIZE" val="40"/>
  <p:tag name="IGUANATEXCURSOR" val="62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149"/>
  <p:tag name="LATEXADDIN" val="\documentclass{article}&#10;\usepackage{amsmath}&#10;\pagestyle{empty}&#10;\begin{document}&#10;&#10;$q_1^2=-Q^2=(p^\prime-p)^2$&#10;&#10;&#10;\end{document}"/>
  <p:tag name="IGUANATEXSIZE" val="3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35.25"/>
  <p:tag name="LATEXADDIN" val="\documentclass{article}&#10;\usepackage{amsmath}&#10;\pagestyle{empty}&#10;\begin{document}&#10;&#10;$q_2^2\approx 0$&#10;&#10;&#10;\end{document}"/>
  <p:tag name="IGUANATEXSIZE" val="3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497.25"/>
  <p:tag name="LATEXADDIN" val="\documentclass{article}&#10;\usepackage{amsmath}&#10;\pagestyle{empty}&#10;\begin{document}&#10;&#10;$\gamma\gamma^*\to\eta_c$&#10;&#10;&#10;\end{document}"/>
  <p:tag name="IGUANATEXSIZE" val="3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.75"/>
  <p:tag name="ORIGINALWIDTH" val="1812.75"/>
  <p:tag name="LATEXADDIN" val="\documentclass{article}&#10;\usepackage{amsmath}&#10;\pagestyle{empty}&#10;\begin{document}&#10;&#10;$\frac{d\sigma(e^+e^-\to \eta_c e^+e^-)}{dQ^2}&#10;\times {\cal B}(\eta_c\to K\bar{K}\pi)$&#10;&#10;&#10;\end{document}"/>
  <p:tag name="IGUANATEXSIZE" val="20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.75"/>
  <p:tag name="ORIGINALWIDTH" val="1906.5"/>
  <p:tag name="LATEXADDIN" val="\documentclass{article}&#10;\usepackage{amsmath}&#10;\pagestyle{empty}&#10;\begin{document}&#10;\begin{eqnarray}&#10;&amp;&amp;F(Q^2): \;\;\;\;\;\;\; \gamma^*\gamma\to\eta_c\,\;\;\;  {\rm form\, factor}\nonumber\\&#10;&amp;&amp;F(0): \;\;\;\;\;\;\;\;\;\; \eta_c\to \gamma\gamma\,\;\;\;\;  {\rm form\, factor}\nonumber&#10;\end{eqnarray}&#10;&#10;\end{document}"/>
  <p:tag name="IGUANATEXSIZE" val="20"/>
  <p:tag name="IGUANATEXCURSOR" val="241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5"/>
  <p:tag name="ORIGINALWIDTH" val="1420.5"/>
  <p:tag name="LATEXADDIN" val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\begin{document}&#10;%-------------------------&#10;\beq&#10;%-------------------------&#10;  |F(Q^2)/ F(0)|= {1\over 1+Q^2/\Lambda}\nn&#10;%-------------------------&#10;\label{form:factor:ratio:fit}&#10;%-------------------------&#10;\eeq&#10;%-------------------------&#10;&#10;\end{document}"/>
  <p:tag name="IGUANATEXSIZE" val="20"/>
  <p:tag name="IGUANATEXCURSOR" val="40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12504"/>
  <p:tag name="ORIGINALWIDTH" val="304.875"/>
  <p:tag name="LATEXADDIN" val="\documentclass{article}&#10;\usepackage{amsmath}&#10;\pagestyle{empty}&#10;\begin{document}&#10;&#10;$v^2/c^2\sim 0.3$&#10;&#10;&#10;\end{document}"/>
  <p:tag name="IGUANATEXSIZE" val="5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636.5"/>
  <p:tag name="LATEXADDIN" val="\documentclass{article}&#10;\usepackage{amsmath}&#10;\pagestyle{empty}&#10;\begin{document}&#10;&#10;{\rm with}\;$\Lambda=8.5\pm0.6\pm 0.7\; {\rm GeV^2}$&#10;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29"/>
  <p:tag name="LATEXADDIN" val="\documentclass{article}&#10;\usepackage{amsmath}&#10;\pagestyle{empty}&#10;\begin{document}&#10;&#10;$k_\perp$&#10;&#10;&#10;\end{document}"/>
  <p:tag name="IGUANATEXSIZE" val="3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2232"/>
  <p:tag name="LATEXADDIN" val="\documentclass{article}&#10;\usepackage{amsmath}&#10;\pagestyle{empty}&#10;\begin{document}&#10;&#10;   $\langle \eta_c (p)\vert J^\mu \vert \gamma(k,\varepsilon) \rangle = i e^2 \epsilon^{\mu\nu\rho\sigma} \varepsilon_\nu q_{\rho} k_{\sigma} F(Q^2)$&#10;&#10;&#10;\end{document}"/>
  <p:tag name="IGUANATEXSIZE" val="30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0.75"/>
  <p:tag name="ORIGINALWIDTH" val="2562.75"/>
  <p:tag name="LATEXADDIN" val="\documentclass{article}&#10;\usepackage{amsmath}&#10;\pagestyle{empty}&#10;\begin{document}&#10;&#10;$F(Q^2) =  C(Q,m,\mu_R,\mu_\Lambda)\,&#10;    {\langle \eta_c \vert \psi^\dagger \chi(\mu_\Lambda) \vert 0 \rangle \over \sqrt{m}}+{\mathcal O}(v^2)$&#10;&#10;&#10;\end{document}"/>
  <p:tag name="IGUANATEXSIZE" val="30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.5"/>
  <p:tag name="ORIGINALWIDTH" val="2889.75"/>
  <p:tag name="LATEXADDIN" val="\documentclass{article}&#10;\usepackage{amsmath}&#10;\pagestyle{empty}&#10;\def\bl{\mbox{\scriptsize\boldmath $\ell$}}&#10;\def\bll{\mbox{\boldmath $\ell$}}&#10;\def\bfnabla{\mbox{\boldmath $\nabla$}}&#10;\def\bfalpha{\mbox{\boldmath $\alpha$}}&#10;\def\bfpsi{\mbox{\boldmath $\psi$}}&#10;\def\bfeta{\mbox{\boldmath $\eta$}}&#10;\def\bfchi{\mbox{\boldmath $\chi$}}&#10;\def\bfgamma{\mbox{\boldmath $\gamma$}}&#10;\def\bfSigma{\mbox{\boldmath $\Sigma$}}&#10;\def\bfsigma{\mbox{\boldmath $\sigma$}}&#10;\def\bflambda{\mbox{\boldmath $\lambda$}}&#10;\def\bfrho{\mbox{\boldmath $\rho$}}&#10;\def\bfPi{\mbox{\boldmath $\Pi$}}&#10;\def\bfxi{\mbox{\boldmath $\xi$}}&#10;\def\bfepsilon{\mbox{\boldmath $\epsilon$}}&#10;\def\bfvarepsilon{\mbox{\boldmath $\varepsilon$}}&#10;&#10;&#10;\def\Slash#1{{#1\!\!\!\!\!\slash}}&#10;\def\Dslash{D\!\!\!\!\slash}&#10;\def\SppP{{\cal {P\!\!\!\!\hspace{0.04cm}\slash}}_\perp}&#10;\def\ppslash{p^{\,\prime}\!\!\!\!\!\slash}&#10;\def\nslash{n\!\!\!\slash}&#10;\def\bnslash{\bar n\!\!\!\slash}&#10;\def\pslash{p\!\!\!\slash}&#10;\def\qslash{q\!\!\!\slash}&#10;\def\lslash{l\!\!\!\slash}&#10;\def\dslash{\partial\!\!\!\slash}&#10;\def\Aslash{A\!\!\!\slash}&#10;\def\OMIT#1{}&#10;\def\M#1{\mathbf{#1}}&#10;\def\V#1{\vert#1\vert}&#10;&#10;&#10;\def\bsigma{\mbox{\boldmath $\sigma$}}&#10;\def\bl{\mbox{\scriptsize\boldmath $\ell$}}&#10;\def\bll{\mbox{\boldmath $\ell$}}&#10;&#10;\newcommand{\CH}[2]{\chi_{#1,#2}}&#10;\newcommand{\CHp}[3]{\chi_{#1,#2}^{#3}}&#10;\newcommand{\bCH}[2]{\overline\chi_{#1,#2}}&#10;\newcommand{\bCHp}[3]{\overline\chi_{#1,#2}^{#3}}&#10;&#10;\newcommand{\nn}{\nonumber}&#10;\newcommand{\lc}{\lowercase}&#10;\newcommand{\bn}{{\bar n}}&#10;\newcommand{\beq}{\begin{equation}}&#10;\newcommand{\eeq}{\end{equation}}&#10;\newcommand{\bqa}{\begin{eqnarray}}&#10;\newcommand{\eqa}{\end{eqnarray}}&#10;\newcommand{\nb}{\bar n}&#10;\newcommand{\bnp}{\bar n \!\cdot\! p}&#10;\newcommand{\bnP}{\bar {\cal P}}&#10;\newcommand{\ppP}{{\cal P}_\perp}&#10;\newcommand{\bnPd}{\bar {\cal P}^{\raisebox{0.8mm}{\scriptsize$\dagger$}} }&#10;\newcommand{\cP}{{\cal P}}&#10;\newcommand{\cPslash}{ {\cal P}\!\!\!\!\slash}&#10;\newcommand{\bs}{\!\hspace{0.05cm}}&#10;\newcommand{\mcdot}{\!\cdot\!}&#10;\newcommand{\Ub}{{\cal U}}&#10;\newcommand{\cD}{{\cal D}}&#10;\newcommand{\LQCD}{{\Lambda_{\rm QCD}}}&#10;\newcommand{\np}{n \!\cdot\! p}&#10;&#10;\newcommand{\mpsi}{M_\psi}&#10;\newcommand{\qsqr}{Q^2}&#10;\newcommand{\jpsi}{J/\psi}&#10;\newcommand{\emax}{E_{max}}&#10;\begin{document}&#10;&#10;%-------------------------&#10;\bqa&#10;\label{NRQCD:short-dist:coef:2:loop}&#10;%-------------------------&#10;&amp;&amp; C(Q, m,\mu_R,\mu_\Lambda) = C^{(0)}(Q,m) \Bigg\{ 1 + C_F {\alpha_s(\mu_R)\over \pi} f^{(1)}(\tau)&#10;%-------------------------&#10;\nn\\&#10;%-------------------------&#10;&amp;&amp; + {\alpha_s^2\over \pi^2} \bigg[ {\beta_0\over 4} \ln\! {\mu_R^2&#10;\over Q^2+m^2} C_F f^{(1)}(\tau)&#10;- \pi^2 C_F \left(C_F + \frac{C_A}{2} \right)&#10;%-------------------------&#10;\nn\\&#10;%-------------------------&#10;&amp;&amp; \times \ln {\mu_{\Lambda}\over m} + f^{(2)}(\tau) \bigg]+{\cal O}(\alpha_s^3)\Bigg\}\nn,&#10;%-------------------------&#10;\eqa&#10;%-------------------------&#10;&#10;\end{document}"/>
  <p:tag name="IGUANATEXSIZE" val="20"/>
  <p:tag name="IGUANATEXCURSOR" val="2781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875"/>
  <p:tag name="ORIGINALWIDTH" val="650.25"/>
  <p:tag name="LATEXADDIN" val="\documentclass{article}&#10;\usepackage{amsmath}&#10;\pagestyle{empty}&#10;\begin{document}&#10;&#10;$$C^{(0)}(Q,m) = {4 e_c^2\over Q^2+4m^2}$$&#10;&#10;&#10;\end{document}"/>
  <p:tag name="IGUANATEXSIZE" val="5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2781"/>
  <p:tag name="ORIGINALWIDTH" val="720.0347"/>
  <p:tag name="LATEXADDIN" val="\documentclass{article}&#10;\usepackage{amsmath}&#10;\pagestyle{empty}&#10;\usepackage{amsfonts}&#10;\usepackage{multirow}&#10;\usepackage{mathrsfs}&#10;\usepackage{graphicx}&#10;\usepackage{amsmath}&#10;\usepackage{amssymb}&#10;\usepackage{bm}&#10;\usepackage{bbm}&#10;\usepackage{color}&#10;&#10;%%%%%%%%%%%%%%%%%%%%%%%%%%%%%%%%%%%%%%%%%%&#10;%Put your definitions here&#10;%%%%%%%%%%%%%%%%%%%%%%%%%%%%%%%%%%%%%%%%%%&#10;%Put your definitions here&#10;&#10;\def\bl{\mbox{\scriptsize\boldmath $\ell$}}&#10;\def\bll{\mbox{\boldmath $\ell$}}&#10;\def\bfnabla{\mbox{\boldmath $\nabla$}}&#10;\def\bfalpha{\mbox{\boldmath $\alpha$}}&#10;\def\bfpsi{\mbox{\boldmath $\psi$}}&#10;\def\bfeta{\mbox{\boldmath $\eta$}}&#10;\def\bfchi{\mbox{\boldmath $\chi$}}&#10;\def\bfgamma{\mbox{\boldmath $\gamma$}}&#10;\def\bfSigma{\mbox{\boldmath $\Sigma$}}&#10;\def\bfsigma{\mbox{\boldmath $\sigma$}}&#10;\def\bflambda{\mbox{\boldmath $\lambda$}}&#10;\def\bfrho{\mbox{\boldmath $\rho$}}&#10;\def\bfPi{\mbox{\boldmath $\Pi$}}&#10;\def\bfxi{\mbox{\boldmath $\xi$}}&#10;\def\bfepsilon{\mbox{\boldmath $\epsilon$}}&#10;\def\bfvarepsilon{\mbox{\boldmath $\varepsilon$}}&#10;&#10;&#10;\def\Slash#1{{#1\!\!\!\!\!\slash}}&#10;\def\Dslash{D\!\!\!\!\slash}&#10;\def\SppP{{\cal {P\!\!\!\!\hspace{0.04cm}\slash}}_\perp}&#10;\def\ppslash{p^{\,\prime}\!\!\!\!\!\slash}&#10;\def\nslash{n\!\!\!\slash}&#10;\def\bnslash{\bar n\!\!\!\slash}&#10;\def\pslash{p\!\!\!\slash}&#10;\def\qslash{q\!\!\!\slash}&#10;\def\lslash{l\!\!\!\slash}&#10;\def\dslash{\partial\!\!\!\slash}&#10;\def\Aslash{A\!\!\!\slash}&#10;\def\OMIT#1{}&#10;\def\M#1{\mathbf{#1}}&#10;\def\V#1{\vert#1\vert}&#10;&#10;&#10;\def\bsigma{\mbox{\boldmath $\sigma$}}&#10;\def\bl{\mbox{\scriptsize\boldmath $\ell$}}&#10;\def\bll{\mbox{\boldmath $\ell$}}&#10;&#10;\newcommand{\CH}[2]{\chi_{#1,#2}}&#10;\newcommand{\CHp}[3]{\chi_{#1,#2}^{#3}}&#10;\newcommand{\bCH}[2]{\overline\chi_{#1,#2}}&#10;\newcommand{\bCHp}[3]{\overline\chi_{#1,#2}^{#3}}&#10;&#10;\newcommand{\nn}{\nonumber}&#10;\newcommand{\lc}{\lowercase}&#10;\newcommand{\bn}{{\bar n}}&#10;\newcommand{\beq}{\begin{equation}}&#10;\newcommand{\eeq}{\end{equation}}&#10;\newcommand{\bqa}{\begin{eqnarray}}&#10;\newcommand{\eqa}{\end{eqnarray}}&#10;\newcommand{\nb}{\bar n}&#10;\newcommand{\bnp}{\bar n \!\cdot\! p}&#10;\newcommand{\bnP}{\bar {\cal P}}&#10;\newcommand{\ppP}{{\cal P}_\perp}&#10;\newcommand{\bnPd}{\bar {\cal P}^{\raisebox{0.8mm}{\scriptsize$\dagger$}} }&#10;\newcommand{\cP}{{\cal P}}&#10;\newcommand{\cPslash}{ {\cal P}\!\!\!\!\slash}&#10;\newcommand{\bs}{\!\hspace{0.05cm}}&#10;\newcommand{\mcdot}{\!\cdot\!}&#10;\newcommand{\Ub}{{\cal U}}&#10;\newcommand{\cD}{{\cal D}}&#10;\newcommand{\LQCD}{{\Lambda_{\rm QCD}}}&#10;\newcommand{\np}{n \!\cdot\! p}&#10;&#10;\newcommand{\mpsi}{M_\psi}&#10;\newcommand{\qsqr}{Q^2}&#10;\newcommand{\jpsi}{J/\psi}&#10;\newcommand{\emax}{E_{max}}&#10;&#10;\begin{document}&#10;&#10;\begin{eqnarray}&#10;%-------------------------&#10;  f^{(1)}(\tau)  &amp;=&amp;   {\pi^2(3-\tau)\over 6&#10;(4+\tau)} -{20+9\tau\over 4(2+\tau)} -&#10;{\tau(8+3\tau)\over 4(2+\tau)^2} \ln\!{4+\tau\over 2}&#10;%-------------------------&#10;%\nonumber\\&#10;%-------------------------&#10; +3\sqrt{\tau\over 4+\tau} \tanh^{-1}\!\!\!\!\sqrt{\tau\over 4+\tau}&#10;\nonumber\\&#10;&amp;&amp;+{2-\tau\over 4+\tau} \left( \tanh^{-1}\!\!\!\!\sqrt{\tau\over 4+\tau} \right)^2&#10;%-------------------------&#10;%\nonumber\\&#10;%-------------------------&#10;-{\tau\over 2(4+\tau)}{\rm Li}_2\left(-{2+\tau\over 2}\right),\nonumber&#10;%-------------------------&#10;\end{eqnarray}&#10;&#10;&#10;\end{document}"/>
  <p:tag name="IGUANATEXSIZE" val="120"/>
  <p:tag name="IGUANATEXCURSOR" val="3103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92"/>
  <p:tag name="LATEXADDIN" val="\documentclass{article}&#10;\usepackage{amsmath}&#10;\pagestyle{empty}&#10;\begin{document}&#10;&#10;$\tau\equiv \frac{Q^2}{m^2}$&#10;&#10;&#10;\end{document}"/>
  <p:tag name="IGUANATEXSIZE" val="5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62504"/>
  <p:tag name="ORIGINALWIDTH" val="728.25"/>
  <p:tag name="LATEXADDIN" val="\documentclass{article}&#10;\usepackage{amsmath}&#10;\pagestyle{empty}&#10;\begin{document}&#10;&#10;$$f^{(2)}(\tau)= f^{(2)}_{\rm reg}(\tau)+f^{(2)}_{\rm lbl}(\tau).$$&#10;&#10;&#10;\end{document}"/>
  <p:tag name="IGUANATEXSIZE" val="50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77.375"/>
  <p:tag name="LATEXADDIN" val="\documentclass{article}&#10;\usepackage{amsmath}&#10;\pagestyle{empty}&#10;\begin{document}&#10;&#10;&#10;$f^{(2)}_{\rm reg}(\tau)$&#10;&#10;\end{document}"/>
  <p:tag name="IGUANATEXSIZE" val="45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12504"/>
  <p:tag name="ORIGINALWIDTH" val="302.625"/>
  <p:tag name="LATEXADDIN" val="\documentclass{article}&#10;\usepackage{amsmath}&#10;\pagestyle{empty}&#10;\begin{document}&#10;&#10;$v^2/c^2\sim 0.1$&#10;&#10;&#10;\end{document}"/>
  <p:tag name="IGUANATEXSIZE" val="5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37504"/>
  <p:tag name="ORIGINALWIDTH" val="158.625"/>
  <p:tag name="LATEXADDIN" val="\documentclass{article}&#10;\usepackage{amsmath}&#10;\pagestyle{empty}&#10;\begin{document}&#10;&#10;$\tau \gg 0$&#10;&#10;&#10;\end{document}"/>
  <p:tag name="IGUANATEXSIZE" val="5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.013"/>
  <p:tag name="ORIGINALWIDTH" val="719.3802"/>
  <p:tag name="LATEXADDIN" val="\documentclass{article}&#10;\usepackage{amsmath}&#10;\pagestyle{empty}&#10;\usepackage{amsfonts}&#10;\usepackage{multirow}&#10;\usepackage{mathrsfs}&#10;\usepackage{graphicx}&#10;\usepackage{amsmath}&#10;\usepackage{amssymb}&#10;\usepackage{bm}&#10;\usepackage{bbm}&#10;\usepackage{color}&#10;&#10;%%%%%%%%%%%%%%%%%%%%%%%%%%%%%%%%%%%%%%%%%%&#10;%Put your definitions here&#10;%%%%%%%%%%%%%%%%%%%%%%%%%%%%%%%%%%%%%%%%%%&#10;%Put your definitions here&#10;&#10;\def\bl{\mbox{\scriptsize\boldmath $\ell$}}&#10;\def\bll{\mbox{\boldmath $\ell$}}&#10;\def\bfnabla{\mbox{\boldmath $\nabla$}}&#10;\def\bfalpha{\mbox{\boldmath $\alpha$}}&#10;\def\bfpsi{\mbox{\boldmath $\psi$}}&#10;\def\bfeta{\mbox{\boldmath $\eta$}}&#10;\def\bfchi{\mbox{\boldmath $\chi$}}&#10;\def\bfgamma{\mbox{\boldmath $\gamma$}}&#10;\def\bfSigma{\mbox{\boldmath $\Sigma$}}&#10;\def\bfsigma{\mbox{\boldmath $\sigma$}}&#10;\def\bflambda{\mbox{\boldmath $\lambda$}}&#10;\def\bfrho{\mbox{\boldmath $\rho$}}&#10;\def\bfPi{\mbox{\boldmath $\Pi$}}&#10;\def\bfxi{\mbox{\boldmath $\xi$}}&#10;\def\bfepsilon{\mbox{\boldmath $\epsilon$}}&#10;\def\bfvarepsilon{\mbox{\boldmath $\varepsilon$}}&#10;&#10;&#10;\def\Slash#1{{#1\!\!\!\!\!\slash}}&#10;\def\Dslash{D\!\!\!\!\slash}&#10;\def\SppP{{\cal {P\!\!\!\!\hspace{0.04cm}\slash}}_\perp}&#10;\def\ppslash{p^{\,\prime}\!\!\!\!\!\slash}&#10;\def\nslash{n\!\!\!\slash}&#10;\def\bnslash{\bar n\!\!\!\slash}&#10;\def\pslash{p\!\!\!\slash}&#10;\def\qslash{q\!\!\!\slash}&#10;\def\lslash{l\!\!\!\slash}&#10;\def\dslash{\partial\!\!\!\slash}&#10;\def\Aslash{A\!\!\!\slash}&#10;\def\OMIT#1{}&#10;\def\M#1{\mathbf{#1}}&#10;\def\V#1{\vert#1\vert}&#10;&#10;&#10;\def\bsigma{\mbox{\boldmath $\sigma$}}&#10;\def\bl{\mbox{\scriptsize\boldmath $\ell$}}&#10;\def\bll{\mbox{\boldmath $\ell$}}&#10;&#10;\newcommand{\CH}[2]{\chi_{#1,#2}}&#10;\newcommand{\CHp}[3]{\chi_{#1,#2}^{#3}}&#10;\newcommand{\bCH}[2]{\overline\chi_{#1,#2}}&#10;\newcommand{\bCHp}[3]{\overline\chi_{#1,#2}^{#3}}&#10;&#10;\newcommand{\nn}{\nonumber}&#10;\newcommand{\lc}{\lowercase}&#10;\newcommand{\bn}{{\bar n}}&#10;\newcommand{\beq}{\begin{equation}}&#10;\newcommand{\eeq}{\end{equation}}&#10;\newcommand{\bqa}{\begin{eqnarray}}&#10;\newcommand{\eqa}{\end{eqnarray}}&#10;\newcommand{\nb}{\bar n}&#10;\newcommand{\bnp}{\bar n \!\cdot\! p}&#10;\newcommand{\bnP}{\bar {\cal P}}&#10;\newcommand{\ppP}{{\cal P}_\perp}&#10;\newcommand{\bnPd}{\bar {\cal P}^{\raisebox{0.8mm}{\scriptsize$\dagger$}} }&#10;\newcommand{\cP}{{\cal P}}&#10;\newcommand{\cPslash}{ {\cal P}\!\!\!\!\slash}&#10;\newcommand{\bs}{\!\hspace{0.05cm}}&#10;\newcommand{\mcdot}{\!\cdot\!}&#10;\newcommand{\Ub}{{\cal U}}&#10;\newcommand{\cD}{{\cal D}}&#10;\newcommand{\LQCD}{{\Lambda_{\rm QCD}}}&#10;\newcommand{\np}{n \!\cdot\! p}&#10;&#10;\newcommand{\mpsi}{M_\psi}&#10;\newcommand{\qsqr}{Q^2}&#10;\newcommand{\jpsi}{J/\psi}&#10;\newcommand{\emax}{E_{max}}&#10;&#10;\begin{document}&#10;&#10;\def\D{\displaystyle}&#10;\begin{table}[htb]&#10;\begin{tabular}{|c|ccccc|}&#10;\hline&#10;$\tau$ &amp; 1 &amp; 5 &amp; 10 &amp; 25 &amp; 50 \\&#10;\hline&#10;$f^{(2)}_{\rm reg}$ &amp; -59.420(6) &amp; -61.242(6) &amp; -61.721(7) &amp; -61.843(8) &amp; -61.553(8)&#10;\\\hline\hline&#10;$f^{(2)}_{\rm lbl}$&#10;&amp; $\D{0.49(1)\atop-0.65(1)\dot\imath}$&#10;&amp; $\D{-0.48(1)\atop-0.72(1)\dot\imath}$&#10;&amp; $\D{-1.10(1)\atop-0.71(1)\dot\imath}$&#10;&amp; $\D{-2.13(1)\atop-0.69(1)\dot\imath}$&#10;&amp; $\D{-3.07(1)\atop-0.68(1)\dot\imath}$&#10;\\\hline\hline&#10;$f^{(2)}_{\rm reg}$ &amp; -59.636(6) &amp; -61.278(6) &amp; -61.716(7) &amp; -61.864(8) &amp; -61.668(8)&#10;\\\hline&#10;$f^{(2)}_{\rm lbl}$&#10;&amp; $\D{0.79(1)\atop-12.45(1)\dot\imath}$&#10;&amp; $\D{-5.61(1)\atop-13.55(1)\dot\imath}$&#10;&amp; $\D{-9.45(1)\atop-13.83(1)\dot\imath}$&#10;&amp; $\D{{\color{red}-15.32(1)}\atop{\color{red}-14.03(1)}\dot\imath}$&#10;&amp; $\D{{\color{red}-20.26(1)}\atop{\color{red}-14.10(1)}\dot\imath}$&#10;\\\hline&#10;\end{tabular}&#10;\caption{$f^{(2)}_{\rm reg}(\tau)$ and $f^{(2)}_{\rm lbl}(\tau)$ at some typical values of $\tau$.&#10;The first two rows for $\eta_c$ and the last two for $\eta_b$.&#10;\label{Table:1}}&#10;\end{table}&#10;&#10;&#10;\end{document}"/>
  <p:tag name="IGUANATEXSIZE" val="120"/>
  <p:tag name="IGUANATEXCURSOR" val="329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25"/>
  <p:tag name="ORIGINALWIDTH" val="2083.5"/>
  <p:tag name="LATEXADDIN" val="\documentclass{article}&#10;\usepackage{amsmath}&#10;\pagestyle{empty}&#10;\begin{document}&#10;&#10;$\mu_\Lambda=m,2\sqrt{Q^2+m^2}&gt;\mu_R&gt;\frac{\sqrt{Q^2+m^2}}{2}$&#10;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.25"/>
  <p:tag name="ORIGINALWIDTH" val="2305.5"/>
  <p:tag name="LATEXADDIN" val="\documentclass{article}&#10;\usepackage{amsmath}&#10;\pagestyle{empty}&#10;\begin{document}&#10;&#10;$\mu_\Lambda=1\,{\rm GeV},2\sqrt{Q^2+m^2}&gt;\mu_R&gt;\frac{\sqrt{Q^2+m^2}}{2}$&#10;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8.25"/>
  <p:tag name="ORIGINALWIDTH" val="475.125"/>
  <p:tag name="LATEXADDIN" val="\documentclass{article}&#10;\usepackage{amsmath}&#10;\pagestyle{empty}&#10;\begin{document}&#10;&#10;$$e^+e^-\to J/\psi+\eta_c$$&#10;&#10;&#10;\end{document}"/>
  <p:tag name="IGUANATEXSIZE" val="5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.87504"/>
  <p:tag name="ORIGINALWIDTH" val="103.875"/>
  <p:tag name="LATEXADDIN" val="\documentclass{article}&#10;\usepackage{amsmath}&#10;\pagestyle{empty}&#10;\begin{document}&#10;&#10;$J/\psi$&#10;&#10;&#10;\end{document}"/>
  <p:tag name="IGUANATEXSIZE" val="5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87504"/>
  <p:tag name="ORIGINALWIDTH" val="1101.75"/>
  <p:tag name="LATEXADDIN" val="\documentclass{article}&#10;\usepackage{amsmath}&#10;\usepackage{color}&#10;\pagestyle{empty}&#10;\begin{document}&#10;&#10;$e^+e^-\to J/\psi+\eta_c$ \,\,\,\,\,\,\, K factor: {\color{red}$1.8\sim 2.1$}&#10;&#10;&#10;\end{document}"/>
  <p:tag name="IGUANATEXSIZE" val="50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87504"/>
  <p:tag name="ORIGINALWIDTH" val="1248.375"/>
  <p:tag name="LATEXADDIN" val="\documentclass{article}&#10;\usepackage{amsmath}&#10;\usepackage{color}&#10;\pagestyle{empty}&#10;\begin{document}&#10;&#10;$e^+e^-\to J/\psi+J/\psi$ \,\,\,\,\, K factor: {\color{red}$-0.31\sim 0.25$}&#10;&#10;&#10;\end{document}"/>
  <p:tag name="IGUANATEXSIZE" val="50"/>
  <p:tag name="IGUANATEXCURSOR" val="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.87504"/>
  <p:tag name="ORIGINALWIDTH" val="961.1251"/>
  <p:tag name="LATEXADDIN" val="\documentclass{article}&#10;\usepackage{amsmath}&#10;\usepackage{color}&#10;\pagestyle{empty}&#10;\begin{document}&#10;&#10;$p+p\to J/\psi+X$ \,\,\,\,\,\,\, K factor: {\color{red}$\sim 2$}&#10;&#10;&#10;\end{document}"/>
  <p:tag name="IGUANATEXSIZE" val="50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.87504"/>
  <p:tag name="ORIGINALWIDTH" val="894.75"/>
  <p:tag name="LATEXADDIN" val="\documentclass{article}&#10;\usepackage{amsmath}&#10;\usepackage{color}&#10;\pagestyle{empty}&#10;\begin{document}&#10;&#10;$J/\psi\to \gamma\gamma\gamma$ \,\,\,\,\,\,\,\,\,\,\,\,\,\,\,\,\, K factor: {\color{red}$\leq 0$}&#10;&#10;&#10;\end{document}"/>
  <p:tag name="IGUANATEXSIZE" val="50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28399</TotalTime>
  <Words>2065</Words>
  <Application>Microsoft Office PowerPoint</Application>
  <PresentationFormat>全屏显示(4:3)</PresentationFormat>
  <Paragraphs>323</Paragraphs>
  <Slides>46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Blends</vt:lpstr>
      <vt:lpstr> NNLO QCD corrections to Quarkonium production and decay</vt:lpstr>
      <vt:lpstr>Contents</vt:lpstr>
      <vt:lpstr>Nonrelativistic QCD (NRQCD): Paradigm of EFT, tailored for describing heavy quarkonium dynamics: exploiting NR nature of quarkonium</vt:lpstr>
      <vt:lpstr>NRQCD Lagrangian (characterized by velocity expansion)</vt:lpstr>
      <vt:lpstr>NRQCD is the mainstream tool in studying   quarkonium  (see Brambilla et al. EPJC 2011 for a review)</vt:lpstr>
      <vt:lpstr>The strategy of determining the NRQCD short-distance coefficients (NRQCD SDCs)</vt:lpstr>
      <vt:lpstr>The ubiquitous symptom of NRQCD factorization: often plagued with huge QCD radiative correction </vt:lpstr>
      <vt:lpstr>The existing NNLO corrections are rather few: all related to S-wave quarkonium decay</vt:lpstr>
      <vt:lpstr> Perturbative convergence of these decay processes appears to be rather poor</vt:lpstr>
      <vt:lpstr>Investigation on γγ*  ηc form factor Experiment </vt:lpstr>
      <vt:lpstr>Digression: recall the surprise brought by BaBar two-photon experiment on γγ*  π0 </vt:lpstr>
      <vt:lpstr>Belle did not confirm BaBar measurement on γγ*  π0 ! Situation needs clarification</vt:lpstr>
      <vt:lpstr>Investigation on γγ*  ηc form factor: There also exists BaBar measurements! </vt:lpstr>
      <vt:lpstr>幻灯片 14</vt:lpstr>
      <vt:lpstr>幻灯片 15</vt:lpstr>
      <vt:lpstr>幻灯片 16</vt:lpstr>
      <vt:lpstr>The first NNLO calculation for (exclusive) quarkonium production process                                                                      Feng, Jia, Sang, PRL 115, 222001 (2017)</vt:lpstr>
      <vt:lpstr>幻灯片 18</vt:lpstr>
      <vt:lpstr>幻灯片 19</vt:lpstr>
      <vt:lpstr>幻灯片 20</vt:lpstr>
      <vt:lpstr>幻灯片 21</vt:lpstr>
      <vt:lpstr>幻灯片 22</vt:lpstr>
      <vt:lpstr>幻灯片 23</vt:lpstr>
      <vt:lpstr>γγ*  ηc : NNLO predictions seriously fails to describe data!</vt:lpstr>
      <vt:lpstr>幻灯片 25</vt:lpstr>
      <vt:lpstr>As a by-product, we also have a complete NNLO prediction for ηc   2γ   (including “light-by-light” diagrams)</vt:lpstr>
      <vt:lpstr>Updated NNLO predictions to  ηc 2γ</vt:lpstr>
      <vt:lpstr>A recent paper by Wu, Brodsky et al. (1804.06106) claims that PMC+fixed NNLO can resolve this puzzle.</vt:lpstr>
      <vt:lpstr>Complete NNLO correction to ηc  light hadrons  (first NNLO calculation for inclusive process involving  quarkonium)                 Feng, Jia, Sang, PRL 119, 252001 (2017)</vt:lpstr>
      <vt:lpstr>NRQCD factorization for ηc  light hadrons – up to relative order-v4 corrections  </vt:lpstr>
      <vt:lpstr>NRQCD factorization for ηc  light hadrons – up to relative order-v4 corrections </vt:lpstr>
      <vt:lpstr>NRQCD factorization for ηc  light hadrons – Current status of radiative corrections</vt:lpstr>
      <vt:lpstr>Our calculation of short-distance coefficient utilizes Method of Region (Beneke and Smirnov 1998) to directly extract the hard region contribution from multi-loop diagrams</vt:lpstr>
      <vt:lpstr>Employ a well-known trick to deal with phase-space type integrals</vt:lpstr>
      <vt:lpstr>The nontrivial aspects of the calculation</vt:lpstr>
      <vt:lpstr>Our key results</vt:lpstr>
      <vt:lpstr>Phenomenological study:  hadronic width</vt:lpstr>
      <vt:lpstr>Phenomenological study of Br(ηc,b  γγ),  Non-Perturbative matrix elements cancel out</vt:lpstr>
      <vt:lpstr>Summary  </vt:lpstr>
      <vt:lpstr>Personal biased perspectives</vt:lpstr>
      <vt:lpstr>Digression: graviton search in quarkonium decay at BESIII experiments </vt:lpstr>
      <vt:lpstr>General Relativity (GR) should be regarded as the low-energy EFT of quantum gravity  (Donoghue 1994)</vt:lpstr>
      <vt:lpstr>Combining GR+NRQCD to account for quarkonium decay J/Ψ  γ+G               Bai, Chen, Jia, 2017</vt:lpstr>
      <vt:lpstr>Predicted partial widths</vt:lpstr>
      <vt:lpstr>Numerical values</vt:lpstr>
      <vt:lpstr>幻灯片 46</vt:lpstr>
    </vt:vector>
  </TitlesOfParts>
  <Company>icts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and Outlook of My Work</dc:title>
  <dc:creator>icts-415</dc:creator>
  <cp:lastModifiedBy>Microsoft</cp:lastModifiedBy>
  <cp:revision>2458</cp:revision>
  <dcterms:created xsi:type="dcterms:W3CDTF">2006-02-23T09:09:31Z</dcterms:created>
  <dcterms:modified xsi:type="dcterms:W3CDTF">2018-06-20T05:36:06Z</dcterms:modified>
</cp:coreProperties>
</file>