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25.xml" ContentType="application/vnd.openxmlformats-officedocument.presentationml.notesSlide+xml"/>
  <Override PartName="/ppt/theme/themeOverride7.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8.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57" r:id="rId2"/>
    <p:sldId id="358" r:id="rId3"/>
    <p:sldId id="361" r:id="rId4"/>
    <p:sldId id="365" r:id="rId5"/>
    <p:sldId id="401" r:id="rId6"/>
    <p:sldId id="413" r:id="rId7"/>
    <p:sldId id="420" r:id="rId8"/>
    <p:sldId id="364" r:id="rId9"/>
    <p:sldId id="331" r:id="rId10"/>
    <p:sldId id="403" r:id="rId11"/>
    <p:sldId id="370" r:id="rId12"/>
    <p:sldId id="367" r:id="rId13"/>
    <p:sldId id="346" r:id="rId14"/>
    <p:sldId id="344" r:id="rId15"/>
    <p:sldId id="390" r:id="rId16"/>
    <p:sldId id="379" r:id="rId17"/>
    <p:sldId id="388" r:id="rId18"/>
    <p:sldId id="407" r:id="rId19"/>
    <p:sldId id="408" r:id="rId20"/>
    <p:sldId id="405" r:id="rId21"/>
    <p:sldId id="347" r:id="rId22"/>
    <p:sldId id="409" r:id="rId23"/>
    <p:sldId id="402" r:id="rId24"/>
    <p:sldId id="410" r:id="rId25"/>
    <p:sldId id="335" r:id="rId26"/>
    <p:sldId id="355" r:id="rId27"/>
    <p:sldId id="425" r:id="rId28"/>
    <p:sldId id="430" r:id="rId29"/>
    <p:sldId id="326" r:id="rId30"/>
    <p:sldId id="415" r:id="rId31"/>
    <p:sldId id="368" r:id="rId32"/>
    <p:sldId id="377" r:id="rId33"/>
    <p:sldId id="428" r:id="rId34"/>
    <p:sldId id="429" r:id="rId35"/>
    <p:sldId id="376" r:id="rId36"/>
    <p:sldId id="385" r:id="rId37"/>
    <p:sldId id="285" r:id="rId38"/>
    <p:sldId id="360" r:id="rId39"/>
    <p:sldId id="432" r:id="rId40"/>
    <p:sldId id="395" r:id="rId41"/>
    <p:sldId id="397" r:id="rId42"/>
    <p:sldId id="423" r:id="rId43"/>
    <p:sldId id="414" r:id="rId44"/>
    <p:sldId id="391" r:id="rId45"/>
    <p:sldId id="384" r:id="rId46"/>
    <p:sldId id="418" r:id="rId47"/>
    <p:sldId id="387" r:id="rId48"/>
    <p:sldId id="416"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FF00"/>
    <a:srgbClr val="FF99FF"/>
    <a:srgbClr val="6699FF"/>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82984" autoAdjust="0"/>
  </p:normalViewPr>
  <p:slideViewPr>
    <p:cSldViewPr snapToGrid="0">
      <p:cViewPr>
        <p:scale>
          <a:sx n="45" d="100"/>
          <a:sy n="45" d="100"/>
        </p:scale>
        <p:origin x="108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INSPIRE\INSPIRE%20HEP%20literatures%20quanti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istrator\Desktop\INSPIRE\INSPIRE%20HEP%20literatures%20quantit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tLang="zh-CN" sz="3200" dirty="0">
                <a:solidFill>
                  <a:schemeClr val="bg1"/>
                </a:solidFill>
              </a:rPr>
              <a:t>HEP records in INSPIRE/SPIRES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tx>
            <c:strRef>
              <c:f>'HEP literature Collection'!$B$1</c:f>
              <c:strCache>
                <c:ptCount val="1"/>
                <c:pt idx="0">
                  <c:v>HEP records in INSPIRE/SPIRES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'HEP literature Collection'!$A$2:$A$45</c:f>
              <c:numCache>
                <c:formatCode>General</c:formatCode>
                <c:ptCount val="44"/>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numCache>
            </c:numRef>
          </c:cat>
          <c:val>
            <c:numRef>
              <c:f>'HEP literature Collection'!$B$2:$B$45</c:f>
              <c:numCache>
                <c:formatCode>General</c:formatCode>
                <c:ptCount val="44"/>
                <c:pt idx="0">
                  <c:v>6311</c:v>
                </c:pt>
                <c:pt idx="1">
                  <c:v>16416</c:v>
                </c:pt>
                <c:pt idx="2">
                  <c:v>27397</c:v>
                </c:pt>
                <c:pt idx="3">
                  <c:v>38228</c:v>
                </c:pt>
                <c:pt idx="4">
                  <c:v>49331</c:v>
                </c:pt>
                <c:pt idx="5">
                  <c:v>61999</c:v>
                </c:pt>
                <c:pt idx="6">
                  <c:v>73953</c:v>
                </c:pt>
                <c:pt idx="7">
                  <c:v>86391</c:v>
                </c:pt>
                <c:pt idx="8">
                  <c:v>98711</c:v>
                </c:pt>
                <c:pt idx="9">
                  <c:v>109212</c:v>
                </c:pt>
                <c:pt idx="10">
                  <c:v>122106</c:v>
                </c:pt>
                <c:pt idx="11">
                  <c:v>133726</c:v>
                </c:pt>
                <c:pt idx="12">
                  <c:v>147232</c:v>
                </c:pt>
                <c:pt idx="13">
                  <c:v>162814</c:v>
                </c:pt>
                <c:pt idx="14">
                  <c:v>177049</c:v>
                </c:pt>
                <c:pt idx="15">
                  <c:v>194306</c:v>
                </c:pt>
                <c:pt idx="16">
                  <c:v>212032</c:v>
                </c:pt>
                <c:pt idx="17">
                  <c:v>229865</c:v>
                </c:pt>
                <c:pt idx="18">
                  <c:v>248848</c:v>
                </c:pt>
                <c:pt idx="19">
                  <c:v>267572</c:v>
                </c:pt>
                <c:pt idx="20">
                  <c:v>287859</c:v>
                </c:pt>
                <c:pt idx="21">
                  <c:v>306742</c:v>
                </c:pt>
                <c:pt idx="22">
                  <c:v>326082</c:v>
                </c:pt>
                <c:pt idx="23">
                  <c:v>345271</c:v>
                </c:pt>
                <c:pt idx="24">
                  <c:v>369140</c:v>
                </c:pt>
                <c:pt idx="25">
                  <c:v>403898</c:v>
                </c:pt>
                <c:pt idx="26">
                  <c:v>429012</c:v>
                </c:pt>
                <c:pt idx="27">
                  <c:v>468347</c:v>
                </c:pt>
                <c:pt idx="28">
                  <c:v>529522</c:v>
                </c:pt>
                <c:pt idx="29">
                  <c:v>562014</c:v>
                </c:pt>
                <c:pt idx="30">
                  <c:v>595289</c:v>
                </c:pt>
                <c:pt idx="31">
                  <c:v>632230</c:v>
                </c:pt>
                <c:pt idx="32">
                  <c:v>686532</c:v>
                </c:pt>
                <c:pt idx="33">
                  <c:v>739414</c:v>
                </c:pt>
                <c:pt idx="34">
                  <c:v>789069</c:v>
                </c:pt>
                <c:pt idx="35">
                  <c:v>829455</c:v>
                </c:pt>
                <c:pt idx="36">
                  <c:v>870485</c:v>
                </c:pt>
                <c:pt idx="37">
                  <c:v>916506</c:v>
                </c:pt>
                <c:pt idx="38">
                  <c:v>977966</c:v>
                </c:pt>
                <c:pt idx="39">
                  <c:v>1023317</c:v>
                </c:pt>
                <c:pt idx="40">
                  <c:v>1068087</c:v>
                </c:pt>
                <c:pt idx="41">
                  <c:v>1119427</c:v>
                </c:pt>
                <c:pt idx="42">
                  <c:v>1200529</c:v>
                </c:pt>
                <c:pt idx="43">
                  <c:v>1251299</c:v>
                </c:pt>
              </c:numCache>
            </c:numRef>
          </c:val>
          <c:smooth val="0"/>
          <c:extLst xmlns:c16r2="http://schemas.microsoft.com/office/drawing/2015/06/chart">
            <c:ext xmlns:c16="http://schemas.microsoft.com/office/drawing/2014/chart" uri="{C3380CC4-5D6E-409C-BE32-E72D297353CC}">
              <c16:uniqueId val="{00000000-302E-4801-9890-EF4F193C73D9}"/>
            </c:ext>
          </c:extLst>
        </c:ser>
        <c:dLbls>
          <c:dLblPos val="ctr"/>
          <c:showLegendKey val="0"/>
          <c:showVal val="1"/>
          <c:showCatName val="0"/>
          <c:showSerName val="0"/>
          <c:showPercent val="0"/>
          <c:showBubbleSize val="0"/>
        </c:dLbls>
        <c:marker val="1"/>
        <c:smooth val="0"/>
        <c:axId val="110596432"/>
        <c:axId val="110596992"/>
      </c:lineChart>
      <c:catAx>
        <c:axId val="1105964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110596992"/>
        <c:crosses val="autoZero"/>
        <c:auto val="1"/>
        <c:lblAlgn val="ctr"/>
        <c:lblOffset val="100"/>
        <c:noMultiLvlLbl val="0"/>
      </c:catAx>
      <c:valAx>
        <c:axId val="1105969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105964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bg1">
          <a:alpha val="0"/>
        </a:schemeClr>
      </a:solidFill>
      <a:round/>
    </a:ln>
    <a:effectLst>
      <a:glow rad="228600">
        <a:schemeClr val="accent3">
          <a:satMod val="175000"/>
          <a:alpha val="40000"/>
        </a:schemeClr>
      </a:glow>
      <a:softEdge rad="635000"/>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bg1"/>
                </a:solidFill>
                <a:latin typeface="+mn-lt"/>
                <a:ea typeface="+mn-ea"/>
                <a:cs typeface="+mn-cs"/>
              </a:defRPr>
            </a:pPr>
            <a:r>
              <a:rPr lang="en-US" altLang="zh-CN" sz="3200" dirty="0">
                <a:solidFill>
                  <a:schemeClr val="bg1"/>
                </a:solidFill>
              </a:rPr>
              <a:t>Job </a:t>
            </a:r>
            <a:r>
              <a:rPr lang="en-US" altLang="zh-CN" sz="3200" dirty="0" smtClean="0">
                <a:solidFill>
                  <a:schemeClr val="bg1"/>
                </a:solidFill>
              </a:rPr>
              <a:t>Postings</a:t>
            </a:r>
            <a:endParaRPr lang="en-US" altLang="zh-CN" sz="3200" dirty="0">
              <a:solidFill>
                <a:schemeClr val="bg1"/>
              </a:solidFill>
            </a:endParaRPr>
          </a:p>
        </c:rich>
      </c:tx>
      <c:layout>
        <c:manualLayout>
          <c:xMode val="edge"/>
          <c:yMode val="edge"/>
          <c:x val="0.38554880504919037"/>
          <c:y val="7.7220061569318382E-3"/>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mn-lt"/>
              <a:ea typeface="+mn-ea"/>
              <a:cs typeface="+mn-cs"/>
            </a:defRPr>
          </a:pPr>
          <a:endParaRPr lang="zh-CN"/>
        </a:p>
      </c:txPr>
    </c:title>
    <c:autoTitleDeleted val="0"/>
    <c:plotArea>
      <c:layout/>
      <c:lineChart>
        <c:grouping val="standard"/>
        <c:varyColors val="0"/>
        <c:ser>
          <c:idx val="0"/>
          <c:order val="0"/>
          <c:tx>
            <c:strRef>
              <c:f>HEPJobs!$B$1</c:f>
              <c:strCache>
                <c:ptCount val="1"/>
                <c:pt idx="0">
                  <c:v>Job Posting</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HEPJobs!$A$2:$A$7</c:f>
              <c:numCache>
                <c:formatCode>General</c:formatCode>
                <c:ptCount val="6"/>
                <c:pt idx="0">
                  <c:v>2012</c:v>
                </c:pt>
                <c:pt idx="1">
                  <c:v>2013</c:v>
                </c:pt>
                <c:pt idx="2">
                  <c:v>2014</c:v>
                </c:pt>
                <c:pt idx="3">
                  <c:v>2015</c:v>
                </c:pt>
                <c:pt idx="4">
                  <c:v>2016</c:v>
                </c:pt>
                <c:pt idx="5">
                  <c:v>2017</c:v>
                </c:pt>
              </c:numCache>
            </c:numRef>
          </c:cat>
          <c:val>
            <c:numRef>
              <c:f>HEPJobs!$B$2:$B$7</c:f>
              <c:numCache>
                <c:formatCode>General</c:formatCode>
                <c:ptCount val="6"/>
                <c:pt idx="0">
                  <c:v>1275</c:v>
                </c:pt>
                <c:pt idx="1">
                  <c:v>2649</c:v>
                </c:pt>
                <c:pt idx="2">
                  <c:v>4145</c:v>
                </c:pt>
                <c:pt idx="3">
                  <c:v>5530</c:v>
                </c:pt>
                <c:pt idx="4">
                  <c:v>6865</c:v>
                </c:pt>
                <c:pt idx="5">
                  <c:v>8362</c:v>
                </c:pt>
              </c:numCache>
            </c:numRef>
          </c:val>
          <c:smooth val="0"/>
          <c:extLst xmlns:c16r2="http://schemas.microsoft.com/office/drawing/2015/06/chart">
            <c:ext xmlns:c16="http://schemas.microsoft.com/office/drawing/2014/chart" uri="{C3380CC4-5D6E-409C-BE32-E72D297353CC}">
              <c16:uniqueId val="{00000000-E638-4A2C-90C7-E6C3D810D76D}"/>
            </c:ext>
          </c:extLst>
        </c:ser>
        <c:dLbls>
          <c:dLblPos val="ctr"/>
          <c:showLegendKey val="0"/>
          <c:showVal val="1"/>
          <c:showCatName val="0"/>
          <c:showSerName val="0"/>
          <c:showPercent val="0"/>
          <c:showBubbleSize val="0"/>
        </c:dLbls>
        <c:marker val="1"/>
        <c:smooth val="0"/>
        <c:axId val="110599232"/>
        <c:axId val="110599792"/>
      </c:lineChart>
      <c:catAx>
        <c:axId val="1105992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110599792"/>
        <c:crosses val="autoZero"/>
        <c:auto val="1"/>
        <c:lblAlgn val="ctr"/>
        <c:lblOffset val="100"/>
        <c:noMultiLvlLbl val="0"/>
      </c:catAx>
      <c:valAx>
        <c:axId val="110599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10599232"/>
        <c:crosses val="autoZero"/>
        <c:crossBetween val="between"/>
      </c:valAx>
      <c:spPr>
        <a:noFill/>
        <a:ln>
          <a:solidFill>
            <a:schemeClr val="bg1">
              <a:alpha val="0"/>
            </a:schemeClr>
          </a:solid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bg1">
          <a:alpha val="0"/>
        </a:schemeClr>
      </a:solidFill>
      <a:round/>
    </a:ln>
    <a:effectLst>
      <a:glow rad="228600">
        <a:schemeClr val="bg1">
          <a:lumMod val="50000"/>
          <a:alpha val="40000"/>
        </a:schemeClr>
      </a:glow>
      <a:softEdge rad="635000"/>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CE7ED-061C-4999-8F2E-AB528ABB0722}" type="datetimeFigureOut">
              <a:rPr lang="zh-CN" altLang="en-US" smtClean="0"/>
              <a:t>2018/6/23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E4454-CA59-4DB3-B46F-58B28880374A}" type="slidenum">
              <a:rPr lang="zh-CN" altLang="en-US" smtClean="0"/>
              <a:t>‹#›</a:t>
            </a:fld>
            <a:endParaRPr lang="zh-CN" altLang="en-US"/>
          </a:p>
        </p:txBody>
      </p:sp>
    </p:spTree>
    <p:extLst>
      <p:ext uri="{BB962C8B-B14F-4D97-AF65-F5344CB8AC3E}">
        <p14:creationId xmlns:p14="http://schemas.microsoft.com/office/powerpoint/2010/main" val="3984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inspire-hep.net/record/69056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大家好！接下来我向大家介绍一下</a:t>
            </a:r>
            <a:r>
              <a:rPr lang="en-US" altLang="zh-CN" dirty="0" smtClean="0"/>
              <a:t>INSPIRE</a:t>
            </a:r>
            <a:r>
              <a:rPr lang="zh-CN" altLang="en-US" dirty="0" smtClean="0"/>
              <a:t>数据库，在座的各位中，有的已经是资深用户了，有的可能不太了解。</a:t>
            </a:r>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1</a:t>
            </a:fld>
            <a:endParaRPr lang="en-US"/>
          </a:p>
        </p:txBody>
      </p:sp>
    </p:spTree>
    <p:extLst>
      <p:ext uri="{BB962C8B-B14F-4D97-AF65-F5344CB8AC3E}">
        <p14:creationId xmlns:p14="http://schemas.microsoft.com/office/powerpoint/2010/main" val="2968547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INSPIRE</a:t>
            </a:r>
            <a:r>
              <a:rPr lang="zh-CN" altLang="en-US" dirty="0" smtClean="0"/>
              <a:t>不只是机器和系统的对接，它是有温度的。除了一些有理论物理教育背景的人员对</a:t>
            </a:r>
            <a:r>
              <a:rPr lang="en-US" altLang="zh-CN" dirty="0" smtClean="0"/>
              <a:t>INSPIRE</a:t>
            </a:r>
            <a:r>
              <a:rPr lang="zh-CN" altLang="en-US" dirty="0" smtClean="0"/>
              <a:t>内容进行人工取舍之外。我们还有十位高能物理领域的专家顾问从更高的角度对</a:t>
            </a:r>
            <a:r>
              <a:rPr lang="en-US" altLang="zh-CN" dirty="0" smtClean="0"/>
              <a:t>INSPIRE</a:t>
            </a:r>
            <a:r>
              <a:rPr lang="zh-CN" altLang="en-US" dirty="0" smtClean="0"/>
              <a:t>进行把关与指点。</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10</a:t>
            </a:fld>
            <a:endParaRPr lang="zh-CN" altLang="en-US"/>
          </a:p>
        </p:txBody>
      </p:sp>
    </p:spTree>
    <p:extLst>
      <p:ext uri="{BB962C8B-B14F-4D97-AF65-F5344CB8AC3E}">
        <p14:creationId xmlns:p14="http://schemas.microsoft.com/office/powerpoint/2010/main" val="117380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INSPIRE</a:t>
            </a:r>
            <a:r>
              <a:rPr lang="zh-CN" altLang="en-US" dirty="0" smtClean="0"/>
              <a:t>本质上是一个索引型的数据库，这类数据库的标杆是</a:t>
            </a:r>
            <a:r>
              <a:rPr lang="en-US" altLang="zh-CN" dirty="0" smtClean="0"/>
              <a:t>SCI</a:t>
            </a:r>
            <a:r>
              <a:rPr lang="zh-CN" altLang="en-US" dirty="0" smtClean="0"/>
              <a:t>。在</a:t>
            </a:r>
            <a:r>
              <a:rPr lang="en-US" altLang="zh-CN" dirty="0" smtClean="0"/>
              <a:t>HEP</a:t>
            </a:r>
            <a:r>
              <a:rPr lang="zh-CN" altLang="en-US" dirty="0" smtClean="0"/>
              <a:t>领域，</a:t>
            </a:r>
            <a:r>
              <a:rPr lang="en-US" altLang="zh-CN" dirty="0" smtClean="0"/>
              <a:t>INSPIRE</a:t>
            </a:r>
            <a:r>
              <a:rPr lang="zh-CN" altLang="en-US" dirty="0" smtClean="0"/>
              <a:t>的收录范围比</a:t>
            </a:r>
            <a:r>
              <a:rPr lang="en-US" altLang="zh-CN" dirty="0" smtClean="0"/>
              <a:t>SCI</a:t>
            </a:r>
            <a:r>
              <a:rPr lang="zh-CN" altLang="en-US" dirty="0" smtClean="0"/>
              <a:t>更为全面一些，引用数据的更新也更及时。那么与大众常用的</a:t>
            </a:r>
            <a:r>
              <a:rPr lang="en-US" altLang="zh-CN" dirty="0" smtClean="0"/>
              <a:t>GS</a:t>
            </a:r>
            <a:r>
              <a:rPr lang="zh-CN" altLang="en-US" dirty="0" smtClean="0"/>
              <a:t>相比，</a:t>
            </a:r>
            <a:r>
              <a:rPr lang="en-US" altLang="zh-CN" dirty="0" smtClean="0"/>
              <a:t>INSPIRE</a:t>
            </a:r>
            <a:r>
              <a:rPr lang="zh-CN" altLang="en-US" dirty="0" smtClean="0"/>
              <a:t>的数据格式由于经过了大量人工的二次加工与深刻，它的数据格式更为规范。同时呢，它与</a:t>
            </a:r>
            <a:r>
              <a:rPr lang="en-US" altLang="zh-CN" dirty="0" err="1" smtClean="0"/>
              <a:t>arXiv</a:t>
            </a:r>
            <a:r>
              <a:rPr lang="en-US" altLang="zh-CN" dirty="0" smtClean="0"/>
              <a:t>,</a:t>
            </a:r>
            <a:r>
              <a:rPr lang="en-US" altLang="zh-CN" baseline="0" dirty="0" smtClean="0"/>
              <a:t> ADS, </a:t>
            </a:r>
            <a:r>
              <a:rPr lang="en-US" altLang="zh-CN" baseline="0" dirty="0" err="1" smtClean="0"/>
              <a:t>HEPData</a:t>
            </a:r>
            <a:r>
              <a:rPr lang="zh-CN" altLang="en-US" baseline="0" dirty="0" smtClean="0"/>
              <a:t>这些库相比，提供了更为丰富的数据处理格式用以满足科研中多样化的信息使用需求。</a:t>
            </a:r>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11</a:t>
            </a:fld>
            <a:endParaRPr lang="zh-CN" altLang="en-US"/>
          </a:p>
        </p:txBody>
      </p:sp>
    </p:spTree>
    <p:extLst>
      <p:ext uri="{BB962C8B-B14F-4D97-AF65-F5344CB8AC3E}">
        <p14:creationId xmlns:p14="http://schemas.microsoft.com/office/powerpoint/2010/main" val="74303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举个例子，这张图来源于高能所曹俊教授的科学网博客文章，以大亚湾中微子实验发现新的中微子振荡的论文为例：从图中可以看出，</a:t>
            </a:r>
            <a:r>
              <a:rPr lang="en-US" altLang="zh-CN" sz="1200" b="0" i="0" kern="1200" dirty="0" smtClean="0">
                <a:solidFill>
                  <a:schemeClr val="tx1"/>
                </a:solidFill>
                <a:effectLst/>
                <a:latin typeface="+mn-lt"/>
                <a:ea typeface="+mn-ea"/>
                <a:cs typeface="+mn-cs"/>
              </a:rPr>
              <a:t>SCI</a:t>
            </a:r>
            <a:r>
              <a:rPr lang="zh-CN" altLang="en-US" sz="1200" b="0" i="0" kern="1200" dirty="0" smtClean="0">
                <a:solidFill>
                  <a:schemeClr val="tx1"/>
                </a:solidFill>
                <a:effectLst/>
                <a:latin typeface="+mn-lt"/>
                <a:ea typeface="+mn-ea"/>
                <a:cs typeface="+mn-cs"/>
              </a:rPr>
              <a:t>平均比</a:t>
            </a:r>
            <a:r>
              <a:rPr lang="en-US" altLang="zh-CN" sz="1200" b="0" i="0" kern="1200" dirty="0" smtClean="0">
                <a:solidFill>
                  <a:schemeClr val="tx1"/>
                </a:solidFill>
                <a:effectLst/>
                <a:latin typeface="+mn-lt"/>
                <a:ea typeface="+mn-ea"/>
                <a:cs typeface="+mn-cs"/>
              </a:rPr>
              <a:t>inspire</a:t>
            </a:r>
            <a:r>
              <a:rPr lang="zh-CN" altLang="en-US" sz="1200" b="0" i="0" kern="1200" dirty="0" smtClean="0">
                <a:solidFill>
                  <a:schemeClr val="tx1"/>
                </a:solidFill>
                <a:effectLst/>
                <a:latin typeface="+mn-lt"/>
                <a:ea typeface="+mn-ea"/>
                <a:cs typeface="+mn-cs"/>
              </a:rPr>
              <a:t>晚半年（两条线平移了半年），少</a:t>
            </a:r>
            <a:r>
              <a:rPr lang="en-US" altLang="zh-CN" sz="1200" b="0" i="0" kern="1200" dirty="0" smtClean="0">
                <a:solidFill>
                  <a:schemeClr val="tx1"/>
                </a:solidFill>
                <a:effectLst/>
                <a:latin typeface="+mn-lt"/>
                <a:ea typeface="+mn-ea"/>
                <a:cs typeface="+mn-cs"/>
              </a:rPr>
              <a:t>25</a:t>
            </a:r>
            <a:r>
              <a:rPr lang="zh-CN" altLang="en-US" sz="1200" b="0" i="0" kern="1200" dirty="0" smtClean="0">
                <a:solidFill>
                  <a:schemeClr val="tx1"/>
                </a:solidFill>
                <a:effectLst/>
                <a:latin typeface="+mn-lt"/>
                <a:ea typeface="+mn-ea"/>
                <a:cs typeface="+mn-cs"/>
              </a:rPr>
              <a:t>％。少的有很大一部分是会议文集引用。</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a:t>
            </a:r>
            <a:r>
              <a:rPr lang="zh-CN" altLang="en-US" sz="1200" b="1" i="0" kern="1200" dirty="0" smtClean="0">
                <a:solidFill>
                  <a:schemeClr val="tx1"/>
                </a:solidFill>
                <a:effectLst/>
                <a:latin typeface="+mn-lt"/>
                <a:ea typeface="+mn-ea"/>
                <a:cs typeface="+mn-cs"/>
              </a:rPr>
              <a:t>由于</a:t>
            </a:r>
            <a:r>
              <a:rPr lang="en-US" altLang="zh-CN" sz="1200" b="1" i="0" kern="1200" dirty="0" smtClean="0">
                <a:solidFill>
                  <a:schemeClr val="tx1"/>
                </a:solidFill>
                <a:effectLst/>
                <a:latin typeface="+mn-lt"/>
                <a:ea typeface="+mn-ea"/>
                <a:cs typeface="+mn-cs"/>
              </a:rPr>
              <a:t>SNPIRE</a:t>
            </a:r>
            <a:r>
              <a:rPr lang="zh-CN" altLang="en-US" sz="1200" b="1" i="0" kern="1200" dirty="0" smtClean="0">
                <a:solidFill>
                  <a:schemeClr val="tx1"/>
                </a:solidFill>
                <a:effectLst/>
                <a:latin typeface="+mn-lt"/>
                <a:ea typeface="+mn-ea"/>
                <a:cs typeface="+mn-cs"/>
              </a:rPr>
              <a:t>收录了会议报告、未发表的</a:t>
            </a:r>
            <a:r>
              <a:rPr lang="en-US" altLang="zh-CN" sz="1200" b="1" i="0" kern="1200" dirty="0" err="1" smtClean="0">
                <a:solidFill>
                  <a:schemeClr val="tx1"/>
                </a:solidFill>
                <a:effectLst/>
                <a:latin typeface="+mn-lt"/>
                <a:ea typeface="+mn-ea"/>
                <a:cs typeface="+mn-cs"/>
              </a:rPr>
              <a:t>arXiv</a:t>
            </a:r>
            <a:r>
              <a:rPr lang="zh-CN" altLang="en-US" sz="1200" b="1" i="0" kern="1200" dirty="0" smtClean="0">
                <a:solidFill>
                  <a:schemeClr val="tx1"/>
                </a:solidFill>
                <a:effectLst/>
                <a:latin typeface="+mn-lt"/>
                <a:ea typeface="+mn-ea"/>
                <a:cs typeface="+mn-cs"/>
              </a:rPr>
              <a:t>论文等，一般</a:t>
            </a:r>
            <a:r>
              <a:rPr lang="en-US" altLang="zh-CN" sz="1200" b="1" i="0" kern="1200" dirty="0" smtClean="0">
                <a:solidFill>
                  <a:schemeClr val="tx1"/>
                </a:solidFill>
                <a:effectLst/>
                <a:latin typeface="+mn-lt"/>
                <a:ea typeface="+mn-ea"/>
                <a:cs typeface="+mn-cs"/>
              </a:rPr>
              <a:t>SCI</a:t>
            </a:r>
            <a:r>
              <a:rPr lang="zh-CN" altLang="en-US" sz="1200" b="1" i="0" kern="1200" dirty="0" smtClean="0">
                <a:solidFill>
                  <a:schemeClr val="tx1"/>
                </a:solidFill>
                <a:effectLst/>
                <a:latin typeface="+mn-lt"/>
                <a:ea typeface="+mn-ea"/>
                <a:cs typeface="+mn-cs"/>
              </a:rPr>
              <a:t>引用数为</a:t>
            </a:r>
            <a:r>
              <a:rPr lang="en-US" altLang="zh-CN" sz="1200" b="1" i="0" kern="1200" dirty="0" smtClean="0">
                <a:solidFill>
                  <a:schemeClr val="tx1"/>
                </a:solidFill>
                <a:effectLst/>
                <a:latin typeface="+mn-lt"/>
                <a:ea typeface="+mn-ea"/>
                <a:cs typeface="+mn-cs"/>
              </a:rPr>
              <a:t>INSPIRE</a:t>
            </a:r>
            <a:r>
              <a:rPr lang="zh-CN" altLang="en-US" sz="1200" b="1" i="0" kern="1200" dirty="0" smtClean="0">
                <a:solidFill>
                  <a:schemeClr val="tx1"/>
                </a:solidFill>
                <a:effectLst/>
                <a:latin typeface="+mn-lt"/>
                <a:ea typeface="+mn-ea"/>
                <a:cs typeface="+mn-cs"/>
              </a:rPr>
              <a:t>的</a:t>
            </a:r>
            <a:r>
              <a:rPr lang="en-US" altLang="zh-CN" sz="1200" b="1" i="0" kern="1200" dirty="0" smtClean="0">
                <a:solidFill>
                  <a:schemeClr val="tx1"/>
                </a:solidFill>
                <a:effectLst/>
                <a:latin typeface="+mn-lt"/>
                <a:ea typeface="+mn-ea"/>
                <a:cs typeface="+mn-cs"/>
              </a:rPr>
              <a:t>3/4</a:t>
            </a:r>
            <a:r>
              <a:rPr lang="zh-CN" altLang="en-US" sz="1200" b="1" i="0" kern="1200" dirty="0" smtClean="0">
                <a:solidFill>
                  <a:schemeClr val="tx1"/>
                </a:solidFill>
                <a:effectLst/>
                <a:latin typeface="+mn-lt"/>
                <a:ea typeface="+mn-ea"/>
                <a:cs typeface="+mn-cs"/>
              </a:rPr>
              <a:t>，并平均延迟约半年。引文量大时这个比例是比较准确的。</a:t>
            </a:r>
            <a:r>
              <a:rPr lang="en-US" altLang="zh-CN" sz="1200" b="1" i="0" kern="1200" dirty="0" smtClean="0">
                <a:solidFill>
                  <a:schemeClr val="tx1"/>
                </a:solidFill>
                <a:effectLst/>
                <a:latin typeface="+mn-lt"/>
                <a:ea typeface="+mn-ea"/>
                <a:cs typeface="+mn-cs"/>
              </a:rPr>
              <a:t>http://blog.sciencenet.cn/blog-296183-824267.html</a:t>
            </a:r>
            <a:r>
              <a:rPr lang="zh-CN" altLang="en-US" sz="1200" b="0" i="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12</a:t>
            </a:fld>
            <a:endParaRPr lang="zh-CN" altLang="en-US"/>
          </a:p>
        </p:txBody>
      </p:sp>
    </p:spTree>
    <p:extLst>
      <p:ext uri="{BB962C8B-B14F-4D97-AF65-F5344CB8AC3E}">
        <p14:creationId xmlns:p14="http://schemas.microsoft.com/office/powerpoint/2010/main" val="1938455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在这样一个平台上，我们就可以展示自己的科研成果，同时也可以放心地去了解和评价他人的学术成就。我们来举例说明</a:t>
            </a:r>
            <a:r>
              <a:rPr lang="en-US" altLang="zh-CN" dirty="0" smtClean="0"/>
              <a:t>~</a:t>
            </a:r>
          </a:p>
          <a:p>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13</a:t>
            </a:fld>
            <a:endParaRPr lang="zh-CN" altLang="en-US"/>
          </a:p>
        </p:txBody>
      </p:sp>
    </p:spTree>
    <p:extLst>
      <p:ext uri="{BB962C8B-B14F-4D97-AF65-F5344CB8AC3E}">
        <p14:creationId xmlns:p14="http://schemas.microsoft.com/office/powerpoint/2010/main" val="66815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Salvatore</a:t>
            </a:r>
            <a:r>
              <a:rPr lang="en-US" altLang="zh-CN" baseline="0" dirty="0" smtClean="0"/>
              <a:t> </a:t>
            </a:r>
            <a:r>
              <a:rPr lang="en-US" altLang="zh-CN" baseline="0" dirty="0" err="1" smtClean="0"/>
              <a:t>Mele</a:t>
            </a:r>
            <a:r>
              <a:rPr lang="zh-CN" altLang="en-US" baseline="0" dirty="0" smtClean="0"/>
              <a:t>是，他是谁？如果在坐的有在</a:t>
            </a:r>
            <a:r>
              <a:rPr lang="en-US" altLang="zh-CN" baseline="0" dirty="0" smtClean="0"/>
              <a:t>CPC</a:t>
            </a:r>
            <a:r>
              <a:rPr lang="zh-CN" altLang="en-US" baseline="0" dirty="0" smtClean="0"/>
              <a:t>上发表</a:t>
            </a:r>
            <a:r>
              <a:rPr lang="en-US" altLang="zh-CN" baseline="0" dirty="0" smtClean="0"/>
              <a:t>Open Access</a:t>
            </a:r>
            <a:r>
              <a:rPr lang="zh-CN" altLang="en-US" baseline="0" dirty="0" smtClean="0"/>
              <a:t>的文章，也是源于他在欧盟申请的</a:t>
            </a:r>
            <a:r>
              <a:rPr lang="en-US" altLang="zh-CN" baseline="0" dirty="0" smtClean="0"/>
              <a:t>SCOAP3</a:t>
            </a:r>
            <a:r>
              <a:rPr lang="zh-CN" altLang="en-US" baseline="0" dirty="0" smtClean="0"/>
              <a:t>项目的基金支持。他曾经也是一位实验物理学家，现在的身份之一呢，是</a:t>
            </a:r>
            <a:r>
              <a:rPr lang="en-US" altLang="zh-CN" baseline="0" dirty="0" smtClean="0"/>
              <a:t>INSPIRE</a:t>
            </a:r>
            <a:r>
              <a:rPr lang="zh-CN" altLang="en-US" baseline="0" dirty="0" smtClean="0"/>
              <a:t>的核心团队负责人</a:t>
            </a:r>
            <a:r>
              <a:rPr lang="en-US" altLang="zh-CN" baseline="0" dirty="0" smtClean="0"/>
              <a:t>~</a:t>
            </a:r>
            <a:r>
              <a:rPr lang="zh-CN" altLang="en-US" baseline="0" dirty="0" smtClean="0"/>
              <a:t>，从他的</a:t>
            </a:r>
            <a:r>
              <a:rPr lang="en-US" altLang="zh-CN" baseline="0" dirty="0" err="1" smtClean="0"/>
              <a:t>Hepname</a:t>
            </a:r>
            <a:r>
              <a:rPr lang="zh-CN" altLang="en-US" baseline="0" dirty="0" smtClean="0"/>
              <a:t>记录里能看到科研工作者的教育背景和职业经历及学术相关的信息。</a:t>
            </a:r>
            <a:endParaRPr lang="en-US" altLang="zh-CN" dirty="0" smtClean="0"/>
          </a:p>
          <a:p>
            <a:r>
              <a:rPr lang="zh-CN" altLang="en-US" dirty="0" smtClean="0"/>
              <a:t>当我们想了解更多这些学者的学术信息，那就要点击</a:t>
            </a:r>
            <a:r>
              <a:rPr lang="en-US" altLang="zh-CN" dirty="0" smtClean="0"/>
              <a:t>Author Profile</a:t>
            </a:r>
            <a:r>
              <a:rPr lang="zh-CN" altLang="en-US" dirty="0" smtClean="0"/>
              <a:t>。两个地方都是入口，都可以点击。</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14</a:t>
            </a:fld>
            <a:endParaRPr lang="zh-CN" altLang="en-US"/>
          </a:p>
        </p:txBody>
      </p:sp>
    </p:spTree>
    <p:extLst>
      <p:ext uri="{BB962C8B-B14F-4D97-AF65-F5344CB8AC3E}">
        <p14:creationId xmlns:p14="http://schemas.microsoft.com/office/powerpoint/2010/main" val="135098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他的文章数量大幅度降低，是从</a:t>
            </a:r>
            <a:r>
              <a:rPr lang="en-US" altLang="zh-CN" dirty="0" err="1" smtClean="0"/>
              <a:t>hep</a:t>
            </a:r>
            <a:r>
              <a:rPr lang="en-US" altLang="zh-CN" dirty="0" smtClean="0"/>
              <a:t>-ex</a:t>
            </a:r>
            <a:r>
              <a:rPr lang="zh-CN" altLang="en-US" dirty="0" smtClean="0"/>
              <a:t>转到了</a:t>
            </a:r>
            <a:r>
              <a:rPr lang="en-US" altLang="zh-CN" dirty="0" smtClean="0"/>
              <a:t>IT</a:t>
            </a:r>
            <a:r>
              <a:rPr lang="en-US" altLang="zh-CN" baseline="0" dirty="0" smtClean="0"/>
              <a:t> Support</a:t>
            </a:r>
            <a:r>
              <a:rPr lang="zh-CN" altLang="en-US" baseline="0" dirty="0" smtClean="0"/>
              <a:t>做文献。还可以点开一个除去自引和</a:t>
            </a:r>
            <a:r>
              <a:rPr lang="en-US" altLang="zh-CN" baseline="0" dirty="0" smtClean="0"/>
              <a:t>RPP</a:t>
            </a:r>
            <a:r>
              <a:rPr lang="zh-CN" altLang="en-US" baseline="0" dirty="0" smtClean="0"/>
              <a:t>引用的表格</a:t>
            </a:r>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15</a:t>
            </a:fld>
            <a:endParaRPr lang="zh-CN" altLang="en-US"/>
          </a:p>
        </p:txBody>
      </p:sp>
    </p:spTree>
    <p:extLst>
      <p:ext uri="{BB962C8B-B14F-4D97-AF65-F5344CB8AC3E}">
        <p14:creationId xmlns:p14="http://schemas.microsoft.com/office/powerpoint/2010/main" val="4084834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Co-Author</a:t>
            </a:r>
            <a:r>
              <a:rPr lang="zh-CN" altLang="en-US" dirty="0" smtClean="0"/>
              <a:t>是个双作用的指标。对于学者本身，它体现了合作精神与合作能力。从评审人，比如招聘者的角度来看，这里反映了学者的团队合作意识与合作能力。</a:t>
            </a:r>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16</a:t>
            </a:fld>
            <a:endParaRPr lang="en-US"/>
          </a:p>
        </p:txBody>
      </p:sp>
    </p:spTree>
    <p:extLst>
      <p:ext uri="{BB962C8B-B14F-4D97-AF65-F5344CB8AC3E}">
        <p14:creationId xmlns:p14="http://schemas.microsoft.com/office/powerpoint/2010/main" val="2982961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当然啦，有些信息需要更新时，咱们自己可以点击</a:t>
            </a:r>
            <a:r>
              <a:rPr lang="en-US" altLang="zh-CN" dirty="0" err="1" smtClean="0"/>
              <a:t>update,hepname</a:t>
            </a:r>
            <a:r>
              <a:rPr lang="zh-CN" altLang="en-US" dirty="0" smtClean="0"/>
              <a:t>和</a:t>
            </a:r>
            <a:r>
              <a:rPr lang="en-US" altLang="zh-CN" dirty="0" smtClean="0"/>
              <a:t>Author</a:t>
            </a:r>
            <a:r>
              <a:rPr lang="en-US" altLang="zh-CN" baseline="0" dirty="0" smtClean="0"/>
              <a:t> Profile</a:t>
            </a:r>
            <a:r>
              <a:rPr lang="zh-CN" altLang="en-US" baseline="0" dirty="0" smtClean="0"/>
              <a:t>这两个渠道都可以。</a:t>
            </a:r>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17</a:t>
            </a:fld>
            <a:endParaRPr lang="zh-CN" altLang="en-US"/>
          </a:p>
        </p:txBody>
      </p:sp>
    </p:spTree>
    <p:extLst>
      <p:ext uri="{BB962C8B-B14F-4D97-AF65-F5344CB8AC3E}">
        <p14:creationId xmlns:p14="http://schemas.microsoft.com/office/powerpoint/2010/main" val="87158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重点</a:t>
            </a:r>
            <a:r>
              <a:rPr lang="en-US" altLang="zh-CN" dirty="0" smtClean="0"/>
              <a:t>--</a:t>
            </a:r>
            <a:r>
              <a:rPr lang="zh-CN" altLang="en-US" dirty="0" smtClean="0"/>
              <a:t>在红色框框里，我们可以选择认领、拒绝或者把文章分配给对的人。</a:t>
            </a:r>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18</a:t>
            </a:fld>
            <a:endParaRPr lang="en-US"/>
          </a:p>
        </p:txBody>
      </p:sp>
    </p:spTree>
    <p:extLst>
      <p:ext uri="{BB962C8B-B14F-4D97-AF65-F5344CB8AC3E}">
        <p14:creationId xmlns:p14="http://schemas.microsoft.com/office/powerpoint/2010/main" val="172680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好，你们可能会问，中国人名特别难检索出来。那我们举个例子吧。</a:t>
            </a:r>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19</a:t>
            </a:fld>
            <a:endParaRPr lang="en-US"/>
          </a:p>
        </p:txBody>
      </p:sp>
    </p:spTree>
    <p:extLst>
      <p:ext uri="{BB962C8B-B14F-4D97-AF65-F5344CB8AC3E}">
        <p14:creationId xmlns:p14="http://schemas.microsoft.com/office/powerpoint/2010/main" val="103208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那么首先让我们一起来思考这样几个问题。在大家科研生涯中，我们会去哪里查询全面、权威又前沿的高能物理领域的信息呢；我们会去哪里多维度展示自己的科研成果呢；我们会去哪里全方位了解和评价一些人和一些团队的学术成就呢？我们又会去哪里快速查找了解某一方向的研究现状呢？</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2</a:t>
            </a:fld>
            <a:endParaRPr lang="zh-CN" altLang="en-US"/>
          </a:p>
        </p:txBody>
      </p:sp>
    </p:spTree>
    <p:extLst>
      <p:ext uri="{BB962C8B-B14F-4D97-AF65-F5344CB8AC3E}">
        <p14:creationId xmlns:p14="http://schemas.microsoft.com/office/powerpoint/2010/main" val="113468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mtClean="0"/>
              <a:t>以</a:t>
            </a:r>
            <a:r>
              <a:rPr lang="en-US" altLang="zh-CN" smtClean="0"/>
              <a:t>INSPIRE</a:t>
            </a:r>
            <a:r>
              <a:rPr lang="zh-CN" altLang="en-US" dirty="0" smtClean="0"/>
              <a:t>国际顾问委员会的顾问赵强教授为例，在</a:t>
            </a:r>
            <a:r>
              <a:rPr lang="en-US" altLang="zh-CN" dirty="0" err="1" smtClean="0"/>
              <a:t>Hepname</a:t>
            </a:r>
            <a:r>
              <a:rPr lang="zh-CN" altLang="en-US" dirty="0" smtClean="0"/>
              <a:t>的</a:t>
            </a:r>
            <a:r>
              <a:rPr lang="en-US" altLang="zh-CN" dirty="0" smtClean="0"/>
              <a:t>collection</a:t>
            </a:r>
            <a:r>
              <a:rPr lang="zh-CN" altLang="en-US" dirty="0" smtClean="0"/>
              <a:t>里模糊检索</a:t>
            </a:r>
            <a:r>
              <a:rPr lang="en-US" altLang="zh-CN" dirty="0" err="1" smtClean="0"/>
              <a:t>zhao</a:t>
            </a:r>
            <a:r>
              <a:rPr lang="en-US" altLang="zh-CN" dirty="0" smtClean="0"/>
              <a:t>,</a:t>
            </a:r>
            <a:r>
              <a:rPr lang="en-US" altLang="zh-CN" baseline="0" dirty="0" smtClean="0"/>
              <a:t> q</a:t>
            </a:r>
            <a:r>
              <a:rPr lang="zh-CN" altLang="en-US" baseline="0" dirty="0" smtClean="0"/>
              <a:t>，会得到一堆干扰结果。那怎么办呢？</a:t>
            </a:r>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20</a:t>
            </a:fld>
            <a:endParaRPr lang="zh-CN" altLang="en-US"/>
          </a:p>
        </p:txBody>
      </p:sp>
    </p:spTree>
    <p:extLst>
      <p:ext uri="{BB962C8B-B14F-4D97-AF65-F5344CB8AC3E}">
        <p14:creationId xmlns:p14="http://schemas.microsoft.com/office/powerpoint/2010/main" val="1091389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有办法，我们用精确检索，</a:t>
            </a:r>
            <a:r>
              <a:rPr lang="en-US" altLang="zh-CN" dirty="0" err="1" smtClean="0"/>
              <a:t>ea</a:t>
            </a:r>
            <a:r>
              <a:rPr lang="en-US" altLang="zh-CN" dirty="0" smtClean="0"/>
              <a:t>, exact</a:t>
            </a:r>
            <a:r>
              <a:rPr lang="en-US" altLang="zh-CN" baseline="0" dirty="0" smtClean="0"/>
              <a:t> author</a:t>
            </a:r>
            <a:r>
              <a:rPr lang="zh-CN" altLang="en-US" baseline="0" dirty="0" smtClean="0"/>
              <a:t>和赵强老师姓名的全拼就可以了，一次锁定最终结果。</a:t>
            </a:r>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21</a:t>
            </a:fld>
            <a:endParaRPr lang="zh-CN" altLang="en-US"/>
          </a:p>
        </p:txBody>
      </p:sp>
    </p:spTree>
    <p:extLst>
      <p:ext uri="{BB962C8B-B14F-4D97-AF65-F5344CB8AC3E}">
        <p14:creationId xmlns:p14="http://schemas.microsoft.com/office/powerpoint/2010/main" val="3622131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22</a:t>
            </a:fld>
            <a:endParaRPr lang="zh-CN" altLang="en-US"/>
          </a:p>
        </p:txBody>
      </p:sp>
    </p:spTree>
    <p:extLst>
      <p:ext uri="{BB962C8B-B14F-4D97-AF65-F5344CB8AC3E}">
        <p14:creationId xmlns:p14="http://schemas.microsoft.com/office/powerpoint/2010/main" val="3526263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这里有个小技巧，即用</a:t>
            </a:r>
            <a:r>
              <a:rPr lang="en-US" altLang="zh-CN" dirty="0" smtClean="0"/>
              <a:t>Ac 1-&gt;10</a:t>
            </a:r>
            <a:r>
              <a:rPr lang="en-US" altLang="zh-CN" baseline="0" dirty="0" smtClean="0"/>
              <a:t> </a:t>
            </a:r>
            <a:r>
              <a:rPr lang="zh-CN" altLang="en-US" baseline="0" dirty="0" smtClean="0"/>
              <a:t>限定作者数量，得出赵老师在理论物理方向的文章。</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23</a:t>
            </a:fld>
            <a:endParaRPr lang="zh-CN" altLang="en-US"/>
          </a:p>
        </p:txBody>
      </p:sp>
    </p:spTree>
    <p:extLst>
      <p:ext uri="{BB962C8B-B14F-4D97-AF65-F5344CB8AC3E}">
        <p14:creationId xmlns:p14="http://schemas.microsoft.com/office/powerpoint/2010/main" val="614674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 </a:t>
            </a:r>
            <a:r>
              <a:rPr lang="en-US" baseline="0" dirty="0" err="1" smtClean="0"/>
              <a:t>Mele</a:t>
            </a:r>
            <a:r>
              <a:rPr lang="zh-CN" altLang="en-US" baseline="0" dirty="0" smtClean="0"/>
              <a:t>是</a:t>
            </a:r>
            <a:r>
              <a:rPr lang="en-US" altLang="zh-CN" baseline="0" dirty="0" smtClean="0"/>
              <a:t>INSPIRE</a:t>
            </a:r>
            <a:r>
              <a:rPr lang="zh-CN" altLang="en-US" baseline="0" dirty="0" smtClean="0"/>
              <a:t>的核心团队 大</a:t>
            </a:r>
            <a:r>
              <a:rPr lang="en-US" altLang="zh-CN" baseline="0" dirty="0" smtClean="0"/>
              <a:t>boss~</a:t>
            </a:r>
            <a:r>
              <a:rPr lang="zh-CN" altLang="en-US" baseline="0" dirty="0" smtClean="0"/>
              <a:t>，</a:t>
            </a:r>
            <a:r>
              <a:rPr lang="en-US" altLang="zh-CN" baseline="0" dirty="0" err="1" smtClean="0"/>
              <a:t>Hepname</a:t>
            </a:r>
            <a:r>
              <a:rPr lang="zh-CN" altLang="en-US" baseline="0" dirty="0" smtClean="0"/>
              <a:t>记录里能看到科研工作者的教育背景和职业经历及学术相关的信息。</a:t>
            </a:r>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24</a:t>
            </a:fld>
            <a:endParaRPr lang="zh-CN" altLang="en-US"/>
          </a:p>
        </p:txBody>
      </p:sp>
    </p:spTree>
    <p:extLst>
      <p:ext uri="{BB962C8B-B14F-4D97-AF65-F5344CB8AC3E}">
        <p14:creationId xmlns:p14="http://schemas.microsoft.com/office/powerpoint/2010/main" val="4259476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'quarks and leptons' and </a:t>
            </a:r>
            <a:r>
              <a:rPr lang="en-US" dirty="0" err="1" smtClean="0"/>
              <a:t>tc</a:t>
            </a:r>
            <a:r>
              <a:rPr lang="en-US" dirty="0" smtClean="0"/>
              <a:t> r and d 2010-&gt;2018</a:t>
            </a:r>
          </a:p>
          <a:p>
            <a:endParaRPr lang="en-US" dirty="0" smtClean="0"/>
          </a:p>
          <a:p>
            <a:r>
              <a:rPr lang="en-US" dirty="0" smtClean="0"/>
              <a:t>Find ‘quarks and leptons’ and </a:t>
            </a:r>
            <a:r>
              <a:rPr lang="en-US" dirty="0" err="1" smtClean="0"/>
              <a:t>tc</a:t>
            </a:r>
            <a:r>
              <a:rPr lang="en-US" dirty="0" smtClean="0"/>
              <a:t> r and d 2010 -&gt; 2018</a:t>
            </a:r>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26</a:t>
            </a:fld>
            <a:endParaRPr lang="zh-CN" altLang="en-US"/>
          </a:p>
        </p:txBody>
      </p:sp>
    </p:spTree>
    <p:extLst>
      <p:ext uri="{BB962C8B-B14F-4D97-AF65-F5344CB8AC3E}">
        <p14:creationId xmlns:p14="http://schemas.microsoft.com/office/powerpoint/2010/main" val="1220363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Gill Sans" charset="0"/>
              </a:rPr>
              <a:t>earliestdate:2017</a:t>
            </a:r>
            <a:br>
              <a:rPr lang="en-US" altLang="zh-CN" sz="1200" dirty="0" smtClean="0">
                <a:latin typeface="Gill Sans" charset="0"/>
              </a:rPr>
            </a:br>
            <a:r>
              <a:rPr lang="en-US" altLang="zh-CN" sz="1200" dirty="0" smtClean="0">
                <a:latin typeface="Gill Sans" charset="0"/>
              </a:rPr>
              <a:t>fin de 2017</a:t>
            </a:r>
            <a:br>
              <a:rPr lang="en-US" altLang="zh-CN" sz="1200" dirty="0" smtClean="0">
                <a:latin typeface="Gill Sans" charset="0"/>
              </a:rPr>
            </a:br>
            <a:r>
              <a:rPr lang="en-US" altLang="zh-CN" sz="1200" dirty="0" smtClean="0">
                <a:latin typeface="Gill Sans" charset="0"/>
              </a:rPr>
              <a:t>cx:100+</a:t>
            </a:r>
            <a:br>
              <a:rPr lang="en-US" altLang="zh-CN" sz="1200" dirty="0" smtClean="0">
                <a:latin typeface="Gill Sans" charset="0"/>
              </a:rPr>
            </a:br>
            <a:r>
              <a:rPr lang="en-US" altLang="zh-CN" sz="1200" dirty="0" smtClean="0">
                <a:latin typeface="Gill Sans" charset="0"/>
              </a:rPr>
              <a:t>cx:100+(exclude self-citations)   </a:t>
            </a:r>
            <a:r>
              <a:rPr lang="en-US" altLang="zh-CN" sz="1200" dirty="0" err="1" smtClean="0">
                <a:latin typeface="Gill Sans" charset="0"/>
              </a:rPr>
              <a:t>citeby</a:t>
            </a:r>
            <a:r>
              <a:rPr lang="en-US" altLang="zh-CN" sz="1200" dirty="0" smtClean="0">
                <a:latin typeface="Gill Sans" charset="0"/>
              </a:rPr>
              <a:t/>
            </a:r>
            <a:br>
              <a:rPr lang="en-US" altLang="zh-CN" sz="1200" dirty="0" smtClean="0">
                <a:latin typeface="Gill Sans" charset="0"/>
              </a:rPr>
            </a:br>
            <a:r>
              <a:rPr lang="en-US" altLang="zh-CN" sz="1200" dirty="0" smtClean="0">
                <a:latin typeface="Gill Sans" charset="0"/>
              </a:rPr>
              <a:t>referstox:a:K.S.Cranmer.1</a:t>
            </a:r>
            <a:br>
              <a:rPr lang="en-US" altLang="zh-CN" sz="1200" dirty="0" smtClean="0">
                <a:latin typeface="Gill Sans" charset="0"/>
              </a:rPr>
            </a:br>
            <a:r>
              <a:rPr lang="en-US" altLang="zh-CN" sz="1200" dirty="0" err="1" smtClean="0">
                <a:latin typeface="Gill Sans" charset="0"/>
              </a:rPr>
              <a:t>refersto:cn:cms</a:t>
            </a:r>
            <a:r>
              <a:rPr lang="en-US" altLang="zh-CN" sz="1200" dirty="0" smtClean="0">
                <a:latin typeface="Gill Sans" charset="0"/>
              </a:rPr>
              <a:t> </a:t>
            </a:r>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29</a:t>
            </a:fld>
            <a:endParaRPr lang="en-US"/>
          </a:p>
        </p:txBody>
      </p:sp>
    </p:spTree>
    <p:extLst>
      <p:ext uri="{BB962C8B-B14F-4D97-AF65-F5344CB8AC3E}">
        <p14:creationId xmlns:p14="http://schemas.microsoft.com/office/powerpoint/2010/main" val="1659502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29AD03-EAC2-412E-8783-EE1CC78D1EDC}" type="slidenum">
              <a:rPr lang="en-US" smtClean="0"/>
              <a:t>30</a:t>
            </a:fld>
            <a:endParaRPr lang="en-US"/>
          </a:p>
        </p:txBody>
      </p:sp>
    </p:spTree>
    <p:extLst>
      <p:ext uri="{BB962C8B-B14F-4D97-AF65-F5344CB8AC3E}">
        <p14:creationId xmlns:p14="http://schemas.microsoft.com/office/powerpoint/2010/main" val="950848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smtClean="0"/>
              <a:t>Total number of citable papers analyzed</a:t>
            </a:r>
            <a:br>
              <a:rPr lang="en-US" altLang="zh-CN" b="1" dirty="0" smtClean="0"/>
            </a:br>
            <a:r>
              <a:rPr lang="en-US" altLang="zh-CN" b="0" dirty="0" smtClean="0"/>
              <a:t>This</a:t>
            </a:r>
            <a:r>
              <a:rPr lang="en-US" altLang="zh-CN" b="1" dirty="0" smtClean="0"/>
              <a:t> </a:t>
            </a:r>
            <a:r>
              <a:rPr lang="en-US" altLang="zh-CN" dirty="0" smtClean="0"/>
              <a:t>is simply the number of papers from your search that were counted in the HTML </a:t>
            </a:r>
            <a:r>
              <a:rPr lang="en-US" altLang="zh-CN" dirty="0" err="1" smtClean="0"/>
              <a:t>citesummary</a:t>
            </a:r>
            <a:r>
              <a:rPr lang="en-US" altLang="zh-CN" dirty="0" smtClean="0"/>
              <a:t>. This is the number used for averages, etc. Other papers may have been found, but may not have been eligible for citation tracking. </a:t>
            </a:r>
            <a:br>
              <a:rPr lang="en-US" altLang="zh-CN" dirty="0" smtClean="0"/>
            </a:br>
            <a:r>
              <a:rPr lang="en-US" altLang="zh-CN" b="1" dirty="0" smtClean="0"/>
              <a:t>Total number of citations </a:t>
            </a:r>
            <a:r>
              <a:rPr lang="en-US" altLang="zh-CN" dirty="0" smtClean="0"/>
              <a:t/>
            </a:r>
            <a:br>
              <a:rPr lang="en-US" altLang="zh-CN" dirty="0" smtClean="0"/>
            </a:br>
            <a:r>
              <a:rPr lang="en-US" altLang="zh-CN" dirty="0" smtClean="0"/>
              <a:t>Simply the total number of citations to the papers in your search. </a:t>
            </a:r>
            <a:br>
              <a:rPr lang="en-US" altLang="zh-CN" dirty="0" smtClean="0"/>
            </a:br>
            <a:r>
              <a:rPr lang="en-US" altLang="zh-CN" b="1" dirty="0" smtClean="0"/>
              <a:t>Average citations per paper </a:t>
            </a:r>
            <a:r>
              <a:rPr lang="en-US" altLang="zh-CN" dirty="0" smtClean="0"/>
              <a:t/>
            </a:r>
            <a:br>
              <a:rPr lang="en-US" altLang="zh-CN" dirty="0" smtClean="0"/>
            </a:br>
            <a:r>
              <a:rPr lang="en-US" altLang="zh-CN" dirty="0" smtClean="0"/>
              <a:t>The above two numbers as a ratio.</a:t>
            </a:r>
            <a:br>
              <a:rPr lang="en-US" altLang="zh-CN" dirty="0" smtClean="0"/>
            </a:br>
            <a:r>
              <a:rPr lang="en-US" altLang="zh-CN" b="1" dirty="0" smtClean="0"/>
              <a:t>Total number of citations minus self-citations </a:t>
            </a:r>
            <a:r>
              <a:rPr lang="en-US" altLang="zh-CN" dirty="0" smtClean="0"/>
              <a:t/>
            </a:r>
            <a:br>
              <a:rPr lang="en-US" altLang="zh-CN" dirty="0" smtClean="0"/>
            </a:br>
            <a:r>
              <a:rPr lang="en-US" altLang="zh-CN" dirty="0" smtClean="0"/>
              <a:t>This is the sum over all papers of the number of citations minus the number of citations to a paper by at least one of the coauthors of any paper. Things to note here: </a:t>
            </a:r>
            <a:br>
              <a:rPr lang="en-US" altLang="zh-CN" dirty="0" smtClean="0"/>
            </a:br>
            <a:r>
              <a:rPr lang="zh-CN" altLang="en-US" dirty="0" smtClean="0"/>
              <a:t>①</a:t>
            </a:r>
            <a:r>
              <a:rPr lang="en-US" altLang="zh-CN" dirty="0" smtClean="0"/>
              <a:t>.</a:t>
            </a:r>
            <a:r>
              <a:rPr lang="en-US" altLang="zh-CN" baseline="0" dirty="0" smtClean="0"/>
              <a:t> </a:t>
            </a:r>
            <a:r>
              <a:rPr lang="en-US" altLang="zh-CN" dirty="0" smtClean="0"/>
              <a:t>If you are doing a cite summary for author A, the self-cites for her paper 1 are all papers citing paper 1 written by author A or her co-authors for any paper author A has written.</a:t>
            </a:r>
          </a:p>
          <a:p>
            <a:r>
              <a:rPr lang="zh-CN" altLang="en-US" dirty="0" smtClean="0"/>
              <a:t>②</a:t>
            </a:r>
            <a:r>
              <a:rPr lang="en-US" altLang="zh-CN" dirty="0" smtClean="0"/>
              <a:t>. If there are more than 20 authors on a paper, the collaboration name is used to exclude cites from papers with the same collaboration name. Collaboration is not used for papers under 20 authors. If the paper has more than 20 authors and no collaboration name, only the first 20 authors are used. This will exclude most self citations from that same group, but will miss a few from individual authors later in the list. This is a rare case.</a:t>
            </a:r>
          </a:p>
          <a:p>
            <a:r>
              <a:rPr lang="en-US" altLang="zh-CN" b="1" dirty="0" smtClean="0"/>
              <a:t>h-index</a:t>
            </a:r>
            <a:r>
              <a:rPr lang="en-US" altLang="zh-CN" dirty="0" smtClean="0"/>
              <a:t/>
            </a:r>
            <a:br>
              <a:rPr lang="en-US" altLang="zh-CN" dirty="0" smtClean="0"/>
            </a:br>
            <a:r>
              <a:rPr lang="en-US" altLang="zh-CN" dirty="0" smtClean="0"/>
              <a:t>The h-index (or simply, 'h') is defined as the number of papers with citation number higher or equal to h. It is intended as a useful index to characterize the scientific output of a researcher. First proposed by Hirsch in </a:t>
            </a:r>
            <a:r>
              <a:rPr lang="en-US" altLang="zh-CN" sz="1200" kern="1200" dirty="0" smtClean="0">
                <a:solidFill>
                  <a:schemeClr val="tx1"/>
                </a:solidFill>
                <a:effectLst/>
                <a:latin typeface="+mn-lt"/>
                <a:ea typeface="+mn-ea"/>
                <a:cs typeface="+mn-cs"/>
                <a:hlinkClick r:id="rId3"/>
              </a:rPr>
              <a:t>physics/0508025</a:t>
            </a:r>
            <a:r>
              <a:rPr lang="en-US" altLang="zh-CN" dirty="0" smtClean="0"/>
              <a:t>, it is explained better there than here.</a:t>
            </a:r>
            <a:br>
              <a:rPr lang="en-US" altLang="zh-CN" dirty="0" smtClean="0"/>
            </a:br>
            <a:r>
              <a:rPr lang="en-US" altLang="zh-CN" b="1" dirty="0" smtClean="0"/>
              <a:t>Total number of citations minus RPP:</a:t>
            </a:r>
            <a:r>
              <a:rPr lang="en-US" altLang="zh-CN" dirty="0" smtClean="0"/>
              <a:t/>
            </a:r>
            <a:br>
              <a:rPr lang="en-US" altLang="zh-CN" dirty="0" smtClean="0"/>
            </a:br>
            <a:r>
              <a:rPr lang="en-US" altLang="zh-CN" dirty="0" smtClean="0"/>
              <a:t>This count excludes all citations to the Review of Particle Physics</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31</a:t>
            </a:fld>
            <a:endParaRPr lang="zh-CN" altLang="en-US"/>
          </a:p>
        </p:txBody>
      </p:sp>
    </p:spTree>
    <p:extLst>
      <p:ext uri="{BB962C8B-B14F-4D97-AF65-F5344CB8AC3E}">
        <p14:creationId xmlns:p14="http://schemas.microsoft.com/office/powerpoint/2010/main" val="142742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32</a:t>
            </a:fld>
            <a:endParaRPr lang="zh-CN" altLang="en-US"/>
          </a:p>
        </p:txBody>
      </p:sp>
    </p:spTree>
    <p:extLst>
      <p:ext uri="{BB962C8B-B14F-4D97-AF65-F5344CB8AC3E}">
        <p14:creationId xmlns:p14="http://schemas.microsoft.com/office/powerpoint/2010/main" val="257384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那么</a:t>
            </a:r>
            <a:r>
              <a:rPr lang="en-US" altLang="zh-CN" dirty="0" smtClean="0"/>
              <a:t>INSPIRE</a:t>
            </a:r>
            <a:r>
              <a:rPr lang="zh-CN" altLang="en-US" dirty="0" smtClean="0"/>
              <a:t>到底是怎样的一个数据库。</a:t>
            </a:r>
            <a:r>
              <a:rPr lang="en-US" altLang="zh-CN" dirty="0" smtClean="0"/>
              <a:t>INSPIRE</a:t>
            </a:r>
            <a:r>
              <a:rPr lang="zh-CN" altLang="en-US" dirty="0" smtClean="0"/>
              <a:t>和许多需要在内网才能访问全文的数据库不同的是，只要有</a:t>
            </a:r>
            <a:r>
              <a:rPr lang="en-US" altLang="zh-CN" dirty="0" err="1" smtClean="0"/>
              <a:t>WiFi</a:t>
            </a:r>
            <a:r>
              <a:rPr lang="zh-CN" altLang="en-US" dirty="0" smtClean="0"/>
              <a:t>，有电脑，在全球任何一个角落，您都可以打开它的主页，查文献，看文章。它涵盖了的不仅仅是</a:t>
            </a:r>
            <a:r>
              <a:rPr lang="en-US" altLang="zh-CN" dirty="0" smtClean="0"/>
              <a:t>HEP</a:t>
            </a:r>
            <a:r>
              <a:rPr lang="zh-CN" altLang="en-US" dirty="0" smtClean="0"/>
              <a:t>领域的文章、还有学者信息库、相关单位、会议、招聘广告和实验以及期刊七个类型</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3</a:t>
            </a:fld>
            <a:endParaRPr lang="zh-CN" altLang="en-US"/>
          </a:p>
        </p:txBody>
      </p:sp>
    </p:spTree>
    <p:extLst>
      <p:ext uri="{BB962C8B-B14F-4D97-AF65-F5344CB8AC3E}">
        <p14:creationId xmlns:p14="http://schemas.microsoft.com/office/powerpoint/2010/main" val="1816651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to show Annette’s artwork:</a:t>
            </a:r>
            <a:r>
              <a:rPr lang="en-US" baseline="0" dirty="0" smtClean="0"/>
              <a:t> Curators are curating on INSPIRE inside of LHC</a:t>
            </a:r>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35</a:t>
            </a:fld>
            <a:endParaRPr lang="en-US"/>
          </a:p>
        </p:txBody>
      </p:sp>
    </p:spTree>
    <p:extLst>
      <p:ext uri="{BB962C8B-B14F-4D97-AF65-F5344CB8AC3E}">
        <p14:creationId xmlns:p14="http://schemas.microsoft.com/office/powerpoint/2010/main" val="3368036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INSPIRE-HEP </a:t>
            </a:r>
            <a:br>
              <a:rPr lang="en-US" dirty="0" smtClean="0"/>
            </a:br>
            <a:r>
              <a:rPr lang="en-US" dirty="0" smtClean="0"/>
              <a:t>https://inspirehep.net/info/general/project/timeline</a:t>
            </a:r>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36</a:t>
            </a:fld>
            <a:endParaRPr lang="en-US"/>
          </a:p>
        </p:txBody>
      </p:sp>
    </p:spTree>
    <p:extLst>
      <p:ext uri="{BB962C8B-B14F-4D97-AF65-F5344CB8AC3E}">
        <p14:creationId xmlns:p14="http://schemas.microsoft.com/office/powerpoint/2010/main" val="3625990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INSPIRE</a:t>
            </a:r>
            <a:r>
              <a:rPr lang="zh-CN" altLang="en-US" dirty="0" smtClean="0"/>
              <a:t>数据库已有近</a:t>
            </a:r>
            <a:r>
              <a:rPr lang="en-US" altLang="zh-CN" dirty="0" smtClean="0"/>
              <a:t>50</a:t>
            </a:r>
            <a:r>
              <a:rPr lang="zh-CN" altLang="en-US" dirty="0" smtClean="0"/>
              <a:t>年的历史，最早由美国</a:t>
            </a:r>
            <a:r>
              <a:rPr lang="en-US" altLang="zh-CN" dirty="0" smtClean="0"/>
              <a:t>SLAC</a:t>
            </a:r>
            <a:r>
              <a:rPr lang="zh-CN" altLang="en-US" dirty="0" smtClean="0"/>
              <a:t>实验室发起建设，随后费米实验室、</a:t>
            </a:r>
            <a:r>
              <a:rPr lang="en-US" altLang="zh-CN" dirty="0" smtClean="0"/>
              <a:t>CERN</a:t>
            </a:r>
            <a:r>
              <a:rPr lang="zh-CN" altLang="en-US" dirty="0" smtClean="0"/>
              <a:t>、</a:t>
            </a:r>
            <a:r>
              <a:rPr lang="en-US" altLang="zh-CN" dirty="0" smtClean="0"/>
              <a:t>DESY</a:t>
            </a:r>
            <a:r>
              <a:rPr lang="zh-CN" altLang="en-US" dirty="0" smtClean="0"/>
              <a:t>加入，是目前最具影响力的高能物理研究学术信息服务系统。咱们所图是</a:t>
            </a:r>
            <a:r>
              <a:rPr lang="en-US" altLang="zh-CN" dirty="0" smtClean="0"/>
              <a:t>2014</a:t>
            </a:r>
            <a:r>
              <a:rPr lang="zh-CN" altLang="en-US" dirty="0" smtClean="0"/>
              <a:t>年加入的。是合作单位</a:t>
            </a:r>
          </a:p>
          <a:p>
            <a:endParaRPr lang="zh-CN" altLang="en-US" dirty="0"/>
          </a:p>
        </p:txBody>
      </p:sp>
      <p:sp>
        <p:nvSpPr>
          <p:cNvPr id="4" name="灯片编号占位符 3"/>
          <p:cNvSpPr>
            <a:spLocks noGrp="1"/>
          </p:cNvSpPr>
          <p:nvPr>
            <p:ph type="sldNum" sz="quarter" idx="10"/>
          </p:nvPr>
        </p:nvSpPr>
        <p:spPr/>
        <p:txBody>
          <a:bodyPr/>
          <a:lstStyle/>
          <a:p>
            <a:fld id="{D478489B-9EA3-429F-B6C0-08EADDF03855}" type="slidenum">
              <a:rPr lang="zh-CN" altLang="en-US" smtClean="0"/>
              <a:t>37</a:t>
            </a:fld>
            <a:endParaRPr lang="zh-CN" altLang="en-US"/>
          </a:p>
        </p:txBody>
      </p:sp>
    </p:spTree>
    <p:extLst>
      <p:ext uri="{BB962C8B-B14F-4D97-AF65-F5344CB8AC3E}">
        <p14:creationId xmlns:p14="http://schemas.microsoft.com/office/powerpoint/2010/main" val="3315656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29AD03-EAC2-412E-8783-EE1CC78D1EDC}" type="slidenum">
              <a:rPr lang="en-US" smtClean="0"/>
              <a:t>38</a:t>
            </a:fld>
            <a:endParaRPr lang="en-US"/>
          </a:p>
        </p:txBody>
      </p:sp>
    </p:spTree>
    <p:extLst>
      <p:ext uri="{BB962C8B-B14F-4D97-AF65-F5344CB8AC3E}">
        <p14:creationId xmlns:p14="http://schemas.microsoft.com/office/powerpoint/2010/main" val="202870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40</a:t>
            </a:fld>
            <a:endParaRPr lang="en-US"/>
          </a:p>
        </p:txBody>
      </p:sp>
    </p:spTree>
    <p:extLst>
      <p:ext uri="{BB962C8B-B14F-4D97-AF65-F5344CB8AC3E}">
        <p14:creationId xmlns:p14="http://schemas.microsoft.com/office/powerpoint/2010/main" val="3030182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41</a:t>
            </a:fld>
            <a:endParaRPr lang="en-US"/>
          </a:p>
        </p:txBody>
      </p:sp>
    </p:spTree>
    <p:extLst>
      <p:ext uri="{BB962C8B-B14F-4D97-AF65-F5344CB8AC3E}">
        <p14:creationId xmlns:p14="http://schemas.microsoft.com/office/powerpoint/2010/main" val="3031535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基于作者相关的检索，便于大家展示自己，了解他人。</a:t>
            </a:r>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43</a:t>
            </a:fld>
            <a:endParaRPr lang="en-US"/>
          </a:p>
        </p:txBody>
      </p:sp>
    </p:spTree>
    <p:extLst>
      <p:ext uri="{BB962C8B-B14F-4D97-AF65-F5344CB8AC3E}">
        <p14:creationId xmlns:p14="http://schemas.microsoft.com/office/powerpoint/2010/main" val="3249353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a m </a:t>
            </a:r>
            <a:r>
              <a:rPr lang="en-US" dirty="0" err="1" smtClean="0"/>
              <a:t>albrow</a:t>
            </a:r>
            <a:r>
              <a:rPr lang="en-US" dirty="0" smtClean="0"/>
              <a:t> and j </a:t>
            </a:r>
            <a:r>
              <a:rPr lang="en-US" dirty="0" err="1" smtClean="0"/>
              <a:t>prl</a:t>
            </a:r>
            <a:r>
              <a:rPr lang="en-US" dirty="0" smtClean="0"/>
              <a:t> and t quark* and </a:t>
            </a:r>
            <a:r>
              <a:rPr lang="en-US" dirty="0" err="1" smtClean="0"/>
              <a:t>topcite</a:t>
            </a:r>
            <a:r>
              <a:rPr lang="en-US" dirty="0" smtClean="0"/>
              <a:t> 137+</a:t>
            </a:r>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44</a:t>
            </a:fld>
            <a:endParaRPr lang="zh-CN" altLang="en-US"/>
          </a:p>
        </p:txBody>
      </p:sp>
    </p:spTree>
    <p:extLst>
      <p:ext uri="{BB962C8B-B14F-4D97-AF65-F5344CB8AC3E}">
        <p14:creationId xmlns:p14="http://schemas.microsoft.com/office/powerpoint/2010/main" val="1962566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9AD03-EAC2-412E-8783-EE1CC78D1EDC}" type="slidenum">
              <a:rPr lang="en-US" smtClean="0"/>
              <a:t>45</a:t>
            </a:fld>
            <a:endParaRPr lang="en-US"/>
          </a:p>
        </p:txBody>
      </p:sp>
    </p:spTree>
    <p:extLst>
      <p:ext uri="{BB962C8B-B14F-4D97-AF65-F5344CB8AC3E}">
        <p14:creationId xmlns:p14="http://schemas.microsoft.com/office/powerpoint/2010/main" val="705034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j </a:t>
            </a:r>
            <a:r>
              <a:rPr lang="en-US" dirty="0" err="1" smtClean="0"/>
              <a:t>prl</a:t>
            </a:r>
            <a:r>
              <a:rPr lang="en-US" dirty="0" smtClean="0"/>
              <a:t> and </a:t>
            </a:r>
            <a:r>
              <a:rPr lang="en-US" dirty="0" err="1" smtClean="0"/>
              <a:t>topcite</a:t>
            </a:r>
            <a:r>
              <a:rPr lang="en-US" dirty="0" smtClean="0"/>
              <a:t> 200+ and </a:t>
            </a:r>
            <a:r>
              <a:rPr lang="en-US" dirty="0" err="1" smtClean="0"/>
              <a:t>jy</a:t>
            </a:r>
            <a:r>
              <a:rPr lang="en-US" dirty="0" smtClean="0"/>
              <a:t> 2013</a:t>
            </a:r>
            <a:endParaRPr lang="en-US" dirty="0"/>
          </a:p>
        </p:txBody>
      </p:sp>
      <p:sp>
        <p:nvSpPr>
          <p:cNvPr id="4" name="Slide Number Placeholder 3"/>
          <p:cNvSpPr>
            <a:spLocks noGrp="1"/>
          </p:cNvSpPr>
          <p:nvPr>
            <p:ph type="sldNum" sz="quarter" idx="10"/>
          </p:nvPr>
        </p:nvSpPr>
        <p:spPr/>
        <p:txBody>
          <a:bodyPr/>
          <a:lstStyle/>
          <a:p>
            <a:fld id="{1EBE4454-CA59-4DB3-B46F-58B28880374A}" type="slidenum">
              <a:rPr lang="zh-CN" altLang="en-US" smtClean="0"/>
              <a:t>47</a:t>
            </a:fld>
            <a:endParaRPr lang="zh-CN" altLang="en-US"/>
          </a:p>
        </p:txBody>
      </p:sp>
    </p:spTree>
    <p:extLst>
      <p:ext uri="{BB962C8B-B14F-4D97-AF65-F5344CB8AC3E}">
        <p14:creationId xmlns:p14="http://schemas.microsoft.com/office/powerpoint/2010/main" val="106426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不过我说是，还不够。我们来看看用户的标准是什么。</a:t>
            </a:r>
            <a:r>
              <a:rPr lang="en-US" altLang="zh-CN" dirty="0" smtClean="0"/>
              <a:t>INSPIRE</a:t>
            </a:r>
            <a:r>
              <a:rPr lang="zh-CN" altLang="en-US" dirty="0" smtClean="0"/>
              <a:t>国际合作团队曾针对高能物理研究者做过一个调查报告，结论是大家最在意的是：</a:t>
            </a:r>
            <a:r>
              <a:rPr lang="en-US" altLang="zh-CN" dirty="0" smtClean="0"/>
              <a:t/>
            </a:r>
            <a:br>
              <a:rPr lang="en-US" altLang="zh-CN" dirty="0" smtClean="0"/>
            </a:br>
            <a:r>
              <a:rPr lang="zh-CN" altLang="en-US" dirty="0" smtClean="0"/>
              <a:t>①、看全文（有网有终端，就能看）</a:t>
            </a:r>
            <a:r>
              <a:rPr lang="en-US" altLang="zh-CN" dirty="0" smtClean="0"/>
              <a:t/>
            </a:r>
            <a:br>
              <a:rPr lang="en-US" altLang="zh-CN" dirty="0" smtClean="0"/>
            </a:br>
            <a:r>
              <a:rPr lang="zh-CN" altLang="en-US" dirty="0" smtClean="0"/>
              <a:t>②、广度够（数量大、类型多）</a:t>
            </a:r>
            <a:endParaRPr lang="en-US" altLang="zh-CN" dirty="0" smtClean="0"/>
          </a:p>
          <a:p>
            <a:r>
              <a:rPr lang="zh-CN" altLang="en-US" dirty="0" smtClean="0"/>
              <a:t>③、质量好（合作的出版社和其它数据库，以及人工的数据维护）</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4</a:t>
            </a:fld>
            <a:endParaRPr lang="zh-CN" altLang="en-US"/>
          </a:p>
        </p:txBody>
      </p:sp>
    </p:spTree>
    <p:extLst>
      <p:ext uri="{BB962C8B-B14F-4D97-AF65-F5344CB8AC3E}">
        <p14:creationId xmlns:p14="http://schemas.microsoft.com/office/powerpoint/2010/main" val="93851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INSPIRE</a:t>
            </a:r>
            <a:r>
              <a:rPr lang="zh-CN" altLang="en-US" dirty="0" smtClean="0"/>
              <a:t>仅文献量就有</a:t>
            </a:r>
            <a:r>
              <a:rPr lang="en-US" altLang="zh-CN" dirty="0" smtClean="0"/>
              <a:t>100</a:t>
            </a:r>
            <a:r>
              <a:rPr lang="zh-CN" altLang="en-US" dirty="0" smtClean="0"/>
              <a:t>多万条，而且逐年递增。</a:t>
            </a:r>
            <a:r>
              <a:rPr lang="en-US" altLang="zh-CN" dirty="0" smtClean="0"/>
              <a:t/>
            </a:r>
            <a:br>
              <a:rPr lang="en-US" altLang="zh-CN" dirty="0" smtClean="0"/>
            </a:br>
            <a:r>
              <a:rPr lang="zh-CN" altLang="en-US" dirty="0" smtClean="0"/>
              <a:t>体现数量大。</a:t>
            </a:r>
            <a:r>
              <a:rPr lang="en-US" altLang="zh-CN" dirty="0" smtClean="0"/>
              <a:t/>
            </a:r>
            <a:br>
              <a:rPr lang="en-US" altLang="zh-CN" dirty="0" smtClean="0"/>
            </a:br>
            <a:r>
              <a:rPr lang="zh-CN" altLang="en-US" dirty="0" smtClean="0"/>
              <a:t>查找数据量</a:t>
            </a:r>
            <a:r>
              <a:rPr lang="en-US" altLang="zh-CN" dirty="0" smtClean="0"/>
              <a:t>dadd:2017</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5</a:t>
            </a:fld>
            <a:endParaRPr lang="zh-CN" altLang="en-US"/>
          </a:p>
        </p:txBody>
      </p:sp>
    </p:spTree>
    <p:extLst>
      <p:ext uri="{BB962C8B-B14F-4D97-AF65-F5344CB8AC3E}">
        <p14:creationId xmlns:p14="http://schemas.microsoft.com/office/powerpoint/2010/main" val="226540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INSPIRE</a:t>
            </a:r>
            <a:r>
              <a:rPr lang="zh-CN" altLang="en-US" dirty="0" smtClean="0"/>
              <a:t>的文献不仅数量大，而且种类繁多。它涵盖了整个科研周期中出现的大部分的类型，同时还有非常多的学位论文和会议文章。</a:t>
            </a:r>
            <a:r>
              <a:rPr lang="en-US" altLang="zh-CN" dirty="0" smtClean="0"/>
              <a:t/>
            </a:r>
            <a:br>
              <a:rPr lang="en-US" altLang="zh-CN" dirty="0" smtClean="0"/>
            </a:br>
            <a:r>
              <a:rPr lang="zh-CN" altLang="en-US" dirty="0" smtClean="0"/>
              <a:t>含有：</a:t>
            </a:r>
            <a:r>
              <a:rPr lang="en-US" altLang="zh-CN" dirty="0" smtClean="0"/>
              <a:t>Deployment plan; Lab notes; Technical</a:t>
            </a:r>
            <a:r>
              <a:rPr lang="en-US" altLang="zh-CN" baseline="0" dirty="0" smtClean="0"/>
              <a:t> report; Raw dataset; Processed dataset; Models; Analysis and results; Preprint; Publisher’s metadata; Publication</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6</a:t>
            </a:fld>
            <a:endParaRPr lang="zh-CN" altLang="en-US"/>
          </a:p>
        </p:txBody>
      </p:sp>
    </p:spTree>
    <p:extLst>
      <p:ext uri="{BB962C8B-B14F-4D97-AF65-F5344CB8AC3E}">
        <p14:creationId xmlns:p14="http://schemas.microsoft.com/office/powerpoint/2010/main" val="278466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为了最大程度上给大家提供直达原文的便利性，我们也是拼了</a:t>
            </a:r>
            <a:r>
              <a:rPr lang="en-US" altLang="zh-CN" dirty="0" smtClean="0"/>
              <a:t>~</a:t>
            </a:r>
            <a:r>
              <a:rPr lang="en-US" altLang="zh-CN" baseline="0" dirty="0" smtClean="0"/>
              <a:t> </a:t>
            </a:r>
            <a:r>
              <a:rPr lang="zh-CN" altLang="en-US" baseline="0" dirty="0" smtClean="0"/>
              <a:t>左下角提供了竭尽我们全力能找到的一篇文章的各种访问渠道</a:t>
            </a:r>
            <a:r>
              <a:rPr lang="en-US" altLang="zh-CN" baseline="0" dirty="0" smtClean="0"/>
              <a:t>~ </a:t>
            </a:r>
            <a:r>
              <a:rPr lang="zh-CN" altLang="en-US" baseline="0" dirty="0" smtClean="0"/>
              <a:t>开头也说了，只要有网有电脑，都能看。</a:t>
            </a:r>
            <a:r>
              <a:rPr lang="en-US" altLang="zh-CN" baseline="0" dirty="0" smtClean="0"/>
              <a:t/>
            </a:r>
            <a:br>
              <a:rPr lang="en-US" altLang="zh-CN" baseline="0" dirty="0" smtClean="0"/>
            </a:br>
            <a:r>
              <a:rPr lang="en-US" altLang="zh-CN" baseline="0" dirty="0" smtClean="0"/>
              <a:t>https://inspirehep.net/record/699194</a:t>
            </a:r>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7</a:t>
            </a:fld>
            <a:endParaRPr lang="zh-CN" altLang="en-US"/>
          </a:p>
        </p:txBody>
      </p:sp>
    </p:spTree>
    <p:extLst>
      <p:ext uri="{BB962C8B-B14F-4D97-AF65-F5344CB8AC3E}">
        <p14:creationId xmlns:p14="http://schemas.microsoft.com/office/powerpoint/2010/main" val="203540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基于之前的又好又多数据和靠谱用户，包括在座的大家。每年都有一千多条高能物理的招聘广告在</a:t>
            </a:r>
            <a:r>
              <a:rPr lang="en-US" altLang="zh-CN" dirty="0" err="1" smtClean="0"/>
              <a:t>HEPJobs</a:t>
            </a:r>
            <a:r>
              <a:rPr lang="zh-CN" altLang="en-US" dirty="0" smtClean="0"/>
              <a:t>的</a:t>
            </a:r>
            <a:r>
              <a:rPr lang="en-US" altLang="zh-CN" dirty="0" smtClean="0"/>
              <a:t>collection</a:t>
            </a:r>
            <a:r>
              <a:rPr lang="zh-CN" altLang="en-US" dirty="0" smtClean="0"/>
              <a:t>里发布。</a:t>
            </a:r>
            <a:r>
              <a:rPr lang="en-US" altLang="zh-CN" dirty="0" smtClean="0"/>
              <a:t/>
            </a:r>
            <a:br>
              <a:rPr lang="en-US" altLang="zh-CN" dirty="0" smtClean="0"/>
            </a:br>
            <a:r>
              <a:rPr lang="en-US" altLang="zh-CN" dirty="0" smtClean="0"/>
              <a:t>https://inspirehep.net/collection/Jobs%20Hidden</a:t>
            </a:r>
            <a:br>
              <a:rPr lang="en-US" altLang="zh-CN" dirty="0" smtClean="0"/>
            </a:br>
            <a:r>
              <a:rPr lang="zh-CN" altLang="en-US" dirty="0" smtClean="0"/>
              <a:t>查找数据量</a:t>
            </a:r>
            <a:r>
              <a:rPr lang="en-US" altLang="zh-CN" dirty="0" smtClean="0"/>
              <a:t>dadd:2017</a:t>
            </a:r>
            <a:br>
              <a:rPr lang="en-US" altLang="zh-CN" dirty="0" smtClean="0"/>
            </a:br>
            <a:r>
              <a:rPr lang="en-US" altLang="zh-CN" dirty="0" smtClean="0"/>
              <a:t>https://inspirehep.net/search?p1=&amp;op1=a&amp;p2=dadd:2015&amp;action_search=Search&amp;cc=Jobs</a:t>
            </a:r>
            <a:br>
              <a:rPr lang="en-US" altLang="zh-CN" dirty="0" smtClean="0"/>
            </a:br>
            <a:r>
              <a:rPr lang="en-US" altLang="zh-CN" dirty="0" smtClean="0"/>
              <a:t>https://inspirehep.net/search?ln=en&amp;cc=Jobs+Hidden&amp;p=dadd%3A2015&amp;action_search=Search</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EBE4454-CA59-4DB3-B46F-58B28880374A}" type="slidenum">
              <a:rPr lang="zh-CN" altLang="en-US" smtClean="0"/>
              <a:t>8</a:t>
            </a:fld>
            <a:endParaRPr lang="zh-CN" altLang="en-US"/>
          </a:p>
        </p:txBody>
      </p:sp>
    </p:spTree>
    <p:extLst>
      <p:ext uri="{BB962C8B-B14F-4D97-AF65-F5344CB8AC3E}">
        <p14:creationId xmlns:p14="http://schemas.microsoft.com/office/powerpoint/2010/main" val="281404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defTabSz="898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fld id="{9FC4DFE5-35D5-4265-A8F6-D2E8E13C6C1C}" type="slidenum">
              <a:rPr lang="en-US" altLang="en-US" sz="1200">
                <a:solidFill>
                  <a:schemeClr val="tx1"/>
                </a:solidFill>
                <a:latin typeface="Times New Roman" panose="02020603050405020304" pitchFamily="18" charset="0"/>
              </a:rPr>
              <a:pPr eaLnBrk="1" hangingPunct="1"/>
              <a:t>9</a:t>
            </a:fld>
            <a:endParaRPr lang="en-US" altLang="en-US" sz="1200">
              <a:solidFill>
                <a:schemeClr val="tx1"/>
              </a:solidFill>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Times New Roman" panose="02020603050405020304" pitchFamily="18" charset="0"/>
                <a:ea typeface="ＭＳ Ｐゴシック" panose="020B0600070205080204" pitchFamily="34" charset="-128"/>
              </a:rPr>
              <a:t>这样海量的信息，从哪里来？用这样一张图来形象地说明一下。一部分是与我们同类型的数据库合作导入，也就是团结了和我们</a:t>
            </a:r>
            <a:r>
              <a:rPr lang="en-US" altLang="zh-CN" dirty="0" smtClean="0">
                <a:latin typeface="Times New Roman" panose="02020603050405020304" pitchFamily="18" charset="0"/>
                <a:ea typeface="ＭＳ Ｐゴシック" panose="020B0600070205080204" pitchFamily="34" charset="-128"/>
              </a:rPr>
              <a:t>INSPIRE</a:t>
            </a:r>
            <a:r>
              <a:rPr lang="zh-CN" altLang="en-US" dirty="0" smtClean="0">
                <a:latin typeface="Times New Roman" panose="02020603050405020304" pitchFamily="18" charset="0"/>
                <a:ea typeface="ＭＳ Ｐゴシック" panose="020B0600070205080204" pitchFamily="34" charset="-128"/>
              </a:rPr>
              <a:t>一样，是公益和非营利性的数据库。还有一部分是到处化缘，团结各大出版商，争取了他们的支持，并将这种合作关系维护了许多年。</a:t>
            </a:r>
            <a:endParaRPr lang="en-US" altLang="en-US"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9582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DCB23DA-BE45-4E5F-8808-9E99D9D307BA}" type="datetime1">
              <a:rPr lang="zh-CN" altLang="en-US" smtClean="0"/>
              <a:t>2018/6/23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5E333-E595-45E0-8D1D-028F9CAA398F}" type="slidenum">
              <a:rPr lang="zh-CN" altLang="en-US" smtClean="0"/>
              <a:t>‹#›</a:t>
            </a:fld>
            <a:endParaRPr lang="zh-CN" altLang="en-US" dirty="0"/>
          </a:p>
        </p:txBody>
      </p:sp>
    </p:spTree>
    <p:extLst>
      <p:ext uri="{BB962C8B-B14F-4D97-AF65-F5344CB8AC3E}">
        <p14:creationId xmlns:p14="http://schemas.microsoft.com/office/powerpoint/2010/main" val="4314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6CB171-51CA-4B4B-9546-820E2A3D538A}" type="datetime1">
              <a:rPr lang="zh-CN" altLang="en-US" smtClean="0"/>
              <a:t>2018/6/23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298410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72A0E3C-0BF4-45AD-A8A1-A0AA0ABE7F46}" type="datetime1">
              <a:rPr lang="zh-CN" altLang="en-US" smtClean="0"/>
              <a:t>2018/6/23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313000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914175-9C87-41FF-BAAD-36A426835B8E}" type="datetime1">
              <a:rPr lang="zh-CN" altLang="en-US" smtClean="0"/>
              <a:t>2018/6/23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187773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4A32552-585B-4647-A8E3-4845B71F87B5}" type="datetime1">
              <a:rPr lang="zh-CN" altLang="en-US" smtClean="0"/>
              <a:t>2018/6/23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99582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F337F1C-C608-4936-8EDF-8F5D02E9B97D}" type="datetime1">
              <a:rPr lang="zh-CN" altLang="en-US" smtClean="0"/>
              <a:t>2018/6/23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41073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4828817-C6AE-4A45-B9A9-D52423FAC56B}" type="datetime1">
              <a:rPr lang="zh-CN" altLang="en-US" smtClean="0"/>
              <a:t>2018/6/23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59270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B37E527-65CD-4686-93D6-4B22C8AF2BAF}" type="datetime1">
              <a:rPr lang="zh-CN" altLang="en-US" smtClean="0"/>
              <a:t>2018/6/23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220411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CFD29B-A513-4BD6-A3BB-72BF2BC50E80}" type="datetime1">
              <a:rPr lang="zh-CN" altLang="en-US" smtClean="0"/>
              <a:t>2018/6/23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185035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0C13B8-2CAF-41A7-907F-BF4FD8DA4A38}" type="datetime1">
              <a:rPr lang="zh-CN" altLang="en-US" smtClean="0"/>
              <a:t>2018/6/23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157157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5914687-C81A-4489-8A74-7FF3A490012F}" type="datetime1">
              <a:rPr lang="zh-CN" altLang="en-US" smtClean="0"/>
              <a:t>2018/6/23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C5E333-E595-45E0-8D1D-028F9CAA398F}" type="slidenum">
              <a:rPr lang="zh-CN" altLang="en-US" smtClean="0"/>
              <a:t>‹#›</a:t>
            </a:fld>
            <a:endParaRPr lang="zh-CN" altLang="en-US"/>
          </a:p>
        </p:txBody>
      </p:sp>
    </p:spTree>
    <p:extLst>
      <p:ext uri="{BB962C8B-B14F-4D97-AF65-F5344CB8AC3E}">
        <p14:creationId xmlns:p14="http://schemas.microsoft.com/office/powerpoint/2010/main" val="145077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CC7B2-94EE-4391-BC7C-6F36C55DEF5A}" type="datetime1">
              <a:rPr lang="zh-CN" altLang="en-US" smtClean="0"/>
              <a:t>2018/6/23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5E333-E595-45E0-8D1D-028F9CAA398F}" type="slidenum">
              <a:rPr lang="zh-CN" altLang="en-US" smtClean="0"/>
              <a:t>‹#›</a:t>
            </a:fld>
            <a:endParaRPr lang="zh-CN" altLang="en-US" dirty="0"/>
          </a:p>
        </p:txBody>
      </p:sp>
    </p:spTree>
    <p:extLst>
      <p:ext uri="{BB962C8B-B14F-4D97-AF65-F5344CB8AC3E}">
        <p14:creationId xmlns:p14="http://schemas.microsoft.com/office/powerpoint/2010/main" val="391889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38.png"/><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39.png"/><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38.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52.png"/><Relationship Id="rId5" Type="http://schemas.openxmlformats.org/officeDocument/2006/relationships/image" Target="../media/image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hyperlink" Target="http://inspirehep.net/help" TargetMode="Externa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emf"/><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63.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notesSlide" Target="../notesSlides/notesSlide32.xml"/><Relationship Id="rId7" Type="http://schemas.openxmlformats.org/officeDocument/2006/relationships/image" Target="../media/image65.emf"/><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64.png"/><Relationship Id="rId11" Type="http://schemas.openxmlformats.org/officeDocument/2006/relationships/image" Target="../media/image69.emf"/><Relationship Id="rId5" Type="http://schemas.openxmlformats.org/officeDocument/2006/relationships/image" Target="../media/image1.png"/><Relationship Id="rId10" Type="http://schemas.openxmlformats.org/officeDocument/2006/relationships/image" Target="../media/image68.emf"/><Relationship Id="rId4" Type="http://schemas.openxmlformats.org/officeDocument/2006/relationships/image" Target="../media/image2.png"/><Relationship Id="rId9" Type="http://schemas.openxmlformats.org/officeDocument/2006/relationships/image" Target="../media/image67.em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1.jpg"/><Relationship Id="rId5" Type="http://schemas.microsoft.com/office/2007/relationships/hdphoto" Target="../media/hdphoto1.wdp"/><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chart" Target="../charts/char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6.jpe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副标题 3"/>
          <p:cNvSpPr>
            <a:spLocks noGrp="1"/>
          </p:cNvSpPr>
          <p:nvPr>
            <p:ph type="subTitle" idx="1"/>
          </p:nvPr>
        </p:nvSpPr>
        <p:spPr>
          <a:xfrm>
            <a:off x="1231309" y="3483768"/>
            <a:ext cx="7490691" cy="2092031"/>
          </a:xfrm>
        </p:spPr>
        <p:txBody>
          <a:bodyPr>
            <a:noAutofit/>
          </a:bodyPr>
          <a:lstStyle/>
          <a:p>
            <a:pPr>
              <a:lnSpc>
                <a:spcPct val="150000"/>
              </a:lnSpc>
            </a:pPr>
            <a:r>
              <a:rPr lang="zh-CN" altLang="en-US" sz="2700" dirty="0" smtClean="0">
                <a:solidFill>
                  <a:schemeClr val="bg1"/>
                </a:solidFill>
                <a:latin typeface="SimHei" panose="02010609060101010101" pitchFamily="49" charset="-122"/>
                <a:ea typeface="SimHei" panose="02010609060101010101" pitchFamily="49" charset="-122"/>
              </a:rPr>
              <a:t>中科院</a:t>
            </a:r>
            <a:r>
              <a:rPr lang="en-US" altLang="zh-CN" sz="2700" dirty="0" smtClean="0">
                <a:solidFill>
                  <a:schemeClr val="bg1"/>
                </a:solidFill>
                <a:latin typeface="SimHei" panose="02010609060101010101" pitchFamily="49" charset="-122"/>
                <a:ea typeface="SimHei" panose="02010609060101010101" pitchFamily="49" charset="-122"/>
              </a:rPr>
              <a:t>·</a:t>
            </a:r>
            <a:r>
              <a:rPr lang="zh-CN" altLang="en-US" sz="2700" dirty="0" smtClean="0">
                <a:solidFill>
                  <a:schemeClr val="bg1"/>
                </a:solidFill>
                <a:latin typeface="SimHei" panose="02010609060101010101" pitchFamily="49" charset="-122"/>
                <a:ea typeface="SimHei" panose="02010609060101010101" pitchFamily="49" charset="-122"/>
              </a:rPr>
              <a:t>高能所</a:t>
            </a:r>
            <a:r>
              <a:rPr lang="en-US" altLang="zh-CN" sz="2700" dirty="0">
                <a:solidFill>
                  <a:schemeClr val="bg1"/>
                </a:solidFill>
                <a:latin typeface="SimHei" panose="02010609060101010101" pitchFamily="49" charset="-122"/>
                <a:ea typeface="SimHei" panose="02010609060101010101" pitchFamily="49" charset="-122"/>
              </a:rPr>
              <a:t/>
            </a:r>
            <a:br>
              <a:rPr lang="en-US" altLang="zh-CN" sz="2700" dirty="0">
                <a:solidFill>
                  <a:schemeClr val="bg1"/>
                </a:solidFill>
                <a:latin typeface="SimHei" panose="02010609060101010101" pitchFamily="49" charset="-122"/>
                <a:ea typeface="SimHei" panose="02010609060101010101" pitchFamily="49" charset="-122"/>
              </a:rPr>
            </a:br>
            <a:r>
              <a:rPr lang="zh-CN" altLang="en-US" sz="2700" dirty="0" smtClean="0">
                <a:solidFill>
                  <a:schemeClr val="bg1"/>
                </a:solidFill>
                <a:latin typeface="SimHei" panose="02010609060101010101" pitchFamily="49" charset="-122"/>
                <a:ea typeface="SimHei" panose="02010609060101010101" pitchFamily="49" charset="-122"/>
              </a:rPr>
              <a:t>文献信息部</a:t>
            </a:r>
            <a:r>
              <a:rPr lang="en-US" altLang="zh-CN" sz="2700" dirty="0" smtClean="0">
                <a:solidFill>
                  <a:schemeClr val="bg1"/>
                </a:solidFill>
                <a:latin typeface="SimHei" panose="02010609060101010101" pitchFamily="49" charset="-122"/>
                <a:ea typeface="SimHei" panose="02010609060101010101" pitchFamily="49" charset="-122"/>
              </a:rPr>
              <a:t>·</a:t>
            </a:r>
            <a:r>
              <a:rPr lang="zh-CN" altLang="en-US" sz="2700" dirty="0" smtClean="0">
                <a:solidFill>
                  <a:schemeClr val="bg1"/>
                </a:solidFill>
                <a:latin typeface="SimHei" panose="02010609060101010101" pitchFamily="49" charset="-122"/>
                <a:ea typeface="SimHei" panose="02010609060101010101" pitchFamily="49" charset="-122"/>
              </a:rPr>
              <a:t>江亚欧</a:t>
            </a:r>
            <a:r>
              <a:rPr lang="en-US" altLang="zh-CN" sz="2700" dirty="0" smtClean="0">
                <a:solidFill>
                  <a:schemeClr val="bg1"/>
                </a:solidFill>
                <a:latin typeface="SimHei" panose="02010609060101010101" pitchFamily="49" charset="-122"/>
                <a:ea typeface="SimHei" panose="02010609060101010101" pitchFamily="49" charset="-122"/>
              </a:rPr>
              <a:t/>
            </a:r>
            <a:br>
              <a:rPr lang="en-US" altLang="zh-CN" sz="2700" dirty="0" smtClean="0">
                <a:solidFill>
                  <a:schemeClr val="bg1"/>
                </a:solidFill>
                <a:latin typeface="SimHei" panose="02010609060101010101" pitchFamily="49" charset="-122"/>
                <a:ea typeface="SimHei" panose="02010609060101010101" pitchFamily="49" charset="-122"/>
              </a:rPr>
            </a:br>
            <a:r>
              <a:rPr lang="en-US" altLang="zh-CN" sz="2700" dirty="0" smtClean="0">
                <a:solidFill>
                  <a:schemeClr val="bg1"/>
                </a:solidFill>
                <a:latin typeface="Rockwell" panose="02060603020205020403" pitchFamily="18" charset="0"/>
                <a:ea typeface="SimHei" panose="02010609060101010101" pitchFamily="49" charset="-122"/>
              </a:rPr>
              <a:t>2018.6.23 </a:t>
            </a:r>
            <a:r>
              <a:rPr lang="en-US" altLang="zh-CN" sz="2700" dirty="0">
                <a:solidFill>
                  <a:schemeClr val="bg1"/>
                </a:solidFill>
                <a:latin typeface="SimHei" panose="02010609060101010101" pitchFamily="49" charset="-122"/>
                <a:ea typeface="SimHei" panose="02010609060101010101" pitchFamily="49" charset="-122"/>
              </a:rPr>
              <a:t>·</a:t>
            </a:r>
            <a:r>
              <a:rPr lang="zh-CN" altLang="en-US" sz="2700" dirty="0" smtClean="0">
                <a:solidFill>
                  <a:schemeClr val="bg1"/>
                </a:solidFill>
                <a:latin typeface="Rockwell" panose="02060603020205020403" pitchFamily="18" charset="0"/>
                <a:ea typeface="SimHei" panose="02010609060101010101" pitchFamily="49" charset="-122"/>
              </a:rPr>
              <a:t>上海</a:t>
            </a:r>
            <a:endParaRPr lang="zh-CN" altLang="en-US" sz="2700" dirty="0">
              <a:solidFill>
                <a:schemeClr val="bg1"/>
              </a:solidFill>
              <a:latin typeface="Rockwell" panose="02060603020205020403" pitchFamily="18" charset="0"/>
              <a:ea typeface="SimHei" panose="02010609060101010101" pitchFamily="49" charset="-122"/>
            </a:endParaRPr>
          </a:p>
        </p:txBody>
      </p:sp>
      <p:pic>
        <p:nvPicPr>
          <p:cNvPr id="7"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926777" y="1327439"/>
            <a:ext cx="8381211"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7000" dirty="0" smtClean="0">
                <a:solidFill>
                  <a:schemeClr val="bg1"/>
                </a:solidFill>
                <a:latin typeface="Aharoni" panose="02010803020104030203" pitchFamily="2" charset="-79"/>
                <a:ea typeface="SimHei" panose="02010609060101010101" pitchFamily="49" charset="-122"/>
                <a:cs typeface="Aharoni" panose="02010803020104030203" pitchFamily="2" charset="-79"/>
              </a:rPr>
              <a:t>INSPIRE</a:t>
            </a:r>
            <a:r>
              <a:rPr lang="zh-CN" altLang="en-US" sz="7000" b="1" dirty="0" smtClean="0">
                <a:solidFill>
                  <a:srgbClr val="00B0F0"/>
                </a:solidFill>
                <a:latin typeface="微软雅黑" panose="020B0503020204020204" pitchFamily="34" charset="-122"/>
                <a:ea typeface="微软雅黑" panose="020B0503020204020204" pitchFamily="34" charset="-122"/>
                <a:cs typeface="Aharoni" panose="02010803020104030203" pitchFamily="2" charset="-79"/>
              </a:rPr>
              <a:t>数据库介绍</a:t>
            </a:r>
            <a:endParaRPr lang="en-US" sz="7000" b="1" dirty="0">
              <a:solidFill>
                <a:srgbClr val="00B0F0"/>
              </a:solidFill>
              <a:latin typeface="微软雅黑" panose="020B0503020204020204" pitchFamily="34" charset="-122"/>
              <a:ea typeface="微软雅黑" panose="020B0503020204020204" pitchFamily="34" charset="-122"/>
              <a:cs typeface="Aharoni" panose="02010803020104030203" pitchFamily="2" charset="-79"/>
            </a:endParaRPr>
          </a:p>
        </p:txBody>
      </p:sp>
      <p:pic>
        <p:nvPicPr>
          <p:cNvPr id="10" name="Picture 123" descr="metal2"/>
          <p:cNvPicPr>
            <a:picLocks noChangeAspect="1" noChangeArrowheads="1"/>
          </p:cNvPicPr>
          <p:nvPr/>
        </p:nvPicPr>
        <p:blipFill>
          <a:blip r:embed="rId5">
            <a:lum contrast="36000"/>
            <a:extLst>
              <a:ext uri="{28A0092B-C50C-407E-A947-70E740481C1C}">
                <a14:useLocalDpi xmlns:a14="http://schemas.microsoft.com/office/drawing/2010/main" val="0"/>
              </a:ext>
            </a:extLst>
          </a:blip>
          <a:srcRect/>
          <a:stretch>
            <a:fillRect/>
          </a:stretch>
        </p:blipFill>
        <p:spPr bwMode="auto">
          <a:xfrm>
            <a:off x="11592767" y="2889250"/>
            <a:ext cx="71438" cy="396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24" descr="metal2"/>
          <p:cNvPicPr>
            <a:picLocks noChangeAspect="1" noChangeArrowheads="1"/>
          </p:cNvPicPr>
          <p:nvPr/>
        </p:nvPicPr>
        <p:blipFill>
          <a:blip r:embed="rId5">
            <a:lum contrast="36000"/>
            <a:extLst>
              <a:ext uri="{28A0092B-C50C-407E-A947-70E740481C1C}">
                <a14:useLocalDpi xmlns:a14="http://schemas.microsoft.com/office/drawing/2010/main" val="0"/>
              </a:ext>
            </a:extLst>
          </a:blip>
          <a:srcRect/>
          <a:stretch>
            <a:fillRect/>
          </a:stretch>
        </p:blipFill>
        <p:spPr bwMode="auto">
          <a:xfrm>
            <a:off x="9327723" y="4941888"/>
            <a:ext cx="71438" cy="191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22" descr="metal2"/>
          <p:cNvPicPr>
            <a:picLocks noChangeAspect="1" noChangeArrowheads="1"/>
          </p:cNvPicPr>
          <p:nvPr/>
        </p:nvPicPr>
        <p:blipFill>
          <a:blip r:embed="rId5">
            <a:lum contrast="36000"/>
            <a:extLst>
              <a:ext uri="{28A0092B-C50C-407E-A947-70E740481C1C}">
                <a14:useLocalDpi xmlns:a14="http://schemas.microsoft.com/office/drawing/2010/main" val="0"/>
              </a:ext>
            </a:extLst>
          </a:blip>
          <a:srcRect/>
          <a:stretch>
            <a:fillRect/>
          </a:stretch>
        </p:blipFill>
        <p:spPr bwMode="auto">
          <a:xfrm>
            <a:off x="9829055" y="3968750"/>
            <a:ext cx="71437"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20" descr="metal2"/>
          <p:cNvPicPr>
            <a:picLocks noChangeAspect="1" noChangeArrowheads="1"/>
          </p:cNvPicPr>
          <p:nvPr/>
        </p:nvPicPr>
        <p:blipFill>
          <a:blip r:embed="rId5">
            <a:lum contrast="36000"/>
            <a:extLst>
              <a:ext uri="{28A0092B-C50C-407E-A947-70E740481C1C}">
                <a14:useLocalDpi xmlns:a14="http://schemas.microsoft.com/office/drawing/2010/main" val="0"/>
              </a:ext>
            </a:extLst>
          </a:blip>
          <a:srcRect/>
          <a:stretch>
            <a:fillRect/>
          </a:stretch>
        </p:blipFill>
        <p:spPr bwMode="auto">
          <a:xfrm>
            <a:off x="11232405" y="2168525"/>
            <a:ext cx="73025" cy="468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16" descr="metal2"/>
          <p:cNvPicPr>
            <a:picLocks noChangeAspect="1" noChangeArrowheads="1"/>
          </p:cNvPicPr>
          <p:nvPr/>
        </p:nvPicPr>
        <p:blipFill>
          <a:blip r:embed="rId5">
            <a:lum contrast="36000"/>
            <a:extLst>
              <a:ext uri="{28A0092B-C50C-407E-A947-70E740481C1C}">
                <a14:useLocalDpi xmlns:a14="http://schemas.microsoft.com/office/drawing/2010/main" val="0"/>
              </a:ext>
            </a:extLst>
          </a:blip>
          <a:srcRect/>
          <a:stretch>
            <a:fillRect/>
          </a:stretch>
        </p:blipFill>
        <p:spPr bwMode="auto">
          <a:xfrm>
            <a:off x="10332292" y="1709244"/>
            <a:ext cx="73025" cy="515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99" descr="box_line_small"/>
          <p:cNvPicPr>
            <a:picLocks noChangeAspect="1" noChangeArrowheads="1"/>
          </p:cNvPicPr>
          <p:nvPr/>
        </p:nvPicPr>
        <p:blipFill>
          <a:blip r:embed="rId6">
            <a:lum contrast="66000"/>
            <a:extLst>
              <a:ext uri="{28A0092B-C50C-407E-A947-70E740481C1C}">
                <a14:useLocalDpi xmlns:a14="http://schemas.microsoft.com/office/drawing/2010/main" val="0"/>
              </a:ext>
            </a:extLst>
          </a:blip>
          <a:srcRect/>
          <a:stretch>
            <a:fillRect/>
          </a:stretch>
        </p:blipFill>
        <p:spPr bwMode="gray">
          <a:xfrm>
            <a:off x="10800605" y="836613"/>
            <a:ext cx="71437" cy="6021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9" descr="box_reflex"/>
          <p:cNvPicPr>
            <a:picLocks noChangeAspect="1" noChangeArrowheads="1"/>
          </p:cNvPicPr>
          <p:nvPr/>
        </p:nvPicPr>
        <p:blipFill>
          <a:blip r:embed="rId7" cstate="print">
            <a:lum contrast="42000"/>
            <a:extLst>
              <a:ext uri="{28A0092B-C50C-407E-A947-70E740481C1C}">
                <a14:useLocalDpi xmlns:a14="http://schemas.microsoft.com/office/drawing/2010/main" val="0"/>
              </a:ext>
            </a:extLst>
          </a:blip>
          <a:srcRect/>
          <a:stretch>
            <a:fillRect/>
          </a:stretch>
        </p:blipFill>
        <p:spPr bwMode="gray">
          <a:xfrm>
            <a:off x="11160967" y="2025650"/>
            <a:ext cx="20955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9" descr="box_reflex"/>
          <p:cNvPicPr>
            <a:picLocks noChangeAspect="1" noChangeArrowheads="1"/>
          </p:cNvPicPr>
          <p:nvPr/>
        </p:nvPicPr>
        <p:blipFill>
          <a:blip r:embed="rId8" cstate="print">
            <a:lum contrast="36000"/>
            <a:extLst>
              <a:ext uri="{28A0092B-C50C-407E-A947-70E740481C1C}">
                <a14:useLocalDpi xmlns:a14="http://schemas.microsoft.com/office/drawing/2010/main" val="0"/>
              </a:ext>
            </a:extLst>
          </a:blip>
          <a:srcRect/>
          <a:stretch>
            <a:fillRect/>
          </a:stretch>
        </p:blipFill>
        <p:spPr bwMode="gray">
          <a:xfrm>
            <a:off x="9257873" y="4837113"/>
            <a:ext cx="206375" cy="2127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2" descr="box_reflex"/>
          <p:cNvPicPr>
            <a:picLocks noChangeAspect="1" noChangeArrowheads="1"/>
          </p:cNvPicPr>
          <p:nvPr/>
        </p:nvPicPr>
        <p:blipFill>
          <a:blip r:embed="rId9" cstate="print">
            <a:lum contrast="36000"/>
            <a:extLst>
              <a:ext uri="{28A0092B-C50C-407E-A947-70E740481C1C}">
                <a14:useLocalDpi xmlns:a14="http://schemas.microsoft.com/office/drawing/2010/main" val="0"/>
              </a:ext>
            </a:extLst>
          </a:blip>
          <a:srcRect/>
          <a:stretch>
            <a:fillRect/>
          </a:stretch>
        </p:blipFill>
        <p:spPr bwMode="gray">
          <a:xfrm>
            <a:off x="10225930" y="1539675"/>
            <a:ext cx="27622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7" descr="box_refle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11521330" y="2781300"/>
            <a:ext cx="209550" cy="215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8" descr="box_reflex"/>
          <p:cNvPicPr>
            <a:picLocks noChangeAspect="1" noChangeArrowheads="1"/>
          </p:cNvPicPr>
          <p:nvPr/>
        </p:nvPicPr>
        <p:blipFill>
          <a:blip r:embed="rId7" cstate="print">
            <a:lum contrast="42000"/>
            <a:extLst>
              <a:ext uri="{28A0092B-C50C-407E-A947-70E740481C1C}">
                <a14:useLocalDpi xmlns:a14="http://schemas.microsoft.com/office/drawing/2010/main" val="0"/>
              </a:ext>
            </a:extLst>
          </a:blip>
          <a:srcRect/>
          <a:stretch>
            <a:fillRect/>
          </a:stretch>
        </p:blipFill>
        <p:spPr bwMode="gray">
          <a:xfrm>
            <a:off x="9756030" y="3824288"/>
            <a:ext cx="209550" cy="215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9" descr="box_reflex"/>
          <p:cNvPicPr>
            <a:picLocks noChangeAspect="1" noChangeArrowheads="1"/>
          </p:cNvPicPr>
          <p:nvPr/>
        </p:nvPicPr>
        <p:blipFill>
          <a:blip r:embed="rId10" cstate="print">
            <a:lum contrast="42000"/>
            <a:extLst>
              <a:ext uri="{28A0092B-C50C-407E-A947-70E740481C1C}">
                <a14:useLocalDpi xmlns:a14="http://schemas.microsoft.com/office/drawing/2010/main" val="0"/>
              </a:ext>
            </a:extLst>
          </a:blip>
          <a:srcRect/>
          <a:stretch>
            <a:fillRect/>
          </a:stretch>
        </p:blipFill>
        <p:spPr bwMode="gray">
          <a:xfrm>
            <a:off x="10692655" y="692150"/>
            <a:ext cx="282575" cy="2889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8" descr="Untitled-25"/>
          <p:cNvPicPr>
            <a:picLocks noChangeAspect="1" noChangeArrowheads="1"/>
          </p:cNvPicPr>
          <p:nvPr/>
        </p:nvPicPr>
        <p:blipFill>
          <a:blip r:embed="rId11">
            <a:lum contrast="24000"/>
            <a:extLst>
              <a:ext uri="{28A0092B-C50C-407E-A947-70E740481C1C}">
                <a14:useLocalDpi xmlns:a14="http://schemas.microsoft.com/office/drawing/2010/main" val="0"/>
              </a:ext>
            </a:extLst>
          </a:blip>
          <a:srcRect/>
          <a:stretch>
            <a:fillRect/>
          </a:stretch>
        </p:blipFill>
        <p:spPr bwMode="auto">
          <a:xfrm>
            <a:off x="350071" y="6151069"/>
            <a:ext cx="5003762" cy="489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2" descr="box_reflex_transparen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4068" y="6251514"/>
            <a:ext cx="378426" cy="28892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86"/>
          <p:cNvSpPr>
            <a:spLocks noChangeArrowheads="1"/>
          </p:cNvSpPr>
          <p:nvPr/>
        </p:nvSpPr>
        <p:spPr bwMode="gray">
          <a:xfrm>
            <a:off x="812506" y="6274085"/>
            <a:ext cx="3725882"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200" dirty="0">
                <a:solidFill>
                  <a:srgbClr val="FFC000"/>
                </a:solidFill>
                <a:latin typeface="Microsoft YaHei" panose="020B0503020204020204" pitchFamily="34" charset="-122"/>
                <a:ea typeface="Microsoft YaHei" panose="020B0503020204020204" pitchFamily="34" charset="-122"/>
              </a:rPr>
              <a:t>中国物理学会高能物理分会第十届全国会员代表大会暨学术年会</a:t>
            </a:r>
            <a:endParaRPr lang="en-US" altLang="ko-KR" sz="1200" dirty="0">
              <a:solidFill>
                <a:srgbClr val="FFC000"/>
              </a:solidFill>
              <a:latin typeface="Microsoft YaHei" panose="020B0503020204020204" pitchFamily="34" charset="-122"/>
              <a:ea typeface="Microsoft YaHei" panose="020B0503020204020204" pitchFamily="34" charset="-122"/>
            </a:endParaRPr>
          </a:p>
        </p:txBody>
      </p:sp>
      <p:sp>
        <p:nvSpPr>
          <p:cNvPr id="2" name="灯片编号占位符 1"/>
          <p:cNvSpPr>
            <a:spLocks noGrp="1"/>
          </p:cNvSpPr>
          <p:nvPr>
            <p:ph type="sldNum" sz="quarter" idx="12"/>
          </p:nvPr>
        </p:nvSpPr>
        <p:spPr/>
        <p:txBody>
          <a:bodyPr/>
          <a:lstStyle/>
          <a:p>
            <a:fld id="{DBC5E333-E595-45E0-8D1D-028F9CAA398F}" type="slidenum">
              <a:rPr lang="zh-CN" altLang="en-US" smtClean="0"/>
              <a:t>1</a:t>
            </a:fld>
            <a:endParaRPr lang="zh-CN" altLang="en-US" dirty="0"/>
          </a:p>
        </p:txBody>
      </p:sp>
    </p:spTree>
    <p:extLst>
      <p:ext uri="{BB962C8B-B14F-4D97-AF65-F5344CB8AC3E}">
        <p14:creationId xmlns:p14="http://schemas.microsoft.com/office/powerpoint/2010/main" val="3864042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3" name="Group 4"/>
          <p:cNvGrpSpPr/>
          <p:nvPr/>
        </p:nvGrpSpPr>
        <p:grpSpPr>
          <a:xfrm>
            <a:off x="0" y="0"/>
            <a:ext cx="12123924" cy="3421062"/>
            <a:chOff x="0" y="0"/>
            <a:chExt cx="12123924" cy="3421062"/>
          </a:xfrm>
        </p:grpSpPr>
        <p:pic>
          <p:nvPicPr>
            <p:cNvPr id="4"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73493"/>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p:nvSpPr>
        <p:spPr>
          <a:xfrm>
            <a:off x="2031884" y="1065995"/>
            <a:ext cx="9626320" cy="6032421"/>
          </a:xfrm>
          <a:prstGeom prst="rect">
            <a:avLst/>
          </a:prstGeom>
          <a:noFill/>
        </p:spPr>
        <p:txBody>
          <a:bodyPr wrap="square" rtlCol="0">
            <a:spAutoFit/>
          </a:bodyPr>
          <a:lstStyle/>
          <a:p>
            <a:pPr marL="285750" indent="-285750">
              <a:buClr>
                <a:schemeClr val="accent4"/>
              </a:buClr>
              <a:buFont typeface="Wingdings" panose="05000000000000000000" pitchFamily="2" charset="2"/>
              <a:buChar char="n"/>
            </a:pPr>
            <a:r>
              <a:rPr lang="en-US" altLang="zh-CN" sz="2200" dirty="0" smtClean="0">
                <a:solidFill>
                  <a:schemeClr val="bg1"/>
                </a:solidFill>
              </a:rPr>
              <a:t> </a:t>
            </a:r>
            <a:r>
              <a:rPr lang="en-US" altLang="zh-CN" sz="3200" dirty="0" smtClean="0">
                <a:solidFill>
                  <a:schemeClr val="bg1"/>
                </a:solidFill>
              </a:rPr>
              <a:t>Michael </a:t>
            </a:r>
            <a:r>
              <a:rPr lang="en-US" altLang="zh-CN" sz="3200" dirty="0" err="1">
                <a:solidFill>
                  <a:schemeClr val="bg1"/>
                </a:solidFill>
              </a:rPr>
              <a:t>Peskin</a:t>
            </a:r>
            <a:r>
              <a:rPr lang="en-US" altLang="zh-CN" sz="3200" dirty="0">
                <a:solidFill>
                  <a:schemeClr val="bg1"/>
                </a:solidFill>
              </a:rPr>
              <a:t> </a:t>
            </a:r>
            <a:r>
              <a:rPr lang="en-US" altLang="zh-CN" sz="2200" dirty="0">
                <a:solidFill>
                  <a:schemeClr val="accent4"/>
                </a:solidFill>
              </a:rPr>
              <a:t>(Chair), Professor, Theoretical Physics Group (SLAC)</a:t>
            </a:r>
            <a:r>
              <a:rPr lang="en-US" altLang="zh-CN" sz="2200" dirty="0" smtClean="0">
                <a:solidFill>
                  <a:schemeClr val="bg1"/>
                </a:solidFill>
              </a:rPr>
              <a:t> </a:t>
            </a:r>
          </a:p>
          <a:p>
            <a:pPr marL="285750" indent="-285750">
              <a:buClr>
                <a:schemeClr val="accent4"/>
              </a:buClr>
              <a:buFont typeface="Wingdings" panose="05000000000000000000" pitchFamily="2" charset="2"/>
              <a:buChar char="n"/>
            </a:pPr>
            <a:r>
              <a:rPr lang="en-US" altLang="zh-CN" sz="3200" dirty="0" smtClean="0">
                <a:solidFill>
                  <a:schemeClr val="bg1"/>
                </a:solidFill>
              </a:rPr>
              <a:t>Rob </a:t>
            </a:r>
            <a:r>
              <a:rPr lang="en-US" altLang="zh-CN" sz="3200" dirty="0" err="1">
                <a:solidFill>
                  <a:schemeClr val="bg1"/>
                </a:solidFill>
              </a:rPr>
              <a:t>Kutschke</a:t>
            </a:r>
            <a:r>
              <a:rPr lang="en-US" altLang="zh-CN" sz="2200" dirty="0">
                <a:solidFill>
                  <a:schemeClr val="accent4"/>
                </a:solidFill>
              </a:rPr>
              <a:t>, Senior Scientist (</a:t>
            </a:r>
            <a:r>
              <a:rPr lang="en-US" altLang="zh-CN" sz="2200" dirty="0" err="1">
                <a:solidFill>
                  <a:schemeClr val="accent4"/>
                </a:solidFill>
              </a:rPr>
              <a:t>Fermilab</a:t>
            </a:r>
            <a:r>
              <a:rPr lang="en-US" altLang="zh-CN" sz="2200" dirty="0">
                <a:solidFill>
                  <a:schemeClr val="accent4"/>
                </a:solidFill>
              </a:rPr>
              <a:t>)</a:t>
            </a:r>
          </a:p>
          <a:p>
            <a:pPr marL="285750" indent="-285750">
              <a:buClr>
                <a:schemeClr val="accent4"/>
              </a:buClr>
              <a:buFont typeface="Wingdings" panose="05000000000000000000" pitchFamily="2" charset="2"/>
              <a:buChar char="n"/>
            </a:pPr>
            <a:r>
              <a:rPr lang="en-US" altLang="zh-CN" sz="2200" dirty="0" smtClean="0">
                <a:solidFill>
                  <a:schemeClr val="bg1"/>
                </a:solidFill>
              </a:rPr>
              <a:t> </a:t>
            </a:r>
            <a:r>
              <a:rPr lang="en-US" altLang="zh-CN" sz="3200" dirty="0">
                <a:solidFill>
                  <a:schemeClr val="bg1"/>
                </a:solidFill>
              </a:rPr>
              <a:t>Michelangelo </a:t>
            </a:r>
            <a:r>
              <a:rPr lang="en-US" altLang="zh-CN" sz="3200" dirty="0" err="1">
                <a:solidFill>
                  <a:schemeClr val="bg1"/>
                </a:solidFill>
              </a:rPr>
              <a:t>Mangano</a:t>
            </a:r>
            <a:r>
              <a:rPr lang="en-US" altLang="zh-CN" sz="2200" dirty="0">
                <a:solidFill>
                  <a:schemeClr val="accent4"/>
                </a:solidFill>
              </a:rPr>
              <a:t>, Senior Theoretical Physicist  (CERN</a:t>
            </a:r>
            <a:r>
              <a:rPr lang="en-US" altLang="zh-CN" sz="2200" dirty="0" smtClean="0">
                <a:solidFill>
                  <a:schemeClr val="accent4"/>
                </a:solidFill>
              </a:rPr>
              <a:t>)</a:t>
            </a:r>
            <a:endParaRPr lang="en-US" altLang="zh-CN" sz="2200" dirty="0">
              <a:solidFill>
                <a:schemeClr val="accent4"/>
              </a:solidFill>
            </a:endParaRPr>
          </a:p>
          <a:p>
            <a:pPr marL="285750" indent="-285750">
              <a:buClr>
                <a:schemeClr val="accent4"/>
              </a:buClr>
              <a:buFont typeface="Wingdings" panose="05000000000000000000" pitchFamily="2" charset="2"/>
              <a:buChar char="n"/>
            </a:pPr>
            <a:r>
              <a:rPr lang="en-US" altLang="zh-CN" sz="2200" dirty="0" smtClean="0">
                <a:solidFill>
                  <a:schemeClr val="bg1"/>
                </a:solidFill>
              </a:rPr>
              <a:t> </a:t>
            </a:r>
            <a:r>
              <a:rPr lang="en-US" altLang="zh-CN" sz="3200" dirty="0" smtClean="0">
                <a:solidFill>
                  <a:schemeClr val="bg1"/>
                </a:solidFill>
              </a:rPr>
              <a:t>Jürgen Reu</a:t>
            </a:r>
            <a:r>
              <a:rPr lang="en-US" altLang="zh-CN" sz="3200" dirty="0">
                <a:solidFill>
                  <a:schemeClr val="bg1"/>
                </a:solidFill>
              </a:rPr>
              <a:t>ter</a:t>
            </a:r>
            <a:r>
              <a:rPr lang="en-US" altLang="zh-CN" sz="2200" dirty="0">
                <a:solidFill>
                  <a:schemeClr val="accent4"/>
                </a:solidFill>
              </a:rPr>
              <a:t>, Theoretical Particle Physics (DESY</a:t>
            </a:r>
            <a:r>
              <a:rPr lang="en-US" altLang="zh-CN" sz="2200" dirty="0" smtClean="0">
                <a:solidFill>
                  <a:schemeClr val="accent4"/>
                </a:solidFill>
              </a:rPr>
              <a:t>)</a:t>
            </a:r>
          </a:p>
          <a:p>
            <a:pPr marL="285750" indent="-285750">
              <a:buClr>
                <a:schemeClr val="accent4"/>
              </a:buClr>
              <a:buFont typeface="Wingdings" panose="05000000000000000000" pitchFamily="2" charset="2"/>
              <a:buChar char="n"/>
            </a:pPr>
            <a:r>
              <a:rPr lang="en-US" altLang="zh-CN" sz="2200" dirty="0" smtClean="0">
                <a:solidFill>
                  <a:schemeClr val="bg1"/>
                </a:solidFill>
              </a:rPr>
              <a:t> </a:t>
            </a:r>
            <a:r>
              <a:rPr lang="en-US" altLang="zh-CN" sz="3200" dirty="0" err="1">
                <a:solidFill>
                  <a:schemeClr val="bg1"/>
                </a:solidFill>
              </a:rPr>
              <a:t>Qiang</a:t>
            </a:r>
            <a:r>
              <a:rPr lang="en-US" altLang="zh-CN" sz="3200" dirty="0">
                <a:solidFill>
                  <a:schemeClr val="bg1"/>
                </a:solidFill>
              </a:rPr>
              <a:t> Zhao</a:t>
            </a:r>
            <a:r>
              <a:rPr lang="en-US" altLang="zh-CN" sz="2200" dirty="0">
                <a:solidFill>
                  <a:schemeClr val="accent4"/>
                </a:solidFill>
              </a:rPr>
              <a:t>, Professor, Deputy Director of Theory Division (IHEP)</a:t>
            </a:r>
            <a:endParaRPr lang="zh-CN" altLang="en-US" sz="2200" dirty="0">
              <a:solidFill>
                <a:schemeClr val="accent4"/>
              </a:solidFill>
            </a:endParaRPr>
          </a:p>
          <a:p>
            <a:pPr marL="285750" indent="-285750">
              <a:buClr>
                <a:schemeClr val="accent4"/>
              </a:buClr>
              <a:buFont typeface="Wingdings" panose="05000000000000000000" pitchFamily="2" charset="2"/>
              <a:buChar char="n"/>
            </a:pPr>
            <a:r>
              <a:rPr lang="en-US" altLang="zh-CN" sz="2200" dirty="0" smtClean="0">
                <a:solidFill>
                  <a:schemeClr val="bg1"/>
                </a:solidFill>
              </a:rPr>
              <a:t> </a:t>
            </a:r>
            <a:r>
              <a:rPr lang="en-US" altLang="zh-CN" sz="3200" dirty="0">
                <a:solidFill>
                  <a:schemeClr val="bg1"/>
                </a:solidFill>
              </a:rPr>
              <a:t>John </a:t>
            </a:r>
            <a:r>
              <a:rPr lang="en-US" altLang="zh-CN" sz="3200" dirty="0" err="1">
                <a:solidFill>
                  <a:schemeClr val="bg1"/>
                </a:solidFill>
              </a:rPr>
              <a:t>Beacom</a:t>
            </a:r>
            <a:r>
              <a:rPr lang="en-US" altLang="zh-CN" sz="2200" dirty="0">
                <a:solidFill>
                  <a:schemeClr val="accent4"/>
                </a:solidFill>
              </a:rPr>
              <a:t>, Professor (Ohio State U</a:t>
            </a:r>
            <a:r>
              <a:rPr lang="en-US" altLang="zh-CN" sz="2200" dirty="0" smtClean="0">
                <a:solidFill>
                  <a:schemeClr val="accent4"/>
                </a:solidFill>
              </a:rPr>
              <a:t>.)</a:t>
            </a:r>
          </a:p>
          <a:p>
            <a:pPr marL="285750" indent="-285750">
              <a:buClr>
                <a:schemeClr val="accent4"/>
              </a:buClr>
              <a:buFont typeface="Wingdings" panose="05000000000000000000" pitchFamily="2" charset="2"/>
              <a:buChar char="n"/>
            </a:pPr>
            <a:r>
              <a:rPr lang="en-US" altLang="zh-CN" sz="2200" dirty="0" smtClean="0">
                <a:solidFill>
                  <a:schemeClr val="bg1"/>
                </a:solidFill>
              </a:rPr>
              <a:t> </a:t>
            </a:r>
            <a:r>
              <a:rPr lang="en-US" altLang="zh-CN" sz="3200" dirty="0">
                <a:solidFill>
                  <a:schemeClr val="bg1"/>
                </a:solidFill>
              </a:rPr>
              <a:t>Kyle</a:t>
            </a:r>
            <a:r>
              <a:rPr lang="en-US" altLang="zh-CN" sz="2200" dirty="0" smtClean="0">
                <a:solidFill>
                  <a:schemeClr val="bg1"/>
                </a:solidFill>
              </a:rPr>
              <a:t> </a:t>
            </a:r>
            <a:r>
              <a:rPr lang="en-US" altLang="zh-CN" sz="3200" dirty="0">
                <a:solidFill>
                  <a:schemeClr val="bg1"/>
                </a:solidFill>
              </a:rPr>
              <a:t>Cranmer</a:t>
            </a:r>
            <a:r>
              <a:rPr lang="en-US" altLang="zh-CN" sz="2200" dirty="0" smtClean="0">
                <a:solidFill>
                  <a:schemeClr val="accent4"/>
                </a:solidFill>
              </a:rPr>
              <a:t>, Associate Professor (New York University)</a:t>
            </a:r>
            <a:endParaRPr lang="en-US" altLang="zh-CN" sz="2200" dirty="0">
              <a:solidFill>
                <a:schemeClr val="accent4"/>
              </a:solidFill>
            </a:endParaRPr>
          </a:p>
          <a:p>
            <a:pPr marL="285750" indent="-285750">
              <a:buClr>
                <a:schemeClr val="accent4"/>
              </a:buClr>
              <a:buFont typeface="Wingdings" panose="05000000000000000000" pitchFamily="2" charset="2"/>
              <a:buChar char="n"/>
            </a:pPr>
            <a:r>
              <a:rPr lang="en-US" altLang="zh-CN" sz="2200" dirty="0">
                <a:solidFill>
                  <a:schemeClr val="bg1"/>
                </a:solidFill>
              </a:rPr>
              <a:t> </a:t>
            </a:r>
            <a:r>
              <a:rPr lang="en-US" altLang="zh-CN" sz="3200" dirty="0">
                <a:solidFill>
                  <a:schemeClr val="bg1"/>
                </a:solidFill>
              </a:rPr>
              <a:t>Johannes</a:t>
            </a:r>
            <a:r>
              <a:rPr lang="en-US" altLang="zh-CN" sz="2200" dirty="0">
                <a:solidFill>
                  <a:schemeClr val="bg1"/>
                </a:solidFill>
              </a:rPr>
              <a:t> </a:t>
            </a:r>
            <a:r>
              <a:rPr lang="en-US" altLang="zh-CN" sz="3200" dirty="0">
                <a:solidFill>
                  <a:schemeClr val="bg1"/>
                </a:solidFill>
              </a:rPr>
              <a:t>M. Henn</a:t>
            </a:r>
            <a:r>
              <a:rPr lang="en-US" altLang="zh-CN" sz="2200" dirty="0">
                <a:solidFill>
                  <a:schemeClr val="accent4"/>
                </a:solidFill>
              </a:rPr>
              <a:t>, Professor (Mainz U.)</a:t>
            </a:r>
          </a:p>
          <a:p>
            <a:pPr marL="285750" indent="-285750">
              <a:buClr>
                <a:schemeClr val="accent4"/>
              </a:buClr>
              <a:buFont typeface="Wingdings" panose="05000000000000000000" pitchFamily="2" charset="2"/>
              <a:buChar char="n"/>
            </a:pPr>
            <a:r>
              <a:rPr lang="en-US" altLang="zh-CN" sz="2200" dirty="0" smtClean="0">
                <a:solidFill>
                  <a:schemeClr val="bg1"/>
                </a:solidFill>
              </a:rPr>
              <a:t> </a:t>
            </a:r>
            <a:r>
              <a:rPr lang="en-US" altLang="zh-CN" sz="3200" dirty="0" err="1">
                <a:solidFill>
                  <a:schemeClr val="bg1"/>
                </a:solidFill>
              </a:rPr>
              <a:t>Verónica</a:t>
            </a:r>
            <a:r>
              <a:rPr lang="en-US" altLang="zh-CN" sz="2200" dirty="0">
                <a:solidFill>
                  <a:schemeClr val="bg1"/>
                </a:solidFill>
              </a:rPr>
              <a:t> </a:t>
            </a:r>
            <a:r>
              <a:rPr lang="en-US" altLang="zh-CN" sz="3200" dirty="0" err="1">
                <a:solidFill>
                  <a:schemeClr val="bg1"/>
                </a:solidFill>
              </a:rPr>
              <a:t>Sanz</a:t>
            </a:r>
            <a:r>
              <a:rPr lang="en-US" altLang="zh-CN" sz="2200" dirty="0">
                <a:solidFill>
                  <a:schemeClr val="accent4"/>
                </a:solidFill>
              </a:rPr>
              <a:t>, Professor (Sussex U</a:t>
            </a:r>
            <a:r>
              <a:rPr lang="en-US" altLang="zh-CN" sz="2200" dirty="0" smtClean="0">
                <a:solidFill>
                  <a:schemeClr val="accent4"/>
                </a:solidFill>
              </a:rPr>
              <a:t>.)</a:t>
            </a:r>
            <a:r>
              <a:rPr lang="en-US" altLang="zh-CN" sz="2200" dirty="0" smtClean="0">
                <a:solidFill>
                  <a:schemeClr val="bg1"/>
                </a:solidFill>
              </a:rPr>
              <a:t> </a:t>
            </a:r>
          </a:p>
          <a:p>
            <a:pPr marL="285750" indent="-285750">
              <a:buClr>
                <a:schemeClr val="accent4"/>
              </a:buClr>
              <a:buFont typeface="Wingdings" panose="05000000000000000000" pitchFamily="2" charset="2"/>
              <a:buChar char="n"/>
            </a:pPr>
            <a:r>
              <a:rPr lang="en-US" altLang="zh-CN" sz="2200" dirty="0" smtClean="0">
                <a:solidFill>
                  <a:schemeClr val="bg1"/>
                </a:solidFill>
              </a:rPr>
              <a:t> </a:t>
            </a:r>
            <a:r>
              <a:rPr lang="en-US" altLang="zh-CN" sz="3200" dirty="0">
                <a:solidFill>
                  <a:schemeClr val="bg1"/>
                </a:solidFill>
              </a:rPr>
              <a:t>Alberto</a:t>
            </a:r>
            <a:r>
              <a:rPr lang="en-US" altLang="zh-CN" sz="2200" dirty="0">
                <a:solidFill>
                  <a:schemeClr val="bg1"/>
                </a:solidFill>
              </a:rPr>
              <a:t> </a:t>
            </a:r>
            <a:r>
              <a:rPr lang="en-US" altLang="zh-CN" sz="3200" dirty="0" err="1">
                <a:solidFill>
                  <a:schemeClr val="bg1"/>
                </a:solidFill>
              </a:rPr>
              <a:t>Accomazzi</a:t>
            </a:r>
            <a:r>
              <a:rPr lang="en-US" altLang="zh-CN" sz="2200" dirty="0">
                <a:solidFill>
                  <a:schemeClr val="accent4"/>
                </a:solidFill>
              </a:rPr>
              <a:t>, </a:t>
            </a:r>
            <a:br>
              <a:rPr lang="en-US" altLang="zh-CN" sz="2200" dirty="0">
                <a:solidFill>
                  <a:schemeClr val="accent4"/>
                </a:solidFill>
              </a:rPr>
            </a:br>
            <a:r>
              <a:rPr lang="en-US" altLang="zh-CN" sz="2200" dirty="0">
                <a:solidFill>
                  <a:schemeClr val="accent4"/>
                </a:solidFill>
              </a:rPr>
              <a:t>Project Manager, NASA Astrophysics Data System, </a:t>
            </a:r>
            <a:br>
              <a:rPr lang="en-US" altLang="zh-CN" sz="2200" dirty="0">
                <a:solidFill>
                  <a:schemeClr val="accent4"/>
                </a:solidFill>
              </a:rPr>
            </a:br>
            <a:r>
              <a:rPr lang="en-US" altLang="zh-CN" sz="2200" dirty="0">
                <a:solidFill>
                  <a:schemeClr val="accent4"/>
                </a:solidFill>
              </a:rPr>
              <a:t>Harvard-Smithsonian Center for Astrophysics (ADS)</a:t>
            </a:r>
          </a:p>
          <a:p>
            <a:pPr>
              <a:buClr>
                <a:schemeClr val="accent4"/>
              </a:buClr>
            </a:pPr>
            <a:endParaRPr lang="zh-CN" altLang="en-US" sz="2200" dirty="0">
              <a:solidFill>
                <a:schemeClr val="accent4"/>
              </a:solidFill>
            </a:endParaRPr>
          </a:p>
        </p:txBody>
      </p:sp>
      <p:sp>
        <p:nvSpPr>
          <p:cNvPr id="7" name="矩形 6"/>
          <p:cNvSpPr/>
          <p:nvPr/>
        </p:nvSpPr>
        <p:spPr>
          <a:xfrm>
            <a:off x="4110454" y="209193"/>
            <a:ext cx="4051302" cy="861774"/>
          </a:xfrm>
          <a:prstGeom prst="rect">
            <a:avLst/>
          </a:prstGeom>
        </p:spPr>
        <p:txBody>
          <a:bodyPr wrap="none">
            <a:spAutoFit/>
          </a:bodyPr>
          <a:lstStyle/>
          <a:p>
            <a:pPr algn="ctr"/>
            <a:r>
              <a:rPr lang="en-US" altLang="zh-CN" sz="5000" b="1" dirty="0">
                <a:solidFill>
                  <a:schemeClr val="bg1"/>
                </a:solidFill>
                <a:latin typeface="+mj-lt"/>
              </a:rPr>
              <a:t>Advisory board</a:t>
            </a:r>
            <a:endParaRPr lang="en-US" altLang="zh-CN" sz="5000" b="1" i="0" dirty="0">
              <a:solidFill>
                <a:schemeClr val="bg1"/>
              </a:solidFill>
              <a:effectLst/>
              <a:latin typeface="+mj-lt"/>
            </a:endParaRPr>
          </a:p>
        </p:txBody>
      </p:sp>
      <p:sp>
        <p:nvSpPr>
          <p:cNvPr id="8" name="Title 1"/>
          <p:cNvSpPr txBox="1">
            <a:spLocks/>
          </p:cNvSpPr>
          <p:nvPr/>
        </p:nvSpPr>
        <p:spPr>
          <a:xfrm>
            <a:off x="309980" y="56161"/>
            <a:ext cx="3347620"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5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国际顾问</a:t>
            </a:r>
            <a:endParaRPr lang="en-US" sz="5000" b="1" dirty="0">
              <a:solidFill>
                <a:srgbClr val="00B0F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 name="灯片编号占位符 8"/>
          <p:cNvSpPr>
            <a:spLocks noGrp="1"/>
          </p:cNvSpPr>
          <p:nvPr>
            <p:ph type="sldNum" sz="quarter" idx="12"/>
          </p:nvPr>
        </p:nvSpPr>
        <p:spPr/>
        <p:txBody>
          <a:bodyPr/>
          <a:lstStyle/>
          <a:p>
            <a:fld id="{DBC5E333-E595-45E0-8D1D-028F9CAA398F}" type="slidenum">
              <a:rPr lang="zh-CN" altLang="en-US" smtClean="0"/>
              <a:t>10</a:t>
            </a:fld>
            <a:endParaRPr lang="zh-CN" altLang="en-US"/>
          </a:p>
        </p:txBody>
      </p:sp>
    </p:spTree>
    <p:extLst>
      <p:ext uri="{BB962C8B-B14F-4D97-AF65-F5344CB8AC3E}">
        <p14:creationId xmlns:p14="http://schemas.microsoft.com/office/powerpoint/2010/main" val="1300748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54" name="Group 4"/>
          <p:cNvGrpSpPr/>
          <p:nvPr/>
        </p:nvGrpSpPr>
        <p:grpSpPr>
          <a:xfrm>
            <a:off x="0" y="0"/>
            <a:ext cx="12123924" cy="3421062"/>
            <a:chOff x="0" y="0"/>
            <a:chExt cx="12123924" cy="3421062"/>
          </a:xfrm>
        </p:grpSpPr>
        <p:pic>
          <p:nvPicPr>
            <p:cNvPr id="55"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73493"/>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Oval 58"/>
          <p:cNvSpPr>
            <a:spLocks noChangeArrowheads="1"/>
          </p:cNvSpPr>
          <p:nvPr/>
        </p:nvSpPr>
        <p:spPr bwMode="gray">
          <a:xfrm>
            <a:off x="1179971" y="1451375"/>
            <a:ext cx="5762625" cy="4286250"/>
          </a:xfrm>
          <a:prstGeom prst="ellipse">
            <a:avLst/>
          </a:prstGeom>
          <a:noFill/>
          <a:ln w="25400" cap="rnd" algn="ctr">
            <a:solidFill>
              <a:schemeClr val="bg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Line 56"/>
          <p:cNvSpPr>
            <a:spLocks noChangeShapeType="1"/>
          </p:cNvSpPr>
          <p:nvPr/>
        </p:nvSpPr>
        <p:spPr bwMode="gray">
          <a:xfrm flipV="1">
            <a:off x="4061284" y="2280050"/>
            <a:ext cx="1584325" cy="1187450"/>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Line 57"/>
          <p:cNvSpPr>
            <a:spLocks noChangeShapeType="1"/>
          </p:cNvSpPr>
          <p:nvPr/>
        </p:nvSpPr>
        <p:spPr bwMode="gray">
          <a:xfrm>
            <a:off x="4061284" y="3467500"/>
            <a:ext cx="2087562" cy="360363"/>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26"/>
          <p:cNvSpPr>
            <a:spLocks noChangeShapeType="1"/>
          </p:cNvSpPr>
          <p:nvPr/>
        </p:nvSpPr>
        <p:spPr bwMode="gray">
          <a:xfrm flipH="1">
            <a:off x="2081671" y="3467500"/>
            <a:ext cx="1979613" cy="431800"/>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24"/>
          <p:cNvSpPr>
            <a:spLocks noChangeShapeType="1"/>
          </p:cNvSpPr>
          <p:nvPr/>
        </p:nvSpPr>
        <p:spPr bwMode="gray">
          <a:xfrm>
            <a:off x="2549984" y="2459438"/>
            <a:ext cx="1511300" cy="1008062"/>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23" descr="box"/>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3485021" y="28769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6321" y="3105550"/>
            <a:ext cx="736600"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34"/>
          <p:cNvGrpSpPr>
            <a:grpSpLocks/>
          </p:cNvGrpSpPr>
          <p:nvPr/>
        </p:nvGrpSpPr>
        <p:grpSpPr bwMode="auto">
          <a:xfrm>
            <a:off x="2804380" y="4686700"/>
            <a:ext cx="2450704" cy="1841500"/>
            <a:chOff x="431" y="384"/>
            <a:chExt cx="1729" cy="1296"/>
          </a:xfrm>
        </p:grpSpPr>
        <p:pic>
          <p:nvPicPr>
            <p:cNvPr id="10" name="Picture 35" descr="box_reflex3"/>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431" y="384"/>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6"/>
            <p:cNvSpPr>
              <a:spLocks noChangeArrowheads="1"/>
            </p:cNvSpPr>
            <p:nvPr/>
          </p:nvSpPr>
          <p:spPr bwMode="auto">
            <a:xfrm>
              <a:off x="480" y="384"/>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ko-KR" sz="5000" b="1" dirty="0" smtClean="0">
                  <a:effectLst>
                    <a:outerShdw blurRad="38100" dist="38100" dir="2700000" algn="tl">
                      <a:srgbClr val="FFFFFF"/>
                    </a:outerShdw>
                  </a:effectLst>
                  <a:ea typeface="굴림" panose="020B0600000101010101" pitchFamily="34" charset="-127"/>
                </a:rPr>
                <a:t>INSPIRE</a:t>
              </a:r>
              <a:endParaRPr lang="en-US" altLang="ko-KR" sz="5000" b="1" dirty="0">
                <a:effectLst>
                  <a:outerShdw blurRad="38100" dist="38100" dir="2700000" algn="tl">
                    <a:srgbClr val="FFFFFF"/>
                  </a:outerShdw>
                </a:effectLst>
                <a:ea typeface="굴림" panose="020B0600000101010101" pitchFamily="34" charset="-127"/>
              </a:endParaRPr>
            </a:p>
          </p:txBody>
        </p:sp>
      </p:grpSp>
      <p:grpSp>
        <p:nvGrpSpPr>
          <p:cNvPr id="12" name="Group 37"/>
          <p:cNvGrpSpPr>
            <a:grpSpLocks/>
          </p:cNvGrpSpPr>
          <p:nvPr/>
        </p:nvGrpSpPr>
        <p:grpSpPr bwMode="auto">
          <a:xfrm>
            <a:off x="6255155" y="3180163"/>
            <a:ext cx="1585965" cy="1168400"/>
            <a:chOff x="397" y="384"/>
            <a:chExt cx="1763" cy="1296"/>
          </a:xfrm>
        </p:grpSpPr>
        <p:pic>
          <p:nvPicPr>
            <p:cNvPr id="13" name="Picture 38" descr="box_reflex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7" y="384"/>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9"/>
            <p:cNvSpPr>
              <a:spLocks noChangeArrowheads="1"/>
            </p:cNvSpPr>
            <p:nvPr/>
          </p:nvSpPr>
          <p:spPr bwMode="auto">
            <a:xfrm>
              <a:off x="480" y="384"/>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ko-KR" sz="3200" b="1" dirty="0" smtClean="0">
                  <a:effectLst>
                    <a:outerShdw blurRad="38100" dist="38100" dir="2700000" algn="tl">
                      <a:srgbClr val="FFFFFF"/>
                    </a:outerShdw>
                  </a:effectLst>
                  <a:ea typeface="굴림" panose="020B0600000101010101" pitchFamily="34" charset="-127"/>
                </a:rPr>
                <a:t>Google</a:t>
              </a:r>
              <a:br>
                <a:rPr lang="en-US" altLang="ko-KR" sz="3200" b="1" dirty="0" smtClean="0">
                  <a:effectLst>
                    <a:outerShdw blurRad="38100" dist="38100" dir="2700000" algn="tl">
                      <a:srgbClr val="FFFFFF"/>
                    </a:outerShdw>
                  </a:effectLst>
                  <a:ea typeface="굴림" panose="020B0600000101010101" pitchFamily="34" charset="-127"/>
                </a:rPr>
              </a:br>
              <a:r>
                <a:rPr lang="en-US" altLang="ko-KR" sz="3200" b="1" dirty="0" smtClean="0">
                  <a:effectLst>
                    <a:outerShdw blurRad="38100" dist="38100" dir="2700000" algn="tl">
                      <a:srgbClr val="FFFFFF"/>
                    </a:outerShdw>
                  </a:effectLst>
                  <a:ea typeface="굴림" panose="020B0600000101010101" pitchFamily="34" charset="-127"/>
                </a:rPr>
                <a:t>Scholar</a:t>
              </a:r>
              <a:endParaRPr lang="en-US" altLang="ko-KR" sz="3200" b="1" dirty="0">
                <a:effectLst>
                  <a:outerShdw blurRad="38100" dist="38100" dir="2700000" algn="tl">
                    <a:srgbClr val="FFFFFF"/>
                  </a:outerShdw>
                </a:effectLst>
                <a:ea typeface="굴림" panose="020B0600000101010101" pitchFamily="34" charset="-127"/>
              </a:endParaRPr>
            </a:p>
          </p:txBody>
        </p:sp>
      </p:grpSp>
      <p:grpSp>
        <p:nvGrpSpPr>
          <p:cNvPr id="15" name="Group 43"/>
          <p:cNvGrpSpPr>
            <a:grpSpLocks/>
          </p:cNvGrpSpPr>
          <p:nvPr/>
        </p:nvGrpSpPr>
        <p:grpSpPr bwMode="auto">
          <a:xfrm>
            <a:off x="5718634" y="1559325"/>
            <a:ext cx="900112" cy="695325"/>
            <a:chOff x="480" y="384"/>
            <a:chExt cx="1680" cy="1296"/>
          </a:xfrm>
        </p:grpSpPr>
        <p:pic>
          <p:nvPicPr>
            <p:cNvPr id="16" name="Picture 44" descr="box_reflex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 y="384"/>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5"/>
            <p:cNvSpPr>
              <a:spLocks noChangeArrowheads="1"/>
            </p:cNvSpPr>
            <p:nvPr/>
          </p:nvSpPr>
          <p:spPr bwMode="auto">
            <a:xfrm>
              <a:off x="480" y="384"/>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ko-KR" sz="2700" b="1" dirty="0" smtClean="0">
                  <a:effectLst>
                    <a:outerShdw blurRad="38100" dist="38100" dir="2700000" algn="tl">
                      <a:srgbClr val="FFFFFF"/>
                    </a:outerShdw>
                  </a:effectLst>
                  <a:ea typeface="굴림" panose="020B0600000101010101" pitchFamily="34" charset="-127"/>
                </a:rPr>
                <a:t>HEP</a:t>
              </a:r>
              <a:br>
                <a:rPr lang="en-US" altLang="ko-KR" sz="2700" b="1" dirty="0" smtClean="0">
                  <a:effectLst>
                    <a:outerShdw blurRad="38100" dist="38100" dir="2700000" algn="tl">
                      <a:srgbClr val="FFFFFF"/>
                    </a:outerShdw>
                  </a:effectLst>
                  <a:ea typeface="굴림" panose="020B0600000101010101" pitchFamily="34" charset="-127"/>
                </a:rPr>
              </a:br>
              <a:r>
                <a:rPr lang="en-US" altLang="ko-KR" sz="2700" b="1" dirty="0" smtClean="0">
                  <a:effectLst>
                    <a:outerShdw blurRad="38100" dist="38100" dir="2700000" algn="tl">
                      <a:srgbClr val="FFFFFF"/>
                    </a:outerShdw>
                  </a:effectLst>
                  <a:ea typeface="굴림" panose="020B0600000101010101" pitchFamily="34" charset="-127"/>
                </a:rPr>
                <a:t>Data</a:t>
              </a:r>
              <a:endParaRPr lang="en-US" altLang="ko-KR" sz="2700" b="1" dirty="0">
                <a:effectLst>
                  <a:outerShdw blurRad="38100" dist="38100" dir="2700000" algn="tl">
                    <a:srgbClr val="FFFFFF"/>
                  </a:outerShdw>
                </a:effectLst>
                <a:ea typeface="굴림" panose="020B0600000101010101" pitchFamily="34" charset="-127"/>
              </a:endParaRPr>
            </a:p>
          </p:txBody>
        </p:sp>
      </p:grpSp>
      <p:grpSp>
        <p:nvGrpSpPr>
          <p:cNvPr id="18" name="Group 47"/>
          <p:cNvGrpSpPr>
            <a:grpSpLocks/>
          </p:cNvGrpSpPr>
          <p:nvPr/>
        </p:nvGrpSpPr>
        <p:grpSpPr bwMode="auto">
          <a:xfrm>
            <a:off x="381459" y="3294463"/>
            <a:ext cx="1555750" cy="1200150"/>
            <a:chOff x="480" y="384"/>
            <a:chExt cx="1680" cy="1296"/>
          </a:xfrm>
        </p:grpSpPr>
        <p:pic>
          <p:nvPicPr>
            <p:cNvPr id="19" name="Picture 48" descr="box_reflex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 y="384"/>
              <a:ext cx="1680" cy="1296"/>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20" name="Rectangle 49"/>
            <p:cNvSpPr>
              <a:spLocks noChangeArrowheads="1"/>
            </p:cNvSpPr>
            <p:nvPr/>
          </p:nvSpPr>
          <p:spPr bwMode="auto">
            <a:xfrm>
              <a:off x="480" y="384"/>
              <a:ext cx="1680" cy="1296"/>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3200" b="1" dirty="0" smtClean="0">
                  <a:effectLst>
                    <a:outerShdw blurRad="38100" dist="38100" dir="2700000" algn="tl">
                      <a:srgbClr val="FFFFFF"/>
                    </a:outerShdw>
                  </a:effectLst>
                  <a:ea typeface="굴림" panose="020B0600000101010101" pitchFamily="34" charset="-127"/>
                </a:rPr>
                <a:t>SCI</a:t>
              </a:r>
              <a:endParaRPr lang="en-US" altLang="ko-KR" sz="3200" b="1" dirty="0">
                <a:effectLst>
                  <a:outerShdw blurRad="38100" dist="38100" dir="2700000" algn="tl">
                    <a:srgbClr val="FFFFFF"/>
                  </a:outerShdw>
                </a:effectLst>
                <a:ea typeface="굴림" panose="020B0600000101010101" pitchFamily="34" charset="-127"/>
              </a:endParaRPr>
            </a:p>
          </p:txBody>
        </p:sp>
      </p:grpSp>
      <p:grpSp>
        <p:nvGrpSpPr>
          <p:cNvPr id="21" name="Group 50"/>
          <p:cNvGrpSpPr>
            <a:grpSpLocks/>
          </p:cNvGrpSpPr>
          <p:nvPr/>
        </p:nvGrpSpPr>
        <p:grpSpPr bwMode="auto">
          <a:xfrm>
            <a:off x="1541921" y="1738713"/>
            <a:ext cx="933450" cy="720725"/>
            <a:chOff x="480" y="384"/>
            <a:chExt cx="1680" cy="1296"/>
          </a:xfrm>
        </p:grpSpPr>
        <p:pic>
          <p:nvPicPr>
            <p:cNvPr id="22" name="Picture 51" descr="box_reflex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 y="384"/>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52"/>
            <p:cNvSpPr>
              <a:spLocks noChangeArrowheads="1"/>
            </p:cNvSpPr>
            <p:nvPr/>
          </p:nvSpPr>
          <p:spPr bwMode="auto">
            <a:xfrm>
              <a:off x="480" y="384"/>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ko-KR" sz="2700" b="1" dirty="0" err="1" smtClean="0">
                  <a:effectLst>
                    <a:outerShdw blurRad="38100" dist="38100" dir="2700000" algn="tl">
                      <a:srgbClr val="FFFFFF"/>
                    </a:outerShdw>
                  </a:effectLst>
                  <a:ea typeface="굴림" panose="020B0600000101010101" pitchFamily="34" charset="-127"/>
                </a:rPr>
                <a:t>ArXiv</a:t>
              </a:r>
              <a:endParaRPr lang="en-US" altLang="ko-KR" sz="2700" b="1" dirty="0">
                <a:effectLst>
                  <a:outerShdw blurRad="38100" dist="38100" dir="2700000" algn="tl">
                    <a:srgbClr val="FFFFFF"/>
                  </a:outerShdw>
                </a:effectLst>
                <a:ea typeface="굴림" panose="020B0600000101010101" pitchFamily="34" charset="-127"/>
              </a:endParaRPr>
            </a:p>
          </p:txBody>
        </p:sp>
      </p:grpSp>
      <p:grpSp>
        <p:nvGrpSpPr>
          <p:cNvPr id="24" name="Group 40"/>
          <p:cNvGrpSpPr>
            <a:grpSpLocks/>
          </p:cNvGrpSpPr>
          <p:nvPr/>
        </p:nvGrpSpPr>
        <p:grpSpPr bwMode="auto">
          <a:xfrm>
            <a:off x="3737434" y="1164038"/>
            <a:ext cx="647700" cy="498475"/>
            <a:chOff x="480" y="384"/>
            <a:chExt cx="1680" cy="1296"/>
          </a:xfrm>
        </p:grpSpPr>
        <p:pic>
          <p:nvPicPr>
            <p:cNvPr id="25" name="Picture 41" descr="box_reflex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0" y="384"/>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42"/>
            <p:cNvSpPr>
              <a:spLocks noChangeArrowheads="1"/>
            </p:cNvSpPr>
            <p:nvPr/>
          </p:nvSpPr>
          <p:spPr bwMode="auto">
            <a:xfrm>
              <a:off x="480" y="384"/>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ko-KR" sz="2000" b="1" dirty="0" smtClean="0">
                  <a:effectLst>
                    <a:outerShdw blurRad="38100" dist="38100" dir="2700000" algn="tl">
                      <a:srgbClr val="FFFFFF"/>
                    </a:outerShdw>
                  </a:effectLst>
                  <a:ea typeface="굴림" panose="020B0600000101010101" pitchFamily="34" charset="-127"/>
                </a:rPr>
                <a:t>ADS</a:t>
              </a:r>
              <a:endParaRPr lang="en-US" altLang="ko-KR" sz="2000" b="1" dirty="0">
                <a:effectLst>
                  <a:outerShdw blurRad="38100" dist="38100" dir="2700000" algn="tl">
                    <a:srgbClr val="FFFFFF"/>
                  </a:outerShdw>
                </a:effectLst>
                <a:ea typeface="굴림" panose="020B0600000101010101" pitchFamily="34" charset="-127"/>
              </a:endParaRPr>
            </a:p>
          </p:txBody>
        </p:sp>
      </p:grpSp>
      <p:sp>
        <p:nvSpPr>
          <p:cNvPr id="30" name="Line 25"/>
          <p:cNvSpPr>
            <a:spLocks noChangeShapeType="1"/>
          </p:cNvSpPr>
          <p:nvPr/>
        </p:nvSpPr>
        <p:spPr bwMode="gray">
          <a:xfrm>
            <a:off x="4100196" y="1811738"/>
            <a:ext cx="0" cy="2771775"/>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 name="Picture 111" descr="box_reflex_transpar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6063" y="286137"/>
            <a:ext cx="945147" cy="978213"/>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
          <p:cNvSpPr txBox="1">
            <a:spLocks/>
          </p:cNvSpPr>
          <p:nvPr/>
        </p:nvSpPr>
        <p:spPr>
          <a:xfrm>
            <a:off x="1335088" y="286137"/>
            <a:ext cx="2410488" cy="8941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dirty="0">
                <a:solidFill>
                  <a:schemeClr val="bg1"/>
                </a:solidFill>
                <a:latin typeface="Aharoni" panose="02010803020104030203" pitchFamily="2" charset="-79"/>
                <a:ea typeface="SimHei" panose="02010609060101010101" pitchFamily="49" charset="-122"/>
                <a:cs typeface="Aharoni" panose="02010803020104030203" pitchFamily="2" charset="-79"/>
              </a:rPr>
              <a:t>对比</a:t>
            </a:r>
            <a:endParaRPr lang="en-US" b="1" dirty="0">
              <a:solidFill>
                <a:srgbClr val="00B0F0"/>
              </a:solidFill>
              <a:latin typeface="Aharoni" panose="02010803020104030203" pitchFamily="2" charset="-79"/>
              <a:ea typeface="SimHei" panose="02010609060101010101" pitchFamily="49" charset="-122"/>
              <a:cs typeface="Aharoni" panose="02010803020104030203" pitchFamily="2" charset="-79"/>
            </a:endParaRPr>
          </a:p>
        </p:txBody>
      </p:sp>
      <p:grpSp>
        <p:nvGrpSpPr>
          <p:cNvPr id="56" name="组合 55"/>
          <p:cNvGrpSpPr/>
          <p:nvPr/>
        </p:nvGrpSpPr>
        <p:grpSpPr>
          <a:xfrm>
            <a:off x="3022597" y="999994"/>
            <a:ext cx="8327625" cy="47803"/>
            <a:chOff x="3455216" y="999994"/>
            <a:chExt cx="8327625" cy="47803"/>
          </a:xfrm>
        </p:grpSpPr>
        <p:pic>
          <p:nvPicPr>
            <p:cNvPr id="34" name="Picture 71"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55216"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2"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9088"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3"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84503"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4"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98375"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5"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13790"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6"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27662"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1"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12197"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2"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26069"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3"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41484"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4"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22229"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5"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37644"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6"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51517"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1"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11675"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72"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25547"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3"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40962"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74"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21707" y="999994"/>
              <a:ext cx="45719" cy="4780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75" descr="box_refle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737122" y="999994"/>
              <a:ext cx="45719" cy="47803"/>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52"/>
          <p:cNvSpPr/>
          <p:nvPr/>
        </p:nvSpPr>
        <p:spPr>
          <a:xfrm>
            <a:off x="7841120" y="1232360"/>
            <a:ext cx="2126929" cy="2062103"/>
          </a:xfrm>
          <a:prstGeom prst="rect">
            <a:avLst/>
          </a:prstGeom>
        </p:spPr>
        <p:txBody>
          <a:bodyPr wrap="none">
            <a:spAutoFit/>
          </a:bodyPr>
          <a:lstStyle/>
          <a:p>
            <a:r>
              <a:rPr lang="en-US" altLang="zh-CN" sz="3200" dirty="0" smtClean="0">
                <a:solidFill>
                  <a:schemeClr val="bg1"/>
                </a:solidFill>
              </a:rPr>
              <a:t>Newest</a:t>
            </a:r>
            <a:br>
              <a:rPr lang="en-US" altLang="zh-CN" sz="3200" dirty="0" smtClean="0">
                <a:solidFill>
                  <a:schemeClr val="bg1"/>
                </a:solidFill>
              </a:rPr>
            </a:br>
            <a:r>
              <a:rPr lang="en-US" altLang="zh-CN" sz="3200" dirty="0" smtClean="0">
                <a:solidFill>
                  <a:schemeClr val="bg1"/>
                </a:solidFill>
              </a:rPr>
              <a:t>Range</a:t>
            </a:r>
            <a:br>
              <a:rPr lang="en-US" altLang="zh-CN" sz="3200" dirty="0" smtClean="0">
                <a:solidFill>
                  <a:schemeClr val="bg1"/>
                </a:solidFill>
              </a:rPr>
            </a:br>
            <a:r>
              <a:rPr lang="en-US" altLang="zh-CN" sz="3200" dirty="0" smtClean="0">
                <a:solidFill>
                  <a:schemeClr val="bg1"/>
                </a:solidFill>
              </a:rPr>
              <a:t>Standard</a:t>
            </a:r>
            <a:br>
              <a:rPr lang="en-US" altLang="zh-CN" sz="3200" dirty="0" smtClean="0">
                <a:solidFill>
                  <a:schemeClr val="bg1"/>
                </a:solidFill>
              </a:rPr>
            </a:br>
            <a:r>
              <a:rPr lang="en-US" altLang="zh-CN" sz="3200" dirty="0" smtClean="0">
                <a:solidFill>
                  <a:schemeClr val="bg1"/>
                </a:solidFill>
              </a:rPr>
              <a:t>Completion</a:t>
            </a:r>
            <a:endParaRPr lang="zh-CN" altLang="en-US" sz="3200" dirty="0">
              <a:solidFill>
                <a:schemeClr val="bg1"/>
              </a:solidFill>
            </a:endParaRPr>
          </a:p>
        </p:txBody>
      </p:sp>
      <p:pic>
        <p:nvPicPr>
          <p:cNvPr id="51" name="Picture 50"/>
          <p:cNvPicPr>
            <a:picLocks noChangeAspect="1"/>
          </p:cNvPicPr>
          <p:nvPr/>
        </p:nvPicPr>
        <p:blipFill>
          <a:blip r:embed="rId15"/>
          <a:stretch>
            <a:fillRect/>
          </a:stretch>
        </p:blipFill>
        <p:spPr>
          <a:xfrm>
            <a:off x="8926197" y="3294463"/>
            <a:ext cx="2477586" cy="3213119"/>
          </a:xfrm>
          <a:prstGeom prst="rect">
            <a:avLst/>
          </a:prstGeom>
        </p:spPr>
      </p:pic>
      <p:sp>
        <p:nvSpPr>
          <p:cNvPr id="27" name="灯片编号占位符 26"/>
          <p:cNvSpPr>
            <a:spLocks noGrp="1"/>
          </p:cNvSpPr>
          <p:nvPr>
            <p:ph type="sldNum" sz="quarter" idx="12"/>
          </p:nvPr>
        </p:nvSpPr>
        <p:spPr/>
        <p:txBody>
          <a:bodyPr/>
          <a:lstStyle/>
          <a:p>
            <a:fld id="{DBC5E333-E595-45E0-8D1D-028F9CAA398F}" type="slidenum">
              <a:rPr lang="zh-CN" altLang="en-US" smtClean="0"/>
              <a:t>11</a:t>
            </a:fld>
            <a:endParaRPr lang="zh-CN" altLang="en-US"/>
          </a:p>
        </p:txBody>
      </p:sp>
    </p:spTree>
    <p:extLst>
      <p:ext uri="{BB962C8B-B14F-4D97-AF65-F5344CB8AC3E}">
        <p14:creationId xmlns:p14="http://schemas.microsoft.com/office/powerpoint/2010/main" val="138126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368193"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050" y="1479857"/>
            <a:ext cx="9221410" cy="4785410"/>
          </a:xfrm>
          <a:prstGeom prst="rect">
            <a:avLst/>
          </a:prstGeom>
        </p:spPr>
      </p:pic>
      <p:sp>
        <p:nvSpPr>
          <p:cNvPr id="5" name="矩形 4"/>
          <p:cNvSpPr/>
          <p:nvPr/>
        </p:nvSpPr>
        <p:spPr>
          <a:xfrm>
            <a:off x="528510" y="332149"/>
            <a:ext cx="10854254" cy="584775"/>
          </a:xfrm>
          <a:prstGeom prst="rect">
            <a:avLst/>
          </a:prstGeom>
        </p:spPr>
        <p:txBody>
          <a:bodyPr wrap="none">
            <a:spAutoFit/>
          </a:bodyPr>
          <a:lstStyle/>
          <a:p>
            <a:pPr algn="r"/>
            <a:r>
              <a:rPr lang="zh-CN" altLang="en-US" sz="3200" b="1" dirty="0" smtClean="0">
                <a:solidFill>
                  <a:schemeClr val="bg1"/>
                </a:solidFill>
                <a:latin typeface="微软雅黑" panose="020B0503020204020204" pitchFamily="34" charset="-122"/>
                <a:ea typeface="微软雅黑" panose="020B0503020204020204" pitchFamily="34" charset="-122"/>
              </a:rPr>
              <a:t>大亚湾中微子实验新发现的中微子振荡论文引用数量对比图</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402734" y="1002837"/>
            <a:ext cx="1980030" cy="307777"/>
          </a:xfrm>
          <a:prstGeom prst="rect">
            <a:avLst/>
          </a:prstGeom>
        </p:spPr>
        <p:txBody>
          <a:bodyPr wrap="none">
            <a:spAutoFit/>
          </a:bodyPr>
          <a:lstStyle/>
          <a:p>
            <a:pPr algn="r"/>
            <a:r>
              <a:rPr lang="zh-CN" altLang="en-US" sz="1400" dirty="0" smtClean="0">
                <a:solidFill>
                  <a:schemeClr val="bg1"/>
                </a:solidFill>
                <a:latin typeface="微软雅黑" panose="020B0503020204020204" pitchFamily="34" charset="-122"/>
                <a:ea typeface="微软雅黑" panose="020B0503020204020204" pitchFamily="34" charset="-122"/>
              </a:rPr>
              <a:t>来源：曹俊科学网博客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366883" y="6396010"/>
            <a:ext cx="5177508" cy="369332"/>
          </a:xfrm>
          <a:prstGeom prst="rect">
            <a:avLst/>
          </a:prstGeom>
        </p:spPr>
        <p:txBody>
          <a:bodyPr wrap="none">
            <a:spAutoFit/>
          </a:bodyPr>
          <a:lstStyle/>
          <a:p>
            <a:r>
              <a:rPr lang="en-US" altLang="zh-CN" b="1" dirty="0">
                <a:solidFill>
                  <a:schemeClr val="bg1"/>
                </a:solidFill>
              </a:rPr>
              <a:t>http://blog.sciencenet.cn/blog-296183-824267.html</a:t>
            </a:r>
            <a:endParaRPr lang="zh-CN" altLang="en-US" dirty="0">
              <a:solidFill>
                <a:schemeClr val="bg1"/>
              </a:solidFill>
            </a:endParaRPr>
          </a:p>
        </p:txBody>
      </p:sp>
      <p:sp>
        <p:nvSpPr>
          <p:cNvPr id="8" name="灯片编号占位符 7"/>
          <p:cNvSpPr>
            <a:spLocks noGrp="1"/>
          </p:cNvSpPr>
          <p:nvPr>
            <p:ph type="sldNum" sz="quarter" idx="12"/>
          </p:nvPr>
        </p:nvSpPr>
        <p:spPr/>
        <p:txBody>
          <a:bodyPr/>
          <a:lstStyle/>
          <a:p>
            <a:fld id="{DBC5E333-E595-45E0-8D1D-028F9CAA398F}" type="slidenum">
              <a:rPr lang="zh-CN" altLang="en-US" smtClean="0"/>
              <a:t>12</a:t>
            </a:fld>
            <a:endParaRPr lang="zh-CN" altLang="en-US"/>
          </a:p>
        </p:txBody>
      </p:sp>
    </p:spTree>
    <p:extLst>
      <p:ext uri="{BB962C8B-B14F-4D97-AF65-F5344CB8AC3E}">
        <p14:creationId xmlns:p14="http://schemas.microsoft.com/office/powerpoint/2010/main" val="1047554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5" name="Rectangle 33"/>
          <p:cNvSpPr>
            <a:spLocks noChangeArrowheads="1"/>
          </p:cNvSpPr>
          <p:nvPr/>
        </p:nvSpPr>
        <p:spPr bwMode="auto">
          <a:xfrm>
            <a:off x="1119463" y="2021092"/>
            <a:ext cx="11004461"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zh-CN" altLang="en-US" sz="5700" dirty="0" smtClean="0">
                <a:latin typeface="SimHei" panose="02010609060101010101" pitchFamily="49" charset="-122"/>
                <a:ea typeface="SimHei" panose="02010609060101010101" pitchFamily="49" charset="-122"/>
              </a:rPr>
              <a:t>多维</a:t>
            </a:r>
            <a:r>
              <a:rPr lang="zh-CN" altLang="en-US" sz="5700" dirty="0">
                <a:latin typeface="SimHei" panose="02010609060101010101" pitchFamily="49" charset="-122"/>
                <a:ea typeface="SimHei" panose="02010609060101010101" pitchFamily="49" charset="-122"/>
              </a:rPr>
              <a:t>度展示个人</a:t>
            </a:r>
            <a:r>
              <a:rPr lang="en-US" altLang="zh-CN" sz="5700" dirty="0">
                <a:latin typeface="SimHei" panose="02010609060101010101" pitchFamily="49" charset="-122"/>
                <a:ea typeface="SimHei" panose="02010609060101010101" pitchFamily="49" charset="-122"/>
              </a:rPr>
              <a:t>/</a:t>
            </a:r>
            <a:r>
              <a:rPr lang="zh-CN" altLang="en-US" sz="5700" dirty="0">
                <a:latin typeface="SimHei" panose="02010609060101010101" pitchFamily="49" charset="-122"/>
                <a:ea typeface="SimHei" panose="02010609060101010101" pitchFamily="49" charset="-122"/>
              </a:rPr>
              <a:t>团队的科研成</a:t>
            </a:r>
            <a:r>
              <a:rPr lang="zh-CN" altLang="en-US" sz="5700" dirty="0" smtClean="0">
                <a:latin typeface="SimHei" panose="02010609060101010101" pitchFamily="49" charset="-122"/>
                <a:ea typeface="SimHei" panose="02010609060101010101" pitchFamily="49" charset="-122"/>
              </a:rPr>
              <a:t>果</a:t>
            </a:r>
            <a:r>
              <a:rPr lang="en-US" altLang="zh-CN" sz="5700" dirty="0" smtClean="0">
                <a:latin typeface="SimHei" panose="02010609060101010101" pitchFamily="49" charset="-122"/>
                <a:ea typeface="SimHei" panose="02010609060101010101" pitchFamily="49" charset="-122"/>
              </a:rPr>
              <a:t/>
            </a:r>
            <a:br>
              <a:rPr lang="en-US" altLang="zh-CN" sz="5700" dirty="0" smtClean="0">
                <a:latin typeface="SimHei" panose="02010609060101010101" pitchFamily="49" charset="-122"/>
                <a:ea typeface="SimHei" panose="02010609060101010101" pitchFamily="49" charset="-122"/>
              </a:rPr>
            </a:br>
            <a:endParaRPr lang="en-US" altLang="zh-CN" sz="5700" dirty="0">
              <a:latin typeface="SimHei" panose="02010609060101010101" pitchFamily="49" charset="-122"/>
              <a:ea typeface="SimHei" panose="02010609060101010101" pitchFamily="49" charset="-122"/>
            </a:endParaRPr>
          </a:p>
          <a:p>
            <a:r>
              <a:rPr lang="zh-CN" altLang="en-US" sz="5700" dirty="0" smtClean="0">
                <a:latin typeface="SimHei" panose="02010609060101010101" pitchFamily="49" charset="-122"/>
                <a:ea typeface="SimHei" panose="02010609060101010101" pitchFamily="49" charset="-122"/>
              </a:rPr>
              <a:t>全方位</a:t>
            </a:r>
            <a:r>
              <a:rPr lang="zh-CN" altLang="en-US" sz="5700" dirty="0">
                <a:latin typeface="SimHei" panose="02010609060101010101" pitchFamily="49" charset="-122"/>
                <a:ea typeface="SimHei" panose="02010609060101010101" pitchFamily="49" charset="-122"/>
              </a:rPr>
              <a:t>评价个人</a:t>
            </a:r>
            <a:r>
              <a:rPr lang="en-US" altLang="zh-CN" sz="5700" dirty="0">
                <a:latin typeface="SimHei" panose="02010609060101010101" pitchFamily="49" charset="-122"/>
                <a:ea typeface="SimHei" panose="02010609060101010101" pitchFamily="49" charset="-122"/>
              </a:rPr>
              <a:t>/</a:t>
            </a:r>
            <a:r>
              <a:rPr lang="zh-CN" altLang="en-US" sz="5700" dirty="0">
                <a:latin typeface="SimHei" panose="02010609060101010101" pitchFamily="49" charset="-122"/>
                <a:ea typeface="SimHei" panose="02010609060101010101" pitchFamily="49" charset="-122"/>
              </a:rPr>
              <a:t>团队的学术成</a:t>
            </a:r>
            <a:r>
              <a:rPr lang="zh-CN" altLang="en-US" sz="5700" dirty="0" smtClean="0">
                <a:latin typeface="SimHei" panose="02010609060101010101" pitchFamily="49" charset="-122"/>
                <a:ea typeface="SimHei" panose="02010609060101010101" pitchFamily="49" charset="-122"/>
              </a:rPr>
              <a:t>就</a:t>
            </a:r>
            <a:r>
              <a:rPr lang="en-US" altLang="en-US" sz="5700" dirty="0" smtClean="0">
                <a:latin typeface="SimHei" panose="02010609060101010101" pitchFamily="49" charset="-122"/>
                <a:ea typeface="SimHei" panose="02010609060101010101" pitchFamily="49" charset="-122"/>
              </a:rPr>
              <a:t> </a:t>
            </a:r>
            <a:endParaRPr lang="en-US" altLang="en-US" sz="5700" dirty="0">
              <a:latin typeface="SimHei" panose="02010609060101010101" pitchFamily="49" charset="-122"/>
              <a:ea typeface="SimHei" panose="02010609060101010101" pitchFamily="49" charset="-122"/>
            </a:endParaRPr>
          </a:p>
        </p:txBody>
      </p:sp>
      <p:grpSp>
        <p:nvGrpSpPr>
          <p:cNvPr id="3" name="Group 2"/>
          <p:cNvGrpSpPr/>
          <p:nvPr/>
        </p:nvGrpSpPr>
        <p:grpSpPr>
          <a:xfrm>
            <a:off x="0" y="0"/>
            <a:ext cx="12123924" cy="3421062"/>
            <a:chOff x="0" y="0"/>
            <a:chExt cx="12123924" cy="3421062"/>
          </a:xfrm>
        </p:grpSpPr>
        <p:pic>
          <p:nvPicPr>
            <p:cNvPr id="4"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5" descr="space2"/>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11" descr="box_reflex_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88" y="2304443"/>
            <a:ext cx="797660" cy="825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1" descr="box_reflex_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88" y="3981634"/>
            <a:ext cx="797660" cy="825567"/>
          </a:xfrm>
          <a:prstGeom prst="rect">
            <a:avLst/>
          </a:prstGeom>
          <a:noFill/>
          <a:extLst>
            <a:ext uri="{909E8E84-426E-40DD-AFC4-6F175D3DCCD1}">
              <a14:hiddenFill xmlns:a14="http://schemas.microsoft.com/office/drawing/2010/main">
                <a:solidFill>
                  <a:srgbClr val="FFFFFF"/>
                </a:solidFill>
              </a14:hiddenFill>
            </a:ext>
          </a:extLst>
        </p:spPr>
      </p:pic>
      <p:sp>
        <p:nvSpPr>
          <p:cNvPr id="7" name="灯片编号占位符 6"/>
          <p:cNvSpPr>
            <a:spLocks noGrp="1"/>
          </p:cNvSpPr>
          <p:nvPr>
            <p:ph type="sldNum" sz="quarter" idx="12"/>
          </p:nvPr>
        </p:nvSpPr>
        <p:spPr/>
        <p:txBody>
          <a:bodyPr/>
          <a:lstStyle/>
          <a:p>
            <a:fld id="{DBC5E333-E595-45E0-8D1D-028F9CAA398F}" type="slidenum">
              <a:rPr lang="zh-CN" altLang="en-US" smtClean="0"/>
              <a:t>13</a:t>
            </a:fld>
            <a:endParaRPr lang="zh-CN" altLang="en-US"/>
          </a:p>
        </p:txBody>
      </p:sp>
    </p:spTree>
    <p:extLst>
      <p:ext uri="{BB962C8B-B14F-4D97-AF65-F5344CB8AC3E}">
        <p14:creationId xmlns:p14="http://schemas.microsoft.com/office/powerpoint/2010/main" val="2877583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4" name="Group 3"/>
          <p:cNvGrpSpPr/>
          <p:nvPr/>
        </p:nvGrpSpPr>
        <p:grpSpPr>
          <a:xfrm>
            <a:off x="0" y="0"/>
            <a:ext cx="12123924" cy="3421062"/>
            <a:chOff x="0" y="0"/>
            <a:chExt cx="12123924" cy="3421062"/>
          </a:xfrm>
        </p:grpSpPr>
        <p:pic>
          <p:nvPicPr>
            <p:cNvPr id="5"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5" descr="space2"/>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p:cNvPicPr>
            <a:picLocks noChangeAspect="1"/>
          </p:cNvPicPr>
          <p:nvPr/>
        </p:nvPicPr>
        <p:blipFill>
          <a:blip r:embed="rId6"/>
          <a:stretch>
            <a:fillRect/>
          </a:stretch>
        </p:blipFill>
        <p:spPr>
          <a:xfrm>
            <a:off x="1710818" y="880783"/>
            <a:ext cx="8638984" cy="5864775"/>
          </a:xfrm>
          <a:prstGeom prst="rect">
            <a:avLst/>
          </a:prstGeom>
        </p:spPr>
      </p:pic>
      <p:sp>
        <p:nvSpPr>
          <p:cNvPr id="7" name="矩形 6"/>
          <p:cNvSpPr/>
          <p:nvPr/>
        </p:nvSpPr>
        <p:spPr>
          <a:xfrm>
            <a:off x="545119" y="25886"/>
            <a:ext cx="2961067" cy="861774"/>
          </a:xfrm>
          <a:prstGeom prst="rect">
            <a:avLst/>
          </a:prstGeom>
        </p:spPr>
        <p:txBody>
          <a:bodyPr wrap="none">
            <a:spAutoFit/>
          </a:bodyPr>
          <a:lstStyle/>
          <a:p>
            <a:pPr algn="ctr"/>
            <a:r>
              <a:rPr lang="en-US" altLang="zh-CN" sz="5000" b="1" dirty="0" err="1" smtClean="0">
                <a:solidFill>
                  <a:schemeClr val="bg1"/>
                </a:solidFill>
                <a:latin typeface="+mj-lt"/>
              </a:rPr>
              <a:t>HepNames</a:t>
            </a:r>
            <a:endParaRPr lang="en-US" altLang="zh-CN" sz="5000" b="1" i="0" dirty="0">
              <a:solidFill>
                <a:schemeClr val="bg1"/>
              </a:solidFill>
              <a:effectLst/>
              <a:latin typeface="+mj-lt"/>
            </a:endParaRPr>
          </a:p>
        </p:txBody>
      </p:sp>
      <p:sp>
        <p:nvSpPr>
          <p:cNvPr id="8" name="Title 3"/>
          <p:cNvSpPr txBox="1">
            <a:spLocks/>
          </p:cNvSpPr>
          <p:nvPr/>
        </p:nvSpPr>
        <p:spPr>
          <a:xfrm>
            <a:off x="279740" y="323478"/>
            <a:ext cx="1184418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accent2"/>
                </a:solidFill>
              </a:rPr>
              <a:t>Salvatore </a:t>
            </a:r>
            <a:r>
              <a:rPr lang="en-US" sz="4000" b="1" dirty="0" err="1" smtClean="0">
                <a:solidFill>
                  <a:schemeClr val="accent2"/>
                </a:solidFill>
              </a:rPr>
              <a:t>Mele</a:t>
            </a:r>
            <a:endParaRPr lang="en-US" sz="4000" b="1" dirty="0">
              <a:solidFill>
                <a:schemeClr val="accent2"/>
              </a:solidFill>
            </a:endParaRPr>
          </a:p>
        </p:txBody>
      </p:sp>
      <p:sp>
        <p:nvSpPr>
          <p:cNvPr id="9" name="灯片编号占位符 8"/>
          <p:cNvSpPr>
            <a:spLocks noGrp="1"/>
          </p:cNvSpPr>
          <p:nvPr>
            <p:ph type="sldNum" sz="quarter" idx="12"/>
          </p:nvPr>
        </p:nvSpPr>
        <p:spPr/>
        <p:txBody>
          <a:bodyPr/>
          <a:lstStyle/>
          <a:p>
            <a:fld id="{DBC5E333-E595-45E0-8D1D-028F9CAA398F}" type="slidenum">
              <a:rPr lang="zh-CN" altLang="en-US" smtClean="0"/>
              <a:t>14</a:t>
            </a:fld>
            <a:endParaRPr lang="zh-CN" altLang="en-US"/>
          </a:p>
        </p:txBody>
      </p:sp>
    </p:spTree>
    <p:extLst>
      <p:ext uri="{BB962C8B-B14F-4D97-AF65-F5344CB8AC3E}">
        <p14:creationId xmlns:p14="http://schemas.microsoft.com/office/powerpoint/2010/main" val="483497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3" name="Group 2"/>
          <p:cNvGrpSpPr/>
          <p:nvPr/>
        </p:nvGrpSpPr>
        <p:grpSpPr>
          <a:xfrm>
            <a:off x="0" y="0"/>
            <a:ext cx="12123924" cy="3421062"/>
            <a:chOff x="0" y="0"/>
            <a:chExt cx="12123924" cy="3421062"/>
          </a:xfrm>
        </p:grpSpPr>
        <p:pic>
          <p:nvPicPr>
            <p:cNvPr id="4"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53" y="1966912"/>
            <a:ext cx="6096000" cy="4572000"/>
          </a:xfrm>
          <a:prstGeom prst="rect">
            <a:avLst/>
          </a:prstGeom>
        </p:spPr>
      </p:pic>
      <p:sp>
        <p:nvSpPr>
          <p:cNvPr id="7" name="Rectangle 6"/>
          <p:cNvSpPr/>
          <p:nvPr/>
        </p:nvSpPr>
        <p:spPr>
          <a:xfrm>
            <a:off x="1150043" y="1135909"/>
            <a:ext cx="2851550" cy="523220"/>
          </a:xfrm>
          <a:prstGeom prst="rect">
            <a:avLst/>
          </a:prstGeom>
        </p:spPr>
        <p:txBody>
          <a:bodyPr wrap="none">
            <a:spAutoFit/>
          </a:bodyPr>
          <a:lstStyle/>
          <a:p>
            <a:r>
              <a:rPr lang="en-US" sz="2800" b="1" dirty="0">
                <a:solidFill>
                  <a:schemeClr val="bg1"/>
                </a:solidFill>
              </a:rPr>
              <a:t>Publication Graph</a:t>
            </a:r>
          </a:p>
        </p:txBody>
      </p:sp>
      <p:pic>
        <p:nvPicPr>
          <p:cNvPr id="8" name="Picture 7"/>
          <p:cNvPicPr>
            <a:picLocks noChangeAspect="1"/>
          </p:cNvPicPr>
          <p:nvPr/>
        </p:nvPicPr>
        <p:blipFill>
          <a:blip r:embed="rId6"/>
          <a:stretch>
            <a:fillRect/>
          </a:stretch>
        </p:blipFill>
        <p:spPr>
          <a:xfrm>
            <a:off x="6486026" y="349250"/>
            <a:ext cx="5419725" cy="6372225"/>
          </a:xfrm>
          <a:prstGeom prst="rect">
            <a:avLst/>
          </a:prstGeom>
        </p:spPr>
      </p:pic>
      <p:sp>
        <p:nvSpPr>
          <p:cNvPr id="9" name="矩形 8"/>
          <p:cNvSpPr/>
          <p:nvPr/>
        </p:nvSpPr>
        <p:spPr>
          <a:xfrm>
            <a:off x="291475" y="0"/>
            <a:ext cx="3710118" cy="861774"/>
          </a:xfrm>
          <a:prstGeom prst="rect">
            <a:avLst/>
          </a:prstGeom>
        </p:spPr>
        <p:txBody>
          <a:bodyPr wrap="none">
            <a:spAutoFit/>
          </a:bodyPr>
          <a:lstStyle/>
          <a:p>
            <a:pPr algn="ctr"/>
            <a:r>
              <a:rPr lang="en-US" altLang="zh-CN" sz="5000" b="1" dirty="0" smtClean="0">
                <a:solidFill>
                  <a:schemeClr val="bg1"/>
                </a:solidFill>
                <a:latin typeface="+mj-lt"/>
              </a:rPr>
              <a:t>Author Profile</a:t>
            </a:r>
            <a:endParaRPr lang="en-US" altLang="zh-CN" sz="5000" b="1" i="0" dirty="0">
              <a:solidFill>
                <a:schemeClr val="bg1"/>
              </a:solidFill>
              <a:effectLst/>
              <a:latin typeface="+mj-lt"/>
            </a:endParaRPr>
          </a:p>
        </p:txBody>
      </p:sp>
      <p:sp>
        <p:nvSpPr>
          <p:cNvPr id="10" name="灯片编号占位符 9"/>
          <p:cNvSpPr>
            <a:spLocks noGrp="1"/>
          </p:cNvSpPr>
          <p:nvPr>
            <p:ph type="sldNum" sz="quarter" idx="12"/>
          </p:nvPr>
        </p:nvSpPr>
        <p:spPr/>
        <p:txBody>
          <a:bodyPr/>
          <a:lstStyle/>
          <a:p>
            <a:fld id="{DBC5E333-E595-45E0-8D1D-028F9CAA398F}" type="slidenum">
              <a:rPr lang="zh-CN" altLang="en-US" smtClean="0"/>
              <a:t>15</a:t>
            </a:fld>
            <a:endParaRPr lang="zh-CN" altLang="en-US"/>
          </a:p>
        </p:txBody>
      </p:sp>
    </p:spTree>
    <p:extLst>
      <p:ext uri="{BB962C8B-B14F-4D97-AF65-F5344CB8AC3E}">
        <p14:creationId xmlns:p14="http://schemas.microsoft.com/office/powerpoint/2010/main" val="578740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23924" cy="3421062"/>
            <a:chOff x="0" y="0"/>
            <a:chExt cx="12123924" cy="3421062"/>
          </a:xfrm>
        </p:grpSpPr>
        <p:pic>
          <p:nvPicPr>
            <p:cNvPr id="7"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a:stretch>
            <a:fillRect/>
          </a:stretch>
        </p:blipFill>
        <p:spPr>
          <a:xfrm>
            <a:off x="523874" y="1610300"/>
            <a:ext cx="4314825" cy="4440674"/>
          </a:xfrm>
          <a:prstGeom prst="rect">
            <a:avLst/>
          </a:prstGeom>
        </p:spPr>
      </p:pic>
      <p:pic>
        <p:nvPicPr>
          <p:cNvPr id="3" name="Picture 2"/>
          <p:cNvPicPr>
            <a:picLocks noChangeAspect="1"/>
          </p:cNvPicPr>
          <p:nvPr/>
        </p:nvPicPr>
        <p:blipFill>
          <a:blip r:embed="rId6"/>
          <a:stretch>
            <a:fillRect/>
          </a:stretch>
        </p:blipFill>
        <p:spPr>
          <a:xfrm>
            <a:off x="5084642" y="657224"/>
            <a:ext cx="6408736" cy="6029325"/>
          </a:xfrm>
          <a:prstGeom prst="rect">
            <a:avLst/>
          </a:prstGeom>
        </p:spPr>
      </p:pic>
      <p:sp>
        <p:nvSpPr>
          <p:cNvPr id="9" name="矩形 8"/>
          <p:cNvSpPr/>
          <p:nvPr/>
        </p:nvSpPr>
        <p:spPr>
          <a:xfrm>
            <a:off x="311571" y="92347"/>
            <a:ext cx="3710118" cy="861774"/>
          </a:xfrm>
          <a:prstGeom prst="rect">
            <a:avLst/>
          </a:prstGeom>
        </p:spPr>
        <p:txBody>
          <a:bodyPr wrap="none">
            <a:spAutoFit/>
          </a:bodyPr>
          <a:lstStyle/>
          <a:p>
            <a:pPr algn="ctr"/>
            <a:r>
              <a:rPr lang="en-US" altLang="zh-CN" sz="5000" b="1" dirty="0" smtClean="0">
                <a:solidFill>
                  <a:schemeClr val="bg1"/>
                </a:solidFill>
                <a:latin typeface="+mj-lt"/>
              </a:rPr>
              <a:t>Author Profile</a:t>
            </a:r>
            <a:endParaRPr lang="en-US" altLang="zh-CN" sz="5000" b="1" i="0" dirty="0">
              <a:solidFill>
                <a:schemeClr val="bg1"/>
              </a:solidFill>
              <a:effectLst/>
              <a:latin typeface="+mj-lt"/>
            </a:endParaRPr>
          </a:p>
        </p:txBody>
      </p:sp>
      <p:sp>
        <p:nvSpPr>
          <p:cNvPr id="5" name="灯片编号占位符 4"/>
          <p:cNvSpPr>
            <a:spLocks noGrp="1"/>
          </p:cNvSpPr>
          <p:nvPr>
            <p:ph type="sldNum" sz="quarter" idx="12"/>
          </p:nvPr>
        </p:nvSpPr>
        <p:spPr/>
        <p:txBody>
          <a:bodyPr/>
          <a:lstStyle/>
          <a:p>
            <a:fld id="{DBC5E333-E595-45E0-8D1D-028F9CAA398F}" type="slidenum">
              <a:rPr lang="zh-CN" altLang="en-US" smtClean="0"/>
              <a:t>16</a:t>
            </a:fld>
            <a:endParaRPr lang="zh-CN" altLang="en-US"/>
          </a:p>
        </p:txBody>
      </p:sp>
    </p:spTree>
    <p:extLst>
      <p:ext uri="{BB962C8B-B14F-4D97-AF65-F5344CB8AC3E}">
        <p14:creationId xmlns:p14="http://schemas.microsoft.com/office/powerpoint/2010/main" val="70764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3" name="Group 2"/>
          <p:cNvGrpSpPr/>
          <p:nvPr/>
        </p:nvGrpSpPr>
        <p:grpSpPr>
          <a:xfrm>
            <a:off x="0" y="0"/>
            <a:ext cx="12123924" cy="3421062"/>
            <a:chOff x="0" y="0"/>
            <a:chExt cx="12123924" cy="3421062"/>
          </a:xfrm>
        </p:grpSpPr>
        <p:pic>
          <p:nvPicPr>
            <p:cNvPr id="4"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Content Placeholder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48" y="2011680"/>
            <a:ext cx="6826394" cy="3648456"/>
          </a:xfrm>
          <a:prstGeom prst="rect">
            <a:avLst/>
          </a:prstGeom>
        </p:spPr>
      </p:pic>
      <p:pic>
        <p:nvPicPr>
          <p:cNvPr id="8" name="Content Placeholder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7733" y="1116270"/>
            <a:ext cx="4886899" cy="5439276"/>
          </a:xfrm>
          <a:prstGeom prst="rect">
            <a:avLst/>
          </a:prstGeom>
        </p:spPr>
      </p:pic>
      <p:sp>
        <p:nvSpPr>
          <p:cNvPr id="9" name="Title 3"/>
          <p:cNvSpPr txBox="1">
            <a:spLocks/>
          </p:cNvSpPr>
          <p:nvPr/>
        </p:nvSpPr>
        <p:spPr>
          <a:xfrm>
            <a:off x="148894" y="1892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rPr>
              <a:t>Updating your CV in </a:t>
            </a:r>
            <a:r>
              <a:rPr lang="en-US" b="1" dirty="0" err="1" smtClean="0">
                <a:solidFill>
                  <a:schemeClr val="bg1"/>
                </a:solidFill>
              </a:rPr>
              <a:t>HEPNames</a:t>
            </a:r>
            <a:endParaRPr lang="en-US" b="1" dirty="0">
              <a:solidFill>
                <a:schemeClr val="bg1"/>
              </a:solidFill>
            </a:endParaRPr>
          </a:p>
        </p:txBody>
      </p:sp>
      <p:sp>
        <p:nvSpPr>
          <p:cNvPr id="6" name="灯片编号占位符 5"/>
          <p:cNvSpPr>
            <a:spLocks noGrp="1"/>
          </p:cNvSpPr>
          <p:nvPr>
            <p:ph type="sldNum" sz="quarter" idx="12"/>
          </p:nvPr>
        </p:nvSpPr>
        <p:spPr/>
        <p:txBody>
          <a:bodyPr/>
          <a:lstStyle/>
          <a:p>
            <a:fld id="{DBC5E333-E595-45E0-8D1D-028F9CAA398F}" type="slidenum">
              <a:rPr lang="zh-CN" altLang="en-US" smtClean="0"/>
              <a:t>17</a:t>
            </a:fld>
            <a:endParaRPr lang="zh-CN" altLang="en-US"/>
          </a:p>
        </p:txBody>
      </p:sp>
    </p:spTree>
    <p:extLst>
      <p:ext uri="{BB962C8B-B14F-4D97-AF65-F5344CB8AC3E}">
        <p14:creationId xmlns:p14="http://schemas.microsoft.com/office/powerpoint/2010/main" val="1744133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5" name="Group 2"/>
          <p:cNvGrpSpPr/>
          <p:nvPr/>
        </p:nvGrpSpPr>
        <p:grpSpPr>
          <a:xfrm>
            <a:off x="0" y="0"/>
            <a:ext cx="12123924" cy="3421062"/>
            <a:chOff x="0" y="0"/>
            <a:chExt cx="12123924" cy="3421062"/>
          </a:xfrm>
        </p:grpSpPr>
        <p:pic>
          <p:nvPicPr>
            <p:cNvPr id="6"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312" y="819193"/>
            <a:ext cx="9400681" cy="5239414"/>
          </a:xfrm>
          <a:prstGeom prst="rect">
            <a:avLst/>
          </a:prstGeom>
        </p:spPr>
      </p:pic>
      <p:sp>
        <p:nvSpPr>
          <p:cNvPr id="10" name="Content Placeholder 3"/>
          <p:cNvSpPr txBox="1">
            <a:spLocks/>
          </p:cNvSpPr>
          <p:nvPr/>
        </p:nvSpPr>
        <p:spPr>
          <a:xfrm>
            <a:off x="803209" y="6077311"/>
            <a:ext cx="10896600" cy="7132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solidFill>
                  <a:srgbClr val="FFFF00"/>
                </a:solidFill>
              </a:rPr>
              <a:t>Claim, reject, or assign </a:t>
            </a:r>
            <a:r>
              <a:rPr lang="en-US" sz="3600" b="1" dirty="0" smtClean="0">
                <a:solidFill>
                  <a:schemeClr val="bg1"/>
                </a:solidFill>
              </a:rPr>
              <a:t>single papers to another person</a:t>
            </a:r>
            <a:endParaRPr lang="en-US" sz="3600" b="1" dirty="0">
              <a:solidFill>
                <a:schemeClr val="bg1"/>
              </a:solidFill>
            </a:endParaRPr>
          </a:p>
        </p:txBody>
      </p:sp>
      <p:sp>
        <p:nvSpPr>
          <p:cNvPr id="8" name="矩形 7"/>
          <p:cNvSpPr/>
          <p:nvPr/>
        </p:nvSpPr>
        <p:spPr>
          <a:xfrm>
            <a:off x="249156" y="0"/>
            <a:ext cx="6166176" cy="861774"/>
          </a:xfrm>
          <a:prstGeom prst="rect">
            <a:avLst/>
          </a:prstGeom>
        </p:spPr>
        <p:txBody>
          <a:bodyPr wrap="none">
            <a:spAutoFit/>
          </a:bodyPr>
          <a:lstStyle/>
          <a:p>
            <a:pPr algn="ctr"/>
            <a:r>
              <a:rPr lang="en-US" altLang="zh-CN" sz="5000" b="1" dirty="0" smtClean="0">
                <a:solidFill>
                  <a:schemeClr val="bg1"/>
                </a:solidFill>
                <a:latin typeface="+mj-lt"/>
              </a:rPr>
              <a:t>Manage Publication List</a:t>
            </a:r>
            <a:endParaRPr lang="en-US" altLang="zh-CN" sz="5000" b="1" i="0" dirty="0">
              <a:solidFill>
                <a:schemeClr val="bg1"/>
              </a:solidFill>
              <a:effectLst/>
              <a:latin typeface="+mj-lt"/>
            </a:endParaRPr>
          </a:p>
        </p:txBody>
      </p:sp>
      <p:sp>
        <p:nvSpPr>
          <p:cNvPr id="3" name="灯片编号占位符 2"/>
          <p:cNvSpPr>
            <a:spLocks noGrp="1"/>
          </p:cNvSpPr>
          <p:nvPr>
            <p:ph type="sldNum" sz="quarter" idx="12"/>
          </p:nvPr>
        </p:nvSpPr>
        <p:spPr/>
        <p:txBody>
          <a:bodyPr/>
          <a:lstStyle/>
          <a:p>
            <a:fld id="{DBC5E333-E595-45E0-8D1D-028F9CAA398F}" type="slidenum">
              <a:rPr lang="zh-CN" altLang="en-US" smtClean="0"/>
              <a:t>18</a:t>
            </a:fld>
            <a:endParaRPr lang="zh-CN" altLang="en-US"/>
          </a:p>
        </p:txBody>
      </p:sp>
    </p:spTree>
    <p:extLst>
      <p:ext uri="{BB962C8B-B14F-4D97-AF65-F5344CB8AC3E}">
        <p14:creationId xmlns:p14="http://schemas.microsoft.com/office/powerpoint/2010/main" val="2197683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5" name="Group 2"/>
          <p:cNvGrpSpPr/>
          <p:nvPr/>
        </p:nvGrpSpPr>
        <p:grpSpPr>
          <a:xfrm>
            <a:off x="0" y="0"/>
            <a:ext cx="12123924" cy="3421062"/>
            <a:chOff x="0" y="0"/>
            <a:chExt cx="12123924" cy="3421062"/>
          </a:xfrm>
        </p:grpSpPr>
        <p:pic>
          <p:nvPicPr>
            <p:cNvPr id="6"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3"/>
          <p:cNvSpPr>
            <a:spLocks noChangeArrowheads="1"/>
          </p:cNvSpPr>
          <p:nvPr/>
        </p:nvSpPr>
        <p:spPr bwMode="auto">
          <a:xfrm>
            <a:off x="63064" y="2765994"/>
            <a:ext cx="121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ctr"/>
            <a:r>
              <a:rPr lang="zh-CN" altLang="en-US" sz="6000" dirty="0" smtClean="0">
                <a:latin typeface="微软雅黑" panose="020B0503020204020204" pitchFamily="34" charset="-122"/>
                <a:ea typeface="微软雅黑" panose="020B0503020204020204" pitchFamily="34" charset="-122"/>
              </a:rPr>
              <a:t>如何进行中国人名相关的检索？</a:t>
            </a:r>
            <a:endParaRPr lang="en-US" altLang="en-US" sz="60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DBC5E333-E595-45E0-8D1D-028F9CAA398F}" type="slidenum">
              <a:rPr lang="zh-CN" altLang="en-US" smtClean="0"/>
              <a:t>19</a:t>
            </a:fld>
            <a:endParaRPr lang="zh-CN" altLang="en-US"/>
          </a:p>
        </p:txBody>
      </p:sp>
    </p:spTree>
    <p:extLst>
      <p:ext uri="{BB962C8B-B14F-4D97-AF65-F5344CB8AC3E}">
        <p14:creationId xmlns:p14="http://schemas.microsoft.com/office/powerpoint/2010/main" val="1057533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66" name="Group 65"/>
          <p:cNvGrpSpPr/>
          <p:nvPr/>
        </p:nvGrpSpPr>
        <p:grpSpPr>
          <a:xfrm>
            <a:off x="0" y="0"/>
            <a:ext cx="12123924" cy="3421062"/>
            <a:chOff x="0" y="0"/>
            <a:chExt cx="12123924" cy="3421062"/>
          </a:xfrm>
        </p:grpSpPr>
        <p:pic>
          <p:nvPicPr>
            <p:cNvPr id="4"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11" descr="box_reflex_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490" y="409221"/>
            <a:ext cx="1089025" cy="11271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344515" y="304716"/>
            <a:ext cx="2469566"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思考？</a:t>
            </a:r>
            <a:endParaRPr lang="en-US" b="1" dirty="0">
              <a:solidFill>
                <a:srgbClr val="00B0F0"/>
              </a:solidFill>
              <a:latin typeface="微软雅黑" panose="020B0503020204020204" pitchFamily="34" charset="-122"/>
              <a:ea typeface="微软雅黑" panose="020B0503020204020204" pitchFamily="34" charset="-122"/>
              <a:cs typeface="Aharoni" panose="02010803020104030203" pitchFamily="2" charset="-79"/>
            </a:endParaRPr>
          </a:p>
        </p:txBody>
      </p:sp>
      <p:grpSp>
        <p:nvGrpSpPr>
          <p:cNvPr id="65" name="Group 64"/>
          <p:cNvGrpSpPr/>
          <p:nvPr/>
        </p:nvGrpSpPr>
        <p:grpSpPr>
          <a:xfrm>
            <a:off x="1428952" y="1295775"/>
            <a:ext cx="9227799" cy="114300"/>
            <a:chOff x="1419525" y="1116662"/>
            <a:chExt cx="9227799" cy="114300"/>
          </a:xfrm>
        </p:grpSpPr>
        <p:pic>
          <p:nvPicPr>
            <p:cNvPr id="9" name="Picture 71"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525"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2"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8163"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3"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8388"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4"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7025"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5"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7250"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6"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5888"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1"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7219"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2"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5857"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3"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6082"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4"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4719"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5"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4944"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6"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3582"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1"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9836"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2"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8474"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3"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8699"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4"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7336"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5"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7561" y="1116662"/>
              <a:ext cx="1111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6" descr="box_refl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6199" y="1116662"/>
              <a:ext cx="111125" cy="114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82"/>
          <p:cNvGrpSpPr>
            <a:grpSpLocks/>
          </p:cNvGrpSpPr>
          <p:nvPr/>
        </p:nvGrpSpPr>
        <p:grpSpPr bwMode="auto">
          <a:xfrm>
            <a:off x="1287528" y="1774826"/>
            <a:ext cx="8478642" cy="783192"/>
            <a:chOff x="431" y="1003"/>
            <a:chExt cx="4144" cy="384"/>
          </a:xfrm>
        </p:grpSpPr>
        <p:grpSp>
          <p:nvGrpSpPr>
            <p:cNvPr id="34" name="Group 35"/>
            <p:cNvGrpSpPr>
              <a:grpSpLocks/>
            </p:cNvGrpSpPr>
            <p:nvPr/>
          </p:nvGrpSpPr>
          <p:grpSpPr bwMode="auto">
            <a:xfrm>
              <a:off x="735" y="1037"/>
              <a:ext cx="3840" cy="296"/>
              <a:chOff x="480" y="384"/>
              <a:chExt cx="1680" cy="1296"/>
            </a:xfrm>
          </p:grpSpPr>
          <p:pic>
            <p:nvPicPr>
              <p:cNvPr id="38" name="Picture 36" descr="box_reflex3"/>
              <p:cNvPicPr>
                <a:picLocks noChangeAspect="1" noChangeArrowheads="1"/>
              </p:cNvPicPr>
              <p:nvPr/>
            </p:nvPicPr>
            <p:blipFill>
              <a:blip r:embed="rId7">
                <a:lum contrast="30000"/>
                <a:extLst>
                  <a:ext uri="{28A0092B-C50C-407E-A947-70E740481C1C}">
                    <a14:useLocalDpi xmlns:a14="http://schemas.microsoft.com/office/drawing/2010/main" val="0"/>
                  </a:ext>
                </a:extLst>
              </a:blip>
              <a:srcRect/>
              <a:stretch>
                <a:fillRect/>
              </a:stretch>
            </p:blipFill>
            <p:spPr bwMode="gray">
              <a:xfrm>
                <a:off x="480" y="384"/>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7"/>
              <p:cNvSpPr>
                <a:spLocks noChangeArrowheads="1"/>
              </p:cNvSpPr>
              <p:nvPr/>
            </p:nvSpPr>
            <p:spPr bwMode="gray">
              <a:xfrm>
                <a:off x="480" y="384"/>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2000" b="1" dirty="0" smtClean="0">
                    <a:effectLst>
                      <a:outerShdw blurRad="38100" dist="38100" dir="2700000" algn="tl">
                        <a:srgbClr val="FFFFFF"/>
                      </a:outerShdw>
                    </a:effectLst>
                    <a:latin typeface="Microsoft YaHei" panose="020B0503020204020204" pitchFamily="34" charset="-122"/>
                    <a:ea typeface="Microsoft YaHei" panose="020B0503020204020204" pitchFamily="34" charset="-122"/>
                  </a:rPr>
                  <a:t>       </a:t>
                </a:r>
                <a:r>
                  <a:rPr lang="zh-CN" altLang="en-US"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想寻找全面、权威</a:t>
                </a:r>
                <a:r>
                  <a:rPr lang="zh-CN" altLang="en-US" sz="3200" b="1" dirty="0" smtClean="0">
                    <a:effectLst>
                      <a:outerShdw blurRad="38100" dist="38100" dir="2700000" algn="tl">
                        <a:srgbClr val="FFFFFF"/>
                      </a:outerShdw>
                    </a:effectLst>
                    <a:latin typeface="Microsoft YaHei" panose="020B0503020204020204" pitchFamily="34" charset="-122"/>
                    <a:ea typeface="Microsoft YaHei" panose="020B0503020204020204" pitchFamily="34" charset="-122"/>
                  </a:rPr>
                  <a:t>、前沿的</a:t>
                </a:r>
                <a:r>
                  <a:rPr lang="en-US" altLang="zh-CN"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HEP</a:t>
                </a:r>
                <a:r>
                  <a:rPr lang="zh-CN" altLang="en-US"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信息</a:t>
                </a:r>
              </a:p>
            </p:txBody>
          </p:sp>
        </p:grpSp>
        <p:grpSp>
          <p:nvGrpSpPr>
            <p:cNvPr id="35" name="Group 66"/>
            <p:cNvGrpSpPr>
              <a:grpSpLocks/>
            </p:cNvGrpSpPr>
            <p:nvPr/>
          </p:nvGrpSpPr>
          <p:grpSpPr bwMode="auto">
            <a:xfrm>
              <a:off x="431" y="1003"/>
              <a:ext cx="452" cy="384"/>
              <a:chOff x="480" y="384"/>
              <a:chExt cx="1680" cy="1296"/>
            </a:xfrm>
          </p:grpSpPr>
          <p:pic>
            <p:nvPicPr>
              <p:cNvPr id="36" name="Picture 67" descr="box_reflex3"/>
              <p:cNvPicPr>
                <a:picLocks noChangeAspect="1" noChangeArrowheads="1"/>
              </p:cNvPicPr>
              <p:nvPr/>
            </p:nvPicPr>
            <p:blipFill>
              <a:blip r:embed="rId8" cstate="print">
                <a:lum contrast="24000"/>
                <a:extLst>
                  <a:ext uri="{28A0092B-C50C-407E-A947-70E740481C1C}">
                    <a14:useLocalDpi xmlns:a14="http://schemas.microsoft.com/office/drawing/2010/main" val="0"/>
                  </a:ext>
                </a:extLst>
              </a:blip>
              <a:srcRect/>
              <a:stretch>
                <a:fillRect/>
              </a:stretch>
            </p:blipFill>
            <p:spPr bwMode="gray">
              <a:xfrm>
                <a:off x="480" y="384"/>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68"/>
              <p:cNvSpPr>
                <a:spLocks noChangeArrowheads="1"/>
              </p:cNvSpPr>
              <p:nvPr/>
            </p:nvSpPr>
            <p:spPr bwMode="gray">
              <a:xfrm>
                <a:off x="480" y="384"/>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3200" b="1" dirty="0" smtClean="0">
                    <a:effectLst>
                      <a:outerShdw blurRad="38100" dist="38100" dir="2700000" algn="tl">
                        <a:srgbClr val="FFFFFF"/>
                      </a:outerShdw>
                    </a:effectLst>
                    <a:latin typeface="Microsoft YaHei" panose="020B0503020204020204" pitchFamily="34" charset="-122"/>
                    <a:ea typeface="Microsoft YaHei" panose="020B0503020204020204" pitchFamily="34" charset="-122"/>
                  </a:rPr>
                  <a:t>1</a:t>
                </a:r>
                <a:endParaRPr lang="en-US" altLang="ko-KR"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endParaRPr>
              </a:p>
            </p:txBody>
          </p:sp>
        </p:grpSp>
      </p:grpSp>
      <p:grpSp>
        <p:nvGrpSpPr>
          <p:cNvPr id="40" name="Group 81"/>
          <p:cNvGrpSpPr>
            <a:grpSpLocks/>
          </p:cNvGrpSpPr>
          <p:nvPr/>
        </p:nvGrpSpPr>
        <p:grpSpPr bwMode="auto">
          <a:xfrm>
            <a:off x="1287528" y="2822095"/>
            <a:ext cx="8478642" cy="840647"/>
            <a:chOff x="431" y="1782"/>
            <a:chExt cx="4144" cy="426"/>
          </a:xfrm>
        </p:grpSpPr>
        <p:grpSp>
          <p:nvGrpSpPr>
            <p:cNvPr id="41" name="Group 38"/>
            <p:cNvGrpSpPr>
              <a:grpSpLocks/>
            </p:cNvGrpSpPr>
            <p:nvPr/>
          </p:nvGrpSpPr>
          <p:grpSpPr bwMode="auto">
            <a:xfrm>
              <a:off x="735" y="1834"/>
              <a:ext cx="3840" cy="374"/>
              <a:chOff x="480" y="573"/>
              <a:chExt cx="1680" cy="1642"/>
            </a:xfrm>
          </p:grpSpPr>
          <p:pic>
            <p:nvPicPr>
              <p:cNvPr id="45" name="Picture 39" descr="box_reflex3"/>
              <p:cNvPicPr>
                <a:picLocks noChangeAspect="1" noChangeArrowheads="1"/>
              </p:cNvPicPr>
              <p:nvPr/>
            </p:nvPicPr>
            <p:blipFill>
              <a:blip r:embed="rId7">
                <a:lum contrast="30000"/>
                <a:extLst>
                  <a:ext uri="{28A0092B-C50C-407E-A947-70E740481C1C}">
                    <a14:useLocalDpi xmlns:a14="http://schemas.microsoft.com/office/drawing/2010/main" val="0"/>
                  </a:ext>
                </a:extLst>
              </a:blip>
              <a:srcRect/>
              <a:stretch>
                <a:fillRect/>
              </a:stretch>
            </p:blipFill>
            <p:spPr bwMode="gray">
              <a:xfrm>
                <a:off x="480" y="573"/>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0"/>
              <p:cNvSpPr>
                <a:spLocks noChangeArrowheads="1"/>
              </p:cNvSpPr>
              <p:nvPr/>
            </p:nvSpPr>
            <p:spPr bwMode="gray">
              <a:xfrm>
                <a:off x="480" y="919"/>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ko-KR" dirty="0" smtClean="0">
                    <a:ea typeface="굴림" panose="020B0600000101010101" pitchFamily="34" charset="-127"/>
                  </a:rPr>
                  <a:t>           </a:t>
                </a:r>
                <a:r>
                  <a:rPr lang="zh-CN" altLang="en-US"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想多维度展示个人</a:t>
                </a:r>
                <a:r>
                  <a:rPr lang="en-US" altLang="zh-CN"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a:t>
                </a:r>
                <a:r>
                  <a:rPr lang="zh-CN" altLang="en-US"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团队的科研成果</a:t>
                </a:r>
              </a:p>
              <a:p>
                <a:pPr algn="l"/>
                <a:endParaRPr lang="en-US" altLang="ko-KR" sz="2000" b="1" dirty="0">
                  <a:effectLst>
                    <a:outerShdw blurRad="38100" dist="38100" dir="2700000" algn="tl">
                      <a:srgbClr val="FFFFFF"/>
                    </a:outerShdw>
                  </a:effectLst>
                  <a:ea typeface="굴림" panose="020B0600000101010101" pitchFamily="34" charset="-127"/>
                </a:endParaRPr>
              </a:p>
            </p:txBody>
          </p:sp>
        </p:grpSp>
        <p:grpSp>
          <p:nvGrpSpPr>
            <p:cNvPr id="42" name="Group 69"/>
            <p:cNvGrpSpPr>
              <a:grpSpLocks/>
            </p:cNvGrpSpPr>
            <p:nvPr/>
          </p:nvGrpSpPr>
          <p:grpSpPr bwMode="auto">
            <a:xfrm>
              <a:off x="431" y="1782"/>
              <a:ext cx="452" cy="399"/>
              <a:chOff x="480" y="480"/>
              <a:chExt cx="1680" cy="1344"/>
            </a:xfrm>
          </p:grpSpPr>
          <p:pic>
            <p:nvPicPr>
              <p:cNvPr id="43" name="Picture 70" descr="box_reflex3"/>
              <p:cNvPicPr>
                <a:picLocks noChangeAspect="1" noChangeArrowheads="1"/>
              </p:cNvPicPr>
              <p:nvPr/>
            </p:nvPicPr>
            <p:blipFill>
              <a:blip r:embed="rId9" cstate="print">
                <a:lum contrast="24000"/>
                <a:extLst>
                  <a:ext uri="{28A0092B-C50C-407E-A947-70E740481C1C}">
                    <a14:useLocalDpi xmlns:a14="http://schemas.microsoft.com/office/drawing/2010/main" val="0"/>
                  </a:ext>
                </a:extLst>
              </a:blip>
              <a:srcRect/>
              <a:stretch>
                <a:fillRect/>
              </a:stretch>
            </p:blipFill>
            <p:spPr bwMode="gray">
              <a:xfrm>
                <a:off x="480" y="528"/>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71"/>
              <p:cNvSpPr>
                <a:spLocks noChangeArrowheads="1"/>
              </p:cNvSpPr>
              <p:nvPr/>
            </p:nvSpPr>
            <p:spPr bwMode="gray">
              <a:xfrm>
                <a:off x="480" y="480"/>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2</a:t>
                </a:r>
              </a:p>
            </p:txBody>
          </p:sp>
        </p:grpSp>
      </p:grpSp>
      <p:grpSp>
        <p:nvGrpSpPr>
          <p:cNvPr id="47" name="Group 80"/>
          <p:cNvGrpSpPr>
            <a:grpSpLocks/>
          </p:cNvGrpSpPr>
          <p:nvPr/>
        </p:nvGrpSpPr>
        <p:grpSpPr bwMode="auto">
          <a:xfrm>
            <a:off x="1277298" y="3764979"/>
            <a:ext cx="8488872" cy="820261"/>
            <a:chOff x="426" y="2376"/>
            <a:chExt cx="4149" cy="397"/>
          </a:xfrm>
        </p:grpSpPr>
        <p:grpSp>
          <p:nvGrpSpPr>
            <p:cNvPr id="48" name="Group 41"/>
            <p:cNvGrpSpPr>
              <a:grpSpLocks/>
            </p:cNvGrpSpPr>
            <p:nvPr/>
          </p:nvGrpSpPr>
          <p:grpSpPr bwMode="auto">
            <a:xfrm>
              <a:off x="735" y="2439"/>
              <a:ext cx="3840" cy="296"/>
              <a:chOff x="480" y="-78"/>
              <a:chExt cx="1680" cy="1296"/>
            </a:xfrm>
          </p:grpSpPr>
          <p:pic>
            <p:nvPicPr>
              <p:cNvPr id="52" name="Picture 42" descr="box_reflex3"/>
              <p:cNvPicPr>
                <a:picLocks noChangeAspect="1" noChangeArrowheads="1"/>
              </p:cNvPicPr>
              <p:nvPr/>
            </p:nvPicPr>
            <p:blipFill>
              <a:blip r:embed="rId7">
                <a:lum contrast="30000"/>
                <a:extLst>
                  <a:ext uri="{28A0092B-C50C-407E-A947-70E740481C1C}">
                    <a14:useLocalDpi xmlns:a14="http://schemas.microsoft.com/office/drawing/2010/main" val="0"/>
                  </a:ext>
                </a:extLst>
              </a:blip>
              <a:srcRect/>
              <a:stretch>
                <a:fillRect/>
              </a:stretch>
            </p:blipFill>
            <p:spPr bwMode="gray">
              <a:xfrm>
                <a:off x="480" y="-78"/>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43"/>
              <p:cNvSpPr>
                <a:spLocks noChangeArrowheads="1"/>
              </p:cNvSpPr>
              <p:nvPr/>
            </p:nvSpPr>
            <p:spPr bwMode="gray">
              <a:xfrm>
                <a:off x="480" y="-78"/>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ko-KR" dirty="0" smtClean="0">
                    <a:ea typeface="굴림" panose="020B0600000101010101" pitchFamily="34" charset="-127"/>
                  </a:rPr>
                  <a:t>           </a:t>
                </a:r>
                <a:r>
                  <a:rPr lang="zh-CN" altLang="en-US"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想全方位评价个人</a:t>
                </a:r>
                <a:r>
                  <a:rPr lang="en-US" altLang="zh-CN"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a:t>
                </a:r>
                <a:r>
                  <a:rPr lang="zh-CN" altLang="en-US"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团队的学术成就</a:t>
                </a:r>
              </a:p>
            </p:txBody>
          </p:sp>
        </p:grpSp>
        <p:grpSp>
          <p:nvGrpSpPr>
            <p:cNvPr id="49" name="Group 72"/>
            <p:cNvGrpSpPr>
              <a:grpSpLocks/>
            </p:cNvGrpSpPr>
            <p:nvPr/>
          </p:nvGrpSpPr>
          <p:grpSpPr bwMode="auto">
            <a:xfrm>
              <a:off x="426" y="2376"/>
              <a:ext cx="457" cy="397"/>
              <a:chOff x="462" y="-65"/>
              <a:chExt cx="1698" cy="1338"/>
            </a:xfrm>
          </p:grpSpPr>
          <p:pic>
            <p:nvPicPr>
              <p:cNvPr id="50" name="Picture 73" descr="box_reflex3"/>
              <p:cNvPicPr>
                <a:picLocks noChangeAspect="1" noChangeArrowheads="1"/>
              </p:cNvPicPr>
              <p:nvPr/>
            </p:nvPicPr>
            <p:blipFill>
              <a:blip r:embed="rId10" cstate="print">
                <a:lum contrast="24000"/>
                <a:extLst>
                  <a:ext uri="{28A0092B-C50C-407E-A947-70E740481C1C}">
                    <a14:useLocalDpi xmlns:a14="http://schemas.microsoft.com/office/drawing/2010/main" val="0"/>
                  </a:ext>
                </a:extLst>
              </a:blip>
              <a:srcRect/>
              <a:stretch>
                <a:fillRect/>
              </a:stretch>
            </p:blipFill>
            <p:spPr bwMode="gray">
              <a:xfrm>
                <a:off x="480" y="-65"/>
                <a:ext cx="1680" cy="1295"/>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74"/>
              <p:cNvSpPr>
                <a:spLocks noChangeArrowheads="1"/>
              </p:cNvSpPr>
              <p:nvPr/>
            </p:nvSpPr>
            <p:spPr bwMode="gray">
              <a:xfrm>
                <a:off x="462" y="-23"/>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3</a:t>
                </a:r>
              </a:p>
            </p:txBody>
          </p:sp>
        </p:grpSp>
      </p:grpSp>
      <p:grpSp>
        <p:nvGrpSpPr>
          <p:cNvPr id="54" name="Group 79"/>
          <p:cNvGrpSpPr>
            <a:grpSpLocks/>
          </p:cNvGrpSpPr>
          <p:nvPr/>
        </p:nvGrpSpPr>
        <p:grpSpPr bwMode="auto">
          <a:xfrm>
            <a:off x="1287528" y="4851580"/>
            <a:ext cx="8478642" cy="839953"/>
            <a:chOff x="431" y="2986"/>
            <a:chExt cx="4144" cy="412"/>
          </a:xfrm>
        </p:grpSpPr>
        <p:grpSp>
          <p:nvGrpSpPr>
            <p:cNvPr id="55" name="Group 44"/>
            <p:cNvGrpSpPr>
              <a:grpSpLocks/>
            </p:cNvGrpSpPr>
            <p:nvPr/>
          </p:nvGrpSpPr>
          <p:grpSpPr bwMode="auto">
            <a:xfrm>
              <a:off x="735" y="3028"/>
              <a:ext cx="3840" cy="320"/>
              <a:chOff x="480" y="-303"/>
              <a:chExt cx="1680" cy="1375"/>
            </a:xfrm>
          </p:grpSpPr>
          <p:pic>
            <p:nvPicPr>
              <p:cNvPr id="59" name="Picture 45" descr="box_reflex3"/>
              <p:cNvPicPr>
                <a:picLocks noChangeAspect="1" noChangeArrowheads="1"/>
              </p:cNvPicPr>
              <p:nvPr/>
            </p:nvPicPr>
            <p:blipFill>
              <a:blip r:embed="rId7">
                <a:lum contrast="30000"/>
                <a:extLst>
                  <a:ext uri="{28A0092B-C50C-407E-A947-70E740481C1C}">
                    <a14:useLocalDpi xmlns:a14="http://schemas.microsoft.com/office/drawing/2010/main" val="0"/>
                  </a:ext>
                </a:extLst>
              </a:blip>
              <a:srcRect/>
              <a:stretch>
                <a:fillRect/>
              </a:stretch>
            </p:blipFill>
            <p:spPr bwMode="gray">
              <a:xfrm>
                <a:off x="480" y="-224"/>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46"/>
              <p:cNvSpPr>
                <a:spLocks noChangeArrowheads="1"/>
              </p:cNvSpPr>
              <p:nvPr/>
            </p:nvSpPr>
            <p:spPr bwMode="gray">
              <a:xfrm>
                <a:off x="480" y="-303"/>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3200" b="1" dirty="0" smtClean="0">
                    <a:effectLst>
                      <a:outerShdw blurRad="38100" dist="38100" dir="2700000" algn="tl">
                        <a:srgbClr val="FFFFFF"/>
                      </a:outerShdw>
                    </a:effectLst>
                    <a:latin typeface="Microsoft YaHei" panose="020B0503020204020204" pitchFamily="34" charset="-122"/>
                    <a:ea typeface="Microsoft YaHei" panose="020B0503020204020204" pitchFamily="34" charset="-122"/>
                  </a:rPr>
                  <a:t>     想</a:t>
                </a:r>
                <a:r>
                  <a:rPr lang="zh-CN" altLang="en-US"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快速了解某</a:t>
                </a:r>
                <a:r>
                  <a:rPr lang="zh-CN" altLang="en-US" sz="3200" b="1" dirty="0" smtClean="0">
                    <a:effectLst>
                      <a:outerShdw blurRad="38100" dist="38100" dir="2700000" algn="tl">
                        <a:srgbClr val="FFFFFF"/>
                      </a:outerShdw>
                    </a:effectLst>
                    <a:latin typeface="Microsoft YaHei" panose="020B0503020204020204" pitchFamily="34" charset="-122"/>
                    <a:ea typeface="Microsoft YaHei" panose="020B0503020204020204" pitchFamily="34" charset="-122"/>
                  </a:rPr>
                  <a:t>一方向的研究现状</a:t>
                </a:r>
                <a:endParaRPr lang="zh-CN" altLang="en-US"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endParaRPr>
              </a:p>
            </p:txBody>
          </p:sp>
        </p:grpSp>
        <p:grpSp>
          <p:nvGrpSpPr>
            <p:cNvPr id="56" name="Group 75"/>
            <p:cNvGrpSpPr>
              <a:grpSpLocks/>
            </p:cNvGrpSpPr>
            <p:nvPr/>
          </p:nvGrpSpPr>
          <p:grpSpPr bwMode="auto">
            <a:xfrm>
              <a:off x="431" y="2986"/>
              <a:ext cx="452" cy="412"/>
              <a:chOff x="480" y="-126"/>
              <a:chExt cx="1680" cy="1386"/>
            </a:xfrm>
          </p:grpSpPr>
          <p:pic>
            <p:nvPicPr>
              <p:cNvPr id="57" name="Picture 76" descr="box_reflex3"/>
              <p:cNvPicPr>
                <a:picLocks noChangeAspect="1" noChangeArrowheads="1"/>
              </p:cNvPicPr>
              <p:nvPr/>
            </p:nvPicPr>
            <p:blipFill>
              <a:blip r:embed="rId11" cstate="print">
                <a:lum contrast="24000"/>
                <a:extLst>
                  <a:ext uri="{28A0092B-C50C-407E-A947-70E740481C1C}">
                    <a14:useLocalDpi xmlns:a14="http://schemas.microsoft.com/office/drawing/2010/main" val="0"/>
                  </a:ext>
                </a:extLst>
              </a:blip>
              <a:srcRect/>
              <a:stretch>
                <a:fillRect/>
              </a:stretch>
            </p:blipFill>
            <p:spPr bwMode="gray">
              <a:xfrm>
                <a:off x="480" y="-36"/>
                <a:ext cx="1680" cy="1296"/>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77"/>
              <p:cNvSpPr>
                <a:spLocks noChangeArrowheads="1"/>
              </p:cNvSpPr>
              <p:nvPr/>
            </p:nvSpPr>
            <p:spPr bwMode="gray">
              <a:xfrm>
                <a:off x="480" y="-126"/>
                <a:ext cx="1680"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3200" b="1" dirty="0">
                    <a:effectLst>
                      <a:outerShdw blurRad="38100" dist="38100" dir="2700000" algn="tl">
                        <a:srgbClr val="FFFFFF"/>
                      </a:outerShdw>
                    </a:effectLst>
                    <a:latin typeface="Microsoft YaHei" panose="020B0503020204020204" pitchFamily="34" charset="-122"/>
                    <a:ea typeface="Microsoft YaHei" panose="020B0503020204020204" pitchFamily="34" charset="-122"/>
                  </a:rPr>
                  <a:t>4</a:t>
                </a:r>
              </a:p>
            </p:txBody>
          </p:sp>
        </p:grpSp>
      </p:grpSp>
      <p:pic>
        <p:nvPicPr>
          <p:cNvPr id="61" name="Picture 98" descr="Untitled-25"/>
          <p:cNvPicPr>
            <a:picLocks noChangeAspect="1" noChangeArrowheads="1"/>
          </p:cNvPicPr>
          <p:nvPr/>
        </p:nvPicPr>
        <p:blipFill>
          <a:blip r:embed="rId12">
            <a:lum contrast="24000"/>
            <a:extLst>
              <a:ext uri="{28A0092B-C50C-407E-A947-70E740481C1C}">
                <a14:useLocalDpi xmlns:a14="http://schemas.microsoft.com/office/drawing/2010/main" val="0"/>
              </a:ext>
            </a:extLst>
          </a:blip>
          <a:srcRect/>
          <a:stretch>
            <a:fillRect/>
          </a:stretch>
        </p:blipFill>
        <p:spPr bwMode="auto">
          <a:xfrm>
            <a:off x="7168036" y="6175415"/>
            <a:ext cx="4865176" cy="47625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12" descr="box_reflex_transpar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558016" y="6275073"/>
            <a:ext cx="341464" cy="260705"/>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86"/>
          <p:cNvSpPr>
            <a:spLocks noChangeArrowheads="1"/>
          </p:cNvSpPr>
          <p:nvPr/>
        </p:nvSpPr>
        <p:spPr bwMode="gray">
          <a:xfrm>
            <a:off x="7168035" y="6284865"/>
            <a:ext cx="3725882"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200" dirty="0">
                <a:solidFill>
                  <a:srgbClr val="FFC000"/>
                </a:solidFill>
                <a:latin typeface="Microsoft YaHei" panose="020B0503020204020204" pitchFamily="34" charset="-122"/>
                <a:ea typeface="Microsoft YaHei" panose="020B0503020204020204" pitchFamily="34" charset="-122"/>
              </a:rPr>
              <a:t>中国物理学会</a:t>
            </a:r>
            <a:r>
              <a:rPr lang="zh-CN" altLang="en-US" sz="1200" dirty="0" smtClean="0">
                <a:solidFill>
                  <a:srgbClr val="FFC000"/>
                </a:solidFill>
                <a:latin typeface="Microsoft YaHei" panose="020B0503020204020204" pitchFamily="34" charset="-122"/>
                <a:ea typeface="Microsoft YaHei" panose="020B0503020204020204" pitchFamily="34" charset="-122"/>
              </a:rPr>
              <a:t>高能物理分会</a:t>
            </a:r>
            <a:r>
              <a:rPr lang="zh-CN" altLang="en-US" sz="1200" dirty="0">
                <a:solidFill>
                  <a:srgbClr val="FFC000"/>
                </a:solidFill>
                <a:latin typeface="Microsoft YaHei" panose="020B0503020204020204" pitchFamily="34" charset="-122"/>
                <a:ea typeface="Microsoft YaHei" panose="020B0503020204020204" pitchFamily="34" charset="-122"/>
              </a:rPr>
              <a:t>第十届全国会员代表大会暨学术年会</a:t>
            </a:r>
            <a:endParaRPr lang="en-US" altLang="ko-KR" sz="1200" dirty="0">
              <a:solidFill>
                <a:srgbClr val="FFC000"/>
              </a:solidFill>
              <a:latin typeface="Microsoft YaHei" panose="020B0503020204020204" pitchFamily="34" charset="-122"/>
              <a:ea typeface="Microsoft YaHei" panose="020B0503020204020204" pitchFamily="34" charset="-122"/>
            </a:endParaRPr>
          </a:p>
        </p:txBody>
      </p:sp>
      <p:sp>
        <p:nvSpPr>
          <p:cNvPr id="3" name="灯片编号占位符 2"/>
          <p:cNvSpPr>
            <a:spLocks noGrp="1"/>
          </p:cNvSpPr>
          <p:nvPr>
            <p:ph type="sldNum" sz="quarter" idx="12"/>
          </p:nvPr>
        </p:nvSpPr>
        <p:spPr/>
        <p:txBody>
          <a:bodyPr/>
          <a:lstStyle/>
          <a:p>
            <a:fld id="{DBC5E333-E595-45E0-8D1D-028F9CAA398F}" type="slidenum">
              <a:rPr lang="zh-CN" altLang="en-US" smtClean="0"/>
              <a:t>2</a:t>
            </a:fld>
            <a:endParaRPr lang="zh-CN" altLang="en-US"/>
          </a:p>
        </p:txBody>
      </p:sp>
    </p:spTree>
    <p:extLst>
      <p:ext uri="{BB962C8B-B14F-4D97-AF65-F5344CB8AC3E}">
        <p14:creationId xmlns:p14="http://schemas.microsoft.com/office/powerpoint/2010/main" val="3128287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4" name="Group 3"/>
          <p:cNvGrpSpPr/>
          <p:nvPr/>
        </p:nvGrpSpPr>
        <p:grpSpPr>
          <a:xfrm>
            <a:off x="0" y="0"/>
            <a:ext cx="12123924" cy="3421062"/>
            <a:chOff x="0" y="0"/>
            <a:chExt cx="12123924" cy="3421062"/>
          </a:xfrm>
        </p:grpSpPr>
        <p:pic>
          <p:nvPicPr>
            <p:cNvPr id="5"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33"/>
          <p:cNvSpPr>
            <a:spLocks noChangeArrowheads="1"/>
          </p:cNvSpPr>
          <p:nvPr/>
        </p:nvSpPr>
        <p:spPr bwMode="auto">
          <a:xfrm>
            <a:off x="368262" y="1710531"/>
            <a:ext cx="551498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zh-CN" altLang="en-US" sz="5000" dirty="0">
                <a:latin typeface="微软雅黑" panose="020B0503020204020204" pitchFamily="34" charset="-122"/>
                <a:ea typeface="微软雅黑" panose="020B0503020204020204" pitchFamily="34" charset="-122"/>
              </a:rPr>
              <a:t>模糊</a:t>
            </a:r>
            <a:r>
              <a:rPr lang="zh-CN" altLang="en-US" sz="5000" dirty="0" smtClean="0">
                <a:latin typeface="微软雅黑" panose="020B0503020204020204" pitchFamily="34" charset="-122"/>
                <a:ea typeface="微软雅黑" panose="020B0503020204020204" pitchFamily="34" charset="-122"/>
              </a:rPr>
              <a:t>检索作者</a:t>
            </a:r>
            <a:r>
              <a:rPr lang="en-US" altLang="zh-CN" sz="5000" dirty="0" smtClean="0">
                <a:latin typeface="微软雅黑" panose="020B0503020204020204" pitchFamily="34" charset="-122"/>
                <a:ea typeface="微软雅黑" panose="020B0503020204020204" pitchFamily="34" charset="-122"/>
              </a:rPr>
              <a:t/>
            </a:r>
            <a:br>
              <a:rPr lang="en-US" altLang="zh-CN" sz="5000" dirty="0" smtClean="0">
                <a:latin typeface="微软雅黑" panose="020B0503020204020204" pitchFamily="34" charset="-122"/>
                <a:ea typeface="微软雅黑" panose="020B0503020204020204" pitchFamily="34" charset="-122"/>
              </a:rPr>
            </a:br>
            <a:r>
              <a:rPr lang="en-US" altLang="zh-CN" sz="5000" dirty="0" smtClean="0">
                <a:latin typeface="微软雅黑" panose="020B0503020204020204" pitchFamily="34" charset="-122"/>
                <a:ea typeface="微软雅黑" panose="020B0503020204020204" pitchFamily="34" charset="-122"/>
              </a:rPr>
              <a:t>find a </a:t>
            </a:r>
            <a:r>
              <a:rPr lang="en-US" altLang="zh-CN" sz="5000" dirty="0" smtClean="0">
                <a:latin typeface="微软雅黑" panose="020B0503020204020204" pitchFamily="34" charset="-122"/>
                <a:ea typeface="微软雅黑" panose="020B0503020204020204" pitchFamily="34" charset="-122"/>
              </a:rPr>
              <a:t>li, g</a:t>
            </a:r>
            <a:endParaRPr lang="en-US" altLang="zh-CN" sz="5000" dirty="0" smtClean="0">
              <a:latin typeface="微软雅黑" panose="020B0503020204020204" pitchFamily="34" charset="-122"/>
              <a:ea typeface="微软雅黑" panose="020B0503020204020204" pitchFamily="34" charset="-122"/>
            </a:endParaRPr>
          </a:p>
          <a:p>
            <a:r>
              <a:rPr lang="zh-CN" altLang="en-US" sz="5000" dirty="0">
                <a:latin typeface="微软雅黑" panose="020B0503020204020204" pitchFamily="34" charset="-122"/>
                <a:ea typeface="微软雅黑" panose="020B0503020204020204" pitchFamily="34" charset="-122"/>
              </a:rPr>
              <a:t>或</a:t>
            </a:r>
            <a:r>
              <a:rPr lang="zh-CN" altLang="en-US" sz="5000" dirty="0" smtClean="0">
                <a:latin typeface="微软雅黑" panose="020B0503020204020204" pitchFamily="34" charset="-122"/>
                <a:ea typeface="微软雅黑" panose="020B0503020204020204" pitchFamily="34" charset="-122"/>
              </a:rPr>
              <a:t>者</a:t>
            </a:r>
            <a:endParaRPr lang="en-US" altLang="zh-CN" sz="5000" dirty="0" smtClean="0">
              <a:latin typeface="微软雅黑" panose="020B0503020204020204" pitchFamily="34" charset="-122"/>
              <a:ea typeface="微软雅黑" panose="020B0503020204020204" pitchFamily="34" charset="-122"/>
            </a:endParaRPr>
          </a:p>
          <a:p>
            <a:r>
              <a:rPr lang="en-US" altLang="zh-CN" sz="5000" dirty="0">
                <a:latin typeface="微软雅黑" panose="020B0503020204020204" pitchFamily="34" charset="-122"/>
                <a:ea typeface="微软雅黑" panose="020B0503020204020204" pitchFamily="34" charset="-122"/>
              </a:rPr>
              <a:t>find a </a:t>
            </a:r>
            <a:r>
              <a:rPr lang="en-US" altLang="zh-CN" sz="5000" dirty="0">
                <a:latin typeface="微软雅黑" panose="020B0503020204020204" pitchFamily="34" charset="-122"/>
                <a:ea typeface="微软雅黑" panose="020B0503020204020204" pitchFamily="34" charset="-122"/>
              </a:rPr>
              <a:t>g</a:t>
            </a:r>
            <a:r>
              <a:rPr lang="en-US" altLang="zh-CN" sz="5000" dirty="0" smtClean="0">
                <a:latin typeface="微软雅黑" panose="020B0503020204020204" pitchFamily="34" charset="-122"/>
                <a:ea typeface="微软雅黑" panose="020B0503020204020204" pitchFamily="34" charset="-122"/>
              </a:rPr>
              <a:t> li</a:t>
            </a:r>
            <a:endParaRPr lang="en-US" altLang="en-US" sz="5000" dirty="0">
              <a:latin typeface="微软雅黑" panose="020B0503020204020204" pitchFamily="34" charset="-122"/>
              <a:ea typeface="微软雅黑" panose="020B0503020204020204" pitchFamily="34" charset="-122"/>
            </a:endParaRPr>
          </a:p>
        </p:txBody>
      </p:sp>
      <p:sp>
        <p:nvSpPr>
          <p:cNvPr id="8" name="Title 3"/>
          <p:cNvSpPr txBox="1">
            <a:spLocks/>
          </p:cNvSpPr>
          <p:nvPr/>
        </p:nvSpPr>
        <p:spPr>
          <a:xfrm>
            <a:off x="148894" y="246950"/>
            <a:ext cx="1184418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000" dirty="0" smtClean="0">
                <a:solidFill>
                  <a:schemeClr val="bg1"/>
                </a:solidFill>
                <a:latin typeface="微软雅黑" panose="020B0503020204020204" pitchFamily="34" charset="-122"/>
                <a:ea typeface="微软雅黑" panose="020B0503020204020204" pitchFamily="34" charset="-122"/>
              </a:rPr>
              <a:t>查询作者</a:t>
            </a:r>
            <a:endParaRPr lang="en-US" sz="5000" dirty="0">
              <a:solidFill>
                <a:schemeClr val="bg1"/>
              </a:solidFill>
              <a:latin typeface="微软雅黑" panose="020B0503020204020204" pitchFamily="34" charset="-122"/>
              <a:ea typeface="微软雅黑" panose="020B0503020204020204" pitchFamily="34" charset="-122"/>
            </a:endParaRPr>
          </a:p>
        </p:txBody>
      </p:sp>
      <p:sp>
        <p:nvSpPr>
          <p:cNvPr id="9" name="灯片编号占位符 8"/>
          <p:cNvSpPr>
            <a:spLocks noGrp="1"/>
          </p:cNvSpPr>
          <p:nvPr>
            <p:ph type="sldNum" sz="quarter" idx="12"/>
          </p:nvPr>
        </p:nvSpPr>
        <p:spPr/>
        <p:txBody>
          <a:bodyPr/>
          <a:lstStyle/>
          <a:p>
            <a:fld id="{DBC5E333-E595-45E0-8D1D-028F9CAA398F}" type="slidenum">
              <a:rPr lang="zh-CN" altLang="en-US" smtClean="0"/>
              <a:t>20</a:t>
            </a:fld>
            <a:endParaRPr lang="zh-CN" altLang="en-US"/>
          </a:p>
        </p:txBody>
      </p:sp>
      <p:pic>
        <p:nvPicPr>
          <p:cNvPr id="2" name="图片 1"/>
          <p:cNvPicPr>
            <a:picLocks noChangeAspect="1"/>
          </p:cNvPicPr>
          <p:nvPr/>
        </p:nvPicPr>
        <p:blipFill>
          <a:blip r:embed="rId5"/>
          <a:stretch>
            <a:fillRect/>
          </a:stretch>
        </p:blipFill>
        <p:spPr>
          <a:xfrm>
            <a:off x="5043488" y="368300"/>
            <a:ext cx="5391150" cy="6353175"/>
          </a:xfrm>
          <a:prstGeom prst="rect">
            <a:avLst/>
          </a:prstGeom>
        </p:spPr>
      </p:pic>
    </p:spTree>
    <p:extLst>
      <p:ext uri="{BB962C8B-B14F-4D97-AF65-F5344CB8AC3E}">
        <p14:creationId xmlns:p14="http://schemas.microsoft.com/office/powerpoint/2010/main" val="1411213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4" name="Group 3"/>
          <p:cNvGrpSpPr/>
          <p:nvPr/>
        </p:nvGrpSpPr>
        <p:grpSpPr>
          <a:xfrm>
            <a:off x="0" y="-71437"/>
            <a:ext cx="12123924" cy="3421062"/>
            <a:chOff x="0" y="0"/>
            <a:chExt cx="12123924" cy="3421062"/>
          </a:xfrm>
        </p:grpSpPr>
        <p:pic>
          <p:nvPicPr>
            <p:cNvPr id="5"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5" descr="space2"/>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33"/>
          <p:cNvSpPr>
            <a:spLocks noChangeArrowheads="1"/>
          </p:cNvSpPr>
          <p:nvPr/>
        </p:nvSpPr>
        <p:spPr bwMode="auto">
          <a:xfrm>
            <a:off x="252680" y="2191861"/>
            <a:ext cx="427533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zh-CN" altLang="en-US" sz="4000" dirty="0">
                <a:latin typeface="微软雅黑" panose="020B0503020204020204" pitchFamily="34" charset="-122"/>
                <a:ea typeface="微软雅黑" panose="020B0503020204020204" pitchFamily="34" charset="-122"/>
              </a:rPr>
              <a:t>精确检索作者</a:t>
            </a:r>
            <a:r>
              <a:rPr lang="en-US" altLang="zh-CN" sz="4000" dirty="0">
                <a:latin typeface="微软雅黑" panose="020B0503020204020204" pitchFamily="34" charset="-122"/>
                <a:ea typeface="微软雅黑" panose="020B0503020204020204" pitchFamily="34" charset="-122"/>
              </a:rPr>
              <a:t>find </a:t>
            </a:r>
            <a:r>
              <a:rPr lang="en-US" altLang="zh-CN" sz="4000" dirty="0" err="1" smtClean="0">
                <a:latin typeface="微软雅黑" panose="020B0503020204020204" pitchFamily="34" charset="-122"/>
                <a:ea typeface="微软雅黑" panose="020B0503020204020204" pitchFamily="34" charset="-122"/>
              </a:rPr>
              <a:t>ea</a:t>
            </a:r>
            <a:r>
              <a:rPr lang="en-US" altLang="zh-CN" sz="4000" dirty="0" smtClean="0">
                <a:latin typeface="微软雅黑" panose="020B0503020204020204" pitchFamily="34" charset="-122"/>
                <a:ea typeface="微软雅黑" panose="020B0503020204020204" pitchFamily="34" charset="-122"/>
              </a:rPr>
              <a:t> li, gang</a:t>
            </a:r>
            <a:endParaRPr lang="en-US" altLang="zh-CN" sz="4000" dirty="0">
              <a:latin typeface="微软雅黑" panose="020B0503020204020204" pitchFamily="34" charset="-122"/>
              <a:ea typeface="微软雅黑" panose="020B0503020204020204" pitchFamily="34" charset="-122"/>
            </a:endParaRPr>
          </a:p>
          <a:p>
            <a:r>
              <a:rPr lang="zh-CN" altLang="en-US" sz="4000" dirty="0">
                <a:latin typeface="微软雅黑" panose="020B0503020204020204" pitchFamily="34" charset="-122"/>
                <a:ea typeface="微软雅黑" panose="020B0503020204020204" pitchFamily="34" charset="-122"/>
              </a:rPr>
              <a:t>或者</a:t>
            </a:r>
            <a:r>
              <a:rPr lang="en-US" altLang="zh-CN" sz="4000" dirty="0">
                <a:latin typeface="微软雅黑" panose="020B0503020204020204" pitchFamily="34" charset="-122"/>
                <a:ea typeface="微软雅黑" panose="020B0503020204020204" pitchFamily="34" charset="-122"/>
              </a:rPr>
              <a:t>find </a:t>
            </a:r>
            <a:r>
              <a:rPr lang="en-US" altLang="zh-CN" sz="4000" dirty="0" err="1">
                <a:latin typeface="微软雅黑" panose="020B0503020204020204" pitchFamily="34" charset="-122"/>
                <a:ea typeface="微软雅黑" panose="020B0503020204020204" pitchFamily="34" charset="-122"/>
              </a:rPr>
              <a:t>ea</a:t>
            </a:r>
            <a:r>
              <a:rPr lang="en-US" altLang="zh-CN" sz="4000" dirty="0">
                <a:latin typeface="微软雅黑" panose="020B0503020204020204" pitchFamily="34" charset="-122"/>
                <a:ea typeface="微软雅黑" panose="020B0503020204020204" pitchFamily="34" charset="-122"/>
              </a:rPr>
              <a:t> </a:t>
            </a:r>
            <a:r>
              <a:rPr lang="en-US" altLang="zh-CN" sz="4000" dirty="0" smtClean="0">
                <a:latin typeface="微软雅黑" panose="020B0503020204020204" pitchFamily="34" charset="-122"/>
                <a:ea typeface="微软雅黑" panose="020B0503020204020204" pitchFamily="34" charset="-122"/>
              </a:rPr>
              <a:t/>
            </a:r>
            <a:br>
              <a:rPr lang="en-US" altLang="zh-CN" sz="4000" dirty="0" smtClean="0">
                <a:latin typeface="微软雅黑" panose="020B0503020204020204" pitchFamily="34" charset="-122"/>
                <a:ea typeface="微软雅黑" panose="020B0503020204020204" pitchFamily="34" charset="-122"/>
              </a:rPr>
            </a:br>
            <a:r>
              <a:rPr lang="en-US" altLang="zh-CN" sz="4000" dirty="0" smtClean="0">
                <a:latin typeface="微软雅黑" panose="020B0503020204020204" pitchFamily="34" charset="-122"/>
                <a:ea typeface="微软雅黑" panose="020B0503020204020204" pitchFamily="34" charset="-122"/>
              </a:rPr>
              <a:t>gang li</a:t>
            </a:r>
            <a:r>
              <a:rPr lang="en-US" altLang="zh-CN" sz="4000" dirty="0">
                <a:latin typeface="微软雅黑" panose="020B0503020204020204" pitchFamily="34" charset="-122"/>
                <a:ea typeface="微软雅黑" panose="020B0503020204020204" pitchFamily="34" charset="-122"/>
              </a:rPr>
              <a:t/>
            </a:r>
            <a:br>
              <a:rPr lang="en-US" altLang="zh-CN" sz="4000" dirty="0">
                <a:latin typeface="微软雅黑" panose="020B0503020204020204" pitchFamily="34" charset="-122"/>
                <a:ea typeface="微软雅黑" panose="020B0503020204020204" pitchFamily="34" charset="-122"/>
              </a:rPr>
            </a:br>
            <a:endParaRPr lang="en-US" altLang="en-US" sz="4000" dirty="0">
              <a:latin typeface="微软雅黑" panose="020B0503020204020204" pitchFamily="34" charset="-122"/>
              <a:ea typeface="微软雅黑" panose="020B0503020204020204" pitchFamily="34" charset="-122"/>
            </a:endParaRPr>
          </a:p>
        </p:txBody>
      </p:sp>
      <p:sp>
        <p:nvSpPr>
          <p:cNvPr id="8" name="Title 3"/>
          <p:cNvSpPr txBox="1">
            <a:spLocks/>
          </p:cNvSpPr>
          <p:nvPr/>
        </p:nvSpPr>
        <p:spPr>
          <a:xfrm>
            <a:off x="148894" y="246950"/>
            <a:ext cx="1184418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000" dirty="0" smtClean="0">
                <a:solidFill>
                  <a:schemeClr val="bg1"/>
                </a:solidFill>
                <a:latin typeface="微软雅黑" panose="020B0503020204020204" pitchFamily="34" charset="-122"/>
                <a:ea typeface="微软雅黑" panose="020B0503020204020204" pitchFamily="34" charset="-122"/>
              </a:rPr>
              <a:t>查询作者</a:t>
            </a:r>
            <a:endParaRPr lang="en-US" sz="50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rot="19369347">
            <a:off x="684238" y="1053097"/>
            <a:ext cx="2262158" cy="923330"/>
          </a:xfrm>
          <a:prstGeom prst="rect">
            <a:avLst/>
          </a:prstGeom>
          <a:noFill/>
        </p:spPr>
        <p:txBody>
          <a:bodyPr wrap="none" lIns="91440" tIns="45720" rIns="91440" bIns="45720">
            <a:spAutoFit/>
          </a:bodyPr>
          <a:lstStyle/>
          <a:p>
            <a:pPr algn="ctr"/>
            <a:r>
              <a:rPr lang="zh-CN" altLang="en-US" sz="5400" b="0" cap="none" spc="0" dirty="0" smtClean="0">
                <a:ln w="0"/>
                <a:solidFill>
                  <a:schemeClr val="accent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推荐！</a:t>
            </a:r>
            <a:endParaRPr lang="zh-CN" altLang="en-US" sz="5400" b="0" cap="none" spc="0" dirty="0">
              <a:ln w="0"/>
              <a:solidFill>
                <a:schemeClr val="accent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0" name="灯片编号占位符 9"/>
          <p:cNvSpPr>
            <a:spLocks noGrp="1"/>
          </p:cNvSpPr>
          <p:nvPr>
            <p:ph type="sldNum" sz="quarter" idx="12"/>
          </p:nvPr>
        </p:nvSpPr>
        <p:spPr/>
        <p:txBody>
          <a:bodyPr/>
          <a:lstStyle/>
          <a:p>
            <a:fld id="{DBC5E333-E595-45E0-8D1D-028F9CAA398F}" type="slidenum">
              <a:rPr lang="zh-CN" altLang="en-US" smtClean="0"/>
              <a:t>21</a:t>
            </a:fld>
            <a:endParaRPr lang="zh-CN" altLang="en-US"/>
          </a:p>
        </p:txBody>
      </p:sp>
      <p:pic>
        <p:nvPicPr>
          <p:cNvPr id="11" name="图片 10"/>
          <p:cNvPicPr>
            <a:picLocks noChangeAspect="1"/>
          </p:cNvPicPr>
          <p:nvPr/>
        </p:nvPicPr>
        <p:blipFill>
          <a:blip r:embed="rId6"/>
          <a:stretch>
            <a:fillRect/>
          </a:stretch>
        </p:blipFill>
        <p:spPr>
          <a:xfrm>
            <a:off x="4390342" y="351452"/>
            <a:ext cx="6029325" cy="6448425"/>
          </a:xfrm>
          <a:prstGeom prst="rect">
            <a:avLst/>
          </a:prstGeom>
        </p:spPr>
      </p:pic>
      <p:sp>
        <p:nvSpPr>
          <p:cNvPr id="2" name="矩形 1"/>
          <p:cNvSpPr/>
          <p:nvPr/>
        </p:nvSpPr>
        <p:spPr>
          <a:xfrm>
            <a:off x="6007633" y="839847"/>
            <a:ext cx="5864106" cy="861774"/>
          </a:xfrm>
          <a:prstGeom prst="rect">
            <a:avLst/>
          </a:prstGeom>
          <a:solidFill>
            <a:schemeClr val="accent4"/>
          </a:solidFill>
        </p:spPr>
        <p:txBody>
          <a:bodyPr wrap="none">
            <a:spAutoFit/>
          </a:bodyPr>
          <a:lstStyle/>
          <a:p>
            <a:r>
              <a:rPr lang="en-US" altLang="zh-CN" sz="5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ea</a:t>
            </a:r>
            <a:r>
              <a:rPr lang="en-US" altLang="zh-CN" sz="5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 = </a:t>
            </a:r>
            <a:r>
              <a:rPr lang="en-US" altLang="zh-CN" sz="5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exact </a:t>
            </a:r>
            <a:r>
              <a:rPr lang="en-US" altLang="zh-CN" sz="5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author</a:t>
            </a:r>
            <a:endParaRPr lang="en-US" altLang="en-US" sz="5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26689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4"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0" y="0"/>
            <a:ext cx="12123924" cy="3421062"/>
            <a:chOff x="0" y="0"/>
            <a:chExt cx="12123924" cy="3421062"/>
          </a:xfrm>
        </p:grpSpPr>
        <p:pic>
          <p:nvPicPr>
            <p:cNvPr id="6"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3"/>
          <p:cNvSpPr txBox="1">
            <a:spLocks/>
          </p:cNvSpPr>
          <p:nvPr/>
        </p:nvSpPr>
        <p:spPr>
          <a:xfrm>
            <a:off x="148894" y="246950"/>
            <a:ext cx="1184418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000" dirty="0" smtClean="0">
                <a:solidFill>
                  <a:schemeClr val="bg1"/>
                </a:solidFill>
                <a:latin typeface="微软雅黑" panose="020B0503020204020204" pitchFamily="34" charset="-122"/>
                <a:ea typeface="微软雅黑" panose="020B0503020204020204" pitchFamily="34" charset="-122"/>
              </a:rPr>
              <a:t>查询作者发文</a:t>
            </a:r>
            <a:endParaRPr lang="en-US" sz="5000" dirty="0">
              <a:solidFill>
                <a:schemeClr val="bg1"/>
              </a:solidFill>
              <a:latin typeface="微软雅黑" panose="020B0503020204020204" pitchFamily="34" charset="-122"/>
              <a:ea typeface="微软雅黑" panose="020B0503020204020204" pitchFamily="34" charset="-122"/>
            </a:endParaRPr>
          </a:p>
        </p:txBody>
      </p:sp>
      <p:sp>
        <p:nvSpPr>
          <p:cNvPr id="9" name="灯片编号占位符 8"/>
          <p:cNvSpPr>
            <a:spLocks noGrp="1"/>
          </p:cNvSpPr>
          <p:nvPr>
            <p:ph type="sldNum" sz="quarter" idx="12"/>
          </p:nvPr>
        </p:nvSpPr>
        <p:spPr/>
        <p:txBody>
          <a:bodyPr/>
          <a:lstStyle/>
          <a:p>
            <a:fld id="{DBC5E333-E595-45E0-8D1D-028F9CAA398F}" type="slidenum">
              <a:rPr lang="zh-CN" altLang="en-US" smtClean="0"/>
              <a:t>22</a:t>
            </a:fld>
            <a:endParaRPr lang="zh-CN" altLang="en-US"/>
          </a:p>
        </p:txBody>
      </p:sp>
      <p:pic>
        <p:nvPicPr>
          <p:cNvPr id="3" name="图片 2"/>
          <p:cNvPicPr>
            <a:picLocks noChangeAspect="1"/>
          </p:cNvPicPr>
          <p:nvPr/>
        </p:nvPicPr>
        <p:blipFill>
          <a:blip r:embed="rId5"/>
          <a:stretch>
            <a:fillRect/>
          </a:stretch>
        </p:blipFill>
        <p:spPr>
          <a:xfrm>
            <a:off x="2086703" y="1020304"/>
            <a:ext cx="8329613" cy="5682302"/>
          </a:xfrm>
          <a:prstGeom prst="rect">
            <a:avLst/>
          </a:prstGeom>
        </p:spPr>
      </p:pic>
    </p:spTree>
    <p:extLst>
      <p:ext uri="{BB962C8B-B14F-4D97-AF65-F5344CB8AC3E}">
        <p14:creationId xmlns:p14="http://schemas.microsoft.com/office/powerpoint/2010/main" val="362888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p:cNvSpPr>
          <p:nvPr/>
        </p:nvSpPr>
        <p:spPr>
          <a:xfrm>
            <a:off x="148894" y="246950"/>
            <a:ext cx="1184418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000" dirty="0" smtClean="0">
                <a:solidFill>
                  <a:schemeClr val="bg1"/>
                </a:solidFill>
                <a:latin typeface="微软雅黑" panose="020B0503020204020204" pitchFamily="34" charset="-122"/>
                <a:ea typeface="微软雅黑" panose="020B0503020204020204" pitchFamily="34" charset="-122"/>
              </a:rPr>
              <a:t>查询作者发文</a:t>
            </a:r>
            <a:endParaRPr lang="en-US" sz="5000" dirty="0">
              <a:solidFill>
                <a:schemeClr val="bg1"/>
              </a:solidFill>
              <a:latin typeface="微软雅黑" panose="020B0503020204020204" pitchFamily="34" charset="-122"/>
              <a:ea typeface="微软雅黑" panose="020B0503020204020204" pitchFamily="34" charset="-122"/>
            </a:endParaRPr>
          </a:p>
        </p:txBody>
      </p:sp>
      <p:sp>
        <p:nvSpPr>
          <p:cNvPr id="7" name="Rectangle 33"/>
          <p:cNvSpPr>
            <a:spLocks noChangeArrowheads="1"/>
          </p:cNvSpPr>
          <p:nvPr/>
        </p:nvSpPr>
        <p:spPr bwMode="auto">
          <a:xfrm>
            <a:off x="5817580" y="272836"/>
            <a:ext cx="551498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en-US" altLang="zh-CN" sz="5000" dirty="0" smtClean="0">
                <a:latin typeface="Gill Sans" charset="0"/>
              </a:rPr>
              <a:t>ac = author count</a:t>
            </a:r>
            <a:endParaRPr lang="en-US" altLang="zh-CN" sz="5000" dirty="0">
              <a:latin typeface="Gill Sans" charset="0"/>
            </a:endParaRPr>
          </a:p>
          <a:p>
            <a:r>
              <a:rPr lang="en-US" altLang="zh-CN" sz="5000" dirty="0" smtClean="0">
                <a:latin typeface="Gill Sans" charset="0"/>
              </a:rPr>
              <a:t/>
            </a:r>
            <a:br>
              <a:rPr lang="en-US" altLang="zh-CN" sz="5000" dirty="0" smtClean="0">
                <a:latin typeface="Gill Sans" charset="0"/>
              </a:rPr>
            </a:br>
            <a:endParaRPr lang="en-US" altLang="en-US" sz="5000" dirty="0">
              <a:latin typeface="Gill Sans" charset="0"/>
            </a:endParaRPr>
          </a:p>
        </p:txBody>
      </p:sp>
      <p:sp>
        <p:nvSpPr>
          <p:cNvPr id="8" name="灯片编号占位符 7"/>
          <p:cNvSpPr>
            <a:spLocks noGrp="1"/>
          </p:cNvSpPr>
          <p:nvPr>
            <p:ph type="sldNum" sz="quarter" idx="12"/>
          </p:nvPr>
        </p:nvSpPr>
        <p:spPr/>
        <p:txBody>
          <a:bodyPr/>
          <a:lstStyle/>
          <a:p>
            <a:fld id="{DBC5E333-E595-45E0-8D1D-028F9CAA398F}" type="slidenum">
              <a:rPr lang="zh-CN" altLang="en-US" smtClean="0"/>
              <a:t>23</a:t>
            </a:fld>
            <a:endParaRPr lang="zh-CN" altLang="en-US"/>
          </a:p>
        </p:txBody>
      </p:sp>
      <p:pic>
        <p:nvPicPr>
          <p:cNvPr id="11" name="图片 10"/>
          <p:cNvPicPr>
            <a:picLocks noChangeAspect="1"/>
          </p:cNvPicPr>
          <p:nvPr/>
        </p:nvPicPr>
        <p:blipFill>
          <a:blip r:embed="rId5"/>
          <a:stretch>
            <a:fillRect/>
          </a:stretch>
        </p:blipFill>
        <p:spPr>
          <a:xfrm>
            <a:off x="1394211" y="1156828"/>
            <a:ext cx="7711293" cy="5607257"/>
          </a:xfrm>
          <a:prstGeom prst="rect">
            <a:avLst/>
          </a:prstGeom>
        </p:spPr>
      </p:pic>
      <p:sp>
        <p:nvSpPr>
          <p:cNvPr id="10" name="文本框 9"/>
          <p:cNvSpPr txBox="1"/>
          <p:nvPr/>
        </p:nvSpPr>
        <p:spPr>
          <a:xfrm>
            <a:off x="2552700" y="2641060"/>
            <a:ext cx="8242300" cy="1323439"/>
          </a:xfrm>
          <a:prstGeom prst="rect">
            <a:avLst/>
          </a:prstGeom>
          <a:solidFill>
            <a:schemeClr val="accent5"/>
          </a:solidFill>
        </p:spPr>
        <p:txBody>
          <a:bodyPr wrap="square" rtlCol="0">
            <a:spAutoFit/>
          </a:bodyPr>
          <a:lstStyle/>
          <a:p>
            <a:r>
              <a:rPr lang="en-US" altLang="zh-CN" sz="4000" dirty="0">
                <a:solidFill>
                  <a:schemeClr val="bg1"/>
                </a:solidFill>
              </a:rPr>
              <a:t>find a </a:t>
            </a:r>
            <a:r>
              <a:rPr lang="en-US" altLang="zh-CN" sz="4000" dirty="0" smtClean="0">
                <a:solidFill>
                  <a:schemeClr val="bg1"/>
                </a:solidFill>
              </a:rPr>
              <a:t>li, gang and </a:t>
            </a:r>
            <a:r>
              <a:rPr lang="en-US" altLang="zh-CN" sz="4000" dirty="0">
                <a:solidFill>
                  <a:schemeClr val="bg1"/>
                </a:solidFill>
              </a:rPr>
              <a:t>ac 1-&gt;10 </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and </a:t>
            </a:r>
            <a:r>
              <a:rPr lang="en-US" altLang="zh-CN" sz="4000" dirty="0" err="1">
                <a:solidFill>
                  <a:schemeClr val="bg1"/>
                </a:solidFill>
              </a:rPr>
              <a:t>aff</a:t>
            </a:r>
            <a:r>
              <a:rPr lang="en-US" altLang="zh-CN" sz="4000" dirty="0">
                <a:solidFill>
                  <a:schemeClr val="bg1"/>
                </a:solidFill>
              </a:rPr>
              <a:t> Beijing, Inst. High Energy Phys.</a:t>
            </a:r>
            <a:endParaRPr lang="zh-CN" altLang="en-US" sz="4000" dirty="0">
              <a:solidFill>
                <a:schemeClr val="bg1"/>
              </a:solidFill>
            </a:endParaRPr>
          </a:p>
        </p:txBody>
      </p:sp>
    </p:spTree>
    <p:extLst>
      <p:ext uri="{BB962C8B-B14F-4D97-AF65-F5344CB8AC3E}">
        <p14:creationId xmlns:p14="http://schemas.microsoft.com/office/powerpoint/2010/main" val="3009211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3" name="Group 2"/>
          <p:cNvGrpSpPr/>
          <p:nvPr/>
        </p:nvGrpSpPr>
        <p:grpSpPr>
          <a:xfrm>
            <a:off x="0" y="0"/>
            <a:ext cx="12123924" cy="3421062"/>
            <a:chOff x="0" y="0"/>
            <a:chExt cx="12123924" cy="3421062"/>
          </a:xfrm>
        </p:grpSpPr>
        <p:pic>
          <p:nvPicPr>
            <p:cNvPr id="4"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p:cNvPicPr>
            <a:picLocks noChangeAspect="1"/>
          </p:cNvPicPr>
          <p:nvPr/>
        </p:nvPicPr>
        <p:blipFill>
          <a:blip r:embed="rId5"/>
          <a:stretch>
            <a:fillRect/>
          </a:stretch>
        </p:blipFill>
        <p:spPr>
          <a:xfrm>
            <a:off x="2311122" y="1178206"/>
            <a:ext cx="8601388" cy="5372041"/>
          </a:xfrm>
          <a:prstGeom prst="rect">
            <a:avLst/>
          </a:prstGeom>
        </p:spPr>
      </p:pic>
      <p:sp>
        <p:nvSpPr>
          <p:cNvPr id="6" name="Title 3"/>
          <p:cNvSpPr txBox="1">
            <a:spLocks/>
          </p:cNvSpPr>
          <p:nvPr/>
        </p:nvSpPr>
        <p:spPr>
          <a:xfrm>
            <a:off x="148894" y="246950"/>
            <a:ext cx="1184418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000" dirty="0">
                <a:solidFill>
                  <a:schemeClr val="bg1"/>
                </a:solidFill>
                <a:latin typeface="微软雅黑" panose="020B0503020204020204" pitchFamily="34" charset="-122"/>
                <a:ea typeface="微软雅黑" panose="020B0503020204020204" pitchFamily="34" charset="-122"/>
                <a:cs typeface="+mn-cs"/>
              </a:rPr>
              <a:t>查询合作组发文</a:t>
            </a:r>
            <a:endParaRPr lang="en-US" sz="5000" dirty="0">
              <a:solidFill>
                <a:schemeClr val="bg1"/>
              </a:solidFill>
              <a:latin typeface="微软雅黑" panose="020B0503020204020204" pitchFamily="34" charset="-122"/>
              <a:ea typeface="微软雅黑" panose="020B0503020204020204" pitchFamily="34" charset="-122"/>
              <a:cs typeface="+mn-cs"/>
            </a:endParaRPr>
          </a:p>
        </p:txBody>
      </p:sp>
      <p:sp>
        <p:nvSpPr>
          <p:cNvPr id="7" name="Rectangle 33"/>
          <p:cNvSpPr>
            <a:spLocks noChangeArrowheads="1"/>
          </p:cNvSpPr>
          <p:nvPr/>
        </p:nvSpPr>
        <p:spPr bwMode="auto">
          <a:xfrm>
            <a:off x="5817580" y="272836"/>
            <a:ext cx="551498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en-US" altLang="zh-CN" sz="5000" dirty="0" err="1">
                <a:latin typeface="Gill Sans" charset="0"/>
              </a:rPr>
              <a:t>cn</a:t>
            </a:r>
            <a:r>
              <a:rPr lang="en-US" altLang="zh-CN" sz="5000" dirty="0" smtClean="0">
                <a:latin typeface="Gill Sans" charset="0"/>
              </a:rPr>
              <a:t> = collaboration</a:t>
            </a:r>
            <a:endParaRPr lang="en-US" altLang="zh-CN" sz="5000" dirty="0">
              <a:latin typeface="Gill Sans" charset="0"/>
            </a:endParaRPr>
          </a:p>
          <a:p>
            <a:r>
              <a:rPr lang="en-US" altLang="zh-CN" sz="5000" dirty="0" smtClean="0">
                <a:latin typeface="Gill Sans" charset="0"/>
              </a:rPr>
              <a:t/>
            </a:r>
            <a:br>
              <a:rPr lang="en-US" altLang="zh-CN" sz="5000" dirty="0" smtClean="0">
                <a:latin typeface="Gill Sans" charset="0"/>
              </a:rPr>
            </a:br>
            <a:endParaRPr lang="en-US" altLang="en-US" sz="5000" dirty="0">
              <a:latin typeface="Gill Sans" charset="0"/>
            </a:endParaRPr>
          </a:p>
        </p:txBody>
      </p:sp>
      <p:sp>
        <p:nvSpPr>
          <p:cNvPr id="9" name="灯片编号占位符 8"/>
          <p:cNvSpPr>
            <a:spLocks noGrp="1"/>
          </p:cNvSpPr>
          <p:nvPr>
            <p:ph type="sldNum" sz="quarter" idx="12"/>
          </p:nvPr>
        </p:nvSpPr>
        <p:spPr/>
        <p:txBody>
          <a:bodyPr/>
          <a:lstStyle/>
          <a:p>
            <a:fld id="{DBC5E333-E595-45E0-8D1D-028F9CAA398F}" type="slidenum">
              <a:rPr lang="zh-CN" altLang="en-US" smtClean="0"/>
              <a:t>24</a:t>
            </a:fld>
            <a:endParaRPr lang="zh-CN" altLang="en-US"/>
          </a:p>
        </p:txBody>
      </p:sp>
    </p:spTree>
    <p:extLst>
      <p:ext uri="{BB962C8B-B14F-4D97-AF65-F5344CB8AC3E}">
        <p14:creationId xmlns:p14="http://schemas.microsoft.com/office/powerpoint/2010/main" val="1788023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5" name="Rectangle 33"/>
          <p:cNvSpPr>
            <a:spLocks noChangeArrowheads="1"/>
          </p:cNvSpPr>
          <p:nvPr/>
        </p:nvSpPr>
        <p:spPr bwMode="auto">
          <a:xfrm>
            <a:off x="1061663" y="2713603"/>
            <a:ext cx="1086129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zh-CN" altLang="en-US" sz="5700" dirty="0">
                <a:latin typeface="微软雅黑" panose="020B0503020204020204" pitchFamily="34" charset="-122"/>
                <a:ea typeface="微软雅黑" panose="020B0503020204020204" pitchFamily="34" charset="-122"/>
              </a:rPr>
              <a:t>想快速了解某一方向的研究现</a:t>
            </a:r>
            <a:r>
              <a:rPr lang="zh-CN" altLang="en-US" sz="5700" dirty="0" smtClean="0">
                <a:latin typeface="微软雅黑" panose="020B0503020204020204" pitchFamily="34" charset="-122"/>
                <a:ea typeface="微软雅黑" panose="020B0503020204020204" pitchFamily="34" charset="-122"/>
              </a:rPr>
              <a:t>状</a:t>
            </a:r>
            <a:endParaRPr lang="zh-CN" altLang="en-US" sz="5700" dirty="0">
              <a:latin typeface="微软雅黑" panose="020B0503020204020204" pitchFamily="34" charset="-122"/>
              <a:ea typeface="微软雅黑" panose="020B0503020204020204" pitchFamily="34" charset="-122"/>
            </a:endParaRPr>
          </a:p>
        </p:txBody>
      </p:sp>
      <p:grpSp>
        <p:nvGrpSpPr>
          <p:cNvPr id="3" name="Group 2"/>
          <p:cNvGrpSpPr/>
          <p:nvPr/>
        </p:nvGrpSpPr>
        <p:grpSpPr>
          <a:xfrm>
            <a:off x="0" y="0"/>
            <a:ext cx="12123924" cy="3421062"/>
            <a:chOff x="0" y="0"/>
            <a:chExt cx="12123924" cy="3421062"/>
          </a:xfrm>
        </p:grpSpPr>
        <p:pic>
          <p:nvPicPr>
            <p:cNvPr id="4"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11" descr="box_reflex_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55" y="2917084"/>
            <a:ext cx="708435" cy="733220"/>
          </a:xfrm>
          <a:prstGeom prst="rect">
            <a:avLst/>
          </a:prstGeom>
          <a:noFill/>
          <a:extLst>
            <a:ext uri="{909E8E84-426E-40DD-AFC4-6F175D3DCCD1}">
              <a14:hiddenFill xmlns:a14="http://schemas.microsoft.com/office/drawing/2010/main">
                <a:solidFill>
                  <a:srgbClr val="FFFFFF"/>
                </a:solidFill>
              </a14:hiddenFill>
            </a:ext>
          </a:extLst>
        </p:spPr>
      </p:pic>
      <p:sp>
        <p:nvSpPr>
          <p:cNvPr id="8" name="灯片编号占位符 7"/>
          <p:cNvSpPr>
            <a:spLocks noGrp="1"/>
          </p:cNvSpPr>
          <p:nvPr>
            <p:ph type="sldNum" sz="quarter" idx="12"/>
          </p:nvPr>
        </p:nvSpPr>
        <p:spPr/>
        <p:txBody>
          <a:bodyPr/>
          <a:lstStyle/>
          <a:p>
            <a:fld id="{DBC5E333-E595-45E0-8D1D-028F9CAA398F}" type="slidenum">
              <a:rPr lang="zh-CN" altLang="en-US" smtClean="0"/>
              <a:t>25</a:t>
            </a:fld>
            <a:endParaRPr lang="zh-CN" altLang="en-US"/>
          </a:p>
        </p:txBody>
      </p:sp>
    </p:spTree>
    <p:extLst>
      <p:ext uri="{BB962C8B-B14F-4D97-AF65-F5344CB8AC3E}">
        <p14:creationId xmlns:p14="http://schemas.microsoft.com/office/powerpoint/2010/main" val="34311643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23924" cy="3421062"/>
            <a:chOff x="0" y="0"/>
            <a:chExt cx="12123924" cy="3421062"/>
          </a:xfrm>
        </p:grpSpPr>
        <p:pic>
          <p:nvPicPr>
            <p:cNvPr id="7"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5" descr="space2"/>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stretch>
            <a:fillRect/>
          </a:stretch>
        </p:blipFill>
        <p:spPr>
          <a:xfrm>
            <a:off x="319659" y="1185915"/>
            <a:ext cx="7407021" cy="5535560"/>
          </a:xfrm>
          <a:prstGeom prst="rect">
            <a:avLst/>
          </a:prstGeom>
        </p:spPr>
      </p:pic>
      <p:sp>
        <p:nvSpPr>
          <p:cNvPr id="5" name="Rectangle 33"/>
          <p:cNvSpPr>
            <a:spLocks noChangeArrowheads="1"/>
          </p:cNvSpPr>
          <p:nvPr/>
        </p:nvSpPr>
        <p:spPr bwMode="auto">
          <a:xfrm>
            <a:off x="7845171" y="1836012"/>
            <a:ext cx="464170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en-US" altLang="zh-CN" sz="5000" dirty="0" err="1">
                <a:latin typeface="Gill Sans" charset="0"/>
              </a:rPr>
              <a:t>t</a:t>
            </a:r>
            <a:r>
              <a:rPr lang="en-US" altLang="zh-CN" sz="5000" dirty="0" err="1" smtClean="0">
                <a:latin typeface="Gill Sans" charset="0"/>
              </a:rPr>
              <a:t>c</a:t>
            </a:r>
            <a:r>
              <a:rPr lang="en-US" altLang="zh-CN" sz="5000" dirty="0" smtClean="0">
                <a:latin typeface="Gill Sans" charset="0"/>
              </a:rPr>
              <a:t> = type code</a:t>
            </a:r>
            <a:br>
              <a:rPr lang="en-US" altLang="zh-CN" sz="5000" dirty="0" smtClean="0">
                <a:latin typeface="Gill Sans" charset="0"/>
              </a:rPr>
            </a:br>
            <a:r>
              <a:rPr lang="en-US" altLang="zh-CN" sz="5000" dirty="0" smtClean="0">
                <a:latin typeface="Gill Sans" charset="0"/>
              </a:rPr>
              <a:t>r  = review</a:t>
            </a:r>
            <a:br>
              <a:rPr lang="en-US" altLang="zh-CN" sz="5000" dirty="0" smtClean="0">
                <a:latin typeface="Gill Sans" charset="0"/>
              </a:rPr>
            </a:br>
            <a:r>
              <a:rPr lang="en-US" altLang="zh-CN" sz="5000" dirty="0" smtClean="0">
                <a:latin typeface="Gill Sans" charset="0"/>
              </a:rPr>
              <a:t>d = date</a:t>
            </a:r>
            <a:br>
              <a:rPr lang="en-US" altLang="zh-CN" sz="5000" dirty="0" smtClean="0">
                <a:latin typeface="Gill Sans" charset="0"/>
              </a:rPr>
            </a:br>
            <a:endParaRPr lang="en-US" altLang="en-US" sz="5000" dirty="0">
              <a:latin typeface="Gill Sans" charset="0"/>
            </a:endParaRPr>
          </a:p>
        </p:txBody>
      </p:sp>
      <p:sp>
        <p:nvSpPr>
          <p:cNvPr id="9" name="Text Box 3"/>
          <p:cNvSpPr txBox="1">
            <a:spLocks noChangeArrowheads="1"/>
          </p:cNvSpPr>
          <p:nvPr/>
        </p:nvSpPr>
        <p:spPr bwMode="auto">
          <a:xfrm>
            <a:off x="319659" y="384623"/>
            <a:ext cx="115035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ctr" eaLnBrk="1" hangingPunct="1"/>
            <a:r>
              <a:rPr lang="zh-CN" altLang="en-US" sz="4000" b="1" dirty="0" smtClean="0">
                <a:latin typeface="微软雅黑" panose="020B0503020204020204" pitchFamily="34" charset="-122"/>
                <a:ea typeface="微软雅黑" panose="020B0503020204020204" pitchFamily="34" charset="-122"/>
              </a:rPr>
              <a:t>想阅读</a:t>
            </a:r>
            <a:r>
              <a:rPr lang="en-US" altLang="zh-CN" sz="4000" b="1" dirty="0" smtClean="0">
                <a:latin typeface="微软雅黑" panose="020B0503020204020204" pitchFamily="34" charset="-122"/>
                <a:ea typeface="微软雅黑" panose="020B0503020204020204" pitchFamily="34" charset="-122"/>
              </a:rPr>
              <a:t>2010-2018</a:t>
            </a:r>
            <a:r>
              <a:rPr lang="zh-CN" altLang="en-US" sz="4000" b="1" dirty="0" smtClean="0">
                <a:latin typeface="微软雅黑" panose="020B0503020204020204" pitchFamily="34" charset="-122"/>
                <a:ea typeface="微软雅黑" panose="020B0503020204020204" pitchFamily="34" charset="-122"/>
              </a:rPr>
              <a:t>年有关夸克和轻子的</a:t>
            </a:r>
            <a:r>
              <a:rPr lang="en-US" altLang="zh-CN" sz="4000" b="1" dirty="0" smtClean="0">
                <a:latin typeface="微软雅黑" panose="020B0503020204020204" pitchFamily="34" charset="-122"/>
                <a:ea typeface="微软雅黑" panose="020B0503020204020204" pitchFamily="34" charset="-122"/>
              </a:rPr>
              <a:t>Review</a:t>
            </a:r>
            <a:endParaRPr lang="en-US" altLang="en-US" sz="4000" b="1"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DBC5E333-E595-45E0-8D1D-028F9CAA398F}" type="slidenum">
              <a:rPr lang="zh-CN" altLang="en-US" smtClean="0"/>
              <a:t>26</a:t>
            </a:fld>
            <a:endParaRPr lang="zh-CN" altLang="en-US"/>
          </a:p>
        </p:txBody>
      </p:sp>
    </p:spTree>
    <p:extLst>
      <p:ext uri="{BB962C8B-B14F-4D97-AF65-F5344CB8AC3E}">
        <p14:creationId xmlns:p14="http://schemas.microsoft.com/office/powerpoint/2010/main" val="1920874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5" name="Group 5"/>
          <p:cNvGrpSpPr/>
          <p:nvPr/>
        </p:nvGrpSpPr>
        <p:grpSpPr>
          <a:xfrm>
            <a:off x="0" y="0"/>
            <a:ext cx="12123924" cy="3421062"/>
            <a:chOff x="0" y="0"/>
            <a:chExt cx="12123924" cy="3421062"/>
          </a:xfrm>
        </p:grpSpPr>
        <p:pic>
          <p:nvPicPr>
            <p:cNvPr id="6" name="Picture 106" descr="space2"/>
            <p:cNvPicPr>
              <a:picLocks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48894" y="92347"/>
            <a:ext cx="10515600" cy="1325563"/>
          </a:xfrm>
        </p:spPr>
        <p:txBody>
          <a:bodyPr>
            <a:norm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复合检索的例子</a:t>
            </a:r>
            <a:endParaRPr lang="en-US" sz="5000" b="1" dirty="0">
              <a:solidFill>
                <a:schemeClr val="bg1"/>
              </a:solidFill>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1"/>
          </p:nvPr>
        </p:nvSpPr>
        <p:spPr>
          <a:xfrm>
            <a:off x="606084" y="1710531"/>
            <a:ext cx="11290852" cy="4591878"/>
          </a:xfrm>
        </p:spPr>
        <p:txBody>
          <a:bodyPr>
            <a:normAutofit/>
          </a:bodyPr>
          <a:lstStyle/>
          <a:p>
            <a:pPr marL="0" indent="0">
              <a:buNone/>
            </a:pPr>
            <a:r>
              <a:rPr lang="zh-CN" altLang="en-US" sz="5700" dirty="0" smtClean="0">
                <a:solidFill>
                  <a:schemeClr val="accent4"/>
                </a:solidFill>
                <a:ea typeface="ＭＳ Ｐゴシック" charset="0"/>
                <a:cs typeface="ＭＳ Ｐゴシック" charset="0"/>
              </a:rPr>
              <a:t>想阅读</a:t>
            </a:r>
            <a:r>
              <a:rPr lang="en-US" altLang="zh-CN" sz="5700" dirty="0" smtClean="0">
                <a:solidFill>
                  <a:schemeClr val="accent4"/>
                </a:solidFill>
                <a:ea typeface="ＭＳ Ｐゴシック" charset="0"/>
                <a:cs typeface="ＭＳ Ｐゴシック" charset="0"/>
              </a:rPr>
              <a:t>2000</a:t>
            </a:r>
            <a:r>
              <a:rPr lang="zh-CN" altLang="en-US" sz="5700" dirty="0" smtClean="0">
                <a:solidFill>
                  <a:schemeClr val="accent4"/>
                </a:solidFill>
                <a:ea typeface="ＭＳ Ｐゴシック" charset="0"/>
                <a:cs typeface="ＭＳ Ｐゴシック" charset="0"/>
              </a:rPr>
              <a:t>年以前</a:t>
            </a:r>
            <a:r>
              <a:rPr lang="en-US" altLang="zh-CN" sz="5700" dirty="0" smtClean="0">
                <a:solidFill>
                  <a:schemeClr val="accent4"/>
                </a:solidFill>
                <a:ea typeface="ＭＳ Ｐゴシック" charset="0"/>
                <a:cs typeface="ＭＳ Ｐゴシック" charset="0"/>
              </a:rPr>
              <a:t/>
            </a:r>
            <a:br>
              <a:rPr lang="en-US" altLang="zh-CN" sz="5700" dirty="0" smtClean="0">
                <a:solidFill>
                  <a:schemeClr val="accent4"/>
                </a:solidFill>
                <a:ea typeface="ＭＳ Ｐゴシック" charset="0"/>
                <a:cs typeface="ＭＳ Ｐゴシック" charset="0"/>
              </a:rPr>
            </a:br>
            <a:r>
              <a:rPr lang="zh-CN" altLang="en-US" sz="5700" dirty="0" smtClean="0">
                <a:solidFill>
                  <a:schemeClr val="accent4"/>
                </a:solidFill>
                <a:ea typeface="ＭＳ Ｐゴシック" charset="0"/>
                <a:cs typeface="ＭＳ Ｐゴシック" charset="0"/>
              </a:rPr>
              <a:t>以</a:t>
            </a:r>
            <a:r>
              <a:rPr lang="en-US" altLang="zh-CN" sz="5700" dirty="0" smtClean="0">
                <a:solidFill>
                  <a:schemeClr val="accent4"/>
                </a:solidFill>
                <a:ea typeface="ＭＳ Ｐゴシック" charset="0"/>
                <a:cs typeface="ＭＳ Ｐゴシック" charset="0"/>
              </a:rPr>
              <a:t>CERN</a:t>
            </a:r>
            <a:r>
              <a:rPr lang="zh-CN" altLang="en-US" sz="5700" dirty="0" smtClean="0">
                <a:solidFill>
                  <a:schemeClr val="accent4"/>
                </a:solidFill>
                <a:ea typeface="ＭＳ Ｐゴシック" charset="0"/>
                <a:cs typeface="ＭＳ Ｐゴシック" charset="0"/>
              </a:rPr>
              <a:t>为单位发表的</a:t>
            </a:r>
            <a:r>
              <a:rPr lang="en-US" altLang="zh-CN" sz="5700" dirty="0" smtClean="0">
                <a:solidFill>
                  <a:schemeClr val="accent4"/>
                </a:solidFill>
                <a:ea typeface="ＭＳ Ｐゴシック" charset="0"/>
                <a:cs typeface="ＭＳ Ｐゴシック" charset="0"/>
              </a:rPr>
              <a:t/>
            </a:r>
            <a:br>
              <a:rPr lang="en-US" altLang="zh-CN" sz="5700" dirty="0" smtClean="0">
                <a:solidFill>
                  <a:schemeClr val="accent4"/>
                </a:solidFill>
                <a:ea typeface="ＭＳ Ｐゴシック" charset="0"/>
                <a:cs typeface="ＭＳ Ｐゴシック" charset="0"/>
              </a:rPr>
            </a:br>
            <a:r>
              <a:rPr lang="zh-CN" altLang="en-US" sz="5700" dirty="0" smtClean="0">
                <a:solidFill>
                  <a:schemeClr val="accent4"/>
                </a:solidFill>
                <a:ea typeface="ＭＳ Ｐゴシック" charset="0"/>
                <a:cs typeface="ＭＳ Ｐゴシック" charset="0"/>
              </a:rPr>
              <a:t>主题为希格斯粒子的</a:t>
            </a:r>
            <a:r>
              <a:rPr lang="en-US" altLang="zh-CN" sz="5700" dirty="0" smtClean="0">
                <a:solidFill>
                  <a:schemeClr val="accent4"/>
                </a:solidFill>
                <a:ea typeface="ＭＳ Ｐゴシック" charset="0"/>
                <a:cs typeface="ＭＳ Ｐゴシック" charset="0"/>
              </a:rPr>
              <a:t/>
            </a:r>
            <a:br>
              <a:rPr lang="en-US" altLang="zh-CN" sz="5700" dirty="0" smtClean="0">
                <a:solidFill>
                  <a:schemeClr val="accent4"/>
                </a:solidFill>
                <a:ea typeface="ＭＳ Ｐゴシック" charset="0"/>
                <a:cs typeface="ＭＳ Ｐゴシック" charset="0"/>
              </a:rPr>
            </a:br>
            <a:r>
              <a:rPr lang="zh-CN" altLang="en-US" sz="5700" dirty="0" smtClean="0">
                <a:solidFill>
                  <a:schemeClr val="accent4"/>
                </a:solidFill>
                <a:ea typeface="ＭＳ Ｐゴシック" charset="0"/>
                <a:cs typeface="ＭＳ Ｐゴシック" charset="0"/>
              </a:rPr>
              <a:t>有影响力的文章，</a:t>
            </a:r>
            <a:r>
              <a:rPr lang="en-US" altLang="zh-CN" sz="5700" dirty="0" smtClean="0">
                <a:solidFill>
                  <a:schemeClr val="accent4"/>
                </a:solidFill>
                <a:ea typeface="ＭＳ Ｐゴシック" charset="0"/>
                <a:cs typeface="ＭＳ Ｐゴシック" charset="0"/>
              </a:rPr>
              <a:t/>
            </a:r>
            <a:br>
              <a:rPr lang="en-US" altLang="zh-CN" sz="5700" dirty="0" smtClean="0">
                <a:solidFill>
                  <a:schemeClr val="accent4"/>
                </a:solidFill>
                <a:ea typeface="ＭＳ Ｐゴシック" charset="0"/>
                <a:cs typeface="ＭＳ Ｐゴシック" charset="0"/>
              </a:rPr>
            </a:br>
            <a:r>
              <a:rPr lang="zh-CN" altLang="en-US" sz="5700" dirty="0" smtClean="0">
                <a:solidFill>
                  <a:schemeClr val="accent4"/>
                </a:solidFill>
                <a:ea typeface="ＭＳ Ｐゴシック" charset="0"/>
                <a:cs typeface="ＭＳ Ｐゴシック" charset="0"/>
              </a:rPr>
              <a:t>而且</a:t>
            </a:r>
            <a:r>
              <a:rPr lang="en-US" altLang="zh-CN" sz="5700" dirty="0" smtClean="0">
                <a:solidFill>
                  <a:schemeClr val="accent4"/>
                </a:solidFill>
                <a:ea typeface="ＭＳ Ｐゴシック" charset="0"/>
                <a:cs typeface="ＭＳ Ｐゴシック" charset="0"/>
              </a:rPr>
              <a:t>Peter Higgs</a:t>
            </a:r>
            <a:r>
              <a:rPr lang="zh-CN" altLang="en-US" sz="5700" dirty="0" smtClean="0">
                <a:solidFill>
                  <a:schemeClr val="accent4"/>
                </a:solidFill>
                <a:ea typeface="ＭＳ Ｐゴシック" charset="0"/>
                <a:cs typeface="ＭＳ Ｐゴシック" charset="0"/>
              </a:rPr>
              <a:t>没有引用这些文章。</a:t>
            </a:r>
            <a:endParaRPr lang="de-DE" sz="5700" dirty="0">
              <a:solidFill>
                <a:schemeClr val="accent4"/>
              </a:solidFill>
              <a:ea typeface="ＭＳ Ｐゴシック" charset="0"/>
              <a:cs typeface="ＭＳ Ｐゴシック" charset="0"/>
            </a:endParaRPr>
          </a:p>
        </p:txBody>
      </p:sp>
      <p:sp>
        <p:nvSpPr>
          <p:cNvPr id="4" name="灯片编号占位符 3"/>
          <p:cNvSpPr>
            <a:spLocks noGrp="1"/>
          </p:cNvSpPr>
          <p:nvPr>
            <p:ph type="sldNum" sz="quarter" idx="12"/>
          </p:nvPr>
        </p:nvSpPr>
        <p:spPr/>
        <p:txBody>
          <a:bodyPr/>
          <a:lstStyle/>
          <a:p>
            <a:fld id="{DBC5E333-E595-45E0-8D1D-028F9CAA398F}" type="slidenum">
              <a:rPr lang="zh-CN" altLang="en-US" smtClean="0"/>
              <a:t>27</a:t>
            </a:fld>
            <a:endParaRPr lang="zh-CN" altLang="en-US"/>
          </a:p>
        </p:txBody>
      </p:sp>
    </p:spTree>
    <p:extLst>
      <p:ext uri="{BB962C8B-B14F-4D97-AF65-F5344CB8AC3E}">
        <p14:creationId xmlns:p14="http://schemas.microsoft.com/office/powerpoint/2010/main" val="1013584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5848" y="1815823"/>
            <a:ext cx="9937194" cy="4580283"/>
          </a:xfrm>
          <a:prstGeom prst="rect">
            <a:avLst/>
          </a:prstGeom>
        </p:spPr>
      </p:pic>
      <p:sp>
        <p:nvSpPr>
          <p:cNvPr id="6" name="Rectangle 5"/>
          <p:cNvSpPr/>
          <p:nvPr/>
        </p:nvSpPr>
        <p:spPr>
          <a:xfrm>
            <a:off x="1712013" y="413236"/>
            <a:ext cx="9487729" cy="1323439"/>
          </a:xfrm>
          <a:prstGeom prst="rect">
            <a:avLst/>
          </a:prstGeom>
        </p:spPr>
        <p:txBody>
          <a:bodyPr wrap="square">
            <a:spAutoFit/>
          </a:bodyPr>
          <a:lstStyle/>
          <a:p>
            <a:r>
              <a:rPr lang="de-DE" sz="4000" b="1" dirty="0">
                <a:solidFill>
                  <a:srgbClr val="FFFF00"/>
                </a:solidFill>
                <a:ea typeface="ＭＳ Ｐゴシック" charset="0"/>
                <a:cs typeface="Courier" charset="0"/>
              </a:rPr>
              <a:t>A</a:t>
            </a:r>
            <a:r>
              <a:rPr lang="en-US" sz="4000" b="1" dirty="0" err="1">
                <a:solidFill>
                  <a:srgbClr val="FFFF00"/>
                </a:solidFill>
                <a:ea typeface="ＭＳ Ｐゴシック" charset="0"/>
                <a:cs typeface="Courier" charset="0"/>
              </a:rPr>
              <a:t>ffiliation:CERN</a:t>
            </a:r>
            <a:r>
              <a:rPr lang="en-US" sz="4000" b="1" dirty="0">
                <a:solidFill>
                  <a:srgbClr val="FFFF00"/>
                </a:solidFill>
                <a:ea typeface="ＭＳ Ｐゴシック" charset="0"/>
                <a:cs typeface="Courier" charset="0"/>
              </a:rPr>
              <a:t> </a:t>
            </a:r>
            <a:r>
              <a:rPr lang="en-US" sz="4000" b="1" dirty="0" err="1">
                <a:solidFill>
                  <a:srgbClr val="FFFF00"/>
                </a:solidFill>
                <a:ea typeface="ＭＳ Ｐゴシック" charset="0"/>
                <a:cs typeface="Courier" charset="0"/>
              </a:rPr>
              <a:t>title:Higgs</a:t>
            </a:r>
            <a:r>
              <a:rPr lang="en-US" sz="4000" b="1" dirty="0">
                <a:solidFill>
                  <a:srgbClr val="FFFF00"/>
                </a:solidFill>
                <a:ea typeface="ＭＳ Ｐゴシック" charset="0"/>
                <a:cs typeface="Courier" charset="0"/>
              </a:rPr>
              <a:t> cited:100-&gt;5000 </a:t>
            </a:r>
            <a:r>
              <a:rPr lang="en-US" sz="4000" b="1" dirty="0" smtClean="0">
                <a:solidFill>
                  <a:srgbClr val="FFFF00"/>
                </a:solidFill>
                <a:ea typeface="ＭＳ Ｐゴシック" charset="0"/>
                <a:cs typeface="Courier" charset="0"/>
              </a:rPr>
              <a:t/>
            </a:r>
            <a:br>
              <a:rPr lang="en-US" sz="4000" b="1" dirty="0" smtClean="0">
                <a:solidFill>
                  <a:srgbClr val="FFFF00"/>
                </a:solidFill>
                <a:ea typeface="ＭＳ Ｐゴシック" charset="0"/>
                <a:cs typeface="Courier" charset="0"/>
              </a:rPr>
            </a:br>
            <a:r>
              <a:rPr lang="en-US" sz="4000" b="1" dirty="0" smtClean="0">
                <a:solidFill>
                  <a:srgbClr val="FFFF00"/>
                </a:solidFill>
                <a:ea typeface="ＭＳ Ｐゴシック" charset="0"/>
                <a:cs typeface="Courier" charset="0"/>
              </a:rPr>
              <a:t>-</a:t>
            </a:r>
            <a:r>
              <a:rPr lang="en-US" sz="4000" b="1" dirty="0" err="1">
                <a:solidFill>
                  <a:srgbClr val="FFFF00"/>
                </a:solidFill>
                <a:ea typeface="ＭＳ Ｐゴシック" charset="0"/>
                <a:cs typeface="Courier" charset="0"/>
              </a:rPr>
              <a:t>refersto:author:Higgs</a:t>
            </a:r>
            <a:r>
              <a:rPr lang="en-US" sz="4000" b="1" dirty="0">
                <a:solidFill>
                  <a:srgbClr val="FFFF00"/>
                </a:solidFill>
                <a:ea typeface="ＭＳ Ｐゴシック" charset="0"/>
                <a:cs typeface="Courier" charset="0"/>
              </a:rPr>
              <a:t> </a:t>
            </a:r>
            <a:r>
              <a:rPr lang="en-US" sz="4000" b="1" dirty="0" smtClean="0">
                <a:solidFill>
                  <a:srgbClr val="FFFF00"/>
                </a:solidFill>
                <a:ea typeface="ＭＳ Ｐゴシック" charset="0"/>
                <a:cs typeface="Courier" charset="0"/>
              </a:rPr>
              <a:t>date:1974-</a:t>
            </a:r>
            <a:r>
              <a:rPr lang="en-US" sz="4000" b="1" dirty="0">
                <a:solidFill>
                  <a:srgbClr val="FFFF00"/>
                </a:solidFill>
                <a:ea typeface="ＭＳ Ｐゴシック" charset="0"/>
                <a:cs typeface="Courier" charset="0"/>
              </a:rPr>
              <a:t>&gt;1999 </a:t>
            </a:r>
            <a:endParaRPr lang="en-US" sz="4000" b="1" dirty="0">
              <a:solidFill>
                <a:srgbClr val="FFFF00"/>
              </a:solidFill>
            </a:endParaRPr>
          </a:p>
        </p:txBody>
      </p:sp>
      <p:sp>
        <p:nvSpPr>
          <p:cNvPr id="2" name="灯片编号占位符 1"/>
          <p:cNvSpPr>
            <a:spLocks noGrp="1"/>
          </p:cNvSpPr>
          <p:nvPr>
            <p:ph type="sldNum" sz="quarter" idx="12"/>
          </p:nvPr>
        </p:nvSpPr>
        <p:spPr/>
        <p:txBody>
          <a:bodyPr/>
          <a:lstStyle/>
          <a:p>
            <a:fld id="{DBC5E333-E595-45E0-8D1D-028F9CAA398F}" type="slidenum">
              <a:rPr lang="zh-CN" altLang="en-US" smtClean="0"/>
              <a:t>28</a:t>
            </a:fld>
            <a:endParaRPr lang="zh-CN" altLang="en-US"/>
          </a:p>
        </p:txBody>
      </p:sp>
    </p:spTree>
    <p:extLst>
      <p:ext uri="{BB962C8B-B14F-4D97-AF65-F5344CB8AC3E}">
        <p14:creationId xmlns:p14="http://schemas.microsoft.com/office/powerpoint/2010/main" val="3115864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6000" dirty="0">
                <a:solidFill>
                  <a:schemeClr val="bg1"/>
                </a:solidFill>
                <a:latin typeface="Gill Sans" charset="0"/>
                <a:ea typeface="ＭＳ Ｐゴシック" panose="020B0600070205080204" pitchFamily="34" charset="-128"/>
                <a:cs typeface="+mn-cs"/>
              </a:rPr>
              <a:t>Search tips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301" y="1252574"/>
            <a:ext cx="11762091" cy="5428658"/>
          </a:xfrm>
        </p:spPr>
      </p:pic>
      <p:grpSp>
        <p:nvGrpSpPr>
          <p:cNvPr id="5" name="Group 4"/>
          <p:cNvGrpSpPr/>
          <p:nvPr/>
        </p:nvGrpSpPr>
        <p:grpSpPr>
          <a:xfrm>
            <a:off x="0" y="0"/>
            <a:ext cx="12123924" cy="3421062"/>
            <a:chOff x="0" y="0"/>
            <a:chExt cx="12123924" cy="3421062"/>
          </a:xfrm>
        </p:grpSpPr>
        <p:pic>
          <p:nvPicPr>
            <p:cNvPr id="6" name="Picture 106" descr="space2"/>
            <p:cNvPicPr>
              <a:picLocks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5" descr="space2"/>
            <p:cNvPicPr>
              <a:picLocks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4179455" y="6311900"/>
            <a:ext cx="3833091" cy="369332"/>
          </a:xfrm>
          <a:prstGeom prst="rect">
            <a:avLst/>
          </a:prstGeom>
          <a:noFill/>
        </p:spPr>
        <p:txBody>
          <a:bodyPr wrap="square" rtlCol="0">
            <a:spAutoFit/>
          </a:bodyPr>
          <a:lstStyle/>
          <a:p>
            <a:pPr algn="ctr"/>
            <a:r>
              <a:rPr lang="en-US" dirty="0" smtClean="0">
                <a:hlinkClick r:id="rId7"/>
              </a:rPr>
              <a:t>http://inspirehep.net/help</a:t>
            </a:r>
            <a:endParaRPr lang="en-US" dirty="0"/>
          </a:p>
        </p:txBody>
      </p:sp>
      <p:sp>
        <p:nvSpPr>
          <p:cNvPr id="9" name="灯片编号占位符 8"/>
          <p:cNvSpPr>
            <a:spLocks noGrp="1"/>
          </p:cNvSpPr>
          <p:nvPr>
            <p:ph type="sldNum" sz="quarter" idx="12"/>
          </p:nvPr>
        </p:nvSpPr>
        <p:spPr/>
        <p:txBody>
          <a:bodyPr/>
          <a:lstStyle/>
          <a:p>
            <a:fld id="{DBC5E333-E595-45E0-8D1D-028F9CAA398F}" type="slidenum">
              <a:rPr lang="zh-CN" altLang="en-US" smtClean="0"/>
              <a:t>29</a:t>
            </a:fld>
            <a:endParaRPr lang="zh-CN" altLang="en-US"/>
          </a:p>
        </p:txBody>
      </p:sp>
    </p:spTree>
    <p:extLst>
      <p:ext uri="{BB962C8B-B14F-4D97-AF65-F5344CB8AC3E}">
        <p14:creationId xmlns:p14="http://schemas.microsoft.com/office/powerpoint/2010/main" val="3452990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52400" y="2447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7" y="1730242"/>
            <a:ext cx="12189583" cy="2984278"/>
          </a:xfrm>
          <a:prstGeom prst="rect">
            <a:avLst/>
          </a:prstGeom>
        </p:spPr>
      </p:pic>
      <p:sp>
        <p:nvSpPr>
          <p:cNvPr id="6" name="Rectangle 33"/>
          <p:cNvSpPr>
            <a:spLocks noChangeArrowheads="1"/>
          </p:cNvSpPr>
          <p:nvPr/>
        </p:nvSpPr>
        <p:spPr bwMode="auto">
          <a:xfrm>
            <a:off x="2417" y="868468"/>
            <a:ext cx="119846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ctr"/>
            <a:r>
              <a:rPr lang="en-US" altLang="zh-CN" sz="5000" dirty="0">
                <a:latin typeface="Gill Sans" charset="0"/>
              </a:rPr>
              <a:t>https://inspirehep.net/</a:t>
            </a:r>
            <a:endParaRPr lang="en-US" altLang="zh-CN" sz="5000" dirty="0" smtClean="0">
              <a:latin typeface="Gill Sans" charset="0"/>
            </a:endParaRPr>
          </a:p>
        </p:txBody>
      </p:sp>
      <p:sp>
        <p:nvSpPr>
          <p:cNvPr id="7" name="Title 1"/>
          <p:cNvSpPr txBox="1">
            <a:spLocks/>
          </p:cNvSpPr>
          <p:nvPr/>
        </p:nvSpPr>
        <p:spPr>
          <a:xfrm>
            <a:off x="309981" y="56161"/>
            <a:ext cx="2469566"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5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主界面</a:t>
            </a:r>
            <a:endParaRPr lang="en-US" sz="5000" b="1" dirty="0">
              <a:solidFill>
                <a:srgbClr val="00B0F0"/>
              </a:solidFill>
              <a:latin typeface="微软雅黑" panose="020B0503020204020204" pitchFamily="34" charset="-122"/>
              <a:ea typeface="微软雅黑" panose="020B0503020204020204" pitchFamily="34" charset="-122"/>
              <a:cs typeface="Aharoni" panose="02010803020104030203" pitchFamily="2" charset="-79"/>
            </a:endParaRPr>
          </a:p>
        </p:txBody>
      </p:sp>
      <p:pic>
        <p:nvPicPr>
          <p:cNvPr id="8" name="图片 7"/>
          <p:cNvPicPr>
            <a:picLocks noChangeAspect="1"/>
          </p:cNvPicPr>
          <p:nvPr/>
        </p:nvPicPr>
        <p:blipFill>
          <a:blip r:embed="rId6"/>
          <a:stretch>
            <a:fillRect/>
          </a:stretch>
        </p:blipFill>
        <p:spPr>
          <a:xfrm>
            <a:off x="161039" y="4843797"/>
            <a:ext cx="7063126" cy="1877678"/>
          </a:xfrm>
          <a:prstGeom prst="rect">
            <a:avLst/>
          </a:prstGeom>
        </p:spPr>
      </p:pic>
      <p:sp>
        <p:nvSpPr>
          <p:cNvPr id="9" name="Oval 8"/>
          <p:cNvSpPr/>
          <p:nvPr/>
        </p:nvSpPr>
        <p:spPr>
          <a:xfrm>
            <a:off x="2474843" y="2554357"/>
            <a:ext cx="1103244" cy="35780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92602" y="2554357"/>
            <a:ext cx="1207036" cy="35780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93964" y="2541105"/>
            <a:ext cx="1363670" cy="37106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71985" y="2554357"/>
            <a:ext cx="723451" cy="33130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89762" y="2539459"/>
            <a:ext cx="1227324" cy="37270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585162" y="2554357"/>
            <a:ext cx="1103244" cy="35780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36877" y="2537777"/>
            <a:ext cx="723451" cy="33130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9"/>
          <p:cNvSpPr/>
          <p:nvPr/>
        </p:nvSpPr>
        <p:spPr>
          <a:xfrm>
            <a:off x="7535887" y="4743565"/>
            <a:ext cx="1962397" cy="1323439"/>
          </a:xfrm>
          <a:prstGeom prst="rect">
            <a:avLst/>
          </a:prstGeom>
        </p:spPr>
        <p:txBody>
          <a:bodyPr wrap="none">
            <a:spAutoFit/>
          </a:bodyPr>
          <a:lstStyle/>
          <a:p>
            <a:pPr marL="285750" indent="-285750">
              <a:buFont typeface="Arial" panose="020B0604020202020204" pitchFamily="34" charset="0"/>
              <a:buChar char="•"/>
            </a:pPr>
            <a:r>
              <a:rPr lang="en-US" sz="4000" dirty="0" err="1" smtClean="0">
                <a:solidFill>
                  <a:schemeClr val="bg1"/>
                </a:solidFill>
              </a:rPr>
              <a:t>hep-th</a:t>
            </a:r>
            <a:endParaRPr lang="en-US" sz="4000" dirty="0" smtClean="0">
              <a:solidFill>
                <a:schemeClr val="bg1"/>
              </a:solidFill>
            </a:endParaRPr>
          </a:p>
          <a:p>
            <a:pPr marL="285750" indent="-285750">
              <a:buFont typeface="Arial" panose="020B0604020202020204" pitchFamily="34" charset="0"/>
              <a:buChar char="•"/>
            </a:pPr>
            <a:r>
              <a:rPr lang="en-US" sz="4000" dirty="0" err="1" smtClean="0">
                <a:solidFill>
                  <a:schemeClr val="bg1"/>
                </a:solidFill>
              </a:rPr>
              <a:t>hep-ph</a:t>
            </a:r>
            <a:endParaRPr lang="en-US" sz="4000" dirty="0" smtClean="0">
              <a:solidFill>
                <a:schemeClr val="bg1"/>
              </a:solidFill>
            </a:endParaRPr>
          </a:p>
        </p:txBody>
      </p:sp>
      <p:sp>
        <p:nvSpPr>
          <p:cNvPr id="18" name="Rectangle 19"/>
          <p:cNvSpPr/>
          <p:nvPr/>
        </p:nvSpPr>
        <p:spPr>
          <a:xfrm>
            <a:off x="9642030" y="4714520"/>
            <a:ext cx="1952842" cy="1323439"/>
          </a:xfrm>
          <a:prstGeom prst="rect">
            <a:avLst/>
          </a:prstGeom>
        </p:spPr>
        <p:txBody>
          <a:bodyPr wrap="none">
            <a:spAutoFit/>
          </a:bodyPr>
          <a:lstStyle/>
          <a:p>
            <a:pPr marL="285750" indent="-285750">
              <a:buFont typeface="Arial" panose="020B0604020202020204" pitchFamily="34" charset="0"/>
              <a:buChar char="•"/>
            </a:pPr>
            <a:r>
              <a:rPr lang="en-US" sz="4000" dirty="0" err="1">
                <a:solidFill>
                  <a:schemeClr val="bg1"/>
                </a:solidFill>
              </a:rPr>
              <a:t>hep</a:t>
            </a:r>
            <a:r>
              <a:rPr lang="en-US" sz="4000" dirty="0">
                <a:solidFill>
                  <a:schemeClr val="bg1"/>
                </a:solidFill>
              </a:rPr>
              <a:t>-ex</a:t>
            </a:r>
          </a:p>
          <a:p>
            <a:pPr marL="285750" indent="-285750">
              <a:buFont typeface="Arial" panose="020B0604020202020204" pitchFamily="34" charset="0"/>
              <a:buChar char="•"/>
            </a:pPr>
            <a:r>
              <a:rPr lang="en-US" sz="4000" dirty="0" err="1">
                <a:solidFill>
                  <a:schemeClr val="bg1"/>
                </a:solidFill>
              </a:rPr>
              <a:t>hep-lat</a:t>
            </a:r>
            <a:endParaRPr lang="en-US" sz="4000" dirty="0">
              <a:solidFill>
                <a:schemeClr val="bg1"/>
              </a:solidFill>
            </a:endParaRPr>
          </a:p>
        </p:txBody>
      </p:sp>
      <p:sp>
        <p:nvSpPr>
          <p:cNvPr id="15" name="灯片编号占位符 14"/>
          <p:cNvSpPr>
            <a:spLocks noGrp="1"/>
          </p:cNvSpPr>
          <p:nvPr>
            <p:ph type="sldNum" sz="quarter" idx="12"/>
          </p:nvPr>
        </p:nvSpPr>
        <p:spPr/>
        <p:txBody>
          <a:bodyPr/>
          <a:lstStyle/>
          <a:p>
            <a:fld id="{DBC5E333-E595-45E0-8D1D-028F9CAA398F}" type="slidenum">
              <a:rPr lang="zh-CN" altLang="en-US" smtClean="0"/>
              <a:t>3</a:t>
            </a:fld>
            <a:endParaRPr lang="zh-CN" altLang="en-US"/>
          </a:p>
        </p:txBody>
      </p:sp>
    </p:spTree>
    <p:extLst>
      <p:ext uri="{BB962C8B-B14F-4D97-AF65-F5344CB8AC3E}">
        <p14:creationId xmlns:p14="http://schemas.microsoft.com/office/powerpoint/2010/main" val="2354120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5" name="Group 2"/>
          <p:cNvGrpSpPr/>
          <p:nvPr/>
        </p:nvGrpSpPr>
        <p:grpSpPr>
          <a:xfrm>
            <a:off x="0" y="0"/>
            <a:ext cx="12123924" cy="3421062"/>
            <a:chOff x="0" y="0"/>
            <a:chExt cx="12123924" cy="3421062"/>
          </a:xfrm>
        </p:grpSpPr>
        <p:pic>
          <p:nvPicPr>
            <p:cNvPr id="6"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3"/>
          <p:cNvSpPr>
            <a:spLocks noChangeArrowheads="1"/>
          </p:cNvSpPr>
          <p:nvPr/>
        </p:nvSpPr>
        <p:spPr bwMode="auto">
          <a:xfrm>
            <a:off x="155510" y="499100"/>
            <a:ext cx="121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ctr"/>
            <a:r>
              <a:rPr lang="en-US" altLang="zh-CN" sz="6000" dirty="0" smtClean="0">
                <a:latin typeface="+mn-lt"/>
                <a:ea typeface="SimHei" panose="02010609060101010101" pitchFamily="49" charset="-122"/>
              </a:rPr>
              <a:t>INSPIRE</a:t>
            </a:r>
            <a:r>
              <a:rPr lang="zh-CN" altLang="en-US" sz="6000" dirty="0" smtClean="0">
                <a:latin typeface="+mn-lt"/>
                <a:ea typeface="SimHei" panose="02010609060101010101" pitchFamily="49" charset="-122"/>
              </a:rPr>
              <a:t>更多功能</a:t>
            </a:r>
            <a:endParaRPr lang="en-US" altLang="en-US" sz="6000" dirty="0">
              <a:latin typeface="+mn-lt"/>
              <a:ea typeface="SimHei" panose="02010609060101010101" pitchFamily="49" charset="-122"/>
            </a:endParaRPr>
          </a:p>
        </p:txBody>
      </p:sp>
      <p:sp>
        <p:nvSpPr>
          <p:cNvPr id="9" name="Rectangle 33"/>
          <p:cNvSpPr>
            <a:spLocks noChangeArrowheads="1"/>
          </p:cNvSpPr>
          <p:nvPr/>
        </p:nvSpPr>
        <p:spPr bwMode="auto">
          <a:xfrm>
            <a:off x="5005433" y="1920560"/>
            <a:ext cx="3384940" cy="341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nSpc>
                <a:spcPct val="150000"/>
              </a:lnSpc>
            </a:pPr>
            <a:endParaRPr lang="en-US" altLang="zh-CN" sz="5000" dirty="0" smtClean="0">
              <a:latin typeface="Arial" panose="020B0604020202020204" pitchFamily="34" charset="0"/>
              <a:ea typeface="SimHei" panose="02010609060101010101" pitchFamily="49" charset="-122"/>
              <a:cs typeface="Arial" panose="020B0604020202020204" pitchFamily="34" charset="0"/>
            </a:endParaRPr>
          </a:p>
          <a:p>
            <a:pPr>
              <a:lnSpc>
                <a:spcPct val="150000"/>
              </a:lnSpc>
            </a:pPr>
            <a:r>
              <a:rPr lang="en-US" altLang="zh-CN" sz="5000" dirty="0" smtClean="0">
                <a:latin typeface="Arial" panose="020B0604020202020204" pitchFamily="34" charset="0"/>
                <a:ea typeface="SimHei" panose="02010609060101010101" pitchFamily="49" charset="-122"/>
                <a:cs typeface="Arial" panose="020B0604020202020204" pitchFamily="34" charset="0"/>
              </a:rPr>
              <a:t> Citations</a:t>
            </a:r>
            <a:br>
              <a:rPr lang="en-US" altLang="zh-CN" sz="5000" dirty="0" smtClean="0">
                <a:latin typeface="Arial" panose="020B0604020202020204" pitchFamily="34" charset="0"/>
                <a:ea typeface="SimHei" panose="02010609060101010101" pitchFamily="49" charset="-122"/>
                <a:cs typeface="Arial" panose="020B0604020202020204" pitchFamily="34" charset="0"/>
              </a:rPr>
            </a:br>
            <a:r>
              <a:rPr lang="en-US" altLang="zh-CN" sz="5000" dirty="0" smtClean="0">
                <a:latin typeface="Arial" panose="020B0604020202020204" pitchFamily="34" charset="0"/>
                <a:ea typeface="SimHei" panose="02010609060101010101" pitchFamily="49" charset="-122"/>
                <a:cs typeface="Arial" panose="020B0604020202020204" pitchFamily="34" charset="0"/>
              </a:rPr>
              <a:t> Future</a:t>
            </a:r>
            <a:endParaRPr lang="en-US" altLang="en-US" sz="5000" dirty="0">
              <a:latin typeface="Arial" panose="020B0604020202020204" pitchFamily="34" charset="0"/>
              <a:ea typeface="SimHei" panose="02010609060101010101" pitchFamily="49" charset="-122"/>
              <a:cs typeface="Arial" panose="020B0604020202020204" pitchFamily="34" charset="0"/>
            </a:endParaRPr>
          </a:p>
        </p:txBody>
      </p:sp>
      <p:pic>
        <p:nvPicPr>
          <p:cNvPr id="11" name="Picture 111" descr="box_reflex_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0857" y="3471716"/>
            <a:ext cx="708435" cy="7332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1" descr="box_reflex_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0858" y="4654611"/>
            <a:ext cx="708435" cy="733220"/>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fld id="{DBC5E333-E595-45E0-8D1D-028F9CAA398F}" type="slidenum">
              <a:rPr lang="zh-CN" altLang="en-US" smtClean="0"/>
              <a:t>30</a:t>
            </a:fld>
            <a:endParaRPr lang="zh-CN" altLang="en-US"/>
          </a:p>
        </p:txBody>
      </p:sp>
    </p:spTree>
    <p:extLst>
      <p:ext uri="{BB962C8B-B14F-4D97-AF65-F5344CB8AC3E}">
        <p14:creationId xmlns:p14="http://schemas.microsoft.com/office/powerpoint/2010/main" val="1819796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5" name="Group 4"/>
          <p:cNvGrpSpPr/>
          <p:nvPr/>
        </p:nvGrpSpPr>
        <p:grpSpPr>
          <a:xfrm>
            <a:off x="0" y="0"/>
            <a:ext cx="12123924" cy="3421062"/>
            <a:chOff x="0" y="0"/>
            <a:chExt cx="12123924" cy="3421062"/>
          </a:xfrm>
        </p:grpSpPr>
        <p:pic>
          <p:nvPicPr>
            <p:cNvPr id="2"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2301198" y="720940"/>
            <a:ext cx="7900624" cy="861774"/>
          </a:xfrm>
          <a:prstGeom prst="rect">
            <a:avLst/>
          </a:prstGeom>
        </p:spPr>
        <p:txBody>
          <a:bodyPr wrap="none">
            <a:spAutoFit/>
          </a:bodyPr>
          <a:lstStyle/>
          <a:p>
            <a:r>
              <a:rPr lang="en-US" sz="5000" dirty="0">
                <a:solidFill>
                  <a:schemeClr val="bg1"/>
                </a:solidFill>
                <a:latin typeface="Gill Sans" charset="0"/>
                <a:ea typeface="ＭＳ Ｐゴシック" panose="020B0600070205080204" pitchFamily="34" charset="-128"/>
              </a:rPr>
              <a:t>INSPIRE Matrix of </a:t>
            </a:r>
            <a:r>
              <a:rPr lang="en-US" sz="5000" dirty="0" err="1">
                <a:solidFill>
                  <a:schemeClr val="bg1"/>
                </a:solidFill>
                <a:latin typeface="Gill Sans" charset="0"/>
                <a:ea typeface="ＭＳ Ｐゴシック" panose="020B0600070205080204" pitchFamily="34" charset="-128"/>
              </a:rPr>
              <a:t>Topcites</a:t>
            </a:r>
            <a:endParaRPr lang="en-US" sz="5000" dirty="0">
              <a:solidFill>
                <a:schemeClr val="bg1"/>
              </a:solidFill>
              <a:latin typeface="Gill Sans" charset="0"/>
              <a:ea typeface="ＭＳ Ｐゴシック" panose="020B0600070205080204" pitchFamily="34" charset="-128"/>
            </a:endParaRPr>
          </a:p>
        </p:txBody>
      </p:sp>
      <p:pic>
        <p:nvPicPr>
          <p:cNvPr id="6" name="Picture 5"/>
          <p:cNvPicPr>
            <a:picLocks noChangeAspect="1"/>
          </p:cNvPicPr>
          <p:nvPr/>
        </p:nvPicPr>
        <p:blipFill>
          <a:blip r:embed="rId5"/>
          <a:stretch>
            <a:fillRect/>
          </a:stretch>
        </p:blipFill>
        <p:spPr>
          <a:xfrm>
            <a:off x="140248" y="1957678"/>
            <a:ext cx="11896531" cy="3935006"/>
          </a:xfrm>
          <a:prstGeom prst="rect">
            <a:avLst/>
          </a:prstGeom>
        </p:spPr>
      </p:pic>
      <p:sp>
        <p:nvSpPr>
          <p:cNvPr id="9" name="Rectangle 8"/>
          <p:cNvSpPr/>
          <p:nvPr/>
        </p:nvSpPr>
        <p:spPr>
          <a:xfrm>
            <a:off x="3688276" y="6267648"/>
            <a:ext cx="5872954" cy="400110"/>
          </a:xfrm>
          <a:prstGeom prst="rect">
            <a:avLst/>
          </a:prstGeom>
        </p:spPr>
        <p:txBody>
          <a:bodyPr wrap="none">
            <a:spAutoFit/>
          </a:bodyPr>
          <a:lstStyle/>
          <a:p>
            <a:r>
              <a:rPr lang="en-US" sz="2000" b="1" dirty="0">
                <a:solidFill>
                  <a:schemeClr val="bg1"/>
                </a:solidFill>
              </a:rPr>
              <a:t>https://inspirehep.net/info/hep/stats/topcites/index</a:t>
            </a:r>
          </a:p>
        </p:txBody>
      </p:sp>
      <p:sp>
        <p:nvSpPr>
          <p:cNvPr id="8" name="灯片编号占位符 7"/>
          <p:cNvSpPr>
            <a:spLocks noGrp="1"/>
          </p:cNvSpPr>
          <p:nvPr>
            <p:ph type="sldNum" sz="quarter" idx="12"/>
          </p:nvPr>
        </p:nvSpPr>
        <p:spPr/>
        <p:txBody>
          <a:bodyPr/>
          <a:lstStyle/>
          <a:p>
            <a:fld id="{DBC5E333-E595-45E0-8D1D-028F9CAA398F}" type="slidenum">
              <a:rPr lang="zh-CN" altLang="en-US" smtClean="0"/>
              <a:t>31</a:t>
            </a:fld>
            <a:endParaRPr lang="zh-CN" altLang="en-US"/>
          </a:p>
        </p:txBody>
      </p:sp>
    </p:spTree>
    <p:extLst>
      <p:ext uri="{BB962C8B-B14F-4D97-AF65-F5344CB8AC3E}">
        <p14:creationId xmlns:p14="http://schemas.microsoft.com/office/powerpoint/2010/main" val="1333216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4" name="Rectangle 33"/>
          <p:cNvSpPr>
            <a:spLocks noChangeArrowheads="1"/>
          </p:cNvSpPr>
          <p:nvPr/>
        </p:nvSpPr>
        <p:spPr bwMode="auto">
          <a:xfrm>
            <a:off x="269988" y="92338"/>
            <a:ext cx="587313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zh-CN" altLang="en-US" sz="5000" dirty="0" smtClean="0">
                <a:latin typeface="Gill Sans" charset="0"/>
              </a:rPr>
              <a:t>高被引文章的解读</a:t>
            </a:r>
            <a:r>
              <a:rPr lang="en-US" altLang="zh-CN" sz="5000" dirty="0" smtClean="0">
                <a:latin typeface="Gill Sans" charset="0"/>
              </a:rPr>
              <a:t/>
            </a:r>
            <a:br>
              <a:rPr lang="en-US" altLang="zh-CN" sz="5000" dirty="0" smtClean="0">
                <a:latin typeface="Gill Sans" charset="0"/>
              </a:rPr>
            </a:br>
            <a:endParaRPr lang="en-US" altLang="en-US" sz="5000" dirty="0">
              <a:latin typeface="Gill Sans" charset="0"/>
            </a:endParaRPr>
          </a:p>
        </p:txBody>
      </p:sp>
      <p:pic>
        <p:nvPicPr>
          <p:cNvPr id="2" name="Picture 1"/>
          <p:cNvPicPr>
            <a:picLocks noChangeAspect="1"/>
          </p:cNvPicPr>
          <p:nvPr/>
        </p:nvPicPr>
        <p:blipFill>
          <a:blip r:embed="rId3"/>
          <a:stretch>
            <a:fillRect/>
          </a:stretch>
        </p:blipFill>
        <p:spPr>
          <a:xfrm>
            <a:off x="1714274" y="1171575"/>
            <a:ext cx="8857700" cy="1543050"/>
          </a:xfrm>
          <a:prstGeom prst="rect">
            <a:avLst/>
          </a:prstGeom>
        </p:spPr>
      </p:pic>
      <p:pic>
        <p:nvPicPr>
          <p:cNvPr id="3" name="Picture 2"/>
          <p:cNvPicPr>
            <a:picLocks noChangeAspect="1"/>
          </p:cNvPicPr>
          <p:nvPr/>
        </p:nvPicPr>
        <p:blipFill>
          <a:blip r:embed="rId4"/>
          <a:stretch>
            <a:fillRect/>
          </a:stretch>
        </p:blipFill>
        <p:spPr>
          <a:xfrm>
            <a:off x="1680548" y="3047999"/>
            <a:ext cx="8944202" cy="3112291"/>
          </a:xfrm>
          <a:prstGeom prst="rect">
            <a:avLst/>
          </a:prstGeom>
        </p:spPr>
      </p:pic>
      <p:sp>
        <p:nvSpPr>
          <p:cNvPr id="5" name="矩形 4"/>
          <p:cNvSpPr/>
          <p:nvPr/>
        </p:nvSpPr>
        <p:spPr>
          <a:xfrm>
            <a:off x="5738006" y="4876522"/>
            <a:ext cx="4976491" cy="1015663"/>
          </a:xfrm>
          <a:prstGeom prst="rect">
            <a:avLst/>
          </a:prstGeom>
          <a:noFill/>
        </p:spPr>
        <p:txBody>
          <a:bodyPr wrap="none" lIns="91440" tIns="45720" rIns="91440" bIns="45720">
            <a:spAutoFit/>
          </a:bodyPr>
          <a:lstStyle/>
          <a:p>
            <a:pPr algn="ctr"/>
            <a:r>
              <a:rPr lang="en-US" altLang="zh-CN" sz="6000" b="1" cap="none" spc="0" dirty="0" err="1" smtClean="0">
                <a:ln w="0"/>
                <a:solidFill>
                  <a:schemeClr val="accent1"/>
                </a:solidFill>
                <a:effectLst>
                  <a:outerShdw blurRad="38100" dist="25400" dir="5400000" algn="ctr" rotWithShape="0">
                    <a:srgbClr val="6E747A">
                      <a:alpha val="43000"/>
                    </a:srgbClr>
                  </a:outerShdw>
                </a:effectLst>
              </a:rPr>
              <a:t>Micheal</a:t>
            </a:r>
            <a:r>
              <a:rPr lang="en-US" altLang="zh-CN" sz="6000" b="1" cap="none" spc="0" dirty="0" smtClean="0">
                <a:ln w="0"/>
                <a:solidFill>
                  <a:schemeClr val="accent1"/>
                </a:solidFill>
                <a:effectLst>
                  <a:outerShdw blurRad="38100" dist="25400" dir="5400000" algn="ctr" rotWithShape="0">
                    <a:srgbClr val="6E747A">
                      <a:alpha val="43000"/>
                    </a:srgbClr>
                  </a:outerShdw>
                </a:effectLst>
              </a:rPr>
              <a:t> </a:t>
            </a:r>
            <a:r>
              <a:rPr lang="en-US" altLang="zh-CN" sz="6000" b="1" cap="none" spc="0" dirty="0" err="1" smtClean="0">
                <a:ln w="0"/>
                <a:solidFill>
                  <a:schemeClr val="accent1"/>
                </a:solidFill>
                <a:effectLst>
                  <a:outerShdw blurRad="38100" dist="25400" dir="5400000" algn="ctr" rotWithShape="0">
                    <a:srgbClr val="6E747A">
                      <a:alpha val="43000"/>
                    </a:srgbClr>
                  </a:outerShdw>
                </a:effectLst>
              </a:rPr>
              <a:t>Peskin</a:t>
            </a:r>
            <a:endParaRPr lang="zh-CN" altLang="en-US" sz="6000" b="1" cap="none" spc="0" dirty="0">
              <a:ln w="0"/>
              <a:solidFill>
                <a:schemeClr val="accent1"/>
              </a:solidFill>
              <a:effectLst>
                <a:outerShdw blurRad="38100" dist="25400" dir="5400000" algn="ctr" rotWithShape="0">
                  <a:srgbClr val="6E747A">
                    <a:alpha val="43000"/>
                  </a:srgbClr>
                </a:outerShdw>
              </a:effectLst>
            </a:endParaRPr>
          </a:p>
        </p:txBody>
      </p:sp>
      <p:sp>
        <p:nvSpPr>
          <p:cNvPr id="7" name="灯片编号占位符 6"/>
          <p:cNvSpPr>
            <a:spLocks noGrp="1"/>
          </p:cNvSpPr>
          <p:nvPr>
            <p:ph type="sldNum" sz="quarter" idx="12"/>
          </p:nvPr>
        </p:nvSpPr>
        <p:spPr/>
        <p:txBody>
          <a:bodyPr/>
          <a:lstStyle/>
          <a:p>
            <a:fld id="{DBC5E333-E595-45E0-8D1D-028F9CAA398F}" type="slidenum">
              <a:rPr lang="zh-CN" altLang="en-US" smtClean="0"/>
              <a:t>32</a:t>
            </a:fld>
            <a:endParaRPr lang="zh-CN" altLang="en-US"/>
          </a:p>
        </p:txBody>
      </p:sp>
    </p:spTree>
    <p:extLst>
      <p:ext uri="{BB962C8B-B14F-4D97-AF65-F5344CB8AC3E}">
        <p14:creationId xmlns:p14="http://schemas.microsoft.com/office/powerpoint/2010/main" val="657031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5" name="Picture 4" descr="Screen Shot 2016-11-27 at 11.48.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894" y="1286190"/>
            <a:ext cx="9381192" cy="5382856"/>
          </a:xfrm>
          <a:prstGeom prst="rect">
            <a:avLst/>
          </a:prstGeom>
        </p:spPr>
      </p:pic>
      <p:sp>
        <p:nvSpPr>
          <p:cNvPr id="3" name="Oval 15"/>
          <p:cNvSpPr/>
          <p:nvPr/>
        </p:nvSpPr>
        <p:spPr>
          <a:xfrm>
            <a:off x="4351777" y="1503130"/>
            <a:ext cx="752786" cy="39600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1354" y="17756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smtClean="0">
                <a:solidFill>
                  <a:schemeClr val="bg1"/>
                </a:solidFill>
                <a:latin typeface="Gill Sans" charset="0"/>
                <a:ea typeface="ＭＳ Ｐゴシック" panose="020B0600070205080204" pitchFamily="34" charset="-128"/>
                <a:cs typeface="+mn-cs"/>
              </a:rPr>
              <a:t>INSPIRE</a:t>
            </a:r>
            <a:r>
              <a:rPr lang="zh-CN" altLang="en-US" sz="5000" dirty="0" smtClean="0">
                <a:solidFill>
                  <a:schemeClr val="bg1"/>
                </a:solidFill>
                <a:latin typeface="Gill Sans" charset="0"/>
                <a:ea typeface="ＭＳ Ｐゴシック" panose="020B0600070205080204" pitchFamily="34" charset="-128"/>
                <a:cs typeface="+mn-cs"/>
              </a:rPr>
              <a:t> </a:t>
            </a:r>
            <a:r>
              <a:rPr lang="en-US" altLang="zh-CN" sz="5000" dirty="0" smtClean="0">
                <a:solidFill>
                  <a:schemeClr val="bg1"/>
                </a:solidFill>
                <a:latin typeface="Gill Sans" charset="0"/>
                <a:ea typeface="ＭＳ Ｐゴシック" panose="020B0600070205080204" pitchFamily="34" charset="-128"/>
                <a:cs typeface="+mn-cs"/>
              </a:rPr>
              <a:t>Future</a:t>
            </a:r>
            <a:endParaRPr lang="en-US" sz="5000" dirty="0">
              <a:solidFill>
                <a:schemeClr val="bg1"/>
              </a:solidFill>
              <a:latin typeface="Gill Sans" charset="0"/>
              <a:ea typeface="ＭＳ Ｐゴシック" panose="020B0600070205080204" pitchFamily="34" charset="-128"/>
              <a:cs typeface="+mn-cs"/>
            </a:endParaRPr>
          </a:p>
        </p:txBody>
      </p:sp>
      <p:sp>
        <p:nvSpPr>
          <p:cNvPr id="2" name="灯片编号占位符 1"/>
          <p:cNvSpPr>
            <a:spLocks noGrp="1"/>
          </p:cNvSpPr>
          <p:nvPr>
            <p:ph type="sldNum" sz="quarter" idx="12"/>
          </p:nvPr>
        </p:nvSpPr>
        <p:spPr/>
        <p:txBody>
          <a:bodyPr/>
          <a:lstStyle/>
          <a:p>
            <a:fld id="{DBC5E333-E595-45E0-8D1D-028F9CAA398F}" type="slidenum">
              <a:rPr lang="zh-CN" altLang="en-US" smtClean="0"/>
              <a:t>33</a:t>
            </a:fld>
            <a:endParaRPr lang="zh-CN" altLang="en-US"/>
          </a:p>
        </p:txBody>
      </p:sp>
    </p:spTree>
    <p:extLst>
      <p:ext uri="{BB962C8B-B14F-4D97-AF65-F5344CB8AC3E}">
        <p14:creationId xmlns:p14="http://schemas.microsoft.com/office/powerpoint/2010/main" val="1568239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5" name="Picture 4" descr="Screen Shot 2016-11-27 at 11.50.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061" y="145618"/>
            <a:ext cx="9485538" cy="6603052"/>
          </a:xfrm>
          <a:prstGeom prst="rect">
            <a:avLst/>
          </a:prstGeom>
        </p:spPr>
      </p:pic>
      <p:sp>
        <p:nvSpPr>
          <p:cNvPr id="2" name="灯片编号占位符 1"/>
          <p:cNvSpPr>
            <a:spLocks noGrp="1"/>
          </p:cNvSpPr>
          <p:nvPr>
            <p:ph type="sldNum" sz="quarter" idx="12"/>
          </p:nvPr>
        </p:nvSpPr>
        <p:spPr/>
        <p:txBody>
          <a:bodyPr/>
          <a:lstStyle/>
          <a:p>
            <a:fld id="{DBC5E333-E595-45E0-8D1D-028F9CAA398F}" type="slidenum">
              <a:rPr lang="zh-CN" altLang="en-US" smtClean="0"/>
              <a:t>34</a:t>
            </a:fld>
            <a:endParaRPr lang="zh-CN" altLang="en-US"/>
          </a:p>
        </p:txBody>
      </p:sp>
    </p:spTree>
    <p:extLst>
      <p:ext uri="{BB962C8B-B14F-4D97-AF65-F5344CB8AC3E}">
        <p14:creationId xmlns:p14="http://schemas.microsoft.com/office/powerpoint/2010/main" val="1774616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1376624" y="50662"/>
            <a:ext cx="12123924" cy="3421062"/>
            <a:chOff x="0" y="0"/>
            <a:chExt cx="12123924" cy="3421062"/>
          </a:xfrm>
        </p:grpSpPr>
        <p:pic>
          <p:nvPicPr>
            <p:cNvPr id="7"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4"/>
          <p:cNvPicPr>
            <a:picLocks noChangeAspect="1"/>
          </p:cNvPicPr>
          <p:nvPr/>
        </p:nvPicPr>
        <p:blipFill>
          <a:blip r:embed="rId5"/>
          <a:stretch>
            <a:fillRect/>
          </a:stretch>
        </p:blipFill>
        <p:spPr>
          <a:xfrm>
            <a:off x="3480365" y="1057667"/>
            <a:ext cx="5733650" cy="1347637"/>
          </a:xfrm>
          <a:prstGeom prst="rect">
            <a:avLst/>
          </a:prstGeom>
        </p:spPr>
      </p:pic>
      <p:pic>
        <p:nvPicPr>
          <p:cNvPr id="10" name="图片 9"/>
          <p:cNvPicPr>
            <a:picLocks noChangeAspect="1"/>
          </p:cNvPicPr>
          <p:nvPr/>
        </p:nvPicPr>
        <p:blipFill>
          <a:blip r:embed="rId6"/>
          <a:stretch>
            <a:fillRect/>
          </a:stretch>
        </p:blipFill>
        <p:spPr>
          <a:xfrm>
            <a:off x="7563964" y="4660827"/>
            <a:ext cx="3679777" cy="1005520"/>
          </a:xfrm>
          <a:prstGeom prst="rect">
            <a:avLst/>
          </a:prstGeom>
        </p:spPr>
      </p:pic>
      <p:sp>
        <p:nvSpPr>
          <p:cNvPr id="13" name="文本框 12"/>
          <p:cNvSpPr txBox="1"/>
          <p:nvPr/>
        </p:nvSpPr>
        <p:spPr>
          <a:xfrm>
            <a:off x="1889852" y="3290560"/>
            <a:ext cx="2390183" cy="861774"/>
          </a:xfrm>
          <a:prstGeom prst="rect">
            <a:avLst/>
          </a:prstGeom>
          <a:noFill/>
        </p:spPr>
        <p:txBody>
          <a:bodyPr wrap="square" rtlCol="0">
            <a:spAutoFit/>
          </a:bodyPr>
          <a:lstStyle/>
          <a:p>
            <a:r>
              <a:rPr lang="en-US" altLang="zh-CN" sz="5000" b="1" dirty="0">
                <a:solidFill>
                  <a:schemeClr val="bg1"/>
                </a:solidFill>
              </a:rPr>
              <a:t>Content</a:t>
            </a:r>
            <a:endParaRPr lang="zh-CN" altLang="en-US" sz="5000" b="1" dirty="0">
              <a:solidFill>
                <a:schemeClr val="bg1"/>
              </a:solidFill>
            </a:endParaRPr>
          </a:p>
        </p:txBody>
      </p:sp>
      <p:sp>
        <p:nvSpPr>
          <p:cNvPr id="14" name="文本框 13"/>
          <p:cNvSpPr txBox="1"/>
          <p:nvPr/>
        </p:nvSpPr>
        <p:spPr>
          <a:xfrm>
            <a:off x="8077695" y="3208403"/>
            <a:ext cx="2730435" cy="861774"/>
          </a:xfrm>
          <a:prstGeom prst="rect">
            <a:avLst/>
          </a:prstGeom>
          <a:noFill/>
        </p:spPr>
        <p:txBody>
          <a:bodyPr wrap="square" rtlCol="0">
            <a:spAutoFit/>
          </a:bodyPr>
          <a:lstStyle/>
          <a:p>
            <a:r>
              <a:rPr lang="en-US" altLang="zh-CN" sz="5000" b="1" dirty="0">
                <a:solidFill>
                  <a:schemeClr val="bg1"/>
                </a:solidFill>
              </a:rPr>
              <a:t>Software</a:t>
            </a:r>
            <a:endParaRPr lang="zh-CN" altLang="en-US" sz="5000" b="1" dirty="0">
              <a:solidFill>
                <a:schemeClr val="bg1"/>
              </a:solidFill>
            </a:endParaRPr>
          </a:p>
        </p:txBody>
      </p:sp>
      <p:sp>
        <p:nvSpPr>
          <p:cNvPr id="19" name="右箭头 18"/>
          <p:cNvSpPr/>
          <p:nvPr/>
        </p:nvSpPr>
        <p:spPr>
          <a:xfrm rot="13454593">
            <a:off x="6053922" y="3103706"/>
            <a:ext cx="2269743" cy="73603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0" name="右箭头 19"/>
          <p:cNvSpPr/>
          <p:nvPr/>
        </p:nvSpPr>
        <p:spPr>
          <a:xfrm rot="18653403">
            <a:off x="3816103" y="3152887"/>
            <a:ext cx="2269743" cy="73603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pic>
        <p:nvPicPr>
          <p:cNvPr id="3" name="Picture 2"/>
          <p:cNvPicPr>
            <a:picLocks noChangeAspect="1"/>
          </p:cNvPicPr>
          <p:nvPr/>
        </p:nvPicPr>
        <p:blipFill>
          <a:blip r:embed="rId7"/>
          <a:stretch>
            <a:fillRect/>
          </a:stretch>
        </p:blipFill>
        <p:spPr>
          <a:xfrm>
            <a:off x="1500206" y="4716018"/>
            <a:ext cx="3682465" cy="1029842"/>
          </a:xfrm>
          <a:prstGeom prst="rect">
            <a:avLst/>
          </a:prstGeom>
        </p:spPr>
      </p:pic>
      <p:sp>
        <p:nvSpPr>
          <p:cNvPr id="4" name="灯片编号占位符 3"/>
          <p:cNvSpPr>
            <a:spLocks noGrp="1"/>
          </p:cNvSpPr>
          <p:nvPr>
            <p:ph type="sldNum" sz="quarter" idx="12"/>
          </p:nvPr>
        </p:nvSpPr>
        <p:spPr/>
        <p:txBody>
          <a:bodyPr/>
          <a:lstStyle/>
          <a:p>
            <a:fld id="{DBC5E333-E595-45E0-8D1D-028F9CAA398F}" type="slidenum">
              <a:rPr lang="zh-CN" altLang="en-US" smtClean="0"/>
              <a:t>35</a:t>
            </a:fld>
            <a:endParaRPr lang="zh-CN" altLang="en-US"/>
          </a:p>
        </p:txBody>
      </p:sp>
    </p:spTree>
    <p:extLst>
      <p:ext uri="{BB962C8B-B14F-4D97-AF65-F5344CB8AC3E}">
        <p14:creationId xmlns:p14="http://schemas.microsoft.com/office/powerpoint/2010/main" val="972179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0" y="10724"/>
            <a:ext cx="12191999" cy="3380839"/>
            <a:chOff x="0" y="0"/>
            <a:chExt cx="12123924" cy="3421062"/>
          </a:xfrm>
        </p:grpSpPr>
        <p:pic>
          <p:nvPicPr>
            <p:cNvPr id="7"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1"/>
          <p:cNvSpPr>
            <a:spLocks noGrp="1"/>
          </p:cNvSpPr>
          <p:nvPr>
            <p:ph type="title"/>
          </p:nvPr>
        </p:nvSpPr>
        <p:spPr>
          <a:xfrm>
            <a:off x="304800" y="10725"/>
            <a:ext cx="10515600" cy="1325563"/>
          </a:xfrm>
        </p:spPr>
        <p:txBody>
          <a:bodyPr>
            <a:normAutofit/>
          </a:bodyPr>
          <a:lstStyle/>
          <a:p>
            <a:r>
              <a:rPr lang="en-US" sz="4000" dirty="0" smtClean="0">
                <a:solidFill>
                  <a:schemeClr val="bg1"/>
                </a:solidFill>
                <a:latin typeface="Gill Sans" charset="0"/>
                <a:ea typeface="ＭＳ Ｐゴシック" panose="020B0600070205080204" pitchFamily="34" charset="-128"/>
                <a:cs typeface="+mn-cs"/>
              </a:rPr>
              <a:t>INSPIRE</a:t>
            </a:r>
            <a:r>
              <a:rPr lang="zh-CN" altLang="en-US" sz="4000" dirty="0" smtClean="0">
                <a:solidFill>
                  <a:schemeClr val="bg1"/>
                </a:solidFill>
                <a:latin typeface="Gill Sans" charset="0"/>
                <a:ea typeface="ＭＳ Ｐゴシック" panose="020B0600070205080204" pitchFamily="34" charset="-128"/>
                <a:cs typeface="+mn-cs"/>
              </a:rPr>
              <a:t>大事记</a:t>
            </a:r>
            <a:endParaRPr lang="en-US" sz="4000" dirty="0">
              <a:solidFill>
                <a:schemeClr val="bg1"/>
              </a:solidFill>
              <a:latin typeface="Gill Sans" charset="0"/>
              <a:ea typeface="ＭＳ Ｐゴシック" panose="020B0600070205080204" pitchFamily="34" charset="-128"/>
              <a:cs typeface="+mn-cs"/>
            </a:endParaRPr>
          </a:p>
        </p:txBody>
      </p:sp>
      <p:cxnSp>
        <p:nvCxnSpPr>
          <p:cNvPr id="9" name="直接连接符 40"/>
          <p:cNvCxnSpPr/>
          <p:nvPr/>
        </p:nvCxnSpPr>
        <p:spPr>
          <a:xfrm flipV="1">
            <a:off x="152400" y="4076700"/>
            <a:ext cx="11458575" cy="190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44"/>
          <p:cNvSpPr/>
          <p:nvPr/>
        </p:nvSpPr>
        <p:spPr>
          <a:xfrm>
            <a:off x="885272" y="3982027"/>
            <a:ext cx="257177" cy="257177"/>
          </a:xfrm>
          <a:prstGeom prst="ellipse">
            <a:avLst/>
          </a:prstGeom>
          <a:solidFill>
            <a:srgbClr val="92D050"/>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2" name="TextBox 10"/>
          <p:cNvSpPr txBox="1"/>
          <p:nvPr/>
        </p:nvSpPr>
        <p:spPr>
          <a:xfrm>
            <a:off x="671458" y="4425302"/>
            <a:ext cx="684803" cy="387798"/>
          </a:xfrm>
          <a:prstGeom prst="rect">
            <a:avLst/>
          </a:prstGeom>
          <a:noFill/>
        </p:spPr>
        <p:txBody>
          <a:bodyPr vert="horz" wrap="none" rtlCol="0">
            <a:spAutoFit/>
          </a:bodyPr>
          <a:lstStyle/>
          <a:p>
            <a:r>
              <a:rPr lang="en-US" altLang="zh-CN" sz="1920" b="1" dirty="0" smtClean="0">
                <a:solidFill>
                  <a:schemeClr val="bg1"/>
                </a:solidFill>
              </a:rPr>
              <a:t>1969</a:t>
            </a:r>
            <a:endParaRPr lang="zh-CN" altLang="en-US" sz="1920" b="1" dirty="0">
              <a:solidFill>
                <a:schemeClr val="bg1"/>
              </a:solidFill>
            </a:endParaRPr>
          </a:p>
        </p:txBody>
      </p:sp>
      <p:sp>
        <p:nvSpPr>
          <p:cNvPr id="19" name="椭圆 44"/>
          <p:cNvSpPr/>
          <p:nvPr/>
        </p:nvSpPr>
        <p:spPr>
          <a:xfrm>
            <a:off x="3364544" y="3982027"/>
            <a:ext cx="257177" cy="257177"/>
          </a:xfrm>
          <a:prstGeom prst="ellipse">
            <a:avLst/>
          </a:prstGeom>
          <a:solidFill>
            <a:schemeClr val="accent4"/>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0" name="TextBox 10"/>
          <p:cNvSpPr txBox="1"/>
          <p:nvPr/>
        </p:nvSpPr>
        <p:spPr>
          <a:xfrm>
            <a:off x="3150730" y="4425302"/>
            <a:ext cx="684803" cy="387798"/>
          </a:xfrm>
          <a:prstGeom prst="rect">
            <a:avLst/>
          </a:prstGeom>
          <a:noFill/>
        </p:spPr>
        <p:txBody>
          <a:bodyPr vert="horz" wrap="none" rtlCol="0">
            <a:spAutoFit/>
          </a:bodyPr>
          <a:lstStyle/>
          <a:p>
            <a:r>
              <a:rPr lang="en-US" altLang="zh-CN" sz="1920" b="1" dirty="0" smtClean="0">
                <a:solidFill>
                  <a:schemeClr val="bg1"/>
                </a:solidFill>
              </a:rPr>
              <a:t>1991</a:t>
            </a:r>
            <a:endParaRPr lang="zh-CN" altLang="en-US" sz="1920" b="1" dirty="0">
              <a:solidFill>
                <a:schemeClr val="bg1"/>
              </a:solidFill>
            </a:endParaRPr>
          </a:p>
        </p:txBody>
      </p:sp>
      <p:sp>
        <p:nvSpPr>
          <p:cNvPr id="21" name="椭圆 44"/>
          <p:cNvSpPr/>
          <p:nvPr/>
        </p:nvSpPr>
        <p:spPr>
          <a:xfrm>
            <a:off x="4776473" y="3982027"/>
            <a:ext cx="257177" cy="257177"/>
          </a:xfrm>
          <a:prstGeom prst="ellipse">
            <a:avLst/>
          </a:prstGeom>
          <a:solidFill>
            <a:srgbClr val="92D050"/>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2" name="TextBox 10"/>
          <p:cNvSpPr txBox="1"/>
          <p:nvPr/>
        </p:nvSpPr>
        <p:spPr>
          <a:xfrm>
            <a:off x="4562659" y="4425302"/>
            <a:ext cx="684803" cy="387798"/>
          </a:xfrm>
          <a:prstGeom prst="rect">
            <a:avLst/>
          </a:prstGeom>
          <a:noFill/>
        </p:spPr>
        <p:txBody>
          <a:bodyPr vert="horz" wrap="none" rtlCol="0">
            <a:spAutoFit/>
          </a:bodyPr>
          <a:lstStyle/>
          <a:p>
            <a:r>
              <a:rPr lang="en-US" altLang="zh-CN" sz="1920" b="1" dirty="0" smtClean="0">
                <a:solidFill>
                  <a:schemeClr val="bg1"/>
                </a:solidFill>
              </a:rPr>
              <a:t>2007</a:t>
            </a:r>
            <a:endParaRPr lang="zh-CN" altLang="en-US" sz="1920" b="1" dirty="0">
              <a:solidFill>
                <a:schemeClr val="bg1"/>
              </a:solidFill>
            </a:endParaRPr>
          </a:p>
        </p:txBody>
      </p:sp>
      <p:sp>
        <p:nvSpPr>
          <p:cNvPr id="23" name="椭圆 44"/>
          <p:cNvSpPr/>
          <p:nvPr/>
        </p:nvSpPr>
        <p:spPr>
          <a:xfrm>
            <a:off x="8031319" y="3986773"/>
            <a:ext cx="257177" cy="257177"/>
          </a:xfrm>
          <a:prstGeom prst="ellipse">
            <a:avLst/>
          </a:prstGeom>
          <a:solidFill>
            <a:schemeClr val="accent4"/>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4" name="TextBox 10"/>
          <p:cNvSpPr txBox="1"/>
          <p:nvPr/>
        </p:nvSpPr>
        <p:spPr>
          <a:xfrm>
            <a:off x="7817505" y="4430048"/>
            <a:ext cx="684803" cy="387798"/>
          </a:xfrm>
          <a:prstGeom prst="rect">
            <a:avLst/>
          </a:prstGeom>
          <a:noFill/>
        </p:spPr>
        <p:txBody>
          <a:bodyPr vert="horz" wrap="none" rtlCol="0">
            <a:spAutoFit/>
          </a:bodyPr>
          <a:lstStyle/>
          <a:p>
            <a:r>
              <a:rPr lang="en-US" altLang="zh-CN" sz="1920" b="1" dirty="0" smtClean="0">
                <a:solidFill>
                  <a:schemeClr val="bg1"/>
                </a:solidFill>
              </a:rPr>
              <a:t>2012</a:t>
            </a:r>
            <a:endParaRPr lang="zh-CN" altLang="en-US" sz="1920" b="1" dirty="0">
              <a:solidFill>
                <a:schemeClr val="bg1"/>
              </a:solidFill>
            </a:endParaRPr>
          </a:p>
        </p:txBody>
      </p:sp>
      <p:sp>
        <p:nvSpPr>
          <p:cNvPr id="25" name="椭圆 44"/>
          <p:cNvSpPr/>
          <p:nvPr/>
        </p:nvSpPr>
        <p:spPr>
          <a:xfrm>
            <a:off x="9008713" y="3982027"/>
            <a:ext cx="257177" cy="257177"/>
          </a:xfrm>
          <a:prstGeom prst="ellipse">
            <a:avLst/>
          </a:prstGeom>
          <a:solidFill>
            <a:srgbClr val="92D050"/>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6" name="TextBox 10"/>
          <p:cNvSpPr txBox="1"/>
          <p:nvPr/>
        </p:nvSpPr>
        <p:spPr>
          <a:xfrm>
            <a:off x="8794899" y="4425302"/>
            <a:ext cx="684803" cy="387798"/>
          </a:xfrm>
          <a:prstGeom prst="rect">
            <a:avLst/>
          </a:prstGeom>
          <a:noFill/>
        </p:spPr>
        <p:txBody>
          <a:bodyPr vert="horz" wrap="none" rtlCol="0">
            <a:spAutoFit/>
          </a:bodyPr>
          <a:lstStyle/>
          <a:p>
            <a:r>
              <a:rPr lang="en-US" altLang="zh-CN" sz="1920" b="1" dirty="0" smtClean="0">
                <a:solidFill>
                  <a:schemeClr val="bg1"/>
                </a:solidFill>
              </a:rPr>
              <a:t>2014</a:t>
            </a:r>
            <a:endParaRPr lang="zh-CN" altLang="en-US" sz="1920" b="1" dirty="0">
              <a:solidFill>
                <a:schemeClr val="bg1"/>
              </a:solidFill>
            </a:endParaRPr>
          </a:p>
        </p:txBody>
      </p:sp>
      <p:sp>
        <p:nvSpPr>
          <p:cNvPr id="27" name="椭圆 44"/>
          <p:cNvSpPr/>
          <p:nvPr/>
        </p:nvSpPr>
        <p:spPr>
          <a:xfrm>
            <a:off x="10986251" y="3960493"/>
            <a:ext cx="257177" cy="257177"/>
          </a:xfrm>
          <a:prstGeom prst="ellipse">
            <a:avLst/>
          </a:prstGeom>
          <a:solidFill>
            <a:schemeClr val="accent4"/>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8" name="TextBox 10"/>
          <p:cNvSpPr txBox="1"/>
          <p:nvPr/>
        </p:nvSpPr>
        <p:spPr>
          <a:xfrm>
            <a:off x="10772437" y="4403768"/>
            <a:ext cx="684803" cy="387798"/>
          </a:xfrm>
          <a:prstGeom prst="rect">
            <a:avLst/>
          </a:prstGeom>
          <a:noFill/>
        </p:spPr>
        <p:txBody>
          <a:bodyPr vert="horz" wrap="none" rtlCol="0">
            <a:spAutoFit/>
          </a:bodyPr>
          <a:lstStyle/>
          <a:p>
            <a:r>
              <a:rPr lang="en-US" altLang="zh-CN" sz="1920" b="1" dirty="0" smtClean="0">
                <a:solidFill>
                  <a:schemeClr val="bg1"/>
                </a:solidFill>
              </a:rPr>
              <a:t>2018</a:t>
            </a:r>
            <a:endParaRPr lang="zh-CN" altLang="en-US" sz="1920" b="1" dirty="0">
              <a:solidFill>
                <a:schemeClr val="bg1"/>
              </a:solidFill>
            </a:endParaRPr>
          </a:p>
        </p:txBody>
      </p:sp>
      <p:sp>
        <p:nvSpPr>
          <p:cNvPr id="29" name="Line 24"/>
          <p:cNvSpPr>
            <a:spLocks noChangeShapeType="1"/>
          </p:cNvSpPr>
          <p:nvPr/>
        </p:nvSpPr>
        <p:spPr bwMode="gray">
          <a:xfrm>
            <a:off x="1004835" y="3266732"/>
            <a:ext cx="1750" cy="547034"/>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4"/>
          <p:cNvSpPr>
            <a:spLocks noChangeShapeType="1"/>
          </p:cNvSpPr>
          <p:nvPr/>
        </p:nvSpPr>
        <p:spPr bwMode="gray">
          <a:xfrm>
            <a:off x="4903099" y="3286793"/>
            <a:ext cx="1750" cy="547034"/>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4"/>
          <p:cNvSpPr>
            <a:spLocks noChangeShapeType="1"/>
          </p:cNvSpPr>
          <p:nvPr/>
        </p:nvSpPr>
        <p:spPr bwMode="gray">
          <a:xfrm>
            <a:off x="8157227" y="3302189"/>
            <a:ext cx="1750" cy="547034"/>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24"/>
          <p:cNvSpPr>
            <a:spLocks noChangeShapeType="1"/>
          </p:cNvSpPr>
          <p:nvPr/>
        </p:nvSpPr>
        <p:spPr bwMode="gray">
          <a:xfrm>
            <a:off x="11113531" y="3265259"/>
            <a:ext cx="1750" cy="547034"/>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24"/>
          <p:cNvSpPr>
            <a:spLocks noChangeShapeType="1"/>
          </p:cNvSpPr>
          <p:nvPr/>
        </p:nvSpPr>
        <p:spPr bwMode="gray">
          <a:xfrm>
            <a:off x="9137300" y="4868572"/>
            <a:ext cx="1750" cy="547034"/>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矩形 1"/>
          <p:cNvSpPr/>
          <p:nvPr/>
        </p:nvSpPr>
        <p:spPr>
          <a:xfrm>
            <a:off x="150025" y="2514732"/>
            <a:ext cx="2530629" cy="584775"/>
          </a:xfrm>
          <a:prstGeom prst="rect">
            <a:avLst/>
          </a:prstGeom>
          <a:noFill/>
          <a:ln>
            <a:solidFill>
              <a:schemeClr val="bg2"/>
            </a:solidFill>
          </a:ln>
        </p:spPr>
        <p:txBody>
          <a:bodyPr wrap="none" lIns="91440" tIns="45720" rIns="91440" bIns="45720">
            <a:spAutoFit/>
          </a:bodyPr>
          <a:lstStyle/>
          <a:p>
            <a:pPr algn="ctr"/>
            <a:r>
              <a:rPr lang="en-US" altLang="zh-CN" sz="3200" b="0" cap="none" spc="0" dirty="0" smtClean="0">
                <a:ln w="0"/>
                <a:solidFill>
                  <a:schemeClr val="bg1"/>
                </a:solidFill>
                <a:effectLst>
                  <a:outerShdw blurRad="38100" dist="25400" dir="5400000" algn="ctr" rotWithShape="0">
                    <a:srgbClr val="6E747A">
                      <a:alpha val="43000"/>
                    </a:srgbClr>
                  </a:outerShdw>
                </a:effectLst>
              </a:rPr>
              <a:t>SPIRES is born</a:t>
            </a:r>
            <a:endParaRPr lang="zh-CN" altLang="en-US" sz="3200" b="0" cap="none" spc="0" dirty="0">
              <a:ln w="0"/>
              <a:solidFill>
                <a:schemeClr val="bg1"/>
              </a:solidFill>
              <a:effectLst>
                <a:outerShdw blurRad="38100" dist="25400" dir="5400000" algn="ctr" rotWithShape="0">
                  <a:srgbClr val="6E747A">
                    <a:alpha val="43000"/>
                  </a:srgbClr>
                </a:outerShdw>
              </a:effectLst>
            </a:endParaRPr>
          </a:p>
        </p:txBody>
      </p:sp>
      <p:sp>
        <p:nvSpPr>
          <p:cNvPr id="36" name="矩形 35"/>
          <p:cNvSpPr/>
          <p:nvPr/>
        </p:nvSpPr>
        <p:spPr>
          <a:xfrm>
            <a:off x="1698867" y="5546232"/>
            <a:ext cx="3479542" cy="1077218"/>
          </a:xfrm>
          <a:prstGeom prst="rect">
            <a:avLst/>
          </a:prstGeom>
          <a:noFill/>
          <a:ln>
            <a:solidFill>
              <a:schemeClr val="bg2"/>
            </a:solidFill>
          </a:ln>
        </p:spPr>
        <p:txBody>
          <a:bodyPr wrap="none" lIns="91440" tIns="45720" rIns="91440" bIns="45720">
            <a:spAutoFit/>
          </a:bodyPr>
          <a:lstStyle/>
          <a:p>
            <a:r>
              <a:rPr lang="en-US" altLang="zh-CN" sz="3200" b="0" cap="none" spc="0" dirty="0" smtClean="0">
                <a:ln w="0"/>
                <a:solidFill>
                  <a:srgbClr val="66FF33"/>
                </a:solidFill>
                <a:effectLst>
                  <a:outerShdw blurRad="38100" dist="25400" dir="5400000" algn="ctr" rotWithShape="0">
                    <a:srgbClr val="6E747A">
                      <a:alpha val="43000"/>
                    </a:srgbClr>
                  </a:outerShdw>
                </a:effectLst>
              </a:rPr>
              <a:t>SPIRES becomes 1</a:t>
            </a:r>
            <a:r>
              <a:rPr lang="en-US" altLang="zh-CN" sz="3200" b="0" cap="none" spc="0" baseline="30000" dirty="0" smtClean="0">
                <a:ln w="0"/>
                <a:solidFill>
                  <a:srgbClr val="66FF33"/>
                </a:solidFill>
                <a:effectLst>
                  <a:outerShdw blurRad="38100" dist="25400" dir="5400000" algn="ctr" rotWithShape="0">
                    <a:srgbClr val="6E747A">
                      <a:alpha val="43000"/>
                    </a:srgbClr>
                  </a:outerShdw>
                </a:effectLst>
              </a:rPr>
              <a:t>st</a:t>
            </a:r>
            <a:r>
              <a:rPr lang="en-US" altLang="zh-CN" sz="3200" b="0" cap="none" spc="0" dirty="0" smtClean="0">
                <a:ln w="0"/>
                <a:solidFill>
                  <a:srgbClr val="66FF33"/>
                </a:solidFill>
                <a:effectLst>
                  <a:outerShdw blurRad="38100" dist="25400" dir="5400000" algn="ctr" rotWithShape="0">
                    <a:srgbClr val="6E747A">
                      <a:alpha val="43000"/>
                    </a:srgbClr>
                  </a:outerShdw>
                </a:effectLst>
              </a:rPr>
              <a:t> </a:t>
            </a:r>
            <a:br>
              <a:rPr lang="en-US" altLang="zh-CN" sz="3200" b="0" cap="none" spc="0" dirty="0" smtClean="0">
                <a:ln w="0"/>
                <a:solidFill>
                  <a:srgbClr val="66FF33"/>
                </a:solidFill>
                <a:effectLst>
                  <a:outerShdw blurRad="38100" dist="25400" dir="5400000" algn="ctr" rotWithShape="0">
                    <a:srgbClr val="6E747A">
                      <a:alpha val="43000"/>
                    </a:srgbClr>
                  </a:outerShdw>
                </a:effectLst>
              </a:rPr>
            </a:br>
            <a:r>
              <a:rPr lang="en-US" altLang="zh-CN" sz="3200" b="0" cap="none" spc="0" dirty="0" smtClean="0">
                <a:ln w="0"/>
                <a:solidFill>
                  <a:srgbClr val="66FF33"/>
                </a:solidFill>
                <a:effectLst>
                  <a:outerShdw blurRad="38100" dist="25400" dir="5400000" algn="ctr" rotWithShape="0">
                    <a:srgbClr val="6E747A">
                      <a:alpha val="43000"/>
                    </a:srgbClr>
                  </a:outerShdw>
                </a:effectLst>
              </a:rPr>
              <a:t>website in the US</a:t>
            </a:r>
            <a:endParaRPr lang="zh-CN" altLang="en-US" sz="3200" b="0" cap="none" spc="0" dirty="0">
              <a:ln w="0"/>
              <a:solidFill>
                <a:srgbClr val="66FF33"/>
              </a:solidFill>
              <a:effectLst>
                <a:outerShdw blurRad="38100" dist="25400" dir="5400000" algn="ctr" rotWithShape="0">
                  <a:srgbClr val="6E747A">
                    <a:alpha val="43000"/>
                  </a:srgbClr>
                </a:outerShdw>
              </a:effectLst>
            </a:endParaRPr>
          </a:p>
        </p:txBody>
      </p:sp>
      <p:sp>
        <p:nvSpPr>
          <p:cNvPr id="37" name="矩形 36"/>
          <p:cNvSpPr/>
          <p:nvPr/>
        </p:nvSpPr>
        <p:spPr>
          <a:xfrm>
            <a:off x="3016781" y="1546817"/>
            <a:ext cx="3772636" cy="1569660"/>
          </a:xfrm>
          <a:prstGeom prst="rect">
            <a:avLst/>
          </a:prstGeom>
          <a:noFill/>
          <a:ln>
            <a:solidFill>
              <a:schemeClr val="bg2"/>
            </a:solidFill>
          </a:ln>
        </p:spPr>
        <p:txBody>
          <a:bodyPr wrap="none" lIns="91440" tIns="45720" rIns="91440" bIns="45720">
            <a:spAutoFit/>
          </a:bodyPr>
          <a:lstStyle/>
          <a:p>
            <a:r>
              <a:rPr lang="en-US" altLang="zh-CN" sz="3200" b="0" cap="none" spc="0" dirty="0" err="1" smtClean="0">
                <a:ln w="0"/>
                <a:solidFill>
                  <a:schemeClr val="bg1"/>
                </a:solidFill>
                <a:effectLst>
                  <a:outerShdw blurRad="38100" dist="25400" dir="5400000" algn="ctr" rotWithShape="0">
                    <a:srgbClr val="6E747A">
                      <a:alpha val="43000"/>
                    </a:srgbClr>
                  </a:outerShdw>
                </a:effectLst>
              </a:rPr>
              <a:t>CERN,SLAC,Fermilab</a:t>
            </a:r>
            <a:r>
              <a:rPr lang="en-US" altLang="zh-CN" sz="3200" b="0" cap="none" spc="0" dirty="0" smtClean="0">
                <a:ln w="0"/>
                <a:solidFill>
                  <a:schemeClr val="bg1"/>
                </a:solidFill>
                <a:effectLst>
                  <a:outerShdw blurRad="38100" dist="25400" dir="5400000" algn="ctr" rotWithShape="0">
                    <a:srgbClr val="6E747A">
                      <a:alpha val="43000"/>
                    </a:srgbClr>
                  </a:outerShdw>
                </a:effectLst>
              </a:rPr>
              <a:t> </a:t>
            </a:r>
            <a:br>
              <a:rPr lang="en-US" altLang="zh-CN" sz="3200" b="0" cap="none" spc="0" dirty="0" smtClean="0">
                <a:ln w="0"/>
                <a:solidFill>
                  <a:schemeClr val="bg1"/>
                </a:solidFill>
                <a:effectLst>
                  <a:outerShdw blurRad="38100" dist="25400" dir="5400000" algn="ctr" rotWithShape="0">
                    <a:srgbClr val="6E747A">
                      <a:alpha val="43000"/>
                    </a:srgbClr>
                  </a:outerShdw>
                </a:effectLst>
              </a:rPr>
            </a:br>
            <a:r>
              <a:rPr lang="en-US" altLang="zh-CN" sz="3200" b="0" cap="none" spc="0" dirty="0" smtClean="0">
                <a:ln w="0"/>
                <a:solidFill>
                  <a:schemeClr val="bg1"/>
                </a:solidFill>
                <a:effectLst>
                  <a:outerShdw blurRad="38100" dist="25400" dir="5400000" algn="ctr" rotWithShape="0">
                    <a:srgbClr val="6E747A">
                      <a:alpha val="43000"/>
                    </a:srgbClr>
                  </a:outerShdw>
                </a:effectLst>
              </a:rPr>
              <a:t>and DESY form the </a:t>
            </a:r>
            <a:br>
              <a:rPr lang="en-US" altLang="zh-CN" sz="3200" b="0" cap="none" spc="0" dirty="0" smtClean="0">
                <a:ln w="0"/>
                <a:solidFill>
                  <a:schemeClr val="bg1"/>
                </a:solidFill>
                <a:effectLst>
                  <a:outerShdw blurRad="38100" dist="25400" dir="5400000" algn="ctr" rotWithShape="0">
                    <a:srgbClr val="6E747A">
                      <a:alpha val="43000"/>
                    </a:srgbClr>
                  </a:outerShdw>
                </a:effectLst>
              </a:rPr>
            </a:br>
            <a:r>
              <a:rPr lang="en-US" altLang="zh-CN" sz="3200" b="0" cap="none" spc="0" dirty="0" smtClean="0">
                <a:ln w="0"/>
                <a:solidFill>
                  <a:schemeClr val="bg1"/>
                </a:solidFill>
                <a:effectLst>
                  <a:outerShdw blurRad="38100" dist="25400" dir="5400000" algn="ctr" rotWithShape="0">
                    <a:srgbClr val="6E747A">
                      <a:alpha val="43000"/>
                    </a:srgbClr>
                  </a:outerShdw>
                </a:effectLst>
              </a:rPr>
              <a:t>INSPIRE collaboration</a:t>
            </a:r>
            <a:endParaRPr lang="zh-CN" altLang="en-US" sz="3200" b="0" cap="none" spc="0" dirty="0">
              <a:ln w="0"/>
              <a:solidFill>
                <a:schemeClr val="bg1"/>
              </a:solidFill>
              <a:effectLst>
                <a:outerShdw blurRad="38100" dist="25400" dir="5400000" algn="ctr" rotWithShape="0">
                  <a:srgbClr val="6E747A">
                    <a:alpha val="43000"/>
                  </a:srgbClr>
                </a:outerShdw>
              </a:effectLst>
            </a:endParaRPr>
          </a:p>
        </p:txBody>
      </p:sp>
      <p:sp>
        <p:nvSpPr>
          <p:cNvPr id="41" name="矩形 40"/>
          <p:cNvSpPr/>
          <p:nvPr/>
        </p:nvSpPr>
        <p:spPr>
          <a:xfrm>
            <a:off x="7503704" y="5549212"/>
            <a:ext cx="4004238" cy="1077218"/>
          </a:xfrm>
          <a:prstGeom prst="rect">
            <a:avLst/>
          </a:prstGeom>
          <a:noFill/>
          <a:ln>
            <a:solidFill>
              <a:schemeClr val="bg2"/>
            </a:solidFill>
          </a:ln>
        </p:spPr>
        <p:txBody>
          <a:bodyPr wrap="none" lIns="91440" tIns="45720" rIns="91440" bIns="45720">
            <a:spAutoFit/>
          </a:bodyPr>
          <a:lstStyle/>
          <a:p>
            <a:r>
              <a:rPr lang="en-US" altLang="zh-CN" sz="3200" b="1" dirty="0" smtClean="0">
                <a:ln w="0"/>
                <a:solidFill>
                  <a:srgbClr val="FFFF00"/>
                </a:solidFill>
                <a:effectLst>
                  <a:outerShdw blurRad="38100" dist="25400" dir="5400000" algn="ctr" rotWithShape="0">
                    <a:srgbClr val="6E747A">
                      <a:alpha val="43000"/>
                    </a:srgbClr>
                  </a:outerShdw>
                </a:effectLst>
              </a:rPr>
              <a:t>CAS, IHEP, Beijing </a:t>
            </a:r>
            <a:br>
              <a:rPr lang="en-US" altLang="zh-CN" sz="3200" b="1" dirty="0" smtClean="0">
                <a:ln w="0"/>
                <a:solidFill>
                  <a:srgbClr val="FFFF00"/>
                </a:solidFill>
                <a:effectLst>
                  <a:outerShdw blurRad="38100" dist="25400" dir="5400000" algn="ctr" rotWithShape="0">
                    <a:srgbClr val="6E747A">
                      <a:alpha val="43000"/>
                    </a:srgbClr>
                  </a:outerShdw>
                </a:effectLst>
              </a:rPr>
            </a:br>
            <a:r>
              <a:rPr lang="en-US" altLang="zh-CN" sz="3200" b="1" dirty="0" smtClean="0">
                <a:ln w="0"/>
                <a:solidFill>
                  <a:srgbClr val="FFFF00"/>
                </a:solidFill>
                <a:effectLst>
                  <a:outerShdw blurRad="38100" dist="25400" dir="5400000" algn="ctr" rotWithShape="0">
                    <a:srgbClr val="6E747A">
                      <a:alpha val="43000"/>
                    </a:srgbClr>
                  </a:outerShdw>
                </a:effectLst>
              </a:rPr>
              <a:t>joins the collaboration</a:t>
            </a:r>
            <a:endParaRPr lang="zh-CN" altLang="en-US" sz="3200" b="1" cap="none" spc="0" dirty="0">
              <a:ln w="0"/>
              <a:solidFill>
                <a:srgbClr val="FFFF00"/>
              </a:solidFill>
              <a:effectLst>
                <a:outerShdw blurRad="38100" dist="25400" dir="5400000" algn="ctr" rotWithShape="0">
                  <a:srgbClr val="6E747A">
                    <a:alpha val="43000"/>
                  </a:srgbClr>
                </a:outerShdw>
              </a:effectLst>
            </a:endParaRPr>
          </a:p>
        </p:txBody>
      </p:sp>
      <p:sp>
        <p:nvSpPr>
          <p:cNvPr id="42" name="矩形 41"/>
          <p:cNvSpPr/>
          <p:nvPr/>
        </p:nvSpPr>
        <p:spPr>
          <a:xfrm>
            <a:off x="7031109" y="2023632"/>
            <a:ext cx="3201517" cy="1077218"/>
          </a:xfrm>
          <a:prstGeom prst="rect">
            <a:avLst/>
          </a:prstGeom>
          <a:noFill/>
          <a:ln>
            <a:solidFill>
              <a:schemeClr val="bg2"/>
            </a:solidFill>
          </a:ln>
        </p:spPr>
        <p:txBody>
          <a:bodyPr wrap="none" lIns="91440" tIns="45720" rIns="91440" bIns="45720">
            <a:spAutoFit/>
          </a:bodyPr>
          <a:lstStyle/>
          <a:p>
            <a:r>
              <a:rPr lang="en-US" altLang="zh-CN" sz="3200" dirty="0" smtClean="0">
                <a:ln w="0"/>
                <a:solidFill>
                  <a:schemeClr val="bg1"/>
                </a:solidFill>
                <a:effectLst>
                  <a:outerShdw blurRad="38100" dist="25400" dir="5400000" algn="ctr" rotWithShape="0">
                    <a:srgbClr val="6E747A">
                      <a:alpha val="43000"/>
                    </a:srgbClr>
                  </a:outerShdw>
                </a:effectLst>
              </a:rPr>
              <a:t>Launch of </a:t>
            </a:r>
            <a:r>
              <a:rPr lang="en-US" altLang="zh-CN" sz="3200" b="0" cap="none" spc="0" dirty="0" smtClean="0">
                <a:ln w="0"/>
                <a:solidFill>
                  <a:schemeClr val="bg1"/>
                </a:solidFill>
                <a:effectLst>
                  <a:outerShdw blurRad="38100" dist="25400" dir="5400000" algn="ctr" rotWithShape="0">
                    <a:srgbClr val="6E747A">
                      <a:alpha val="43000"/>
                    </a:srgbClr>
                  </a:outerShdw>
                </a:effectLst>
              </a:rPr>
              <a:t>INSPIRE</a:t>
            </a:r>
            <a:br>
              <a:rPr lang="en-US" altLang="zh-CN" sz="3200" b="0" cap="none" spc="0" dirty="0" smtClean="0">
                <a:ln w="0"/>
                <a:solidFill>
                  <a:schemeClr val="bg1"/>
                </a:solidFill>
                <a:effectLst>
                  <a:outerShdw blurRad="38100" dist="25400" dir="5400000" algn="ctr" rotWithShape="0">
                    <a:srgbClr val="6E747A">
                      <a:alpha val="43000"/>
                    </a:srgbClr>
                  </a:outerShdw>
                </a:effectLst>
              </a:rPr>
            </a:br>
            <a:r>
              <a:rPr lang="en-US" altLang="zh-CN" sz="3200" b="0" cap="none" spc="0" dirty="0" smtClean="0">
                <a:ln w="0"/>
                <a:solidFill>
                  <a:schemeClr val="bg1"/>
                </a:solidFill>
                <a:effectLst>
                  <a:outerShdw blurRad="38100" dist="25400" dir="5400000" algn="ctr" rotWithShape="0">
                    <a:srgbClr val="6E747A">
                      <a:alpha val="43000"/>
                    </a:srgbClr>
                  </a:outerShdw>
                </a:effectLst>
              </a:rPr>
              <a:t>production site</a:t>
            </a:r>
            <a:endParaRPr lang="zh-CN" altLang="en-US" sz="3200" b="0" cap="none" spc="0" dirty="0">
              <a:ln w="0"/>
              <a:solidFill>
                <a:schemeClr val="bg1"/>
              </a:solidFill>
              <a:effectLst>
                <a:outerShdw blurRad="38100" dist="25400" dir="5400000" algn="ctr" rotWithShape="0">
                  <a:srgbClr val="6E747A">
                    <a:alpha val="43000"/>
                  </a:srgbClr>
                </a:outerShdw>
              </a:effectLst>
            </a:endParaRPr>
          </a:p>
        </p:txBody>
      </p:sp>
      <p:sp>
        <p:nvSpPr>
          <p:cNvPr id="43" name="Line 24"/>
          <p:cNvSpPr>
            <a:spLocks noChangeShapeType="1"/>
          </p:cNvSpPr>
          <p:nvPr/>
        </p:nvSpPr>
        <p:spPr bwMode="gray">
          <a:xfrm>
            <a:off x="3491381" y="4828882"/>
            <a:ext cx="1750" cy="547034"/>
          </a:xfrm>
          <a:prstGeom prst="line">
            <a:avLst/>
          </a:prstGeom>
          <a:noFill/>
          <a:ln w="25400" cap="rnd">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4" name="图片 43"/>
          <p:cNvPicPr>
            <a:picLocks noChangeAspect="1"/>
          </p:cNvPicPr>
          <p:nvPr/>
        </p:nvPicPr>
        <p:blipFill>
          <a:blip r:embed="rId5"/>
          <a:stretch>
            <a:fillRect/>
          </a:stretch>
        </p:blipFill>
        <p:spPr>
          <a:xfrm>
            <a:off x="150025" y="4849942"/>
            <a:ext cx="1843824" cy="587413"/>
          </a:xfrm>
          <a:prstGeom prst="rect">
            <a:avLst/>
          </a:prstGeom>
        </p:spPr>
      </p:pic>
      <p:pic>
        <p:nvPicPr>
          <p:cNvPr id="45" name="图片 44"/>
          <p:cNvPicPr>
            <a:picLocks noChangeAspect="1"/>
          </p:cNvPicPr>
          <p:nvPr/>
        </p:nvPicPr>
        <p:blipFill>
          <a:blip r:embed="rId6"/>
          <a:stretch>
            <a:fillRect/>
          </a:stretch>
        </p:blipFill>
        <p:spPr>
          <a:xfrm>
            <a:off x="7031109" y="1162759"/>
            <a:ext cx="3143946" cy="738953"/>
          </a:xfrm>
          <a:prstGeom prst="rect">
            <a:avLst/>
          </a:prstGeom>
        </p:spPr>
      </p:pic>
      <p:sp>
        <p:nvSpPr>
          <p:cNvPr id="46" name="矩形 45"/>
          <p:cNvSpPr/>
          <p:nvPr/>
        </p:nvSpPr>
        <p:spPr>
          <a:xfrm>
            <a:off x="10474318" y="2514401"/>
            <a:ext cx="1230465" cy="584775"/>
          </a:xfrm>
          <a:prstGeom prst="rect">
            <a:avLst/>
          </a:prstGeom>
          <a:noFill/>
          <a:ln>
            <a:solidFill>
              <a:schemeClr val="bg2"/>
            </a:solidFill>
          </a:ln>
        </p:spPr>
        <p:txBody>
          <a:bodyPr wrap="none" lIns="91440" tIns="45720" rIns="91440" bIns="45720">
            <a:spAutoFit/>
          </a:bodyPr>
          <a:lstStyle/>
          <a:p>
            <a:pPr algn="ctr"/>
            <a:r>
              <a:rPr lang="en-US" altLang="zh-CN" sz="3200" b="0" cap="none" spc="0" dirty="0" smtClean="0">
                <a:ln w="0"/>
                <a:solidFill>
                  <a:schemeClr val="bg1"/>
                </a:solidFill>
                <a:effectLst>
                  <a:outerShdw blurRad="38100" dist="25400" dir="5400000" algn="ctr" rotWithShape="0">
                    <a:srgbClr val="6E747A">
                      <a:alpha val="43000"/>
                    </a:srgbClr>
                  </a:outerShdw>
                </a:effectLst>
              </a:rPr>
              <a:t>New…</a:t>
            </a:r>
            <a:endParaRPr lang="zh-CN" altLang="en-US" sz="3200" b="0" cap="none" spc="0" dirty="0">
              <a:ln w="0"/>
              <a:solidFill>
                <a:schemeClr val="bg1"/>
              </a:solidFill>
              <a:effectLst>
                <a:outerShdw blurRad="38100" dist="25400" dir="5400000" algn="ctr" rotWithShape="0">
                  <a:srgbClr val="6E747A">
                    <a:alpha val="43000"/>
                  </a:srgbClr>
                </a:outerShdw>
              </a:effectLst>
            </a:endParaRPr>
          </a:p>
        </p:txBody>
      </p:sp>
      <p:sp>
        <p:nvSpPr>
          <p:cNvPr id="4" name="灯片编号占位符 3"/>
          <p:cNvSpPr>
            <a:spLocks noGrp="1"/>
          </p:cNvSpPr>
          <p:nvPr>
            <p:ph type="sldNum" sz="quarter" idx="12"/>
          </p:nvPr>
        </p:nvSpPr>
        <p:spPr/>
        <p:txBody>
          <a:bodyPr/>
          <a:lstStyle/>
          <a:p>
            <a:fld id="{DBC5E333-E595-45E0-8D1D-028F9CAA398F}" type="slidenum">
              <a:rPr lang="zh-CN" altLang="en-US" smtClean="0"/>
              <a:t>36</a:t>
            </a:fld>
            <a:endParaRPr lang="zh-CN" altLang="en-US"/>
          </a:p>
        </p:txBody>
      </p:sp>
    </p:spTree>
    <p:extLst>
      <p:ext uri="{BB962C8B-B14F-4D97-AF65-F5344CB8AC3E}">
        <p14:creationId xmlns:p14="http://schemas.microsoft.com/office/powerpoint/2010/main" val="3993824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111" name="Group 110"/>
          <p:cNvGrpSpPr/>
          <p:nvPr/>
        </p:nvGrpSpPr>
        <p:grpSpPr>
          <a:xfrm>
            <a:off x="27275" y="95194"/>
            <a:ext cx="12123924" cy="3421062"/>
            <a:chOff x="0" y="0"/>
            <a:chExt cx="12123924" cy="3421062"/>
          </a:xfrm>
        </p:grpSpPr>
        <p:pic>
          <p:nvPicPr>
            <p:cNvPr id="112"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05" descr="space2"/>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2"/>
          <p:cNvGrpSpPr>
            <a:grpSpLocks/>
          </p:cNvGrpSpPr>
          <p:nvPr/>
        </p:nvGrpSpPr>
        <p:grpSpPr bwMode="auto">
          <a:xfrm>
            <a:off x="-58738" y="3934687"/>
            <a:ext cx="12250738" cy="2882038"/>
            <a:chOff x="247" y="4566"/>
            <a:chExt cx="3829" cy="1431"/>
          </a:xfrm>
        </p:grpSpPr>
        <p:grpSp>
          <p:nvGrpSpPr>
            <p:cNvPr id="41" name="Group 3"/>
            <p:cNvGrpSpPr>
              <a:grpSpLocks/>
            </p:cNvGrpSpPr>
            <p:nvPr/>
          </p:nvGrpSpPr>
          <p:grpSpPr bwMode="auto">
            <a:xfrm>
              <a:off x="2161" y="4566"/>
              <a:ext cx="1915" cy="1431"/>
              <a:chOff x="2854" y="1824"/>
              <a:chExt cx="2622" cy="1882"/>
            </a:xfrm>
          </p:grpSpPr>
          <p:sp>
            <p:nvSpPr>
              <p:cNvPr id="80" name="Line 4"/>
              <p:cNvSpPr>
                <a:spLocks noChangeShapeType="1"/>
              </p:cNvSpPr>
              <p:nvPr/>
            </p:nvSpPr>
            <p:spPr bwMode="auto">
              <a:xfrm>
                <a:off x="2854" y="1824"/>
                <a:ext cx="2622" cy="143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Line 5"/>
              <p:cNvSpPr>
                <a:spLocks noChangeShapeType="1"/>
              </p:cNvSpPr>
              <p:nvPr/>
            </p:nvSpPr>
            <p:spPr bwMode="auto">
              <a:xfrm>
                <a:off x="2854" y="1824"/>
                <a:ext cx="2622" cy="1687"/>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Line 6"/>
              <p:cNvSpPr>
                <a:spLocks noChangeShapeType="1"/>
              </p:cNvSpPr>
              <p:nvPr/>
            </p:nvSpPr>
            <p:spPr bwMode="auto">
              <a:xfrm>
                <a:off x="2854" y="1824"/>
                <a:ext cx="2487"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Line 7"/>
              <p:cNvSpPr>
                <a:spLocks noChangeShapeType="1"/>
              </p:cNvSpPr>
              <p:nvPr/>
            </p:nvSpPr>
            <p:spPr bwMode="auto">
              <a:xfrm>
                <a:off x="2854" y="1824"/>
                <a:ext cx="2083"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Line 8"/>
              <p:cNvSpPr>
                <a:spLocks noChangeShapeType="1"/>
              </p:cNvSpPr>
              <p:nvPr/>
            </p:nvSpPr>
            <p:spPr bwMode="auto">
              <a:xfrm>
                <a:off x="2854" y="1824"/>
                <a:ext cx="1704"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Line 9"/>
              <p:cNvSpPr>
                <a:spLocks noChangeShapeType="1"/>
              </p:cNvSpPr>
              <p:nvPr/>
            </p:nvSpPr>
            <p:spPr bwMode="auto">
              <a:xfrm>
                <a:off x="2854" y="1824"/>
                <a:ext cx="1322"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Line 10"/>
              <p:cNvSpPr>
                <a:spLocks noChangeShapeType="1"/>
              </p:cNvSpPr>
              <p:nvPr/>
            </p:nvSpPr>
            <p:spPr bwMode="auto">
              <a:xfrm>
                <a:off x="2854" y="1824"/>
                <a:ext cx="986"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7" name="Line 11"/>
              <p:cNvSpPr>
                <a:spLocks noChangeShapeType="1"/>
              </p:cNvSpPr>
              <p:nvPr/>
            </p:nvSpPr>
            <p:spPr bwMode="auto">
              <a:xfrm>
                <a:off x="2854" y="1824"/>
                <a:ext cx="651"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 name="Line 12"/>
              <p:cNvSpPr>
                <a:spLocks noChangeShapeType="1"/>
              </p:cNvSpPr>
              <p:nvPr/>
            </p:nvSpPr>
            <p:spPr bwMode="auto">
              <a:xfrm>
                <a:off x="2854" y="1824"/>
                <a:ext cx="314"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Line 13"/>
              <p:cNvSpPr>
                <a:spLocks noChangeShapeType="1"/>
              </p:cNvSpPr>
              <p:nvPr/>
            </p:nvSpPr>
            <p:spPr bwMode="auto">
              <a:xfrm>
                <a:off x="2854" y="1824"/>
                <a:ext cx="0"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0" name="Line 14"/>
              <p:cNvSpPr>
                <a:spLocks noChangeShapeType="1"/>
              </p:cNvSpPr>
              <p:nvPr/>
            </p:nvSpPr>
            <p:spPr bwMode="auto">
              <a:xfrm>
                <a:off x="2854" y="1824"/>
                <a:ext cx="2622" cy="1239"/>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Line 15"/>
              <p:cNvSpPr>
                <a:spLocks noChangeShapeType="1"/>
              </p:cNvSpPr>
              <p:nvPr/>
            </p:nvSpPr>
            <p:spPr bwMode="auto">
              <a:xfrm>
                <a:off x="2854" y="1824"/>
                <a:ext cx="2622" cy="1067"/>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 name="Line 16"/>
              <p:cNvSpPr>
                <a:spLocks noChangeShapeType="1"/>
              </p:cNvSpPr>
              <p:nvPr/>
            </p:nvSpPr>
            <p:spPr bwMode="auto">
              <a:xfrm>
                <a:off x="2854" y="1824"/>
                <a:ext cx="2622" cy="919"/>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 name="Line 17"/>
              <p:cNvSpPr>
                <a:spLocks noChangeShapeType="1"/>
              </p:cNvSpPr>
              <p:nvPr/>
            </p:nvSpPr>
            <p:spPr bwMode="auto">
              <a:xfrm>
                <a:off x="2854" y="1824"/>
                <a:ext cx="2622" cy="77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 name="Line 18"/>
              <p:cNvSpPr>
                <a:spLocks noChangeShapeType="1"/>
              </p:cNvSpPr>
              <p:nvPr/>
            </p:nvSpPr>
            <p:spPr bwMode="auto">
              <a:xfrm>
                <a:off x="2877" y="1824"/>
                <a:ext cx="2599" cy="64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 name="Line 19"/>
              <p:cNvSpPr>
                <a:spLocks noChangeShapeType="1"/>
              </p:cNvSpPr>
              <p:nvPr/>
            </p:nvSpPr>
            <p:spPr bwMode="auto">
              <a:xfrm>
                <a:off x="2854" y="1824"/>
                <a:ext cx="2622" cy="514"/>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 name="Line 20"/>
              <p:cNvSpPr>
                <a:spLocks noChangeShapeType="1"/>
              </p:cNvSpPr>
              <p:nvPr/>
            </p:nvSpPr>
            <p:spPr bwMode="auto">
              <a:xfrm>
                <a:off x="2854" y="1824"/>
                <a:ext cx="2622" cy="405"/>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 name="Line 21"/>
              <p:cNvSpPr>
                <a:spLocks noChangeShapeType="1"/>
              </p:cNvSpPr>
              <p:nvPr/>
            </p:nvSpPr>
            <p:spPr bwMode="auto">
              <a:xfrm>
                <a:off x="2854" y="1824"/>
                <a:ext cx="2622" cy="298"/>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8" name="Line 22"/>
              <p:cNvSpPr>
                <a:spLocks noChangeShapeType="1"/>
              </p:cNvSpPr>
              <p:nvPr/>
            </p:nvSpPr>
            <p:spPr bwMode="auto">
              <a:xfrm>
                <a:off x="2854" y="1824"/>
                <a:ext cx="2622" cy="213"/>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9" name="Line 23"/>
              <p:cNvSpPr>
                <a:spLocks noChangeShapeType="1"/>
              </p:cNvSpPr>
              <p:nvPr/>
            </p:nvSpPr>
            <p:spPr bwMode="auto">
              <a:xfrm>
                <a:off x="2854" y="1824"/>
                <a:ext cx="2622" cy="126"/>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0" name="Line 24"/>
              <p:cNvSpPr>
                <a:spLocks noChangeShapeType="1"/>
              </p:cNvSpPr>
              <p:nvPr/>
            </p:nvSpPr>
            <p:spPr bwMode="auto">
              <a:xfrm>
                <a:off x="2854" y="1824"/>
                <a:ext cx="2622" cy="63"/>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2" name="Group 25"/>
            <p:cNvGrpSpPr>
              <a:grpSpLocks/>
            </p:cNvGrpSpPr>
            <p:nvPr/>
          </p:nvGrpSpPr>
          <p:grpSpPr bwMode="auto">
            <a:xfrm>
              <a:off x="247" y="4566"/>
              <a:ext cx="1914" cy="1431"/>
              <a:chOff x="235" y="1824"/>
              <a:chExt cx="2619" cy="1882"/>
            </a:xfrm>
          </p:grpSpPr>
          <p:sp>
            <p:nvSpPr>
              <p:cNvPr id="59" name="Line 26"/>
              <p:cNvSpPr>
                <a:spLocks noChangeShapeType="1"/>
              </p:cNvSpPr>
              <p:nvPr/>
            </p:nvSpPr>
            <p:spPr bwMode="auto">
              <a:xfrm flipH="1">
                <a:off x="235" y="1824"/>
                <a:ext cx="2619" cy="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 name="Line 27"/>
              <p:cNvSpPr>
                <a:spLocks noChangeShapeType="1"/>
              </p:cNvSpPr>
              <p:nvPr/>
            </p:nvSpPr>
            <p:spPr bwMode="auto">
              <a:xfrm flipH="1">
                <a:off x="235" y="1824"/>
                <a:ext cx="2619" cy="143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Line 28"/>
              <p:cNvSpPr>
                <a:spLocks noChangeShapeType="1"/>
              </p:cNvSpPr>
              <p:nvPr/>
            </p:nvSpPr>
            <p:spPr bwMode="auto">
              <a:xfrm flipH="1">
                <a:off x="235" y="1824"/>
                <a:ext cx="2619" cy="1687"/>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Line 29"/>
              <p:cNvSpPr>
                <a:spLocks noChangeShapeType="1"/>
              </p:cNvSpPr>
              <p:nvPr/>
            </p:nvSpPr>
            <p:spPr bwMode="auto">
              <a:xfrm flipH="1">
                <a:off x="371" y="1824"/>
                <a:ext cx="2483"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Line 30"/>
              <p:cNvSpPr>
                <a:spLocks noChangeShapeType="1"/>
              </p:cNvSpPr>
              <p:nvPr/>
            </p:nvSpPr>
            <p:spPr bwMode="auto">
              <a:xfrm flipH="1">
                <a:off x="774" y="1824"/>
                <a:ext cx="2080"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Line 31"/>
              <p:cNvSpPr>
                <a:spLocks noChangeShapeType="1"/>
              </p:cNvSpPr>
              <p:nvPr/>
            </p:nvSpPr>
            <p:spPr bwMode="auto">
              <a:xfrm flipH="1">
                <a:off x="1153" y="1824"/>
                <a:ext cx="1701"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Line 32"/>
              <p:cNvSpPr>
                <a:spLocks noChangeShapeType="1"/>
              </p:cNvSpPr>
              <p:nvPr/>
            </p:nvSpPr>
            <p:spPr bwMode="auto">
              <a:xfrm flipH="1">
                <a:off x="1534" y="1824"/>
                <a:ext cx="1320"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Line 33"/>
              <p:cNvSpPr>
                <a:spLocks noChangeShapeType="1"/>
              </p:cNvSpPr>
              <p:nvPr/>
            </p:nvSpPr>
            <p:spPr bwMode="auto">
              <a:xfrm flipH="1">
                <a:off x="1872" y="1824"/>
                <a:ext cx="982"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Line 34"/>
              <p:cNvSpPr>
                <a:spLocks noChangeShapeType="1"/>
              </p:cNvSpPr>
              <p:nvPr/>
            </p:nvSpPr>
            <p:spPr bwMode="auto">
              <a:xfrm flipH="1">
                <a:off x="2206" y="1824"/>
                <a:ext cx="648"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Line 35"/>
              <p:cNvSpPr>
                <a:spLocks noChangeShapeType="1"/>
              </p:cNvSpPr>
              <p:nvPr/>
            </p:nvSpPr>
            <p:spPr bwMode="auto">
              <a:xfrm flipH="1">
                <a:off x="2543" y="1824"/>
                <a:ext cx="311" cy="188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Line 36"/>
              <p:cNvSpPr>
                <a:spLocks noChangeShapeType="1"/>
              </p:cNvSpPr>
              <p:nvPr/>
            </p:nvSpPr>
            <p:spPr bwMode="auto">
              <a:xfrm flipH="1">
                <a:off x="235" y="1824"/>
                <a:ext cx="2619" cy="1239"/>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 name="Line 37"/>
              <p:cNvSpPr>
                <a:spLocks noChangeShapeType="1"/>
              </p:cNvSpPr>
              <p:nvPr/>
            </p:nvSpPr>
            <p:spPr bwMode="auto">
              <a:xfrm flipH="1">
                <a:off x="235" y="1824"/>
                <a:ext cx="2619" cy="1067"/>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Line 38"/>
              <p:cNvSpPr>
                <a:spLocks noChangeShapeType="1"/>
              </p:cNvSpPr>
              <p:nvPr/>
            </p:nvSpPr>
            <p:spPr bwMode="auto">
              <a:xfrm flipH="1">
                <a:off x="235" y="1824"/>
                <a:ext cx="2619" cy="919"/>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Line 39"/>
              <p:cNvSpPr>
                <a:spLocks noChangeShapeType="1"/>
              </p:cNvSpPr>
              <p:nvPr/>
            </p:nvSpPr>
            <p:spPr bwMode="auto">
              <a:xfrm flipH="1">
                <a:off x="235" y="1824"/>
                <a:ext cx="2619" cy="77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 name="Line 40"/>
              <p:cNvSpPr>
                <a:spLocks noChangeShapeType="1"/>
              </p:cNvSpPr>
              <p:nvPr/>
            </p:nvSpPr>
            <p:spPr bwMode="auto">
              <a:xfrm flipH="1">
                <a:off x="235" y="1824"/>
                <a:ext cx="2597" cy="642"/>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 name="Line 41"/>
              <p:cNvSpPr>
                <a:spLocks noChangeShapeType="1"/>
              </p:cNvSpPr>
              <p:nvPr/>
            </p:nvSpPr>
            <p:spPr bwMode="auto">
              <a:xfrm flipH="1">
                <a:off x="235" y="1824"/>
                <a:ext cx="2619" cy="514"/>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Line 42"/>
              <p:cNvSpPr>
                <a:spLocks noChangeShapeType="1"/>
              </p:cNvSpPr>
              <p:nvPr/>
            </p:nvSpPr>
            <p:spPr bwMode="auto">
              <a:xfrm flipH="1">
                <a:off x="235" y="1824"/>
                <a:ext cx="2619" cy="405"/>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Line 43"/>
              <p:cNvSpPr>
                <a:spLocks noChangeShapeType="1"/>
              </p:cNvSpPr>
              <p:nvPr/>
            </p:nvSpPr>
            <p:spPr bwMode="auto">
              <a:xfrm flipH="1">
                <a:off x="235" y="1824"/>
                <a:ext cx="2619" cy="298"/>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Line 44"/>
              <p:cNvSpPr>
                <a:spLocks noChangeShapeType="1"/>
              </p:cNvSpPr>
              <p:nvPr/>
            </p:nvSpPr>
            <p:spPr bwMode="auto">
              <a:xfrm flipH="1">
                <a:off x="235" y="1824"/>
                <a:ext cx="2619" cy="213"/>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Line 45"/>
              <p:cNvSpPr>
                <a:spLocks noChangeShapeType="1"/>
              </p:cNvSpPr>
              <p:nvPr/>
            </p:nvSpPr>
            <p:spPr bwMode="auto">
              <a:xfrm flipH="1">
                <a:off x="235" y="1824"/>
                <a:ext cx="2619" cy="126"/>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Line 46"/>
              <p:cNvSpPr>
                <a:spLocks noChangeShapeType="1"/>
              </p:cNvSpPr>
              <p:nvPr/>
            </p:nvSpPr>
            <p:spPr bwMode="auto">
              <a:xfrm flipH="1">
                <a:off x="235" y="1824"/>
                <a:ext cx="2619" cy="63"/>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3" name="Group 47"/>
            <p:cNvGrpSpPr>
              <a:grpSpLocks/>
            </p:cNvGrpSpPr>
            <p:nvPr/>
          </p:nvGrpSpPr>
          <p:grpSpPr bwMode="auto">
            <a:xfrm>
              <a:off x="247" y="4581"/>
              <a:ext cx="3829" cy="1220"/>
              <a:chOff x="235" y="1844"/>
              <a:chExt cx="5241" cy="1605"/>
            </a:xfrm>
          </p:grpSpPr>
          <p:grpSp>
            <p:nvGrpSpPr>
              <p:cNvPr id="44" name="Group 48"/>
              <p:cNvGrpSpPr>
                <a:grpSpLocks/>
              </p:cNvGrpSpPr>
              <p:nvPr/>
            </p:nvGrpSpPr>
            <p:grpSpPr bwMode="auto">
              <a:xfrm>
                <a:off x="235" y="2750"/>
                <a:ext cx="5241" cy="699"/>
                <a:chOff x="235" y="2750"/>
                <a:chExt cx="5241" cy="699"/>
              </a:xfrm>
            </p:grpSpPr>
            <p:sp>
              <p:nvSpPr>
                <p:cNvPr id="55" name="Line 49"/>
                <p:cNvSpPr>
                  <a:spLocks noChangeShapeType="1"/>
                </p:cNvSpPr>
                <p:nvPr/>
              </p:nvSpPr>
              <p:spPr bwMode="auto">
                <a:xfrm>
                  <a:off x="235" y="3449"/>
                  <a:ext cx="5241" cy="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 name="Line 50"/>
                <p:cNvSpPr>
                  <a:spLocks noChangeShapeType="1"/>
                </p:cNvSpPr>
                <p:nvPr/>
              </p:nvSpPr>
              <p:spPr bwMode="auto">
                <a:xfrm>
                  <a:off x="235" y="3191"/>
                  <a:ext cx="5241" cy="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Line 51"/>
                <p:cNvSpPr>
                  <a:spLocks noChangeShapeType="1"/>
                </p:cNvSpPr>
                <p:nvPr/>
              </p:nvSpPr>
              <p:spPr bwMode="auto">
                <a:xfrm>
                  <a:off x="235" y="2958"/>
                  <a:ext cx="5239" cy="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Line 52"/>
                <p:cNvSpPr>
                  <a:spLocks noChangeShapeType="1"/>
                </p:cNvSpPr>
                <p:nvPr/>
              </p:nvSpPr>
              <p:spPr bwMode="auto">
                <a:xfrm>
                  <a:off x="235" y="2750"/>
                  <a:ext cx="5239" cy="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5" name="Group 53"/>
              <p:cNvGrpSpPr>
                <a:grpSpLocks/>
              </p:cNvGrpSpPr>
              <p:nvPr/>
            </p:nvGrpSpPr>
            <p:grpSpPr bwMode="auto">
              <a:xfrm>
                <a:off x="235" y="1844"/>
                <a:ext cx="5241" cy="728"/>
                <a:chOff x="235" y="1844"/>
                <a:chExt cx="5241" cy="728"/>
              </a:xfrm>
            </p:grpSpPr>
            <p:sp>
              <p:nvSpPr>
                <p:cNvPr id="46" name="Line 54"/>
                <p:cNvSpPr>
                  <a:spLocks noChangeShapeType="1"/>
                </p:cNvSpPr>
                <p:nvPr/>
              </p:nvSpPr>
              <p:spPr bwMode="auto">
                <a:xfrm>
                  <a:off x="235" y="2572"/>
                  <a:ext cx="5241" cy="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Line 55"/>
                <p:cNvSpPr>
                  <a:spLocks noChangeShapeType="1"/>
                </p:cNvSpPr>
                <p:nvPr/>
              </p:nvSpPr>
              <p:spPr bwMode="auto">
                <a:xfrm flipV="1">
                  <a:off x="235" y="2401"/>
                  <a:ext cx="5241" cy="1"/>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Line 56"/>
                <p:cNvSpPr>
                  <a:spLocks noChangeShapeType="1"/>
                </p:cNvSpPr>
                <p:nvPr/>
              </p:nvSpPr>
              <p:spPr bwMode="auto">
                <a:xfrm>
                  <a:off x="235" y="2245"/>
                  <a:ext cx="5241" cy="5"/>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Line 57"/>
                <p:cNvSpPr>
                  <a:spLocks noChangeShapeType="1"/>
                </p:cNvSpPr>
                <p:nvPr/>
              </p:nvSpPr>
              <p:spPr bwMode="auto">
                <a:xfrm>
                  <a:off x="235" y="2121"/>
                  <a:ext cx="5218" cy="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Line 58"/>
                <p:cNvSpPr>
                  <a:spLocks noChangeShapeType="1"/>
                </p:cNvSpPr>
                <p:nvPr/>
              </p:nvSpPr>
              <p:spPr bwMode="auto">
                <a:xfrm flipV="1">
                  <a:off x="235" y="2015"/>
                  <a:ext cx="5241" cy="6"/>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Line 59"/>
                <p:cNvSpPr>
                  <a:spLocks noChangeShapeType="1"/>
                </p:cNvSpPr>
                <p:nvPr/>
              </p:nvSpPr>
              <p:spPr bwMode="auto">
                <a:xfrm>
                  <a:off x="235" y="1946"/>
                  <a:ext cx="5241" cy="4"/>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Line 60"/>
                <p:cNvSpPr>
                  <a:spLocks noChangeShapeType="1"/>
                </p:cNvSpPr>
                <p:nvPr/>
              </p:nvSpPr>
              <p:spPr bwMode="auto">
                <a:xfrm flipV="1">
                  <a:off x="235" y="1908"/>
                  <a:ext cx="5241" cy="1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Line 61"/>
                <p:cNvSpPr>
                  <a:spLocks noChangeShapeType="1"/>
                </p:cNvSpPr>
                <p:nvPr/>
              </p:nvSpPr>
              <p:spPr bwMode="auto">
                <a:xfrm>
                  <a:off x="258" y="1866"/>
                  <a:ext cx="5218" cy="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62"/>
                <p:cNvSpPr>
                  <a:spLocks noChangeShapeType="1"/>
                </p:cNvSpPr>
                <p:nvPr/>
              </p:nvSpPr>
              <p:spPr bwMode="auto">
                <a:xfrm>
                  <a:off x="235" y="1844"/>
                  <a:ext cx="5241" cy="0"/>
                </a:xfrm>
                <a:prstGeom prst="line">
                  <a:avLst/>
                </a:prstGeom>
                <a:noFill/>
                <a:ln w="3175">
                  <a:solidFill>
                    <a:srgbClr val="EAEAE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9" name="Group 63"/>
          <p:cNvGrpSpPr>
            <a:grpSpLocks/>
          </p:cNvGrpSpPr>
          <p:nvPr/>
        </p:nvGrpSpPr>
        <p:grpSpPr bwMode="auto">
          <a:xfrm>
            <a:off x="259258" y="1141138"/>
            <a:ext cx="11722210" cy="4796694"/>
            <a:chOff x="462" y="1657"/>
            <a:chExt cx="4896" cy="2172"/>
          </a:xfrm>
        </p:grpSpPr>
        <p:sp>
          <p:nvSpPr>
            <p:cNvPr id="20" name="Freeform 64"/>
            <p:cNvSpPr>
              <a:spLocks/>
            </p:cNvSpPr>
            <p:nvPr/>
          </p:nvSpPr>
          <p:spPr bwMode="auto">
            <a:xfrm>
              <a:off x="577" y="1657"/>
              <a:ext cx="2842" cy="1250"/>
            </a:xfrm>
            <a:custGeom>
              <a:avLst/>
              <a:gdLst>
                <a:gd name="T0" fmla="*/ 348 w 2842"/>
                <a:gd name="T1" fmla="*/ 356 h 1250"/>
                <a:gd name="T2" fmla="*/ 379 w 2842"/>
                <a:gd name="T3" fmla="*/ 272 h 1250"/>
                <a:gd name="T4" fmla="*/ 483 w 2842"/>
                <a:gd name="T5" fmla="*/ 306 h 1250"/>
                <a:gd name="T6" fmla="*/ 415 w 2842"/>
                <a:gd name="T7" fmla="*/ 384 h 1250"/>
                <a:gd name="T8" fmla="*/ 250 w 2842"/>
                <a:gd name="T9" fmla="*/ 348 h 1250"/>
                <a:gd name="T10" fmla="*/ 117 w 2842"/>
                <a:gd name="T11" fmla="*/ 524 h 1250"/>
                <a:gd name="T12" fmla="*/ 13 w 2842"/>
                <a:gd name="T13" fmla="*/ 659 h 1250"/>
                <a:gd name="T14" fmla="*/ 160 w 2842"/>
                <a:gd name="T15" fmla="*/ 602 h 1250"/>
                <a:gd name="T16" fmla="*/ 286 w 2842"/>
                <a:gd name="T17" fmla="*/ 558 h 1250"/>
                <a:gd name="T18" fmla="*/ 385 w 2842"/>
                <a:gd name="T19" fmla="*/ 632 h 1250"/>
                <a:gd name="T20" fmla="*/ 353 w 2842"/>
                <a:gd name="T21" fmla="*/ 540 h 1250"/>
                <a:gd name="T22" fmla="*/ 453 w 2842"/>
                <a:gd name="T23" fmla="*/ 654 h 1250"/>
                <a:gd name="T24" fmla="*/ 513 w 2842"/>
                <a:gd name="T25" fmla="*/ 614 h 1250"/>
                <a:gd name="T26" fmla="*/ 601 w 2842"/>
                <a:gd name="T27" fmla="*/ 687 h 1250"/>
                <a:gd name="T28" fmla="*/ 622 w 2842"/>
                <a:gd name="T29" fmla="*/ 759 h 1250"/>
                <a:gd name="T30" fmla="*/ 696 w 2842"/>
                <a:gd name="T31" fmla="*/ 890 h 1250"/>
                <a:gd name="T32" fmla="*/ 821 w 2842"/>
                <a:gd name="T33" fmla="*/ 1044 h 1250"/>
                <a:gd name="T34" fmla="*/ 967 w 2842"/>
                <a:gd name="T35" fmla="*/ 879 h 1250"/>
                <a:gd name="T36" fmla="*/ 849 w 2842"/>
                <a:gd name="T37" fmla="*/ 836 h 1250"/>
                <a:gd name="T38" fmla="*/ 957 w 2842"/>
                <a:gd name="T39" fmla="*/ 848 h 1250"/>
                <a:gd name="T40" fmla="*/ 1174 w 2842"/>
                <a:gd name="T41" fmla="*/ 939 h 1250"/>
                <a:gd name="T42" fmla="*/ 1266 w 2842"/>
                <a:gd name="T43" fmla="*/ 1136 h 1250"/>
                <a:gd name="T44" fmla="*/ 1309 w 2842"/>
                <a:gd name="T45" fmla="*/ 999 h 1250"/>
                <a:gd name="T46" fmla="*/ 1485 w 2842"/>
                <a:gd name="T47" fmla="*/ 972 h 1250"/>
                <a:gd name="T48" fmla="*/ 1557 w 2842"/>
                <a:gd name="T49" fmla="*/ 1156 h 1250"/>
                <a:gd name="T50" fmla="*/ 1624 w 2842"/>
                <a:gd name="T51" fmla="*/ 1103 h 1250"/>
                <a:gd name="T52" fmla="*/ 1668 w 2842"/>
                <a:gd name="T53" fmla="*/ 920 h 1250"/>
                <a:gd name="T54" fmla="*/ 1737 w 2842"/>
                <a:gd name="T55" fmla="*/ 908 h 1250"/>
                <a:gd name="T56" fmla="*/ 1861 w 2842"/>
                <a:gd name="T57" fmla="*/ 794 h 1250"/>
                <a:gd name="T58" fmla="*/ 1882 w 2842"/>
                <a:gd name="T59" fmla="*/ 662 h 1250"/>
                <a:gd name="T60" fmla="*/ 1867 w 2842"/>
                <a:gd name="T61" fmla="*/ 602 h 1250"/>
                <a:gd name="T62" fmla="*/ 1911 w 2842"/>
                <a:gd name="T63" fmla="*/ 653 h 1250"/>
                <a:gd name="T64" fmla="*/ 1959 w 2842"/>
                <a:gd name="T65" fmla="*/ 624 h 1250"/>
                <a:gd name="T66" fmla="*/ 2125 w 2842"/>
                <a:gd name="T67" fmla="*/ 480 h 1250"/>
                <a:gd name="T68" fmla="*/ 2116 w 2842"/>
                <a:gd name="T69" fmla="*/ 335 h 1250"/>
                <a:gd name="T70" fmla="*/ 2350 w 2842"/>
                <a:gd name="T71" fmla="*/ 282 h 1250"/>
                <a:gd name="T72" fmla="*/ 2421 w 2842"/>
                <a:gd name="T73" fmla="*/ 300 h 1250"/>
                <a:gd name="T74" fmla="*/ 2424 w 2842"/>
                <a:gd name="T75" fmla="*/ 386 h 1250"/>
                <a:gd name="T76" fmla="*/ 2569 w 2842"/>
                <a:gd name="T77" fmla="*/ 300 h 1250"/>
                <a:gd name="T78" fmla="*/ 2730 w 2842"/>
                <a:gd name="T79" fmla="*/ 210 h 1250"/>
                <a:gd name="T80" fmla="*/ 2788 w 2842"/>
                <a:gd name="T81" fmla="*/ 185 h 1250"/>
                <a:gd name="T82" fmla="*/ 2581 w 2842"/>
                <a:gd name="T83" fmla="*/ 123 h 1250"/>
                <a:gd name="T84" fmla="*/ 2412 w 2842"/>
                <a:gd name="T85" fmla="*/ 119 h 1250"/>
                <a:gd name="T86" fmla="*/ 2167 w 2842"/>
                <a:gd name="T87" fmla="*/ 35 h 1250"/>
                <a:gd name="T88" fmla="*/ 2094 w 2842"/>
                <a:gd name="T89" fmla="*/ 101 h 1250"/>
                <a:gd name="T90" fmla="*/ 1848 w 2842"/>
                <a:gd name="T91" fmla="*/ 78 h 1250"/>
                <a:gd name="T92" fmla="*/ 1660 w 2842"/>
                <a:gd name="T93" fmla="*/ 29 h 1250"/>
                <a:gd name="T94" fmla="*/ 1366 w 2842"/>
                <a:gd name="T95" fmla="*/ 65 h 1250"/>
                <a:gd name="T96" fmla="*/ 1203 w 2842"/>
                <a:gd name="T97" fmla="*/ 93 h 1250"/>
                <a:gd name="T98" fmla="*/ 1090 w 2842"/>
                <a:gd name="T99" fmla="*/ 111 h 1250"/>
                <a:gd name="T100" fmla="*/ 1044 w 2842"/>
                <a:gd name="T101" fmla="*/ 113 h 1250"/>
                <a:gd name="T102" fmla="*/ 913 w 2842"/>
                <a:gd name="T103" fmla="*/ 156 h 1250"/>
                <a:gd name="T104" fmla="*/ 720 w 2842"/>
                <a:gd name="T105" fmla="*/ 194 h 1250"/>
                <a:gd name="T106" fmla="*/ 669 w 2842"/>
                <a:gd name="T107" fmla="*/ 188 h 1250"/>
                <a:gd name="T108" fmla="*/ 501 w 2842"/>
                <a:gd name="T109" fmla="*/ 105 h 1250"/>
                <a:gd name="T110" fmla="*/ 289 w 2842"/>
                <a:gd name="T111" fmla="*/ 198 h 1250"/>
                <a:gd name="T112" fmla="*/ 222 w 2842"/>
                <a:gd name="T113" fmla="*/ 248 h 1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42" h="1250">
                  <a:moveTo>
                    <a:pt x="208" y="275"/>
                  </a:moveTo>
                  <a:cubicBezTo>
                    <a:pt x="213" y="291"/>
                    <a:pt x="212" y="310"/>
                    <a:pt x="228" y="315"/>
                  </a:cubicBezTo>
                  <a:cubicBezTo>
                    <a:pt x="235" y="336"/>
                    <a:pt x="253" y="320"/>
                    <a:pt x="273" y="316"/>
                  </a:cubicBezTo>
                  <a:cubicBezTo>
                    <a:pt x="284" y="300"/>
                    <a:pt x="284" y="301"/>
                    <a:pt x="301" y="312"/>
                  </a:cubicBezTo>
                  <a:cubicBezTo>
                    <a:pt x="308" y="315"/>
                    <a:pt x="301" y="331"/>
                    <a:pt x="304" y="336"/>
                  </a:cubicBezTo>
                  <a:cubicBezTo>
                    <a:pt x="307" y="341"/>
                    <a:pt x="319" y="340"/>
                    <a:pt x="322" y="345"/>
                  </a:cubicBezTo>
                  <a:cubicBezTo>
                    <a:pt x="325" y="350"/>
                    <a:pt x="321" y="366"/>
                    <a:pt x="325" y="368"/>
                  </a:cubicBezTo>
                  <a:cubicBezTo>
                    <a:pt x="336" y="367"/>
                    <a:pt x="339" y="362"/>
                    <a:pt x="348" y="356"/>
                  </a:cubicBezTo>
                  <a:cubicBezTo>
                    <a:pt x="354" y="353"/>
                    <a:pt x="362" y="360"/>
                    <a:pt x="366" y="359"/>
                  </a:cubicBezTo>
                  <a:cubicBezTo>
                    <a:pt x="370" y="358"/>
                    <a:pt x="367" y="352"/>
                    <a:pt x="370" y="347"/>
                  </a:cubicBezTo>
                  <a:cubicBezTo>
                    <a:pt x="376" y="339"/>
                    <a:pt x="385" y="328"/>
                    <a:pt x="385" y="328"/>
                  </a:cubicBezTo>
                  <a:cubicBezTo>
                    <a:pt x="390" y="324"/>
                    <a:pt x="381" y="318"/>
                    <a:pt x="384" y="314"/>
                  </a:cubicBezTo>
                  <a:cubicBezTo>
                    <a:pt x="387" y="310"/>
                    <a:pt x="402" y="308"/>
                    <a:pt x="405" y="303"/>
                  </a:cubicBezTo>
                  <a:cubicBezTo>
                    <a:pt x="408" y="298"/>
                    <a:pt x="408" y="288"/>
                    <a:pt x="405" y="285"/>
                  </a:cubicBezTo>
                  <a:cubicBezTo>
                    <a:pt x="402" y="282"/>
                    <a:pt x="391" y="290"/>
                    <a:pt x="387" y="288"/>
                  </a:cubicBezTo>
                  <a:cubicBezTo>
                    <a:pt x="383" y="281"/>
                    <a:pt x="379" y="272"/>
                    <a:pt x="379" y="272"/>
                  </a:cubicBezTo>
                  <a:cubicBezTo>
                    <a:pt x="389" y="257"/>
                    <a:pt x="388" y="260"/>
                    <a:pt x="401" y="248"/>
                  </a:cubicBezTo>
                  <a:cubicBezTo>
                    <a:pt x="434" y="219"/>
                    <a:pt x="412" y="227"/>
                    <a:pt x="441" y="220"/>
                  </a:cubicBezTo>
                  <a:cubicBezTo>
                    <a:pt x="468" y="193"/>
                    <a:pt x="441" y="194"/>
                    <a:pt x="497" y="200"/>
                  </a:cubicBezTo>
                  <a:cubicBezTo>
                    <a:pt x="492" y="208"/>
                    <a:pt x="486" y="216"/>
                    <a:pt x="481" y="224"/>
                  </a:cubicBezTo>
                  <a:cubicBezTo>
                    <a:pt x="476" y="232"/>
                    <a:pt x="450" y="242"/>
                    <a:pt x="450" y="242"/>
                  </a:cubicBezTo>
                  <a:cubicBezTo>
                    <a:pt x="441" y="268"/>
                    <a:pt x="434" y="282"/>
                    <a:pt x="473" y="292"/>
                  </a:cubicBezTo>
                  <a:cubicBezTo>
                    <a:pt x="506" y="287"/>
                    <a:pt x="532" y="284"/>
                    <a:pt x="565" y="288"/>
                  </a:cubicBezTo>
                  <a:cubicBezTo>
                    <a:pt x="556" y="322"/>
                    <a:pt x="520" y="304"/>
                    <a:pt x="483" y="306"/>
                  </a:cubicBezTo>
                  <a:cubicBezTo>
                    <a:pt x="468" y="312"/>
                    <a:pt x="487" y="320"/>
                    <a:pt x="487" y="327"/>
                  </a:cubicBezTo>
                  <a:cubicBezTo>
                    <a:pt x="487" y="334"/>
                    <a:pt x="487" y="347"/>
                    <a:pt x="484" y="348"/>
                  </a:cubicBezTo>
                  <a:cubicBezTo>
                    <a:pt x="481" y="349"/>
                    <a:pt x="476" y="338"/>
                    <a:pt x="471" y="333"/>
                  </a:cubicBezTo>
                  <a:cubicBezTo>
                    <a:pt x="466" y="328"/>
                    <a:pt x="460" y="316"/>
                    <a:pt x="456" y="315"/>
                  </a:cubicBezTo>
                  <a:cubicBezTo>
                    <a:pt x="452" y="314"/>
                    <a:pt x="451" y="324"/>
                    <a:pt x="448" y="329"/>
                  </a:cubicBezTo>
                  <a:cubicBezTo>
                    <a:pt x="442" y="336"/>
                    <a:pt x="437" y="338"/>
                    <a:pt x="436" y="345"/>
                  </a:cubicBezTo>
                  <a:cubicBezTo>
                    <a:pt x="435" y="352"/>
                    <a:pt x="445" y="365"/>
                    <a:pt x="442" y="371"/>
                  </a:cubicBezTo>
                  <a:cubicBezTo>
                    <a:pt x="439" y="377"/>
                    <a:pt x="422" y="383"/>
                    <a:pt x="415" y="384"/>
                  </a:cubicBezTo>
                  <a:cubicBezTo>
                    <a:pt x="408" y="385"/>
                    <a:pt x="406" y="381"/>
                    <a:pt x="401" y="380"/>
                  </a:cubicBezTo>
                  <a:cubicBezTo>
                    <a:pt x="389" y="388"/>
                    <a:pt x="397" y="376"/>
                    <a:pt x="384" y="377"/>
                  </a:cubicBezTo>
                  <a:cubicBezTo>
                    <a:pt x="376" y="378"/>
                    <a:pt x="365" y="388"/>
                    <a:pt x="355" y="389"/>
                  </a:cubicBezTo>
                  <a:cubicBezTo>
                    <a:pt x="345" y="390"/>
                    <a:pt x="334" y="384"/>
                    <a:pt x="324" y="384"/>
                  </a:cubicBezTo>
                  <a:cubicBezTo>
                    <a:pt x="312" y="383"/>
                    <a:pt x="303" y="394"/>
                    <a:pt x="292" y="390"/>
                  </a:cubicBezTo>
                  <a:cubicBezTo>
                    <a:pt x="286" y="382"/>
                    <a:pt x="281" y="378"/>
                    <a:pt x="280" y="368"/>
                  </a:cubicBezTo>
                  <a:cubicBezTo>
                    <a:pt x="279" y="358"/>
                    <a:pt x="293" y="333"/>
                    <a:pt x="288" y="330"/>
                  </a:cubicBezTo>
                  <a:cubicBezTo>
                    <a:pt x="283" y="327"/>
                    <a:pt x="254" y="338"/>
                    <a:pt x="250" y="348"/>
                  </a:cubicBezTo>
                  <a:cubicBezTo>
                    <a:pt x="244" y="356"/>
                    <a:pt x="266" y="380"/>
                    <a:pt x="262" y="388"/>
                  </a:cubicBezTo>
                  <a:cubicBezTo>
                    <a:pt x="258" y="396"/>
                    <a:pt x="236" y="392"/>
                    <a:pt x="224" y="398"/>
                  </a:cubicBezTo>
                  <a:cubicBezTo>
                    <a:pt x="196" y="416"/>
                    <a:pt x="214" y="417"/>
                    <a:pt x="193" y="424"/>
                  </a:cubicBezTo>
                  <a:cubicBezTo>
                    <a:pt x="177" y="440"/>
                    <a:pt x="144" y="462"/>
                    <a:pt x="123" y="455"/>
                  </a:cubicBezTo>
                  <a:cubicBezTo>
                    <a:pt x="109" y="463"/>
                    <a:pt x="121" y="474"/>
                    <a:pt x="114" y="477"/>
                  </a:cubicBezTo>
                  <a:cubicBezTo>
                    <a:pt x="107" y="480"/>
                    <a:pt x="87" y="468"/>
                    <a:pt x="81" y="470"/>
                  </a:cubicBezTo>
                  <a:cubicBezTo>
                    <a:pt x="75" y="472"/>
                    <a:pt x="71" y="479"/>
                    <a:pt x="77" y="488"/>
                  </a:cubicBezTo>
                  <a:cubicBezTo>
                    <a:pt x="97" y="501"/>
                    <a:pt x="109" y="499"/>
                    <a:pt x="117" y="524"/>
                  </a:cubicBezTo>
                  <a:cubicBezTo>
                    <a:pt x="122" y="533"/>
                    <a:pt x="118" y="553"/>
                    <a:pt x="114" y="558"/>
                  </a:cubicBezTo>
                  <a:cubicBezTo>
                    <a:pt x="110" y="563"/>
                    <a:pt x="101" y="555"/>
                    <a:pt x="94" y="555"/>
                  </a:cubicBezTo>
                  <a:cubicBezTo>
                    <a:pt x="87" y="555"/>
                    <a:pt x="82" y="555"/>
                    <a:pt x="69" y="555"/>
                  </a:cubicBezTo>
                  <a:cubicBezTo>
                    <a:pt x="53" y="561"/>
                    <a:pt x="24" y="548"/>
                    <a:pt x="15" y="554"/>
                  </a:cubicBezTo>
                  <a:cubicBezTo>
                    <a:pt x="6" y="560"/>
                    <a:pt x="13" y="582"/>
                    <a:pt x="13" y="590"/>
                  </a:cubicBezTo>
                  <a:cubicBezTo>
                    <a:pt x="12" y="598"/>
                    <a:pt x="16" y="592"/>
                    <a:pt x="18" y="605"/>
                  </a:cubicBezTo>
                  <a:cubicBezTo>
                    <a:pt x="16" y="611"/>
                    <a:pt x="2" y="615"/>
                    <a:pt x="1" y="624"/>
                  </a:cubicBezTo>
                  <a:cubicBezTo>
                    <a:pt x="0" y="633"/>
                    <a:pt x="9" y="651"/>
                    <a:pt x="13" y="659"/>
                  </a:cubicBezTo>
                  <a:cubicBezTo>
                    <a:pt x="17" y="667"/>
                    <a:pt x="20" y="671"/>
                    <a:pt x="24" y="672"/>
                  </a:cubicBezTo>
                  <a:cubicBezTo>
                    <a:pt x="28" y="675"/>
                    <a:pt x="28" y="665"/>
                    <a:pt x="37" y="665"/>
                  </a:cubicBezTo>
                  <a:cubicBezTo>
                    <a:pt x="41" y="665"/>
                    <a:pt x="42" y="671"/>
                    <a:pt x="49" y="672"/>
                  </a:cubicBezTo>
                  <a:cubicBezTo>
                    <a:pt x="56" y="673"/>
                    <a:pt x="65" y="674"/>
                    <a:pt x="78" y="671"/>
                  </a:cubicBezTo>
                  <a:cubicBezTo>
                    <a:pt x="91" y="668"/>
                    <a:pt x="120" y="664"/>
                    <a:pt x="130" y="656"/>
                  </a:cubicBezTo>
                  <a:cubicBezTo>
                    <a:pt x="142" y="641"/>
                    <a:pt x="137" y="633"/>
                    <a:pt x="139" y="624"/>
                  </a:cubicBezTo>
                  <a:cubicBezTo>
                    <a:pt x="141" y="615"/>
                    <a:pt x="141" y="607"/>
                    <a:pt x="144" y="603"/>
                  </a:cubicBezTo>
                  <a:cubicBezTo>
                    <a:pt x="147" y="599"/>
                    <a:pt x="153" y="605"/>
                    <a:pt x="160" y="602"/>
                  </a:cubicBezTo>
                  <a:cubicBezTo>
                    <a:pt x="167" y="599"/>
                    <a:pt x="183" y="589"/>
                    <a:pt x="187" y="582"/>
                  </a:cubicBezTo>
                  <a:cubicBezTo>
                    <a:pt x="193" y="578"/>
                    <a:pt x="180" y="567"/>
                    <a:pt x="183" y="563"/>
                  </a:cubicBezTo>
                  <a:cubicBezTo>
                    <a:pt x="186" y="559"/>
                    <a:pt x="200" y="556"/>
                    <a:pt x="205" y="557"/>
                  </a:cubicBezTo>
                  <a:cubicBezTo>
                    <a:pt x="210" y="558"/>
                    <a:pt x="210" y="566"/>
                    <a:pt x="213" y="568"/>
                  </a:cubicBezTo>
                  <a:cubicBezTo>
                    <a:pt x="216" y="569"/>
                    <a:pt x="220" y="573"/>
                    <a:pt x="226" y="570"/>
                  </a:cubicBezTo>
                  <a:cubicBezTo>
                    <a:pt x="232" y="567"/>
                    <a:pt x="243" y="557"/>
                    <a:pt x="250" y="552"/>
                  </a:cubicBezTo>
                  <a:cubicBezTo>
                    <a:pt x="259" y="552"/>
                    <a:pt x="262" y="538"/>
                    <a:pt x="270" y="542"/>
                  </a:cubicBezTo>
                  <a:cubicBezTo>
                    <a:pt x="276" y="543"/>
                    <a:pt x="282" y="553"/>
                    <a:pt x="286" y="558"/>
                  </a:cubicBezTo>
                  <a:cubicBezTo>
                    <a:pt x="290" y="563"/>
                    <a:pt x="283" y="567"/>
                    <a:pt x="295" y="575"/>
                  </a:cubicBezTo>
                  <a:cubicBezTo>
                    <a:pt x="315" y="596"/>
                    <a:pt x="324" y="597"/>
                    <a:pt x="357" y="604"/>
                  </a:cubicBezTo>
                  <a:cubicBezTo>
                    <a:pt x="371" y="625"/>
                    <a:pt x="379" y="633"/>
                    <a:pt x="354" y="639"/>
                  </a:cubicBezTo>
                  <a:cubicBezTo>
                    <a:pt x="351" y="646"/>
                    <a:pt x="332" y="636"/>
                    <a:pt x="327" y="639"/>
                  </a:cubicBezTo>
                  <a:cubicBezTo>
                    <a:pt x="322" y="642"/>
                    <a:pt x="321" y="654"/>
                    <a:pt x="325" y="659"/>
                  </a:cubicBezTo>
                  <a:cubicBezTo>
                    <a:pt x="329" y="664"/>
                    <a:pt x="347" y="672"/>
                    <a:pt x="354" y="671"/>
                  </a:cubicBezTo>
                  <a:cubicBezTo>
                    <a:pt x="361" y="670"/>
                    <a:pt x="364" y="662"/>
                    <a:pt x="369" y="656"/>
                  </a:cubicBezTo>
                  <a:cubicBezTo>
                    <a:pt x="376" y="649"/>
                    <a:pt x="380" y="640"/>
                    <a:pt x="385" y="632"/>
                  </a:cubicBezTo>
                  <a:cubicBezTo>
                    <a:pt x="389" y="626"/>
                    <a:pt x="384" y="623"/>
                    <a:pt x="387" y="620"/>
                  </a:cubicBezTo>
                  <a:cubicBezTo>
                    <a:pt x="390" y="617"/>
                    <a:pt x="411" y="620"/>
                    <a:pt x="405" y="614"/>
                  </a:cubicBezTo>
                  <a:cubicBezTo>
                    <a:pt x="398" y="592"/>
                    <a:pt x="371" y="596"/>
                    <a:pt x="353" y="584"/>
                  </a:cubicBezTo>
                  <a:cubicBezTo>
                    <a:pt x="350" y="580"/>
                    <a:pt x="348" y="575"/>
                    <a:pt x="345" y="572"/>
                  </a:cubicBezTo>
                  <a:cubicBezTo>
                    <a:pt x="342" y="569"/>
                    <a:pt x="336" y="568"/>
                    <a:pt x="333" y="564"/>
                  </a:cubicBezTo>
                  <a:cubicBezTo>
                    <a:pt x="327" y="557"/>
                    <a:pt x="317" y="540"/>
                    <a:pt x="317" y="540"/>
                  </a:cubicBezTo>
                  <a:cubicBezTo>
                    <a:pt x="318" y="535"/>
                    <a:pt x="328" y="524"/>
                    <a:pt x="334" y="524"/>
                  </a:cubicBezTo>
                  <a:cubicBezTo>
                    <a:pt x="340" y="524"/>
                    <a:pt x="349" y="535"/>
                    <a:pt x="353" y="540"/>
                  </a:cubicBezTo>
                  <a:cubicBezTo>
                    <a:pt x="357" y="542"/>
                    <a:pt x="354" y="549"/>
                    <a:pt x="357" y="552"/>
                  </a:cubicBezTo>
                  <a:cubicBezTo>
                    <a:pt x="363" y="555"/>
                    <a:pt x="383" y="571"/>
                    <a:pt x="390" y="572"/>
                  </a:cubicBezTo>
                  <a:cubicBezTo>
                    <a:pt x="397" y="573"/>
                    <a:pt x="398" y="558"/>
                    <a:pt x="401" y="560"/>
                  </a:cubicBezTo>
                  <a:cubicBezTo>
                    <a:pt x="404" y="568"/>
                    <a:pt x="401" y="581"/>
                    <a:pt x="409" y="584"/>
                  </a:cubicBezTo>
                  <a:cubicBezTo>
                    <a:pt x="417" y="587"/>
                    <a:pt x="433" y="592"/>
                    <a:pt x="433" y="592"/>
                  </a:cubicBezTo>
                  <a:cubicBezTo>
                    <a:pt x="437" y="597"/>
                    <a:pt x="416" y="601"/>
                    <a:pt x="415" y="608"/>
                  </a:cubicBezTo>
                  <a:cubicBezTo>
                    <a:pt x="414" y="615"/>
                    <a:pt x="423" y="628"/>
                    <a:pt x="429" y="636"/>
                  </a:cubicBezTo>
                  <a:cubicBezTo>
                    <a:pt x="433" y="644"/>
                    <a:pt x="450" y="649"/>
                    <a:pt x="453" y="654"/>
                  </a:cubicBezTo>
                  <a:cubicBezTo>
                    <a:pt x="456" y="659"/>
                    <a:pt x="447" y="667"/>
                    <a:pt x="450" y="669"/>
                  </a:cubicBezTo>
                  <a:cubicBezTo>
                    <a:pt x="453" y="671"/>
                    <a:pt x="471" y="671"/>
                    <a:pt x="474" y="669"/>
                  </a:cubicBezTo>
                  <a:cubicBezTo>
                    <a:pt x="479" y="667"/>
                    <a:pt x="466" y="660"/>
                    <a:pt x="466" y="656"/>
                  </a:cubicBezTo>
                  <a:cubicBezTo>
                    <a:pt x="468" y="652"/>
                    <a:pt x="484" y="647"/>
                    <a:pt x="484" y="642"/>
                  </a:cubicBezTo>
                  <a:cubicBezTo>
                    <a:pt x="484" y="637"/>
                    <a:pt x="471" y="631"/>
                    <a:pt x="469" y="626"/>
                  </a:cubicBezTo>
                  <a:cubicBezTo>
                    <a:pt x="467" y="621"/>
                    <a:pt x="466" y="618"/>
                    <a:pt x="472" y="614"/>
                  </a:cubicBezTo>
                  <a:cubicBezTo>
                    <a:pt x="478" y="610"/>
                    <a:pt x="497" y="603"/>
                    <a:pt x="504" y="603"/>
                  </a:cubicBezTo>
                  <a:cubicBezTo>
                    <a:pt x="510" y="603"/>
                    <a:pt x="512" y="610"/>
                    <a:pt x="513" y="614"/>
                  </a:cubicBezTo>
                  <a:cubicBezTo>
                    <a:pt x="514" y="618"/>
                    <a:pt x="507" y="625"/>
                    <a:pt x="510" y="629"/>
                  </a:cubicBezTo>
                  <a:cubicBezTo>
                    <a:pt x="513" y="633"/>
                    <a:pt x="528" y="635"/>
                    <a:pt x="529" y="638"/>
                  </a:cubicBezTo>
                  <a:cubicBezTo>
                    <a:pt x="532" y="642"/>
                    <a:pt x="517" y="645"/>
                    <a:pt x="517" y="650"/>
                  </a:cubicBezTo>
                  <a:cubicBezTo>
                    <a:pt x="518" y="655"/>
                    <a:pt x="525" y="661"/>
                    <a:pt x="532" y="666"/>
                  </a:cubicBezTo>
                  <a:cubicBezTo>
                    <a:pt x="542" y="669"/>
                    <a:pt x="547" y="679"/>
                    <a:pt x="558" y="680"/>
                  </a:cubicBezTo>
                  <a:cubicBezTo>
                    <a:pt x="567" y="683"/>
                    <a:pt x="567" y="668"/>
                    <a:pt x="582" y="666"/>
                  </a:cubicBezTo>
                  <a:cubicBezTo>
                    <a:pt x="589" y="666"/>
                    <a:pt x="597" y="674"/>
                    <a:pt x="600" y="678"/>
                  </a:cubicBezTo>
                  <a:cubicBezTo>
                    <a:pt x="603" y="682"/>
                    <a:pt x="602" y="683"/>
                    <a:pt x="601" y="687"/>
                  </a:cubicBezTo>
                  <a:cubicBezTo>
                    <a:pt x="600" y="691"/>
                    <a:pt x="590" y="698"/>
                    <a:pt x="592" y="701"/>
                  </a:cubicBezTo>
                  <a:cubicBezTo>
                    <a:pt x="594" y="704"/>
                    <a:pt x="608" y="708"/>
                    <a:pt x="613" y="707"/>
                  </a:cubicBezTo>
                  <a:cubicBezTo>
                    <a:pt x="618" y="706"/>
                    <a:pt x="621" y="699"/>
                    <a:pt x="621" y="695"/>
                  </a:cubicBezTo>
                  <a:cubicBezTo>
                    <a:pt x="621" y="691"/>
                    <a:pt x="612" y="688"/>
                    <a:pt x="613" y="684"/>
                  </a:cubicBezTo>
                  <a:cubicBezTo>
                    <a:pt x="614" y="680"/>
                    <a:pt x="622" y="674"/>
                    <a:pt x="628" y="672"/>
                  </a:cubicBezTo>
                  <a:cubicBezTo>
                    <a:pt x="634" y="670"/>
                    <a:pt x="647" y="664"/>
                    <a:pt x="648" y="674"/>
                  </a:cubicBezTo>
                  <a:cubicBezTo>
                    <a:pt x="647" y="695"/>
                    <a:pt x="651" y="705"/>
                    <a:pt x="637" y="731"/>
                  </a:cubicBezTo>
                  <a:cubicBezTo>
                    <a:pt x="634" y="745"/>
                    <a:pt x="630" y="747"/>
                    <a:pt x="622" y="759"/>
                  </a:cubicBezTo>
                  <a:cubicBezTo>
                    <a:pt x="619" y="763"/>
                    <a:pt x="613" y="780"/>
                    <a:pt x="613" y="780"/>
                  </a:cubicBezTo>
                  <a:cubicBezTo>
                    <a:pt x="615" y="789"/>
                    <a:pt x="623" y="812"/>
                    <a:pt x="628" y="813"/>
                  </a:cubicBezTo>
                  <a:cubicBezTo>
                    <a:pt x="633" y="814"/>
                    <a:pt x="638" y="786"/>
                    <a:pt x="642" y="789"/>
                  </a:cubicBezTo>
                  <a:cubicBezTo>
                    <a:pt x="646" y="792"/>
                    <a:pt x="649" y="823"/>
                    <a:pt x="651" y="833"/>
                  </a:cubicBezTo>
                  <a:cubicBezTo>
                    <a:pt x="653" y="843"/>
                    <a:pt x="650" y="845"/>
                    <a:pt x="653" y="848"/>
                  </a:cubicBezTo>
                  <a:cubicBezTo>
                    <a:pt x="655" y="855"/>
                    <a:pt x="660" y="847"/>
                    <a:pt x="667" y="851"/>
                  </a:cubicBezTo>
                  <a:cubicBezTo>
                    <a:pt x="674" y="855"/>
                    <a:pt x="668" y="873"/>
                    <a:pt x="676" y="876"/>
                  </a:cubicBezTo>
                  <a:cubicBezTo>
                    <a:pt x="680" y="877"/>
                    <a:pt x="696" y="890"/>
                    <a:pt x="696" y="890"/>
                  </a:cubicBezTo>
                  <a:cubicBezTo>
                    <a:pt x="702" y="898"/>
                    <a:pt x="684" y="904"/>
                    <a:pt x="691" y="917"/>
                  </a:cubicBezTo>
                  <a:cubicBezTo>
                    <a:pt x="696" y="929"/>
                    <a:pt x="721" y="950"/>
                    <a:pt x="727" y="960"/>
                  </a:cubicBezTo>
                  <a:cubicBezTo>
                    <a:pt x="735" y="970"/>
                    <a:pt x="721" y="969"/>
                    <a:pt x="727" y="978"/>
                  </a:cubicBezTo>
                  <a:cubicBezTo>
                    <a:pt x="731" y="981"/>
                    <a:pt x="746" y="977"/>
                    <a:pt x="751" y="981"/>
                  </a:cubicBezTo>
                  <a:cubicBezTo>
                    <a:pt x="756" y="985"/>
                    <a:pt x="757" y="993"/>
                    <a:pt x="759" y="1005"/>
                  </a:cubicBezTo>
                  <a:cubicBezTo>
                    <a:pt x="739" y="1019"/>
                    <a:pt x="755" y="1045"/>
                    <a:pt x="765" y="1056"/>
                  </a:cubicBezTo>
                  <a:cubicBezTo>
                    <a:pt x="771" y="1064"/>
                    <a:pt x="787" y="1046"/>
                    <a:pt x="796" y="1044"/>
                  </a:cubicBezTo>
                  <a:cubicBezTo>
                    <a:pt x="805" y="1042"/>
                    <a:pt x="811" y="1047"/>
                    <a:pt x="821" y="1044"/>
                  </a:cubicBezTo>
                  <a:cubicBezTo>
                    <a:pt x="840" y="1031"/>
                    <a:pt x="828" y="1038"/>
                    <a:pt x="857" y="1028"/>
                  </a:cubicBezTo>
                  <a:cubicBezTo>
                    <a:pt x="907" y="1011"/>
                    <a:pt x="862" y="1017"/>
                    <a:pt x="893" y="1000"/>
                  </a:cubicBezTo>
                  <a:cubicBezTo>
                    <a:pt x="902" y="993"/>
                    <a:pt x="901" y="1001"/>
                    <a:pt x="913" y="993"/>
                  </a:cubicBezTo>
                  <a:cubicBezTo>
                    <a:pt x="919" y="988"/>
                    <a:pt x="922" y="979"/>
                    <a:pt x="930" y="972"/>
                  </a:cubicBezTo>
                  <a:cubicBezTo>
                    <a:pt x="938" y="965"/>
                    <a:pt x="958" y="960"/>
                    <a:pt x="964" y="953"/>
                  </a:cubicBezTo>
                  <a:cubicBezTo>
                    <a:pt x="970" y="946"/>
                    <a:pt x="962" y="940"/>
                    <a:pt x="967" y="932"/>
                  </a:cubicBezTo>
                  <a:cubicBezTo>
                    <a:pt x="979" y="919"/>
                    <a:pt x="996" y="910"/>
                    <a:pt x="993" y="903"/>
                  </a:cubicBezTo>
                  <a:cubicBezTo>
                    <a:pt x="993" y="894"/>
                    <a:pt x="975" y="884"/>
                    <a:pt x="967" y="879"/>
                  </a:cubicBezTo>
                  <a:cubicBezTo>
                    <a:pt x="960" y="872"/>
                    <a:pt x="952" y="877"/>
                    <a:pt x="946" y="872"/>
                  </a:cubicBezTo>
                  <a:cubicBezTo>
                    <a:pt x="940" y="867"/>
                    <a:pt x="938" y="849"/>
                    <a:pt x="933" y="848"/>
                  </a:cubicBezTo>
                  <a:cubicBezTo>
                    <a:pt x="928" y="847"/>
                    <a:pt x="926" y="861"/>
                    <a:pt x="917" y="864"/>
                  </a:cubicBezTo>
                  <a:cubicBezTo>
                    <a:pt x="907" y="867"/>
                    <a:pt x="887" y="869"/>
                    <a:pt x="876" y="864"/>
                  </a:cubicBezTo>
                  <a:cubicBezTo>
                    <a:pt x="870" y="862"/>
                    <a:pt x="884" y="855"/>
                    <a:pt x="883" y="851"/>
                  </a:cubicBezTo>
                  <a:cubicBezTo>
                    <a:pt x="882" y="847"/>
                    <a:pt x="874" y="840"/>
                    <a:pt x="870" y="840"/>
                  </a:cubicBezTo>
                  <a:cubicBezTo>
                    <a:pt x="866" y="840"/>
                    <a:pt x="864" y="852"/>
                    <a:pt x="861" y="851"/>
                  </a:cubicBezTo>
                  <a:cubicBezTo>
                    <a:pt x="858" y="850"/>
                    <a:pt x="854" y="842"/>
                    <a:pt x="849" y="836"/>
                  </a:cubicBezTo>
                  <a:cubicBezTo>
                    <a:pt x="844" y="828"/>
                    <a:pt x="834" y="824"/>
                    <a:pt x="829" y="816"/>
                  </a:cubicBezTo>
                  <a:cubicBezTo>
                    <a:pt x="825" y="809"/>
                    <a:pt x="821" y="792"/>
                    <a:pt x="821" y="792"/>
                  </a:cubicBezTo>
                  <a:cubicBezTo>
                    <a:pt x="832" y="776"/>
                    <a:pt x="836" y="773"/>
                    <a:pt x="853" y="784"/>
                  </a:cubicBezTo>
                  <a:cubicBezTo>
                    <a:pt x="862" y="798"/>
                    <a:pt x="867" y="811"/>
                    <a:pt x="883" y="816"/>
                  </a:cubicBezTo>
                  <a:cubicBezTo>
                    <a:pt x="891" y="819"/>
                    <a:pt x="907" y="836"/>
                    <a:pt x="919" y="837"/>
                  </a:cubicBezTo>
                  <a:cubicBezTo>
                    <a:pt x="928" y="838"/>
                    <a:pt x="931" y="823"/>
                    <a:pt x="937" y="821"/>
                  </a:cubicBezTo>
                  <a:cubicBezTo>
                    <a:pt x="943" y="819"/>
                    <a:pt x="950" y="820"/>
                    <a:pt x="953" y="824"/>
                  </a:cubicBezTo>
                  <a:cubicBezTo>
                    <a:pt x="960" y="827"/>
                    <a:pt x="949" y="846"/>
                    <a:pt x="957" y="848"/>
                  </a:cubicBezTo>
                  <a:cubicBezTo>
                    <a:pt x="966" y="853"/>
                    <a:pt x="995" y="859"/>
                    <a:pt x="1012" y="860"/>
                  </a:cubicBezTo>
                  <a:cubicBezTo>
                    <a:pt x="1029" y="861"/>
                    <a:pt x="1046" y="853"/>
                    <a:pt x="1057" y="852"/>
                  </a:cubicBezTo>
                  <a:cubicBezTo>
                    <a:pt x="1064" y="853"/>
                    <a:pt x="1071" y="853"/>
                    <a:pt x="1077" y="856"/>
                  </a:cubicBezTo>
                  <a:cubicBezTo>
                    <a:pt x="1082" y="859"/>
                    <a:pt x="1081" y="836"/>
                    <a:pt x="1086" y="843"/>
                  </a:cubicBezTo>
                  <a:cubicBezTo>
                    <a:pt x="1090" y="848"/>
                    <a:pt x="1092" y="873"/>
                    <a:pt x="1102" y="888"/>
                  </a:cubicBezTo>
                  <a:cubicBezTo>
                    <a:pt x="1113" y="904"/>
                    <a:pt x="1128" y="927"/>
                    <a:pt x="1146" y="932"/>
                  </a:cubicBezTo>
                  <a:cubicBezTo>
                    <a:pt x="1157" y="939"/>
                    <a:pt x="1163" y="913"/>
                    <a:pt x="1168" y="914"/>
                  </a:cubicBezTo>
                  <a:cubicBezTo>
                    <a:pt x="1173" y="915"/>
                    <a:pt x="1172" y="924"/>
                    <a:pt x="1174" y="939"/>
                  </a:cubicBezTo>
                  <a:cubicBezTo>
                    <a:pt x="1176" y="954"/>
                    <a:pt x="1175" y="983"/>
                    <a:pt x="1181" y="1004"/>
                  </a:cubicBezTo>
                  <a:cubicBezTo>
                    <a:pt x="1187" y="1023"/>
                    <a:pt x="1202" y="1053"/>
                    <a:pt x="1209" y="1067"/>
                  </a:cubicBezTo>
                  <a:cubicBezTo>
                    <a:pt x="1216" y="1083"/>
                    <a:pt x="1218" y="1092"/>
                    <a:pt x="1221" y="1100"/>
                  </a:cubicBezTo>
                  <a:cubicBezTo>
                    <a:pt x="1234" y="1140"/>
                    <a:pt x="1212" y="1068"/>
                    <a:pt x="1227" y="1118"/>
                  </a:cubicBezTo>
                  <a:cubicBezTo>
                    <a:pt x="1229" y="1126"/>
                    <a:pt x="1241" y="1140"/>
                    <a:pt x="1241" y="1140"/>
                  </a:cubicBezTo>
                  <a:cubicBezTo>
                    <a:pt x="1249" y="1132"/>
                    <a:pt x="1244" y="1124"/>
                    <a:pt x="1252" y="1116"/>
                  </a:cubicBezTo>
                  <a:cubicBezTo>
                    <a:pt x="1256" y="1115"/>
                    <a:pt x="1268" y="1094"/>
                    <a:pt x="1270" y="1097"/>
                  </a:cubicBezTo>
                  <a:cubicBezTo>
                    <a:pt x="1272" y="1100"/>
                    <a:pt x="1265" y="1124"/>
                    <a:pt x="1266" y="1136"/>
                  </a:cubicBezTo>
                  <a:cubicBezTo>
                    <a:pt x="1267" y="1148"/>
                    <a:pt x="1269" y="1166"/>
                    <a:pt x="1276" y="1170"/>
                  </a:cubicBezTo>
                  <a:cubicBezTo>
                    <a:pt x="1283" y="1174"/>
                    <a:pt x="1302" y="1170"/>
                    <a:pt x="1306" y="1161"/>
                  </a:cubicBezTo>
                  <a:cubicBezTo>
                    <a:pt x="1308" y="1151"/>
                    <a:pt x="1304" y="1126"/>
                    <a:pt x="1299" y="1113"/>
                  </a:cubicBezTo>
                  <a:cubicBezTo>
                    <a:pt x="1295" y="1104"/>
                    <a:pt x="1286" y="1108"/>
                    <a:pt x="1282" y="1103"/>
                  </a:cubicBezTo>
                  <a:cubicBezTo>
                    <a:pt x="1278" y="1098"/>
                    <a:pt x="1277" y="1088"/>
                    <a:pt x="1277" y="1080"/>
                  </a:cubicBezTo>
                  <a:cubicBezTo>
                    <a:pt x="1272" y="1063"/>
                    <a:pt x="1284" y="1063"/>
                    <a:pt x="1285" y="1056"/>
                  </a:cubicBezTo>
                  <a:cubicBezTo>
                    <a:pt x="1285" y="1046"/>
                    <a:pt x="1275" y="1028"/>
                    <a:pt x="1279" y="1019"/>
                  </a:cubicBezTo>
                  <a:cubicBezTo>
                    <a:pt x="1281" y="1010"/>
                    <a:pt x="1304" y="1005"/>
                    <a:pt x="1309" y="999"/>
                  </a:cubicBezTo>
                  <a:cubicBezTo>
                    <a:pt x="1323" y="981"/>
                    <a:pt x="1319" y="984"/>
                    <a:pt x="1337" y="972"/>
                  </a:cubicBezTo>
                  <a:cubicBezTo>
                    <a:pt x="1356" y="944"/>
                    <a:pt x="1345" y="953"/>
                    <a:pt x="1365" y="940"/>
                  </a:cubicBezTo>
                  <a:cubicBezTo>
                    <a:pt x="1374" y="931"/>
                    <a:pt x="1376" y="922"/>
                    <a:pt x="1383" y="917"/>
                  </a:cubicBezTo>
                  <a:cubicBezTo>
                    <a:pt x="1391" y="913"/>
                    <a:pt x="1401" y="918"/>
                    <a:pt x="1411" y="917"/>
                  </a:cubicBezTo>
                  <a:cubicBezTo>
                    <a:pt x="1421" y="916"/>
                    <a:pt x="1436" y="904"/>
                    <a:pt x="1443" y="909"/>
                  </a:cubicBezTo>
                  <a:cubicBezTo>
                    <a:pt x="1449" y="914"/>
                    <a:pt x="1454" y="939"/>
                    <a:pt x="1455" y="947"/>
                  </a:cubicBezTo>
                  <a:cubicBezTo>
                    <a:pt x="1459" y="955"/>
                    <a:pt x="1460" y="955"/>
                    <a:pt x="1465" y="959"/>
                  </a:cubicBezTo>
                  <a:cubicBezTo>
                    <a:pt x="1469" y="971"/>
                    <a:pt x="1485" y="972"/>
                    <a:pt x="1485" y="972"/>
                  </a:cubicBezTo>
                  <a:cubicBezTo>
                    <a:pt x="1488" y="979"/>
                    <a:pt x="1470" y="998"/>
                    <a:pt x="1473" y="1007"/>
                  </a:cubicBezTo>
                  <a:cubicBezTo>
                    <a:pt x="1474" y="1015"/>
                    <a:pt x="1484" y="1022"/>
                    <a:pt x="1491" y="1020"/>
                  </a:cubicBezTo>
                  <a:cubicBezTo>
                    <a:pt x="1498" y="1020"/>
                    <a:pt x="1507" y="997"/>
                    <a:pt x="1515" y="996"/>
                  </a:cubicBezTo>
                  <a:cubicBezTo>
                    <a:pt x="1522" y="996"/>
                    <a:pt x="1527" y="1012"/>
                    <a:pt x="1531" y="1023"/>
                  </a:cubicBezTo>
                  <a:cubicBezTo>
                    <a:pt x="1533" y="1034"/>
                    <a:pt x="1538" y="1046"/>
                    <a:pt x="1539" y="1062"/>
                  </a:cubicBezTo>
                  <a:cubicBezTo>
                    <a:pt x="1539" y="1075"/>
                    <a:pt x="1532" y="1093"/>
                    <a:pt x="1531" y="1104"/>
                  </a:cubicBezTo>
                  <a:cubicBezTo>
                    <a:pt x="1530" y="1115"/>
                    <a:pt x="1530" y="1121"/>
                    <a:pt x="1534" y="1130"/>
                  </a:cubicBezTo>
                  <a:cubicBezTo>
                    <a:pt x="1537" y="1143"/>
                    <a:pt x="1557" y="1156"/>
                    <a:pt x="1557" y="1156"/>
                  </a:cubicBezTo>
                  <a:cubicBezTo>
                    <a:pt x="1563" y="1165"/>
                    <a:pt x="1564" y="1198"/>
                    <a:pt x="1573" y="1209"/>
                  </a:cubicBezTo>
                  <a:cubicBezTo>
                    <a:pt x="1584" y="1225"/>
                    <a:pt x="1615" y="1250"/>
                    <a:pt x="1621" y="1250"/>
                  </a:cubicBezTo>
                  <a:cubicBezTo>
                    <a:pt x="1627" y="1250"/>
                    <a:pt x="1617" y="1230"/>
                    <a:pt x="1608" y="1212"/>
                  </a:cubicBezTo>
                  <a:cubicBezTo>
                    <a:pt x="1614" y="1184"/>
                    <a:pt x="1588" y="1155"/>
                    <a:pt x="1565" y="1140"/>
                  </a:cubicBezTo>
                  <a:cubicBezTo>
                    <a:pt x="1550" y="1117"/>
                    <a:pt x="1548" y="1074"/>
                    <a:pt x="1575" y="1056"/>
                  </a:cubicBezTo>
                  <a:cubicBezTo>
                    <a:pt x="1582" y="1043"/>
                    <a:pt x="1593" y="1060"/>
                    <a:pt x="1602" y="1070"/>
                  </a:cubicBezTo>
                  <a:cubicBezTo>
                    <a:pt x="1606" y="1076"/>
                    <a:pt x="1598" y="1087"/>
                    <a:pt x="1602" y="1092"/>
                  </a:cubicBezTo>
                  <a:cubicBezTo>
                    <a:pt x="1606" y="1097"/>
                    <a:pt x="1620" y="1098"/>
                    <a:pt x="1624" y="1103"/>
                  </a:cubicBezTo>
                  <a:cubicBezTo>
                    <a:pt x="1628" y="1108"/>
                    <a:pt x="1620" y="1124"/>
                    <a:pt x="1626" y="1124"/>
                  </a:cubicBezTo>
                  <a:cubicBezTo>
                    <a:pt x="1649" y="1119"/>
                    <a:pt x="1652" y="1124"/>
                    <a:pt x="1659" y="1103"/>
                  </a:cubicBezTo>
                  <a:cubicBezTo>
                    <a:pt x="1665" y="1094"/>
                    <a:pt x="1682" y="1083"/>
                    <a:pt x="1687" y="1073"/>
                  </a:cubicBezTo>
                  <a:cubicBezTo>
                    <a:pt x="1692" y="1063"/>
                    <a:pt x="1692" y="1050"/>
                    <a:pt x="1692" y="1040"/>
                  </a:cubicBezTo>
                  <a:cubicBezTo>
                    <a:pt x="1692" y="1030"/>
                    <a:pt x="1691" y="1025"/>
                    <a:pt x="1684" y="1014"/>
                  </a:cubicBezTo>
                  <a:cubicBezTo>
                    <a:pt x="1677" y="1003"/>
                    <a:pt x="1656" y="982"/>
                    <a:pt x="1649" y="972"/>
                  </a:cubicBezTo>
                  <a:cubicBezTo>
                    <a:pt x="1644" y="962"/>
                    <a:pt x="1638" y="964"/>
                    <a:pt x="1642" y="954"/>
                  </a:cubicBezTo>
                  <a:cubicBezTo>
                    <a:pt x="1645" y="945"/>
                    <a:pt x="1658" y="927"/>
                    <a:pt x="1668" y="920"/>
                  </a:cubicBezTo>
                  <a:cubicBezTo>
                    <a:pt x="1668" y="910"/>
                    <a:pt x="1699" y="900"/>
                    <a:pt x="1701" y="909"/>
                  </a:cubicBezTo>
                  <a:cubicBezTo>
                    <a:pt x="1705" y="911"/>
                    <a:pt x="1710" y="921"/>
                    <a:pt x="1708" y="929"/>
                  </a:cubicBezTo>
                  <a:cubicBezTo>
                    <a:pt x="1708" y="936"/>
                    <a:pt x="1699" y="946"/>
                    <a:pt x="1698" y="951"/>
                  </a:cubicBezTo>
                  <a:cubicBezTo>
                    <a:pt x="1698" y="956"/>
                    <a:pt x="1699" y="959"/>
                    <a:pt x="1702" y="959"/>
                  </a:cubicBezTo>
                  <a:cubicBezTo>
                    <a:pt x="1705" y="959"/>
                    <a:pt x="1716" y="953"/>
                    <a:pt x="1716" y="950"/>
                  </a:cubicBezTo>
                  <a:cubicBezTo>
                    <a:pt x="1716" y="947"/>
                    <a:pt x="1705" y="948"/>
                    <a:pt x="1705" y="942"/>
                  </a:cubicBezTo>
                  <a:cubicBezTo>
                    <a:pt x="1705" y="936"/>
                    <a:pt x="1714" y="917"/>
                    <a:pt x="1719" y="911"/>
                  </a:cubicBezTo>
                  <a:cubicBezTo>
                    <a:pt x="1724" y="905"/>
                    <a:pt x="1732" y="909"/>
                    <a:pt x="1737" y="908"/>
                  </a:cubicBezTo>
                  <a:cubicBezTo>
                    <a:pt x="1741" y="907"/>
                    <a:pt x="1746" y="907"/>
                    <a:pt x="1750" y="906"/>
                  </a:cubicBezTo>
                  <a:cubicBezTo>
                    <a:pt x="1754" y="903"/>
                    <a:pt x="1758" y="893"/>
                    <a:pt x="1764" y="891"/>
                  </a:cubicBezTo>
                  <a:cubicBezTo>
                    <a:pt x="1770" y="889"/>
                    <a:pt x="1779" y="896"/>
                    <a:pt x="1788" y="893"/>
                  </a:cubicBezTo>
                  <a:cubicBezTo>
                    <a:pt x="1797" y="890"/>
                    <a:pt x="1811" y="879"/>
                    <a:pt x="1816" y="873"/>
                  </a:cubicBezTo>
                  <a:cubicBezTo>
                    <a:pt x="1822" y="868"/>
                    <a:pt x="1816" y="862"/>
                    <a:pt x="1818" y="859"/>
                  </a:cubicBezTo>
                  <a:cubicBezTo>
                    <a:pt x="1820" y="856"/>
                    <a:pt x="1827" y="860"/>
                    <a:pt x="1830" y="855"/>
                  </a:cubicBezTo>
                  <a:cubicBezTo>
                    <a:pt x="1833" y="850"/>
                    <a:pt x="1832" y="840"/>
                    <a:pt x="1837" y="830"/>
                  </a:cubicBezTo>
                  <a:cubicBezTo>
                    <a:pt x="1842" y="820"/>
                    <a:pt x="1859" y="803"/>
                    <a:pt x="1861" y="794"/>
                  </a:cubicBezTo>
                  <a:cubicBezTo>
                    <a:pt x="1866" y="784"/>
                    <a:pt x="1849" y="781"/>
                    <a:pt x="1849" y="776"/>
                  </a:cubicBezTo>
                  <a:cubicBezTo>
                    <a:pt x="1847" y="768"/>
                    <a:pt x="1845" y="751"/>
                    <a:pt x="1846" y="745"/>
                  </a:cubicBezTo>
                  <a:cubicBezTo>
                    <a:pt x="1847" y="739"/>
                    <a:pt x="1857" y="741"/>
                    <a:pt x="1858" y="741"/>
                  </a:cubicBezTo>
                  <a:cubicBezTo>
                    <a:pt x="1859" y="741"/>
                    <a:pt x="1853" y="748"/>
                    <a:pt x="1851" y="744"/>
                  </a:cubicBezTo>
                  <a:cubicBezTo>
                    <a:pt x="1849" y="740"/>
                    <a:pt x="1846" y="726"/>
                    <a:pt x="1843" y="719"/>
                  </a:cubicBezTo>
                  <a:cubicBezTo>
                    <a:pt x="1841" y="713"/>
                    <a:pt x="1832" y="706"/>
                    <a:pt x="1834" y="699"/>
                  </a:cubicBezTo>
                  <a:cubicBezTo>
                    <a:pt x="1835" y="692"/>
                    <a:pt x="1843" y="681"/>
                    <a:pt x="1851" y="675"/>
                  </a:cubicBezTo>
                  <a:cubicBezTo>
                    <a:pt x="1859" y="669"/>
                    <a:pt x="1881" y="664"/>
                    <a:pt x="1882" y="662"/>
                  </a:cubicBezTo>
                  <a:cubicBezTo>
                    <a:pt x="1882" y="658"/>
                    <a:pt x="1866" y="660"/>
                    <a:pt x="1858" y="660"/>
                  </a:cubicBezTo>
                  <a:cubicBezTo>
                    <a:pt x="1851" y="661"/>
                    <a:pt x="1845" y="666"/>
                    <a:pt x="1840" y="667"/>
                  </a:cubicBezTo>
                  <a:cubicBezTo>
                    <a:pt x="1835" y="668"/>
                    <a:pt x="1833" y="667"/>
                    <a:pt x="1828" y="663"/>
                  </a:cubicBezTo>
                  <a:cubicBezTo>
                    <a:pt x="1823" y="659"/>
                    <a:pt x="1811" y="650"/>
                    <a:pt x="1809" y="644"/>
                  </a:cubicBezTo>
                  <a:cubicBezTo>
                    <a:pt x="1810" y="640"/>
                    <a:pt x="1813" y="628"/>
                    <a:pt x="1816" y="626"/>
                  </a:cubicBezTo>
                  <a:cubicBezTo>
                    <a:pt x="1820" y="623"/>
                    <a:pt x="1828" y="628"/>
                    <a:pt x="1833" y="626"/>
                  </a:cubicBezTo>
                  <a:cubicBezTo>
                    <a:pt x="1838" y="624"/>
                    <a:pt x="1840" y="616"/>
                    <a:pt x="1846" y="612"/>
                  </a:cubicBezTo>
                  <a:cubicBezTo>
                    <a:pt x="1852" y="608"/>
                    <a:pt x="1862" y="602"/>
                    <a:pt x="1867" y="602"/>
                  </a:cubicBezTo>
                  <a:cubicBezTo>
                    <a:pt x="1870" y="602"/>
                    <a:pt x="1876" y="608"/>
                    <a:pt x="1875" y="612"/>
                  </a:cubicBezTo>
                  <a:cubicBezTo>
                    <a:pt x="1875" y="616"/>
                    <a:pt x="1866" y="625"/>
                    <a:pt x="1866" y="627"/>
                  </a:cubicBezTo>
                  <a:cubicBezTo>
                    <a:pt x="1866" y="629"/>
                    <a:pt x="1872" y="624"/>
                    <a:pt x="1875" y="622"/>
                  </a:cubicBezTo>
                  <a:cubicBezTo>
                    <a:pt x="1878" y="620"/>
                    <a:pt x="1880" y="617"/>
                    <a:pt x="1884" y="617"/>
                  </a:cubicBezTo>
                  <a:cubicBezTo>
                    <a:pt x="1888" y="617"/>
                    <a:pt x="1896" y="618"/>
                    <a:pt x="1902" y="620"/>
                  </a:cubicBezTo>
                  <a:cubicBezTo>
                    <a:pt x="1908" y="622"/>
                    <a:pt x="1920" y="624"/>
                    <a:pt x="1921" y="627"/>
                  </a:cubicBezTo>
                  <a:cubicBezTo>
                    <a:pt x="1923" y="631"/>
                    <a:pt x="1911" y="637"/>
                    <a:pt x="1909" y="641"/>
                  </a:cubicBezTo>
                  <a:cubicBezTo>
                    <a:pt x="1907" y="645"/>
                    <a:pt x="1906" y="650"/>
                    <a:pt x="1911" y="653"/>
                  </a:cubicBezTo>
                  <a:cubicBezTo>
                    <a:pt x="1916" y="656"/>
                    <a:pt x="1935" y="649"/>
                    <a:pt x="1938" y="659"/>
                  </a:cubicBezTo>
                  <a:cubicBezTo>
                    <a:pt x="1943" y="669"/>
                    <a:pt x="1921" y="707"/>
                    <a:pt x="1927" y="714"/>
                  </a:cubicBezTo>
                  <a:cubicBezTo>
                    <a:pt x="1928" y="725"/>
                    <a:pt x="1940" y="727"/>
                    <a:pt x="1944" y="726"/>
                  </a:cubicBezTo>
                  <a:cubicBezTo>
                    <a:pt x="1948" y="725"/>
                    <a:pt x="1945" y="712"/>
                    <a:pt x="1951" y="707"/>
                  </a:cubicBezTo>
                  <a:cubicBezTo>
                    <a:pt x="1957" y="702"/>
                    <a:pt x="1975" y="704"/>
                    <a:pt x="1981" y="698"/>
                  </a:cubicBezTo>
                  <a:cubicBezTo>
                    <a:pt x="1986" y="692"/>
                    <a:pt x="1991" y="680"/>
                    <a:pt x="1987" y="671"/>
                  </a:cubicBezTo>
                  <a:cubicBezTo>
                    <a:pt x="1987" y="665"/>
                    <a:pt x="1985" y="667"/>
                    <a:pt x="1980" y="659"/>
                  </a:cubicBezTo>
                  <a:cubicBezTo>
                    <a:pt x="1975" y="651"/>
                    <a:pt x="1959" y="632"/>
                    <a:pt x="1959" y="624"/>
                  </a:cubicBezTo>
                  <a:cubicBezTo>
                    <a:pt x="1958" y="613"/>
                    <a:pt x="1967" y="616"/>
                    <a:pt x="1981" y="608"/>
                  </a:cubicBezTo>
                  <a:cubicBezTo>
                    <a:pt x="1987" y="601"/>
                    <a:pt x="1989" y="589"/>
                    <a:pt x="1995" y="582"/>
                  </a:cubicBezTo>
                  <a:cubicBezTo>
                    <a:pt x="2001" y="575"/>
                    <a:pt x="2011" y="567"/>
                    <a:pt x="2017" y="567"/>
                  </a:cubicBezTo>
                  <a:cubicBezTo>
                    <a:pt x="2023" y="567"/>
                    <a:pt x="2026" y="580"/>
                    <a:pt x="2032" y="581"/>
                  </a:cubicBezTo>
                  <a:cubicBezTo>
                    <a:pt x="2038" y="582"/>
                    <a:pt x="2043" y="584"/>
                    <a:pt x="2052" y="576"/>
                  </a:cubicBezTo>
                  <a:cubicBezTo>
                    <a:pt x="2067" y="561"/>
                    <a:pt x="2067" y="544"/>
                    <a:pt x="2085" y="532"/>
                  </a:cubicBezTo>
                  <a:cubicBezTo>
                    <a:pt x="2091" y="524"/>
                    <a:pt x="2103" y="514"/>
                    <a:pt x="2109" y="506"/>
                  </a:cubicBezTo>
                  <a:cubicBezTo>
                    <a:pt x="2115" y="497"/>
                    <a:pt x="2117" y="488"/>
                    <a:pt x="2125" y="480"/>
                  </a:cubicBezTo>
                  <a:cubicBezTo>
                    <a:pt x="2128" y="477"/>
                    <a:pt x="2137" y="462"/>
                    <a:pt x="2140" y="458"/>
                  </a:cubicBezTo>
                  <a:cubicBezTo>
                    <a:pt x="2142" y="446"/>
                    <a:pt x="2137" y="444"/>
                    <a:pt x="2137" y="432"/>
                  </a:cubicBezTo>
                  <a:cubicBezTo>
                    <a:pt x="2136" y="426"/>
                    <a:pt x="2165" y="420"/>
                    <a:pt x="2155" y="411"/>
                  </a:cubicBezTo>
                  <a:cubicBezTo>
                    <a:pt x="2153" y="403"/>
                    <a:pt x="2136" y="386"/>
                    <a:pt x="2127" y="383"/>
                  </a:cubicBezTo>
                  <a:cubicBezTo>
                    <a:pt x="2118" y="380"/>
                    <a:pt x="2109" y="396"/>
                    <a:pt x="2101" y="395"/>
                  </a:cubicBezTo>
                  <a:cubicBezTo>
                    <a:pt x="2093" y="394"/>
                    <a:pt x="2078" y="386"/>
                    <a:pt x="2077" y="380"/>
                  </a:cubicBezTo>
                  <a:cubicBezTo>
                    <a:pt x="2083" y="371"/>
                    <a:pt x="2092" y="365"/>
                    <a:pt x="2097" y="356"/>
                  </a:cubicBezTo>
                  <a:cubicBezTo>
                    <a:pt x="2100" y="350"/>
                    <a:pt x="2112" y="341"/>
                    <a:pt x="2116" y="335"/>
                  </a:cubicBezTo>
                  <a:cubicBezTo>
                    <a:pt x="2122" y="327"/>
                    <a:pt x="2136" y="328"/>
                    <a:pt x="2145" y="323"/>
                  </a:cubicBezTo>
                  <a:cubicBezTo>
                    <a:pt x="2155" y="320"/>
                    <a:pt x="2156" y="304"/>
                    <a:pt x="2172" y="302"/>
                  </a:cubicBezTo>
                  <a:cubicBezTo>
                    <a:pt x="2188" y="300"/>
                    <a:pt x="2222" y="309"/>
                    <a:pt x="2239" y="308"/>
                  </a:cubicBezTo>
                  <a:cubicBezTo>
                    <a:pt x="2256" y="307"/>
                    <a:pt x="2265" y="296"/>
                    <a:pt x="2275" y="297"/>
                  </a:cubicBezTo>
                  <a:cubicBezTo>
                    <a:pt x="2285" y="298"/>
                    <a:pt x="2293" y="312"/>
                    <a:pt x="2302" y="314"/>
                  </a:cubicBezTo>
                  <a:cubicBezTo>
                    <a:pt x="2311" y="316"/>
                    <a:pt x="2322" y="308"/>
                    <a:pt x="2328" y="306"/>
                  </a:cubicBezTo>
                  <a:cubicBezTo>
                    <a:pt x="2334" y="304"/>
                    <a:pt x="2336" y="307"/>
                    <a:pt x="2340" y="303"/>
                  </a:cubicBezTo>
                  <a:cubicBezTo>
                    <a:pt x="2344" y="299"/>
                    <a:pt x="2345" y="288"/>
                    <a:pt x="2350" y="282"/>
                  </a:cubicBezTo>
                  <a:cubicBezTo>
                    <a:pt x="2354" y="277"/>
                    <a:pt x="2361" y="272"/>
                    <a:pt x="2370" y="269"/>
                  </a:cubicBezTo>
                  <a:cubicBezTo>
                    <a:pt x="2379" y="266"/>
                    <a:pt x="2399" y="261"/>
                    <a:pt x="2406" y="263"/>
                  </a:cubicBezTo>
                  <a:cubicBezTo>
                    <a:pt x="2413" y="265"/>
                    <a:pt x="2407" y="276"/>
                    <a:pt x="2410" y="279"/>
                  </a:cubicBezTo>
                  <a:cubicBezTo>
                    <a:pt x="2413" y="282"/>
                    <a:pt x="2421" y="283"/>
                    <a:pt x="2425" y="281"/>
                  </a:cubicBezTo>
                  <a:cubicBezTo>
                    <a:pt x="2429" y="279"/>
                    <a:pt x="2431" y="272"/>
                    <a:pt x="2437" y="268"/>
                  </a:cubicBezTo>
                  <a:cubicBezTo>
                    <a:pt x="2445" y="265"/>
                    <a:pt x="2453" y="252"/>
                    <a:pt x="2461" y="256"/>
                  </a:cubicBezTo>
                  <a:cubicBezTo>
                    <a:pt x="2473" y="262"/>
                    <a:pt x="2452" y="270"/>
                    <a:pt x="2445" y="276"/>
                  </a:cubicBezTo>
                  <a:cubicBezTo>
                    <a:pt x="2437" y="284"/>
                    <a:pt x="2429" y="292"/>
                    <a:pt x="2421" y="300"/>
                  </a:cubicBezTo>
                  <a:cubicBezTo>
                    <a:pt x="2412" y="309"/>
                    <a:pt x="2396" y="316"/>
                    <a:pt x="2388" y="320"/>
                  </a:cubicBezTo>
                  <a:cubicBezTo>
                    <a:pt x="2380" y="324"/>
                    <a:pt x="2377" y="323"/>
                    <a:pt x="2373" y="326"/>
                  </a:cubicBezTo>
                  <a:cubicBezTo>
                    <a:pt x="2369" y="329"/>
                    <a:pt x="2369" y="335"/>
                    <a:pt x="2365" y="341"/>
                  </a:cubicBezTo>
                  <a:cubicBezTo>
                    <a:pt x="2361" y="347"/>
                    <a:pt x="2349" y="350"/>
                    <a:pt x="2347" y="359"/>
                  </a:cubicBezTo>
                  <a:cubicBezTo>
                    <a:pt x="2345" y="368"/>
                    <a:pt x="2352" y="383"/>
                    <a:pt x="2355" y="396"/>
                  </a:cubicBezTo>
                  <a:cubicBezTo>
                    <a:pt x="2360" y="404"/>
                    <a:pt x="2360" y="435"/>
                    <a:pt x="2368" y="437"/>
                  </a:cubicBezTo>
                  <a:cubicBezTo>
                    <a:pt x="2376" y="439"/>
                    <a:pt x="2396" y="416"/>
                    <a:pt x="2405" y="408"/>
                  </a:cubicBezTo>
                  <a:cubicBezTo>
                    <a:pt x="2413" y="398"/>
                    <a:pt x="2417" y="397"/>
                    <a:pt x="2424" y="386"/>
                  </a:cubicBezTo>
                  <a:cubicBezTo>
                    <a:pt x="2431" y="382"/>
                    <a:pt x="2443" y="387"/>
                    <a:pt x="2446" y="381"/>
                  </a:cubicBezTo>
                  <a:cubicBezTo>
                    <a:pt x="2449" y="375"/>
                    <a:pt x="2440" y="356"/>
                    <a:pt x="2443" y="351"/>
                  </a:cubicBezTo>
                  <a:cubicBezTo>
                    <a:pt x="2443" y="343"/>
                    <a:pt x="2460" y="355"/>
                    <a:pt x="2463" y="351"/>
                  </a:cubicBezTo>
                  <a:cubicBezTo>
                    <a:pt x="2466" y="347"/>
                    <a:pt x="2457" y="334"/>
                    <a:pt x="2461" y="326"/>
                  </a:cubicBezTo>
                  <a:cubicBezTo>
                    <a:pt x="2465" y="318"/>
                    <a:pt x="2474" y="310"/>
                    <a:pt x="2487" y="303"/>
                  </a:cubicBezTo>
                  <a:cubicBezTo>
                    <a:pt x="2500" y="296"/>
                    <a:pt x="2530" y="284"/>
                    <a:pt x="2541" y="282"/>
                  </a:cubicBezTo>
                  <a:cubicBezTo>
                    <a:pt x="2552" y="280"/>
                    <a:pt x="2548" y="290"/>
                    <a:pt x="2553" y="293"/>
                  </a:cubicBezTo>
                  <a:cubicBezTo>
                    <a:pt x="2558" y="296"/>
                    <a:pt x="2564" y="302"/>
                    <a:pt x="2569" y="300"/>
                  </a:cubicBezTo>
                  <a:cubicBezTo>
                    <a:pt x="2574" y="300"/>
                    <a:pt x="2574" y="287"/>
                    <a:pt x="2581" y="282"/>
                  </a:cubicBezTo>
                  <a:cubicBezTo>
                    <a:pt x="2588" y="277"/>
                    <a:pt x="2604" y="270"/>
                    <a:pt x="2613" y="267"/>
                  </a:cubicBezTo>
                  <a:cubicBezTo>
                    <a:pt x="2622" y="264"/>
                    <a:pt x="2624" y="266"/>
                    <a:pt x="2637" y="263"/>
                  </a:cubicBezTo>
                  <a:cubicBezTo>
                    <a:pt x="2650" y="260"/>
                    <a:pt x="2685" y="257"/>
                    <a:pt x="2693" y="248"/>
                  </a:cubicBezTo>
                  <a:cubicBezTo>
                    <a:pt x="2683" y="234"/>
                    <a:pt x="2679" y="229"/>
                    <a:pt x="2685" y="212"/>
                  </a:cubicBezTo>
                  <a:cubicBezTo>
                    <a:pt x="2687" y="204"/>
                    <a:pt x="2697" y="219"/>
                    <a:pt x="2704" y="216"/>
                  </a:cubicBezTo>
                  <a:cubicBezTo>
                    <a:pt x="2709" y="213"/>
                    <a:pt x="2711" y="196"/>
                    <a:pt x="2715" y="195"/>
                  </a:cubicBezTo>
                  <a:cubicBezTo>
                    <a:pt x="2719" y="194"/>
                    <a:pt x="2724" y="209"/>
                    <a:pt x="2730" y="210"/>
                  </a:cubicBezTo>
                  <a:cubicBezTo>
                    <a:pt x="2736" y="211"/>
                    <a:pt x="2746" y="201"/>
                    <a:pt x="2752" y="203"/>
                  </a:cubicBezTo>
                  <a:cubicBezTo>
                    <a:pt x="2758" y="205"/>
                    <a:pt x="2758" y="219"/>
                    <a:pt x="2766" y="222"/>
                  </a:cubicBezTo>
                  <a:cubicBezTo>
                    <a:pt x="2774" y="225"/>
                    <a:pt x="2793" y="223"/>
                    <a:pt x="2801" y="220"/>
                  </a:cubicBezTo>
                  <a:cubicBezTo>
                    <a:pt x="2810" y="218"/>
                    <a:pt x="2807" y="211"/>
                    <a:pt x="2814" y="206"/>
                  </a:cubicBezTo>
                  <a:cubicBezTo>
                    <a:pt x="2821" y="201"/>
                    <a:pt x="2842" y="197"/>
                    <a:pt x="2842" y="192"/>
                  </a:cubicBezTo>
                  <a:cubicBezTo>
                    <a:pt x="2842" y="189"/>
                    <a:pt x="2828" y="175"/>
                    <a:pt x="2815" y="174"/>
                  </a:cubicBezTo>
                  <a:cubicBezTo>
                    <a:pt x="2808" y="170"/>
                    <a:pt x="2801" y="166"/>
                    <a:pt x="2797" y="168"/>
                  </a:cubicBezTo>
                  <a:cubicBezTo>
                    <a:pt x="2793" y="170"/>
                    <a:pt x="2791" y="184"/>
                    <a:pt x="2788" y="185"/>
                  </a:cubicBezTo>
                  <a:cubicBezTo>
                    <a:pt x="2785" y="186"/>
                    <a:pt x="2781" y="181"/>
                    <a:pt x="2776" y="177"/>
                  </a:cubicBezTo>
                  <a:cubicBezTo>
                    <a:pt x="2771" y="174"/>
                    <a:pt x="2766" y="164"/>
                    <a:pt x="2761" y="161"/>
                  </a:cubicBezTo>
                  <a:cubicBezTo>
                    <a:pt x="2756" y="158"/>
                    <a:pt x="2741" y="159"/>
                    <a:pt x="2736" y="156"/>
                  </a:cubicBezTo>
                  <a:cubicBezTo>
                    <a:pt x="2728" y="155"/>
                    <a:pt x="2720" y="144"/>
                    <a:pt x="2716" y="144"/>
                  </a:cubicBezTo>
                  <a:cubicBezTo>
                    <a:pt x="2707" y="140"/>
                    <a:pt x="2694" y="135"/>
                    <a:pt x="2682" y="132"/>
                  </a:cubicBezTo>
                  <a:cubicBezTo>
                    <a:pt x="2671" y="130"/>
                    <a:pt x="2676" y="123"/>
                    <a:pt x="2641" y="125"/>
                  </a:cubicBezTo>
                  <a:cubicBezTo>
                    <a:pt x="2632" y="125"/>
                    <a:pt x="2635" y="132"/>
                    <a:pt x="2625" y="132"/>
                  </a:cubicBezTo>
                  <a:cubicBezTo>
                    <a:pt x="2615" y="132"/>
                    <a:pt x="2591" y="123"/>
                    <a:pt x="2581" y="123"/>
                  </a:cubicBezTo>
                  <a:cubicBezTo>
                    <a:pt x="2571" y="123"/>
                    <a:pt x="2568" y="127"/>
                    <a:pt x="2566" y="131"/>
                  </a:cubicBezTo>
                  <a:cubicBezTo>
                    <a:pt x="2564" y="135"/>
                    <a:pt x="2569" y="144"/>
                    <a:pt x="2566" y="146"/>
                  </a:cubicBezTo>
                  <a:cubicBezTo>
                    <a:pt x="2563" y="148"/>
                    <a:pt x="2553" y="144"/>
                    <a:pt x="2548" y="141"/>
                  </a:cubicBezTo>
                  <a:cubicBezTo>
                    <a:pt x="2543" y="138"/>
                    <a:pt x="2546" y="127"/>
                    <a:pt x="2536" y="126"/>
                  </a:cubicBezTo>
                  <a:cubicBezTo>
                    <a:pt x="2526" y="125"/>
                    <a:pt x="2499" y="135"/>
                    <a:pt x="2488" y="135"/>
                  </a:cubicBezTo>
                  <a:cubicBezTo>
                    <a:pt x="2477" y="135"/>
                    <a:pt x="2479" y="128"/>
                    <a:pt x="2469" y="128"/>
                  </a:cubicBezTo>
                  <a:cubicBezTo>
                    <a:pt x="2460" y="126"/>
                    <a:pt x="2434" y="138"/>
                    <a:pt x="2425" y="137"/>
                  </a:cubicBezTo>
                  <a:cubicBezTo>
                    <a:pt x="2416" y="136"/>
                    <a:pt x="2419" y="124"/>
                    <a:pt x="2412" y="119"/>
                  </a:cubicBezTo>
                  <a:cubicBezTo>
                    <a:pt x="2405" y="114"/>
                    <a:pt x="2402" y="106"/>
                    <a:pt x="2383" y="105"/>
                  </a:cubicBezTo>
                  <a:cubicBezTo>
                    <a:pt x="2335" y="109"/>
                    <a:pt x="2340" y="117"/>
                    <a:pt x="2296" y="110"/>
                  </a:cubicBezTo>
                  <a:cubicBezTo>
                    <a:pt x="2279" y="107"/>
                    <a:pt x="2278" y="97"/>
                    <a:pt x="2262" y="90"/>
                  </a:cubicBezTo>
                  <a:cubicBezTo>
                    <a:pt x="2236" y="78"/>
                    <a:pt x="2232" y="89"/>
                    <a:pt x="2200" y="86"/>
                  </a:cubicBezTo>
                  <a:cubicBezTo>
                    <a:pt x="2188" y="84"/>
                    <a:pt x="2175" y="81"/>
                    <a:pt x="2172" y="78"/>
                  </a:cubicBezTo>
                  <a:cubicBezTo>
                    <a:pt x="2169" y="75"/>
                    <a:pt x="2183" y="72"/>
                    <a:pt x="2182" y="68"/>
                  </a:cubicBezTo>
                  <a:cubicBezTo>
                    <a:pt x="2181" y="64"/>
                    <a:pt x="2165" y="58"/>
                    <a:pt x="2163" y="53"/>
                  </a:cubicBezTo>
                  <a:cubicBezTo>
                    <a:pt x="2161" y="48"/>
                    <a:pt x="2175" y="38"/>
                    <a:pt x="2167" y="35"/>
                  </a:cubicBezTo>
                  <a:cubicBezTo>
                    <a:pt x="2159" y="32"/>
                    <a:pt x="2122" y="32"/>
                    <a:pt x="2112" y="36"/>
                  </a:cubicBezTo>
                  <a:cubicBezTo>
                    <a:pt x="2102" y="40"/>
                    <a:pt x="2104" y="53"/>
                    <a:pt x="2109" y="57"/>
                  </a:cubicBezTo>
                  <a:cubicBezTo>
                    <a:pt x="2114" y="61"/>
                    <a:pt x="2133" y="57"/>
                    <a:pt x="2139" y="59"/>
                  </a:cubicBezTo>
                  <a:cubicBezTo>
                    <a:pt x="2145" y="61"/>
                    <a:pt x="2146" y="68"/>
                    <a:pt x="2148" y="72"/>
                  </a:cubicBezTo>
                  <a:cubicBezTo>
                    <a:pt x="2150" y="76"/>
                    <a:pt x="2156" y="82"/>
                    <a:pt x="2152" y="84"/>
                  </a:cubicBezTo>
                  <a:cubicBezTo>
                    <a:pt x="2148" y="86"/>
                    <a:pt x="2132" y="83"/>
                    <a:pt x="2127" y="86"/>
                  </a:cubicBezTo>
                  <a:cubicBezTo>
                    <a:pt x="2122" y="89"/>
                    <a:pt x="2129" y="100"/>
                    <a:pt x="2124" y="102"/>
                  </a:cubicBezTo>
                  <a:cubicBezTo>
                    <a:pt x="2119" y="104"/>
                    <a:pt x="2106" y="101"/>
                    <a:pt x="2094" y="101"/>
                  </a:cubicBezTo>
                  <a:cubicBezTo>
                    <a:pt x="2081" y="101"/>
                    <a:pt x="2077" y="106"/>
                    <a:pt x="2053" y="104"/>
                  </a:cubicBezTo>
                  <a:cubicBezTo>
                    <a:pt x="2043" y="102"/>
                    <a:pt x="2040" y="90"/>
                    <a:pt x="2032" y="92"/>
                  </a:cubicBezTo>
                  <a:cubicBezTo>
                    <a:pt x="2024" y="94"/>
                    <a:pt x="2015" y="112"/>
                    <a:pt x="2007" y="114"/>
                  </a:cubicBezTo>
                  <a:cubicBezTo>
                    <a:pt x="1999" y="116"/>
                    <a:pt x="1988" y="111"/>
                    <a:pt x="1984" y="104"/>
                  </a:cubicBezTo>
                  <a:cubicBezTo>
                    <a:pt x="1980" y="97"/>
                    <a:pt x="1989" y="76"/>
                    <a:pt x="1983" y="72"/>
                  </a:cubicBezTo>
                  <a:cubicBezTo>
                    <a:pt x="1977" y="68"/>
                    <a:pt x="1961" y="76"/>
                    <a:pt x="1950" y="77"/>
                  </a:cubicBezTo>
                  <a:cubicBezTo>
                    <a:pt x="1942" y="72"/>
                    <a:pt x="1926" y="75"/>
                    <a:pt x="1917" y="75"/>
                  </a:cubicBezTo>
                  <a:cubicBezTo>
                    <a:pt x="1905" y="73"/>
                    <a:pt x="1859" y="80"/>
                    <a:pt x="1848" y="78"/>
                  </a:cubicBezTo>
                  <a:cubicBezTo>
                    <a:pt x="1834" y="76"/>
                    <a:pt x="1846" y="66"/>
                    <a:pt x="1831" y="65"/>
                  </a:cubicBezTo>
                  <a:cubicBezTo>
                    <a:pt x="1816" y="64"/>
                    <a:pt x="1769" y="73"/>
                    <a:pt x="1755" y="71"/>
                  </a:cubicBezTo>
                  <a:cubicBezTo>
                    <a:pt x="1743" y="68"/>
                    <a:pt x="1747" y="61"/>
                    <a:pt x="1747" y="54"/>
                  </a:cubicBezTo>
                  <a:cubicBezTo>
                    <a:pt x="1747" y="47"/>
                    <a:pt x="1753" y="36"/>
                    <a:pt x="1753" y="29"/>
                  </a:cubicBezTo>
                  <a:cubicBezTo>
                    <a:pt x="1753" y="22"/>
                    <a:pt x="1755" y="13"/>
                    <a:pt x="1750" y="11"/>
                  </a:cubicBezTo>
                  <a:cubicBezTo>
                    <a:pt x="1745" y="0"/>
                    <a:pt x="1729" y="18"/>
                    <a:pt x="1720" y="18"/>
                  </a:cubicBezTo>
                  <a:cubicBezTo>
                    <a:pt x="1711" y="18"/>
                    <a:pt x="1705" y="9"/>
                    <a:pt x="1695" y="11"/>
                  </a:cubicBezTo>
                  <a:cubicBezTo>
                    <a:pt x="1685" y="13"/>
                    <a:pt x="1665" y="28"/>
                    <a:pt x="1660" y="29"/>
                  </a:cubicBezTo>
                  <a:cubicBezTo>
                    <a:pt x="1655" y="30"/>
                    <a:pt x="1682" y="16"/>
                    <a:pt x="1663" y="14"/>
                  </a:cubicBezTo>
                  <a:cubicBezTo>
                    <a:pt x="1644" y="12"/>
                    <a:pt x="1571" y="15"/>
                    <a:pt x="1548" y="18"/>
                  </a:cubicBezTo>
                  <a:cubicBezTo>
                    <a:pt x="1525" y="21"/>
                    <a:pt x="1530" y="31"/>
                    <a:pt x="1522" y="32"/>
                  </a:cubicBezTo>
                  <a:cubicBezTo>
                    <a:pt x="1514" y="33"/>
                    <a:pt x="1506" y="26"/>
                    <a:pt x="1498" y="26"/>
                  </a:cubicBezTo>
                  <a:cubicBezTo>
                    <a:pt x="1490" y="26"/>
                    <a:pt x="1488" y="31"/>
                    <a:pt x="1474" y="33"/>
                  </a:cubicBezTo>
                  <a:cubicBezTo>
                    <a:pt x="1460" y="35"/>
                    <a:pt x="1433" y="33"/>
                    <a:pt x="1414" y="36"/>
                  </a:cubicBezTo>
                  <a:cubicBezTo>
                    <a:pt x="1389" y="53"/>
                    <a:pt x="1397" y="47"/>
                    <a:pt x="1362" y="50"/>
                  </a:cubicBezTo>
                  <a:cubicBezTo>
                    <a:pt x="1350" y="54"/>
                    <a:pt x="1372" y="62"/>
                    <a:pt x="1366" y="65"/>
                  </a:cubicBezTo>
                  <a:cubicBezTo>
                    <a:pt x="1360" y="68"/>
                    <a:pt x="1337" y="68"/>
                    <a:pt x="1324" y="69"/>
                  </a:cubicBezTo>
                  <a:cubicBezTo>
                    <a:pt x="1311" y="70"/>
                    <a:pt x="1293" y="63"/>
                    <a:pt x="1290" y="68"/>
                  </a:cubicBezTo>
                  <a:cubicBezTo>
                    <a:pt x="1280" y="73"/>
                    <a:pt x="1308" y="99"/>
                    <a:pt x="1305" y="101"/>
                  </a:cubicBezTo>
                  <a:cubicBezTo>
                    <a:pt x="1302" y="103"/>
                    <a:pt x="1280" y="84"/>
                    <a:pt x="1269" y="83"/>
                  </a:cubicBezTo>
                  <a:cubicBezTo>
                    <a:pt x="1258" y="82"/>
                    <a:pt x="1246" y="91"/>
                    <a:pt x="1237" y="96"/>
                  </a:cubicBezTo>
                  <a:cubicBezTo>
                    <a:pt x="1228" y="99"/>
                    <a:pt x="1213" y="112"/>
                    <a:pt x="1213" y="112"/>
                  </a:cubicBezTo>
                  <a:cubicBezTo>
                    <a:pt x="1206" y="112"/>
                    <a:pt x="1222" y="84"/>
                    <a:pt x="1216" y="80"/>
                  </a:cubicBezTo>
                  <a:cubicBezTo>
                    <a:pt x="1214" y="77"/>
                    <a:pt x="1208" y="88"/>
                    <a:pt x="1203" y="93"/>
                  </a:cubicBezTo>
                  <a:cubicBezTo>
                    <a:pt x="1198" y="98"/>
                    <a:pt x="1191" y="103"/>
                    <a:pt x="1188" y="108"/>
                  </a:cubicBezTo>
                  <a:cubicBezTo>
                    <a:pt x="1185" y="113"/>
                    <a:pt x="1183" y="117"/>
                    <a:pt x="1183" y="125"/>
                  </a:cubicBezTo>
                  <a:cubicBezTo>
                    <a:pt x="1183" y="133"/>
                    <a:pt x="1188" y="160"/>
                    <a:pt x="1186" y="159"/>
                  </a:cubicBezTo>
                  <a:cubicBezTo>
                    <a:pt x="1184" y="158"/>
                    <a:pt x="1171" y="131"/>
                    <a:pt x="1170" y="120"/>
                  </a:cubicBezTo>
                  <a:cubicBezTo>
                    <a:pt x="1169" y="109"/>
                    <a:pt x="1183" y="97"/>
                    <a:pt x="1177" y="90"/>
                  </a:cubicBezTo>
                  <a:cubicBezTo>
                    <a:pt x="1167" y="93"/>
                    <a:pt x="1153" y="75"/>
                    <a:pt x="1134" y="78"/>
                  </a:cubicBezTo>
                  <a:cubicBezTo>
                    <a:pt x="1123" y="78"/>
                    <a:pt x="1118" y="97"/>
                    <a:pt x="1111" y="102"/>
                  </a:cubicBezTo>
                  <a:cubicBezTo>
                    <a:pt x="1104" y="107"/>
                    <a:pt x="1088" y="101"/>
                    <a:pt x="1090" y="111"/>
                  </a:cubicBezTo>
                  <a:cubicBezTo>
                    <a:pt x="1091" y="123"/>
                    <a:pt x="1124" y="150"/>
                    <a:pt x="1122" y="162"/>
                  </a:cubicBezTo>
                  <a:cubicBezTo>
                    <a:pt x="1120" y="172"/>
                    <a:pt x="1098" y="152"/>
                    <a:pt x="1096" y="152"/>
                  </a:cubicBezTo>
                  <a:cubicBezTo>
                    <a:pt x="1090" y="150"/>
                    <a:pt x="1088" y="147"/>
                    <a:pt x="1080" y="143"/>
                  </a:cubicBezTo>
                  <a:cubicBezTo>
                    <a:pt x="1072" y="139"/>
                    <a:pt x="1059" y="129"/>
                    <a:pt x="1047" y="128"/>
                  </a:cubicBezTo>
                  <a:cubicBezTo>
                    <a:pt x="1035" y="127"/>
                    <a:pt x="1016" y="136"/>
                    <a:pt x="1009" y="134"/>
                  </a:cubicBezTo>
                  <a:cubicBezTo>
                    <a:pt x="1001" y="132"/>
                    <a:pt x="1001" y="122"/>
                    <a:pt x="1003" y="117"/>
                  </a:cubicBezTo>
                  <a:cubicBezTo>
                    <a:pt x="1004" y="113"/>
                    <a:pt x="1011" y="109"/>
                    <a:pt x="1018" y="108"/>
                  </a:cubicBezTo>
                  <a:cubicBezTo>
                    <a:pt x="1025" y="107"/>
                    <a:pt x="1044" y="115"/>
                    <a:pt x="1044" y="113"/>
                  </a:cubicBezTo>
                  <a:cubicBezTo>
                    <a:pt x="1044" y="111"/>
                    <a:pt x="1030" y="100"/>
                    <a:pt x="1021" y="98"/>
                  </a:cubicBezTo>
                  <a:cubicBezTo>
                    <a:pt x="1012" y="96"/>
                    <a:pt x="999" y="93"/>
                    <a:pt x="991" y="98"/>
                  </a:cubicBezTo>
                  <a:cubicBezTo>
                    <a:pt x="983" y="103"/>
                    <a:pt x="974" y="118"/>
                    <a:pt x="975" y="126"/>
                  </a:cubicBezTo>
                  <a:cubicBezTo>
                    <a:pt x="976" y="134"/>
                    <a:pt x="992" y="142"/>
                    <a:pt x="994" y="146"/>
                  </a:cubicBezTo>
                  <a:cubicBezTo>
                    <a:pt x="996" y="150"/>
                    <a:pt x="991" y="150"/>
                    <a:pt x="985" y="150"/>
                  </a:cubicBezTo>
                  <a:cubicBezTo>
                    <a:pt x="979" y="150"/>
                    <a:pt x="968" y="144"/>
                    <a:pt x="960" y="143"/>
                  </a:cubicBezTo>
                  <a:cubicBezTo>
                    <a:pt x="952" y="142"/>
                    <a:pt x="944" y="141"/>
                    <a:pt x="936" y="143"/>
                  </a:cubicBezTo>
                  <a:cubicBezTo>
                    <a:pt x="928" y="145"/>
                    <a:pt x="920" y="156"/>
                    <a:pt x="913" y="156"/>
                  </a:cubicBezTo>
                  <a:cubicBezTo>
                    <a:pt x="906" y="156"/>
                    <a:pt x="903" y="143"/>
                    <a:pt x="892" y="144"/>
                  </a:cubicBezTo>
                  <a:cubicBezTo>
                    <a:pt x="881" y="145"/>
                    <a:pt x="865" y="157"/>
                    <a:pt x="849" y="162"/>
                  </a:cubicBezTo>
                  <a:cubicBezTo>
                    <a:pt x="815" y="162"/>
                    <a:pt x="808" y="177"/>
                    <a:pt x="798" y="174"/>
                  </a:cubicBezTo>
                  <a:cubicBezTo>
                    <a:pt x="788" y="171"/>
                    <a:pt x="792" y="149"/>
                    <a:pt x="786" y="144"/>
                  </a:cubicBezTo>
                  <a:cubicBezTo>
                    <a:pt x="780" y="139"/>
                    <a:pt x="766" y="136"/>
                    <a:pt x="763" y="143"/>
                  </a:cubicBezTo>
                  <a:cubicBezTo>
                    <a:pt x="760" y="150"/>
                    <a:pt x="768" y="179"/>
                    <a:pt x="765" y="185"/>
                  </a:cubicBezTo>
                  <a:cubicBezTo>
                    <a:pt x="749" y="188"/>
                    <a:pt x="752" y="181"/>
                    <a:pt x="745" y="182"/>
                  </a:cubicBezTo>
                  <a:cubicBezTo>
                    <a:pt x="738" y="183"/>
                    <a:pt x="726" y="188"/>
                    <a:pt x="720" y="194"/>
                  </a:cubicBezTo>
                  <a:cubicBezTo>
                    <a:pt x="714" y="200"/>
                    <a:pt x="719" y="216"/>
                    <a:pt x="711" y="218"/>
                  </a:cubicBezTo>
                  <a:cubicBezTo>
                    <a:pt x="699" y="225"/>
                    <a:pt x="680" y="204"/>
                    <a:pt x="672" y="204"/>
                  </a:cubicBezTo>
                  <a:cubicBezTo>
                    <a:pt x="664" y="204"/>
                    <a:pt x="662" y="210"/>
                    <a:pt x="663" y="215"/>
                  </a:cubicBezTo>
                  <a:cubicBezTo>
                    <a:pt x="664" y="220"/>
                    <a:pt x="682" y="230"/>
                    <a:pt x="681" y="232"/>
                  </a:cubicBezTo>
                  <a:cubicBezTo>
                    <a:pt x="673" y="235"/>
                    <a:pt x="655" y="230"/>
                    <a:pt x="655" y="230"/>
                  </a:cubicBezTo>
                  <a:cubicBezTo>
                    <a:pt x="622" y="208"/>
                    <a:pt x="658" y="229"/>
                    <a:pt x="627" y="198"/>
                  </a:cubicBezTo>
                  <a:cubicBezTo>
                    <a:pt x="623" y="194"/>
                    <a:pt x="606" y="185"/>
                    <a:pt x="606" y="185"/>
                  </a:cubicBezTo>
                  <a:cubicBezTo>
                    <a:pt x="629" y="170"/>
                    <a:pt x="644" y="180"/>
                    <a:pt x="669" y="188"/>
                  </a:cubicBezTo>
                  <a:cubicBezTo>
                    <a:pt x="682" y="187"/>
                    <a:pt x="696" y="187"/>
                    <a:pt x="709" y="184"/>
                  </a:cubicBezTo>
                  <a:cubicBezTo>
                    <a:pt x="720" y="182"/>
                    <a:pt x="739" y="175"/>
                    <a:pt x="729" y="165"/>
                  </a:cubicBezTo>
                  <a:cubicBezTo>
                    <a:pt x="711" y="147"/>
                    <a:pt x="662" y="137"/>
                    <a:pt x="637" y="135"/>
                  </a:cubicBezTo>
                  <a:cubicBezTo>
                    <a:pt x="615" y="128"/>
                    <a:pt x="592" y="132"/>
                    <a:pt x="580" y="129"/>
                  </a:cubicBezTo>
                  <a:cubicBezTo>
                    <a:pt x="568" y="126"/>
                    <a:pt x="573" y="115"/>
                    <a:pt x="567" y="114"/>
                  </a:cubicBezTo>
                  <a:cubicBezTo>
                    <a:pt x="559" y="111"/>
                    <a:pt x="545" y="120"/>
                    <a:pt x="545" y="120"/>
                  </a:cubicBezTo>
                  <a:cubicBezTo>
                    <a:pt x="536" y="118"/>
                    <a:pt x="531" y="114"/>
                    <a:pt x="519" y="114"/>
                  </a:cubicBezTo>
                  <a:cubicBezTo>
                    <a:pt x="512" y="112"/>
                    <a:pt x="508" y="104"/>
                    <a:pt x="501" y="105"/>
                  </a:cubicBezTo>
                  <a:cubicBezTo>
                    <a:pt x="494" y="106"/>
                    <a:pt x="486" y="115"/>
                    <a:pt x="475" y="119"/>
                  </a:cubicBezTo>
                  <a:cubicBezTo>
                    <a:pt x="464" y="123"/>
                    <a:pt x="446" y="132"/>
                    <a:pt x="435" y="132"/>
                  </a:cubicBezTo>
                  <a:cubicBezTo>
                    <a:pt x="415" y="136"/>
                    <a:pt x="417" y="111"/>
                    <a:pt x="411" y="116"/>
                  </a:cubicBezTo>
                  <a:cubicBezTo>
                    <a:pt x="406" y="116"/>
                    <a:pt x="404" y="124"/>
                    <a:pt x="402" y="131"/>
                  </a:cubicBezTo>
                  <a:cubicBezTo>
                    <a:pt x="400" y="138"/>
                    <a:pt x="406" y="153"/>
                    <a:pt x="400" y="156"/>
                  </a:cubicBezTo>
                  <a:cubicBezTo>
                    <a:pt x="395" y="162"/>
                    <a:pt x="376" y="142"/>
                    <a:pt x="366" y="147"/>
                  </a:cubicBezTo>
                  <a:cubicBezTo>
                    <a:pt x="351" y="148"/>
                    <a:pt x="322" y="156"/>
                    <a:pt x="309" y="165"/>
                  </a:cubicBezTo>
                  <a:cubicBezTo>
                    <a:pt x="296" y="174"/>
                    <a:pt x="286" y="196"/>
                    <a:pt x="289" y="198"/>
                  </a:cubicBezTo>
                  <a:cubicBezTo>
                    <a:pt x="292" y="200"/>
                    <a:pt x="316" y="182"/>
                    <a:pt x="325" y="177"/>
                  </a:cubicBezTo>
                  <a:cubicBezTo>
                    <a:pt x="334" y="172"/>
                    <a:pt x="343" y="167"/>
                    <a:pt x="346" y="168"/>
                  </a:cubicBezTo>
                  <a:cubicBezTo>
                    <a:pt x="349" y="169"/>
                    <a:pt x="345" y="180"/>
                    <a:pt x="341" y="184"/>
                  </a:cubicBezTo>
                  <a:cubicBezTo>
                    <a:pt x="337" y="189"/>
                    <a:pt x="327" y="190"/>
                    <a:pt x="321" y="194"/>
                  </a:cubicBezTo>
                  <a:cubicBezTo>
                    <a:pt x="315" y="198"/>
                    <a:pt x="312" y="205"/>
                    <a:pt x="304" y="210"/>
                  </a:cubicBezTo>
                  <a:cubicBezTo>
                    <a:pt x="297" y="214"/>
                    <a:pt x="274" y="222"/>
                    <a:pt x="274" y="222"/>
                  </a:cubicBezTo>
                  <a:cubicBezTo>
                    <a:pt x="265" y="227"/>
                    <a:pt x="247" y="233"/>
                    <a:pt x="238" y="237"/>
                  </a:cubicBezTo>
                  <a:cubicBezTo>
                    <a:pt x="229" y="241"/>
                    <a:pt x="227" y="242"/>
                    <a:pt x="222" y="248"/>
                  </a:cubicBezTo>
                  <a:cubicBezTo>
                    <a:pt x="208" y="255"/>
                    <a:pt x="214" y="263"/>
                    <a:pt x="208" y="275"/>
                  </a:cubicBezTo>
                  <a:close/>
                </a:path>
              </a:pathLst>
            </a:custGeom>
            <a:solidFill>
              <a:srgbClr val="C0C0C0"/>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Freeform 65"/>
            <p:cNvSpPr>
              <a:spLocks/>
            </p:cNvSpPr>
            <p:nvPr/>
          </p:nvSpPr>
          <p:spPr bwMode="auto">
            <a:xfrm>
              <a:off x="2557" y="2041"/>
              <a:ext cx="328" cy="383"/>
            </a:xfrm>
            <a:custGeom>
              <a:avLst/>
              <a:gdLst>
                <a:gd name="T0" fmla="*/ 15 w 328"/>
                <a:gd name="T1" fmla="*/ 380 h 383"/>
                <a:gd name="T2" fmla="*/ 28 w 328"/>
                <a:gd name="T3" fmla="*/ 377 h 383"/>
                <a:gd name="T4" fmla="*/ 36 w 328"/>
                <a:gd name="T5" fmla="*/ 350 h 383"/>
                <a:gd name="T6" fmla="*/ 46 w 328"/>
                <a:gd name="T7" fmla="*/ 356 h 383"/>
                <a:gd name="T8" fmla="*/ 61 w 328"/>
                <a:gd name="T9" fmla="*/ 351 h 383"/>
                <a:gd name="T10" fmla="*/ 66 w 328"/>
                <a:gd name="T11" fmla="*/ 332 h 383"/>
                <a:gd name="T12" fmla="*/ 76 w 328"/>
                <a:gd name="T13" fmla="*/ 323 h 383"/>
                <a:gd name="T14" fmla="*/ 84 w 328"/>
                <a:gd name="T15" fmla="*/ 342 h 383"/>
                <a:gd name="T16" fmla="*/ 96 w 328"/>
                <a:gd name="T17" fmla="*/ 344 h 383"/>
                <a:gd name="T18" fmla="*/ 103 w 328"/>
                <a:gd name="T19" fmla="*/ 314 h 383"/>
                <a:gd name="T20" fmla="*/ 121 w 328"/>
                <a:gd name="T21" fmla="*/ 326 h 383"/>
                <a:gd name="T22" fmla="*/ 145 w 328"/>
                <a:gd name="T23" fmla="*/ 312 h 383"/>
                <a:gd name="T24" fmla="*/ 168 w 328"/>
                <a:gd name="T25" fmla="*/ 321 h 383"/>
                <a:gd name="T26" fmla="*/ 162 w 328"/>
                <a:gd name="T27" fmla="*/ 281 h 383"/>
                <a:gd name="T28" fmla="*/ 171 w 328"/>
                <a:gd name="T29" fmla="*/ 260 h 383"/>
                <a:gd name="T30" fmla="*/ 187 w 328"/>
                <a:gd name="T31" fmla="*/ 239 h 383"/>
                <a:gd name="T32" fmla="*/ 163 w 328"/>
                <a:gd name="T33" fmla="*/ 204 h 383"/>
                <a:gd name="T34" fmla="*/ 171 w 328"/>
                <a:gd name="T35" fmla="*/ 194 h 383"/>
                <a:gd name="T36" fmla="*/ 187 w 328"/>
                <a:gd name="T37" fmla="*/ 189 h 383"/>
                <a:gd name="T38" fmla="*/ 199 w 328"/>
                <a:gd name="T39" fmla="*/ 207 h 383"/>
                <a:gd name="T40" fmla="*/ 205 w 328"/>
                <a:gd name="T41" fmla="*/ 192 h 383"/>
                <a:gd name="T42" fmla="*/ 229 w 328"/>
                <a:gd name="T43" fmla="*/ 188 h 383"/>
                <a:gd name="T44" fmla="*/ 234 w 328"/>
                <a:gd name="T45" fmla="*/ 174 h 383"/>
                <a:gd name="T46" fmla="*/ 256 w 328"/>
                <a:gd name="T47" fmla="*/ 165 h 383"/>
                <a:gd name="T48" fmla="*/ 261 w 328"/>
                <a:gd name="T49" fmla="*/ 159 h 383"/>
                <a:gd name="T50" fmla="*/ 288 w 328"/>
                <a:gd name="T51" fmla="*/ 155 h 383"/>
                <a:gd name="T52" fmla="*/ 303 w 328"/>
                <a:gd name="T53" fmla="*/ 141 h 383"/>
                <a:gd name="T54" fmla="*/ 300 w 328"/>
                <a:gd name="T55" fmla="*/ 125 h 383"/>
                <a:gd name="T56" fmla="*/ 297 w 328"/>
                <a:gd name="T57" fmla="*/ 141 h 383"/>
                <a:gd name="T58" fmla="*/ 280 w 328"/>
                <a:gd name="T59" fmla="*/ 131 h 383"/>
                <a:gd name="T60" fmla="*/ 268 w 328"/>
                <a:gd name="T61" fmla="*/ 153 h 383"/>
                <a:gd name="T62" fmla="*/ 258 w 328"/>
                <a:gd name="T63" fmla="*/ 143 h 383"/>
                <a:gd name="T64" fmla="*/ 237 w 328"/>
                <a:gd name="T65" fmla="*/ 165 h 383"/>
                <a:gd name="T66" fmla="*/ 210 w 328"/>
                <a:gd name="T67" fmla="*/ 159 h 383"/>
                <a:gd name="T68" fmla="*/ 189 w 328"/>
                <a:gd name="T69" fmla="*/ 136 h 383"/>
                <a:gd name="T70" fmla="*/ 198 w 328"/>
                <a:gd name="T71" fmla="*/ 128 h 383"/>
                <a:gd name="T72" fmla="*/ 198 w 328"/>
                <a:gd name="T73" fmla="*/ 98 h 383"/>
                <a:gd name="T74" fmla="*/ 213 w 328"/>
                <a:gd name="T75" fmla="*/ 76 h 383"/>
                <a:gd name="T76" fmla="*/ 204 w 328"/>
                <a:gd name="T77" fmla="*/ 57 h 383"/>
                <a:gd name="T78" fmla="*/ 198 w 328"/>
                <a:gd name="T79" fmla="*/ 12 h 383"/>
                <a:gd name="T80" fmla="*/ 186 w 328"/>
                <a:gd name="T81" fmla="*/ 6 h 383"/>
                <a:gd name="T82" fmla="*/ 183 w 328"/>
                <a:gd name="T83" fmla="*/ 33 h 383"/>
                <a:gd name="T84" fmla="*/ 185 w 328"/>
                <a:gd name="T85" fmla="*/ 76 h 383"/>
                <a:gd name="T86" fmla="*/ 173 w 328"/>
                <a:gd name="T87" fmla="*/ 100 h 383"/>
                <a:gd name="T88" fmla="*/ 173 w 328"/>
                <a:gd name="T89" fmla="*/ 144 h 383"/>
                <a:gd name="T90" fmla="*/ 157 w 328"/>
                <a:gd name="T91" fmla="*/ 168 h 383"/>
                <a:gd name="T92" fmla="*/ 149 w 328"/>
                <a:gd name="T93" fmla="*/ 180 h 383"/>
                <a:gd name="T94" fmla="*/ 141 w 328"/>
                <a:gd name="T95" fmla="*/ 210 h 383"/>
                <a:gd name="T96" fmla="*/ 145 w 328"/>
                <a:gd name="T97" fmla="*/ 219 h 383"/>
                <a:gd name="T98" fmla="*/ 151 w 328"/>
                <a:gd name="T99" fmla="*/ 236 h 383"/>
                <a:gd name="T100" fmla="*/ 138 w 328"/>
                <a:gd name="T101" fmla="*/ 254 h 383"/>
                <a:gd name="T102" fmla="*/ 124 w 328"/>
                <a:gd name="T103" fmla="*/ 279 h 383"/>
                <a:gd name="T104" fmla="*/ 99 w 328"/>
                <a:gd name="T105" fmla="*/ 278 h 383"/>
                <a:gd name="T106" fmla="*/ 85 w 328"/>
                <a:gd name="T107" fmla="*/ 299 h 383"/>
                <a:gd name="T108" fmla="*/ 61 w 328"/>
                <a:gd name="T109" fmla="*/ 296 h 383"/>
                <a:gd name="T110" fmla="*/ 37 w 328"/>
                <a:gd name="T111" fmla="*/ 306 h 383"/>
                <a:gd name="T112" fmla="*/ 27 w 328"/>
                <a:gd name="T113" fmla="*/ 326 h 383"/>
                <a:gd name="T114" fmla="*/ 10 w 328"/>
                <a:gd name="T115" fmla="*/ 330 h 383"/>
                <a:gd name="T116" fmla="*/ 3 w 328"/>
                <a:gd name="T117" fmla="*/ 348 h 383"/>
                <a:gd name="T118" fmla="*/ 15 w 328"/>
                <a:gd name="T119" fmla="*/ 380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8" h="383">
                  <a:moveTo>
                    <a:pt x="15" y="380"/>
                  </a:moveTo>
                  <a:cubicBezTo>
                    <a:pt x="18" y="383"/>
                    <a:pt x="23" y="381"/>
                    <a:pt x="28" y="377"/>
                  </a:cubicBezTo>
                  <a:cubicBezTo>
                    <a:pt x="31" y="372"/>
                    <a:pt x="33" y="354"/>
                    <a:pt x="36" y="350"/>
                  </a:cubicBezTo>
                  <a:cubicBezTo>
                    <a:pt x="39" y="346"/>
                    <a:pt x="42" y="356"/>
                    <a:pt x="46" y="356"/>
                  </a:cubicBezTo>
                  <a:cubicBezTo>
                    <a:pt x="50" y="353"/>
                    <a:pt x="58" y="355"/>
                    <a:pt x="61" y="351"/>
                  </a:cubicBezTo>
                  <a:cubicBezTo>
                    <a:pt x="64" y="347"/>
                    <a:pt x="64" y="337"/>
                    <a:pt x="66" y="332"/>
                  </a:cubicBezTo>
                  <a:cubicBezTo>
                    <a:pt x="68" y="327"/>
                    <a:pt x="73" y="321"/>
                    <a:pt x="76" y="323"/>
                  </a:cubicBezTo>
                  <a:cubicBezTo>
                    <a:pt x="79" y="325"/>
                    <a:pt x="81" y="339"/>
                    <a:pt x="84" y="342"/>
                  </a:cubicBezTo>
                  <a:cubicBezTo>
                    <a:pt x="87" y="345"/>
                    <a:pt x="93" y="349"/>
                    <a:pt x="96" y="344"/>
                  </a:cubicBezTo>
                  <a:cubicBezTo>
                    <a:pt x="116" y="331"/>
                    <a:pt x="90" y="344"/>
                    <a:pt x="103" y="314"/>
                  </a:cubicBezTo>
                  <a:cubicBezTo>
                    <a:pt x="109" y="305"/>
                    <a:pt x="110" y="328"/>
                    <a:pt x="121" y="326"/>
                  </a:cubicBezTo>
                  <a:cubicBezTo>
                    <a:pt x="128" y="326"/>
                    <a:pt x="137" y="313"/>
                    <a:pt x="145" y="312"/>
                  </a:cubicBezTo>
                  <a:cubicBezTo>
                    <a:pt x="153" y="311"/>
                    <a:pt x="165" y="326"/>
                    <a:pt x="168" y="321"/>
                  </a:cubicBezTo>
                  <a:cubicBezTo>
                    <a:pt x="171" y="316"/>
                    <a:pt x="162" y="291"/>
                    <a:pt x="162" y="281"/>
                  </a:cubicBezTo>
                  <a:cubicBezTo>
                    <a:pt x="166" y="273"/>
                    <a:pt x="167" y="267"/>
                    <a:pt x="171" y="260"/>
                  </a:cubicBezTo>
                  <a:cubicBezTo>
                    <a:pt x="175" y="253"/>
                    <a:pt x="188" y="248"/>
                    <a:pt x="187" y="239"/>
                  </a:cubicBezTo>
                  <a:cubicBezTo>
                    <a:pt x="186" y="230"/>
                    <a:pt x="166" y="211"/>
                    <a:pt x="163" y="204"/>
                  </a:cubicBezTo>
                  <a:cubicBezTo>
                    <a:pt x="164" y="191"/>
                    <a:pt x="167" y="196"/>
                    <a:pt x="171" y="194"/>
                  </a:cubicBezTo>
                  <a:cubicBezTo>
                    <a:pt x="175" y="192"/>
                    <a:pt x="183" y="187"/>
                    <a:pt x="187" y="189"/>
                  </a:cubicBezTo>
                  <a:cubicBezTo>
                    <a:pt x="191" y="191"/>
                    <a:pt x="196" y="206"/>
                    <a:pt x="199" y="207"/>
                  </a:cubicBezTo>
                  <a:cubicBezTo>
                    <a:pt x="202" y="208"/>
                    <a:pt x="200" y="195"/>
                    <a:pt x="205" y="192"/>
                  </a:cubicBezTo>
                  <a:cubicBezTo>
                    <a:pt x="210" y="189"/>
                    <a:pt x="224" y="191"/>
                    <a:pt x="229" y="188"/>
                  </a:cubicBezTo>
                  <a:cubicBezTo>
                    <a:pt x="234" y="185"/>
                    <a:pt x="230" y="178"/>
                    <a:pt x="234" y="174"/>
                  </a:cubicBezTo>
                  <a:cubicBezTo>
                    <a:pt x="238" y="170"/>
                    <a:pt x="252" y="167"/>
                    <a:pt x="256" y="165"/>
                  </a:cubicBezTo>
                  <a:cubicBezTo>
                    <a:pt x="260" y="163"/>
                    <a:pt x="256" y="161"/>
                    <a:pt x="261" y="159"/>
                  </a:cubicBezTo>
                  <a:cubicBezTo>
                    <a:pt x="266" y="157"/>
                    <a:pt x="281" y="158"/>
                    <a:pt x="288" y="155"/>
                  </a:cubicBezTo>
                  <a:cubicBezTo>
                    <a:pt x="295" y="152"/>
                    <a:pt x="301" y="146"/>
                    <a:pt x="303" y="141"/>
                  </a:cubicBezTo>
                  <a:cubicBezTo>
                    <a:pt x="328" y="131"/>
                    <a:pt x="299" y="125"/>
                    <a:pt x="300" y="125"/>
                  </a:cubicBezTo>
                  <a:cubicBezTo>
                    <a:pt x="301" y="125"/>
                    <a:pt x="300" y="140"/>
                    <a:pt x="297" y="141"/>
                  </a:cubicBezTo>
                  <a:cubicBezTo>
                    <a:pt x="294" y="142"/>
                    <a:pt x="285" y="129"/>
                    <a:pt x="280" y="131"/>
                  </a:cubicBezTo>
                  <a:cubicBezTo>
                    <a:pt x="275" y="133"/>
                    <a:pt x="272" y="151"/>
                    <a:pt x="268" y="153"/>
                  </a:cubicBezTo>
                  <a:cubicBezTo>
                    <a:pt x="264" y="155"/>
                    <a:pt x="263" y="141"/>
                    <a:pt x="258" y="143"/>
                  </a:cubicBezTo>
                  <a:cubicBezTo>
                    <a:pt x="253" y="145"/>
                    <a:pt x="245" y="162"/>
                    <a:pt x="237" y="165"/>
                  </a:cubicBezTo>
                  <a:cubicBezTo>
                    <a:pt x="229" y="168"/>
                    <a:pt x="218" y="164"/>
                    <a:pt x="210" y="159"/>
                  </a:cubicBezTo>
                  <a:cubicBezTo>
                    <a:pt x="202" y="154"/>
                    <a:pt x="191" y="141"/>
                    <a:pt x="189" y="136"/>
                  </a:cubicBezTo>
                  <a:cubicBezTo>
                    <a:pt x="184" y="130"/>
                    <a:pt x="194" y="138"/>
                    <a:pt x="198" y="128"/>
                  </a:cubicBezTo>
                  <a:cubicBezTo>
                    <a:pt x="199" y="122"/>
                    <a:pt x="196" y="107"/>
                    <a:pt x="198" y="98"/>
                  </a:cubicBezTo>
                  <a:cubicBezTo>
                    <a:pt x="200" y="89"/>
                    <a:pt x="212" y="83"/>
                    <a:pt x="213" y="76"/>
                  </a:cubicBezTo>
                  <a:cubicBezTo>
                    <a:pt x="216" y="62"/>
                    <a:pt x="206" y="68"/>
                    <a:pt x="204" y="57"/>
                  </a:cubicBezTo>
                  <a:cubicBezTo>
                    <a:pt x="202" y="46"/>
                    <a:pt x="201" y="20"/>
                    <a:pt x="198" y="12"/>
                  </a:cubicBezTo>
                  <a:cubicBezTo>
                    <a:pt x="195" y="4"/>
                    <a:pt x="188" y="3"/>
                    <a:pt x="186" y="6"/>
                  </a:cubicBezTo>
                  <a:cubicBezTo>
                    <a:pt x="182" y="0"/>
                    <a:pt x="183" y="21"/>
                    <a:pt x="183" y="33"/>
                  </a:cubicBezTo>
                  <a:cubicBezTo>
                    <a:pt x="183" y="45"/>
                    <a:pt x="187" y="65"/>
                    <a:pt x="185" y="76"/>
                  </a:cubicBezTo>
                  <a:cubicBezTo>
                    <a:pt x="183" y="85"/>
                    <a:pt x="176" y="92"/>
                    <a:pt x="173" y="100"/>
                  </a:cubicBezTo>
                  <a:cubicBezTo>
                    <a:pt x="179" y="117"/>
                    <a:pt x="182" y="120"/>
                    <a:pt x="173" y="144"/>
                  </a:cubicBezTo>
                  <a:cubicBezTo>
                    <a:pt x="170" y="153"/>
                    <a:pt x="162" y="160"/>
                    <a:pt x="157" y="168"/>
                  </a:cubicBezTo>
                  <a:cubicBezTo>
                    <a:pt x="154" y="172"/>
                    <a:pt x="149" y="180"/>
                    <a:pt x="149" y="180"/>
                  </a:cubicBezTo>
                  <a:cubicBezTo>
                    <a:pt x="144" y="199"/>
                    <a:pt x="157" y="199"/>
                    <a:pt x="141" y="210"/>
                  </a:cubicBezTo>
                  <a:cubicBezTo>
                    <a:pt x="139" y="216"/>
                    <a:pt x="143" y="215"/>
                    <a:pt x="145" y="219"/>
                  </a:cubicBezTo>
                  <a:cubicBezTo>
                    <a:pt x="147" y="223"/>
                    <a:pt x="152" y="230"/>
                    <a:pt x="151" y="236"/>
                  </a:cubicBezTo>
                  <a:cubicBezTo>
                    <a:pt x="150" y="242"/>
                    <a:pt x="142" y="247"/>
                    <a:pt x="138" y="254"/>
                  </a:cubicBezTo>
                  <a:cubicBezTo>
                    <a:pt x="133" y="258"/>
                    <a:pt x="130" y="276"/>
                    <a:pt x="124" y="279"/>
                  </a:cubicBezTo>
                  <a:cubicBezTo>
                    <a:pt x="118" y="283"/>
                    <a:pt x="105" y="275"/>
                    <a:pt x="99" y="278"/>
                  </a:cubicBezTo>
                  <a:cubicBezTo>
                    <a:pt x="92" y="281"/>
                    <a:pt x="91" y="296"/>
                    <a:pt x="85" y="299"/>
                  </a:cubicBezTo>
                  <a:cubicBezTo>
                    <a:pt x="79" y="302"/>
                    <a:pt x="69" y="295"/>
                    <a:pt x="61" y="296"/>
                  </a:cubicBezTo>
                  <a:cubicBezTo>
                    <a:pt x="51" y="306"/>
                    <a:pt x="43" y="301"/>
                    <a:pt x="37" y="306"/>
                  </a:cubicBezTo>
                  <a:cubicBezTo>
                    <a:pt x="31" y="311"/>
                    <a:pt x="32" y="322"/>
                    <a:pt x="27" y="326"/>
                  </a:cubicBezTo>
                  <a:cubicBezTo>
                    <a:pt x="22" y="330"/>
                    <a:pt x="14" y="326"/>
                    <a:pt x="10" y="330"/>
                  </a:cubicBezTo>
                  <a:cubicBezTo>
                    <a:pt x="7" y="334"/>
                    <a:pt x="0" y="345"/>
                    <a:pt x="3" y="348"/>
                  </a:cubicBezTo>
                  <a:cubicBezTo>
                    <a:pt x="5" y="351"/>
                    <a:pt x="9" y="379"/>
                    <a:pt x="15" y="380"/>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Freeform 66"/>
            <p:cNvSpPr>
              <a:spLocks/>
            </p:cNvSpPr>
            <p:nvPr/>
          </p:nvSpPr>
          <p:spPr bwMode="auto">
            <a:xfrm>
              <a:off x="462" y="2319"/>
              <a:ext cx="987" cy="1183"/>
            </a:xfrm>
            <a:custGeom>
              <a:avLst/>
              <a:gdLst>
                <a:gd name="T0" fmla="*/ 380 w 987"/>
                <a:gd name="T1" fmla="*/ 4 h 1183"/>
                <a:gd name="T2" fmla="*/ 305 w 987"/>
                <a:gd name="T3" fmla="*/ 4 h 1183"/>
                <a:gd name="T4" fmla="*/ 229 w 987"/>
                <a:gd name="T5" fmla="*/ 28 h 1183"/>
                <a:gd name="T6" fmla="*/ 173 w 987"/>
                <a:gd name="T7" fmla="*/ 20 h 1183"/>
                <a:gd name="T8" fmla="*/ 136 w 987"/>
                <a:gd name="T9" fmla="*/ 58 h 1183"/>
                <a:gd name="T10" fmla="*/ 95 w 987"/>
                <a:gd name="T11" fmla="*/ 141 h 1183"/>
                <a:gd name="T12" fmla="*/ 47 w 987"/>
                <a:gd name="T13" fmla="*/ 177 h 1183"/>
                <a:gd name="T14" fmla="*/ 10 w 987"/>
                <a:gd name="T15" fmla="*/ 252 h 1183"/>
                <a:gd name="T16" fmla="*/ 11 w 987"/>
                <a:gd name="T17" fmla="*/ 346 h 1183"/>
                <a:gd name="T18" fmla="*/ 58 w 987"/>
                <a:gd name="T19" fmla="*/ 453 h 1183"/>
                <a:gd name="T20" fmla="*/ 115 w 987"/>
                <a:gd name="T21" fmla="*/ 513 h 1183"/>
                <a:gd name="T22" fmla="*/ 188 w 987"/>
                <a:gd name="T23" fmla="*/ 514 h 1183"/>
                <a:gd name="T24" fmla="*/ 238 w 987"/>
                <a:gd name="T25" fmla="*/ 519 h 1183"/>
                <a:gd name="T26" fmla="*/ 321 w 987"/>
                <a:gd name="T27" fmla="*/ 496 h 1183"/>
                <a:gd name="T28" fmla="*/ 374 w 987"/>
                <a:gd name="T29" fmla="*/ 531 h 1183"/>
                <a:gd name="T30" fmla="*/ 388 w 987"/>
                <a:gd name="T31" fmla="*/ 574 h 1183"/>
                <a:gd name="T32" fmla="*/ 403 w 987"/>
                <a:gd name="T33" fmla="*/ 657 h 1183"/>
                <a:gd name="T34" fmla="*/ 425 w 987"/>
                <a:gd name="T35" fmla="*/ 704 h 1183"/>
                <a:gd name="T36" fmla="*/ 436 w 987"/>
                <a:gd name="T37" fmla="*/ 753 h 1183"/>
                <a:gd name="T38" fmla="*/ 425 w 987"/>
                <a:gd name="T39" fmla="*/ 832 h 1183"/>
                <a:gd name="T40" fmla="*/ 449 w 987"/>
                <a:gd name="T41" fmla="*/ 936 h 1183"/>
                <a:gd name="T42" fmla="*/ 455 w 987"/>
                <a:gd name="T43" fmla="*/ 988 h 1183"/>
                <a:gd name="T44" fmla="*/ 497 w 987"/>
                <a:gd name="T45" fmla="*/ 1092 h 1183"/>
                <a:gd name="T46" fmla="*/ 514 w 987"/>
                <a:gd name="T47" fmla="*/ 1123 h 1183"/>
                <a:gd name="T48" fmla="*/ 529 w 987"/>
                <a:gd name="T49" fmla="*/ 1172 h 1183"/>
                <a:gd name="T50" fmla="*/ 607 w 987"/>
                <a:gd name="T51" fmla="*/ 1161 h 1183"/>
                <a:gd name="T52" fmla="*/ 688 w 987"/>
                <a:gd name="T53" fmla="*/ 1101 h 1183"/>
                <a:gd name="T54" fmla="*/ 718 w 987"/>
                <a:gd name="T55" fmla="*/ 1023 h 1183"/>
                <a:gd name="T56" fmla="*/ 758 w 987"/>
                <a:gd name="T57" fmla="*/ 966 h 1183"/>
                <a:gd name="T58" fmla="*/ 758 w 987"/>
                <a:gd name="T59" fmla="*/ 921 h 1183"/>
                <a:gd name="T60" fmla="*/ 805 w 987"/>
                <a:gd name="T61" fmla="*/ 882 h 1183"/>
                <a:gd name="T62" fmla="*/ 832 w 987"/>
                <a:gd name="T63" fmla="*/ 844 h 1183"/>
                <a:gd name="T64" fmla="*/ 811 w 987"/>
                <a:gd name="T65" fmla="*/ 750 h 1183"/>
                <a:gd name="T66" fmla="*/ 802 w 987"/>
                <a:gd name="T67" fmla="*/ 706 h 1183"/>
                <a:gd name="T68" fmla="*/ 835 w 987"/>
                <a:gd name="T69" fmla="*/ 642 h 1183"/>
                <a:gd name="T70" fmla="*/ 899 w 987"/>
                <a:gd name="T71" fmla="*/ 568 h 1183"/>
                <a:gd name="T72" fmla="*/ 947 w 987"/>
                <a:gd name="T73" fmla="*/ 513 h 1183"/>
                <a:gd name="T74" fmla="*/ 973 w 987"/>
                <a:gd name="T75" fmla="*/ 459 h 1183"/>
                <a:gd name="T76" fmla="*/ 979 w 987"/>
                <a:gd name="T77" fmla="*/ 406 h 1183"/>
                <a:gd name="T78" fmla="*/ 947 w 987"/>
                <a:gd name="T79" fmla="*/ 418 h 1183"/>
                <a:gd name="T80" fmla="*/ 887 w 987"/>
                <a:gd name="T81" fmla="*/ 435 h 1183"/>
                <a:gd name="T82" fmla="*/ 883 w 987"/>
                <a:gd name="T83" fmla="*/ 418 h 1183"/>
                <a:gd name="T84" fmla="*/ 842 w 987"/>
                <a:gd name="T85" fmla="*/ 372 h 1183"/>
                <a:gd name="T86" fmla="*/ 814 w 987"/>
                <a:gd name="T87" fmla="*/ 315 h 1183"/>
                <a:gd name="T88" fmla="*/ 779 w 987"/>
                <a:gd name="T89" fmla="*/ 286 h 1183"/>
                <a:gd name="T90" fmla="*/ 751 w 987"/>
                <a:gd name="T91" fmla="*/ 202 h 1183"/>
                <a:gd name="T92" fmla="*/ 721 w 987"/>
                <a:gd name="T93" fmla="*/ 108 h 1183"/>
                <a:gd name="T94" fmla="*/ 668 w 987"/>
                <a:gd name="T95" fmla="*/ 97 h 1183"/>
                <a:gd name="T96" fmla="*/ 614 w 987"/>
                <a:gd name="T97" fmla="*/ 85 h 1183"/>
                <a:gd name="T98" fmla="*/ 561 w 987"/>
                <a:gd name="T99" fmla="*/ 64 h 1183"/>
                <a:gd name="T100" fmla="*/ 539 w 987"/>
                <a:gd name="T101" fmla="*/ 88 h 1183"/>
                <a:gd name="T102" fmla="*/ 508 w 987"/>
                <a:gd name="T103" fmla="*/ 96 h 1183"/>
                <a:gd name="T104" fmla="*/ 454 w 987"/>
                <a:gd name="T105" fmla="*/ 64 h 1183"/>
                <a:gd name="T106" fmla="*/ 410 w 987"/>
                <a:gd name="T107" fmla="*/ 31 h 1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7" h="1183">
                  <a:moveTo>
                    <a:pt x="401" y="3"/>
                  </a:moveTo>
                  <a:cubicBezTo>
                    <a:pt x="393" y="0"/>
                    <a:pt x="388" y="7"/>
                    <a:pt x="380" y="4"/>
                  </a:cubicBezTo>
                  <a:cubicBezTo>
                    <a:pt x="376" y="3"/>
                    <a:pt x="361" y="0"/>
                    <a:pt x="361" y="0"/>
                  </a:cubicBezTo>
                  <a:cubicBezTo>
                    <a:pt x="342" y="1"/>
                    <a:pt x="324" y="2"/>
                    <a:pt x="305" y="4"/>
                  </a:cubicBezTo>
                  <a:cubicBezTo>
                    <a:pt x="296" y="5"/>
                    <a:pt x="284" y="6"/>
                    <a:pt x="275" y="7"/>
                  </a:cubicBezTo>
                  <a:cubicBezTo>
                    <a:pt x="262" y="9"/>
                    <a:pt x="241" y="26"/>
                    <a:pt x="229" y="28"/>
                  </a:cubicBezTo>
                  <a:cubicBezTo>
                    <a:pt x="217" y="30"/>
                    <a:pt x="214" y="20"/>
                    <a:pt x="205" y="19"/>
                  </a:cubicBezTo>
                  <a:cubicBezTo>
                    <a:pt x="196" y="18"/>
                    <a:pt x="180" y="16"/>
                    <a:pt x="173" y="20"/>
                  </a:cubicBezTo>
                  <a:cubicBezTo>
                    <a:pt x="171" y="32"/>
                    <a:pt x="171" y="37"/>
                    <a:pt x="161" y="46"/>
                  </a:cubicBezTo>
                  <a:cubicBezTo>
                    <a:pt x="154" y="52"/>
                    <a:pt x="136" y="58"/>
                    <a:pt x="136" y="58"/>
                  </a:cubicBezTo>
                  <a:cubicBezTo>
                    <a:pt x="125" y="75"/>
                    <a:pt x="115" y="98"/>
                    <a:pt x="109" y="116"/>
                  </a:cubicBezTo>
                  <a:cubicBezTo>
                    <a:pt x="108" y="129"/>
                    <a:pt x="99" y="128"/>
                    <a:pt x="95" y="141"/>
                  </a:cubicBezTo>
                  <a:cubicBezTo>
                    <a:pt x="89" y="148"/>
                    <a:pt x="79" y="144"/>
                    <a:pt x="71" y="150"/>
                  </a:cubicBezTo>
                  <a:cubicBezTo>
                    <a:pt x="63" y="156"/>
                    <a:pt x="54" y="164"/>
                    <a:pt x="47" y="177"/>
                  </a:cubicBezTo>
                  <a:cubicBezTo>
                    <a:pt x="47" y="177"/>
                    <a:pt x="32" y="220"/>
                    <a:pt x="28" y="226"/>
                  </a:cubicBezTo>
                  <a:cubicBezTo>
                    <a:pt x="23" y="233"/>
                    <a:pt x="0" y="253"/>
                    <a:pt x="10" y="252"/>
                  </a:cubicBezTo>
                  <a:cubicBezTo>
                    <a:pt x="7" y="267"/>
                    <a:pt x="25" y="303"/>
                    <a:pt x="25" y="319"/>
                  </a:cubicBezTo>
                  <a:cubicBezTo>
                    <a:pt x="25" y="335"/>
                    <a:pt x="13" y="333"/>
                    <a:pt x="11" y="346"/>
                  </a:cubicBezTo>
                  <a:cubicBezTo>
                    <a:pt x="9" y="359"/>
                    <a:pt x="5" y="378"/>
                    <a:pt x="13" y="396"/>
                  </a:cubicBezTo>
                  <a:cubicBezTo>
                    <a:pt x="34" y="426"/>
                    <a:pt x="44" y="436"/>
                    <a:pt x="58" y="453"/>
                  </a:cubicBezTo>
                  <a:cubicBezTo>
                    <a:pt x="72" y="470"/>
                    <a:pt x="88" y="489"/>
                    <a:pt x="97" y="499"/>
                  </a:cubicBezTo>
                  <a:cubicBezTo>
                    <a:pt x="105" y="504"/>
                    <a:pt x="115" y="513"/>
                    <a:pt x="115" y="513"/>
                  </a:cubicBezTo>
                  <a:cubicBezTo>
                    <a:pt x="123" y="516"/>
                    <a:pt x="136" y="531"/>
                    <a:pt x="148" y="531"/>
                  </a:cubicBezTo>
                  <a:cubicBezTo>
                    <a:pt x="160" y="531"/>
                    <a:pt x="176" y="514"/>
                    <a:pt x="188" y="514"/>
                  </a:cubicBezTo>
                  <a:cubicBezTo>
                    <a:pt x="200" y="514"/>
                    <a:pt x="213" y="530"/>
                    <a:pt x="221" y="531"/>
                  </a:cubicBezTo>
                  <a:cubicBezTo>
                    <a:pt x="229" y="532"/>
                    <a:pt x="229" y="524"/>
                    <a:pt x="238" y="519"/>
                  </a:cubicBezTo>
                  <a:cubicBezTo>
                    <a:pt x="251" y="510"/>
                    <a:pt x="260" y="507"/>
                    <a:pt x="275" y="502"/>
                  </a:cubicBezTo>
                  <a:cubicBezTo>
                    <a:pt x="291" y="504"/>
                    <a:pt x="308" y="486"/>
                    <a:pt x="321" y="496"/>
                  </a:cubicBezTo>
                  <a:cubicBezTo>
                    <a:pt x="330" y="503"/>
                    <a:pt x="332" y="533"/>
                    <a:pt x="343" y="537"/>
                  </a:cubicBezTo>
                  <a:cubicBezTo>
                    <a:pt x="354" y="541"/>
                    <a:pt x="362" y="530"/>
                    <a:pt x="374" y="531"/>
                  </a:cubicBezTo>
                  <a:cubicBezTo>
                    <a:pt x="381" y="533"/>
                    <a:pt x="395" y="542"/>
                    <a:pt x="397" y="549"/>
                  </a:cubicBezTo>
                  <a:cubicBezTo>
                    <a:pt x="399" y="556"/>
                    <a:pt x="391" y="563"/>
                    <a:pt x="388" y="574"/>
                  </a:cubicBezTo>
                  <a:cubicBezTo>
                    <a:pt x="385" y="585"/>
                    <a:pt x="377" y="604"/>
                    <a:pt x="379" y="618"/>
                  </a:cubicBezTo>
                  <a:cubicBezTo>
                    <a:pt x="384" y="644"/>
                    <a:pt x="383" y="630"/>
                    <a:pt x="403" y="657"/>
                  </a:cubicBezTo>
                  <a:cubicBezTo>
                    <a:pt x="410" y="669"/>
                    <a:pt x="423" y="673"/>
                    <a:pt x="427" y="681"/>
                  </a:cubicBezTo>
                  <a:cubicBezTo>
                    <a:pt x="431" y="689"/>
                    <a:pt x="423" y="696"/>
                    <a:pt x="425" y="704"/>
                  </a:cubicBezTo>
                  <a:cubicBezTo>
                    <a:pt x="428" y="712"/>
                    <a:pt x="440" y="722"/>
                    <a:pt x="442" y="730"/>
                  </a:cubicBezTo>
                  <a:cubicBezTo>
                    <a:pt x="444" y="738"/>
                    <a:pt x="434" y="744"/>
                    <a:pt x="436" y="753"/>
                  </a:cubicBezTo>
                  <a:cubicBezTo>
                    <a:pt x="436" y="768"/>
                    <a:pt x="456" y="774"/>
                    <a:pt x="454" y="787"/>
                  </a:cubicBezTo>
                  <a:cubicBezTo>
                    <a:pt x="452" y="800"/>
                    <a:pt x="431" y="820"/>
                    <a:pt x="425" y="832"/>
                  </a:cubicBezTo>
                  <a:cubicBezTo>
                    <a:pt x="424" y="840"/>
                    <a:pt x="417" y="856"/>
                    <a:pt x="417" y="856"/>
                  </a:cubicBezTo>
                  <a:cubicBezTo>
                    <a:pt x="420" y="894"/>
                    <a:pt x="418" y="915"/>
                    <a:pt x="449" y="936"/>
                  </a:cubicBezTo>
                  <a:cubicBezTo>
                    <a:pt x="455" y="955"/>
                    <a:pt x="459" y="951"/>
                    <a:pt x="463" y="970"/>
                  </a:cubicBezTo>
                  <a:cubicBezTo>
                    <a:pt x="464" y="979"/>
                    <a:pt x="453" y="975"/>
                    <a:pt x="455" y="988"/>
                  </a:cubicBezTo>
                  <a:cubicBezTo>
                    <a:pt x="457" y="1001"/>
                    <a:pt x="466" y="1034"/>
                    <a:pt x="473" y="1051"/>
                  </a:cubicBezTo>
                  <a:cubicBezTo>
                    <a:pt x="482" y="1067"/>
                    <a:pt x="490" y="1072"/>
                    <a:pt x="497" y="1092"/>
                  </a:cubicBezTo>
                  <a:cubicBezTo>
                    <a:pt x="498" y="1096"/>
                    <a:pt x="501" y="1104"/>
                    <a:pt x="501" y="1104"/>
                  </a:cubicBezTo>
                  <a:cubicBezTo>
                    <a:pt x="502" y="1109"/>
                    <a:pt x="512" y="1117"/>
                    <a:pt x="514" y="1123"/>
                  </a:cubicBezTo>
                  <a:cubicBezTo>
                    <a:pt x="516" y="1129"/>
                    <a:pt x="509" y="1135"/>
                    <a:pt x="511" y="1143"/>
                  </a:cubicBezTo>
                  <a:cubicBezTo>
                    <a:pt x="513" y="1151"/>
                    <a:pt x="522" y="1169"/>
                    <a:pt x="529" y="1172"/>
                  </a:cubicBezTo>
                  <a:cubicBezTo>
                    <a:pt x="538" y="1183"/>
                    <a:pt x="538" y="1164"/>
                    <a:pt x="551" y="1162"/>
                  </a:cubicBezTo>
                  <a:cubicBezTo>
                    <a:pt x="564" y="1160"/>
                    <a:pt x="591" y="1164"/>
                    <a:pt x="607" y="1161"/>
                  </a:cubicBezTo>
                  <a:cubicBezTo>
                    <a:pt x="615" y="1157"/>
                    <a:pt x="636" y="1149"/>
                    <a:pt x="646" y="1146"/>
                  </a:cubicBezTo>
                  <a:cubicBezTo>
                    <a:pt x="665" y="1133"/>
                    <a:pt x="668" y="1120"/>
                    <a:pt x="688" y="1101"/>
                  </a:cubicBezTo>
                  <a:cubicBezTo>
                    <a:pt x="698" y="1089"/>
                    <a:pt x="717" y="1057"/>
                    <a:pt x="722" y="1044"/>
                  </a:cubicBezTo>
                  <a:cubicBezTo>
                    <a:pt x="727" y="1031"/>
                    <a:pt x="713" y="1030"/>
                    <a:pt x="718" y="1023"/>
                  </a:cubicBezTo>
                  <a:cubicBezTo>
                    <a:pt x="725" y="1006"/>
                    <a:pt x="747" y="1012"/>
                    <a:pt x="754" y="1003"/>
                  </a:cubicBezTo>
                  <a:cubicBezTo>
                    <a:pt x="761" y="994"/>
                    <a:pt x="760" y="977"/>
                    <a:pt x="758" y="966"/>
                  </a:cubicBezTo>
                  <a:cubicBezTo>
                    <a:pt x="756" y="955"/>
                    <a:pt x="740" y="946"/>
                    <a:pt x="740" y="939"/>
                  </a:cubicBezTo>
                  <a:cubicBezTo>
                    <a:pt x="740" y="932"/>
                    <a:pt x="751" y="928"/>
                    <a:pt x="758" y="921"/>
                  </a:cubicBezTo>
                  <a:cubicBezTo>
                    <a:pt x="762" y="907"/>
                    <a:pt x="774" y="905"/>
                    <a:pt x="784" y="894"/>
                  </a:cubicBezTo>
                  <a:cubicBezTo>
                    <a:pt x="792" y="886"/>
                    <a:pt x="805" y="882"/>
                    <a:pt x="805" y="882"/>
                  </a:cubicBezTo>
                  <a:cubicBezTo>
                    <a:pt x="810" y="877"/>
                    <a:pt x="815" y="870"/>
                    <a:pt x="820" y="864"/>
                  </a:cubicBezTo>
                  <a:cubicBezTo>
                    <a:pt x="825" y="858"/>
                    <a:pt x="831" y="858"/>
                    <a:pt x="832" y="844"/>
                  </a:cubicBezTo>
                  <a:cubicBezTo>
                    <a:pt x="833" y="830"/>
                    <a:pt x="829" y="796"/>
                    <a:pt x="826" y="780"/>
                  </a:cubicBezTo>
                  <a:cubicBezTo>
                    <a:pt x="823" y="764"/>
                    <a:pt x="812" y="760"/>
                    <a:pt x="811" y="750"/>
                  </a:cubicBezTo>
                  <a:cubicBezTo>
                    <a:pt x="810" y="740"/>
                    <a:pt x="819" y="728"/>
                    <a:pt x="818" y="721"/>
                  </a:cubicBezTo>
                  <a:cubicBezTo>
                    <a:pt x="817" y="714"/>
                    <a:pt x="802" y="714"/>
                    <a:pt x="802" y="706"/>
                  </a:cubicBezTo>
                  <a:cubicBezTo>
                    <a:pt x="803" y="675"/>
                    <a:pt x="810" y="683"/>
                    <a:pt x="815" y="672"/>
                  </a:cubicBezTo>
                  <a:cubicBezTo>
                    <a:pt x="820" y="661"/>
                    <a:pt x="827" y="654"/>
                    <a:pt x="835" y="642"/>
                  </a:cubicBezTo>
                  <a:cubicBezTo>
                    <a:pt x="846" y="626"/>
                    <a:pt x="860" y="616"/>
                    <a:pt x="866" y="597"/>
                  </a:cubicBezTo>
                  <a:cubicBezTo>
                    <a:pt x="875" y="584"/>
                    <a:pt x="888" y="578"/>
                    <a:pt x="899" y="568"/>
                  </a:cubicBezTo>
                  <a:cubicBezTo>
                    <a:pt x="910" y="558"/>
                    <a:pt x="926" y="546"/>
                    <a:pt x="934" y="537"/>
                  </a:cubicBezTo>
                  <a:cubicBezTo>
                    <a:pt x="944" y="524"/>
                    <a:pt x="943" y="522"/>
                    <a:pt x="947" y="513"/>
                  </a:cubicBezTo>
                  <a:cubicBezTo>
                    <a:pt x="951" y="504"/>
                    <a:pt x="955" y="492"/>
                    <a:pt x="959" y="483"/>
                  </a:cubicBezTo>
                  <a:cubicBezTo>
                    <a:pt x="963" y="480"/>
                    <a:pt x="973" y="459"/>
                    <a:pt x="973" y="459"/>
                  </a:cubicBezTo>
                  <a:cubicBezTo>
                    <a:pt x="976" y="453"/>
                    <a:pt x="985" y="435"/>
                    <a:pt x="986" y="426"/>
                  </a:cubicBezTo>
                  <a:cubicBezTo>
                    <a:pt x="987" y="417"/>
                    <a:pt x="983" y="406"/>
                    <a:pt x="979" y="406"/>
                  </a:cubicBezTo>
                  <a:cubicBezTo>
                    <a:pt x="975" y="406"/>
                    <a:pt x="969" y="422"/>
                    <a:pt x="964" y="424"/>
                  </a:cubicBezTo>
                  <a:cubicBezTo>
                    <a:pt x="959" y="426"/>
                    <a:pt x="955" y="417"/>
                    <a:pt x="947" y="418"/>
                  </a:cubicBezTo>
                  <a:cubicBezTo>
                    <a:pt x="939" y="419"/>
                    <a:pt x="927" y="426"/>
                    <a:pt x="917" y="429"/>
                  </a:cubicBezTo>
                  <a:cubicBezTo>
                    <a:pt x="907" y="432"/>
                    <a:pt x="893" y="437"/>
                    <a:pt x="887" y="435"/>
                  </a:cubicBezTo>
                  <a:cubicBezTo>
                    <a:pt x="881" y="433"/>
                    <a:pt x="881" y="420"/>
                    <a:pt x="880" y="417"/>
                  </a:cubicBezTo>
                  <a:cubicBezTo>
                    <a:pt x="879" y="414"/>
                    <a:pt x="886" y="423"/>
                    <a:pt x="883" y="418"/>
                  </a:cubicBezTo>
                  <a:cubicBezTo>
                    <a:pt x="863" y="407"/>
                    <a:pt x="867" y="396"/>
                    <a:pt x="860" y="388"/>
                  </a:cubicBezTo>
                  <a:cubicBezTo>
                    <a:pt x="853" y="380"/>
                    <a:pt x="850" y="379"/>
                    <a:pt x="842" y="372"/>
                  </a:cubicBezTo>
                  <a:cubicBezTo>
                    <a:pt x="836" y="359"/>
                    <a:pt x="817" y="352"/>
                    <a:pt x="812" y="343"/>
                  </a:cubicBezTo>
                  <a:cubicBezTo>
                    <a:pt x="807" y="334"/>
                    <a:pt x="817" y="321"/>
                    <a:pt x="814" y="315"/>
                  </a:cubicBezTo>
                  <a:cubicBezTo>
                    <a:pt x="811" y="309"/>
                    <a:pt x="799" y="309"/>
                    <a:pt x="793" y="304"/>
                  </a:cubicBezTo>
                  <a:cubicBezTo>
                    <a:pt x="785" y="296"/>
                    <a:pt x="779" y="286"/>
                    <a:pt x="779" y="286"/>
                  </a:cubicBezTo>
                  <a:cubicBezTo>
                    <a:pt x="775" y="277"/>
                    <a:pt x="784" y="267"/>
                    <a:pt x="779" y="253"/>
                  </a:cubicBezTo>
                  <a:cubicBezTo>
                    <a:pt x="774" y="239"/>
                    <a:pt x="762" y="224"/>
                    <a:pt x="751" y="202"/>
                  </a:cubicBezTo>
                  <a:cubicBezTo>
                    <a:pt x="752" y="174"/>
                    <a:pt x="710" y="148"/>
                    <a:pt x="713" y="120"/>
                  </a:cubicBezTo>
                  <a:cubicBezTo>
                    <a:pt x="714" y="115"/>
                    <a:pt x="722" y="113"/>
                    <a:pt x="721" y="108"/>
                  </a:cubicBezTo>
                  <a:cubicBezTo>
                    <a:pt x="719" y="100"/>
                    <a:pt x="696" y="88"/>
                    <a:pt x="694" y="88"/>
                  </a:cubicBezTo>
                  <a:cubicBezTo>
                    <a:pt x="684" y="85"/>
                    <a:pt x="680" y="96"/>
                    <a:pt x="668" y="97"/>
                  </a:cubicBezTo>
                  <a:cubicBezTo>
                    <a:pt x="658" y="97"/>
                    <a:pt x="641" y="89"/>
                    <a:pt x="632" y="87"/>
                  </a:cubicBezTo>
                  <a:cubicBezTo>
                    <a:pt x="623" y="85"/>
                    <a:pt x="622" y="87"/>
                    <a:pt x="614" y="85"/>
                  </a:cubicBezTo>
                  <a:cubicBezTo>
                    <a:pt x="596" y="82"/>
                    <a:pt x="592" y="75"/>
                    <a:pt x="583" y="72"/>
                  </a:cubicBezTo>
                  <a:cubicBezTo>
                    <a:pt x="574" y="69"/>
                    <a:pt x="568" y="64"/>
                    <a:pt x="561" y="64"/>
                  </a:cubicBezTo>
                  <a:cubicBezTo>
                    <a:pt x="547" y="61"/>
                    <a:pt x="546" y="71"/>
                    <a:pt x="542" y="75"/>
                  </a:cubicBezTo>
                  <a:cubicBezTo>
                    <a:pt x="540" y="77"/>
                    <a:pt x="541" y="82"/>
                    <a:pt x="539" y="88"/>
                  </a:cubicBezTo>
                  <a:cubicBezTo>
                    <a:pt x="537" y="94"/>
                    <a:pt x="535" y="108"/>
                    <a:pt x="530" y="109"/>
                  </a:cubicBezTo>
                  <a:cubicBezTo>
                    <a:pt x="525" y="110"/>
                    <a:pt x="514" y="99"/>
                    <a:pt x="508" y="96"/>
                  </a:cubicBezTo>
                  <a:cubicBezTo>
                    <a:pt x="502" y="93"/>
                    <a:pt x="500" y="98"/>
                    <a:pt x="491" y="93"/>
                  </a:cubicBezTo>
                  <a:cubicBezTo>
                    <a:pt x="477" y="94"/>
                    <a:pt x="468" y="69"/>
                    <a:pt x="454" y="64"/>
                  </a:cubicBezTo>
                  <a:cubicBezTo>
                    <a:pt x="440" y="59"/>
                    <a:pt x="416" y="66"/>
                    <a:pt x="409" y="61"/>
                  </a:cubicBezTo>
                  <a:cubicBezTo>
                    <a:pt x="390" y="51"/>
                    <a:pt x="411" y="41"/>
                    <a:pt x="410" y="31"/>
                  </a:cubicBezTo>
                  <a:cubicBezTo>
                    <a:pt x="409" y="21"/>
                    <a:pt x="403" y="9"/>
                    <a:pt x="401" y="3"/>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Freeform 67"/>
            <p:cNvSpPr>
              <a:spLocks/>
            </p:cNvSpPr>
            <p:nvPr/>
          </p:nvSpPr>
          <p:spPr bwMode="auto">
            <a:xfrm>
              <a:off x="2309" y="3091"/>
              <a:ext cx="594" cy="466"/>
            </a:xfrm>
            <a:custGeom>
              <a:avLst/>
              <a:gdLst>
                <a:gd name="T0" fmla="*/ 327 w 594"/>
                <a:gd name="T1" fmla="*/ 30 h 466"/>
                <a:gd name="T2" fmla="*/ 294 w 594"/>
                <a:gd name="T3" fmla="*/ 33 h 466"/>
                <a:gd name="T4" fmla="*/ 272 w 594"/>
                <a:gd name="T5" fmla="*/ 27 h 466"/>
                <a:gd name="T6" fmla="*/ 258 w 594"/>
                <a:gd name="T7" fmla="*/ 5 h 466"/>
                <a:gd name="T8" fmla="*/ 249 w 594"/>
                <a:gd name="T9" fmla="*/ 44 h 466"/>
                <a:gd name="T10" fmla="*/ 213 w 594"/>
                <a:gd name="T11" fmla="*/ 51 h 466"/>
                <a:gd name="T12" fmla="*/ 173 w 594"/>
                <a:gd name="T13" fmla="*/ 93 h 466"/>
                <a:gd name="T14" fmla="*/ 150 w 594"/>
                <a:gd name="T15" fmla="*/ 102 h 466"/>
                <a:gd name="T16" fmla="*/ 143 w 594"/>
                <a:gd name="T17" fmla="*/ 129 h 466"/>
                <a:gd name="T18" fmla="*/ 89 w 594"/>
                <a:gd name="T19" fmla="*/ 161 h 466"/>
                <a:gd name="T20" fmla="*/ 48 w 594"/>
                <a:gd name="T21" fmla="*/ 179 h 466"/>
                <a:gd name="T22" fmla="*/ 33 w 594"/>
                <a:gd name="T23" fmla="*/ 258 h 466"/>
                <a:gd name="T24" fmla="*/ 38 w 594"/>
                <a:gd name="T25" fmla="*/ 302 h 466"/>
                <a:gd name="T26" fmla="*/ 56 w 594"/>
                <a:gd name="T27" fmla="*/ 359 h 466"/>
                <a:gd name="T28" fmla="*/ 72 w 594"/>
                <a:gd name="T29" fmla="*/ 406 h 466"/>
                <a:gd name="T30" fmla="*/ 155 w 594"/>
                <a:gd name="T31" fmla="*/ 392 h 466"/>
                <a:gd name="T32" fmla="*/ 179 w 594"/>
                <a:gd name="T33" fmla="*/ 369 h 466"/>
                <a:gd name="T34" fmla="*/ 222 w 594"/>
                <a:gd name="T35" fmla="*/ 362 h 466"/>
                <a:gd name="T36" fmla="*/ 270 w 594"/>
                <a:gd name="T37" fmla="*/ 344 h 466"/>
                <a:gd name="T38" fmla="*/ 326 w 594"/>
                <a:gd name="T39" fmla="*/ 398 h 466"/>
                <a:gd name="T40" fmla="*/ 350 w 594"/>
                <a:gd name="T41" fmla="*/ 387 h 466"/>
                <a:gd name="T42" fmla="*/ 372 w 594"/>
                <a:gd name="T43" fmla="*/ 369 h 466"/>
                <a:gd name="T44" fmla="*/ 348 w 594"/>
                <a:gd name="T45" fmla="*/ 413 h 466"/>
                <a:gd name="T46" fmla="*/ 368 w 594"/>
                <a:gd name="T47" fmla="*/ 417 h 466"/>
                <a:gd name="T48" fmla="*/ 378 w 594"/>
                <a:gd name="T49" fmla="*/ 414 h 466"/>
                <a:gd name="T50" fmla="*/ 407 w 594"/>
                <a:gd name="T51" fmla="*/ 455 h 466"/>
                <a:gd name="T52" fmla="*/ 464 w 594"/>
                <a:gd name="T53" fmla="*/ 449 h 466"/>
                <a:gd name="T54" fmla="*/ 507 w 594"/>
                <a:gd name="T55" fmla="*/ 447 h 466"/>
                <a:gd name="T56" fmla="*/ 545 w 594"/>
                <a:gd name="T57" fmla="*/ 440 h 466"/>
                <a:gd name="T58" fmla="*/ 552 w 594"/>
                <a:gd name="T59" fmla="*/ 394 h 466"/>
                <a:gd name="T60" fmla="*/ 575 w 594"/>
                <a:gd name="T61" fmla="*/ 356 h 466"/>
                <a:gd name="T62" fmla="*/ 588 w 594"/>
                <a:gd name="T63" fmla="*/ 306 h 466"/>
                <a:gd name="T64" fmla="*/ 585 w 594"/>
                <a:gd name="T65" fmla="*/ 249 h 466"/>
                <a:gd name="T66" fmla="*/ 546 w 594"/>
                <a:gd name="T67" fmla="*/ 197 h 466"/>
                <a:gd name="T68" fmla="*/ 524 w 594"/>
                <a:gd name="T69" fmla="*/ 174 h 466"/>
                <a:gd name="T70" fmla="*/ 479 w 594"/>
                <a:gd name="T71" fmla="*/ 107 h 466"/>
                <a:gd name="T72" fmla="*/ 450 w 594"/>
                <a:gd name="T73" fmla="*/ 62 h 466"/>
                <a:gd name="T74" fmla="*/ 404 w 594"/>
                <a:gd name="T75" fmla="*/ 118 h 466"/>
                <a:gd name="T76" fmla="*/ 368 w 594"/>
                <a:gd name="T77" fmla="*/ 99 h 466"/>
                <a:gd name="T78" fmla="*/ 336 w 594"/>
                <a:gd name="T79" fmla="*/ 68 h 4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4" h="466">
                  <a:moveTo>
                    <a:pt x="353" y="30"/>
                  </a:moveTo>
                  <a:cubicBezTo>
                    <a:pt x="352" y="25"/>
                    <a:pt x="337" y="27"/>
                    <a:pt x="327" y="30"/>
                  </a:cubicBezTo>
                  <a:cubicBezTo>
                    <a:pt x="318" y="26"/>
                    <a:pt x="301" y="9"/>
                    <a:pt x="296" y="9"/>
                  </a:cubicBezTo>
                  <a:cubicBezTo>
                    <a:pt x="291" y="9"/>
                    <a:pt x="296" y="30"/>
                    <a:pt x="294" y="33"/>
                  </a:cubicBezTo>
                  <a:cubicBezTo>
                    <a:pt x="291" y="40"/>
                    <a:pt x="289" y="21"/>
                    <a:pt x="281" y="29"/>
                  </a:cubicBezTo>
                  <a:cubicBezTo>
                    <a:pt x="277" y="28"/>
                    <a:pt x="273" y="30"/>
                    <a:pt x="272" y="27"/>
                  </a:cubicBezTo>
                  <a:cubicBezTo>
                    <a:pt x="271" y="24"/>
                    <a:pt x="278" y="13"/>
                    <a:pt x="276" y="9"/>
                  </a:cubicBezTo>
                  <a:cubicBezTo>
                    <a:pt x="274" y="5"/>
                    <a:pt x="260" y="0"/>
                    <a:pt x="258" y="5"/>
                  </a:cubicBezTo>
                  <a:cubicBezTo>
                    <a:pt x="256" y="10"/>
                    <a:pt x="267" y="32"/>
                    <a:pt x="266" y="38"/>
                  </a:cubicBezTo>
                  <a:cubicBezTo>
                    <a:pt x="265" y="44"/>
                    <a:pt x="252" y="38"/>
                    <a:pt x="249" y="44"/>
                  </a:cubicBezTo>
                  <a:cubicBezTo>
                    <a:pt x="246" y="50"/>
                    <a:pt x="251" y="74"/>
                    <a:pt x="245" y="75"/>
                  </a:cubicBezTo>
                  <a:cubicBezTo>
                    <a:pt x="240" y="80"/>
                    <a:pt x="219" y="50"/>
                    <a:pt x="213" y="51"/>
                  </a:cubicBezTo>
                  <a:cubicBezTo>
                    <a:pt x="204" y="50"/>
                    <a:pt x="196" y="61"/>
                    <a:pt x="189" y="68"/>
                  </a:cubicBezTo>
                  <a:cubicBezTo>
                    <a:pt x="182" y="78"/>
                    <a:pt x="182" y="85"/>
                    <a:pt x="173" y="93"/>
                  </a:cubicBezTo>
                  <a:cubicBezTo>
                    <a:pt x="169" y="100"/>
                    <a:pt x="171" y="118"/>
                    <a:pt x="167" y="120"/>
                  </a:cubicBezTo>
                  <a:cubicBezTo>
                    <a:pt x="163" y="122"/>
                    <a:pt x="154" y="103"/>
                    <a:pt x="150" y="102"/>
                  </a:cubicBezTo>
                  <a:cubicBezTo>
                    <a:pt x="146" y="101"/>
                    <a:pt x="141" y="107"/>
                    <a:pt x="140" y="111"/>
                  </a:cubicBezTo>
                  <a:cubicBezTo>
                    <a:pt x="139" y="115"/>
                    <a:pt x="145" y="123"/>
                    <a:pt x="143" y="129"/>
                  </a:cubicBezTo>
                  <a:cubicBezTo>
                    <a:pt x="133" y="132"/>
                    <a:pt x="134" y="144"/>
                    <a:pt x="126" y="150"/>
                  </a:cubicBezTo>
                  <a:cubicBezTo>
                    <a:pt x="117" y="155"/>
                    <a:pt x="100" y="159"/>
                    <a:pt x="89" y="161"/>
                  </a:cubicBezTo>
                  <a:cubicBezTo>
                    <a:pt x="79" y="164"/>
                    <a:pt x="67" y="161"/>
                    <a:pt x="60" y="164"/>
                  </a:cubicBezTo>
                  <a:cubicBezTo>
                    <a:pt x="53" y="167"/>
                    <a:pt x="53" y="174"/>
                    <a:pt x="48" y="179"/>
                  </a:cubicBezTo>
                  <a:cubicBezTo>
                    <a:pt x="43" y="184"/>
                    <a:pt x="31" y="179"/>
                    <a:pt x="29" y="192"/>
                  </a:cubicBezTo>
                  <a:cubicBezTo>
                    <a:pt x="0" y="212"/>
                    <a:pt x="15" y="231"/>
                    <a:pt x="33" y="258"/>
                  </a:cubicBezTo>
                  <a:cubicBezTo>
                    <a:pt x="38" y="266"/>
                    <a:pt x="18" y="266"/>
                    <a:pt x="18" y="266"/>
                  </a:cubicBezTo>
                  <a:cubicBezTo>
                    <a:pt x="18" y="274"/>
                    <a:pt x="34" y="292"/>
                    <a:pt x="38" y="302"/>
                  </a:cubicBezTo>
                  <a:cubicBezTo>
                    <a:pt x="42" y="312"/>
                    <a:pt x="38" y="317"/>
                    <a:pt x="41" y="326"/>
                  </a:cubicBezTo>
                  <a:cubicBezTo>
                    <a:pt x="44" y="335"/>
                    <a:pt x="56" y="349"/>
                    <a:pt x="56" y="359"/>
                  </a:cubicBezTo>
                  <a:cubicBezTo>
                    <a:pt x="56" y="369"/>
                    <a:pt x="38" y="378"/>
                    <a:pt x="41" y="386"/>
                  </a:cubicBezTo>
                  <a:cubicBezTo>
                    <a:pt x="44" y="394"/>
                    <a:pt x="59" y="406"/>
                    <a:pt x="72" y="406"/>
                  </a:cubicBezTo>
                  <a:cubicBezTo>
                    <a:pt x="86" y="405"/>
                    <a:pt x="102" y="389"/>
                    <a:pt x="117" y="384"/>
                  </a:cubicBezTo>
                  <a:cubicBezTo>
                    <a:pt x="131" y="382"/>
                    <a:pt x="146" y="392"/>
                    <a:pt x="155" y="392"/>
                  </a:cubicBezTo>
                  <a:cubicBezTo>
                    <a:pt x="164" y="392"/>
                    <a:pt x="167" y="388"/>
                    <a:pt x="171" y="384"/>
                  </a:cubicBezTo>
                  <a:cubicBezTo>
                    <a:pt x="175" y="380"/>
                    <a:pt x="174" y="374"/>
                    <a:pt x="179" y="369"/>
                  </a:cubicBezTo>
                  <a:cubicBezTo>
                    <a:pt x="184" y="366"/>
                    <a:pt x="185" y="356"/>
                    <a:pt x="201" y="356"/>
                  </a:cubicBezTo>
                  <a:cubicBezTo>
                    <a:pt x="208" y="355"/>
                    <a:pt x="216" y="363"/>
                    <a:pt x="222" y="362"/>
                  </a:cubicBezTo>
                  <a:cubicBezTo>
                    <a:pt x="228" y="361"/>
                    <a:pt x="228" y="351"/>
                    <a:pt x="236" y="348"/>
                  </a:cubicBezTo>
                  <a:cubicBezTo>
                    <a:pt x="244" y="345"/>
                    <a:pt x="256" y="340"/>
                    <a:pt x="270" y="344"/>
                  </a:cubicBezTo>
                  <a:cubicBezTo>
                    <a:pt x="311" y="356"/>
                    <a:pt x="295" y="356"/>
                    <a:pt x="318" y="374"/>
                  </a:cubicBezTo>
                  <a:cubicBezTo>
                    <a:pt x="328" y="381"/>
                    <a:pt x="323" y="394"/>
                    <a:pt x="326" y="398"/>
                  </a:cubicBezTo>
                  <a:cubicBezTo>
                    <a:pt x="330" y="402"/>
                    <a:pt x="338" y="400"/>
                    <a:pt x="342" y="398"/>
                  </a:cubicBezTo>
                  <a:cubicBezTo>
                    <a:pt x="345" y="396"/>
                    <a:pt x="346" y="393"/>
                    <a:pt x="350" y="387"/>
                  </a:cubicBezTo>
                  <a:cubicBezTo>
                    <a:pt x="354" y="381"/>
                    <a:pt x="362" y="365"/>
                    <a:pt x="366" y="362"/>
                  </a:cubicBezTo>
                  <a:cubicBezTo>
                    <a:pt x="370" y="359"/>
                    <a:pt x="373" y="364"/>
                    <a:pt x="372" y="369"/>
                  </a:cubicBezTo>
                  <a:cubicBezTo>
                    <a:pt x="371" y="374"/>
                    <a:pt x="366" y="386"/>
                    <a:pt x="362" y="393"/>
                  </a:cubicBezTo>
                  <a:cubicBezTo>
                    <a:pt x="358" y="400"/>
                    <a:pt x="349" y="408"/>
                    <a:pt x="348" y="413"/>
                  </a:cubicBezTo>
                  <a:cubicBezTo>
                    <a:pt x="347" y="418"/>
                    <a:pt x="354" y="424"/>
                    <a:pt x="357" y="425"/>
                  </a:cubicBezTo>
                  <a:cubicBezTo>
                    <a:pt x="360" y="426"/>
                    <a:pt x="366" y="422"/>
                    <a:pt x="368" y="417"/>
                  </a:cubicBezTo>
                  <a:cubicBezTo>
                    <a:pt x="370" y="412"/>
                    <a:pt x="369" y="394"/>
                    <a:pt x="371" y="393"/>
                  </a:cubicBezTo>
                  <a:cubicBezTo>
                    <a:pt x="373" y="392"/>
                    <a:pt x="374" y="407"/>
                    <a:pt x="378" y="414"/>
                  </a:cubicBezTo>
                  <a:cubicBezTo>
                    <a:pt x="382" y="426"/>
                    <a:pt x="390" y="414"/>
                    <a:pt x="393" y="435"/>
                  </a:cubicBezTo>
                  <a:cubicBezTo>
                    <a:pt x="397" y="443"/>
                    <a:pt x="400" y="450"/>
                    <a:pt x="407" y="455"/>
                  </a:cubicBezTo>
                  <a:cubicBezTo>
                    <a:pt x="418" y="461"/>
                    <a:pt x="438" y="466"/>
                    <a:pt x="447" y="465"/>
                  </a:cubicBezTo>
                  <a:cubicBezTo>
                    <a:pt x="456" y="464"/>
                    <a:pt x="457" y="449"/>
                    <a:pt x="464" y="449"/>
                  </a:cubicBezTo>
                  <a:cubicBezTo>
                    <a:pt x="471" y="449"/>
                    <a:pt x="482" y="465"/>
                    <a:pt x="489" y="465"/>
                  </a:cubicBezTo>
                  <a:cubicBezTo>
                    <a:pt x="496" y="465"/>
                    <a:pt x="500" y="450"/>
                    <a:pt x="507" y="447"/>
                  </a:cubicBezTo>
                  <a:cubicBezTo>
                    <a:pt x="514" y="444"/>
                    <a:pt x="527" y="450"/>
                    <a:pt x="533" y="449"/>
                  </a:cubicBezTo>
                  <a:cubicBezTo>
                    <a:pt x="538" y="447"/>
                    <a:pt x="544" y="445"/>
                    <a:pt x="545" y="440"/>
                  </a:cubicBezTo>
                  <a:cubicBezTo>
                    <a:pt x="546" y="435"/>
                    <a:pt x="541" y="427"/>
                    <a:pt x="542" y="419"/>
                  </a:cubicBezTo>
                  <a:cubicBezTo>
                    <a:pt x="543" y="411"/>
                    <a:pt x="549" y="402"/>
                    <a:pt x="552" y="394"/>
                  </a:cubicBezTo>
                  <a:cubicBezTo>
                    <a:pt x="555" y="386"/>
                    <a:pt x="556" y="374"/>
                    <a:pt x="560" y="368"/>
                  </a:cubicBezTo>
                  <a:cubicBezTo>
                    <a:pt x="564" y="362"/>
                    <a:pt x="571" y="361"/>
                    <a:pt x="575" y="356"/>
                  </a:cubicBezTo>
                  <a:cubicBezTo>
                    <a:pt x="578" y="350"/>
                    <a:pt x="585" y="343"/>
                    <a:pt x="587" y="335"/>
                  </a:cubicBezTo>
                  <a:cubicBezTo>
                    <a:pt x="589" y="327"/>
                    <a:pt x="587" y="312"/>
                    <a:pt x="588" y="306"/>
                  </a:cubicBezTo>
                  <a:cubicBezTo>
                    <a:pt x="588" y="299"/>
                    <a:pt x="594" y="304"/>
                    <a:pt x="593" y="296"/>
                  </a:cubicBezTo>
                  <a:cubicBezTo>
                    <a:pt x="593" y="287"/>
                    <a:pt x="590" y="260"/>
                    <a:pt x="585" y="249"/>
                  </a:cubicBezTo>
                  <a:cubicBezTo>
                    <a:pt x="578" y="242"/>
                    <a:pt x="563" y="228"/>
                    <a:pt x="563" y="228"/>
                  </a:cubicBezTo>
                  <a:cubicBezTo>
                    <a:pt x="556" y="222"/>
                    <a:pt x="556" y="204"/>
                    <a:pt x="546" y="197"/>
                  </a:cubicBezTo>
                  <a:cubicBezTo>
                    <a:pt x="542" y="192"/>
                    <a:pt x="541" y="204"/>
                    <a:pt x="537" y="200"/>
                  </a:cubicBezTo>
                  <a:cubicBezTo>
                    <a:pt x="533" y="196"/>
                    <a:pt x="532" y="184"/>
                    <a:pt x="524" y="174"/>
                  </a:cubicBezTo>
                  <a:cubicBezTo>
                    <a:pt x="505" y="146"/>
                    <a:pt x="521" y="156"/>
                    <a:pt x="491" y="143"/>
                  </a:cubicBezTo>
                  <a:cubicBezTo>
                    <a:pt x="482" y="129"/>
                    <a:pt x="491" y="119"/>
                    <a:pt x="479" y="107"/>
                  </a:cubicBezTo>
                  <a:cubicBezTo>
                    <a:pt x="475" y="97"/>
                    <a:pt x="479" y="76"/>
                    <a:pt x="474" y="69"/>
                  </a:cubicBezTo>
                  <a:cubicBezTo>
                    <a:pt x="469" y="62"/>
                    <a:pt x="456" y="72"/>
                    <a:pt x="450" y="62"/>
                  </a:cubicBezTo>
                  <a:cubicBezTo>
                    <a:pt x="444" y="52"/>
                    <a:pt x="446" y="0"/>
                    <a:pt x="438" y="9"/>
                  </a:cubicBezTo>
                  <a:cubicBezTo>
                    <a:pt x="404" y="20"/>
                    <a:pt x="433" y="89"/>
                    <a:pt x="404" y="118"/>
                  </a:cubicBezTo>
                  <a:cubicBezTo>
                    <a:pt x="394" y="134"/>
                    <a:pt x="392" y="104"/>
                    <a:pt x="383" y="98"/>
                  </a:cubicBezTo>
                  <a:cubicBezTo>
                    <a:pt x="377" y="95"/>
                    <a:pt x="374" y="102"/>
                    <a:pt x="368" y="99"/>
                  </a:cubicBezTo>
                  <a:cubicBezTo>
                    <a:pt x="362" y="96"/>
                    <a:pt x="353" y="87"/>
                    <a:pt x="348" y="82"/>
                  </a:cubicBezTo>
                  <a:cubicBezTo>
                    <a:pt x="346" y="79"/>
                    <a:pt x="334" y="74"/>
                    <a:pt x="336" y="68"/>
                  </a:cubicBezTo>
                  <a:cubicBezTo>
                    <a:pt x="340" y="55"/>
                    <a:pt x="366" y="17"/>
                    <a:pt x="353" y="30"/>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Freeform 68"/>
            <p:cNvSpPr>
              <a:spLocks/>
            </p:cNvSpPr>
            <p:nvPr/>
          </p:nvSpPr>
          <p:spPr bwMode="auto">
            <a:xfrm>
              <a:off x="3436" y="1709"/>
              <a:ext cx="1922" cy="2120"/>
            </a:xfrm>
            <a:custGeom>
              <a:avLst/>
              <a:gdLst>
                <a:gd name="T0" fmla="*/ 11 w 1922"/>
                <a:gd name="T1" fmla="*/ 144 h 2120"/>
                <a:gd name="T2" fmla="*/ 43 w 1922"/>
                <a:gd name="T3" fmla="*/ 250 h 2120"/>
                <a:gd name="T4" fmla="*/ 145 w 1922"/>
                <a:gd name="T5" fmla="*/ 276 h 2120"/>
                <a:gd name="T6" fmla="*/ 149 w 1922"/>
                <a:gd name="T7" fmla="*/ 312 h 2120"/>
                <a:gd name="T8" fmla="*/ 213 w 1922"/>
                <a:gd name="T9" fmla="*/ 254 h 2120"/>
                <a:gd name="T10" fmla="*/ 399 w 1922"/>
                <a:gd name="T11" fmla="*/ 252 h 2120"/>
                <a:gd name="T12" fmla="*/ 539 w 1922"/>
                <a:gd name="T13" fmla="*/ 336 h 2120"/>
                <a:gd name="T14" fmla="*/ 635 w 1922"/>
                <a:gd name="T15" fmla="*/ 550 h 2120"/>
                <a:gd name="T16" fmla="*/ 763 w 1922"/>
                <a:gd name="T17" fmla="*/ 750 h 2120"/>
                <a:gd name="T18" fmla="*/ 791 w 1922"/>
                <a:gd name="T19" fmla="*/ 742 h 2120"/>
                <a:gd name="T20" fmla="*/ 889 w 1922"/>
                <a:gd name="T21" fmla="*/ 844 h 2120"/>
                <a:gd name="T22" fmla="*/ 1061 w 1922"/>
                <a:gd name="T23" fmla="*/ 958 h 2120"/>
                <a:gd name="T24" fmla="*/ 1273 w 1922"/>
                <a:gd name="T25" fmla="*/ 1082 h 2120"/>
                <a:gd name="T26" fmla="*/ 1301 w 1922"/>
                <a:gd name="T27" fmla="*/ 1406 h 2120"/>
                <a:gd name="T28" fmla="*/ 1375 w 1922"/>
                <a:gd name="T29" fmla="*/ 1676 h 2120"/>
                <a:gd name="T30" fmla="*/ 1341 w 1922"/>
                <a:gd name="T31" fmla="*/ 1884 h 2120"/>
                <a:gd name="T32" fmla="*/ 1319 w 1922"/>
                <a:gd name="T33" fmla="*/ 1994 h 2120"/>
                <a:gd name="T34" fmla="*/ 1439 w 1922"/>
                <a:gd name="T35" fmla="*/ 2024 h 2120"/>
                <a:gd name="T36" fmla="*/ 1477 w 1922"/>
                <a:gd name="T37" fmla="*/ 1902 h 2120"/>
                <a:gd name="T38" fmla="*/ 1575 w 1922"/>
                <a:gd name="T39" fmla="*/ 1778 h 2120"/>
                <a:gd name="T40" fmla="*/ 1773 w 1922"/>
                <a:gd name="T41" fmla="*/ 1592 h 2120"/>
                <a:gd name="T42" fmla="*/ 1895 w 1922"/>
                <a:gd name="T43" fmla="*/ 1304 h 2120"/>
                <a:gd name="T44" fmla="*/ 1729 w 1922"/>
                <a:gd name="T45" fmla="*/ 1220 h 2120"/>
                <a:gd name="T46" fmla="*/ 1584 w 1922"/>
                <a:gd name="T47" fmla="*/ 1119 h 2120"/>
                <a:gd name="T48" fmla="*/ 1497 w 1922"/>
                <a:gd name="T49" fmla="*/ 1034 h 2120"/>
                <a:gd name="T50" fmla="*/ 1339 w 1922"/>
                <a:gd name="T51" fmla="*/ 1032 h 2120"/>
                <a:gd name="T52" fmla="*/ 1215 w 1922"/>
                <a:gd name="T53" fmla="*/ 978 h 2120"/>
                <a:gd name="T54" fmla="*/ 1097 w 1922"/>
                <a:gd name="T55" fmla="*/ 912 h 2120"/>
                <a:gd name="T56" fmla="*/ 1083 w 1922"/>
                <a:gd name="T57" fmla="*/ 728 h 2120"/>
                <a:gd name="T58" fmla="*/ 1227 w 1922"/>
                <a:gd name="T59" fmla="*/ 782 h 2120"/>
                <a:gd name="T60" fmla="*/ 1305 w 1922"/>
                <a:gd name="T61" fmla="*/ 604 h 2120"/>
                <a:gd name="T62" fmla="*/ 1435 w 1922"/>
                <a:gd name="T63" fmla="*/ 496 h 2120"/>
                <a:gd name="T64" fmla="*/ 1545 w 1922"/>
                <a:gd name="T65" fmla="*/ 454 h 2120"/>
                <a:gd name="T66" fmla="*/ 1429 w 1922"/>
                <a:gd name="T67" fmla="*/ 418 h 2120"/>
                <a:gd name="T68" fmla="*/ 1631 w 1922"/>
                <a:gd name="T69" fmla="*/ 450 h 2120"/>
                <a:gd name="T70" fmla="*/ 1607 w 1922"/>
                <a:gd name="T71" fmla="*/ 346 h 2120"/>
                <a:gd name="T72" fmla="*/ 1419 w 1922"/>
                <a:gd name="T73" fmla="*/ 254 h 2120"/>
                <a:gd name="T74" fmla="*/ 1296 w 1922"/>
                <a:gd name="T75" fmla="*/ 256 h 2120"/>
                <a:gd name="T76" fmla="*/ 1237 w 1922"/>
                <a:gd name="T77" fmla="*/ 360 h 2120"/>
                <a:gd name="T78" fmla="*/ 1061 w 1922"/>
                <a:gd name="T79" fmla="*/ 260 h 2120"/>
                <a:gd name="T80" fmla="*/ 1205 w 1922"/>
                <a:gd name="T81" fmla="*/ 184 h 2120"/>
                <a:gd name="T82" fmla="*/ 1161 w 1922"/>
                <a:gd name="T83" fmla="*/ 162 h 2120"/>
                <a:gd name="T84" fmla="*/ 1237 w 1922"/>
                <a:gd name="T85" fmla="*/ 84 h 2120"/>
                <a:gd name="T86" fmla="*/ 1353 w 1922"/>
                <a:gd name="T87" fmla="*/ 100 h 2120"/>
                <a:gd name="T88" fmla="*/ 1403 w 1922"/>
                <a:gd name="T89" fmla="*/ 204 h 2120"/>
                <a:gd name="T90" fmla="*/ 1495 w 1922"/>
                <a:gd name="T91" fmla="*/ 158 h 2120"/>
                <a:gd name="T92" fmla="*/ 1395 w 1922"/>
                <a:gd name="T93" fmla="*/ 98 h 2120"/>
                <a:gd name="T94" fmla="*/ 1227 w 1922"/>
                <a:gd name="T95" fmla="*/ 24 h 2120"/>
                <a:gd name="T96" fmla="*/ 1145 w 1922"/>
                <a:gd name="T97" fmla="*/ 74 h 2120"/>
                <a:gd name="T98" fmla="*/ 1105 w 1922"/>
                <a:gd name="T99" fmla="*/ 24 h 2120"/>
                <a:gd name="T100" fmla="*/ 1043 w 1922"/>
                <a:gd name="T101" fmla="*/ 130 h 2120"/>
                <a:gd name="T102" fmla="*/ 925 w 1922"/>
                <a:gd name="T103" fmla="*/ 112 h 2120"/>
                <a:gd name="T104" fmla="*/ 873 w 1922"/>
                <a:gd name="T105" fmla="*/ 12 h 2120"/>
                <a:gd name="T106" fmla="*/ 739 w 1922"/>
                <a:gd name="T107" fmla="*/ 12 h 2120"/>
                <a:gd name="T108" fmla="*/ 693 w 1922"/>
                <a:gd name="T109" fmla="*/ 54 h 2120"/>
                <a:gd name="T110" fmla="*/ 565 w 1922"/>
                <a:gd name="T111" fmla="*/ 78 h 2120"/>
                <a:gd name="T112" fmla="*/ 193 w 1922"/>
                <a:gd name="T113" fmla="*/ 54 h 21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2" h="2120">
                  <a:moveTo>
                    <a:pt x="33" y="92"/>
                  </a:moveTo>
                  <a:cubicBezTo>
                    <a:pt x="28" y="96"/>
                    <a:pt x="33" y="104"/>
                    <a:pt x="35" y="112"/>
                  </a:cubicBezTo>
                  <a:cubicBezTo>
                    <a:pt x="40" y="117"/>
                    <a:pt x="55" y="117"/>
                    <a:pt x="65" y="120"/>
                  </a:cubicBezTo>
                  <a:cubicBezTo>
                    <a:pt x="69" y="122"/>
                    <a:pt x="107" y="123"/>
                    <a:pt x="95" y="130"/>
                  </a:cubicBezTo>
                  <a:cubicBezTo>
                    <a:pt x="98" y="133"/>
                    <a:pt x="92" y="139"/>
                    <a:pt x="85" y="140"/>
                  </a:cubicBezTo>
                  <a:cubicBezTo>
                    <a:pt x="78" y="141"/>
                    <a:pt x="65" y="133"/>
                    <a:pt x="53" y="134"/>
                  </a:cubicBezTo>
                  <a:cubicBezTo>
                    <a:pt x="41" y="135"/>
                    <a:pt x="14" y="137"/>
                    <a:pt x="11" y="144"/>
                  </a:cubicBezTo>
                  <a:cubicBezTo>
                    <a:pt x="0" y="150"/>
                    <a:pt x="40" y="170"/>
                    <a:pt x="35" y="178"/>
                  </a:cubicBezTo>
                  <a:cubicBezTo>
                    <a:pt x="52" y="181"/>
                    <a:pt x="101" y="163"/>
                    <a:pt x="111" y="164"/>
                  </a:cubicBezTo>
                  <a:cubicBezTo>
                    <a:pt x="121" y="165"/>
                    <a:pt x="107" y="177"/>
                    <a:pt x="95" y="182"/>
                  </a:cubicBezTo>
                  <a:cubicBezTo>
                    <a:pt x="83" y="187"/>
                    <a:pt x="48" y="190"/>
                    <a:pt x="37" y="196"/>
                  </a:cubicBezTo>
                  <a:cubicBezTo>
                    <a:pt x="55" y="190"/>
                    <a:pt x="14" y="207"/>
                    <a:pt x="29" y="218"/>
                  </a:cubicBezTo>
                  <a:cubicBezTo>
                    <a:pt x="38" y="232"/>
                    <a:pt x="9" y="229"/>
                    <a:pt x="21" y="242"/>
                  </a:cubicBezTo>
                  <a:cubicBezTo>
                    <a:pt x="23" y="246"/>
                    <a:pt x="17" y="254"/>
                    <a:pt x="43" y="250"/>
                  </a:cubicBezTo>
                  <a:cubicBezTo>
                    <a:pt x="47" y="248"/>
                    <a:pt x="42" y="233"/>
                    <a:pt x="47" y="232"/>
                  </a:cubicBezTo>
                  <a:cubicBezTo>
                    <a:pt x="52" y="231"/>
                    <a:pt x="63" y="243"/>
                    <a:pt x="71" y="244"/>
                  </a:cubicBezTo>
                  <a:cubicBezTo>
                    <a:pt x="79" y="245"/>
                    <a:pt x="88" y="237"/>
                    <a:pt x="93" y="240"/>
                  </a:cubicBezTo>
                  <a:cubicBezTo>
                    <a:pt x="98" y="243"/>
                    <a:pt x="92" y="262"/>
                    <a:pt x="99" y="264"/>
                  </a:cubicBezTo>
                  <a:cubicBezTo>
                    <a:pt x="106" y="266"/>
                    <a:pt x="125" y="255"/>
                    <a:pt x="133" y="254"/>
                  </a:cubicBezTo>
                  <a:cubicBezTo>
                    <a:pt x="141" y="253"/>
                    <a:pt x="145" y="256"/>
                    <a:pt x="147" y="260"/>
                  </a:cubicBezTo>
                  <a:cubicBezTo>
                    <a:pt x="149" y="264"/>
                    <a:pt x="150" y="270"/>
                    <a:pt x="145" y="276"/>
                  </a:cubicBezTo>
                  <a:cubicBezTo>
                    <a:pt x="140" y="282"/>
                    <a:pt x="127" y="293"/>
                    <a:pt x="117" y="298"/>
                  </a:cubicBezTo>
                  <a:cubicBezTo>
                    <a:pt x="107" y="303"/>
                    <a:pt x="93" y="300"/>
                    <a:pt x="83" y="304"/>
                  </a:cubicBezTo>
                  <a:cubicBezTo>
                    <a:pt x="73" y="308"/>
                    <a:pt x="59" y="315"/>
                    <a:pt x="57" y="320"/>
                  </a:cubicBezTo>
                  <a:cubicBezTo>
                    <a:pt x="55" y="325"/>
                    <a:pt x="65" y="332"/>
                    <a:pt x="71" y="332"/>
                  </a:cubicBezTo>
                  <a:cubicBezTo>
                    <a:pt x="77" y="332"/>
                    <a:pt x="85" y="322"/>
                    <a:pt x="93" y="320"/>
                  </a:cubicBezTo>
                  <a:cubicBezTo>
                    <a:pt x="101" y="318"/>
                    <a:pt x="108" y="323"/>
                    <a:pt x="117" y="322"/>
                  </a:cubicBezTo>
                  <a:cubicBezTo>
                    <a:pt x="126" y="321"/>
                    <a:pt x="143" y="316"/>
                    <a:pt x="149" y="312"/>
                  </a:cubicBezTo>
                  <a:cubicBezTo>
                    <a:pt x="155" y="308"/>
                    <a:pt x="144" y="301"/>
                    <a:pt x="151" y="296"/>
                  </a:cubicBezTo>
                  <a:cubicBezTo>
                    <a:pt x="158" y="291"/>
                    <a:pt x="180" y="284"/>
                    <a:pt x="189" y="280"/>
                  </a:cubicBezTo>
                  <a:cubicBezTo>
                    <a:pt x="198" y="276"/>
                    <a:pt x="202" y="271"/>
                    <a:pt x="205" y="274"/>
                  </a:cubicBezTo>
                  <a:cubicBezTo>
                    <a:pt x="208" y="277"/>
                    <a:pt x="201" y="298"/>
                    <a:pt x="207" y="298"/>
                  </a:cubicBezTo>
                  <a:cubicBezTo>
                    <a:pt x="213" y="298"/>
                    <a:pt x="237" y="277"/>
                    <a:pt x="239" y="272"/>
                  </a:cubicBezTo>
                  <a:cubicBezTo>
                    <a:pt x="241" y="267"/>
                    <a:pt x="223" y="273"/>
                    <a:pt x="219" y="270"/>
                  </a:cubicBezTo>
                  <a:cubicBezTo>
                    <a:pt x="215" y="267"/>
                    <a:pt x="211" y="258"/>
                    <a:pt x="213" y="254"/>
                  </a:cubicBezTo>
                  <a:cubicBezTo>
                    <a:pt x="222" y="250"/>
                    <a:pt x="224" y="251"/>
                    <a:pt x="233" y="248"/>
                  </a:cubicBezTo>
                  <a:cubicBezTo>
                    <a:pt x="245" y="245"/>
                    <a:pt x="253" y="254"/>
                    <a:pt x="253" y="254"/>
                  </a:cubicBezTo>
                  <a:cubicBezTo>
                    <a:pt x="259" y="250"/>
                    <a:pt x="288" y="248"/>
                    <a:pt x="293" y="240"/>
                  </a:cubicBezTo>
                  <a:cubicBezTo>
                    <a:pt x="301" y="235"/>
                    <a:pt x="296" y="223"/>
                    <a:pt x="303" y="224"/>
                  </a:cubicBezTo>
                  <a:cubicBezTo>
                    <a:pt x="321" y="228"/>
                    <a:pt x="314" y="243"/>
                    <a:pt x="333" y="244"/>
                  </a:cubicBezTo>
                  <a:cubicBezTo>
                    <a:pt x="344" y="247"/>
                    <a:pt x="352" y="247"/>
                    <a:pt x="367" y="246"/>
                  </a:cubicBezTo>
                  <a:cubicBezTo>
                    <a:pt x="378" y="247"/>
                    <a:pt x="388" y="250"/>
                    <a:pt x="399" y="252"/>
                  </a:cubicBezTo>
                  <a:cubicBezTo>
                    <a:pt x="410" y="254"/>
                    <a:pt x="419" y="253"/>
                    <a:pt x="431" y="258"/>
                  </a:cubicBezTo>
                  <a:cubicBezTo>
                    <a:pt x="447" y="261"/>
                    <a:pt x="456" y="276"/>
                    <a:pt x="471" y="284"/>
                  </a:cubicBezTo>
                  <a:cubicBezTo>
                    <a:pt x="479" y="289"/>
                    <a:pt x="503" y="314"/>
                    <a:pt x="503" y="314"/>
                  </a:cubicBezTo>
                  <a:cubicBezTo>
                    <a:pt x="513" y="322"/>
                    <a:pt x="492" y="341"/>
                    <a:pt x="501" y="346"/>
                  </a:cubicBezTo>
                  <a:cubicBezTo>
                    <a:pt x="506" y="356"/>
                    <a:pt x="526" y="373"/>
                    <a:pt x="531" y="372"/>
                  </a:cubicBezTo>
                  <a:cubicBezTo>
                    <a:pt x="536" y="371"/>
                    <a:pt x="528" y="346"/>
                    <a:pt x="529" y="340"/>
                  </a:cubicBezTo>
                  <a:cubicBezTo>
                    <a:pt x="530" y="334"/>
                    <a:pt x="535" y="334"/>
                    <a:pt x="539" y="336"/>
                  </a:cubicBezTo>
                  <a:cubicBezTo>
                    <a:pt x="543" y="338"/>
                    <a:pt x="548" y="343"/>
                    <a:pt x="555" y="354"/>
                  </a:cubicBezTo>
                  <a:cubicBezTo>
                    <a:pt x="577" y="364"/>
                    <a:pt x="567" y="384"/>
                    <a:pt x="581" y="404"/>
                  </a:cubicBezTo>
                  <a:cubicBezTo>
                    <a:pt x="591" y="417"/>
                    <a:pt x="613" y="414"/>
                    <a:pt x="623" y="428"/>
                  </a:cubicBezTo>
                  <a:cubicBezTo>
                    <a:pt x="629" y="438"/>
                    <a:pt x="626" y="440"/>
                    <a:pt x="633" y="474"/>
                  </a:cubicBezTo>
                  <a:cubicBezTo>
                    <a:pt x="635" y="488"/>
                    <a:pt x="634" y="504"/>
                    <a:pt x="633" y="512"/>
                  </a:cubicBezTo>
                  <a:cubicBezTo>
                    <a:pt x="632" y="520"/>
                    <a:pt x="625" y="516"/>
                    <a:pt x="625" y="522"/>
                  </a:cubicBezTo>
                  <a:cubicBezTo>
                    <a:pt x="625" y="528"/>
                    <a:pt x="635" y="542"/>
                    <a:pt x="635" y="550"/>
                  </a:cubicBezTo>
                  <a:cubicBezTo>
                    <a:pt x="635" y="558"/>
                    <a:pt x="621" y="557"/>
                    <a:pt x="625" y="568"/>
                  </a:cubicBezTo>
                  <a:cubicBezTo>
                    <a:pt x="629" y="579"/>
                    <a:pt x="651" y="599"/>
                    <a:pt x="661" y="614"/>
                  </a:cubicBezTo>
                  <a:cubicBezTo>
                    <a:pt x="671" y="628"/>
                    <a:pt x="678" y="648"/>
                    <a:pt x="685" y="656"/>
                  </a:cubicBezTo>
                  <a:cubicBezTo>
                    <a:pt x="692" y="664"/>
                    <a:pt x="694" y="657"/>
                    <a:pt x="702" y="661"/>
                  </a:cubicBezTo>
                  <a:cubicBezTo>
                    <a:pt x="706" y="669"/>
                    <a:pt x="728" y="673"/>
                    <a:pt x="733" y="680"/>
                  </a:cubicBezTo>
                  <a:cubicBezTo>
                    <a:pt x="738" y="688"/>
                    <a:pt x="751" y="736"/>
                    <a:pt x="751" y="736"/>
                  </a:cubicBezTo>
                  <a:cubicBezTo>
                    <a:pt x="755" y="749"/>
                    <a:pt x="762" y="744"/>
                    <a:pt x="763" y="750"/>
                  </a:cubicBezTo>
                  <a:cubicBezTo>
                    <a:pt x="764" y="756"/>
                    <a:pt x="755" y="765"/>
                    <a:pt x="757" y="772"/>
                  </a:cubicBezTo>
                  <a:cubicBezTo>
                    <a:pt x="759" y="779"/>
                    <a:pt x="771" y="786"/>
                    <a:pt x="777" y="790"/>
                  </a:cubicBezTo>
                  <a:cubicBezTo>
                    <a:pt x="783" y="794"/>
                    <a:pt x="787" y="788"/>
                    <a:pt x="793" y="794"/>
                  </a:cubicBezTo>
                  <a:cubicBezTo>
                    <a:pt x="804" y="808"/>
                    <a:pt x="805" y="819"/>
                    <a:pt x="813" y="828"/>
                  </a:cubicBezTo>
                  <a:cubicBezTo>
                    <a:pt x="821" y="837"/>
                    <a:pt x="842" y="852"/>
                    <a:pt x="843" y="846"/>
                  </a:cubicBezTo>
                  <a:cubicBezTo>
                    <a:pt x="845" y="832"/>
                    <a:pt x="826" y="820"/>
                    <a:pt x="817" y="794"/>
                  </a:cubicBezTo>
                  <a:cubicBezTo>
                    <a:pt x="806" y="776"/>
                    <a:pt x="798" y="755"/>
                    <a:pt x="791" y="742"/>
                  </a:cubicBezTo>
                  <a:cubicBezTo>
                    <a:pt x="784" y="729"/>
                    <a:pt x="777" y="724"/>
                    <a:pt x="775" y="718"/>
                  </a:cubicBezTo>
                  <a:cubicBezTo>
                    <a:pt x="781" y="721"/>
                    <a:pt x="775" y="705"/>
                    <a:pt x="779" y="706"/>
                  </a:cubicBezTo>
                  <a:cubicBezTo>
                    <a:pt x="783" y="707"/>
                    <a:pt x="793" y="717"/>
                    <a:pt x="797" y="724"/>
                  </a:cubicBezTo>
                  <a:cubicBezTo>
                    <a:pt x="801" y="731"/>
                    <a:pt x="799" y="741"/>
                    <a:pt x="805" y="750"/>
                  </a:cubicBezTo>
                  <a:cubicBezTo>
                    <a:pt x="811" y="759"/>
                    <a:pt x="822" y="767"/>
                    <a:pt x="831" y="776"/>
                  </a:cubicBezTo>
                  <a:cubicBezTo>
                    <a:pt x="840" y="789"/>
                    <a:pt x="856" y="791"/>
                    <a:pt x="861" y="806"/>
                  </a:cubicBezTo>
                  <a:cubicBezTo>
                    <a:pt x="872" y="836"/>
                    <a:pt x="875" y="824"/>
                    <a:pt x="889" y="844"/>
                  </a:cubicBezTo>
                  <a:cubicBezTo>
                    <a:pt x="892" y="857"/>
                    <a:pt x="901" y="859"/>
                    <a:pt x="899" y="870"/>
                  </a:cubicBezTo>
                  <a:cubicBezTo>
                    <a:pt x="899" y="879"/>
                    <a:pt x="886" y="887"/>
                    <a:pt x="891" y="896"/>
                  </a:cubicBezTo>
                  <a:cubicBezTo>
                    <a:pt x="895" y="905"/>
                    <a:pt x="920" y="920"/>
                    <a:pt x="929" y="922"/>
                  </a:cubicBezTo>
                  <a:cubicBezTo>
                    <a:pt x="939" y="928"/>
                    <a:pt x="938" y="923"/>
                    <a:pt x="949" y="928"/>
                  </a:cubicBezTo>
                  <a:cubicBezTo>
                    <a:pt x="960" y="933"/>
                    <a:pt x="979" y="943"/>
                    <a:pt x="993" y="950"/>
                  </a:cubicBezTo>
                  <a:cubicBezTo>
                    <a:pt x="1007" y="957"/>
                    <a:pt x="1024" y="967"/>
                    <a:pt x="1035" y="968"/>
                  </a:cubicBezTo>
                  <a:cubicBezTo>
                    <a:pt x="1046" y="974"/>
                    <a:pt x="1045" y="953"/>
                    <a:pt x="1061" y="958"/>
                  </a:cubicBezTo>
                  <a:cubicBezTo>
                    <a:pt x="1071" y="962"/>
                    <a:pt x="1080" y="979"/>
                    <a:pt x="1097" y="990"/>
                  </a:cubicBezTo>
                  <a:cubicBezTo>
                    <a:pt x="1127" y="994"/>
                    <a:pt x="1133" y="1005"/>
                    <a:pt x="1162" y="1024"/>
                  </a:cubicBezTo>
                  <a:cubicBezTo>
                    <a:pt x="1166" y="1028"/>
                    <a:pt x="1175" y="1033"/>
                    <a:pt x="1175" y="1033"/>
                  </a:cubicBezTo>
                  <a:cubicBezTo>
                    <a:pt x="1178" y="1037"/>
                    <a:pt x="1182" y="1040"/>
                    <a:pt x="1183" y="1045"/>
                  </a:cubicBezTo>
                  <a:cubicBezTo>
                    <a:pt x="1186" y="1054"/>
                    <a:pt x="1197" y="1048"/>
                    <a:pt x="1201" y="1056"/>
                  </a:cubicBezTo>
                  <a:cubicBezTo>
                    <a:pt x="1202" y="1058"/>
                    <a:pt x="1226" y="1089"/>
                    <a:pt x="1229" y="1091"/>
                  </a:cubicBezTo>
                  <a:cubicBezTo>
                    <a:pt x="1258" y="1081"/>
                    <a:pt x="1252" y="1075"/>
                    <a:pt x="1273" y="1082"/>
                  </a:cubicBezTo>
                  <a:cubicBezTo>
                    <a:pt x="1304" y="1113"/>
                    <a:pt x="1310" y="1163"/>
                    <a:pt x="1271" y="1188"/>
                  </a:cubicBezTo>
                  <a:cubicBezTo>
                    <a:pt x="1265" y="1207"/>
                    <a:pt x="1249" y="1213"/>
                    <a:pt x="1243" y="1232"/>
                  </a:cubicBezTo>
                  <a:cubicBezTo>
                    <a:pt x="1238" y="1243"/>
                    <a:pt x="1251" y="1244"/>
                    <a:pt x="1253" y="1262"/>
                  </a:cubicBezTo>
                  <a:cubicBezTo>
                    <a:pt x="1252" y="1271"/>
                    <a:pt x="1236" y="1275"/>
                    <a:pt x="1237" y="1288"/>
                  </a:cubicBezTo>
                  <a:cubicBezTo>
                    <a:pt x="1238" y="1301"/>
                    <a:pt x="1252" y="1326"/>
                    <a:pt x="1258" y="1338"/>
                  </a:cubicBezTo>
                  <a:cubicBezTo>
                    <a:pt x="1263" y="1347"/>
                    <a:pt x="1275" y="1363"/>
                    <a:pt x="1275" y="1363"/>
                  </a:cubicBezTo>
                  <a:cubicBezTo>
                    <a:pt x="1279" y="1374"/>
                    <a:pt x="1298" y="1395"/>
                    <a:pt x="1301" y="1406"/>
                  </a:cubicBezTo>
                  <a:cubicBezTo>
                    <a:pt x="1307" y="1419"/>
                    <a:pt x="1308" y="1427"/>
                    <a:pt x="1311" y="1438"/>
                  </a:cubicBezTo>
                  <a:cubicBezTo>
                    <a:pt x="1315" y="1446"/>
                    <a:pt x="1313" y="1460"/>
                    <a:pt x="1321" y="1470"/>
                  </a:cubicBezTo>
                  <a:cubicBezTo>
                    <a:pt x="1332" y="1481"/>
                    <a:pt x="1363" y="1491"/>
                    <a:pt x="1375" y="1502"/>
                  </a:cubicBezTo>
                  <a:cubicBezTo>
                    <a:pt x="1382" y="1514"/>
                    <a:pt x="1386" y="1526"/>
                    <a:pt x="1391" y="1538"/>
                  </a:cubicBezTo>
                  <a:cubicBezTo>
                    <a:pt x="1394" y="1547"/>
                    <a:pt x="1393" y="1582"/>
                    <a:pt x="1393" y="1582"/>
                  </a:cubicBezTo>
                  <a:cubicBezTo>
                    <a:pt x="1393" y="1595"/>
                    <a:pt x="1395" y="1590"/>
                    <a:pt x="1389" y="1626"/>
                  </a:cubicBezTo>
                  <a:cubicBezTo>
                    <a:pt x="1386" y="1642"/>
                    <a:pt x="1376" y="1664"/>
                    <a:pt x="1375" y="1676"/>
                  </a:cubicBezTo>
                  <a:cubicBezTo>
                    <a:pt x="1374" y="1688"/>
                    <a:pt x="1382" y="1693"/>
                    <a:pt x="1381" y="1700"/>
                  </a:cubicBezTo>
                  <a:cubicBezTo>
                    <a:pt x="1380" y="1707"/>
                    <a:pt x="1371" y="1708"/>
                    <a:pt x="1371" y="1716"/>
                  </a:cubicBezTo>
                  <a:cubicBezTo>
                    <a:pt x="1371" y="1724"/>
                    <a:pt x="1380" y="1738"/>
                    <a:pt x="1379" y="1750"/>
                  </a:cubicBezTo>
                  <a:cubicBezTo>
                    <a:pt x="1378" y="1762"/>
                    <a:pt x="1371" y="1776"/>
                    <a:pt x="1365" y="1790"/>
                  </a:cubicBezTo>
                  <a:cubicBezTo>
                    <a:pt x="1360" y="1805"/>
                    <a:pt x="1347" y="1816"/>
                    <a:pt x="1343" y="1832"/>
                  </a:cubicBezTo>
                  <a:cubicBezTo>
                    <a:pt x="1338" y="1841"/>
                    <a:pt x="1354" y="1819"/>
                    <a:pt x="1353" y="1858"/>
                  </a:cubicBezTo>
                  <a:cubicBezTo>
                    <a:pt x="1353" y="1867"/>
                    <a:pt x="1345" y="1875"/>
                    <a:pt x="1341" y="1884"/>
                  </a:cubicBezTo>
                  <a:cubicBezTo>
                    <a:pt x="1337" y="1893"/>
                    <a:pt x="1331" y="1903"/>
                    <a:pt x="1331" y="1910"/>
                  </a:cubicBezTo>
                  <a:cubicBezTo>
                    <a:pt x="1331" y="1917"/>
                    <a:pt x="1340" y="1921"/>
                    <a:pt x="1339" y="1928"/>
                  </a:cubicBezTo>
                  <a:cubicBezTo>
                    <a:pt x="1338" y="1935"/>
                    <a:pt x="1330" y="1942"/>
                    <a:pt x="1327" y="1950"/>
                  </a:cubicBezTo>
                  <a:cubicBezTo>
                    <a:pt x="1324" y="1958"/>
                    <a:pt x="1317" y="1972"/>
                    <a:pt x="1321" y="1976"/>
                  </a:cubicBezTo>
                  <a:cubicBezTo>
                    <a:pt x="1325" y="1980"/>
                    <a:pt x="1345" y="1974"/>
                    <a:pt x="1349" y="1976"/>
                  </a:cubicBezTo>
                  <a:cubicBezTo>
                    <a:pt x="1353" y="1978"/>
                    <a:pt x="1348" y="1985"/>
                    <a:pt x="1343" y="1988"/>
                  </a:cubicBezTo>
                  <a:cubicBezTo>
                    <a:pt x="1338" y="1991"/>
                    <a:pt x="1320" y="1981"/>
                    <a:pt x="1319" y="1994"/>
                  </a:cubicBezTo>
                  <a:cubicBezTo>
                    <a:pt x="1318" y="2007"/>
                    <a:pt x="1326" y="2051"/>
                    <a:pt x="1334" y="2069"/>
                  </a:cubicBezTo>
                  <a:cubicBezTo>
                    <a:pt x="1334" y="2089"/>
                    <a:pt x="1353" y="2089"/>
                    <a:pt x="1369" y="2100"/>
                  </a:cubicBezTo>
                  <a:cubicBezTo>
                    <a:pt x="1391" y="2115"/>
                    <a:pt x="1434" y="2112"/>
                    <a:pt x="1459" y="2120"/>
                  </a:cubicBezTo>
                  <a:cubicBezTo>
                    <a:pt x="1469" y="2120"/>
                    <a:pt x="1467" y="2102"/>
                    <a:pt x="1461" y="2096"/>
                  </a:cubicBezTo>
                  <a:cubicBezTo>
                    <a:pt x="1455" y="2090"/>
                    <a:pt x="1432" y="2091"/>
                    <a:pt x="1425" y="2082"/>
                  </a:cubicBezTo>
                  <a:cubicBezTo>
                    <a:pt x="1418" y="2073"/>
                    <a:pt x="1415" y="2054"/>
                    <a:pt x="1417" y="2044"/>
                  </a:cubicBezTo>
                  <a:cubicBezTo>
                    <a:pt x="1419" y="2034"/>
                    <a:pt x="1431" y="2034"/>
                    <a:pt x="1439" y="2024"/>
                  </a:cubicBezTo>
                  <a:cubicBezTo>
                    <a:pt x="1442" y="2020"/>
                    <a:pt x="1463" y="1986"/>
                    <a:pt x="1463" y="1986"/>
                  </a:cubicBezTo>
                  <a:cubicBezTo>
                    <a:pt x="1455" y="1974"/>
                    <a:pt x="1445" y="1980"/>
                    <a:pt x="1445" y="1980"/>
                  </a:cubicBezTo>
                  <a:cubicBezTo>
                    <a:pt x="1443" y="1975"/>
                    <a:pt x="1439" y="1958"/>
                    <a:pt x="1445" y="1952"/>
                  </a:cubicBezTo>
                  <a:cubicBezTo>
                    <a:pt x="1448" y="1946"/>
                    <a:pt x="1460" y="1950"/>
                    <a:pt x="1465" y="1946"/>
                  </a:cubicBezTo>
                  <a:cubicBezTo>
                    <a:pt x="1471" y="1942"/>
                    <a:pt x="1466" y="1935"/>
                    <a:pt x="1477" y="1926"/>
                  </a:cubicBezTo>
                  <a:cubicBezTo>
                    <a:pt x="1480" y="1921"/>
                    <a:pt x="1485" y="1918"/>
                    <a:pt x="1485" y="1914"/>
                  </a:cubicBezTo>
                  <a:cubicBezTo>
                    <a:pt x="1485" y="1910"/>
                    <a:pt x="1479" y="1908"/>
                    <a:pt x="1477" y="1902"/>
                  </a:cubicBezTo>
                  <a:cubicBezTo>
                    <a:pt x="1475" y="1896"/>
                    <a:pt x="1470" y="1880"/>
                    <a:pt x="1475" y="1878"/>
                  </a:cubicBezTo>
                  <a:cubicBezTo>
                    <a:pt x="1480" y="1876"/>
                    <a:pt x="1497" y="1892"/>
                    <a:pt x="1505" y="1888"/>
                  </a:cubicBezTo>
                  <a:cubicBezTo>
                    <a:pt x="1513" y="1884"/>
                    <a:pt x="1511" y="1860"/>
                    <a:pt x="1521" y="1854"/>
                  </a:cubicBezTo>
                  <a:cubicBezTo>
                    <a:pt x="1526" y="1852"/>
                    <a:pt x="1559" y="1855"/>
                    <a:pt x="1563" y="1850"/>
                  </a:cubicBezTo>
                  <a:cubicBezTo>
                    <a:pt x="1571" y="1845"/>
                    <a:pt x="1588" y="1824"/>
                    <a:pt x="1591" y="1816"/>
                  </a:cubicBezTo>
                  <a:cubicBezTo>
                    <a:pt x="1594" y="1808"/>
                    <a:pt x="1583" y="1807"/>
                    <a:pt x="1580" y="1801"/>
                  </a:cubicBezTo>
                  <a:cubicBezTo>
                    <a:pt x="1580" y="1798"/>
                    <a:pt x="1565" y="1781"/>
                    <a:pt x="1575" y="1778"/>
                  </a:cubicBezTo>
                  <a:cubicBezTo>
                    <a:pt x="1580" y="1776"/>
                    <a:pt x="1602" y="1790"/>
                    <a:pt x="1613" y="1788"/>
                  </a:cubicBezTo>
                  <a:cubicBezTo>
                    <a:pt x="1624" y="1786"/>
                    <a:pt x="1633" y="1779"/>
                    <a:pt x="1643" y="1768"/>
                  </a:cubicBezTo>
                  <a:cubicBezTo>
                    <a:pt x="1651" y="1762"/>
                    <a:pt x="1663" y="1725"/>
                    <a:pt x="1671" y="1720"/>
                  </a:cubicBezTo>
                  <a:cubicBezTo>
                    <a:pt x="1675" y="1716"/>
                    <a:pt x="1697" y="1688"/>
                    <a:pt x="1697" y="1688"/>
                  </a:cubicBezTo>
                  <a:cubicBezTo>
                    <a:pt x="1708" y="1673"/>
                    <a:pt x="1700" y="1678"/>
                    <a:pt x="1713" y="1666"/>
                  </a:cubicBezTo>
                  <a:cubicBezTo>
                    <a:pt x="1715" y="1631"/>
                    <a:pt x="1702" y="1629"/>
                    <a:pt x="1737" y="1618"/>
                  </a:cubicBezTo>
                  <a:cubicBezTo>
                    <a:pt x="1748" y="1607"/>
                    <a:pt x="1761" y="1597"/>
                    <a:pt x="1773" y="1592"/>
                  </a:cubicBezTo>
                  <a:cubicBezTo>
                    <a:pt x="1785" y="1587"/>
                    <a:pt x="1800" y="1593"/>
                    <a:pt x="1810" y="1586"/>
                  </a:cubicBezTo>
                  <a:cubicBezTo>
                    <a:pt x="1818" y="1578"/>
                    <a:pt x="1823" y="1557"/>
                    <a:pt x="1831" y="1548"/>
                  </a:cubicBezTo>
                  <a:cubicBezTo>
                    <a:pt x="1835" y="1544"/>
                    <a:pt x="1839" y="1502"/>
                    <a:pt x="1839" y="1502"/>
                  </a:cubicBezTo>
                  <a:cubicBezTo>
                    <a:pt x="1843" y="1484"/>
                    <a:pt x="1842" y="1442"/>
                    <a:pt x="1847" y="1428"/>
                  </a:cubicBezTo>
                  <a:cubicBezTo>
                    <a:pt x="1851" y="1412"/>
                    <a:pt x="1859" y="1411"/>
                    <a:pt x="1865" y="1404"/>
                  </a:cubicBezTo>
                  <a:cubicBezTo>
                    <a:pt x="1871" y="1397"/>
                    <a:pt x="1878" y="1405"/>
                    <a:pt x="1883" y="1388"/>
                  </a:cubicBezTo>
                  <a:cubicBezTo>
                    <a:pt x="1893" y="1360"/>
                    <a:pt x="1922" y="1321"/>
                    <a:pt x="1895" y="1304"/>
                  </a:cubicBezTo>
                  <a:cubicBezTo>
                    <a:pt x="1891" y="1285"/>
                    <a:pt x="1876" y="1296"/>
                    <a:pt x="1865" y="1288"/>
                  </a:cubicBezTo>
                  <a:cubicBezTo>
                    <a:pt x="1854" y="1280"/>
                    <a:pt x="1838" y="1260"/>
                    <a:pt x="1829" y="1258"/>
                  </a:cubicBezTo>
                  <a:cubicBezTo>
                    <a:pt x="1820" y="1256"/>
                    <a:pt x="1815" y="1278"/>
                    <a:pt x="1809" y="1278"/>
                  </a:cubicBezTo>
                  <a:cubicBezTo>
                    <a:pt x="1802" y="1280"/>
                    <a:pt x="1799" y="1258"/>
                    <a:pt x="1791" y="1256"/>
                  </a:cubicBezTo>
                  <a:cubicBezTo>
                    <a:pt x="1783" y="1254"/>
                    <a:pt x="1764" y="1267"/>
                    <a:pt x="1760" y="1264"/>
                  </a:cubicBezTo>
                  <a:cubicBezTo>
                    <a:pt x="1752" y="1261"/>
                    <a:pt x="1780" y="1248"/>
                    <a:pt x="1767" y="1240"/>
                  </a:cubicBezTo>
                  <a:cubicBezTo>
                    <a:pt x="1762" y="1233"/>
                    <a:pt x="1738" y="1222"/>
                    <a:pt x="1729" y="1220"/>
                  </a:cubicBezTo>
                  <a:cubicBezTo>
                    <a:pt x="1720" y="1218"/>
                    <a:pt x="1720" y="1231"/>
                    <a:pt x="1713" y="1230"/>
                  </a:cubicBezTo>
                  <a:cubicBezTo>
                    <a:pt x="1706" y="1229"/>
                    <a:pt x="1689" y="1222"/>
                    <a:pt x="1685" y="1214"/>
                  </a:cubicBezTo>
                  <a:cubicBezTo>
                    <a:pt x="1678" y="1206"/>
                    <a:pt x="1692" y="1191"/>
                    <a:pt x="1687" y="1182"/>
                  </a:cubicBezTo>
                  <a:cubicBezTo>
                    <a:pt x="1683" y="1170"/>
                    <a:pt x="1671" y="1156"/>
                    <a:pt x="1663" y="1144"/>
                  </a:cubicBezTo>
                  <a:cubicBezTo>
                    <a:pt x="1651" y="1133"/>
                    <a:pt x="1648" y="1117"/>
                    <a:pt x="1637" y="1112"/>
                  </a:cubicBezTo>
                  <a:cubicBezTo>
                    <a:pt x="1629" y="1107"/>
                    <a:pt x="1626" y="1115"/>
                    <a:pt x="1617" y="1116"/>
                  </a:cubicBezTo>
                  <a:cubicBezTo>
                    <a:pt x="1613" y="1119"/>
                    <a:pt x="1589" y="1118"/>
                    <a:pt x="1584" y="1119"/>
                  </a:cubicBezTo>
                  <a:cubicBezTo>
                    <a:pt x="1573" y="1121"/>
                    <a:pt x="1587" y="1115"/>
                    <a:pt x="1581" y="1110"/>
                  </a:cubicBezTo>
                  <a:cubicBezTo>
                    <a:pt x="1575" y="1106"/>
                    <a:pt x="1581" y="1095"/>
                    <a:pt x="1569" y="1088"/>
                  </a:cubicBezTo>
                  <a:cubicBezTo>
                    <a:pt x="1561" y="1083"/>
                    <a:pt x="1540" y="1087"/>
                    <a:pt x="1533" y="1078"/>
                  </a:cubicBezTo>
                  <a:cubicBezTo>
                    <a:pt x="1526" y="1069"/>
                    <a:pt x="1532" y="1039"/>
                    <a:pt x="1529" y="1032"/>
                  </a:cubicBezTo>
                  <a:cubicBezTo>
                    <a:pt x="1526" y="1025"/>
                    <a:pt x="1516" y="1032"/>
                    <a:pt x="1513" y="1038"/>
                  </a:cubicBezTo>
                  <a:cubicBezTo>
                    <a:pt x="1510" y="1044"/>
                    <a:pt x="1512" y="1067"/>
                    <a:pt x="1509" y="1066"/>
                  </a:cubicBezTo>
                  <a:cubicBezTo>
                    <a:pt x="1505" y="1068"/>
                    <a:pt x="1503" y="1038"/>
                    <a:pt x="1497" y="1034"/>
                  </a:cubicBezTo>
                  <a:cubicBezTo>
                    <a:pt x="1491" y="1030"/>
                    <a:pt x="1477" y="1044"/>
                    <a:pt x="1471" y="1045"/>
                  </a:cubicBezTo>
                  <a:cubicBezTo>
                    <a:pt x="1467" y="1042"/>
                    <a:pt x="1459" y="1037"/>
                    <a:pt x="1459" y="1037"/>
                  </a:cubicBezTo>
                  <a:cubicBezTo>
                    <a:pt x="1453" y="1034"/>
                    <a:pt x="1443" y="1041"/>
                    <a:pt x="1435" y="1038"/>
                  </a:cubicBezTo>
                  <a:cubicBezTo>
                    <a:pt x="1427" y="1035"/>
                    <a:pt x="1420" y="1020"/>
                    <a:pt x="1411" y="1020"/>
                  </a:cubicBezTo>
                  <a:cubicBezTo>
                    <a:pt x="1402" y="1020"/>
                    <a:pt x="1387" y="1039"/>
                    <a:pt x="1383" y="1038"/>
                  </a:cubicBezTo>
                  <a:cubicBezTo>
                    <a:pt x="1379" y="1037"/>
                    <a:pt x="1396" y="1013"/>
                    <a:pt x="1389" y="1012"/>
                  </a:cubicBezTo>
                  <a:cubicBezTo>
                    <a:pt x="1365" y="1016"/>
                    <a:pt x="1361" y="1034"/>
                    <a:pt x="1339" y="1032"/>
                  </a:cubicBezTo>
                  <a:cubicBezTo>
                    <a:pt x="1323" y="1041"/>
                    <a:pt x="1327" y="1053"/>
                    <a:pt x="1321" y="1060"/>
                  </a:cubicBezTo>
                  <a:cubicBezTo>
                    <a:pt x="1315" y="1067"/>
                    <a:pt x="1313" y="1073"/>
                    <a:pt x="1305" y="1072"/>
                  </a:cubicBezTo>
                  <a:cubicBezTo>
                    <a:pt x="1297" y="1071"/>
                    <a:pt x="1283" y="1055"/>
                    <a:pt x="1273" y="1054"/>
                  </a:cubicBezTo>
                  <a:cubicBezTo>
                    <a:pt x="1263" y="1056"/>
                    <a:pt x="1265" y="1060"/>
                    <a:pt x="1243" y="1068"/>
                  </a:cubicBezTo>
                  <a:cubicBezTo>
                    <a:pt x="1234" y="1065"/>
                    <a:pt x="1221" y="1052"/>
                    <a:pt x="1215" y="1044"/>
                  </a:cubicBezTo>
                  <a:cubicBezTo>
                    <a:pt x="1209" y="1036"/>
                    <a:pt x="1209" y="1031"/>
                    <a:pt x="1209" y="1020"/>
                  </a:cubicBezTo>
                  <a:cubicBezTo>
                    <a:pt x="1209" y="1009"/>
                    <a:pt x="1216" y="988"/>
                    <a:pt x="1215" y="978"/>
                  </a:cubicBezTo>
                  <a:cubicBezTo>
                    <a:pt x="1214" y="968"/>
                    <a:pt x="1213" y="961"/>
                    <a:pt x="1201" y="958"/>
                  </a:cubicBezTo>
                  <a:cubicBezTo>
                    <a:pt x="1189" y="955"/>
                    <a:pt x="1150" y="962"/>
                    <a:pt x="1141" y="958"/>
                  </a:cubicBezTo>
                  <a:cubicBezTo>
                    <a:pt x="1136" y="959"/>
                    <a:pt x="1152" y="942"/>
                    <a:pt x="1147" y="932"/>
                  </a:cubicBezTo>
                  <a:cubicBezTo>
                    <a:pt x="1135" y="910"/>
                    <a:pt x="1158" y="899"/>
                    <a:pt x="1165" y="880"/>
                  </a:cubicBezTo>
                  <a:cubicBezTo>
                    <a:pt x="1164" y="876"/>
                    <a:pt x="1161" y="864"/>
                    <a:pt x="1157" y="862"/>
                  </a:cubicBezTo>
                  <a:cubicBezTo>
                    <a:pt x="1151" y="860"/>
                    <a:pt x="1126" y="870"/>
                    <a:pt x="1121" y="872"/>
                  </a:cubicBezTo>
                  <a:cubicBezTo>
                    <a:pt x="1107" y="877"/>
                    <a:pt x="1110" y="906"/>
                    <a:pt x="1097" y="912"/>
                  </a:cubicBezTo>
                  <a:cubicBezTo>
                    <a:pt x="1084" y="918"/>
                    <a:pt x="1057" y="918"/>
                    <a:pt x="1043" y="910"/>
                  </a:cubicBezTo>
                  <a:cubicBezTo>
                    <a:pt x="1028" y="901"/>
                    <a:pt x="1019" y="877"/>
                    <a:pt x="1011" y="864"/>
                  </a:cubicBezTo>
                  <a:cubicBezTo>
                    <a:pt x="1005" y="856"/>
                    <a:pt x="1018" y="840"/>
                    <a:pt x="1013" y="832"/>
                  </a:cubicBezTo>
                  <a:cubicBezTo>
                    <a:pt x="1010" y="827"/>
                    <a:pt x="1013" y="800"/>
                    <a:pt x="1013" y="800"/>
                  </a:cubicBezTo>
                  <a:cubicBezTo>
                    <a:pt x="1014" y="787"/>
                    <a:pt x="1008" y="773"/>
                    <a:pt x="1013" y="764"/>
                  </a:cubicBezTo>
                  <a:cubicBezTo>
                    <a:pt x="1018" y="755"/>
                    <a:pt x="1033" y="750"/>
                    <a:pt x="1045" y="744"/>
                  </a:cubicBezTo>
                  <a:cubicBezTo>
                    <a:pt x="1065" y="738"/>
                    <a:pt x="1066" y="738"/>
                    <a:pt x="1083" y="728"/>
                  </a:cubicBezTo>
                  <a:cubicBezTo>
                    <a:pt x="1096" y="726"/>
                    <a:pt x="1103" y="744"/>
                    <a:pt x="1111" y="744"/>
                  </a:cubicBezTo>
                  <a:cubicBezTo>
                    <a:pt x="1119" y="744"/>
                    <a:pt x="1123" y="730"/>
                    <a:pt x="1131" y="726"/>
                  </a:cubicBezTo>
                  <a:cubicBezTo>
                    <a:pt x="1143" y="726"/>
                    <a:pt x="1148" y="723"/>
                    <a:pt x="1159" y="718"/>
                  </a:cubicBezTo>
                  <a:cubicBezTo>
                    <a:pt x="1175" y="721"/>
                    <a:pt x="1176" y="724"/>
                    <a:pt x="1187" y="738"/>
                  </a:cubicBezTo>
                  <a:cubicBezTo>
                    <a:pt x="1194" y="745"/>
                    <a:pt x="1206" y="723"/>
                    <a:pt x="1211" y="732"/>
                  </a:cubicBezTo>
                  <a:cubicBezTo>
                    <a:pt x="1216" y="735"/>
                    <a:pt x="1224" y="744"/>
                    <a:pt x="1227" y="752"/>
                  </a:cubicBezTo>
                  <a:cubicBezTo>
                    <a:pt x="1230" y="760"/>
                    <a:pt x="1226" y="774"/>
                    <a:pt x="1227" y="782"/>
                  </a:cubicBezTo>
                  <a:cubicBezTo>
                    <a:pt x="1229" y="787"/>
                    <a:pt x="1232" y="807"/>
                    <a:pt x="1233" y="801"/>
                  </a:cubicBezTo>
                  <a:cubicBezTo>
                    <a:pt x="1237" y="799"/>
                    <a:pt x="1257" y="814"/>
                    <a:pt x="1261" y="806"/>
                  </a:cubicBezTo>
                  <a:cubicBezTo>
                    <a:pt x="1265" y="798"/>
                    <a:pt x="1261" y="769"/>
                    <a:pt x="1257" y="754"/>
                  </a:cubicBezTo>
                  <a:cubicBezTo>
                    <a:pt x="1253" y="739"/>
                    <a:pt x="1234" y="732"/>
                    <a:pt x="1237" y="718"/>
                  </a:cubicBezTo>
                  <a:cubicBezTo>
                    <a:pt x="1240" y="704"/>
                    <a:pt x="1260" y="684"/>
                    <a:pt x="1273" y="672"/>
                  </a:cubicBezTo>
                  <a:cubicBezTo>
                    <a:pt x="1282" y="658"/>
                    <a:pt x="1308" y="659"/>
                    <a:pt x="1313" y="644"/>
                  </a:cubicBezTo>
                  <a:cubicBezTo>
                    <a:pt x="1320" y="636"/>
                    <a:pt x="1305" y="613"/>
                    <a:pt x="1305" y="604"/>
                  </a:cubicBezTo>
                  <a:cubicBezTo>
                    <a:pt x="1305" y="595"/>
                    <a:pt x="1309" y="589"/>
                    <a:pt x="1313" y="588"/>
                  </a:cubicBezTo>
                  <a:cubicBezTo>
                    <a:pt x="1317" y="587"/>
                    <a:pt x="1326" y="602"/>
                    <a:pt x="1331" y="600"/>
                  </a:cubicBezTo>
                  <a:cubicBezTo>
                    <a:pt x="1336" y="598"/>
                    <a:pt x="1338" y="585"/>
                    <a:pt x="1343" y="578"/>
                  </a:cubicBezTo>
                  <a:cubicBezTo>
                    <a:pt x="1348" y="571"/>
                    <a:pt x="1354" y="563"/>
                    <a:pt x="1363" y="556"/>
                  </a:cubicBezTo>
                  <a:cubicBezTo>
                    <a:pt x="1377" y="542"/>
                    <a:pt x="1393" y="544"/>
                    <a:pt x="1399" y="538"/>
                  </a:cubicBezTo>
                  <a:cubicBezTo>
                    <a:pt x="1405" y="532"/>
                    <a:pt x="1393" y="525"/>
                    <a:pt x="1399" y="518"/>
                  </a:cubicBezTo>
                  <a:cubicBezTo>
                    <a:pt x="1405" y="503"/>
                    <a:pt x="1424" y="508"/>
                    <a:pt x="1435" y="496"/>
                  </a:cubicBezTo>
                  <a:cubicBezTo>
                    <a:pt x="1448" y="484"/>
                    <a:pt x="1455" y="480"/>
                    <a:pt x="1471" y="476"/>
                  </a:cubicBezTo>
                  <a:cubicBezTo>
                    <a:pt x="1483" y="478"/>
                    <a:pt x="1477" y="484"/>
                    <a:pt x="1475" y="490"/>
                  </a:cubicBezTo>
                  <a:cubicBezTo>
                    <a:pt x="1473" y="496"/>
                    <a:pt x="1458" y="512"/>
                    <a:pt x="1461" y="514"/>
                  </a:cubicBezTo>
                  <a:cubicBezTo>
                    <a:pt x="1464" y="516"/>
                    <a:pt x="1482" y="507"/>
                    <a:pt x="1491" y="502"/>
                  </a:cubicBezTo>
                  <a:cubicBezTo>
                    <a:pt x="1501" y="498"/>
                    <a:pt x="1507" y="492"/>
                    <a:pt x="1517" y="486"/>
                  </a:cubicBezTo>
                  <a:cubicBezTo>
                    <a:pt x="1527" y="480"/>
                    <a:pt x="1548" y="473"/>
                    <a:pt x="1553" y="468"/>
                  </a:cubicBezTo>
                  <a:cubicBezTo>
                    <a:pt x="1563" y="466"/>
                    <a:pt x="1549" y="454"/>
                    <a:pt x="1545" y="454"/>
                  </a:cubicBezTo>
                  <a:cubicBezTo>
                    <a:pt x="1541" y="454"/>
                    <a:pt x="1535" y="468"/>
                    <a:pt x="1527" y="470"/>
                  </a:cubicBezTo>
                  <a:cubicBezTo>
                    <a:pt x="1519" y="472"/>
                    <a:pt x="1505" y="472"/>
                    <a:pt x="1497" y="468"/>
                  </a:cubicBezTo>
                  <a:cubicBezTo>
                    <a:pt x="1489" y="464"/>
                    <a:pt x="1479" y="450"/>
                    <a:pt x="1479" y="444"/>
                  </a:cubicBezTo>
                  <a:cubicBezTo>
                    <a:pt x="1479" y="438"/>
                    <a:pt x="1497" y="437"/>
                    <a:pt x="1497" y="432"/>
                  </a:cubicBezTo>
                  <a:cubicBezTo>
                    <a:pt x="1471" y="429"/>
                    <a:pt x="1494" y="410"/>
                    <a:pt x="1477" y="414"/>
                  </a:cubicBezTo>
                  <a:cubicBezTo>
                    <a:pt x="1460" y="418"/>
                    <a:pt x="1405" y="453"/>
                    <a:pt x="1397" y="454"/>
                  </a:cubicBezTo>
                  <a:cubicBezTo>
                    <a:pt x="1389" y="455"/>
                    <a:pt x="1415" y="428"/>
                    <a:pt x="1429" y="418"/>
                  </a:cubicBezTo>
                  <a:cubicBezTo>
                    <a:pt x="1443" y="408"/>
                    <a:pt x="1460" y="396"/>
                    <a:pt x="1480" y="393"/>
                  </a:cubicBezTo>
                  <a:cubicBezTo>
                    <a:pt x="1487" y="386"/>
                    <a:pt x="1531" y="402"/>
                    <a:pt x="1551" y="400"/>
                  </a:cubicBezTo>
                  <a:cubicBezTo>
                    <a:pt x="1567" y="398"/>
                    <a:pt x="1568" y="381"/>
                    <a:pt x="1575" y="378"/>
                  </a:cubicBezTo>
                  <a:cubicBezTo>
                    <a:pt x="1582" y="375"/>
                    <a:pt x="1594" y="374"/>
                    <a:pt x="1591" y="384"/>
                  </a:cubicBezTo>
                  <a:cubicBezTo>
                    <a:pt x="1599" y="389"/>
                    <a:pt x="1548" y="424"/>
                    <a:pt x="1559" y="438"/>
                  </a:cubicBezTo>
                  <a:cubicBezTo>
                    <a:pt x="1561" y="448"/>
                    <a:pt x="1591" y="444"/>
                    <a:pt x="1603" y="446"/>
                  </a:cubicBezTo>
                  <a:cubicBezTo>
                    <a:pt x="1615" y="448"/>
                    <a:pt x="1623" y="448"/>
                    <a:pt x="1631" y="450"/>
                  </a:cubicBezTo>
                  <a:cubicBezTo>
                    <a:pt x="1639" y="452"/>
                    <a:pt x="1645" y="457"/>
                    <a:pt x="1649" y="456"/>
                  </a:cubicBezTo>
                  <a:cubicBezTo>
                    <a:pt x="1653" y="455"/>
                    <a:pt x="1657" y="448"/>
                    <a:pt x="1657" y="442"/>
                  </a:cubicBezTo>
                  <a:cubicBezTo>
                    <a:pt x="1657" y="436"/>
                    <a:pt x="1652" y="428"/>
                    <a:pt x="1647" y="422"/>
                  </a:cubicBezTo>
                  <a:cubicBezTo>
                    <a:pt x="1642" y="416"/>
                    <a:pt x="1634" y="411"/>
                    <a:pt x="1627" y="408"/>
                  </a:cubicBezTo>
                  <a:cubicBezTo>
                    <a:pt x="1620" y="405"/>
                    <a:pt x="1611" y="411"/>
                    <a:pt x="1607" y="406"/>
                  </a:cubicBezTo>
                  <a:cubicBezTo>
                    <a:pt x="1603" y="401"/>
                    <a:pt x="1601" y="386"/>
                    <a:pt x="1601" y="376"/>
                  </a:cubicBezTo>
                  <a:cubicBezTo>
                    <a:pt x="1601" y="366"/>
                    <a:pt x="1612" y="354"/>
                    <a:pt x="1607" y="346"/>
                  </a:cubicBezTo>
                  <a:cubicBezTo>
                    <a:pt x="1602" y="338"/>
                    <a:pt x="1580" y="332"/>
                    <a:pt x="1568" y="327"/>
                  </a:cubicBezTo>
                  <a:cubicBezTo>
                    <a:pt x="1563" y="320"/>
                    <a:pt x="1542" y="326"/>
                    <a:pt x="1535" y="318"/>
                  </a:cubicBezTo>
                  <a:cubicBezTo>
                    <a:pt x="1528" y="310"/>
                    <a:pt x="1531" y="290"/>
                    <a:pt x="1523" y="276"/>
                  </a:cubicBezTo>
                  <a:cubicBezTo>
                    <a:pt x="1512" y="260"/>
                    <a:pt x="1495" y="252"/>
                    <a:pt x="1484" y="236"/>
                  </a:cubicBezTo>
                  <a:cubicBezTo>
                    <a:pt x="1476" y="229"/>
                    <a:pt x="1476" y="237"/>
                    <a:pt x="1471" y="242"/>
                  </a:cubicBezTo>
                  <a:cubicBezTo>
                    <a:pt x="1466" y="247"/>
                    <a:pt x="1460" y="266"/>
                    <a:pt x="1451" y="268"/>
                  </a:cubicBezTo>
                  <a:cubicBezTo>
                    <a:pt x="1442" y="270"/>
                    <a:pt x="1426" y="261"/>
                    <a:pt x="1419" y="254"/>
                  </a:cubicBezTo>
                  <a:cubicBezTo>
                    <a:pt x="1408" y="258"/>
                    <a:pt x="1415" y="230"/>
                    <a:pt x="1409" y="224"/>
                  </a:cubicBezTo>
                  <a:cubicBezTo>
                    <a:pt x="1403" y="218"/>
                    <a:pt x="1391" y="222"/>
                    <a:pt x="1383" y="218"/>
                  </a:cubicBezTo>
                  <a:cubicBezTo>
                    <a:pt x="1375" y="214"/>
                    <a:pt x="1368" y="200"/>
                    <a:pt x="1361" y="198"/>
                  </a:cubicBezTo>
                  <a:cubicBezTo>
                    <a:pt x="1354" y="196"/>
                    <a:pt x="1351" y="206"/>
                    <a:pt x="1339" y="206"/>
                  </a:cubicBezTo>
                  <a:cubicBezTo>
                    <a:pt x="1314" y="197"/>
                    <a:pt x="1296" y="194"/>
                    <a:pt x="1289" y="200"/>
                  </a:cubicBezTo>
                  <a:cubicBezTo>
                    <a:pt x="1282" y="206"/>
                    <a:pt x="1294" y="231"/>
                    <a:pt x="1295" y="240"/>
                  </a:cubicBezTo>
                  <a:cubicBezTo>
                    <a:pt x="1296" y="245"/>
                    <a:pt x="1292" y="253"/>
                    <a:pt x="1296" y="256"/>
                  </a:cubicBezTo>
                  <a:cubicBezTo>
                    <a:pt x="1296" y="260"/>
                    <a:pt x="1285" y="260"/>
                    <a:pt x="1283" y="266"/>
                  </a:cubicBezTo>
                  <a:cubicBezTo>
                    <a:pt x="1286" y="274"/>
                    <a:pt x="1314" y="293"/>
                    <a:pt x="1315" y="302"/>
                  </a:cubicBezTo>
                  <a:cubicBezTo>
                    <a:pt x="1316" y="309"/>
                    <a:pt x="1298" y="317"/>
                    <a:pt x="1289" y="320"/>
                  </a:cubicBezTo>
                  <a:cubicBezTo>
                    <a:pt x="1282" y="324"/>
                    <a:pt x="1273" y="318"/>
                    <a:pt x="1273" y="324"/>
                  </a:cubicBezTo>
                  <a:cubicBezTo>
                    <a:pt x="1278" y="339"/>
                    <a:pt x="1288" y="355"/>
                    <a:pt x="1288" y="355"/>
                  </a:cubicBezTo>
                  <a:cubicBezTo>
                    <a:pt x="1288" y="362"/>
                    <a:pt x="1281" y="381"/>
                    <a:pt x="1273" y="382"/>
                  </a:cubicBezTo>
                  <a:cubicBezTo>
                    <a:pt x="1265" y="383"/>
                    <a:pt x="1245" y="370"/>
                    <a:pt x="1237" y="360"/>
                  </a:cubicBezTo>
                  <a:cubicBezTo>
                    <a:pt x="1223" y="348"/>
                    <a:pt x="1239" y="334"/>
                    <a:pt x="1225" y="324"/>
                  </a:cubicBezTo>
                  <a:cubicBezTo>
                    <a:pt x="1218" y="315"/>
                    <a:pt x="1212" y="325"/>
                    <a:pt x="1197" y="318"/>
                  </a:cubicBezTo>
                  <a:cubicBezTo>
                    <a:pt x="1187" y="315"/>
                    <a:pt x="1178" y="314"/>
                    <a:pt x="1167" y="308"/>
                  </a:cubicBezTo>
                  <a:cubicBezTo>
                    <a:pt x="1156" y="302"/>
                    <a:pt x="1145" y="288"/>
                    <a:pt x="1133" y="284"/>
                  </a:cubicBezTo>
                  <a:cubicBezTo>
                    <a:pt x="1115" y="275"/>
                    <a:pt x="1101" y="289"/>
                    <a:pt x="1093" y="286"/>
                  </a:cubicBezTo>
                  <a:cubicBezTo>
                    <a:pt x="1085" y="283"/>
                    <a:pt x="1090" y="268"/>
                    <a:pt x="1085" y="264"/>
                  </a:cubicBezTo>
                  <a:cubicBezTo>
                    <a:pt x="1080" y="260"/>
                    <a:pt x="1066" y="264"/>
                    <a:pt x="1061" y="260"/>
                  </a:cubicBezTo>
                  <a:cubicBezTo>
                    <a:pt x="1056" y="256"/>
                    <a:pt x="1053" y="249"/>
                    <a:pt x="1055" y="240"/>
                  </a:cubicBezTo>
                  <a:cubicBezTo>
                    <a:pt x="1046" y="227"/>
                    <a:pt x="1076" y="223"/>
                    <a:pt x="1071" y="208"/>
                  </a:cubicBezTo>
                  <a:cubicBezTo>
                    <a:pt x="1076" y="197"/>
                    <a:pt x="1104" y="198"/>
                    <a:pt x="1113" y="192"/>
                  </a:cubicBezTo>
                  <a:cubicBezTo>
                    <a:pt x="1122" y="186"/>
                    <a:pt x="1113" y="177"/>
                    <a:pt x="1123" y="174"/>
                  </a:cubicBezTo>
                  <a:cubicBezTo>
                    <a:pt x="1133" y="171"/>
                    <a:pt x="1162" y="169"/>
                    <a:pt x="1171" y="172"/>
                  </a:cubicBezTo>
                  <a:cubicBezTo>
                    <a:pt x="1180" y="175"/>
                    <a:pt x="1171" y="188"/>
                    <a:pt x="1177" y="190"/>
                  </a:cubicBezTo>
                  <a:cubicBezTo>
                    <a:pt x="1183" y="192"/>
                    <a:pt x="1199" y="181"/>
                    <a:pt x="1205" y="184"/>
                  </a:cubicBezTo>
                  <a:cubicBezTo>
                    <a:pt x="1211" y="187"/>
                    <a:pt x="1211" y="207"/>
                    <a:pt x="1215" y="208"/>
                  </a:cubicBezTo>
                  <a:cubicBezTo>
                    <a:pt x="1219" y="209"/>
                    <a:pt x="1221" y="192"/>
                    <a:pt x="1227" y="190"/>
                  </a:cubicBezTo>
                  <a:cubicBezTo>
                    <a:pt x="1233" y="188"/>
                    <a:pt x="1253" y="199"/>
                    <a:pt x="1253" y="194"/>
                  </a:cubicBezTo>
                  <a:cubicBezTo>
                    <a:pt x="1267" y="192"/>
                    <a:pt x="1238" y="165"/>
                    <a:pt x="1227" y="158"/>
                  </a:cubicBezTo>
                  <a:cubicBezTo>
                    <a:pt x="1219" y="152"/>
                    <a:pt x="1211" y="161"/>
                    <a:pt x="1205" y="160"/>
                  </a:cubicBezTo>
                  <a:cubicBezTo>
                    <a:pt x="1199" y="159"/>
                    <a:pt x="1196" y="150"/>
                    <a:pt x="1189" y="150"/>
                  </a:cubicBezTo>
                  <a:cubicBezTo>
                    <a:pt x="1182" y="150"/>
                    <a:pt x="1164" y="164"/>
                    <a:pt x="1161" y="162"/>
                  </a:cubicBezTo>
                  <a:cubicBezTo>
                    <a:pt x="1158" y="160"/>
                    <a:pt x="1173" y="147"/>
                    <a:pt x="1171" y="138"/>
                  </a:cubicBezTo>
                  <a:cubicBezTo>
                    <a:pt x="1169" y="129"/>
                    <a:pt x="1151" y="119"/>
                    <a:pt x="1149" y="110"/>
                  </a:cubicBezTo>
                  <a:cubicBezTo>
                    <a:pt x="1147" y="101"/>
                    <a:pt x="1153" y="87"/>
                    <a:pt x="1159" y="82"/>
                  </a:cubicBezTo>
                  <a:cubicBezTo>
                    <a:pt x="1164" y="82"/>
                    <a:pt x="1177" y="74"/>
                    <a:pt x="1183" y="82"/>
                  </a:cubicBezTo>
                  <a:cubicBezTo>
                    <a:pt x="1187" y="89"/>
                    <a:pt x="1172" y="118"/>
                    <a:pt x="1181" y="126"/>
                  </a:cubicBezTo>
                  <a:cubicBezTo>
                    <a:pt x="1190" y="134"/>
                    <a:pt x="1226" y="135"/>
                    <a:pt x="1235" y="128"/>
                  </a:cubicBezTo>
                  <a:cubicBezTo>
                    <a:pt x="1251" y="132"/>
                    <a:pt x="1232" y="92"/>
                    <a:pt x="1237" y="84"/>
                  </a:cubicBezTo>
                  <a:cubicBezTo>
                    <a:pt x="1242" y="76"/>
                    <a:pt x="1259" y="79"/>
                    <a:pt x="1267" y="80"/>
                  </a:cubicBezTo>
                  <a:cubicBezTo>
                    <a:pt x="1275" y="81"/>
                    <a:pt x="1283" y="93"/>
                    <a:pt x="1287" y="92"/>
                  </a:cubicBezTo>
                  <a:cubicBezTo>
                    <a:pt x="1291" y="91"/>
                    <a:pt x="1283" y="75"/>
                    <a:pt x="1289" y="76"/>
                  </a:cubicBezTo>
                  <a:cubicBezTo>
                    <a:pt x="1295" y="77"/>
                    <a:pt x="1319" y="93"/>
                    <a:pt x="1321" y="100"/>
                  </a:cubicBezTo>
                  <a:cubicBezTo>
                    <a:pt x="1323" y="107"/>
                    <a:pt x="1301" y="115"/>
                    <a:pt x="1301" y="120"/>
                  </a:cubicBezTo>
                  <a:cubicBezTo>
                    <a:pt x="1301" y="125"/>
                    <a:pt x="1314" y="135"/>
                    <a:pt x="1323" y="132"/>
                  </a:cubicBezTo>
                  <a:cubicBezTo>
                    <a:pt x="1332" y="129"/>
                    <a:pt x="1344" y="102"/>
                    <a:pt x="1353" y="100"/>
                  </a:cubicBezTo>
                  <a:cubicBezTo>
                    <a:pt x="1362" y="98"/>
                    <a:pt x="1376" y="111"/>
                    <a:pt x="1375" y="118"/>
                  </a:cubicBezTo>
                  <a:cubicBezTo>
                    <a:pt x="1374" y="125"/>
                    <a:pt x="1356" y="137"/>
                    <a:pt x="1349" y="144"/>
                  </a:cubicBezTo>
                  <a:cubicBezTo>
                    <a:pt x="1342" y="151"/>
                    <a:pt x="1345" y="156"/>
                    <a:pt x="1335" y="158"/>
                  </a:cubicBezTo>
                  <a:cubicBezTo>
                    <a:pt x="1325" y="160"/>
                    <a:pt x="1293" y="150"/>
                    <a:pt x="1287" y="154"/>
                  </a:cubicBezTo>
                  <a:cubicBezTo>
                    <a:pt x="1281" y="158"/>
                    <a:pt x="1290" y="179"/>
                    <a:pt x="1301" y="182"/>
                  </a:cubicBezTo>
                  <a:cubicBezTo>
                    <a:pt x="1312" y="185"/>
                    <a:pt x="1336" y="168"/>
                    <a:pt x="1353" y="172"/>
                  </a:cubicBezTo>
                  <a:cubicBezTo>
                    <a:pt x="1370" y="176"/>
                    <a:pt x="1386" y="197"/>
                    <a:pt x="1403" y="204"/>
                  </a:cubicBezTo>
                  <a:cubicBezTo>
                    <a:pt x="1420" y="211"/>
                    <a:pt x="1449" y="216"/>
                    <a:pt x="1457" y="214"/>
                  </a:cubicBezTo>
                  <a:cubicBezTo>
                    <a:pt x="1465" y="212"/>
                    <a:pt x="1446" y="196"/>
                    <a:pt x="1451" y="192"/>
                  </a:cubicBezTo>
                  <a:cubicBezTo>
                    <a:pt x="1456" y="188"/>
                    <a:pt x="1490" y="197"/>
                    <a:pt x="1489" y="188"/>
                  </a:cubicBezTo>
                  <a:cubicBezTo>
                    <a:pt x="1488" y="179"/>
                    <a:pt x="1446" y="148"/>
                    <a:pt x="1443" y="140"/>
                  </a:cubicBezTo>
                  <a:cubicBezTo>
                    <a:pt x="1440" y="132"/>
                    <a:pt x="1463" y="136"/>
                    <a:pt x="1469" y="138"/>
                  </a:cubicBezTo>
                  <a:cubicBezTo>
                    <a:pt x="1475" y="140"/>
                    <a:pt x="1475" y="151"/>
                    <a:pt x="1479" y="154"/>
                  </a:cubicBezTo>
                  <a:cubicBezTo>
                    <a:pt x="1483" y="157"/>
                    <a:pt x="1489" y="159"/>
                    <a:pt x="1495" y="158"/>
                  </a:cubicBezTo>
                  <a:cubicBezTo>
                    <a:pt x="1501" y="157"/>
                    <a:pt x="1508" y="151"/>
                    <a:pt x="1513" y="146"/>
                  </a:cubicBezTo>
                  <a:cubicBezTo>
                    <a:pt x="1518" y="141"/>
                    <a:pt x="1530" y="130"/>
                    <a:pt x="1527" y="128"/>
                  </a:cubicBezTo>
                  <a:cubicBezTo>
                    <a:pt x="1524" y="126"/>
                    <a:pt x="1503" y="136"/>
                    <a:pt x="1495" y="134"/>
                  </a:cubicBezTo>
                  <a:cubicBezTo>
                    <a:pt x="1487" y="132"/>
                    <a:pt x="1485" y="117"/>
                    <a:pt x="1479" y="114"/>
                  </a:cubicBezTo>
                  <a:cubicBezTo>
                    <a:pt x="1473" y="111"/>
                    <a:pt x="1466" y="119"/>
                    <a:pt x="1457" y="116"/>
                  </a:cubicBezTo>
                  <a:cubicBezTo>
                    <a:pt x="1448" y="113"/>
                    <a:pt x="1433" y="97"/>
                    <a:pt x="1423" y="94"/>
                  </a:cubicBezTo>
                  <a:cubicBezTo>
                    <a:pt x="1413" y="91"/>
                    <a:pt x="1404" y="101"/>
                    <a:pt x="1395" y="98"/>
                  </a:cubicBezTo>
                  <a:cubicBezTo>
                    <a:pt x="1386" y="95"/>
                    <a:pt x="1376" y="81"/>
                    <a:pt x="1367" y="78"/>
                  </a:cubicBezTo>
                  <a:cubicBezTo>
                    <a:pt x="1358" y="75"/>
                    <a:pt x="1351" y="85"/>
                    <a:pt x="1341" y="82"/>
                  </a:cubicBezTo>
                  <a:cubicBezTo>
                    <a:pt x="1331" y="79"/>
                    <a:pt x="1319" y="61"/>
                    <a:pt x="1307" y="58"/>
                  </a:cubicBezTo>
                  <a:cubicBezTo>
                    <a:pt x="1295" y="55"/>
                    <a:pt x="1277" y="64"/>
                    <a:pt x="1267" y="64"/>
                  </a:cubicBezTo>
                  <a:cubicBezTo>
                    <a:pt x="1257" y="64"/>
                    <a:pt x="1249" y="64"/>
                    <a:pt x="1247" y="58"/>
                  </a:cubicBezTo>
                  <a:cubicBezTo>
                    <a:pt x="1245" y="52"/>
                    <a:pt x="1260" y="32"/>
                    <a:pt x="1257" y="26"/>
                  </a:cubicBezTo>
                  <a:cubicBezTo>
                    <a:pt x="1254" y="20"/>
                    <a:pt x="1236" y="18"/>
                    <a:pt x="1227" y="24"/>
                  </a:cubicBezTo>
                  <a:cubicBezTo>
                    <a:pt x="1218" y="30"/>
                    <a:pt x="1211" y="56"/>
                    <a:pt x="1203" y="60"/>
                  </a:cubicBezTo>
                  <a:cubicBezTo>
                    <a:pt x="1195" y="64"/>
                    <a:pt x="1183" y="57"/>
                    <a:pt x="1179" y="50"/>
                  </a:cubicBezTo>
                  <a:cubicBezTo>
                    <a:pt x="1175" y="43"/>
                    <a:pt x="1182" y="26"/>
                    <a:pt x="1179" y="20"/>
                  </a:cubicBezTo>
                  <a:cubicBezTo>
                    <a:pt x="1176" y="14"/>
                    <a:pt x="1167" y="10"/>
                    <a:pt x="1161" y="12"/>
                  </a:cubicBezTo>
                  <a:cubicBezTo>
                    <a:pt x="1155" y="14"/>
                    <a:pt x="1147" y="26"/>
                    <a:pt x="1141" y="32"/>
                  </a:cubicBezTo>
                  <a:cubicBezTo>
                    <a:pt x="1129" y="25"/>
                    <a:pt x="1122" y="41"/>
                    <a:pt x="1123" y="48"/>
                  </a:cubicBezTo>
                  <a:cubicBezTo>
                    <a:pt x="1124" y="55"/>
                    <a:pt x="1145" y="65"/>
                    <a:pt x="1145" y="74"/>
                  </a:cubicBezTo>
                  <a:cubicBezTo>
                    <a:pt x="1145" y="83"/>
                    <a:pt x="1128" y="100"/>
                    <a:pt x="1123" y="102"/>
                  </a:cubicBezTo>
                  <a:cubicBezTo>
                    <a:pt x="1117" y="106"/>
                    <a:pt x="1122" y="89"/>
                    <a:pt x="1117" y="86"/>
                  </a:cubicBezTo>
                  <a:cubicBezTo>
                    <a:pt x="1112" y="83"/>
                    <a:pt x="1097" y="89"/>
                    <a:pt x="1093" y="86"/>
                  </a:cubicBezTo>
                  <a:cubicBezTo>
                    <a:pt x="1089" y="83"/>
                    <a:pt x="1099" y="77"/>
                    <a:pt x="1095" y="70"/>
                  </a:cubicBezTo>
                  <a:cubicBezTo>
                    <a:pt x="1088" y="65"/>
                    <a:pt x="1073" y="50"/>
                    <a:pt x="1071" y="46"/>
                  </a:cubicBezTo>
                  <a:cubicBezTo>
                    <a:pt x="1069" y="42"/>
                    <a:pt x="1077" y="48"/>
                    <a:pt x="1083" y="44"/>
                  </a:cubicBezTo>
                  <a:cubicBezTo>
                    <a:pt x="1089" y="40"/>
                    <a:pt x="1107" y="28"/>
                    <a:pt x="1105" y="24"/>
                  </a:cubicBezTo>
                  <a:cubicBezTo>
                    <a:pt x="1103" y="20"/>
                    <a:pt x="1078" y="18"/>
                    <a:pt x="1069" y="18"/>
                  </a:cubicBezTo>
                  <a:cubicBezTo>
                    <a:pt x="1060" y="18"/>
                    <a:pt x="1055" y="22"/>
                    <a:pt x="1053" y="26"/>
                  </a:cubicBezTo>
                  <a:cubicBezTo>
                    <a:pt x="1051" y="30"/>
                    <a:pt x="1058" y="38"/>
                    <a:pt x="1055" y="42"/>
                  </a:cubicBezTo>
                  <a:cubicBezTo>
                    <a:pt x="1052" y="46"/>
                    <a:pt x="1037" y="43"/>
                    <a:pt x="1033" y="48"/>
                  </a:cubicBezTo>
                  <a:cubicBezTo>
                    <a:pt x="1029" y="53"/>
                    <a:pt x="1029" y="62"/>
                    <a:pt x="1033" y="70"/>
                  </a:cubicBezTo>
                  <a:cubicBezTo>
                    <a:pt x="1037" y="78"/>
                    <a:pt x="1053" y="86"/>
                    <a:pt x="1055" y="96"/>
                  </a:cubicBezTo>
                  <a:cubicBezTo>
                    <a:pt x="1057" y="106"/>
                    <a:pt x="1047" y="128"/>
                    <a:pt x="1043" y="130"/>
                  </a:cubicBezTo>
                  <a:cubicBezTo>
                    <a:pt x="1039" y="132"/>
                    <a:pt x="1034" y="113"/>
                    <a:pt x="1033" y="106"/>
                  </a:cubicBezTo>
                  <a:cubicBezTo>
                    <a:pt x="1032" y="99"/>
                    <a:pt x="1043" y="91"/>
                    <a:pt x="1039" y="86"/>
                  </a:cubicBezTo>
                  <a:cubicBezTo>
                    <a:pt x="1035" y="81"/>
                    <a:pt x="1015" y="75"/>
                    <a:pt x="1007" y="76"/>
                  </a:cubicBezTo>
                  <a:cubicBezTo>
                    <a:pt x="999" y="77"/>
                    <a:pt x="993" y="84"/>
                    <a:pt x="991" y="90"/>
                  </a:cubicBezTo>
                  <a:cubicBezTo>
                    <a:pt x="989" y="96"/>
                    <a:pt x="998" y="108"/>
                    <a:pt x="993" y="112"/>
                  </a:cubicBezTo>
                  <a:cubicBezTo>
                    <a:pt x="988" y="116"/>
                    <a:pt x="970" y="114"/>
                    <a:pt x="959" y="114"/>
                  </a:cubicBezTo>
                  <a:cubicBezTo>
                    <a:pt x="948" y="114"/>
                    <a:pt x="934" y="114"/>
                    <a:pt x="925" y="112"/>
                  </a:cubicBezTo>
                  <a:cubicBezTo>
                    <a:pt x="916" y="110"/>
                    <a:pt x="902" y="104"/>
                    <a:pt x="907" y="100"/>
                  </a:cubicBezTo>
                  <a:cubicBezTo>
                    <a:pt x="912" y="96"/>
                    <a:pt x="945" y="95"/>
                    <a:pt x="955" y="90"/>
                  </a:cubicBezTo>
                  <a:cubicBezTo>
                    <a:pt x="965" y="85"/>
                    <a:pt x="972" y="78"/>
                    <a:pt x="965" y="70"/>
                  </a:cubicBezTo>
                  <a:cubicBezTo>
                    <a:pt x="939" y="65"/>
                    <a:pt x="920" y="50"/>
                    <a:pt x="911" y="42"/>
                  </a:cubicBezTo>
                  <a:cubicBezTo>
                    <a:pt x="902" y="34"/>
                    <a:pt x="916" y="23"/>
                    <a:pt x="913" y="20"/>
                  </a:cubicBezTo>
                  <a:cubicBezTo>
                    <a:pt x="910" y="17"/>
                    <a:pt x="900" y="27"/>
                    <a:pt x="893" y="26"/>
                  </a:cubicBezTo>
                  <a:cubicBezTo>
                    <a:pt x="886" y="25"/>
                    <a:pt x="876" y="7"/>
                    <a:pt x="873" y="12"/>
                  </a:cubicBezTo>
                  <a:cubicBezTo>
                    <a:pt x="870" y="17"/>
                    <a:pt x="878" y="49"/>
                    <a:pt x="875" y="54"/>
                  </a:cubicBezTo>
                  <a:cubicBezTo>
                    <a:pt x="866" y="59"/>
                    <a:pt x="866" y="35"/>
                    <a:pt x="857" y="40"/>
                  </a:cubicBezTo>
                  <a:cubicBezTo>
                    <a:pt x="853" y="42"/>
                    <a:pt x="841" y="37"/>
                    <a:pt x="837" y="36"/>
                  </a:cubicBezTo>
                  <a:cubicBezTo>
                    <a:pt x="833" y="24"/>
                    <a:pt x="802" y="37"/>
                    <a:pt x="793" y="36"/>
                  </a:cubicBezTo>
                  <a:cubicBezTo>
                    <a:pt x="784" y="35"/>
                    <a:pt x="786" y="31"/>
                    <a:pt x="781" y="30"/>
                  </a:cubicBezTo>
                  <a:cubicBezTo>
                    <a:pt x="776" y="29"/>
                    <a:pt x="768" y="31"/>
                    <a:pt x="761" y="28"/>
                  </a:cubicBezTo>
                  <a:cubicBezTo>
                    <a:pt x="754" y="25"/>
                    <a:pt x="747" y="14"/>
                    <a:pt x="739" y="12"/>
                  </a:cubicBezTo>
                  <a:cubicBezTo>
                    <a:pt x="731" y="10"/>
                    <a:pt x="721" y="18"/>
                    <a:pt x="711" y="16"/>
                  </a:cubicBezTo>
                  <a:cubicBezTo>
                    <a:pt x="701" y="14"/>
                    <a:pt x="689" y="4"/>
                    <a:pt x="677" y="2"/>
                  </a:cubicBezTo>
                  <a:cubicBezTo>
                    <a:pt x="665" y="0"/>
                    <a:pt x="648" y="0"/>
                    <a:pt x="641" y="4"/>
                  </a:cubicBezTo>
                  <a:cubicBezTo>
                    <a:pt x="634" y="8"/>
                    <a:pt x="641" y="18"/>
                    <a:pt x="637" y="24"/>
                  </a:cubicBezTo>
                  <a:cubicBezTo>
                    <a:pt x="633" y="30"/>
                    <a:pt x="614" y="36"/>
                    <a:pt x="619" y="42"/>
                  </a:cubicBezTo>
                  <a:cubicBezTo>
                    <a:pt x="624" y="48"/>
                    <a:pt x="653" y="60"/>
                    <a:pt x="665" y="62"/>
                  </a:cubicBezTo>
                  <a:cubicBezTo>
                    <a:pt x="677" y="64"/>
                    <a:pt x="685" y="58"/>
                    <a:pt x="693" y="54"/>
                  </a:cubicBezTo>
                  <a:cubicBezTo>
                    <a:pt x="701" y="50"/>
                    <a:pt x="711" y="38"/>
                    <a:pt x="715" y="40"/>
                  </a:cubicBezTo>
                  <a:cubicBezTo>
                    <a:pt x="719" y="42"/>
                    <a:pt x="713" y="57"/>
                    <a:pt x="717" y="66"/>
                  </a:cubicBezTo>
                  <a:cubicBezTo>
                    <a:pt x="721" y="75"/>
                    <a:pt x="751" y="91"/>
                    <a:pt x="739" y="94"/>
                  </a:cubicBezTo>
                  <a:cubicBezTo>
                    <a:pt x="695" y="86"/>
                    <a:pt x="693" y="84"/>
                    <a:pt x="643" y="84"/>
                  </a:cubicBezTo>
                  <a:cubicBezTo>
                    <a:pt x="626" y="79"/>
                    <a:pt x="624" y="85"/>
                    <a:pt x="615" y="82"/>
                  </a:cubicBezTo>
                  <a:cubicBezTo>
                    <a:pt x="606" y="79"/>
                    <a:pt x="597" y="65"/>
                    <a:pt x="589" y="64"/>
                  </a:cubicBezTo>
                  <a:cubicBezTo>
                    <a:pt x="581" y="63"/>
                    <a:pt x="578" y="75"/>
                    <a:pt x="565" y="78"/>
                  </a:cubicBezTo>
                  <a:cubicBezTo>
                    <a:pt x="552" y="81"/>
                    <a:pt x="525" y="77"/>
                    <a:pt x="509" y="80"/>
                  </a:cubicBezTo>
                  <a:cubicBezTo>
                    <a:pt x="491" y="78"/>
                    <a:pt x="471" y="94"/>
                    <a:pt x="471" y="94"/>
                  </a:cubicBezTo>
                  <a:cubicBezTo>
                    <a:pt x="437" y="98"/>
                    <a:pt x="445" y="80"/>
                    <a:pt x="411" y="84"/>
                  </a:cubicBezTo>
                  <a:cubicBezTo>
                    <a:pt x="389" y="88"/>
                    <a:pt x="357" y="80"/>
                    <a:pt x="331" y="78"/>
                  </a:cubicBezTo>
                  <a:cubicBezTo>
                    <a:pt x="305" y="76"/>
                    <a:pt x="277" y="72"/>
                    <a:pt x="257" y="70"/>
                  </a:cubicBezTo>
                  <a:cubicBezTo>
                    <a:pt x="237" y="68"/>
                    <a:pt x="220" y="67"/>
                    <a:pt x="209" y="64"/>
                  </a:cubicBezTo>
                  <a:cubicBezTo>
                    <a:pt x="198" y="61"/>
                    <a:pt x="207" y="54"/>
                    <a:pt x="193" y="54"/>
                  </a:cubicBezTo>
                  <a:cubicBezTo>
                    <a:pt x="175" y="43"/>
                    <a:pt x="145" y="71"/>
                    <a:pt x="123" y="64"/>
                  </a:cubicBezTo>
                  <a:cubicBezTo>
                    <a:pt x="101" y="65"/>
                    <a:pt x="93" y="90"/>
                    <a:pt x="71" y="92"/>
                  </a:cubicBezTo>
                  <a:cubicBezTo>
                    <a:pt x="56" y="100"/>
                    <a:pt x="50" y="86"/>
                    <a:pt x="33" y="92"/>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Freeform 69"/>
            <p:cNvSpPr>
              <a:spLocks/>
            </p:cNvSpPr>
            <p:nvPr/>
          </p:nvSpPr>
          <p:spPr bwMode="auto">
            <a:xfrm>
              <a:off x="567" y="1960"/>
              <a:ext cx="176" cy="153"/>
            </a:xfrm>
            <a:custGeom>
              <a:avLst/>
              <a:gdLst>
                <a:gd name="T0" fmla="*/ 116 w 176"/>
                <a:gd name="T1" fmla="*/ 47 h 153"/>
                <a:gd name="T2" fmla="*/ 132 w 176"/>
                <a:gd name="T3" fmla="*/ 63 h 153"/>
                <a:gd name="T4" fmla="*/ 150 w 176"/>
                <a:gd name="T5" fmla="*/ 83 h 153"/>
                <a:gd name="T6" fmla="*/ 176 w 176"/>
                <a:gd name="T7" fmla="*/ 103 h 153"/>
                <a:gd name="T8" fmla="*/ 128 w 176"/>
                <a:gd name="T9" fmla="*/ 137 h 153"/>
                <a:gd name="T10" fmla="*/ 116 w 176"/>
                <a:gd name="T11" fmla="*/ 145 h 153"/>
                <a:gd name="T12" fmla="*/ 104 w 176"/>
                <a:gd name="T13" fmla="*/ 141 h 153"/>
                <a:gd name="T14" fmla="*/ 88 w 176"/>
                <a:gd name="T15" fmla="*/ 153 h 153"/>
                <a:gd name="T16" fmla="*/ 78 w 176"/>
                <a:gd name="T17" fmla="*/ 135 h 153"/>
                <a:gd name="T18" fmla="*/ 72 w 176"/>
                <a:gd name="T19" fmla="*/ 119 h 153"/>
                <a:gd name="T20" fmla="*/ 90 w 176"/>
                <a:gd name="T21" fmla="*/ 105 h 153"/>
                <a:gd name="T22" fmla="*/ 106 w 176"/>
                <a:gd name="T23" fmla="*/ 93 h 153"/>
                <a:gd name="T24" fmla="*/ 102 w 176"/>
                <a:gd name="T25" fmla="*/ 79 h 153"/>
                <a:gd name="T26" fmla="*/ 84 w 176"/>
                <a:gd name="T27" fmla="*/ 73 h 153"/>
                <a:gd name="T28" fmla="*/ 78 w 176"/>
                <a:gd name="T29" fmla="*/ 71 h 153"/>
                <a:gd name="T30" fmla="*/ 76 w 176"/>
                <a:gd name="T31" fmla="*/ 55 h 153"/>
                <a:gd name="T32" fmla="*/ 66 w 176"/>
                <a:gd name="T33" fmla="*/ 63 h 153"/>
                <a:gd name="T34" fmla="*/ 64 w 176"/>
                <a:gd name="T35" fmla="*/ 101 h 153"/>
                <a:gd name="T36" fmla="*/ 38 w 176"/>
                <a:gd name="T37" fmla="*/ 121 h 153"/>
                <a:gd name="T38" fmla="*/ 12 w 176"/>
                <a:gd name="T39" fmla="*/ 129 h 153"/>
                <a:gd name="T40" fmla="*/ 0 w 176"/>
                <a:gd name="T41" fmla="*/ 121 h 153"/>
                <a:gd name="T42" fmla="*/ 10 w 176"/>
                <a:gd name="T43" fmla="*/ 105 h 153"/>
                <a:gd name="T44" fmla="*/ 28 w 176"/>
                <a:gd name="T45" fmla="*/ 73 h 153"/>
                <a:gd name="T46" fmla="*/ 58 w 176"/>
                <a:gd name="T47" fmla="*/ 61 h 153"/>
                <a:gd name="T48" fmla="*/ 60 w 176"/>
                <a:gd name="T49" fmla="*/ 41 h 153"/>
                <a:gd name="T50" fmla="*/ 44 w 176"/>
                <a:gd name="T51" fmla="*/ 31 h 153"/>
                <a:gd name="T52" fmla="*/ 42 w 176"/>
                <a:gd name="T53" fmla="*/ 13 h 153"/>
                <a:gd name="T54" fmla="*/ 54 w 176"/>
                <a:gd name="T55" fmla="*/ 9 h 153"/>
                <a:gd name="T56" fmla="*/ 70 w 176"/>
                <a:gd name="T57" fmla="*/ 21 h 153"/>
                <a:gd name="T58" fmla="*/ 84 w 176"/>
                <a:gd name="T59" fmla="*/ 5 h 153"/>
                <a:gd name="T60" fmla="*/ 96 w 176"/>
                <a:gd name="T61" fmla="*/ 1 h 153"/>
                <a:gd name="T62" fmla="*/ 110 w 176"/>
                <a:gd name="T63" fmla="*/ 3 h 153"/>
                <a:gd name="T64" fmla="*/ 96 w 176"/>
                <a:gd name="T65" fmla="*/ 17 h 153"/>
                <a:gd name="T66" fmla="*/ 112 w 176"/>
                <a:gd name="T67" fmla="*/ 23 h 153"/>
                <a:gd name="T68" fmla="*/ 118 w 176"/>
                <a:gd name="T69" fmla="*/ 35 h 153"/>
                <a:gd name="T70" fmla="*/ 116 w 176"/>
                <a:gd name="T71" fmla="*/ 47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6" h="153">
                  <a:moveTo>
                    <a:pt x="116" y="47"/>
                  </a:moveTo>
                  <a:cubicBezTo>
                    <a:pt x="122" y="53"/>
                    <a:pt x="125" y="58"/>
                    <a:pt x="132" y="63"/>
                  </a:cubicBezTo>
                  <a:cubicBezTo>
                    <a:pt x="134" y="70"/>
                    <a:pt x="144" y="77"/>
                    <a:pt x="150" y="83"/>
                  </a:cubicBezTo>
                  <a:cubicBezTo>
                    <a:pt x="157" y="104"/>
                    <a:pt x="147" y="100"/>
                    <a:pt x="176" y="103"/>
                  </a:cubicBezTo>
                  <a:cubicBezTo>
                    <a:pt x="168" y="133"/>
                    <a:pt x="160" y="134"/>
                    <a:pt x="128" y="137"/>
                  </a:cubicBezTo>
                  <a:cubicBezTo>
                    <a:pt x="124" y="140"/>
                    <a:pt x="120" y="142"/>
                    <a:pt x="116" y="145"/>
                  </a:cubicBezTo>
                  <a:cubicBezTo>
                    <a:pt x="112" y="147"/>
                    <a:pt x="104" y="141"/>
                    <a:pt x="104" y="141"/>
                  </a:cubicBezTo>
                  <a:cubicBezTo>
                    <a:pt x="97" y="146"/>
                    <a:pt x="93" y="146"/>
                    <a:pt x="88" y="153"/>
                  </a:cubicBezTo>
                  <a:cubicBezTo>
                    <a:pt x="72" y="151"/>
                    <a:pt x="60" y="147"/>
                    <a:pt x="78" y="135"/>
                  </a:cubicBezTo>
                  <a:cubicBezTo>
                    <a:pt x="84" y="126"/>
                    <a:pt x="80" y="124"/>
                    <a:pt x="72" y="119"/>
                  </a:cubicBezTo>
                  <a:cubicBezTo>
                    <a:pt x="78" y="109"/>
                    <a:pt x="86" y="116"/>
                    <a:pt x="90" y="105"/>
                  </a:cubicBezTo>
                  <a:cubicBezTo>
                    <a:pt x="86" y="94"/>
                    <a:pt x="96" y="95"/>
                    <a:pt x="106" y="93"/>
                  </a:cubicBezTo>
                  <a:cubicBezTo>
                    <a:pt x="105" y="88"/>
                    <a:pt x="106" y="82"/>
                    <a:pt x="102" y="79"/>
                  </a:cubicBezTo>
                  <a:cubicBezTo>
                    <a:pt x="102" y="79"/>
                    <a:pt x="87" y="74"/>
                    <a:pt x="84" y="73"/>
                  </a:cubicBezTo>
                  <a:cubicBezTo>
                    <a:pt x="82" y="72"/>
                    <a:pt x="78" y="71"/>
                    <a:pt x="78" y="71"/>
                  </a:cubicBezTo>
                  <a:cubicBezTo>
                    <a:pt x="77" y="66"/>
                    <a:pt x="79" y="59"/>
                    <a:pt x="76" y="55"/>
                  </a:cubicBezTo>
                  <a:cubicBezTo>
                    <a:pt x="74" y="52"/>
                    <a:pt x="67" y="59"/>
                    <a:pt x="66" y="63"/>
                  </a:cubicBezTo>
                  <a:cubicBezTo>
                    <a:pt x="64" y="72"/>
                    <a:pt x="69" y="91"/>
                    <a:pt x="64" y="101"/>
                  </a:cubicBezTo>
                  <a:cubicBezTo>
                    <a:pt x="59" y="111"/>
                    <a:pt x="47" y="116"/>
                    <a:pt x="38" y="121"/>
                  </a:cubicBezTo>
                  <a:cubicBezTo>
                    <a:pt x="34" y="125"/>
                    <a:pt x="17" y="132"/>
                    <a:pt x="12" y="129"/>
                  </a:cubicBezTo>
                  <a:cubicBezTo>
                    <a:pt x="8" y="126"/>
                    <a:pt x="0" y="121"/>
                    <a:pt x="0" y="121"/>
                  </a:cubicBezTo>
                  <a:cubicBezTo>
                    <a:pt x="3" y="113"/>
                    <a:pt x="1" y="108"/>
                    <a:pt x="10" y="105"/>
                  </a:cubicBezTo>
                  <a:cubicBezTo>
                    <a:pt x="6" y="85"/>
                    <a:pt x="7" y="78"/>
                    <a:pt x="28" y="73"/>
                  </a:cubicBezTo>
                  <a:cubicBezTo>
                    <a:pt x="37" y="60"/>
                    <a:pt x="41" y="63"/>
                    <a:pt x="58" y="61"/>
                  </a:cubicBezTo>
                  <a:cubicBezTo>
                    <a:pt x="68" y="54"/>
                    <a:pt x="71" y="49"/>
                    <a:pt x="60" y="41"/>
                  </a:cubicBezTo>
                  <a:cubicBezTo>
                    <a:pt x="57" y="32"/>
                    <a:pt x="53" y="33"/>
                    <a:pt x="44" y="31"/>
                  </a:cubicBezTo>
                  <a:cubicBezTo>
                    <a:pt x="40" y="26"/>
                    <a:pt x="35" y="21"/>
                    <a:pt x="42" y="13"/>
                  </a:cubicBezTo>
                  <a:cubicBezTo>
                    <a:pt x="45" y="10"/>
                    <a:pt x="54" y="9"/>
                    <a:pt x="54" y="9"/>
                  </a:cubicBezTo>
                  <a:cubicBezTo>
                    <a:pt x="62" y="17"/>
                    <a:pt x="57" y="24"/>
                    <a:pt x="70" y="21"/>
                  </a:cubicBezTo>
                  <a:cubicBezTo>
                    <a:pt x="76" y="15"/>
                    <a:pt x="77" y="8"/>
                    <a:pt x="84" y="5"/>
                  </a:cubicBezTo>
                  <a:cubicBezTo>
                    <a:pt x="88" y="3"/>
                    <a:pt x="96" y="1"/>
                    <a:pt x="96" y="1"/>
                  </a:cubicBezTo>
                  <a:cubicBezTo>
                    <a:pt x="101" y="2"/>
                    <a:pt x="106" y="0"/>
                    <a:pt x="110" y="3"/>
                  </a:cubicBezTo>
                  <a:cubicBezTo>
                    <a:pt x="117" y="8"/>
                    <a:pt x="98" y="16"/>
                    <a:pt x="96" y="17"/>
                  </a:cubicBezTo>
                  <a:cubicBezTo>
                    <a:pt x="87" y="31"/>
                    <a:pt x="104" y="26"/>
                    <a:pt x="112" y="23"/>
                  </a:cubicBezTo>
                  <a:cubicBezTo>
                    <a:pt x="122" y="25"/>
                    <a:pt x="129" y="28"/>
                    <a:pt x="118" y="35"/>
                  </a:cubicBezTo>
                  <a:cubicBezTo>
                    <a:pt x="114" y="48"/>
                    <a:pt x="110" y="47"/>
                    <a:pt x="116" y="47"/>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Freeform 70"/>
            <p:cNvSpPr>
              <a:spLocks/>
            </p:cNvSpPr>
            <p:nvPr/>
          </p:nvSpPr>
          <p:spPr bwMode="auto">
            <a:xfrm>
              <a:off x="1325" y="3119"/>
              <a:ext cx="110" cy="220"/>
            </a:xfrm>
            <a:custGeom>
              <a:avLst/>
              <a:gdLst>
                <a:gd name="T0" fmla="*/ 92 w 110"/>
                <a:gd name="T1" fmla="*/ 0 h 220"/>
                <a:gd name="T2" fmla="*/ 106 w 110"/>
                <a:gd name="T3" fmla="*/ 36 h 220"/>
                <a:gd name="T4" fmla="*/ 110 w 110"/>
                <a:gd name="T5" fmla="*/ 60 h 220"/>
                <a:gd name="T6" fmla="*/ 104 w 110"/>
                <a:gd name="T7" fmla="*/ 78 h 220"/>
                <a:gd name="T8" fmla="*/ 80 w 110"/>
                <a:gd name="T9" fmla="*/ 130 h 220"/>
                <a:gd name="T10" fmla="*/ 74 w 110"/>
                <a:gd name="T11" fmla="*/ 174 h 220"/>
                <a:gd name="T12" fmla="*/ 42 w 110"/>
                <a:gd name="T13" fmla="*/ 218 h 220"/>
                <a:gd name="T14" fmla="*/ 4 w 110"/>
                <a:gd name="T15" fmla="*/ 202 h 220"/>
                <a:gd name="T16" fmla="*/ 18 w 110"/>
                <a:gd name="T17" fmla="*/ 128 h 220"/>
                <a:gd name="T18" fmla="*/ 20 w 110"/>
                <a:gd name="T19" fmla="*/ 96 h 220"/>
                <a:gd name="T20" fmla="*/ 22 w 110"/>
                <a:gd name="T21" fmla="*/ 66 h 220"/>
                <a:gd name="T22" fmla="*/ 54 w 110"/>
                <a:gd name="T23" fmla="*/ 56 h 220"/>
                <a:gd name="T24" fmla="*/ 76 w 110"/>
                <a:gd name="T25" fmla="*/ 4 h 220"/>
                <a:gd name="T26" fmla="*/ 92 w 110"/>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220">
                  <a:moveTo>
                    <a:pt x="92" y="0"/>
                  </a:moveTo>
                  <a:cubicBezTo>
                    <a:pt x="110" y="6"/>
                    <a:pt x="103" y="23"/>
                    <a:pt x="106" y="36"/>
                  </a:cubicBezTo>
                  <a:cubicBezTo>
                    <a:pt x="107" y="41"/>
                    <a:pt x="110" y="60"/>
                    <a:pt x="110" y="60"/>
                  </a:cubicBezTo>
                  <a:cubicBezTo>
                    <a:pt x="108" y="66"/>
                    <a:pt x="104" y="78"/>
                    <a:pt x="104" y="78"/>
                  </a:cubicBezTo>
                  <a:cubicBezTo>
                    <a:pt x="101" y="90"/>
                    <a:pt x="85" y="114"/>
                    <a:pt x="80" y="130"/>
                  </a:cubicBezTo>
                  <a:cubicBezTo>
                    <a:pt x="75" y="146"/>
                    <a:pt x="80" y="159"/>
                    <a:pt x="74" y="174"/>
                  </a:cubicBezTo>
                  <a:cubicBezTo>
                    <a:pt x="67" y="191"/>
                    <a:pt x="62" y="211"/>
                    <a:pt x="42" y="218"/>
                  </a:cubicBezTo>
                  <a:cubicBezTo>
                    <a:pt x="25" y="215"/>
                    <a:pt x="10" y="220"/>
                    <a:pt x="4" y="202"/>
                  </a:cubicBezTo>
                  <a:cubicBezTo>
                    <a:pt x="6" y="155"/>
                    <a:pt x="0" y="155"/>
                    <a:pt x="18" y="128"/>
                  </a:cubicBezTo>
                  <a:cubicBezTo>
                    <a:pt x="19" y="110"/>
                    <a:pt x="19" y="106"/>
                    <a:pt x="20" y="96"/>
                  </a:cubicBezTo>
                  <a:cubicBezTo>
                    <a:pt x="21" y="86"/>
                    <a:pt x="16" y="73"/>
                    <a:pt x="22" y="66"/>
                  </a:cubicBezTo>
                  <a:cubicBezTo>
                    <a:pt x="33" y="55"/>
                    <a:pt x="37" y="58"/>
                    <a:pt x="54" y="56"/>
                  </a:cubicBezTo>
                  <a:cubicBezTo>
                    <a:pt x="64" y="42"/>
                    <a:pt x="63" y="17"/>
                    <a:pt x="76" y="4"/>
                  </a:cubicBezTo>
                  <a:cubicBezTo>
                    <a:pt x="80" y="0"/>
                    <a:pt x="87" y="1"/>
                    <a:pt x="92" y="0"/>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Freeform 71"/>
            <p:cNvSpPr>
              <a:spLocks/>
            </p:cNvSpPr>
            <p:nvPr/>
          </p:nvSpPr>
          <p:spPr bwMode="auto">
            <a:xfrm>
              <a:off x="2060" y="2829"/>
              <a:ext cx="461" cy="275"/>
            </a:xfrm>
            <a:custGeom>
              <a:avLst/>
              <a:gdLst>
                <a:gd name="T0" fmla="*/ 25 w 461"/>
                <a:gd name="T1" fmla="*/ 2 h 275"/>
                <a:gd name="T2" fmla="*/ 3 w 461"/>
                <a:gd name="T3" fmla="*/ 4 h 275"/>
                <a:gd name="T4" fmla="*/ 5 w 461"/>
                <a:gd name="T5" fmla="*/ 16 h 275"/>
                <a:gd name="T6" fmla="*/ 35 w 461"/>
                <a:gd name="T7" fmla="*/ 32 h 275"/>
                <a:gd name="T8" fmla="*/ 45 w 461"/>
                <a:gd name="T9" fmla="*/ 52 h 275"/>
                <a:gd name="T10" fmla="*/ 59 w 461"/>
                <a:gd name="T11" fmla="*/ 76 h 275"/>
                <a:gd name="T12" fmla="*/ 75 w 461"/>
                <a:gd name="T13" fmla="*/ 108 h 275"/>
                <a:gd name="T14" fmla="*/ 93 w 461"/>
                <a:gd name="T15" fmla="*/ 136 h 275"/>
                <a:gd name="T16" fmla="*/ 111 w 461"/>
                <a:gd name="T17" fmla="*/ 144 h 275"/>
                <a:gd name="T18" fmla="*/ 153 w 461"/>
                <a:gd name="T19" fmla="*/ 194 h 275"/>
                <a:gd name="T20" fmla="*/ 159 w 461"/>
                <a:gd name="T21" fmla="*/ 210 h 275"/>
                <a:gd name="T22" fmla="*/ 171 w 461"/>
                <a:gd name="T23" fmla="*/ 216 h 275"/>
                <a:gd name="T24" fmla="*/ 235 w 461"/>
                <a:gd name="T25" fmla="*/ 226 h 275"/>
                <a:gd name="T26" fmla="*/ 293 w 461"/>
                <a:gd name="T27" fmla="*/ 234 h 275"/>
                <a:gd name="T28" fmla="*/ 339 w 461"/>
                <a:gd name="T29" fmla="*/ 246 h 275"/>
                <a:gd name="T30" fmla="*/ 353 w 461"/>
                <a:gd name="T31" fmla="*/ 250 h 275"/>
                <a:gd name="T32" fmla="*/ 361 w 461"/>
                <a:gd name="T33" fmla="*/ 268 h 275"/>
                <a:gd name="T34" fmla="*/ 371 w 461"/>
                <a:gd name="T35" fmla="*/ 254 h 275"/>
                <a:gd name="T36" fmla="*/ 403 w 461"/>
                <a:gd name="T37" fmla="*/ 242 h 275"/>
                <a:gd name="T38" fmla="*/ 407 w 461"/>
                <a:gd name="T39" fmla="*/ 258 h 275"/>
                <a:gd name="T40" fmla="*/ 417 w 461"/>
                <a:gd name="T41" fmla="*/ 256 h 275"/>
                <a:gd name="T42" fmla="*/ 461 w 461"/>
                <a:gd name="T43" fmla="*/ 240 h 275"/>
                <a:gd name="T44" fmla="*/ 449 w 461"/>
                <a:gd name="T45" fmla="*/ 218 h 275"/>
                <a:gd name="T46" fmla="*/ 429 w 461"/>
                <a:gd name="T47" fmla="*/ 234 h 275"/>
                <a:gd name="T48" fmla="*/ 423 w 461"/>
                <a:gd name="T49" fmla="*/ 226 h 275"/>
                <a:gd name="T50" fmla="*/ 405 w 461"/>
                <a:gd name="T51" fmla="*/ 218 h 275"/>
                <a:gd name="T52" fmla="*/ 381 w 461"/>
                <a:gd name="T53" fmla="*/ 234 h 275"/>
                <a:gd name="T54" fmla="*/ 357 w 461"/>
                <a:gd name="T55" fmla="*/ 226 h 275"/>
                <a:gd name="T56" fmla="*/ 357 w 461"/>
                <a:gd name="T57" fmla="*/ 240 h 275"/>
                <a:gd name="T58" fmla="*/ 335 w 461"/>
                <a:gd name="T59" fmla="*/ 222 h 275"/>
                <a:gd name="T60" fmla="*/ 263 w 461"/>
                <a:gd name="T61" fmla="*/ 212 h 275"/>
                <a:gd name="T62" fmla="*/ 245 w 461"/>
                <a:gd name="T63" fmla="*/ 198 h 275"/>
                <a:gd name="T64" fmla="*/ 225 w 461"/>
                <a:gd name="T65" fmla="*/ 194 h 275"/>
                <a:gd name="T66" fmla="*/ 203 w 461"/>
                <a:gd name="T67" fmla="*/ 200 h 275"/>
                <a:gd name="T68" fmla="*/ 169 w 461"/>
                <a:gd name="T69" fmla="*/ 182 h 275"/>
                <a:gd name="T70" fmla="*/ 157 w 461"/>
                <a:gd name="T71" fmla="*/ 168 h 275"/>
                <a:gd name="T72" fmla="*/ 183 w 461"/>
                <a:gd name="T73" fmla="*/ 150 h 275"/>
                <a:gd name="T74" fmla="*/ 197 w 461"/>
                <a:gd name="T75" fmla="*/ 148 h 275"/>
                <a:gd name="T76" fmla="*/ 195 w 461"/>
                <a:gd name="T77" fmla="*/ 134 h 275"/>
                <a:gd name="T78" fmla="*/ 183 w 461"/>
                <a:gd name="T79" fmla="*/ 130 h 275"/>
                <a:gd name="T80" fmla="*/ 169 w 461"/>
                <a:gd name="T81" fmla="*/ 132 h 275"/>
                <a:gd name="T82" fmla="*/ 145 w 461"/>
                <a:gd name="T83" fmla="*/ 124 h 275"/>
                <a:gd name="T84" fmla="*/ 133 w 461"/>
                <a:gd name="T85" fmla="*/ 110 h 275"/>
                <a:gd name="T86" fmla="*/ 105 w 461"/>
                <a:gd name="T87" fmla="*/ 70 h 275"/>
                <a:gd name="T88" fmla="*/ 83 w 461"/>
                <a:gd name="T89" fmla="*/ 56 h 275"/>
                <a:gd name="T90" fmla="*/ 67 w 461"/>
                <a:gd name="T91" fmla="*/ 36 h 275"/>
                <a:gd name="T92" fmla="*/ 61 w 461"/>
                <a:gd name="T93" fmla="*/ 32 h 275"/>
                <a:gd name="T94" fmla="*/ 25 w 461"/>
                <a:gd name="T95" fmla="*/ 2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61" h="275">
                  <a:moveTo>
                    <a:pt x="25" y="2"/>
                  </a:moveTo>
                  <a:cubicBezTo>
                    <a:pt x="18" y="3"/>
                    <a:pt x="9" y="0"/>
                    <a:pt x="3" y="4"/>
                  </a:cubicBezTo>
                  <a:cubicBezTo>
                    <a:pt x="0" y="6"/>
                    <a:pt x="3" y="12"/>
                    <a:pt x="5" y="16"/>
                  </a:cubicBezTo>
                  <a:cubicBezTo>
                    <a:pt x="13" y="30"/>
                    <a:pt x="21" y="30"/>
                    <a:pt x="35" y="32"/>
                  </a:cubicBezTo>
                  <a:cubicBezTo>
                    <a:pt x="40" y="50"/>
                    <a:pt x="34" y="45"/>
                    <a:pt x="45" y="52"/>
                  </a:cubicBezTo>
                  <a:cubicBezTo>
                    <a:pt x="51" y="60"/>
                    <a:pt x="56" y="67"/>
                    <a:pt x="59" y="76"/>
                  </a:cubicBezTo>
                  <a:cubicBezTo>
                    <a:pt x="61" y="89"/>
                    <a:pt x="66" y="99"/>
                    <a:pt x="75" y="108"/>
                  </a:cubicBezTo>
                  <a:cubicBezTo>
                    <a:pt x="80" y="124"/>
                    <a:pt x="81" y="126"/>
                    <a:pt x="93" y="136"/>
                  </a:cubicBezTo>
                  <a:cubicBezTo>
                    <a:pt x="98" y="140"/>
                    <a:pt x="111" y="144"/>
                    <a:pt x="111" y="144"/>
                  </a:cubicBezTo>
                  <a:cubicBezTo>
                    <a:pt x="130" y="163"/>
                    <a:pt x="125" y="185"/>
                    <a:pt x="153" y="194"/>
                  </a:cubicBezTo>
                  <a:cubicBezTo>
                    <a:pt x="156" y="199"/>
                    <a:pt x="156" y="205"/>
                    <a:pt x="159" y="210"/>
                  </a:cubicBezTo>
                  <a:cubicBezTo>
                    <a:pt x="161" y="214"/>
                    <a:pt x="167" y="214"/>
                    <a:pt x="171" y="216"/>
                  </a:cubicBezTo>
                  <a:cubicBezTo>
                    <a:pt x="184" y="235"/>
                    <a:pt x="216" y="225"/>
                    <a:pt x="235" y="226"/>
                  </a:cubicBezTo>
                  <a:cubicBezTo>
                    <a:pt x="257" y="230"/>
                    <a:pt x="268" y="233"/>
                    <a:pt x="293" y="234"/>
                  </a:cubicBezTo>
                  <a:cubicBezTo>
                    <a:pt x="309" y="250"/>
                    <a:pt x="310" y="244"/>
                    <a:pt x="339" y="246"/>
                  </a:cubicBezTo>
                  <a:cubicBezTo>
                    <a:pt x="344" y="248"/>
                    <a:pt x="350" y="246"/>
                    <a:pt x="353" y="250"/>
                  </a:cubicBezTo>
                  <a:cubicBezTo>
                    <a:pt x="369" y="275"/>
                    <a:pt x="344" y="257"/>
                    <a:pt x="361" y="268"/>
                  </a:cubicBezTo>
                  <a:cubicBezTo>
                    <a:pt x="378" y="264"/>
                    <a:pt x="362" y="270"/>
                    <a:pt x="371" y="254"/>
                  </a:cubicBezTo>
                  <a:cubicBezTo>
                    <a:pt x="372" y="253"/>
                    <a:pt x="397" y="246"/>
                    <a:pt x="403" y="242"/>
                  </a:cubicBezTo>
                  <a:cubicBezTo>
                    <a:pt x="405" y="247"/>
                    <a:pt x="402" y="255"/>
                    <a:pt x="407" y="258"/>
                  </a:cubicBezTo>
                  <a:cubicBezTo>
                    <a:pt x="410" y="260"/>
                    <a:pt x="414" y="257"/>
                    <a:pt x="417" y="256"/>
                  </a:cubicBezTo>
                  <a:cubicBezTo>
                    <a:pt x="434" y="253"/>
                    <a:pt x="445" y="244"/>
                    <a:pt x="461" y="240"/>
                  </a:cubicBezTo>
                  <a:cubicBezTo>
                    <a:pt x="458" y="230"/>
                    <a:pt x="459" y="221"/>
                    <a:pt x="449" y="218"/>
                  </a:cubicBezTo>
                  <a:cubicBezTo>
                    <a:pt x="445" y="230"/>
                    <a:pt x="441" y="231"/>
                    <a:pt x="429" y="234"/>
                  </a:cubicBezTo>
                  <a:cubicBezTo>
                    <a:pt x="417" y="242"/>
                    <a:pt x="410" y="235"/>
                    <a:pt x="423" y="226"/>
                  </a:cubicBezTo>
                  <a:cubicBezTo>
                    <a:pt x="418" y="222"/>
                    <a:pt x="405" y="218"/>
                    <a:pt x="405" y="218"/>
                  </a:cubicBezTo>
                  <a:cubicBezTo>
                    <a:pt x="394" y="221"/>
                    <a:pt x="392" y="230"/>
                    <a:pt x="381" y="234"/>
                  </a:cubicBezTo>
                  <a:cubicBezTo>
                    <a:pt x="367" y="224"/>
                    <a:pt x="382" y="223"/>
                    <a:pt x="357" y="226"/>
                  </a:cubicBezTo>
                  <a:cubicBezTo>
                    <a:pt x="360" y="234"/>
                    <a:pt x="367" y="237"/>
                    <a:pt x="357" y="240"/>
                  </a:cubicBezTo>
                  <a:cubicBezTo>
                    <a:pt x="348" y="234"/>
                    <a:pt x="344" y="228"/>
                    <a:pt x="335" y="222"/>
                  </a:cubicBezTo>
                  <a:cubicBezTo>
                    <a:pt x="308" y="225"/>
                    <a:pt x="290" y="214"/>
                    <a:pt x="263" y="212"/>
                  </a:cubicBezTo>
                  <a:cubicBezTo>
                    <a:pt x="267" y="198"/>
                    <a:pt x="258" y="200"/>
                    <a:pt x="245" y="198"/>
                  </a:cubicBezTo>
                  <a:cubicBezTo>
                    <a:pt x="237" y="193"/>
                    <a:pt x="235" y="192"/>
                    <a:pt x="225" y="194"/>
                  </a:cubicBezTo>
                  <a:cubicBezTo>
                    <a:pt x="217" y="202"/>
                    <a:pt x="215" y="202"/>
                    <a:pt x="203" y="200"/>
                  </a:cubicBezTo>
                  <a:cubicBezTo>
                    <a:pt x="191" y="183"/>
                    <a:pt x="193" y="184"/>
                    <a:pt x="169" y="182"/>
                  </a:cubicBezTo>
                  <a:cubicBezTo>
                    <a:pt x="161" y="179"/>
                    <a:pt x="160" y="176"/>
                    <a:pt x="157" y="168"/>
                  </a:cubicBezTo>
                  <a:cubicBezTo>
                    <a:pt x="159" y="148"/>
                    <a:pt x="162" y="143"/>
                    <a:pt x="183" y="150"/>
                  </a:cubicBezTo>
                  <a:cubicBezTo>
                    <a:pt x="188" y="149"/>
                    <a:pt x="194" y="152"/>
                    <a:pt x="197" y="148"/>
                  </a:cubicBezTo>
                  <a:cubicBezTo>
                    <a:pt x="200" y="144"/>
                    <a:pt x="198" y="138"/>
                    <a:pt x="195" y="134"/>
                  </a:cubicBezTo>
                  <a:cubicBezTo>
                    <a:pt x="192" y="131"/>
                    <a:pt x="183" y="130"/>
                    <a:pt x="183" y="130"/>
                  </a:cubicBezTo>
                  <a:cubicBezTo>
                    <a:pt x="174" y="133"/>
                    <a:pt x="176" y="142"/>
                    <a:pt x="169" y="132"/>
                  </a:cubicBezTo>
                  <a:cubicBezTo>
                    <a:pt x="166" y="116"/>
                    <a:pt x="159" y="119"/>
                    <a:pt x="145" y="124"/>
                  </a:cubicBezTo>
                  <a:cubicBezTo>
                    <a:pt x="140" y="117"/>
                    <a:pt x="141" y="113"/>
                    <a:pt x="133" y="110"/>
                  </a:cubicBezTo>
                  <a:cubicBezTo>
                    <a:pt x="123" y="95"/>
                    <a:pt x="127" y="77"/>
                    <a:pt x="105" y="70"/>
                  </a:cubicBezTo>
                  <a:cubicBezTo>
                    <a:pt x="101" y="59"/>
                    <a:pt x="93" y="59"/>
                    <a:pt x="83" y="56"/>
                  </a:cubicBezTo>
                  <a:cubicBezTo>
                    <a:pt x="77" y="39"/>
                    <a:pt x="83" y="46"/>
                    <a:pt x="67" y="36"/>
                  </a:cubicBezTo>
                  <a:cubicBezTo>
                    <a:pt x="65" y="35"/>
                    <a:pt x="61" y="32"/>
                    <a:pt x="61" y="32"/>
                  </a:cubicBezTo>
                  <a:cubicBezTo>
                    <a:pt x="50" y="15"/>
                    <a:pt x="47" y="2"/>
                    <a:pt x="25" y="2"/>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Freeform 72"/>
            <p:cNvSpPr>
              <a:spLocks/>
            </p:cNvSpPr>
            <p:nvPr/>
          </p:nvSpPr>
          <p:spPr bwMode="auto">
            <a:xfrm>
              <a:off x="2262" y="2811"/>
              <a:ext cx="245" cy="213"/>
            </a:xfrm>
            <a:custGeom>
              <a:avLst/>
              <a:gdLst>
                <a:gd name="T0" fmla="*/ 121 w 245"/>
                <a:gd name="T1" fmla="*/ 0 h 213"/>
                <a:gd name="T2" fmla="*/ 137 w 245"/>
                <a:gd name="T3" fmla="*/ 20 h 213"/>
                <a:gd name="T4" fmla="*/ 125 w 245"/>
                <a:gd name="T5" fmla="*/ 58 h 213"/>
                <a:gd name="T6" fmla="*/ 143 w 245"/>
                <a:gd name="T7" fmla="*/ 86 h 213"/>
                <a:gd name="T8" fmla="*/ 163 w 245"/>
                <a:gd name="T9" fmla="*/ 92 h 213"/>
                <a:gd name="T10" fmla="*/ 191 w 245"/>
                <a:gd name="T11" fmla="*/ 84 h 213"/>
                <a:gd name="T12" fmla="*/ 231 w 245"/>
                <a:gd name="T13" fmla="*/ 82 h 213"/>
                <a:gd name="T14" fmla="*/ 223 w 245"/>
                <a:gd name="T15" fmla="*/ 106 h 213"/>
                <a:gd name="T16" fmla="*/ 207 w 245"/>
                <a:gd name="T17" fmla="*/ 120 h 213"/>
                <a:gd name="T18" fmla="*/ 191 w 245"/>
                <a:gd name="T19" fmla="*/ 142 h 213"/>
                <a:gd name="T20" fmla="*/ 195 w 245"/>
                <a:gd name="T21" fmla="*/ 160 h 213"/>
                <a:gd name="T22" fmla="*/ 203 w 245"/>
                <a:gd name="T23" fmla="*/ 172 h 213"/>
                <a:gd name="T24" fmla="*/ 179 w 245"/>
                <a:gd name="T25" fmla="*/ 188 h 213"/>
                <a:gd name="T26" fmla="*/ 173 w 245"/>
                <a:gd name="T27" fmla="*/ 168 h 213"/>
                <a:gd name="T28" fmla="*/ 163 w 245"/>
                <a:gd name="T29" fmla="*/ 208 h 213"/>
                <a:gd name="T30" fmla="*/ 137 w 245"/>
                <a:gd name="T31" fmla="*/ 166 h 213"/>
                <a:gd name="T32" fmla="*/ 135 w 245"/>
                <a:gd name="T33" fmla="*/ 150 h 213"/>
                <a:gd name="T34" fmla="*/ 147 w 245"/>
                <a:gd name="T35" fmla="*/ 146 h 213"/>
                <a:gd name="T36" fmla="*/ 167 w 245"/>
                <a:gd name="T37" fmla="*/ 126 h 213"/>
                <a:gd name="T38" fmla="*/ 179 w 245"/>
                <a:gd name="T39" fmla="*/ 130 h 213"/>
                <a:gd name="T40" fmla="*/ 191 w 245"/>
                <a:gd name="T41" fmla="*/ 122 h 213"/>
                <a:gd name="T42" fmla="*/ 205 w 245"/>
                <a:gd name="T43" fmla="*/ 110 h 213"/>
                <a:gd name="T44" fmla="*/ 177 w 245"/>
                <a:gd name="T45" fmla="*/ 108 h 213"/>
                <a:gd name="T46" fmla="*/ 159 w 245"/>
                <a:gd name="T47" fmla="*/ 110 h 213"/>
                <a:gd name="T48" fmla="*/ 133 w 245"/>
                <a:gd name="T49" fmla="*/ 102 h 213"/>
                <a:gd name="T50" fmla="*/ 123 w 245"/>
                <a:gd name="T51" fmla="*/ 112 h 213"/>
                <a:gd name="T52" fmla="*/ 107 w 245"/>
                <a:gd name="T53" fmla="*/ 134 h 213"/>
                <a:gd name="T54" fmla="*/ 85 w 245"/>
                <a:gd name="T55" fmla="*/ 184 h 213"/>
                <a:gd name="T56" fmla="*/ 69 w 245"/>
                <a:gd name="T57" fmla="*/ 172 h 213"/>
                <a:gd name="T58" fmla="*/ 23 w 245"/>
                <a:gd name="T59" fmla="*/ 160 h 213"/>
                <a:gd name="T60" fmla="*/ 21 w 245"/>
                <a:gd name="T61" fmla="*/ 140 h 213"/>
                <a:gd name="T62" fmla="*/ 3 w 245"/>
                <a:gd name="T63" fmla="*/ 116 h 213"/>
                <a:gd name="T64" fmla="*/ 31 w 245"/>
                <a:gd name="T65" fmla="*/ 82 h 213"/>
                <a:gd name="T66" fmla="*/ 43 w 245"/>
                <a:gd name="T67" fmla="*/ 68 h 213"/>
                <a:gd name="T68" fmla="*/ 65 w 245"/>
                <a:gd name="T69" fmla="*/ 42 h 213"/>
                <a:gd name="T70" fmla="*/ 91 w 245"/>
                <a:gd name="T71" fmla="*/ 32 h 213"/>
                <a:gd name="T72" fmla="*/ 121 w 245"/>
                <a:gd name="T73" fmla="*/ 0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5" h="213">
                  <a:moveTo>
                    <a:pt x="121" y="0"/>
                  </a:moveTo>
                  <a:cubicBezTo>
                    <a:pt x="130" y="3"/>
                    <a:pt x="130" y="13"/>
                    <a:pt x="137" y="20"/>
                  </a:cubicBezTo>
                  <a:cubicBezTo>
                    <a:pt x="143" y="38"/>
                    <a:pt x="130" y="43"/>
                    <a:pt x="125" y="58"/>
                  </a:cubicBezTo>
                  <a:cubicBezTo>
                    <a:pt x="130" y="73"/>
                    <a:pt x="130" y="77"/>
                    <a:pt x="143" y="86"/>
                  </a:cubicBezTo>
                  <a:cubicBezTo>
                    <a:pt x="149" y="95"/>
                    <a:pt x="152" y="94"/>
                    <a:pt x="163" y="92"/>
                  </a:cubicBezTo>
                  <a:cubicBezTo>
                    <a:pt x="168" y="77"/>
                    <a:pt x="176" y="82"/>
                    <a:pt x="191" y="84"/>
                  </a:cubicBezTo>
                  <a:cubicBezTo>
                    <a:pt x="201" y="100"/>
                    <a:pt x="218" y="86"/>
                    <a:pt x="231" y="82"/>
                  </a:cubicBezTo>
                  <a:cubicBezTo>
                    <a:pt x="245" y="92"/>
                    <a:pt x="237" y="103"/>
                    <a:pt x="223" y="106"/>
                  </a:cubicBezTo>
                  <a:cubicBezTo>
                    <a:pt x="217" y="115"/>
                    <a:pt x="210" y="110"/>
                    <a:pt x="207" y="120"/>
                  </a:cubicBezTo>
                  <a:cubicBezTo>
                    <a:pt x="204" y="142"/>
                    <a:pt x="205" y="133"/>
                    <a:pt x="191" y="142"/>
                  </a:cubicBezTo>
                  <a:cubicBezTo>
                    <a:pt x="185" y="152"/>
                    <a:pt x="189" y="152"/>
                    <a:pt x="195" y="160"/>
                  </a:cubicBezTo>
                  <a:cubicBezTo>
                    <a:pt x="198" y="164"/>
                    <a:pt x="203" y="172"/>
                    <a:pt x="203" y="172"/>
                  </a:cubicBezTo>
                  <a:cubicBezTo>
                    <a:pt x="200" y="213"/>
                    <a:pt x="200" y="209"/>
                    <a:pt x="179" y="188"/>
                  </a:cubicBezTo>
                  <a:cubicBezTo>
                    <a:pt x="177" y="181"/>
                    <a:pt x="175" y="175"/>
                    <a:pt x="173" y="168"/>
                  </a:cubicBezTo>
                  <a:cubicBezTo>
                    <a:pt x="158" y="173"/>
                    <a:pt x="164" y="195"/>
                    <a:pt x="163" y="208"/>
                  </a:cubicBezTo>
                  <a:cubicBezTo>
                    <a:pt x="121" y="203"/>
                    <a:pt x="169" y="187"/>
                    <a:pt x="137" y="166"/>
                  </a:cubicBezTo>
                  <a:cubicBezTo>
                    <a:pt x="134" y="161"/>
                    <a:pt x="129" y="156"/>
                    <a:pt x="135" y="150"/>
                  </a:cubicBezTo>
                  <a:cubicBezTo>
                    <a:pt x="138" y="147"/>
                    <a:pt x="147" y="146"/>
                    <a:pt x="147" y="146"/>
                  </a:cubicBezTo>
                  <a:cubicBezTo>
                    <a:pt x="158" y="130"/>
                    <a:pt x="143" y="123"/>
                    <a:pt x="167" y="126"/>
                  </a:cubicBezTo>
                  <a:cubicBezTo>
                    <a:pt x="173" y="132"/>
                    <a:pt x="172" y="134"/>
                    <a:pt x="179" y="130"/>
                  </a:cubicBezTo>
                  <a:cubicBezTo>
                    <a:pt x="183" y="128"/>
                    <a:pt x="191" y="122"/>
                    <a:pt x="191" y="122"/>
                  </a:cubicBezTo>
                  <a:cubicBezTo>
                    <a:pt x="194" y="114"/>
                    <a:pt x="198" y="115"/>
                    <a:pt x="205" y="110"/>
                  </a:cubicBezTo>
                  <a:cubicBezTo>
                    <a:pt x="188" y="104"/>
                    <a:pt x="197" y="105"/>
                    <a:pt x="177" y="108"/>
                  </a:cubicBezTo>
                  <a:cubicBezTo>
                    <a:pt x="170" y="110"/>
                    <a:pt x="166" y="108"/>
                    <a:pt x="159" y="110"/>
                  </a:cubicBezTo>
                  <a:cubicBezTo>
                    <a:pt x="151" y="98"/>
                    <a:pt x="149" y="100"/>
                    <a:pt x="133" y="102"/>
                  </a:cubicBezTo>
                  <a:cubicBezTo>
                    <a:pt x="130" y="106"/>
                    <a:pt x="125" y="108"/>
                    <a:pt x="123" y="112"/>
                  </a:cubicBezTo>
                  <a:cubicBezTo>
                    <a:pt x="115" y="133"/>
                    <a:pt x="126" y="129"/>
                    <a:pt x="107" y="134"/>
                  </a:cubicBezTo>
                  <a:cubicBezTo>
                    <a:pt x="94" y="154"/>
                    <a:pt x="111" y="175"/>
                    <a:pt x="85" y="184"/>
                  </a:cubicBezTo>
                  <a:cubicBezTo>
                    <a:pt x="77" y="181"/>
                    <a:pt x="76" y="176"/>
                    <a:pt x="69" y="172"/>
                  </a:cubicBezTo>
                  <a:cubicBezTo>
                    <a:pt x="48" y="176"/>
                    <a:pt x="43" y="163"/>
                    <a:pt x="23" y="160"/>
                  </a:cubicBezTo>
                  <a:cubicBezTo>
                    <a:pt x="22" y="153"/>
                    <a:pt x="24" y="146"/>
                    <a:pt x="21" y="140"/>
                  </a:cubicBezTo>
                  <a:cubicBezTo>
                    <a:pt x="16" y="129"/>
                    <a:pt x="7" y="128"/>
                    <a:pt x="3" y="116"/>
                  </a:cubicBezTo>
                  <a:cubicBezTo>
                    <a:pt x="5" y="82"/>
                    <a:pt x="0" y="85"/>
                    <a:pt x="31" y="82"/>
                  </a:cubicBezTo>
                  <a:cubicBezTo>
                    <a:pt x="36" y="74"/>
                    <a:pt x="32" y="64"/>
                    <a:pt x="43" y="68"/>
                  </a:cubicBezTo>
                  <a:cubicBezTo>
                    <a:pt x="58" y="63"/>
                    <a:pt x="56" y="51"/>
                    <a:pt x="65" y="42"/>
                  </a:cubicBezTo>
                  <a:cubicBezTo>
                    <a:pt x="72" y="35"/>
                    <a:pt x="82" y="34"/>
                    <a:pt x="91" y="32"/>
                  </a:cubicBezTo>
                  <a:cubicBezTo>
                    <a:pt x="113" y="17"/>
                    <a:pt x="92" y="0"/>
                    <a:pt x="121" y="0"/>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Freeform 73"/>
            <p:cNvSpPr>
              <a:spLocks/>
            </p:cNvSpPr>
            <p:nvPr/>
          </p:nvSpPr>
          <p:spPr bwMode="auto">
            <a:xfrm>
              <a:off x="2503" y="2886"/>
              <a:ext cx="394" cy="220"/>
            </a:xfrm>
            <a:custGeom>
              <a:avLst/>
              <a:gdLst>
                <a:gd name="T0" fmla="*/ 46 w 394"/>
                <a:gd name="T1" fmla="*/ 17 h 220"/>
                <a:gd name="T2" fmla="*/ 34 w 394"/>
                <a:gd name="T3" fmla="*/ 51 h 220"/>
                <a:gd name="T4" fmla="*/ 64 w 394"/>
                <a:gd name="T5" fmla="*/ 69 h 220"/>
                <a:gd name="T6" fmla="*/ 72 w 394"/>
                <a:gd name="T7" fmla="*/ 61 h 220"/>
                <a:gd name="T8" fmla="*/ 80 w 394"/>
                <a:gd name="T9" fmla="*/ 37 h 220"/>
                <a:gd name="T10" fmla="*/ 124 w 394"/>
                <a:gd name="T11" fmla="*/ 57 h 220"/>
                <a:gd name="T12" fmla="*/ 180 w 394"/>
                <a:gd name="T13" fmla="*/ 61 h 220"/>
                <a:gd name="T14" fmla="*/ 258 w 394"/>
                <a:gd name="T15" fmla="*/ 91 h 220"/>
                <a:gd name="T16" fmla="*/ 296 w 394"/>
                <a:gd name="T17" fmla="*/ 119 h 220"/>
                <a:gd name="T18" fmla="*/ 348 w 394"/>
                <a:gd name="T19" fmla="*/ 117 h 220"/>
                <a:gd name="T20" fmla="*/ 352 w 394"/>
                <a:gd name="T21" fmla="*/ 81 h 220"/>
                <a:gd name="T22" fmla="*/ 364 w 394"/>
                <a:gd name="T23" fmla="*/ 77 h 220"/>
                <a:gd name="T24" fmla="*/ 394 w 394"/>
                <a:gd name="T25" fmla="*/ 109 h 220"/>
                <a:gd name="T26" fmla="*/ 358 w 394"/>
                <a:gd name="T27" fmla="*/ 145 h 220"/>
                <a:gd name="T28" fmla="*/ 314 w 394"/>
                <a:gd name="T29" fmla="*/ 143 h 220"/>
                <a:gd name="T30" fmla="*/ 320 w 394"/>
                <a:gd name="T31" fmla="*/ 159 h 220"/>
                <a:gd name="T32" fmla="*/ 352 w 394"/>
                <a:gd name="T33" fmla="*/ 189 h 220"/>
                <a:gd name="T34" fmla="*/ 320 w 394"/>
                <a:gd name="T35" fmla="*/ 209 h 220"/>
                <a:gd name="T36" fmla="*/ 280 w 394"/>
                <a:gd name="T37" fmla="*/ 169 h 220"/>
                <a:gd name="T38" fmla="*/ 250 w 394"/>
                <a:gd name="T39" fmla="*/ 185 h 220"/>
                <a:gd name="T40" fmla="*/ 194 w 394"/>
                <a:gd name="T41" fmla="*/ 169 h 220"/>
                <a:gd name="T42" fmla="*/ 162 w 394"/>
                <a:gd name="T43" fmla="*/ 159 h 220"/>
                <a:gd name="T44" fmla="*/ 176 w 394"/>
                <a:gd name="T45" fmla="*/ 137 h 220"/>
                <a:gd name="T46" fmla="*/ 132 w 394"/>
                <a:gd name="T47" fmla="*/ 129 h 220"/>
                <a:gd name="T48" fmla="*/ 114 w 394"/>
                <a:gd name="T49" fmla="*/ 129 h 220"/>
                <a:gd name="T50" fmla="*/ 128 w 394"/>
                <a:gd name="T51" fmla="*/ 107 h 220"/>
                <a:gd name="T52" fmla="*/ 92 w 394"/>
                <a:gd name="T53" fmla="*/ 97 h 220"/>
                <a:gd name="T54" fmla="*/ 100 w 394"/>
                <a:gd name="T55" fmla="*/ 81 h 220"/>
                <a:gd name="T56" fmla="*/ 64 w 394"/>
                <a:gd name="T57" fmla="*/ 107 h 220"/>
                <a:gd name="T58" fmla="*/ 30 w 394"/>
                <a:gd name="T59" fmla="*/ 101 h 220"/>
                <a:gd name="T60" fmla="*/ 24 w 394"/>
                <a:gd name="T61" fmla="*/ 103 h 220"/>
                <a:gd name="T62" fmla="*/ 4 w 394"/>
                <a:gd name="T63" fmla="*/ 105 h 220"/>
                <a:gd name="T64" fmla="*/ 24 w 394"/>
                <a:gd name="T65" fmla="*/ 73 h 220"/>
                <a:gd name="T66" fmla="*/ 16 w 394"/>
                <a:gd name="T67" fmla="*/ 7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4" h="220">
                  <a:moveTo>
                    <a:pt x="42" y="5"/>
                  </a:moveTo>
                  <a:cubicBezTo>
                    <a:pt x="44" y="8"/>
                    <a:pt x="46" y="17"/>
                    <a:pt x="46" y="17"/>
                  </a:cubicBezTo>
                  <a:cubicBezTo>
                    <a:pt x="41" y="41"/>
                    <a:pt x="47" y="16"/>
                    <a:pt x="40" y="33"/>
                  </a:cubicBezTo>
                  <a:cubicBezTo>
                    <a:pt x="37" y="39"/>
                    <a:pt x="34" y="51"/>
                    <a:pt x="34" y="51"/>
                  </a:cubicBezTo>
                  <a:cubicBezTo>
                    <a:pt x="32" y="65"/>
                    <a:pt x="27" y="72"/>
                    <a:pt x="30" y="85"/>
                  </a:cubicBezTo>
                  <a:cubicBezTo>
                    <a:pt x="71" y="83"/>
                    <a:pt x="72" y="93"/>
                    <a:pt x="64" y="69"/>
                  </a:cubicBezTo>
                  <a:cubicBezTo>
                    <a:pt x="65" y="67"/>
                    <a:pt x="65" y="64"/>
                    <a:pt x="66" y="63"/>
                  </a:cubicBezTo>
                  <a:cubicBezTo>
                    <a:pt x="67" y="62"/>
                    <a:pt x="72" y="63"/>
                    <a:pt x="72" y="61"/>
                  </a:cubicBezTo>
                  <a:cubicBezTo>
                    <a:pt x="73" y="55"/>
                    <a:pt x="66" y="43"/>
                    <a:pt x="66" y="43"/>
                  </a:cubicBezTo>
                  <a:cubicBezTo>
                    <a:pt x="69" y="33"/>
                    <a:pt x="71" y="31"/>
                    <a:pt x="80" y="37"/>
                  </a:cubicBezTo>
                  <a:cubicBezTo>
                    <a:pt x="89" y="51"/>
                    <a:pt x="90" y="43"/>
                    <a:pt x="102" y="39"/>
                  </a:cubicBezTo>
                  <a:cubicBezTo>
                    <a:pt x="113" y="43"/>
                    <a:pt x="116" y="49"/>
                    <a:pt x="124" y="57"/>
                  </a:cubicBezTo>
                  <a:cubicBezTo>
                    <a:pt x="126" y="89"/>
                    <a:pt x="120" y="93"/>
                    <a:pt x="148" y="89"/>
                  </a:cubicBezTo>
                  <a:cubicBezTo>
                    <a:pt x="160" y="81"/>
                    <a:pt x="166" y="66"/>
                    <a:pt x="180" y="61"/>
                  </a:cubicBezTo>
                  <a:cubicBezTo>
                    <a:pt x="212" y="64"/>
                    <a:pt x="203" y="75"/>
                    <a:pt x="234" y="79"/>
                  </a:cubicBezTo>
                  <a:cubicBezTo>
                    <a:pt x="242" y="82"/>
                    <a:pt x="251" y="86"/>
                    <a:pt x="258" y="91"/>
                  </a:cubicBezTo>
                  <a:cubicBezTo>
                    <a:pt x="263" y="98"/>
                    <a:pt x="271" y="103"/>
                    <a:pt x="278" y="107"/>
                  </a:cubicBezTo>
                  <a:cubicBezTo>
                    <a:pt x="284" y="111"/>
                    <a:pt x="296" y="119"/>
                    <a:pt x="296" y="119"/>
                  </a:cubicBezTo>
                  <a:cubicBezTo>
                    <a:pt x="297" y="122"/>
                    <a:pt x="295" y="128"/>
                    <a:pt x="298" y="129"/>
                  </a:cubicBezTo>
                  <a:cubicBezTo>
                    <a:pt x="299" y="129"/>
                    <a:pt x="344" y="117"/>
                    <a:pt x="348" y="117"/>
                  </a:cubicBezTo>
                  <a:cubicBezTo>
                    <a:pt x="355" y="112"/>
                    <a:pt x="354" y="108"/>
                    <a:pt x="362" y="105"/>
                  </a:cubicBezTo>
                  <a:cubicBezTo>
                    <a:pt x="361" y="101"/>
                    <a:pt x="358" y="84"/>
                    <a:pt x="352" y="81"/>
                  </a:cubicBezTo>
                  <a:cubicBezTo>
                    <a:pt x="348" y="79"/>
                    <a:pt x="340" y="77"/>
                    <a:pt x="340" y="77"/>
                  </a:cubicBezTo>
                  <a:cubicBezTo>
                    <a:pt x="344" y="62"/>
                    <a:pt x="356" y="69"/>
                    <a:pt x="364" y="77"/>
                  </a:cubicBezTo>
                  <a:cubicBezTo>
                    <a:pt x="367" y="93"/>
                    <a:pt x="374" y="86"/>
                    <a:pt x="388" y="91"/>
                  </a:cubicBezTo>
                  <a:cubicBezTo>
                    <a:pt x="382" y="109"/>
                    <a:pt x="378" y="98"/>
                    <a:pt x="394" y="109"/>
                  </a:cubicBezTo>
                  <a:cubicBezTo>
                    <a:pt x="391" y="118"/>
                    <a:pt x="387" y="121"/>
                    <a:pt x="378" y="123"/>
                  </a:cubicBezTo>
                  <a:cubicBezTo>
                    <a:pt x="371" y="133"/>
                    <a:pt x="368" y="138"/>
                    <a:pt x="358" y="145"/>
                  </a:cubicBezTo>
                  <a:cubicBezTo>
                    <a:pt x="352" y="143"/>
                    <a:pt x="340" y="139"/>
                    <a:pt x="340" y="139"/>
                  </a:cubicBezTo>
                  <a:cubicBezTo>
                    <a:pt x="331" y="140"/>
                    <a:pt x="320" y="137"/>
                    <a:pt x="314" y="143"/>
                  </a:cubicBezTo>
                  <a:cubicBezTo>
                    <a:pt x="311" y="146"/>
                    <a:pt x="306" y="155"/>
                    <a:pt x="306" y="155"/>
                  </a:cubicBezTo>
                  <a:cubicBezTo>
                    <a:pt x="311" y="157"/>
                    <a:pt x="318" y="155"/>
                    <a:pt x="320" y="159"/>
                  </a:cubicBezTo>
                  <a:cubicBezTo>
                    <a:pt x="329" y="175"/>
                    <a:pt x="317" y="175"/>
                    <a:pt x="334" y="181"/>
                  </a:cubicBezTo>
                  <a:cubicBezTo>
                    <a:pt x="340" y="190"/>
                    <a:pt x="342" y="192"/>
                    <a:pt x="352" y="189"/>
                  </a:cubicBezTo>
                  <a:cubicBezTo>
                    <a:pt x="357" y="175"/>
                    <a:pt x="356" y="192"/>
                    <a:pt x="358" y="197"/>
                  </a:cubicBezTo>
                  <a:cubicBezTo>
                    <a:pt x="354" y="220"/>
                    <a:pt x="346" y="211"/>
                    <a:pt x="320" y="209"/>
                  </a:cubicBezTo>
                  <a:cubicBezTo>
                    <a:pt x="311" y="203"/>
                    <a:pt x="307" y="194"/>
                    <a:pt x="300" y="187"/>
                  </a:cubicBezTo>
                  <a:cubicBezTo>
                    <a:pt x="297" y="177"/>
                    <a:pt x="290" y="172"/>
                    <a:pt x="280" y="169"/>
                  </a:cubicBezTo>
                  <a:cubicBezTo>
                    <a:pt x="274" y="170"/>
                    <a:pt x="268" y="169"/>
                    <a:pt x="262" y="171"/>
                  </a:cubicBezTo>
                  <a:cubicBezTo>
                    <a:pt x="255" y="174"/>
                    <a:pt x="259" y="182"/>
                    <a:pt x="250" y="185"/>
                  </a:cubicBezTo>
                  <a:cubicBezTo>
                    <a:pt x="226" y="183"/>
                    <a:pt x="230" y="182"/>
                    <a:pt x="214" y="177"/>
                  </a:cubicBezTo>
                  <a:cubicBezTo>
                    <a:pt x="206" y="169"/>
                    <a:pt x="205" y="166"/>
                    <a:pt x="194" y="169"/>
                  </a:cubicBezTo>
                  <a:cubicBezTo>
                    <a:pt x="184" y="179"/>
                    <a:pt x="168" y="180"/>
                    <a:pt x="160" y="167"/>
                  </a:cubicBezTo>
                  <a:cubicBezTo>
                    <a:pt x="161" y="164"/>
                    <a:pt x="160" y="161"/>
                    <a:pt x="162" y="159"/>
                  </a:cubicBezTo>
                  <a:cubicBezTo>
                    <a:pt x="165" y="156"/>
                    <a:pt x="174" y="155"/>
                    <a:pt x="174" y="155"/>
                  </a:cubicBezTo>
                  <a:cubicBezTo>
                    <a:pt x="183" y="146"/>
                    <a:pt x="181" y="152"/>
                    <a:pt x="176" y="137"/>
                  </a:cubicBezTo>
                  <a:cubicBezTo>
                    <a:pt x="171" y="122"/>
                    <a:pt x="158" y="119"/>
                    <a:pt x="144" y="115"/>
                  </a:cubicBezTo>
                  <a:cubicBezTo>
                    <a:pt x="132" y="117"/>
                    <a:pt x="128" y="117"/>
                    <a:pt x="132" y="129"/>
                  </a:cubicBezTo>
                  <a:cubicBezTo>
                    <a:pt x="130" y="146"/>
                    <a:pt x="132" y="149"/>
                    <a:pt x="116" y="145"/>
                  </a:cubicBezTo>
                  <a:cubicBezTo>
                    <a:pt x="109" y="138"/>
                    <a:pt x="105" y="135"/>
                    <a:pt x="114" y="129"/>
                  </a:cubicBezTo>
                  <a:cubicBezTo>
                    <a:pt x="119" y="122"/>
                    <a:pt x="117" y="116"/>
                    <a:pt x="126" y="113"/>
                  </a:cubicBezTo>
                  <a:cubicBezTo>
                    <a:pt x="127" y="111"/>
                    <a:pt x="129" y="108"/>
                    <a:pt x="128" y="107"/>
                  </a:cubicBezTo>
                  <a:cubicBezTo>
                    <a:pt x="125" y="104"/>
                    <a:pt x="116" y="103"/>
                    <a:pt x="116" y="103"/>
                  </a:cubicBezTo>
                  <a:cubicBezTo>
                    <a:pt x="106" y="106"/>
                    <a:pt x="96" y="108"/>
                    <a:pt x="92" y="97"/>
                  </a:cubicBezTo>
                  <a:cubicBezTo>
                    <a:pt x="93" y="93"/>
                    <a:pt x="92" y="89"/>
                    <a:pt x="94" y="85"/>
                  </a:cubicBezTo>
                  <a:cubicBezTo>
                    <a:pt x="95" y="83"/>
                    <a:pt x="99" y="83"/>
                    <a:pt x="100" y="81"/>
                  </a:cubicBezTo>
                  <a:cubicBezTo>
                    <a:pt x="102" y="74"/>
                    <a:pt x="86" y="65"/>
                    <a:pt x="86" y="65"/>
                  </a:cubicBezTo>
                  <a:cubicBezTo>
                    <a:pt x="52" y="71"/>
                    <a:pt x="91" y="98"/>
                    <a:pt x="64" y="107"/>
                  </a:cubicBezTo>
                  <a:cubicBezTo>
                    <a:pt x="50" y="102"/>
                    <a:pt x="58" y="96"/>
                    <a:pt x="38" y="103"/>
                  </a:cubicBezTo>
                  <a:cubicBezTo>
                    <a:pt x="35" y="102"/>
                    <a:pt x="32" y="103"/>
                    <a:pt x="30" y="101"/>
                  </a:cubicBezTo>
                  <a:cubicBezTo>
                    <a:pt x="28" y="100"/>
                    <a:pt x="28" y="94"/>
                    <a:pt x="26" y="95"/>
                  </a:cubicBezTo>
                  <a:cubicBezTo>
                    <a:pt x="23" y="96"/>
                    <a:pt x="26" y="101"/>
                    <a:pt x="24" y="103"/>
                  </a:cubicBezTo>
                  <a:cubicBezTo>
                    <a:pt x="23" y="105"/>
                    <a:pt x="20" y="106"/>
                    <a:pt x="18" y="107"/>
                  </a:cubicBezTo>
                  <a:cubicBezTo>
                    <a:pt x="13" y="106"/>
                    <a:pt x="8" y="108"/>
                    <a:pt x="4" y="105"/>
                  </a:cubicBezTo>
                  <a:cubicBezTo>
                    <a:pt x="1" y="102"/>
                    <a:pt x="0" y="93"/>
                    <a:pt x="0" y="93"/>
                  </a:cubicBezTo>
                  <a:cubicBezTo>
                    <a:pt x="3" y="73"/>
                    <a:pt x="12" y="85"/>
                    <a:pt x="24" y="73"/>
                  </a:cubicBezTo>
                  <a:cubicBezTo>
                    <a:pt x="22" y="59"/>
                    <a:pt x="20" y="57"/>
                    <a:pt x="16" y="45"/>
                  </a:cubicBezTo>
                  <a:cubicBezTo>
                    <a:pt x="19" y="31"/>
                    <a:pt x="24" y="19"/>
                    <a:pt x="16" y="7"/>
                  </a:cubicBezTo>
                  <a:cubicBezTo>
                    <a:pt x="20" y="0"/>
                    <a:pt x="37" y="3"/>
                    <a:pt x="42" y="5"/>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Freeform 74"/>
            <p:cNvSpPr>
              <a:spLocks/>
            </p:cNvSpPr>
            <p:nvPr/>
          </p:nvSpPr>
          <p:spPr bwMode="auto">
            <a:xfrm>
              <a:off x="2374" y="2610"/>
              <a:ext cx="140" cy="229"/>
            </a:xfrm>
            <a:custGeom>
              <a:avLst/>
              <a:gdLst>
                <a:gd name="T0" fmla="*/ 63 w 140"/>
                <a:gd name="T1" fmla="*/ 5 h 229"/>
                <a:gd name="T2" fmla="*/ 75 w 140"/>
                <a:gd name="T3" fmla="*/ 21 h 229"/>
                <a:gd name="T4" fmla="*/ 69 w 140"/>
                <a:gd name="T5" fmla="*/ 65 h 229"/>
                <a:gd name="T6" fmla="*/ 105 w 140"/>
                <a:gd name="T7" fmla="*/ 81 h 229"/>
                <a:gd name="T8" fmla="*/ 105 w 140"/>
                <a:gd name="T9" fmla="*/ 101 h 229"/>
                <a:gd name="T10" fmla="*/ 119 w 140"/>
                <a:gd name="T11" fmla="*/ 109 h 229"/>
                <a:gd name="T12" fmla="*/ 127 w 140"/>
                <a:gd name="T13" fmla="*/ 127 h 229"/>
                <a:gd name="T14" fmla="*/ 115 w 140"/>
                <a:gd name="T15" fmla="*/ 161 h 229"/>
                <a:gd name="T16" fmla="*/ 119 w 140"/>
                <a:gd name="T17" fmla="*/ 171 h 229"/>
                <a:gd name="T18" fmla="*/ 127 w 140"/>
                <a:gd name="T19" fmla="*/ 159 h 229"/>
                <a:gd name="T20" fmla="*/ 137 w 140"/>
                <a:gd name="T21" fmla="*/ 179 h 229"/>
                <a:gd name="T22" fmla="*/ 123 w 140"/>
                <a:gd name="T23" fmla="*/ 199 h 229"/>
                <a:gd name="T24" fmla="*/ 109 w 140"/>
                <a:gd name="T25" fmla="*/ 223 h 229"/>
                <a:gd name="T26" fmla="*/ 95 w 140"/>
                <a:gd name="T27" fmla="*/ 193 h 229"/>
                <a:gd name="T28" fmla="*/ 77 w 140"/>
                <a:gd name="T29" fmla="*/ 211 h 229"/>
                <a:gd name="T30" fmla="*/ 61 w 140"/>
                <a:gd name="T31" fmla="*/ 189 h 229"/>
                <a:gd name="T32" fmla="*/ 103 w 140"/>
                <a:gd name="T33" fmla="*/ 173 h 229"/>
                <a:gd name="T34" fmla="*/ 91 w 140"/>
                <a:gd name="T35" fmla="*/ 167 h 229"/>
                <a:gd name="T36" fmla="*/ 71 w 140"/>
                <a:gd name="T37" fmla="*/ 141 h 229"/>
                <a:gd name="T38" fmla="*/ 75 w 140"/>
                <a:gd name="T39" fmla="*/ 127 h 229"/>
                <a:gd name="T40" fmla="*/ 103 w 140"/>
                <a:gd name="T41" fmla="*/ 137 h 229"/>
                <a:gd name="T42" fmla="*/ 97 w 140"/>
                <a:gd name="T43" fmla="*/ 119 h 229"/>
                <a:gd name="T44" fmla="*/ 79 w 140"/>
                <a:gd name="T45" fmla="*/ 91 h 229"/>
                <a:gd name="T46" fmla="*/ 67 w 140"/>
                <a:gd name="T47" fmla="*/ 93 h 229"/>
                <a:gd name="T48" fmla="*/ 61 w 140"/>
                <a:gd name="T49" fmla="*/ 117 h 229"/>
                <a:gd name="T50" fmla="*/ 47 w 140"/>
                <a:gd name="T51" fmla="*/ 153 h 229"/>
                <a:gd name="T52" fmla="*/ 29 w 140"/>
                <a:gd name="T53" fmla="*/ 161 h 229"/>
                <a:gd name="T54" fmla="*/ 9 w 140"/>
                <a:gd name="T55" fmla="*/ 179 h 229"/>
                <a:gd name="T56" fmla="*/ 9 w 140"/>
                <a:gd name="T57" fmla="*/ 153 h 229"/>
                <a:gd name="T58" fmla="*/ 39 w 140"/>
                <a:gd name="T59" fmla="*/ 133 h 229"/>
                <a:gd name="T60" fmla="*/ 55 w 140"/>
                <a:gd name="T61" fmla="*/ 119 h 229"/>
                <a:gd name="T62" fmla="*/ 49 w 140"/>
                <a:gd name="T63" fmla="*/ 103 h 229"/>
                <a:gd name="T64" fmla="*/ 47 w 140"/>
                <a:gd name="T65" fmla="*/ 79 h 229"/>
                <a:gd name="T66" fmla="*/ 43 w 140"/>
                <a:gd name="T67" fmla="*/ 67 h 229"/>
                <a:gd name="T68" fmla="*/ 45 w 140"/>
                <a:gd name="T69" fmla="*/ 33 h 229"/>
                <a:gd name="T70" fmla="*/ 47 w 140"/>
                <a:gd name="T71" fmla="*/ 17 h 229"/>
                <a:gd name="T72" fmla="*/ 63 w 140"/>
                <a:gd name="T73" fmla="*/ 5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0" h="229">
                  <a:moveTo>
                    <a:pt x="63" y="5"/>
                  </a:moveTo>
                  <a:cubicBezTo>
                    <a:pt x="74" y="8"/>
                    <a:pt x="72" y="11"/>
                    <a:pt x="75" y="21"/>
                  </a:cubicBezTo>
                  <a:cubicBezTo>
                    <a:pt x="74" y="39"/>
                    <a:pt x="74" y="49"/>
                    <a:pt x="69" y="65"/>
                  </a:cubicBezTo>
                  <a:cubicBezTo>
                    <a:pt x="76" y="86"/>
                    <a:pt x="78" y="79"/>
                    <a:pt x="105" y="81"/>
                  </a:cubicBezTo>
                  <a:cubicBezTo>
                    <a:pt x="110" y="89"/>
                    <a:pt x="108" y="92"/>
                    <a:pt x="105" y="101"/>
                  </a:cubicBezTo>
                  <a:cubicBezTo>
                    <a:pt x="110" y="115"/>
                    <a:pt x="103" y="100"/>
                    <a:pt x="119" y="109"/>
                  </a:cubicBezTo>
                  <a:cubicBezTo>
                    <a:pt x="121" y="110"/>
                    <a:pt x="126" y="124"/>
                    <a:pt x="127" y="127"/>
                  </a:cubicBezTo>
                  <a:cubicBezTo>
                    <a:pt x="125" y="148"/>
                    <a:pt x="127" y="149"/>
                    <a:pt x="115" y="161"/>
                  </a:cubicBezTo>
                  <a:cubicBezTo>
                    <a:pt x="114" y="164"/>
                    <a:pt x="116" y="173"/>
                    <a:pt x="119" y="171"/>
                  </a:cubicBezTo>
                  <a:cubicBezTo>
                    <a:pt x="123" y="169"/>
                    <a:pt x="127" y="159"/>
                    <a:pt x="127" y="159"/>
                  </a:cubicBezTo>
                  <a:cubicBezTo>
                    <a:pt x="135" y="164"/>
                    <a:pt x="134" y="170"/>
                    <a:pt x="137" y="179"/>
                  </a:cubicBezTo>
                  <a:cubicBezTo>
                    <a:pt x="135" y="206"/>
                    <a:pt x="140" y="210"/>
                    <a:pt x="123" y="199"/>
                  </a:cubicBezTo>
                  <a:cubicBezTo>
                    <a:pt x="122" y="217"/>
                    <a:pt x="126" y="229"/>
                    <a:pt x="109" y="223"/>
                  </a:cubicBezTo>
                  <a:cubicBezTo>
                    <a:pt x="102" y="213"/>
                    <a:pt x="105" y="200"/>
                    <a:pt x="95" y="193"/>
                  </a:cubicBezTo>
                  <a:cubicBezTo>
                    <a:pt x="87" y="199"/>
                    <a:pt x="86" y="208"/>
                    <a:pt x="77" y="211"/>
                  </a:cubicBezTo>
                  <a:cubicBezTo>
                    <a:pt x="69" y="205"/>
                    <a:pt x="64" y="198"/>
                    <a:pt x="61" y="189"/>
                  </a:cubicBezTo>
                  <a:cubicBezTo>
                    <a:pt x="65" y="176"/>
                    <a:pt x="91" y="175"/>
                    <a:pt x="103" y="173"/>
                  </a:cubicBezTo>
                  <a:cubicBezTo>
                    <a:pt x="101" y="161"/>
                    <a:pt x="98" y="146"/>
                    <a:pt x="91" y="167"/>
                  </a:cubicBezTo>
                  <a:cubicBezTo>
                    <a:pt x="77" y="162"/>
                    <a:pt x="82" y="148"/>
                    <a:pt x="71" y="141"/>
                  </a:cubicBezTo>
                  <a:cubicBezTo>
                    <a:pt x="66" y="133"/>
                    <a:pt x="66" y="130"/>
                    <a:pt x="75" y="127"/>
                  </a:cubicBezTo>
                  <a:cubicBezTo>
                    <a:pt x="89" y="129"/>
                    <a:pt x="94" y="128"/>
                    <a:pt x="103" y="137"/>
                  </a:cubicBezTo>
                  <a:cubicBezTo>
                    <a:pt x="106" y="128"/>
                    <a:pt x="105" y="124"/>
                    <a:pt x="97" y="119"/>
                  </a:cubicBezTo>
                  <a:cubicBezTo>
                    <a:pt x="88" y="106"/>
                    <a:pt x="96" y="97"/>
                    <a:pt x="79" y="91"/>
                  </a:cubicBezTo>
                  <a:cubicBezTo>
                    <a:pt x="75" y="92"/>
                    <a:pt x="69" y="90"/>
                    <a:pt x="67" y="93"/>
                  </a:cubicBezTo>
                  <a:cubicBezTo>
                    <a:pt x="60" y="104"/>
                    <a:pt x="77" y="112"/>
                    <a:pt x="61" y="117"/>
                  </a:cubicBezTo>
                  <a:cubicBezTo>
                    <a:pt x="57" y="129"/>
                    <a:pt x="51" y="140"/>
                    <a:pt x="47" y="153"/>
                  </a:cubicBezTo>
                  <a:cubicBezTo>
                    <a:pt x="45" y="159"/>
                    <a:pt x="35" y="159"/>
                    <a:pt x="29" y="161"/>
                  </a:cubicBezTo>
                  <a:cubicBezTo>
                    <a:pt x="27" y="162"/>
                    <a:pt x="9" y="179"/>
                    <a:pt x="9" y="179"/>
                  </a:cubicBezTo>
                  <a:cubicBezTo>
                    <a:pt x="0" y="178"/>
                    <a:pt x="1" y="166"/>
                    <a:pt x="9" y="153"/>
                  </a:cubicBezTo>
                  <a:cubicBezTo>
                    <a:pt x="15" y="144"/>
                    <a:pt x="31" y="142"/>
                    <a:pt x="39" y="133"/>
                  </a:cubicBezTo>
                  <a:cubicBezTo>
                    <a:pt x="44" y="128"/>
                    <a:pt x="55" y="119"/>
                    <a:pt x="55" y="119"/>
                  </a:cubicBezTo>
                  <a:cubicBezTo>
                    <a:pt x="58" y="110"/>
                    <a:pt x="57" y="108"/>
                    <a:pt x="49" y="103"/>
                  </a:cubicBezTo>
                  <a:cubicBezTo>
                    <a:pt x="40" y="90"/>
                    <a:pt x="49" y="105"/>
                    <a:pt x="47" y="79"/>
                  </a:cubicBezTo>
                  <a:cubicBezTo>
                    <a:pt x="47" y="75"/>
                    <a:pt x="43" y="67"/>
                    <a:pt x="43" y="67"/>
                  </a:cubicBezTo>
                  <a:cubicBezTo>
                    <a:pt x="46" y="52"/>
                    <a:pt x="47" y="49"/>
                    <a:pt x="45" y="33"/>
                  </a:cubicBezTo>
                  <a:cubicBezTo>
                    <a:pt x="46" y="28"/>
                    <a:pt x="44" y="22"/>
                    <a:pt x="47" y="17"/>
                  </a:cubicBezTo>
                  <a:cubicBezTo>
                    <a:pt x="50" y="11"/>
                    <a:pt x="68" y="0"/>
                    <a:pt x="63" y="5"/>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Freeform 75"/>
            <p:cNvSpPr>
              <a:spLocks/>
            </p:cNvSpPr>
            <p:nvPr/>
          </p:nvSpPr>
          <p:spPr bwMode="auto">
            <a:xfrm>
              <a:off x="2765" y="3569"/>
              <a:ext cx="66" cy="68"/>
            </a:xfrm>
            <a:custGeom>
              <a:avLst/>
              <a:gdLst>
                <a:gd name="T0" fmla="*/ 4 w 66"/>
                <a:gd name="T1" fmla="*/ 24 h 68"/>
                <a:gd name="T2" fmla="*/ 20 w 66"/>
                <a:gd name="T3" fmla="*/ 68 h 68"/>
                <a:gd name="T4" fmla="*/ 58 w 66"/>
                <a:gd name="T5" fmla="*/ 46 h 68"/>
                <a:gd name="T6" fmla="*/ 64 w 66"/>
                <a:gd name="T7" fmla="*/ 0 h 68"/>
                <a:gd name="T8" fmla="*/ 32 w 66"/>
                <a:gd name="T9" fmla="*/ 14 h 68"/>
                <a:gd name="T10" fmla="*/ 14 w 66"/>
                <a:gd name="T11" fmla="*/ 10 h 68"/>
                <a:gd name="T12" fmla="*/ 0 w 66"/>
                <a:gd name="T13" fmla="*/ 18 h 68"/>
                <a:gd name="T14" fmla="*/ 4 w 66"/>
                <a:gd name="T15" fmla="*/ 24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68">
                  <a:moveTo>
                    <a:pt x="4" y="24"/>
                  </a:moveTo>
                  <a:cubicBezTo>
                    <a:pt x="13" y="37"/>
                    <a:pt x="11" y="54"/>
                    <a:pt x="20" y="68"/>
                  </a:cubicBezTo>
                  <a:cubicBezTo>
                    <a:pt x="41" y="66"/>
                    <a:pt x="46" y="63"/>
                    <a:pt x="58" y="46"/>
                  </a:cubicBezTo>
                  <a:cubicBezTo>
                    <a:pt x="59" y="35"/>
                    <a:pt x="66" y="10"/>
                    <a:pt x="64" y="0"/>
                  </a:cubicBezTo>
                  <a:cubicBezTo>
                    <a:pt x="50" y="3"/>
                    <a:pt x="49" y="12"/>
                    <a:pt x="32" y="14"/>
                  </a:cubicBezTo>
                  <a:cubicBezTo>
                    <a:pt x="23" y="20"/>
                    <a:pt x="21" y="17"/>
                    <a:pt x="14" y="10"/>
                  </a:cubicBezTo>
                  <a:cubicBezTo>
                    <a:pt x="10" y="11"/>
                    <a:pt x="0" y="10"/>
                    <a:pt x="0" y="18"/>
                  </a:cubicBezTo>
                  <a:cubicBezTo>
                    <a:pt x="0" y="20"/>
                    <a:pt x="4" y="24"/>
                    <a:pt x="4" y="24"/>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Freeform 76"/>
            <p:cNvSpPr>
              <a:spLocks/>
            </p:cNvSpPr>
            <p:nvPr/>
          </p:nvSpPr>
          <p:spPr bwMode="auto">
            <a:xfrm>
              <a:off x="3068" y="3479"/>
              <a:ext cx="187" cy="212"/>
            </a:xfrm>
            <a:custGeom>
              <a:avLst/>
              <a:gdLst>
                <a:gd name="T0" fmla="*/ 109 w 187"/>
                <a:gd name="T1" fmla="*/ 0 h 212"/>
                <a:gd name="T2" fmla="*/ 115 w 187"/>
                <a:gd name="T3" fmla="*/ 32 h 212"/>
                <a:gd name="T4" fmla="*/ 125 w 187"/>
                <a:gd name="T5" fmla="*/ 56 h 212"/>
                <a:gd name="T6" fmla="*/ 115 w 187"/>
                <a:gd name="T7" fmla="*/ 84 h 212"/>
                <a:gd name="T8" fmla="*/ 131 w 187"/>
                <a:gd name="T9" fmla="*/ 102 h 212"/>
                <a:gd name="T10" fmla="*/ 109 w 187"/>
                <a:gd name="T11" fmla="*/ 108 h 212"/>
                <a:gd name="T12" fmla="*/ 91 w 187"/>
                <a:gd name="T13" fmla="*/ 100 h 212"/>
                <a:gd name="T14" fmla="*/ 89 w 187"/>
                <a:gd name="T15" fmla="*/ 106 h 212"/>
                <a:gd name="T16" fmla="*/ 87 w 187"/>
                <a:gd name="T17" fmla="*/ 124 h 212"/>
                <a:gd name="T18" fmla="*/ 41 w 187"/>
                <a:gd name="T19" fmla="*/ 150 h 212"/>
                <a:gd name="T20" fmla="*/ 11 w 187"/>
                <a:gd name="T21" fmla="*/ 174 h 212"/>
                <a:gd name="T22" fmla="*/ 27 w 187"/>
                <a:gd name="T23" fmla="*/ 198 h 212"/>
                <a:gd name="T24" fmla="*/ 33 w 187"/>
                <a:gd name="T25" fmla="*/ 202 h 212"/>
                <a:gd name="T26" fmla="*/ 39 w 187"/>
                <a:gd name="T27" fmla="*/ 204 h 212"/>
                <a:gd name="T28" fmla="*/ 51 w 187"/>
                <a:gd name="T29" fmla="*/ 212 h 212"/>
                <a:gd name="T30" fmla="*/ 63 w 187"/>
                <a:gd name="T31" fmla="*/ 200 h 212"/>
                <a:gd name="T32" fmla="*/ 69 w 187"/>
                <a:gd name="T33" fmla="*/ 194 h 212"/>
                <a:gd name="T34" fmla="*/ 77 w 187"/>
                <a:gd name="T35" fmla="*/ 166 h 212"/>
                <a:gd name="T36" fmla="*/ 95 w 187"/>
                <a:gd name="T37" fmla="*/ 156 h 212"/>
                <a:gd name="T38" fmla="*/ 115 w 187"/>
                <a:gd name="T39" fmla="*/ 138 h 212"/>
                <a:gd name="T40" fmla="*/ 127 w 187"/>
                <a:gd name="T41" fmla="*/ 122 h 212"/>
                <a:gd name="T42" fmla="*/ 169 w 187"/>
                <a:gd name="T43" fmla="*/ 88 h 212"/>
                <a:gd name="T44" fmla="*/ 183 w 187"/>
                <a:gd name="T45" fmla="*/ 72 h 212"/>
                <a:gd name="T46" fmla="*/ 187 w 187"/>
                <a:gd name="T47" fmla="*/ 60 h 212"/>
                <a:gd name="T48" fmla="*/ 153 w 187"/>
                <a:gd name="T49" fmla="*/ 54 h 212"/>
                <a:gd name="T50" fmla="*/ 139 w 187"/>
                <a:gd name="T51" fmla="*/ 38 h 212"/>
                <a:gd name="T52" fmla="*/ 121 w 187"/>
                <a:gd name="T53" fmla="*/ 8 h 212"/>
                <a:gd name="T54" fmla="*/ 109 w 187"/>
                <a:gd name="T55" fmla="*/ 0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7" h="212">
                  <a:moveTo>
                    <a:pt x="109" y="0"/>
                  </a:moveTo>
                  <a:cubicBezTo>
                    <a:pt x="98" y="11"/>
                    <a:pt x="103" y="24"/>
                    <a:pt x="115" y="32"/>
                  </a:cubicBezTo>
                  <a:cubicBezTo>
                    <a:pt x="118" y="41"/>
                    <a:pt x="120" y="48"/>
                    <a:pt x="125" y="56"/>
                  </a:cubicBezTo>
                  <a:cubicBezTo>
                    <a:pt x="123" y="73"/>
                    <a:pt x="119" y="71"/>
                    <a:pt x="115" y="84"/>
                  </a:cubicBezTo>
                  <a:cubicBezTo>
                    <a:pt x="117" y="101"/>
                    <a:pt x="116" y="98"/>
                    <a:pt x="131" y="102"/>
                  </a:cubicBezTo>
                  <a:cubicBezTo>
                    <a:pt x="136" y="116"/>
                    <a:pt x="118" y="109"/>
                    <a:pt x="109" y="108"/>
                  </a:cubicBezTo>
                  <a:cubicBezTo>
                    <a:pt x="102" y="101"/>
                    <a:pt x="100" y="97"/>
                    <a:pt x="91" y="100"/>
                  </a:cubicBezTo>
                  <a:cubicBezTo>
                    <a:pt x="90" y="102"/>
                    <a:pt x="89" y="104"/>
                    <a:pt x="89" y="106"/>
                  </a:cubicBezTo>
                  <a:cubicBezTo>
                    <a:pt x="88" y="112"/>
                    <a:pt x="88" y="118"/>
                    <a:pt x="87" y="124"/>
                  </a:cubicBezTo>
                  <a:cubicBezTo>
                    <a:pt x="85" y="132"/>
                    <a:pt x="51" y="147"/>
                    <a:pt x="41" y="150"/>
                  </a:cubicBezTo>
                  <a:cubicBezTo>
                    <a:pt x="34" y="160"/>
                    <a:pt x="23" y="172"/>
                    <a:pt x="11" y="174"/>
                  </a:cubicBezTo>
                  <a:cubicBezTo>
                    <a:pt x="0" y="190"/>
                    <a:pt x="13" y="196"/>
                    <a:pt x="27" y="198"/>
                  </a:cubicBezTo>
                  <a:cubicBezTo>
                    <a:pt x="29" y="199"/>
                    <a:pt x="31" y="201"/>
                    <a:pt x="33" y="202"/>
                  </a:cubicBezTo>
                  <a:cubicBezTo>
                    <a:pt x="35" y="203"/>
                    <a:pt x="37" y="203"/>
                    <a:pt x="39" y="204"/>
                  </a:cubicBezTo>
                  <a:cubicBezTo>
                    <a:pt x="43" y="206"/>
                    <a:pt x="51" y="212"/>
                    <a:pt x="51" y="212"/>
                  </a:cubicBezTo>
                  <a:cubicBezTo>
                    <a:pt x="55" y="208"/>
                    <a:pt x="59" y="204"/>
                    <a:pt x="63" y="200"/>
                  </a:cubicBezTo>
                  <a:cubicBezTo>
                    <a:pt x="65" y="198"/>
                    <a:pt x="69" y="194"/>
                    <a:pt x="69" y="194"/>
                  </a:cubicBezTo>
                  <a:cubicBezTo>
                    <a:pt x="72" y="184"/>
                    <a:pt x="70" y="174"/>
                    <a:pt x="77" y="166"/>
                  </a:cubicBezTo>
                  <a:cubicBezTo>
                    <a:pt x="81" y="161"/>
                    <a:pt x="95" y="156"/>
                    <a:pt x="95" y="156"/>
                  </a:cubicBezTo>
                  <a:cubicBezTo>
                    <a:pt x="103" y="148"/>
                    <a:pt x="103" y="142"/>
                    <a:pt x="115" y="138"/>
                  </a:cubicBezTo>
                  <a:cubicBezTo>
                    <a:pt x="120" y="131"/>
                    <a:pt x="120" y="127"/>
                    <a:pt x="127" y="122"/>
                  </a:cubicBezTo>
                  <a:cubicBezTo>
                    <a:pt x="168" y="128"/>
                    <a:pt x="144" y="105"/>
                    <a:pt x="169" y="88"/>
                  </a:cubicBezTo>
                  <a:cubicBezTo>
                    <a:pt x="173" y="82"/>
                    <a:pt x="180" y="79"/>
                    <a:pt x="183" y="72"/>
                  </a:cubicBezTo>
                  <a:cubicBezTo>
                    <a:pt x="185" y="68"/>
                    <a:pt x="187" y="60"/>
                    <a:pt x="187" y="60"/>
                  </a:cubicBezTo>
                  <a:cubicBezTo>
                    <a:pt x="184" y="50"/>
                    <a:pt x="164" y="55"/>
                    <a:pt x="153" y="54"/>
                  </a:cubicBezTo>
                  <a:cubicBezTo>
                    <a:pt x="144" y="40"/>
                    <a:pt x="149" y="45"/>
                    <a:pt x="139" y="38"/>
                  </a:cubicBezTo>
                  <a:cubicBezTo>
                    <a:pt x="135" y="27"/>
                    <a:pt x="127" y="18"/>
                    <a:pt x="121" y="8"/>
                  </a:cubicBezTo>
                  <a:cubicBezTo>
                    <a:pt x="118" y="4"/>
                    <a:pt x="109" y="0"/>
                    <a:pt x="109" y="0"/>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Freeform 77"/>
            <p:cNvSpPr>
              <a:spLocks/>
            </p:cNvSpPr>
            <p:nvPr/>
          </p:nvSpPr>
          <p:spPr bwMode="auto">
            <a:xfrm>
              <a:off x="4631" y="2545"/>
              <a:ext cx="268" cy="102"/>
            </a:xfrm>
            <a:custGeom>
              <a:avLst/>
              <a:gdLst>
                <a:gd name="T0" fmla="*/ 18 w 268"/>
                <a:gd name="T1" fmla="*/ 2 h 102"/>
                <a:gd name="T2" fmla="*/ 14 w 268"/>
                <a:gd name="T3" fmla="*/ 8 h 102"/>
                <a:gd name="T4" fmla="*/ 8 w 268"/>
                <a:gd name="T5" fmla="*/ 12 h 102"/>
                <a:gd name="T6" fmla="*/ 0 w 268"/>
                <a:gd name="T7" fmla="*/ 24 h 102"/>
                <a:gd name="T8" fmla="*/ 16 w 268"/>
                <a:gd name="T9" fmla="*/ 30 h 102"/>
                <a:gd name="T10" fmla="*/ 66 w 268"/>
                <a:gd name="T11" fmla="*/ 28 h 102"/>
                <a:gd name="T12" fmla="*/ 90 w 268"/>
                <a:gd name="T13" fmla="*/ 38 h 102"/>
                <a:gd name="T14" fmla="*/ 106 w 268"/>
                <a:gd name="T15" fmla="*/ 62 h 102"/>
                <a:gd name="T16" fmla="*/ 110 w 268"/>
                <a:gd name="T17" fmla="*/ 68 h 102"/>
                <a:gd name="T18" fmla="*/ 98 w 268"/>
                <a:gd name="T19" fmla="*/ 74 h 102"/>
                <a:gd name="T20" fmla="*/ 94 w 268"/>
                <a:gd name="T21" fmla="*/ 86 h 102"/>
                <a:gd name="T22" fmla="*/ 104 w 268"/>
                <a:gd name="T23" fmla="*/ 102 h 102"/>
                <a:gd name="T24" fmla="*/ 120 w 268"/>
                <a:gd name="T25" fmla="*/ 76 h 102"/>
                <a:gd name="T26" fmla="*/ 144 w 268"/>
                <a:gd name="T27" fmla="*/ 62 h 102"/>
                <a:gd name="T28" fmla="*/ 148 w 268"/>
                <a:gd name="T29" fmla="*/ 90 h 102"/>
                <a:gd name="T30" fmla="*/ 204 w 268"/>
                <a:gd name="T31" fmla="*/ 86 h 102"/>
                <a:gd name="T32" fmla="*/ 246 w 268"/>
                <a:gd name="T33" fmla="*/ 92 h 102"/>
                <a:gd name="T34" fmla="*/ 262 w 268"/>
                <a:gd name="T35" fmla="*/ 98 h 102"/>
                <a:gd name="T36" fmla="*/ 256 w 268"/>
                <a:gd name="T37" fmla="*/ 72 h 102"/>
                <a:gd name="T38" fmla="*/ 236 w 268"/>
                <a:gd name="T39" fmla="*/ 84 h 102"/>
                <a:gd name="T40" fmla="*/ 220 w 268"/>
                <a:gd name="T41" fmla="*/ 66 h 102"/>
                <a:gd name="T42" fmla="*/ 210 w 268"/>
                <a:gd name="T43" fmla="*/ 54 h 102"/>
                <a:gd name="T44" fmla="*/ 192 w 268"/>
                <a:gd name="T45" fmla="*/ 48 h 102"/>
                <a:gd name="T46" fmla="*/ 178 w 268"/>
                <a:gd name="T47" fmla="*/ 50 h 102"/>
                <a:gd name="T48" fmla="*/ 170 w 268"/>
                <a:gd name="T49" fmla="*/ 54 h 102"/>
                <a:gd name="T50" fmla="*/ 154 w 268"/>
                <a:gd name="T51" fmla="*/ 60 h 102"/>
                <a:gd name="T52" fmla="*/ 142 w 268"/>
                <a:gd name="T53" fmla="*/ 40 h 102"/>
                <a:gd name="T54" fmla="*/ 124 w 268"/>
                <a:gd name="T55" fmla="*/ 34 h 102"/>
                <a:gd name="T56" fmla="*/ 100 w 268"/>
                <a:gd name="T57" fmla="*/ 22 h 102"/>
                <a:gd name="T58" fmla="*/ 48 w 268"/>
                <a:gd name="T59" fmla="*/ 0 h 102"/>
                <a:gd name="T60" fmla="*/ 18 w 268"/>
                <a:gd name="T61" fmla="*/ 2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8" h="102">
                  <a:moveTo>
                    <a:pt x="18" y="2"/>
                  </a:moveTo>
                  <a:cubicBezTo>
                    <a:pt x="17" y="4"/>
                    <a:pt x="16" y="6"/>
                    <a:pt x="14" y="8"/>
                  </a:cubicBezTo>
                  <a:cubicBezTo>
                    <a:pt x="12" y="10"/>
                    <a:pt x="10" y="10"/>
                    <a:pt x="8" y="12"/>
                  </a:cubicBezTo>
                  <a:cubicBezTo>
                    <a:pt x="5" y="16"/>
                    <a:pt x="0" y="24"/>
                    <a:pt x="0" y="24"/>
                  </a:cubicBezTo>
                  <a:cubicBezTo>
                    <a:pt x="3" y="34"/>
                    <a:pt x="7" y="32"/>
                    <a:pt x="16" y="30"/>
                  </a:cubicBezTo>
                  <a:cubicBezTo>
                    <a:pt x="31" y="20"/>
                    <a:pt x="49" y="26"/>
                    <a:pt x="66" y="28"/>
                  </a:cubicBezTo>
                  <a:cubicBezTo>
                    <a:pt x="74" y="36"/>
                    <a:pt x="78" y="36"/>
                    <a:pt x="90" y="38"/>
                  </a:cubicBezTo>
                  <a:cubicBezTo>
                    <a:pt x="93" y="47"/>
                    <a:pt x="101" y="54"/>
                    <a:pt x="106" y="62"/>
                  </a:cubicBezTo>
                  <a:cubicBezTo>
                    <a:pt x="107" y="64"/>
                    <a:pt x="110" y="68"/>
                    <a:pt x="110" y="68"/>
                  </a:cubicBezTo>
                  <a:cubicBezTo>
                    <a:pt x="106" y="70"/>
                    <a:pt x="101" y="70"/>
                    <a:pt x="98" y="74"/>
                  </a:cubicBezTo>
                  <a:cubicBezTo>
                    <a:pt x="96" y="77"/>
                    <a:pt x="94" y="86"/>
                    <a:pt x="94" y="86"/>
                  </a:cubicBezTo>
                  <a:cubicBezTo>
                    <a:pt x="99" y="100"/>
                    <a:pt x="94" y="96"/>
                    <a:pt x="104" y="102"/>
                  </a:cubicBezTo>
                  <a:cubicBezTo>
                    <a:pt x="126" y="98"/>
                    <a:pt x="109" y="93"/>
                    <a:pt x="120" y="76"/>
                  </a:cubicBezTo>
                  <a:cubicBezTo>
                    <a:pt x="123" y="56"/>
                    <a:pt x="124" y="60"/>
                    <a:pt x="144" y="62"/>
                  </a:cubicBezTo>
                  <a:cubicBezTo>
                    <a:pt x="146" y="71"/>
                    <a:pt x="139" y="87"/>
                    <a:pt x="148" y="90"/>
                  </a:cubicBezTo>
                  <a:cubicBezTo>
                    <a:pt x="166" y="95"/>
                    <a:pt x="204" y="86"/>
                    <a:pt x="204" y="86"/>
                  </a:cubicBezTo>
                  <a:cubicBezTo>
                    <a:pt x="218" y="88"/>
                    <a:pt x="232" y="90"/>
                    <a:pt x="246" y="92"/>
                  </a:cubicBezTo>
                  <a:cubicBezTo>
                    <a:pt x="251" y="100"/>
                    <a:pt x="253" y="101"/>
                    <a:pt x="262" y="98"/>
                  </a:cubicBezTo>
                  <a:cubicBezTo>
                    <a:pt x="265" y="88"/>
                    <a:pt x="268" y="76"/>
                    <a:pt x="256" y="72"/>
                  </a:cubicBezTo>
                  <a:cubicBezTo>
                    <a:pt x="239" y="75"/>
                    <a:pt x="248" y="76"/>
                    <a:pt x="236" y="84"/>
                  </a:cubicBezTo>
                  <a:cubicBezTo>
                    <a:pt x="226" y="81"/>
                    <a:pt x="229" y="72"/>
                    <a:pt x="220" y="66"/>
                  </a:cubicBezTo>
                  <a:cubicBezTo>
                    <a:pt x="218" y="62"/>
                    <a:pt x="214" y="56"/>
                    <a:pt x="210" y="54"/>
                  </a:cubicBezTo>
                  <a:cubicBezTo>
                    <a:pt x="204" y="51"/>
                    <a:pt x="192" y="48"/>
                    <a:pt x="192" y="48"/>
                  </a:cubicBezTo>
                  <a:cubicBezTo>
                    <a:pt x="187" y="49"/>
                    <a:pt x="182" y="48"/>
                    <a:pt x="178" y="50"/>
                  </a:cubicBezTo>
                  <a:cubicBezTo>
                    <a:pt x="167" y="55"/>
                    <a:pt x="186" y="59"/>
                    <a:pt x="170" y="54"/>
                  </a:cubicBezTo>
                  <a:cubicBezTo>
                    <a:pt x="161" y="57"/>
                    <a:pt x="163" y="63"/>
                    <a:pt x="154" y="60"/>
                  </a:cubicBezTo>
                  <a:cubicBezTo>
                    <a:pt x="151" y="57"/>
                    <a:pt x="142" y="40"/>
                    <a:pt x="142" y="40"/>
                  </a:cubicBezTo>
                  <a:cubicBezTo>
                    <a:pt x="142" y="40"/>
                    <a:pt x="127" y="35"/>
                    <a:pt x="124" y="34"/>
                  </a:cubicBezTo>
                  <a:cubicBezTo>
                    <a:pt x="116" y="31"/>
                    <a:pt x="100" y="22"/>
                    <a:pt x="100" y="22"/>
                  </a:cubicBezTo>
                  <a:cubicBezTo>
                    <a:pt x="87" y="2"/>
                    <a:pt x="70" y="2"/>
                    <a:pt x="48" y="0"/>
                  </a:cubicBezTo>
                  <a:cubicBezTo>
                    <a:pt x="38" y="1"/>
                    <a:pt x="18" y="2"/>
                    <a:pt x="18" y="2"/>
                  </a:cubicBezTo>
                  <a:close/>
                </a:path>
              </a:pathLst>
            </a:custGeom>
            <a:solidFill>
              <a:srgbClr val="C0C0C0"/>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Oval 78"/>
            <p:cNvSpPr>
              <a:spLocks noChangeArrowheads="1"/>
            </p:cNvSpPr>
            <p:nvPr/>
          </p:nvSpPr>
          <p:spPr bwMode="auto">
            <a:xfrm>
              <a:off x="2318" y="2537"/>
              <a:ext cx="23" cy="23"/>
            </a:xfrm>
            <a:prstGeom prst="ellipse">
              <a:avLst/>
            </a:prstGeom>
            <a:solidFill>
              <a:srgbClr val="C0C0C0"/>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panose="020B0604020202020204" pitchFamily="34" charset="0"/>
                  <a:ea typeface="华文细黑" panose="02010600040101010101" pitchFamily="2" charset="-122"/>
                </a:defRPr>
              </a:lvl1pPr>
              <a:lvl2pPr marL="742950" indent="-285750">
                <a:defRPr i="1">
                  <a:solidFill>
                    <a:schemeClr val="tx1"/>
                  </a:solidFill>
                  <a:latin typeface="Arial" panose="020B0604020202020204" pitchFamily="34" charset="0"/>
                  <a:ea typeface="华文细黑" panose="02010600040101010101" pitchFamily="2" charset="-122"/>
                </a:defRPr>
              </a:lvl2pPr>
              <a:lvl3pPr marL="1143000" indent="-228600">
                <a:defRPr i="1">
                  <a:solidFill>
                    <a:schemeClr val="tx1"/>
                  </a:solidFill>
                  <a:latin typeface="Arial" panose="020B0604020202020204" pitchFamily="34" charset="0"/>
                  <a:ea typeface="华文细黑" panose="02010600040101010101" pitchFamily="2" charset="-122"/>
                </a:defRPr>
              </a:lvl3pPr>
              <a:lvl4pPr marL="1600200" indent="-228600">
                <a:defRPr i="1">
                  <a:solidFill>
                    <a:schemeClr val="tx1"/>
                  </a:solidFill>
                  <a:latin typeface="Arial" panose="020B0604020202020204" pitchFamily="34" charset="0"/>
                  <a:ea typeface="华文细黑" panose="02010600040101010101" pitchFamily="2" charset="-122"/>
                </a:defRPr>
              </a:lvl4pPr>
              <a:lvl5pPr marL="2057400" indent="-22860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endParaRPr lang="zh-CN" altLang="en-US"/>
            </a:p>
          </p:txBody>
        </p:sp>
      </p:grpSp>
      <p:grpSp>
        <p:nvGrpSpPr>
          <p:cNvPr id="101" name="Group 79"/>
          <p:cNvGrpSpPr>
            <a:grpSpLocks/>
          </p:cNvGrpSpPr>
          <p:nvPr/>
        </p:nvGrpSpPr>
        <p:grpSpPr bwMode="auto">
          <a:xfrm>
            <a:off x="3634312" y="1927081"/>
            <a:ext cx="1858343" cy="1308401"/>
            <a:chOff x="126" y="98"/>
            <a:chExt cx="5458" cy="4151"/>
          </a:xfrm>
        </p:grpSpPr>
        <p:sp>
          <p:nvSpPr>
            <p:cNvPr id="102" name="Freeform 80"/>
            <p:cNvSpPr>
              <a:spLocks/>
            </p:cNvSpPr>
            <p:nvPr/>
          </p:nvSpPr>
          <p:spPr bwMode="blackWhite">
            <a:xfrm>
              <a:off x="126" y="98"/>
              <a:ext cx="5458" cy="3926"/>
            </a:xfrm>
            <a:custGeom>
              <a:avLst/>
              <a:gdLst>
                <a:gd name="T0" fmla="*/ 1076 w 822"/>
                <a:gd name="T1" fmla="*/ 922 h 592"/>
                <a:gd name="T2" fmla="*/ 797 w 822"/>
                <a:gd name="T3" fmla="*/ 988 h 592"/>
                <a:gd name="T4" fmla="*/ 564 w 822"/>
                <a:gd name="T5" fmla="*/ 1313 h 592"/>
                <a:gd name="T6" fmla="*/ 398 w 822"/>
                <a:gd name="T7" fmla="*/ 1671 h 592"/>
                <a:gd name="T8" fmla="*/ 80 w 822"/>
                <a:gd name="T9" fmla="*/ 1791 h 592"/>
                <a:gd name="T10" fmla="*/ 27 w 822"/>
                <a:gd name="T11" fmla="*/ 2009 h 592"/>
                <a:gd name="T12" fmla="*/ 93 w 822"/>
                <a:gd name="T13" fmla="*/ 2175 h 592"/>
                <a:gd name="T14" fmla="*/ 365 w 822"/>
                <a:gd name="T15" fmla="*/ 2387 h 592"/>
                <a:gd name="T16" fmla="*/ 452 w 822"/>
                <a:gd name="T17" fmla="*/ 2673 h 592"/>
                <a:gd name="T18" fmla="*/ 452 w 822"/>
                <a:gd name="T19" fmla="*/ 2852 h 592"/>
                <a:gd name="T20" fmla="*/ 810 w 822"/>
                <a:gd name="T21" fmla="*/ 2984 h 592"/>
                <a:gd name="T22" fmla="*/ 969 w 822"/>
                <a:gd name="T23" fmla="*/ 3071 h 592"/>
                <a:gd name="T24" fmla="*/ 1288 w 822"/>
                <a:gd name="T25" fmla="*/ 3163 h 592"/>
                <a:gd name="T26" fmla="*/ 1773 w 822"/>
                <a:gd name="T27" fmla="*/ 3090 h 592"/>
                <a:gd name="T28" fmla="*/ 1985 w 822"/>
                <a:gd name="T29" fmla="*/ 3031 h 592"/>
                <a:gd name="T30" fmla="*/ 2085 w 822"/>
                <a:gd name="T31" fmla="*/ 3124 h 592"/>
                <a:gd name="T32" fmla="*/ 2224 w 822"/>
                <a:gd name="T33" fmla="*/ 3356 h 592"/>
                <a:gd name="T34" fmla="*/ 2211 w 822"/>
                <a:gd name="T35" fmla="*/ 3535 h 592"/>
                <a:gd name="T36" fmla="*/ 2271 w 822"/>
                <a:gd name="T37" fmla="*/ 3674 h 592"/>
                <a:gd name="T38" fmla="*/ 2483 w 822"/>
                <a:gd name="T39" fmla="*/ 3833 h 592"/>
                <a:gd name="T40" fmla="*/ 2563 w 822"/>
                <a:gd name="T41" fmla="*/ 3694 h 592"/>
                <a:gd name="T42" fmla="*/ 2689 w 822"/>
                <a:gd name="T43" fmla="*/ 3674 h 592"/>
                <a:gd name="T44" fmla="*/ 2868 w 822"/>
                <a:gd name="T45" fmla="*/ 3667 h 592"/>
                <a:gd name="T46" fmla="*/ 3054 w 822"/>
                <a:gd name="T47" fmla="*/ 3807 h 592"/>
                <a:gd name="T48" fmla="*/ 3234 w 822"/>
                <a:gd name="T49" fmla="*/ 3926 h 592"/>
                <a:gd name="T50" fmla="*/ 3532 w 822"/>
                <a:gd name="T51" fmla="*/ 3701 h 592"/>
                <a:gd name="T52" fmla="*/ 4024 w 822"/>
                <a:gd name="T53" fmla="*/ 3442 h 592"/>
                <a:gd name="T54" fmla="*/ 4210 w 822"/>
                <a:gd name="T55" fmla="*/ 3130 h 592"/>
                <a:gd name="T56" fmla="*/ 4269 w 822"/>
                <a:gd name="T57" fmla="*/ 2931 h 592"/>
                <a:gd name="T58" fmla="*/ 4243 w 822"/>
                <a:gd name="T59" fmla="*/ 2805 h 592"/>
                <a:gd name="T60" fmla="*/ 4077 w 822"/>
                <a:gd name="T61" fmla="*/ 2447 h 592"/>
                <a:gd name="T62" fmla="*/ 4210 w 822"/>
                <a:gd name="T63" fmla="*/ 2222 h 592"/>
                <a:gd name="T64" fmla="*/ 4203 w 822"/>
                <a:gd name="T65" fmla="*/ 2096 h 592"/>
                <a:gd name="T66" fmla="*/ 3911 w 822"/>
                <a:gd name="T67" fmla="*/ 2023 h 592"/>
                <a:gd name="T68" fmla="*/ 4123 w 822"/>
                <a:gd name="T69" fmla="*/ 1810 h 592"/>
                <a:gd name="T70" fmla="*/ 4230 w 822"/>
                <a:gd name="T71" fmla="*/ 1963 h 592"/>
                <a:gd name="T72" fmla="*/ 4588 w 822"/>
                <a:gd name="T73" fmla="*/ 1771 h 592"/>
                <a:gd name="T74" fmla="*/ 4874 w 822"/>
                <a:gd name="T75" fmla="*/ 1651 h 592"/>
                <a:gd name="T76" fmla="*/ 5026 w 822"/>
                <a:gd name="T77" fmla="*/ 1492 h 592"/>
                <a:gd name="T78" fmla="*/ 5146 w 822"/>
                <a:gd name="T79" fmla="*/ 1214 h 592"/>
                <a:gd name="T80" fmla="*/ 5412 w 822"/>
                <a:gd name="T81" fmla="*/ 909 h 592"/>
                <a:gd name="T82" fmla="*/ 5066 w 822"/>
                <a:gd name="T83" fmla="*/ 723 h 592"/>
                <a:gd name="T84" fmla="*/ 4827 w 822"/>
                <a:gd name="T85" fmla="*/ 557 h 592"/>
                <a:gd name="T86" fmla="*/ 4628 w 822"/>
                <a:gd name="T87" fmla="*/ 80 h 592"/>
                <a:gd name="T88" fmla="*/ 4183 w 822"/>
                <a:gd name="T89" fmla="*/ 73 h 592"/>
                <a:gd name="T90" fmla="*/ 4024 w 822"/>
                <a:gd name="T91" fmla="*/ 484 h 592"/>
                <a:gd name="T92" fmla="*/ 3752 w 822"/>
                <a:gd name="T93" fmla="*/ 769 h 592"/>
                <a:gd name="T94" fmla="*/ 4017 w 822"/>
                <a:gd name="T95" fmla="*/ 855 h 592"/>
                <a:gd name="T96" fmla="*/ 3825 w 822"/>
                <a:gd name="T97" fmla="*/ 1048 h 592"/>
                <a:gd name="T98" fmla="*/ 3426 w 822"/>
                <a:gd name="T99" fmla="*/ 1187 h 592"/>
                <a:gd name="T100" fmla="*/ 3181 w 822"/>
                <a:gd name="T101" fmla="*/ 1512 h 592"/>
                <a:gd name="T102" fmla="*/ 2457 w 822"/>
                <a:gd name="T103" fmla="*/ 1499 h 592"/>
                <a:gd name="T104" fmla="*/ 1580 w 822"/>
                <a:gd name="T105" fmla="*/ 1180 h 592"/>
                <a:gd name="T106" fmla="*/ 1474 w 822"/>
                <a:gd name="T107" fmla="*/ 822 h 592"/>
                <a:gd name="T108" fmla="*/ 1554 w 822"/>
                <a:gd name="T109" fmla="*/ 1015 h 5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22" h="592">
                  <a:moveTo>
                    <a:pt x="177" y="96"/>
                  </a:moveTo>
                  <a:cubicBezTo>
                    <a:pt x="175" y="99"/>
                    <a:pt x="172" y="99"/>
                    <a:pt x="171" y="102"/>
                  </a:cubicBezTo>
                  <a:cubicBezTo>
                    <a:pt x="171" y="105"/>
                    <a:pt x="171" y="107"/>
                    <a:pt x="170" y="109"/>
                  </a:cubicBezTo>
                  <a:cubicBezTo>
                    <a:pt x="170" y="110"/>
                    <a:pt x="168" y="110"/>
                    <a:pt x="167" y="111"/>
                  </a:cubicBezTo>
                  <a:cubicBezTo>
                    <a:pt x="163" y="111"/>
                    <a:pt x="162" y="112"/>
                    <a:pt x="158" y="112"/>
                  </a:cubicBezTo>
                  <a:cubicBezTo>
                    <a:pt x="155" y="122"/>
                    <a:pt x="160" y="129"/>
                    <a:pt x="162" y="139"/>
                  </a:cubicBezTo>
                  <a:cubicBezTo>
                    <a:pt x="161" y="139"/>
                    <a:pt x="151" y="144"/>
                    <a:pt x="150" y="144"/>
                  </a:cubicBezTo>
                  <a:cubicBezTo>
                    <a:pt x="147" y="144"/>
                    <a:pt x="145" y="140"/>
                    <a:pt x="145" y="140"/>
                  </a:cubicBezTo>
                  <a:cubicBezTo>
                    <a:pt x="139" y="141"/>
                    <a:pt x="141" y="141"/>
                    <a:pt x="135" y="140"/>
                  </a:cubicBezTo>
                  <a:cubicBezTo>
                    <a:pt x="133" y="139"/>
                    <a:pt x="128" y="137"/>
                    <a:pt x="128" y="137"/>
                  </a:cubicBezTo>
                  <a:cubicBezTo>
                    <a:pt x="122" y="139"/>
                    <a:pt x="126" y="142"/>
                    <a:pt x="125" y="144"/>
                  </a:cubicBezTo>
                  <a:lnTo>
                    <a:pt x="120" y="149"/>
                  </a:lnTo>
                  <a:lnTo>
                    <a:pt x="116" y="161"/>
                  </a:lnTo>
                  <a:lnTo>
                    <a:pt x="114" y="172"/>
                  </a:lnTo>
                  <a:cubicBezTo>
                    <a:pt x="126" y="183"/>
                    <a:pt x="108" y="175"/>
                    <a:pt x="85" y="182"/>
                  </a:cubicBezTo>
                  <a:cubicBezTo>
                    <a:pt x="84" y="182"/>
                    <a:pt x="83" y="186"/>
                    <a:pt x="82" y="187"/>
                  </a:cubicBezTo>
                  <a:cubicBezTo>
                    <a:pt x="85" y="191"/>
                    <a:pt x="84" y="188"/>
                    <a:pt x="87" y="190"/>
                  </a:cubicBezTo>
                  <a:cubicBezTo>
                    <a:pt x="86" y="194"/>
                    <a:pt x="85" y="194"/>
                    <a:pt x="85" y="198"/>
                  </a:cubicBezTo>
                  <a:cubicBezTo>
                    <a:pt x="85" y="200"/>
                    <a:pt x="90" y="207"/>
                    <a:pt x="90" y="208"/>
                  </a:cubicBezTo>
                  <a:cubicBezTo>
                    <a:pt x="91" y="226"/>
                    <a:pt x="90" y="221"/>
                    <a:pt x="82" y="226"/>
                  </a:cubicBezTo>
                  <a:cubicBezTo>
                    <a:pt x="82" y="228"/>
                    <a:pt x="85" y="230"/>
                    <a:pt x="85" y="231"/>
                  </a:cubicBezTo>
                  <a:cubicBezTo>
                    <a:pt x="85" y="235"/>
                    <a:pt x="83" y="237"/>
                    <a:pt x="82" y="241"/>
                  </a:cubicBezTo>
                  <a:cubicBezTo>
                    <a:pt x="81" y="244"/>
                    <a:pt x="78" y="244"/>
                    <a:pt x="74" y="246"/>
                  </a:cubicBezTo>
                  <a:cubicBezTo>
                    <a:pt x="70" y="248"/>
                    <a:pt x="63" y="249"/>
                    <a:pt x="60" y="252"/>
                  </a:cubicBezTo>
                  <a:cubicBezTo>
                    <a:pt x="56" y="253"/>
                    <a:pt x="59" y="258"/>
                    <a:pt x="56" y="259"/>
                  </a:cubicBezTo>
                  <a:cubicBezTo>
                    <a:pt x="52" y="260"/>
                    <a:pt x="41" y="257"/>
                    <a:pt x="38" y="258"/>
                  </a:cubicBezTo>
                  <a:cubicBezTo>
                    <a:pt x="33" y="259"/>
                    <a:pt x="35" y="265"/>
                    <a:pt x="33" y="267"/>
                  </a:cubicBezTo>
                  <a:cubicBezTo>
                    <a:pt x="32" y="269"/>
                    <a:pt x="29" y="272"/>
                    <a:pt x="27" y="272"/>
                  </a:cubicBezTo>
                  <a:cubicBezTo>
                    <a:pt x="26" y="272"/>
                    <a:pt x="27" y="269"/>
                    <a:pt x="24" y="269"/>
                  </a:cubicBezTo>
                  <a:cubicBezTo>
                    <a:pt x="19" y="270"/>
                    <a:pt x="17" y="268"/>
                    <a:pt x="12" y="270"/>
                  </a:cubicBezTo>
                  <a:cubicBezTo>
                    <a:pt x="11" y="270"/>
                    <a:pt x="11" y="273"/>
                    <a:pt x="10" y="273"/>
                  </a:cubicBezTo>
                  <a:cubicBezTo>
                    <a:pt x="9" y="274"/>
                    <a:pt x="7" y="274"/>
                    <a:pt x="5" y="275"/>
                  </a:cubicBezTo>
                  <a:cubicBezTo>
                    <a:pt x="4" y="279"/>
                    <a:pt x="2" y="282"/>
                    <a:pt x="0" y="287"/>
                  </a:cubicBezTo>
                  <a:cubicBezTo>
                    <a:pt x="0" y="290"/>
                    <a:pt x="3" y="289"/>
                    <a:pt x="4" y="292"/>
                  </a:cubicBezTo>
                  <a:cubicBezTo>
                    <a:pt x="5" y="294"/>
                    <a:pt x="3" y="297"/>
                    <a:pt x="4" y="299"/>
                  </a:cubicBezTo>
                  <a:cubicBezTo>
                    <a:pt x="4" y="301"/>
                    <a:pt x="3" y="302"/>
                    <a:pt x="4" y="303"/>
                  </a:cubicBezTo>
                  <a:cubicBezTo>
                    <a:pt x="4" y="304"/>
                    <a:pt x="5" y="304"/>
                    <a:pt x="6" y="304"/>
                  </a:cubicBezTo>
                  <a:cubicBezTo>
                    <a:pt x="7" y="305"/>
                    <a:pt x="8" y="301"/>
                    <a:pt x="10" y="302"/>
                  </a:cubicBezTo>
                  <a:cubicBezTo>
                    <a:pt x="13" y="303"/>
                    <a:pt x="17" y="307"/>
                    <a:pt x="18" y="310"/>
                  </a:cubicBezTo>
                  <a:cubicBezTo>
                    <a:pt x="18" y="312"/>
                    <a:pt x="21" y="315"/>
                    <a:pt x="20" y="318"/>
                  </a:cubicBezTo>
                  <a:cubicBezTo>
                    <a:pt x="19" y="319"/>
                    <a:pt x="20" y="322"/>
                    <a:pt x="20" y="323"/>
                  </a:cubicBezTo>
                  <a:cubicBezTo>
                    <a:pt x="20" y="324"/>
                    <a:pt x="13" y="326"/>
                    <a:pt x="14" y="328"/>
                  </a:cubicBezTo>
                  <a:cubicBezTo>
                    <a:pt x="15" y="329"/>
                    <a:pt x="22" y="329"/>
                    <a:pt x="24" y="329"/>
                  </a:cubicBezTo>
                  <a:cubicBezTo>
                    <a:pt x="27" y="330"/>
                    <a:pt x="28" y="331"/>
                    <a:pt x="29" y="333"/>
                  </a:cubicBezTo>
                  <a:cubicBezTo>
                    <a:pt x="31" y="346"/>
                    <a:pt x="25" y="333"/>
                    <a:pt x="32" y="344"/>
                  </a:cubicBezTo>
                  <a:cubicBezTo>
                    <a:pt x="34" y="349"/>
                    <a:pt x="36" y="348"/>
                    <a:pt x="39" y="350"/>
                  </a:cubicBezTo>
                  <a:lnTo>
                    <a:pt x="48" y="350"/>
                  </a:lnTo>
                  <a:lnTo>
                    <a:pt x="55" y="360"/>
                  </a:lnTo>
                  <a:lnTo>
                    <a:pt x="55" y="367"/>
                  </a:lnTo>
                  <a:cubicBezTo>
                    <a:pt x="56" y="372"/>
                    <a:pt x="55" y="373"/>
                    <a:pt x="58" y="377"/>
                  </a:cubicBezTo>
                  <a:cubicBezTo>
                    <a:pt x="59" y="379"/>
                    <a:pt x="61" y="379"/>
                    <a:pt x="61" y="379"/>
                  </a:cubicBezTo>
                  <a:cubicBezTo>
                    <a:pt x="62" y="381"/>
                    <a:pt x="60" y="384"/>
                    <a:pt x="61" y="386"/>
                  </a:cubicBezTo>
                  <a:cubicBezTo>
                    <a:pt x="61" y="389"/>
                    <a:pt x="66" y="393"/>
                    <a:pt x="67" y="395"/>
                  </a:cubicBezTo>
                  <a:cubicBezTo>
                    <a:pt x="68" y="398"/>
                    <a:pt x="70" y="401"/>
                    <a:pt x="68" y="403"/>
                  </a:cubicBezTo>
                  <a:cubicBezTo>
                    <a:pt x="66" y="411"/>
                    <a:pt x="65" y="405"/>
                    <a:pt x="59" y="406"/>
                  </a:cubicBezTo>
                  <a:cubicBezTo>
                    <a:pt x="57" y="406"/>
                    <a:pt x="60" y="411"/>
                    <a:pt x="59" y="412"/>
                  </a:cubicBezTo>
                  <a:cubicBezTo>
                    <a:pt x="59" y="413"/>
                    <a:pt x="62" y="410"/>
                    <a:pt x="62" y="411"/>
                  </a:cubicBezTo>
                  <a:cubicBezTo>
                    <a:pt x="63" y="413"/>
                    <a:pt x="64" y="414"/>
                    <a:pt x="65" y="415"/>
                  </a:cubicBezTo>
                  <a:cubicBezTo>
                    <a:pt x="65" y="416"/>
                    <a:pt x="60" y="422"/>
                    <a:pt x="60" y="423"/>
                  </a:cubicBezTo>
                  <a:cubicBezTo>
                    <a:pt x="62" y="426"/>
                    <a:pt x="66" y="430"/>
                    <a:pt x="68" y="430"/>
                  </a:cubicBezTo>
                  <a:lnTo>
                    <a:pt x="71" y="427"/>
                  </a:lnTo>
                  <a:cubicBezTo>
                    <a:pt x="72" y="426"/>
                    <a:pt x="69" y="425"/>
                    <a:pt x="75" y="428"/>
                  </a:cubicBezTo>
                  <a:cubicBezTo>
                    <a:pt x="78" y="430"/>
                    <a:pt x="85" y="437"/>
                    <a:pt x="90" y="440"/>
                  </a:cubicBezTo>
                  <a:cubicBezTo>
                    <a:pt x="94" y="442"/>
                    <a:pt x="99" y="441"/>
                    <a:pt x="102" y="441"/>
                  </a:cubicBezTo>
                  <a:cubicBezTo>
                    <a:pt x="105" y="442"/>
                    <a:pt x="105" y="439"/>
                    <a:pt x="108" y="440"/>
                  </a:cubicBezTo>
                  <a:cubicBezTo>
                    <a:pt x="111" y="441"/>
                    <a:pt x="118" y="447"/>
                    <a:pt x="122" y="450"/>
                  </a:cubicBezTo>
                  <a:cubicBezTo>
                    <a:pt x="126" y="454"/>
                    <a:pt x="126" y="458"/>
                    <a:pt x="127" y="459"/>
                  </a:cubicBezTo>
                  <a:cubicBezTo>
                    <a:pt x="129" y="461"/>
                    <a:pt x="130" y="460"/>
                    <a:pt x="131" y="460"/>
                  </a:cubicBezTo>
                  <a:cubicBezTo>
                    <a:pt x="132" y="460"/>
                    <a:pt x="132" y="457"/>
                    <a:pt x="133" y="456"/>
                  </a:cubicBezTo>
                  <a:cubicBezTo>
                    <a:pt x="134" y="456"/>
                    <a:pt x="136" y="455"/>
                    <a:pt x="138" y="456"/>
                  </a:cubicBezTo>
                  <a:cubicBezTo>
                    <a:pt x="140" y="457"/>
                    <a:pt x="141" y="460"/>
                    <a:pt x="142" y="461"/>
                  </a:cubicBezTo>
                  <a:cubicBezTo>
                    <a:pt x="144" y="462"/>
                    <a:pt x="145" y="463"/>
                    <a:pt x="146" y="463"/>
                  </a:cubicBezTo>
                  <a:cubicBezTo>
                    <a:pt x="147" y="463"/>
                    <a:pt x="149" y="459"/>
                    <a:pt x="150" y="461"/>
                  </a:cubicBezTo>
                  <a:cubicBezTo>
                    <a:pt x="152" y="463"/>
                    <a:pt x="151" y="470"/>
                    <a:pt x="154" y="472"/>
                  </a:cubicBezTo>
                  <a:cubicBezTo>
                    <a:pt x="155" y="474"/>
                    <a:pt x="163" y="470"/>
                    <a:pt x="165" y="470"/>
                  </a:cubicBezTo>
                  <a:cubicBezTo>
                    <a:pt x="168" y="471"/>
                    <a:pt x="169" y="474"/>
                    <a:pt x="171" y="475"/>
                  </a:cubicBezTo>
                  <a:cubicBezTo>
                    <a:pt x="172" y="475"/>
                    <a:pt x="176" y="478"/>
                    <a:pt x="177" y="479"/>
                  </a:cubicBezTo>
                  <a:cubicBezTo>
                    <a:pt x="186" y="480"/>
                    <a:pt x="186" y="479"/>
                    <a:pt x="194" y="477"/>
                  </a:cubicBezTo>
                  <a:cubicBezTo>
                    <a:pt x="200" y="478"/>
                    <a:pt x="197" y="482"/>
                    <a:pt x="202" y="483"/>
                  </a:cubicBezTo>
                  <a:cubicBezTo>
                    <a:pt x="206" y="484"/>
                    <a:pt x="205" y="475"/>
                    <a:pt x="212" y="475"/>
                  </a:cubicBezTo>
                  <a:cubicBezTo>
                    <a:pt x="219" y="474"/>
                    <a:pt x="237" y="481"/>
                    <a:pt x="243" y="481"/>
                  </a:cubicBezTo>
                  <a:cubicBezTo>
                    <a:pt x="249" y="482"/>
                    <a:pt x="246" y="479"/>
                    <a:pt x="247" y="478"/>
                  </a:cubicBezTo>
                  <a:cubicBezTo>
                    <a:pt x="248" y="477"/>
                    <a:pt x="250" y="477"/>
                    <a:pt x="253" y="475"/>
                  </a:cubicBezTo>
                  <a:cubicBezTo>
                    <a:pt x="256" y="473"/>
                    <a:pt x="263" y="468"/>
                    <a:pt x="267" y="466"/>
                  </a:cubicBezTo>
                  <a:cubicBezTo>
                    <a:pt x="269" y="465"/>
                    <a:pt x="272" y="463"/>
                    <a:pt x="272" y="463"/>
                  </a:cubicBezTo>
                  <a:cubicBezTo>
                    <a:pt x="274" y="462"/>
                    <a:pt x="277" y="457"/>
                    <a:pt x="278" y="456"/>
                  </a:cubicBezTo>
                  <a:cubicBezTo>
                    <a:pt x="281" y="455"/>
                    <a:pt x="285" y="457"/>
                    <a:pt x="287" y="457"/>
                  </a:cubicBezTo>
                  <a:cubicBezTo>
                    <a:pt x="290" y="456"/>
                    <a:pt x="291" y="458"/>
                    <a:pt x="291" y="458"/>
                  </a:cubicBezTo>
                  <a:cubicBezTo>
                    <a:pt x="292" y="458"/>
                    <a:pt x="294" y="452"/>
                    <a:pt x="295" y="454"/>
                  </a:cubicBezTo>
                  <a:cubicBezTo>
                    <a:pt x="297" y="454"/>
                    <a:pt x="299" y="456"/>
                    <a:pt x="299" y="457"/>
                  </a:cubicBezTo>
                  <a:cubicBezTo>
                    <a:pt x="299" y="458"/>
                    <a:pt x="297" y="458"/>
                    <a:pt x="298" y="459"/>
                  </a:cubicBezTo>
                  <a:cubicBezTo>
                    <a:pt x="298" y="460"/>
                    <a:pt x="301" y="461"/>
                    <a:pt x="301" y="462"/>
                  </a:cubicBezTo>
                  <a:cubicBezTo>
                    <a:pt x="301" y="463"/>
                    <a:pt x="299" y="465"/>
                    <a:pt x="299" y="466"/>
                  </a:cubicBezTo>
                  <a:cubicBezTo>
                    <a:pt x="298" y="468"/>
                    <a:pt x="299" y="469"/>
                    <a:pt x="300" y="470"/>
                  </a:cubicBezTo>
                  <a:cubicBezTo>
                    <a:pt x="301" y="471"/>
                    <a:pt x="303" y="471"/>
                    <a:pt x="304" y="471"/>
                  </a:cubicBezTo>
                  <a:cubicBezTo>
                    <a:pt x="306" y="471"/>
                    <a:pt x="311" y="471"/>
                    <a:pt x="314" y="471"/>
                  </a:cubicBezTo>
                  <a:cubicBezTo>
                    <a:pt x="318" y="471"/>
                    <a:pt x="321" y="471"/>
                    <a:pt x="323" y="472"/>
                  </a:cubicBezTo>
                  <a:cubicBezTo>
                    <a:pt x="325" y="473"/>
                    <a:pt x="325" y="476"/>
                    <a:pt x="325" y="478"/>
                  </a:cubicBezTo>
                  <a:cubicBezTo>
                    <a:pt x="325" y="480"/>
                    <a:pt x="324" y="482"/>
                    <a:pt x="324" y="483"/>
                  </a:cubicBezTo>
                  <a:cubicBezTo>
                    <a:pt x="325" y="485"/>
                    <a:pt x="325" y="485"/>
                    <a:pt x="326" y="485"/>
                  </a:cubicBezTo>
                  <a:cubicBezTo>
                    <a:pt x="327" y="486"/>
                    <a:pt x="328" y="482"/>
                    <a:pt x="329" y="486"/>
                  </a:cubicBezTo>
                  <a:lnTo>
                    <a:pt x="335" y="506"/>
                  </a:lnTo>
                  <a:cubicBezTo>
                    <a:pt x="330" y="514"/>
                    <a:pt x="321" y="518"/>
                    <a:pt x="317" y="527"/>
                  </a:cubicBezTo>
                  <a:cubicBezTo>
                    <a:pt x="318" y="526"/>
                    <a:pt x="320" y="529"/>
                    <a:pt x="321" y="530"/>
                  </a:cubicBezTo>
                  <a:cubicBezTo>
                    <a:pt x="322" y="531"/>
                    <a:pt x="320" y="533"/>
                    <a:pt x="321" y="534"/>
                  </a:cubicBezTo>
                  <a:cubicBezTo>
                    <a:pt x="320" y="535"/>
                    <a:pt x="318" y="535"/>
                    <a:pt x="318" y="536"/>
                  </a:cubicBezTo>
                  <a:cubicBezTo>
                    <a:pt x="318" y="537"/>
                    <a:pt x="319" y="539"/>
                    <a:pt x="321" y="539"/>
                  </a:cubicBezTo>
                  <a:cubicBezTo>
                    <a:pt x="322" y="538"/>
                    <a:pt x="332" y="533"/>
                    <a:pt x="333" y="533"/>
                  </a:cubicBezTo>
                  <a:cubicBezTo>
                    <a:pt x="334" y="532"/>
                    <a:pt x="335" y="532"/>
                    <a:pt x="337" y="533"/>
                  </a:cubicBezTo>
                  <a:cubicBezTo>
                    <a:pt x="338" y="533"/>
                    <a:pt x="335" y="537"/>
                    <a:pt x="335" y="538"/>
                  </a:cubicBezTo>
                  <a:cubicBezTo>
                    <a:pt x="336" y="540"/>
                    <a:pt x="336" y="544"/>
                    <a:pt x="337" y="545"/>
                  </a:cubicBezTo>
                  <a:cubicBezTo>
                    <a:pt x="338" y="549"/>
                    <a:pt x="338" y="549"/>
                    <a:pt x="342" y="550"/>
                  </a:cubicBezTo>
                  <a:cubicBezTo>
                    <a:pt x="342" y="552"/>
                    <a:pt x="344" y="549"/>
                    <a:pt x="344" y="552"/>
                  </a:cubicBezTo>
                  <a:cubicBezTo>
                    <a:pt x="344" y="552"/>
                    <a:pt x="342" y="552"/>
                    <a:pt x="342" y="554"/>
                  </a:cubicBezTo>
                  <a:cubicBezTo>
                    <a:pt x="342" y="556"/>
                    <a:pt x="341" y="563"/>
                    <a:pt x="342" y="564"/>
                  </a:cubicBezTo>
                  <a:cubicBezTo>
                    <a:pt x="343" y="566"/>
                    <a:pt x="346" y="563"/>
                    <a:pt x="348" y="565"/>
                  </a:cubicBezTo>
                  <a:cubicBezTo>
                    <a:pt x="350" y="566"/>
                    <a:pt x="350" y="573"/>
                    <a:pt x="353" y="574"/>
                  </a:cubicBezTo>
                  <a:cubicBezTo>
                    <a:pt x="355" y="576"/>
                    <a:pt x="361" y="573"/>
                    <a:pt x="363" y="573"/>
                  </a:cubicBezTo>
                  <a:cubicBezTo>
                    <a:pt x="366" y="574"/>
                    <a:pt x="365" y="575"/>
                    <a:pt x="367" y="576"/>
                  </a:cubicBezTo>
                  <a:cubicBezTo>
                    <a:pt x="369" y="577"/>
                    <a:pt x="371" y="578"/>
                    <a:pt x="374" y="578"/>
                  </a:cubicBezTo>
                  <a:cubicBezTo>
                    <a:pt x="375" y="579"/>
                    <a:pt x="377" y="579"/>
                    <a:pt x="377" y="579"/>
                  </a:cubicBezTo>
                  <a:cubicBezTo>
                    <a:pt x="374" y="575"/>
                    <a:pt x="375" y="578"/>
                    <a:pt x="375" y="574"/>
                  </a:cubicBezTo>
                  <a:cubicBezTo>
                    <a:pt x="375" y="572"/>
                    <a:pt x="371" y="572"/>
                    <a:pt x="373" y="570"/>
                  </a:cubicBezTo>
                  <a:cubicBezTo>
                    <a:pt x="373" y="568"/>
                    <a:pt x="373" y="564"/>
                    <a:pt x="375" y="563"/>
                  </a:cubicBezTo>
                  <a:cubicBezTo>
                    <a:pt x="376" y="562"/>
                    <a:pt x="380" y="563"/>
                    <a:pt x="382" y="562"/>
                  </a:cubicBezTo>
                  <a:cubicBezTo>
                    <a:pt x="383" y="561"/>
                    <a:pt x="383" y="556"/>
                    <a:pt x="386" y="557"/>
                  </a:cubicBezTo>
                  <a:cubicBezTo>
                    <a:pt x="389" y="558"/>
                    <a:pt x="394" y="560"/>
                    <a:pt x="394" y="560"/>
                  </a:cubicBezTo>
                  <a:cubicBezTo>
                    <a:pt x="395" y="560"/>
                    <a:pt x="396" y="557"/>
                    <a:pt x="397" y="557"/>
                  </a:cubicBezTo>
                  <a:cubicBezTo>
                    <a:pt x="398" y="557"/>
                    <a:pt x="399" y="556"/>
                    <a:pt x="400" y="557"/>
                  </a:cubicBezTo>
                  <a:cubicBezTo>
                    <a:pt x="401" y="557"/>
                    <a:pt x="402" y="561"/>
                    <a:pt x="403" y="562"/>
                  </a:cubicBezTo>
                  <a:cubicBezTo>
                    <a:pt x="404" y="561"/>
                    <a:pt x="403" y="559"/>
                    <a:pt x="404" y="558"/>
                  </a:cubicBezTo>
                  <a:cubicBezTo>
                    <a:pt x="405" y="557"/>
                    <a:pt x="404" y="554"/>
                    <a:pt x="405" y="554"/>
                  </a:cubicBezTo>
                  <a:cubicBezTo>
                    <a:pt x="407" y="554"/>
                    <a:pt x="412" y="556"/>
                    <a:pt x="414" y="556"/>
                  </a:cubicBezTo>
                  <a:cubicBezTo>
                    <a:pt x="416" y="556"/>
                    <a:pt x="413" y="552"/>
                    <a:pt x="415" y="551"/>
                  </a:cubicBezTo>
                  <a:cubicBezTo>
                    <a:pt x="416" y="549"/>
                    <a:pt x="421" y="548"/>
                    <a:pt x="422" y="547"/>
                  </a:cubicBezTo>
                  <a:cubicBezTo>
                    <a:pt x="424" y="547"/>
                    <a:pt x="425" y="548"/>
                    <a:pt x="426" y="549"/>
                  </a:cubicBezTo>
                  <a:cubicBezTo>
                    <a:pt x="427" y="549"/>
                    <a:pt x="428" y="552"/>
                    <a:pt x="429" y="553"/>
                  </a:cubicBezTo>
                  <a:cubicBezTo>
                    <a:pt x="430" y="553"/>
                    <a:pt x="430" y="553"/>
                    <a:pt x="432" y="553"/>
                  </a:cubicBezTo>
                  <a:cubicBezTo>
                    <a:pt x="433" y="554"/>
                    <a:pt x="436" y="553"/>
                    <a:pt x="437" y="554"/>
                  </a:cubicBezTo>
                  <a:cubicBezTo>
                    <a:pt x="442" y="558"/>
                    <a:pt x="439" y="560"/>
                    <a:pt x="441" y="560"/>
                  </a:cubicBezTo>
                  <a:cubicBezTo>
                    <a:pt x="442" y="564"/>
                    <a:pt x="440" y="568"/>
                    <a:pt x="443" y="570"/>
                  </a:cubicBezTo>
                  <a:cubicBezTo>
                    <a:pt x="447" y="573"/>
                    <a:pt x="447" y="573"/>
                    <a:pt x="451" y="574"/>
                  </a:cubicBezTo>
                  <a:cubicBezTo>
                    <a:pt x="453" y="574"/>
                    <a:pt x="451" y="575"/>
                    <a:pt x="455" y="575"/>
                  </a:cubicBezTo>
                  <a:cubicBezTo>
                    <a:pt x="456" y="575"/>
                    <a:pt x="459" y="574"/>
                    <a:pt x="460" y="574"/>
                  </a:cubicBezTo>
                  <a:cubicBezTo>
                    <a:pt x="461" y="574"/>
                    <a:pt x="461" y="575"/>
                    <a:pt x="462" y="575"/>
                  </a:cubicBezTo>
                  <a:cubicBezTo>
                    <a:pt x="463" y="575"/>
                    <a:pt x="464" y="573"/>
                    <a:pt x="466" y="573"/>
                  </a:cubicBezTo>
                  <a:cubicBezTo>
                    <a:pt x="468" y="573"/>
                    <a:pt x="474" y="574"/>
                    <a:pt x="476" y="575"/>
                  </a:cubicBezTo>
                  <a:cubicBezTo>
                    <a:pt x="477" y="576"/>
                    <a:pt x="478" y="577"/>
                    <a:pt x="479" y="578"/>
                  </a:cubicBezTo>
                  <a:cubicBezTo>
                    <a:pt x="480" y="582"/>
                    <a:pt x="478" y="587"/>
                    <a:pt x="479" y="590"/>
                  </a:cubicBezTo>
                  <a:cubicBezTo>
                    <a:pt x="480" y="592"/>
                    <a:pt x="486" y="591"/>
                    <a:pt x="487" y="592"/>
                  </a:cubicBezTo>
                  <a:cubicBezTo>
                    <a:pt x="498" y="589"/>
                    <a:pt x="487" y="587"/>
                    <a:pt x="490" y="580"/>
                  </a:cubicBezTo>
                  <a:cubicBezTo>
                    <a:pt x="492" y="578"/>
                    <a:pt x="497" y="579"/>
                    <a:pt x="500" y="579"/>
                  </a:cubicBezTo>
                  <a:cubicBezTo>
                    <a:pt x="502" y="579"/>
                    <a:pt x="500" y="583"/>
                    <a:pt x="505" y="582"/>
                  </a:cubicBezTo>
                  <a:cubicBezTo>
                    <a:pt x="509" y="571"/>
                    <a:pt x="515" y="575"/>
                    <a:pt x="528" y="574"/>
                  </a:cubicBezTo>
                  <a:cubicBezTo>
                    <a:pt x="532" y="571"/>
                    <a:pt x="532" y="567"/>
                    <a:pt x="532" y="565"/>
                  </a:cubicBezTo>
                  <a:cubicBezTo>
                    <a:pt x="533" y="562"/>
                    <a:pt x="531" y="559"/>
                    <a:pt x="532" y="558"/>
                  </a:cubicBezTo>
                  <a:cubicBezTo>
                    <a:pt x="532" y="557"/>
                    <a:pt x="534" y="557"/>
                    <a:pt x="535" y="557"/>
                  </a:cubicBezTo>
                  <a:cubicBezTo>
                    <a:pt x="567" y="554"/>
                    <a:pt x="555" y="560"/>
                    <a:pt x="567" y="554"/>
                  </a:cubicBezTo>
                  <a:cubicBezTo>
                    <a:pt x="577" y="551"/>
                    <a:pt x="589" y="541"/>
                    <a:pt x="594" y="536"/>
                  </a:cubicBezTo>
                  <a:cubicBezTo>
                    <a:pt x="598" y="531"/>
                    <a:pt x="592" y="528"/>
                    <a:pt x="594" y="525"/>
                  </a:cubicBezTo>
                  <a:cubicBezTo>
                    <a:pt x="598" y="524"/>
                    <a:pt x="602" y="525"/>
                    <a:pt x="605" y="523"/>
                  </a:cubicBezTo>
                  <a:cubicBezTo>
                    <a:pt x="606" y="522"/>
                    <a:pt x="605" y="520"/>
                    <a:pt x="606" y="519"/>
                  </a:cubicBezTo>
                  <a:cubicBezTo>
                    <a:pt x="607" y="518"/>
                    <a:pt x="609" y="519"/>
                    <a:pt x="610" y="518"/>
                  </a:cubicBezTo>
                  <a:cubicBezTo>
                    <a:pt x="615" y="510"/>
                    <a:pt x="611" y="502"/>
                    <a:pt x="615" y="496"/>
                  </a:cubicBezTo>
                  <a:cubicBezTo>
                    <a:pt x="616" y="494"/>
                    <a:pt x="620" y="496"/>
                    <a:pt x="623" y="495"/>
                  </a:cubicBezTo>
                  <a:cubicBezTo>
                    <a:pt x="625" y="491"/>
                    <a:pt x="624" y="486"/>
                    <a:pt x="626" y="482"/>
                  </a:cubicBezTo>
                  <a:cubicBezTo>
                    <a:pt x="627" y="479"/>
                    <a:pt x="630" y="478"/>
                    <a:pt x="632" y="477"/>
                  </a:cubicBezTo>
                  <a:cubicBezTo>
                    <a:pt x="633" y="475"/>
                    <a:pt x="633" y="472"/>
                    <a:pt x="634" y="472"/>
                  </a:cubicBezTo>
                  <a:cubicBezTo>
                    <a:pt x="635" y="471"/>
                    <a:pt x="638" y="477"/>
                    <a:pt x="639" y="475"/>
                  </a:cubicBezTo>
                  <a:cubicBezTo>
                    <a:pt x="648" y="469"/>
                    <a:pt x="637" y="469"/>
                    <a:pt x="641" y="458"/>
                  </a:cubicBezTo>
                  <a:cubicBezTo>
                    <a:pt x="642" y="455"/>
                    <a:pt x="641" y="463"/>
                    <a:pt x="645" y="456"/>
                  </a:cubicBezTo>
                  <a:cubicBezTo>
                    <a:pt x="645" y="451"/>
                    <a:pt x="643" y="452"/>
                    <a:pt x="640" y="448"/>
                  </a:cubicBezTo>
                  <a:cubicBezTo>
                    <a:pt x="649" y="445"/>
                    <a:pt x="647" y="448"/>
                    <a:pt x="649" y="442"/>
                  </a:cubicBezTo>
                  <a:cubicBezTo>
                    <a:pt x="649" y="441"/>
                    <a:pt x="647" y="442"/>
                    <a:pt x="643" y="442"/>
                  </a:cubicBezTo>
                  <a:cubicBezTo>
                    <a:pt x="641" y="441"/>
                    <a:pt x="640" y="439"/>
                    <a:pt x="638" y="439"/>
                  </a:cubicBezTo>
                  <a:cubicBezTo>
                    <a:pt x="636" y="438"/>
                    <a:pt x="632" y="440"/>
                    <a:pt x="630" y="440"/>
                  </a:cubicBezTo>
                  <a:cubicBezTo>
                    <a:pt x="628" y="440"/>
                    <a:pt x="626" y="440"/>
                    <a:pt x="627" y="439"/>
                  </a:cubicBezTo>
                  <a:cubicBezTo>
                    <a:pt x="625" y="437"/>
                    <a:pt x="634" y="434"/>
                    <a:pt x="636" y="433"/>
                  </a:cubicBezTo>
                  <a:cubicBezTo>
                    <a:pt x="639" y="432"/>
                    <a:pt x="642" y="434"/>
                    <a:pt x="642" y="433"/>
                  </a:cubicBezTo>
                  <a:cubicBezTo>
                    <a:pt x="644" y="427"/>
                    <a:pt x="645" y="425"/>
                    <a:pt x="639" y="423"/>
                  </a:cubicBezTo>
                  <a:cubicBezTo>
                    <a:pt x="638" y="422"/>
                    <a:pt x="637" y="420"/>
                    <a:pt x="635" y="419"/>
                  </a:cubicBezTo>
                  <a:cubicBezTo>
                    <a:pt x="632" y="417"/>
                    <a:pt x="620" y="416"/>
                    <a:pt x="627" y="412"/>
                  </a:cubicBezTo>
                  <a:cubicBezTo>
                    <a:pt x="632" y="413"/>
                    <a:pt x="637" y="416"/>
                    <a:pt x="641" y="413"/>
                  </a:cubicBezTo>
                  <a:cubicBezTo>
                    <a:pt x="644" y="413"/>
                    <a:pt x="648" y="418"/>
                    <a:pt x="646" y="415"/>
                  </a:cubicBezTo>
                  <a:cubicBezTo>
                    <a:pt x="644" y="412"/>
                    <a:pt x="636" y="403"/>
                    <a:pt x="630" y="395"/>
                  </a:cubicBezTo>
                  <a:cubicBezTo>
                    <a:pt x="627" y="383"/>
                    <a:pt x="624" y="376"/>
                    <a:pt x="614" y="369"/>
                  </a:cubicBezTo>
                  <a:cubicBezTo>
                    <a:pt x="611" y="365"/>
                    <a:pt x="608" y="361"/>
                    <a:pt x="613" y="356"/>
                  </a:cubicBezTo>
                  <a:cubicBezTo>
                    <a:pt x="615" y="354"/>
                    <a:pt x="617" y="352"/>
                    <a:pt x="617" y="352"/>
                  </a:cubicBezTo>
                  <a:cubicBezTo>
                    <a:pt x="619" y="351"/>
                    <a:pt x="623" y="349"/>
                    <a:pt x="624" y="348"/>
                  </a:cubicBezTo>
                  <a:cubicBezTo>
                    <a:pt x="625" y="346"/>
                    <a:pt x="623" y="342"/>
                    <a:pt x="623" y="341"/>
                  </a:cubicBezTo>
                  <a:cubicBezTo>
                    <a:pt x="625" y="339"/>
                    <a:pt x="625" y="343"/>
                    <a:pt x="627" y="342"/>
                  </a:cubicBezTo>
                  <a:cubicBezTo>
                    <a:pt x="629" y="341"/>
                    <a:pt x="632" y="337"/>
                    <a:pt x="634" y="335"/>
                  </a:cubicBezTo>
                  <a:cubicBezTo>
                    <a:pt x="637" y="333"/>
                    <a:pt x="636" y="333"/>
                    <a:pt x="639" y="332"/>
                  </a:cubicBezTo>
                  <a:cubicBezTo>
                    <a:pt x="643" y="331"/>
                    <a:pt x="651" y="331"/>
                    <a:pt x="653" y="329"/>
                  </a:cubicBezTo>
                  <a:cubicBezTo>
                    <a:pt x="656" y="327"/>
                    <a:pt x="656" y="324"/>
                    <a:pt x="655" y="322"/>
                  </a:cubicBezTo>
                  <a:cubicBezTo>
                    <a:pt x="654" y="321"/>
                    <a:pt x="650" y="321"/>
                    <a:pt x="648" y="321"/>
                  </a:cubicBezTo>
                  <a:cubicBezTo>
                    <a:pt x="646" y="321"/>
                    <a:pt x="645" y="322"/>
                    <a:pt x="642" y="322"/>
                  </a:cubicBezTo>
                  <a:cubicBezTo>
                    <a:pt x="640" y="321"/>
                    <a:pt x="637" y="316"/>
                    <a:pt x="633" y="316"/>
                  </a:cubicBezTo>
                  <a:cubicBezTo>
                    <a:pt x="629" y="315"/>
                    <a:pt x="625" y="318"/>
                    <a:pt x="622" y="320"/>
                  </a:cubicBezTo>
                  <a:cubicBezTo>
                    <a:pt x="619" y="323"/>
                    <a:pt x="620" y="329"/>
                    <a:pt x="617" y="330"/>
                  </a:cubicBezTo>
                  <a:cubicBezTo>
                    <a:pt x="613" y="329"/>
                    <a:pt x="610" y="327"/>
                    <a:pt x="606" y="325"/>
                  </a:cubicBezTo>
                  <a:cubicBezTo>
                    <a:pt x="605" y="323"/>
                    <a:pt x="602" y="314"/>
                    <a:pt x="600" y="313"/>
                  </a:cubicBezTo>
                  <a:cubicBezTo>
                    <a:pt x="597" y="311"/>
                    <a:pt x="593" y="316"/>
                    <a:pt x="593" y="316"/>
                  </a:cubicBezTo>
                  <a:cubicBezTo>
                    <a:pt x="591" y="312"/>
                    <a:pt x="591" y="309"/>
                    <a:pt x="589" y="305"/>
                  </a:cubicBezTo>
                  <a:cubicBezTo>
                    <a:pt x="588" y="302"/>
                    <a:pt x="590" y="298"/>
                    <a:pt x="590" y="298"/>
                  </a:cubicBezTo>
                  <a:cubicBezTo>
                    <a:pt x="591" y="296"/>
                    <a:pt x="591" y="291"/>
                    <a:pt x="593" y="290"/>
                  </a:cubicBezTo>
                  <a:cubicBezTo>
                    <a:pt x="595" y="289"/>
                    <a:pt x="601" y="291"/>
                    <a:pt x="603" y="291"/>
                  </a:cubicBezTo>
                  <a:cubicBezTo>
                    <a:pt x="605" y="290"/>
                    <a:pt x="603" y="290"/>
                    <a:pt x="605" y="288"/>
                  </a:cubicBezTo>
                  <a:cubicBezTo>
                    <a:pt x="609" y="285"/>
                    <a:pt x="612" y="282"/>
                    <a:pt x="615" y="278"/>
                  </a:cubicBezTo>
                  <a:cubicBezTo>
                    <a:pt x="617" y="275"/>
                    <a:pt x="617" y="276"/>
                    <a:pt x="621" y="273"/>
                  </a:cubicBezTo>
                  <a:cubicBezTo>
                    <a:pt x="624" y="271"/>
                    <a:pt x="634" y="266"/>
                    <a:pt x="636" y="264"/>
                  </a:cubicBezTo>
                  <a:cubicBezTo>
                    <a:pt x="639" y="262"/>
                    <a:pt x="635" y="261"/>
                    <a:pt x="636" y="261"/>
                  </a:cubicBezTo>
                  <a:cubicBezTo>
                    <a:pt x="638" y="262"/>
                    <a:pt x="647" y="263"/>
                    <a:pt x="647" y="266"/>
                  </a:cubicBezTo>
                  <a:cubicBezTo>
                    <a:pt x="650" y="273"/>
                    <a:pt x="645" y="276"/>
                    <a:pt x="641" y="282"/>
                  </a:cubicBezTo>
                  <a:cubicBezTo>
                    <a:pt x="640" y="286"/>
                    <a:pt x="643" y="288"/>
                    <a:pt x="642" y="290"/>
                  </a:cubicBezTo>
                  <a:cubicBezTo>
                    <a:pt x="642" y="293"/>
                    <a:pt x="637" y="295"/>
                    <a:pt x="637" y="296"/>
                  </a:cubicBezTo>
                  <a:cubicBezTo>
                    <a:pt x="638" y="298"/>
                    <a:pt x="643" y="297"/>
                    <a:pt x="645" y="296"/>
                  </a:cubicBezTo>
                  <a:cubicBezTo>
                    <a:pt x="647" y="296"/>
                    <a:pt x="651" y="288"/>
                    <a:pt x="651" y="288"/>
                  </a:cubicBezTo>
                  <a:cubicBezTo>
                    <a:pt x="652" y="285"/>
                    <a:pt x="653" y="287"/>
                    <a:pt x="655" y="284"/>
                  </a:cubicBezTo>
                  <a:cubicBezTo>
                    <a:pt x="655" y="283"/>
                    <a:pt x="664" y="282"/>
                    <a:pt x="665" y="282"/>
                  </a:cubicBezTo>
                  <a:cubicBezTo>
                    <a:pt x="667" y="280"/>
                    <a:pt x="671" y="280"/>
                    <a:pt x="674" y="279"/>
                  </a:cubicBezTo>
                  <a:cubicBezTo>
                    <a:pt x="678" y="277"/>
                    <a:pt x="691" y="267"/>
                    <a:pt x="691" y="267"/>
                  </a:cubicBezTo>
                  <a:cubicBezTo>
                    <a:pt x="696" y="264"/>
                    <a:pt x="695" y="263"/>
                    <a:pt x="699" y="259"/>
                  </a:cubicBezTo>
                  <a:cubicBezTo>
                    <a:pt x="702" y="252"/>
                    <a:pt x="699" y="258"/>
                    <a:pt x="704" y="253"/>
                  </a:cubicBezTo>
                  <a:cubicBezTo>
                    <a:pt x="708" y="249"/>
                    <a:pt x="708" y="246"/>
                    <a:pt x="714" y="244"/>
                  </a:cubicBezTo>
                  <a:cubicBezTo>
                    <a:pt x="715" y="243"/>
                    <a:pt x="716" y="241"/>
                    <a:pt x="717" y="241"/>
                  </a:cubicBezTo>
                  <a:cubicBezTo>
                    <a:pt x="720" y="241"/>
                    <a:pt x="721" y="246"/>
                    <a:pt x="722" y="248"/>
                  </a:cubicBezTo>
                  <a:cubicBezTo>
                    <a:pt x="728" y="248"/>
                    <a:pt x="729" y="250"/>
                    <a:pt x="734" y="249"/>
                  </a:cubicBezTo>
                  <a:cubicBezTo>
                    <a:pt x="735" y="248"/>
                    <a:pt x="736" y="245"/>
                    <a:pt x="736" y="243"/>
                  </a:cubicBezTo>
                  <a:cubicBezTo>
                    <a:pt x="737" y="242"/>
                    <a:pt x="740" y="242"/>
                    <a:pt x="741" y="242"/>
                  </a:cubicBezTo>
                  <a:cubicBezTo>
                    <a:pt x="744" y="242"/>
                    <a:pt x="744" y="235"/>
                    <a:pt x="747" y="235"/>
                  </a:cubicBezTo>
                  <a:cubicBezTo>
                    <a:pt x="748" y="234"/>
                    <a:pt x="752" y="239"/>
                    <a:pt x="752" y="237"/>
                  </a:cubicBezTo>
                  <a:cubicBezTo>
                    <a:pt x="753" y="235"/>
                    <a:pt x="752" y="232"/>
                    <a:pt x="753" y="230"/>
                  </a:cubicBezTo>
                  <a:cubicBezTo>
                    <a:pt x="754" y="229"/>
                    <a:pt x="756" y="225"/>
                    <a:pt x="757" y="225"/>
                  </a:cubicBezTo>
                  <a:cubicBezTo>
                    <a:pt x="758" y="224"/>
                    <a:pt x="759" y="230"/>
                    <a:pt x="762" y="229"/>
                  </a:cubicBezTo>
                  <a:cubicBezTo>
                    <a:pt x="766" y="223"/>
                    <a:pt x="766" y="221"/>
                    <a:pt x="773" y="220"/>
                  </a:cubicBezTo>
                  <a:cubicBezTo>
                    <a:pt x="771" y="213"/>
                    <a:pt x="775" y="208"/>
                    <a:pt x="773" y="201"/>
                  </a:cubicBezTo>
                  <a:cubicBezTo>
                    <a:pt x="772" y="199"/>
                    <a:pt x="770" y="194"/>
                    <a:pt x="770" y="194"/>
                  </a:cubicBezTo>
                  <a:cubicBezTo>
                    <a:pt x="771" y="191"/>
                    <a:pt x="770" y="187"/>
                    <a:pt x="771" y="184"/>
                  </a:cubicBezTo>
                  <a:cubicBezTo>
                    <a:pt x="772" y="183"/>
                    <a:pt x="774" y="183"/>
                    <a:pt x="775" y="183"/>
                  </a:cubicBezTo>
                  <a:cubicBezTo>
                    <a:pt x="777" y="183"/>
                    <a:pt x="780" y="178"/>
                    <a:pt x="783" y="178"/>
                  </a:cubicBezTo>
                  <a:cubicBezTo>
                    <a:pt x="787" y="178"/>
                    <a:pt x="794" y="182"/>
                    <a:pt x="797" y="181"/>
                  </a:cubicBezTo>
                  <a:cubicBezTo>
                    <a:pt x="800" y="180"/>
                    <a:pt x="798" y="179"/>
                    <a:pt x="799" y="173"/>
                  </a:cubicBezTo>
                  <a:cubicBezTo>
                    <a:pt x="802" y="168"/>
                    <a:pt x="809" y="156"/>
                    <a:pt x="811" y="151"/>
                  </a:cubicBezTo>
                  <a:cubicBezTo>
                    <a:pt x="812" y="149"/>
                    <a:pt x="808" y="145"/>
                    <a:pt x="810" y="144"/>
                  </a:cubicBezTo>
                  <a:cubicBezTo>
                    <a:pt x="811" y="144"/>
                    <a:pt x="815" y="137"/>
                    <a:pt x="815" y="137"/>
                  </a:cubicBezTo>
                  <a:cubicBezTo>
                    <a:pt x="817" y="134"/>
                    <a:pt x="819" y="133"/>
                    <a:pt x="820" y="130"/>
                  </a:cubicBezTo>
                  <a:cubicBezTo>
                    <a:pt x="820" y="127"/>
                    <a:pt x="822" y="118"/>
                    <a:pt x="817" y="118"/>
                  </a:cubicBezTo>
                  <a:cubicBezTo>
                    <a:pt x="812" y="117"/>
                    <a:pt x="797" y="125"/>
                    <a:pt x="791" y="126"/>
                  </a:cubicBezTo>
                  <a:cubicBezTo>
                    <a:pt x="784" y="128"/>
                    <a:pt x="782" y="127"/>
                    <a:pt x="779" y="127"/>
                  </a:cubicBezTo>
                  <a:cubicBezTo>
                    <a:pt x="777" y="126"/>
                    <a:pt x="770" y="128"/>
                    <a:pt x="768" y="126"/>
                  </a:cubicBezTo>
                  <a:cubicBezTo>
                    <a:pt x="766" y="123"/>
                    <a:pt x="764" y="113"/>
                    <a:pt x="763" y="109"/>
                  </a:cubicBezTo>
                  <a:cubicBezTo>
                    <a:pt x="762" y="105"/>
                    <a:pt x="762" y="104"/>
                    <a:pt x="761" y="102"/>
                  </a:cubicBezTo>
                  <a:cubicBezTo>
                    <a:pt x="759" y="100"/>
                    <a:pt x="758" y="102"/>
                    <a:pt x="756" y="100"/>
                  </a:cubicBezTo>
                  <a:cubicBezTo>
                    <a:pt x="754" y="98"/>
                    <a:pt x="752" y="93"/>
                    <a:pt x="749" y="91"/>
                  </a:cubicBezTo>
                  <a:cubicBezTo>
                    <a:pt x="745" y="89"/>
                    <a:pt x="740" y="88"/>
                    <a:pt x="736" y="88"/>
                  </a:cubicBezTo>
                  <a:cubicBezTo>
                    <a:pt x="735" y="85"/>
                    <a:pt x="730" y="90"/>
                    <a:pt x="728" y="88"/>
                  </a:cubicBezTo>
                  <a:cubicBezTo>
                    <a:pt x="727" y="87"/>
                    <a:pt x="727" y="85"/>
                    <a:pt x="727" y="84"/>
                  </a:cubicBezTo>
                  <a:cubicBezTo>
                    <a:pt x="727" y="84"/>
                    <a:pt x="721" y="75"/>
                    <a:pt x="720" y="73"/>
                  </a:cubicBezTo>
                  <a:cubicBezTo>
                    <a:pt x="716" y="68"/>
                    <a:pt x="716" y="62"/>
                    <a:pt x="714" y="56"/>
                  </a:cubicBezTo>
                  <a:cubicBezTo>
                    <a:pt x="711" y="52"/>
                    <a:pt x="709" y="47"/>
                    <a:pt x="708" y="42"/>
                  </a:cubicBezTo>
                  <a:cubicBezTo>
                    <a:pt x="707" y="39"/>
                    <a:pt x="707" y="35"/>
                    <a:pt x="706" y="32"/>
                  </a:cubicBezTo>
                  <a:cubicBezTo>
                    <a:pt x="701" y="16"/>
                    <a:pt x="705" y="33"/>
                    <a:pt x="705" y="25"/>
                  </a:cubicBezTo>
                  <a:cubicBezTo>
                    <a:pt x="703" y="23"/>
                    <a:pt x="699" y="14"/>
                    <a:pt x="697" y="12"/>
                  </a:cubicBezTo>
                  <a:cubicBezTo>
                    <a:pt x="696" y="11"/>
                    <a:pt x="691" y="11"/>
                    <a:pt x="689" y="10"/>
                  </a:cubicBezTo>
                  <a:cubicBezTo>
                    <a:pt x="687" y="8"/>
                    <a:pt x="685" y="8"/>
                    <a:pt x="682" y="7"/>
                  </a:cubicBezTo>
                  <a:cubicBezTo>
                    <a:pt x="678" y="6"/>
                    <a:pt x="673" y="2"/>
                    <a:pt x="668" y="2"/>
                  </a:cubicBezTo>
                  <a:cubicBezTo>
                    <a:pt x="661" y="0"/>
                    <a:pt x="654" y="3"/>
                    <a:pt x="649" y="5"/>
                  </a:cubicBezTo>
                  <a:cubicBezTo>
                    <a:pt x="643" y="6"/>
                    <a:pt x="636" y="9"/>
                    <a:pt x="633" y="11"/>
                  </a:cubicBezTo>
                  <a:cubicBezTo>
                    <a:pt x="626" y="12"/>
                    <a:pt x="631" y="9"/>
                    <a:pt x="630" y="11"/>
                  </a:cubicBezTo>
                  <a:cubicBezTo>
                    <a:pt x="628" y="12"/>
                    <a:pt x="624" y="17"/>
                    <a:pt x="623" y="19"/>
                  </a:cubicBezTo>
                  <a:cubicBezTo>
                    <a:pt x="621" y="26"/>
                    <a:pt x="622" y="20"/>
                    <a:pt x="626" y="24"/>
                  </a:cubicBezTo>
                  <a:cubicBezTo>
                    <a:pt x="627" y="25"/>
                    <a:pt x="631" y="26"/>
                    <a:pt x="631" y="27"/>
                  </a:cubicBezTo>
                  <a:cubicBezTo>
                    <a:pt x="628" y="38"/>
                    <a:pt x="629" y="44"/>
                    <a:pt x="617" y="47"/>
                  </a:cubicBezTo>
                  <a:cubicBezTo>
                    <a:pt x="614" y="56"/>
                    <a:pt x="616" y="46"/>
                    <a:pt x="613" y="65"/>
                  </a:cubicBezTo>
                  <a:cubicBezTo>
                    <a:pt x="612" y="70"/>
                    <a:pt x="608" y="69"/>
                    <a:pt x="606" y="73"/>
                  </a:cubicBezTo>
                  <a:cubicBezTo>
                    <a:pt x="604" y="79"/>
                    <a:pt x="606" y="81"/>
                    <a:pt x="600" y="82"/>
                  </a:cubicBezTo>
                  <a:cubicBezTo>
                    <a:pt x="598" y="83"/>
                    <a:pt x="598" y="89"/>
                    <a:pt x="594" y="89"/>
                  </a:cubicBezTo>
                  <a:cubicBezTo>
                    <a:pt x="591" y="89"/>
                    <a:pt x="583" y="82"/>
                    <a:pt x="580" y="83"/>
                  </a:cubicBezTo>
                  <a:cubicBezTo>
                    <a:pt x="575" y="87"/>
                    <a:pt x="575" y="97"/>
                    <a:pt x="574" y="101"/>
                  </a:cubicBezTo>
                  <a:cubicBezTo>
                    <a:pt x="572" y="105"/>
                    <a:pt x="572" y="105"/>
                    <a:pt x="570" y="108"/>
                  </a:cubicBezTo>
                  <a:cubicBezTo>
                    <a:pt x="568" y="113"/>
                    <a:pt x="567" y="113"/>
                    <a:pt x="565" y="116"/>
                  </a:cubicBezTo>
                  <a:cubicBezTo>
                    <a:pt x="564" y="119"/>
                    <a:pt x="562" y="125"/>
                    <a:pt x="563" y="127"/>
                  </a:cubicBezTo>
                  <a:cubicBezTo>
                    <a:pt x="563" y="128"/>
                    <a:pt x="569" y="128"/>
                    <a:pt x="570" y="129"/>
                  </a:cubicBezTo>
                  <a:cubicBezTo>
                    <a:pt x="572" y="129"/>
                    <a:pt x="577" y="125"/>
                    <a:pt x="579" y="126"/>
                  </a:cubicBezTo>
                  <a:cubicBezTo>
                    <a:pt x="583" y="125"/>
                    <a:pt x="584" y="126"/>
                    <a:pt x="588" y="125"/>
                  </a:cubicBezTo>
                  <a:cubicBezTo>
                    <a:pt x="590" y="125"/>
                    <a:pt x="597" y="124"/>
                    <a:pt x="597" y="124"/>
                  </a:cubicBezTo>
                  <a:cubicBezTo>
                    <a:pt x="601" y="124"/>
                    <a:pt x="601" y="128"/>
                    <a:pt x="605" y="129"/>
                  </a:cubicBezTo>
                  <a:cubicBezTo>
                    <a:pt x="608" y="130"/>
                    <a:pt x="612" y="134"/>
                    <a:pt x="612" y="134"/>
                  </a:cubicBezTo>
                  <a:cubicBezTo>
                    <a:pt x="616" y="139"/>
                    <a:pt x="620" y="143"/>
                    <a:pt x="614" y="150"/>
                  </a:cubicBezTo>
                  <a:cubicBezTo>
                    <a:pt x="612" y="152"/>
                    <a:pt x="606" y="152"/>
                    <a:pt x="604" y="151"/>
                  </a:cubicBezTo>
                  <a:cubicBezTo>
                    <a:pt x="602" y="150"/>
                    <a:pt x="595" y="149"/>
                    <a:pt x="595" y="149"/>
                  </a:cubicBezTo>
                  <a:cubicBezTo>
                    <a:pt x="588" y="150"/>
                    <a:pt x="590" y="153"/>
                    <a:pt x="585" y="158"/>
                  </a:cubicBezTo>
                  <a:cubicBezTo>
                    <a:pt x="581" y="160"/>
                    <a:pt x="579" y="156"/>
                    <a:pt x="576" y="158"/>
                  </a:cubicBezTo>
                  <a:cubicBezTo>
                    <a:pt x="573" y="159"/>
                    <a:pt x="573" y="163"/>
                    <a:pt x="570" y="167"/>
                  </a:cubicBezTo>
                  <a:cubicBezTo>
                    <a:pt x="567" y="170"/>
                    <a:pt x="561" y="176"/>
                    <a:pt x="557" y="178"/>
                  </a:cubicBezTo>
                  <a:cubicBezTo>
                    <a:pt x="555" y="180"/>
                    <a:pt x="553" y="174"/>
                    <a:pt x="550" y="176"/>
                  </a:cubicBezTo>
                  <a:cubicBezTo>
                    <a:pt x="547" y="177"/>
                    <a:pt x="541" y="185"/>
                    <a:pt x="538" y="187"/>
                  </a:cubicBezTo>
                  <a:cubicBezTo>
                    <a:pt x="524" y="182"/>
                    <a:pt x="542" y="192"/>
                    <a:pt x="528" y="186"/>
                  </a:cubicBezTo>
                  <a:cubicBezTo>
                    <a:pt x="522" y="183"/>
                    <a:pt x="522" y="180"/>
                    <a:pt x="516" y="179"/>
                  </a:cubicBezTo>
                  <a:cubicBezTo>
                    <a:pt x="513" y="180"/>
                    <a:pt x="509" y="178"/>
                    <a:pt x="506" y="181"/>
                  </a:cubicBezTo>
                  <a:cubicBezTo>
                    <a:pt x="504" y="183"/>
                    <a:pt x="505" y="186"/>
                    <a:pt x="505" y="189"/>
                  </a:cubicBezTo>
                  <a:cubicBezTo>
                    <a:pt x="506" y="192"/>
                    <a:pt x="510" y="197"/>
                    <a:pt x="511" y="200"/>
                  </a:cubicBezTo>
                  <a:cubicBezTo>
                    <a:pt x="511" y="204"/>
                    <a:pt x="512" y="206"/>
                    <a:pt x="509" y="209"/>
                  </a:cubicBezTo>
                  <a:cubicBezTo>
                    <a:pt x="500" y="213"/>
                    <a:pt x="496" y="220"/>
                    <a:pt x="492" y="223"/>
                  </a:cubicBezTo>
                  <a:cubicBezTo>
                    <a:pt x="491" y="225"/>
                    <a:pt x="481" y="228"/>
                    <a:pt x="479" y="228"/>
                  </a:cubicBezTo>
                  <a:cubicBezTo>
                    <a:pt x="467" y="232"/>
                    <a:pt x="472" y="228"/>
                    <a:pt x="458" y="229"/>
                  </a:cubicBezTo>
                  <a:cubicBezTo>
                    <a:pt x="446" y="231"/>
                    <a:pt x="441" y="236"/>
                    <a:pt x="430" y="239"/>
                  </a:cubicBezTo>
                  <a:cubicBezTo>
                    <a:pt x="423" y="241"/>
                    <a:pt x="428" y="240"/>
                    <a:pt x="420" y="243"/>
                  </a:cubicBezTo>
                  <a:cubicBezTo>
                    <a:pt x="418" y="244"/>
                    <a:pt x="409" y="240"/>
                    <a:pt x="409" y="240"/>
                  </a:cubicBezTo>
                  <a:cubicBezTo>
                    <a:pt x="398" y="238"/>
                    <a:pt x="403" y="239"/>
                    <a:pt x="393" y="236"/>
                  </a:cubicBezTo>
                  <a:cubicBezTo>
                    <a:pt x="386" y="234"/>
                    <a:pt x="380" y="227"/>
                    <a:pt x="370" y="226"/>
                  </a:cubicBezTo>
                  <a:cubicBezTo>
                    <a:pt x="356" y="226"/>
                    <a:pt x="343" y="226"/>
                    <a:pt x="329" y="225"/>
                  </a:cubicBezTo>
                  <a:cubicBezTo>
                    <a:pt x="322" y="223"/>
                    <a:pt x="314" y="221"/>
                    <a:pt x="306" y="219"/>
                  </a:cubicBezTo>
                  <a:cubicBezTo>
                    <a:pt x="304" y="219"/>
                    <a:pt x="299" y="217"/>
                    <a:pt x="299" y="217"/>
                  </a:cubicBezTo>
                  <a:cubicBezTo>
                    <a:pt x="293" y="210"/>
                    <a:pt x="297" y="210"/>
                    <a:pt x="293" y="201"/>
                  </a:cubicBezTo>
                  <a:cubicBezTo>
                    <a:pt x="292" y="199"/>
                    <a:pt x="279" y="191"/>
                    <a:pt x="279" y="190"/>
                  </a:cubicBezTo>
                  <a:cubicBezTo>
                    <a:pt x="264" y="176"/>
                    <a:pt x="263" y="179"/>
                    <a:pt x="238" y="178"/>
                  </a:cubicBezTo>
                  <a:cubicBezTo>
                    <a:pt x="236" y="177"/>
                    <a:pt x="235" y="176"/>
                    <a:pt x="234" y="176"/>
                  </a:cubicBezTo>
                  <a:cubicBezTo>
                    <a:pt x="233" y="175"/>
                    <a:pt x="231" y="176"/>
                    <a:pt x="230" y="175"/>
                  </a:cubicBezTo>
                  <a:cubicBezTo>
                    <a:pt x="229" y="170"/>
                    <a:pt x="233" y="169"/>
                    <a:pt x="235" y="167"/>
                  </a:cubicBezTo>
                  <a:cubicBezTo>
                    <a:pt x="240" y="160"/>
                    <a:pt x="235" y="158"/>
                    <a:pt x="233" y="152"/>
                  </a:cubicBezTo>
                  <a:cubicBezTo>
                    <a:pt x="232" y="142"/>
                    <a:pt x="234" y="136"/>
                    <a:pt x="227" y="131"/>
                  </a:cubicBezTo>
                  <a:cubicBezTo>
                    <a:pt x="225" y="129"/>
                    <a:pt x="223" y="127"/>
                    <a:pt x="222" y="124"/>
                  </a:cubicBezTo>
                  <a:cubicBezTo>
                    <a:pt x="222" y="123"/>
                    <a:pt x="222" y="121"/>
                    <a:pt x="221" y="120"/>
                  </a:cubicBezTo>
                  <a:cubicBezTo>
                    <a:pt x="216" y="116"/>
                    <a:pt x="208" y="118"/>
                    <a:pt x="202" y="118"/>
                  </a:cubicBezTo>
                  <a:cubicBezTo>
                    <a:pt x="196" y="114"/>
                    <a:pt x="195" y="111"/>
                    <a:pt x="193" y="105"/>
                  </a:cubicBezTo>
                  <a:cubicBezTo>
                    <a:pt x="193" y="103"/>
                    <a:pt x="193" y="101"/>
                    <a:pt x="192" y="100"/>
                  </a:cubicBezTo>
                  <a:cubicBezTo>
                    <a:pt x="190" y="98"/>
                    <a:pt x="188" y="98"/>
                    <a:pt x="185" y="97"/>
                  </a:cubicBezTo>
                  <a:cubicBezTo>
                    <a:pt x="182" y="95"/>
                    <a:pt x="180" y="98"/>
                    <a:pt x="234" y="153"/>
                  </a:cubicBezTo>
                  <a:cubicBezTo>
                    <a:pt x="234" y="153"/>
                    <a:pt x="177" y="96"/>
                    <a:pt x="177" y="96"/>
                  </a:cubicBezTo>
                  <a:close/>
                </a:path>
              </a:pathLst>
            </a:custGeom>
            <a:solidFill>
              <a:schemeClr val="accent2"/>
            </a:solidFill>
            <a:ln w="12700" cap="flat" cmpd="sng">
              <a:solidFill>
                <a:schemeClr val="bg1"/>
              </a:solidFill>
              <a:prstDash val="solid"/>
              <a:round/>
              <a:headEnd/>
              <a:tailEnd/>
            </a:ln>
            <a:effectLst/>
            <a:extLs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txBody>
            <a:bodyPr wrap="none" lIns="0" tIns="0" rIns="0" bIns="0" anchor="ctr"/>
            <a:lstStyle/>
            <a:p>
              <a:endParaRPr lang="zh-CN" altLang="en-US"/>
            </a:p>
          </p:txBody>
        </p:sp>
        <p:sp>
          <p:nvSpPr>
            <p:cNvPr id="103" name="Freeform 81"/>
            <p:cNvSpPr>
              <a:spLocks/>
            </p:cNvSpPr>
            <p:nvPr/>
          </p:nvSpPr>
          <p:spPr bwMode="blackWhite">
            <a:xfrm>
              <a:off x="4232" y="3542"/>
              <a:ext cx="179" cy="341"/>
            </a:xfrm>
            <a:custGeom>
              <a:avLst/>
              <a:gdLst>
                <a:gd name="T0" fmla="*/ 112 w 179"/>
                <a:gd name="T1" fmla="*/ 10 h 341"/>
                <a:gd name="T2" fmla="*/ 56 w 179"/>
                <a:gd name="T3" fmla="*/ 74 h 341"/>
                <a:gd name="T4" fmla="*/ 40 w 179"/>
                <a:gd name="T5" fmla="*/ 110 h 341"/>
                <a:gd name="T6" fmla="*/ 36 w 179"/>
                <a:gd name="T7" fmla="*/ 138 h 341"/>
                <a:gd name="T8" fmla="*/ 24 w 179"/>
                <a:gd name="T9" fmla="*/ 142 h 341"/>
                <a:gd name="T10" fmla="*/ 12 w 179"/>
                <a:gd name="T11" fmla="*/ 210 h 341"/>
                <a:gd name="T12" fmla="*/ 44 w 179"/>
                <a:gd name="T13" fmla="*/ 286 h 341"/>
                <a:gd name="T14" fmla="*/ 96 w 179"/>
                <a:gd name="T15" fmla="*/ 334 h 341"/>
                <a:gd name="T16" fmla="*/ 100 w 179"/>
                <a:gd name="T17" fmla="*/ 270 h 341"/>
                <a:gd name="T18" fmla="*/ 136 w 179"/>
                <a:gd name="T19" fmla="*/ 230 h 341"/>
                <a:gd name="T20" fmla="*/ 140 w 179"/>
                <a:gd name="T21" fmla="*/ 174 h 341"/>
                <a:gd name="T22" fmla="*/ 152 w 179"/>
                <a:gd name="T23" fmla="*/ 166 h 341"/>
                <a:gd name="T24" fmla="*/ 144 w 179"/>
                <a:gd name="T25" fmla="*/ 118 h 341"/>
                <a:gd name="T26" fmla="*/ 148 w 179"/>
                <a:gd name="T27" fmla="*/ 98 h 341"/>
                <a:gd name="T28" fmla="*/ 164 w 179"/>
                <a:gd name="T29" fmla="*/ 74 h 341"/>
                <a:gd name="T30" fmla="*/ 172 w 179"/>
                <a:gd name="T31" fmla="*/ 14 h 341"/>
                <a:gd name="T32" fmla="*/ 112 w 179"/>
                <a:gd name="T33" fmla="*/ 10 h 3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9" h="341">
                  <a:moveTo>
                    <a:pt x="112" y="10"/>
                  </a:moveTo>
                  <a:cubicBezTo>
                    <a:pt x="98" y="30"/>
                    <a:pt x="79" y="66"/>
                    <a:pt x="56" y="74"/>
                  </a:cubicBezTo>
                  <a:cubicBezTo>
                    <a:pt x="49" y="85"/>
                    <a:pt x="40" y="110"/>
                    <a:pt x="40" y="110"/>
                  </a:cubicBezTo>
                  <a:cubicBezTo>
                    <a:pt x="39" y="119"/>
                    <a:pt x="40" y="130"/>
                    <a:pt x="36" y="138"/>
                  </a:cubicBezTo>
                  <a:cubicBezTo>
                    <a:pt x="34" y="142"/>
                    <a:pt x="25" y="138"/>
                    <a:pt x="24" y="142"/>
                  </a:cubicBezTo>
                  <a:cubicBezTo>
                    <a:pt x="0" y="232"/>
                    <a:pt x="35" y="175"/>
                    <a:pt x="12" y="210"/>
                  </a:cubicBezTo>
                  <a:cubicBezTo>
                    <a:pt x="21" y="248"/>
                    <a:pt x="16" y="258"/>
                    <a:pt x="44" y="286"/>
                  </a:cubicBezTo>
                  <a:cubicBezTo>
                    <a:pt x="57" y="324"/>
                    <a:pt x="50" y="341"/>
                    <a:pt x="96" y="334"/>
                  </a:cubicBezTo>
                  <a:cubicBezTo>
                    <a:pt x="97" y="307"/>
                    <a:pt x="93" y="296"/>
                    <a:pt x="100" y="270"/>
                  </a:cubicBezTo>
                  <a:cubicBezTo>
                    <a:pt x="104" y="256"/>
                    <a:pt x="136" y="230"/>
                    <a:pt x="136" y="230"/>
                  </a:cubicBezTo>
                  <a:cubicBezTo>
                    <a:pt x="137" y="211"/>
                    <a:pt x="135" y="192"/>
                    <a:pt x="140" y="174"/>
                  </a:cubicBezTo>
                  <a:cubicBezTo>
                    <a:pt x="141" y="169"/>
                    <a:pt x="151" y="171"/>
                    <a:pt x="152" y="166"/>
                  </a:cubicBezTo>
                  <a:cubicBezTo>
                    <a:pt x="155" y="149"/>
                    <a:pt x="149" y="133"/>
                    <a:pt x="144" y="118"/>
                  </a:cubicBezTo>
                  <a:cubicBezTo>
                    <a:pt x="145" y="111"/>
                    <a:pt x="145" y="104"/>
                    <a:pt x="148" y="98"/>
                  </a:cubicBezTo>
                  <a:cubicBezTo>
                    <a:pt x="152" y="89"/>
                    <a:pt x="164" y="74"/>
                    <a:pt x="164" y="74"/>
                  </a:cubicBezTo>
                  <a:cubicBezTo>
                    <a:pt x="165" y="69"/>
                    <a:pt x="179" y="20"/>
                    <a:pt x="172" y="14"/>
                  </a:cubicBezTo>
                  <a:cubicBezTo>
                    <a:pt x="163" y="3"/>
                    <a:pt x="131" y="0"/>
                    <a:pt x="112" y="10"/>
                  </a:cubicBezTo>
                  <a:close/>
                </a:path>
              </a:pathLst>
            </a:custGeom>
            <a:solidFill>
              <a:schemeClr val="accent2"/>
            </a:solidFill>
            <a:ln>
              <a:noFill/>
            </a:ln>
            <a:effectLst/>
            <a:extLst>
              <a:ext uri="{91240B29-F687-4F45-9708-019B960494DF}">
                <a14:hiddenLine xmlns:a14="http://schemas.microsoft.com/office/drawing/2010/main" w="6350" cap="flat" cmpd="sng">
                  <a:solidFill>
                    <a:schemeClr val="bg1"/>
                  </a:solidFill>
                  <a:prstDash val="solid"/>
                  <a:round/>
                  <a:headEnd/>
                  <a:tailEnd/>
                </a14:hiddenLine>
              </a:ex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txBody>
            <a:bodyPr wrap="none" lIns="0" tIns="0" rIns="0" bIns="0" anchor="ctr"/>
            <a:lstStyle/>
            <a:p>
              <a:endParaRPr lang="zh-CN" altLang="en-US"/>
            </a:p>
          </p:txBody>
        </p:sp>
        <p:sp>
          <p:nvSpPr>
            <p:cNvPr id="104" name="Freeform 82"/>
            <p:cNvSpPr>
              <a:spLocks/>
            </p:cNvSpPr>
            <p:nvPr/>
          </p:nvSpPr>
          <p:spPr bwMode="blackWhite">
            <a:xfrm>
              <a:off x="3220" y="4046"/>
              <a:ext cx="210" cy="203"/>
            </a:xfrm>
            <a:custGeom>
              <a:avLst/>
              <a:gdLst>
                <a:gd name="T0" fmla="*/ 44 w 210"/>
                <a:gd name="T1" fmla="*/ 30 h 203"/>
                <a:gd name="T2" fmla="*/ 40 w 210"/>
                <a:gd name="T3" fmla="*/ 54 h 203"/>
                <a:gd name="T4" fmla="*/ 4 w 210"/>
                <a:gd name="T5" fmla="*/ 62 h 203"/>
                <a:gd name="T6" fmla="*/ 8 w 210"/>
                <a:gd name="T7" fmla="*/ 154 h 203"/>
                <a:gd name="T8" fmla="*/ 28 w 210"/>
                <a:gd name="T9" fmla="*/ 150 h 203"/>
                <a:gd name="T10" fmla="*/ 40 w 210"/>
                <a:gd name="T11" fmla="*/ 174 h 203"/>
                <a:gd name="T12" fmla="*/ 68 w 210"/>
                <a:gd name="T13" fmla="*/ 182 h 203"/>
                <a:gd name="T14" fmla="*/ 108 w 210"/>
                <a:gd name="T15" fmla="*/ 198 h 203"/>
                <a:gd name="T16" fmla="*/ 112 w 210"/>
                <a:gd name="T17" fmla="*/ 182 h 203"/>
                <a:gd name="T18" fmla="*/ 128 w 210"/>
                <a:gd name="T19" fmla="*/ 178 h 203"/>
                <a:gd name="T20" fmla="*/ 132 w 210"/>
                <a:gd name="T21" fmla="*/ 158 h 203"/>
                <a:gd name="T22" fmla="*/ 156 w 210"/>
                <a:gd name="T23" fmla="*/ 150 h 203"/>
                <a:gd name="T24" fmla="*/ 156 w 210"/>
                <a:gd name="T25" fmla="*/ 150 h 203"/>
                <a:gd name="T26" fmla="*/ 192 w 210"/>
                <a:gd name="T27" fmla="*/ 118 h 203"/>
                <a:gd name="T28" fmla="*/ 196 w 210"/>
                <a:gd name="T29" fmla="*/ 66 h 203"/>
                <a:gd name="T30" fmla="*/ 208 w 210"/>
                <a:gd name="T31" fmla="*/ 58 h 203"/>
                <a:gd name="T32" fmla="*/ 204 w 210"/>
                <a:gd name="T33" fmla="*/ 26 h 203"/>
                <a:gd name="T34" fmla="*/ 184 w 210"/>
                <a:gd name="T35" fmla="*/ 2 h 203"/>
                <a:gd name="T36" fmla="*/ 124 w 210"/>
                <a:gd name="T37" fmla="*/ 6 h 203"/>
                <a:gd name="T38" fmla="*/ 44 w 210"/>
                <a:gd name="T39" fmla="*/ 30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0" h="203">
                  <a:moveTo>
                    <a:pt x="44" y="30"/>
                  </a:moveTo>
                  <a:cubicBezTo>
                    <a:pt x="37" y="35"/>
                    <a:pt x="45" y="48"/>
                    <a:pt x="40" y="54"/>
                  </a:cubicBezTo>
                  <a:cubicBezTo>
                    <a:pt x="32" y="63"/>
                    <a:pt x="16" y="59"/>
                    <a:pt x="4" y="62"/>
                  </a:cubicBezTo>
                  <a:cubicBezTo>
                    <a:pt x="5" y="93"/>
                    <a:pt x="0" y="124"/>
                    <a:pt x="8" y="154"/>
                  </a:cubicBezTo>
                  <a:cubicBezTo>
                    <a:pt x="10" y="161"/>
                    <a:pt x="21" y="148"/>
                    <a:pt x="28" y="150"/>
                  </a:cubicBezTo>
                  <a:cubicBezTo>
                    <a:pt x="41" y="154"/>
                    <a:pt x="32" y="168"/>
                    <a:pt x="40" y="174"/>
                  </a:cubicBezTo>
                  <a:cubicBezTo>
                    <a:pt x="48" y="180"/>
                    <a:pt x="59" y="179"/>
                    <a:pt x="68" y="182"/>
                  </a:cubicBezTo>
                  <a:cubicBezTo>
                    <a:pt x="81" y="202"/>
                    <a:pt x="84" y="203"/>
                    <a:pt x="108" y="198"/>
                  </a:cubicBezTo>
                  <a:cubicBezTo>
                    <a:pt x="109" y="193"/>
                    <a:pt x="108" y="186"/>
                    <a:pt x="112" y="182"/>
                  </a:cubicBezTo>
                  <a:cubicBezTo>
                    <a:pt x="116" y="178"/>
                    <a:pt x="124" y="182"/>
                    <a:pt x="128" y="178"/>
                  </a:cubicBezTo>
                  <a:cubicBezTo>
                    <a:pt x="132" y="173"/>
                    <a:pt x="127" y="163"/>
                    <a:pt x="132" y="158"/>
                  </a:cubicBezTo>
                  <a:cubicBezTo>
                    <a:pt x="138" y="152"/>
                    <a:pt x="148" y="153"/>
                    <a:pt x="156" y="150"/>
                  </a:cubicBezTo>
                  <a:cubicBezTo>
                    <a:pt x="169" y="141"/>
                    <a:pt x="192" y="118"/>
                    <a:pt x="192" y="118"/>
                  </a:cubicBezTo>
                  <a:cubicBezTo>
                    <a:pt x="193" y="101"/>
                    <a:pt x="192" y="83"/>
                    <a:pt x="196" y="66"/>
                  </a:cubicBezTo>
                  <a:cubicBezTo>
                    <a:pt x="197" y="61"/>
                    <a:pt x="207" y="63"/>
                    <a:pt x="208" y="58"/>
                  </a:cubicBezTo>
                  <a:cubicBezTo>
                    <a:pt x="210" y="47"/>
                    <a:pt x="208" y="36"/>
                    <a:pt x="204" y="26"/>
                  </a:cubicBezTo>
                  <a:cubicBezTo>
                    <a:pt x="200" y="16"/>
                    <a:pt x="190" y="11"/>
                    <a:pt x="184" y="2"/>
                  </a:cubicBezTo>
                  <a:cubicBezTo>
                    <a:pt x="164" y="3"/>
                    <a:pt x="143" y="0"/>
                    <a:pt x="124" y="6"/>
                  </a:cubicBezTo>
                  <a:cubicBezTo>
                    <a:pt x="101" y="11"/>
                    <a:pt x="58" y="22"/>
                    <a:pt x="44" y="30"/>
                  </a:cubicBezTo>
                  <a:close/>
                </a:path>
              </a:pathLst>
            </a:custGeom>
            <a:solidFill>
              <a:schemeClr val="accent2"/>
            </a:solidFill>
            <a:ln>
              <a:noFill/>
            </a:ln>
            <a:effectLst/>
            <a:extLst>
              <a:ext uri="{91240B29-F687-4F45-9708-019B960494DF}">
                <a14:hiddenLine xmlns:a14="http://schemas.microsoft.com/office/drawing/2010/main" w="28575" cap="flat" cmpd="sng">
                  <a:solidFill>
                    <a:schemeClr val="bg1"/>
                  </a:solidFill>
                  <a:prstDash val="solid"/>
                  <a:round/>
                  <a:headEnd/>
                  <a:tailEnd/>
                </a14:hiddenLine>
              </a:ex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txBody>
            <a:bodyPr wrap="none" lIns="0" tIns="0" rIns="0" bIns="0" anchor="ctr"/>
            <a:lstStyle/>
            <a:p>
              <a:endParaRPr lang="zh-CN" altLang="en-US"/>
            </a:p>
          </p:txBody>
        </p:sp>
      </p:grpSp>
      <p:pic>
        <p:nvPicPr>
          <p:cNvPr id="105" name="Picture 83" descr="Icon_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501" y="2339298"/>
            <a:ext cx="311008" cy="31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34"/>
          <p:cNvSpPr>
            <a:spLocks/>
          </p:cNvSpPr>
          <p:nvPr/>
        </p:nvSpPr>
        <p:spPr bwMode="auto">
          <a:xfrm>
            <a:off x="8926286" y="2120927"/>
            <a:ext cx="1951069" cy="857669"/>
          </a:xfrm>
          <a:custGeom>
            <a:avLst/>
            <a:gdLst>
              <a:gd name="T0" fmla="*/ 300 w 1099"/>
              <a:gd name="T1" fmla="*/ 439 h 571"/>
              <a:gd name="T2" fmla="*/ 348 w 1099"/>
              <a:gd name="T3" fmla="*/ 433 h 571"/>
              <a:gd name="T4" fmla="*/ 432 w 1099"/>
              <a:gd name="T5" fmla="*/ 475 h 571"/>
              <a:gd name="T6" fmla="*/ 474 w 1099"/>
              <a:gd name="T7" fmla="*/ 523 h 571"/>
              <a:gd name="T8" fmla="*/ 528 w 1099"/>
              <a:gd name="T9" fmla="*/ 553 h 571"/>
              <a:gd name="T10" fmla="*/ 528 w 1099"/>
              <a:gd name="T11" fmla="*/ 511 h 571"/>
              <a:gd name="T12" fmla="*/ 570 w 1099"/>
              <a:gd name="T13" fmla="*/ 469 h 571"/>
              <a:gd name="T14" fmla="*/ 666 w 1099"/>
              <a:gd name="T15" fmla="*/ 475 h 571"/>
              <a:gd name="T16" fmla="*/ 744 w 1099"/>
              <a:gd name="T17" fmla="*/ 463 h 571"/>
              <a:gd name="T18" fmla="*/ 780 w 1099"/>
              <a:gd name="T19" fmla="*/ 487 h 571"/>
              <a:gd name="T20" fmla="*/ 829 w 1099"/>
              <a:gd name="T21" fmla="*/ 565 h 571"/>
              <a:gd name="T22" fmla="*/ 841 w 1099"/>
              <a:gd name="T23" fmla="*/ 511 h 571"/>
              <a:gd name="T24" fmla="*/ 847 w 1099"/>
              <a:gd name="T25" fmla="*/ 409 h 571"/>
              <a:gd name="T26" fmla="*/ 931 w 1099"/>
              <a:gd name="T27" fmla="*/ 343 h 571"/>
              <a:gd name="T28" fmla="*/ 919 w 1099"/>
              <a:gd name="T29" fmla="*/ 271 h 571"/>
              <a:gd name="T30" fmla="*/ 943 w 1099"/>
              <a:gd name="T31" fmla="*/ 277 h 571"/>
              <a:gd name="T32" fmla="*/ 949 w 1099"/>
              <a:gd name="T33" fmla="*/ 253 h 571"/>
              <a:gd name="T34" fmla="*/ 979 w 1099"/>
              <a:gd name="T35" fmla="*/ 217 h 571"/>
              <a:gd name="T36" fmla="*/ 1039 w 1099"/>
              <a:gd name="T37" fmla="*/ 193 h 571"/>
              <a:gd name="T38" fmla="*/ 1099 w 1099"/>
              <a:gd name="T39" fmla="*/ 114 h 571"/>
              <a:gd name="T40" fmla="*/ 1063 w 1099"/>
              <a:gd name="T41" fmla="*/ 48 h 571"/>
              <a:gd name="T42" fmla="*/ 955 w 1099"/>
              <a:gd name="T43" fmla="*/ 120 h 571"/>
              <a:gd name="T44" fmla="*/ 883 w 1099"/>
              <a:gd name="T45" fmla="*/ 162 h 571"/>
              <a:gd name="T46" fmla="*/ 804 w 1099"/>
              <a:gd name="T47" fmla="*/ 150 h 571"/>
              <a:gd name="T48" fmla="*/ 666 w 1099"/>
              <a:gd name="T49" fmla="*/ 24 h 571"/>
              <a:gd name="T50" fmla="*/ 564 w 1099"/>
              <a:gd name="T51" fmla="*/ 0 h 571"/>
              <a:gd name="T52" fmla="*/ 48 w 1099"/>
              <a:gd name="T53" fmla="*/ 36 h 571"/>
              <a:gd name="T54" fmla="*/ 36 w 1099"/>
              <a:gd name="T55" fmla="*/ 24 h 571"/>
              <a:gd name="T56" fmla="*/ 18 w 1099"/>
              <a:gd name="T57" fmla="*/ 78 h 571"/>
              <a:gd name="T58" fmla="*/ 0 w 1099"/>
              <a:gd name="T59" fmla="*/ 174 h 571"/>
              <a:gd name="T60" fmla="*/ 12 w 1099"/>
              <a:gd name="T61" fmla="*/ 235 h 571"/>
              <a:gd name="T62" fmla="*/ 66 w 1099"/>
              <a:gd name="T63" fmla="*/ 337 h 571"/>
              <a:gd name="T64" fmla="*/ 138 w 1099"/>
              <a:gd name="T65" fmla="*/ 403 h 571"/>
              <a:gd name="T66" fmla="*/ 192 w 1099"/>
              <a:gd name="T67" fmla="*/ 40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0070C0"/>
          </a:solidFill>
          <a:ln w="9525">
            <a:solidFill>
              <a:schemeClr val="bg2"/>
            </a:solidFill>
            <a:round/>
            <a:headEnd/>
            <a:tailEnd/>
          </a:ln>
        </p:spPr>
        <p:txBody>
          <a:bodyPr/>
          <a:lstStyle/>
          <a:p>
            <a:endParaRPr lang="zh-CN" altLang="en-US"/>
          </a:p>
        </p:txBody>
      </p:sp>
      <p:sp>
        <p:nvSpPr>
          <p:cNvPr id="107" name="Freeform 96"/>
          <p:cNvSpPr>
            <a:spLocks/>
          </p:cNvSpPr>
          <p:nvPr/>
        </p:nvSpPr>
        <p:spPr bwMode="auto">
          <a:xfrm>
            <a:off x="1012334" y="2164669"/>
            <a:ext cx="224473" cy="103279"/>
          </a:xfrm>
          <a:custGeom>
            <a:avLst/>
            <a:gdLst>
              <a:gd name="T0" fmla="*/ 66 w 84"/>
              <a:gd name="T1" fmla="*/ 12 h 48"/>
              <a:gd name="T2" fmla="*/ 60 w 84"/>
              <a:gd name="T3" fmla="*/ 6 h 48"/>
              <a:gd name="T4" fmla="*/ 48 w 84"/>
              <a:gd name="T5" fmla="*/ 0 h 48"/>
              <a:gd name="T6" fmla="*/ 30 w 84"/>
              <a:gd name="T7" fmla="*/ 6 h 48"/>
              <a:gd name="T8" fmla="*/ 24 w 84"/>
              <a:gd name="T9" fmla="*/ 0 h 48"/>
              <a:gd name="T10" fmla="*/ 24 w 84"/>
              <a:gd name="T11" fmla="*/ 0 h 48"/>
              <a:gd name="T12" fmla="*/ 18 w 84"/>
              <a:gd name="T13" fmla="*/ 6 h 48"/>
              <a:gd name="T14" fmla="*/ 0 w 84"/>
              <a:gd name="T15" fmla="*/ 24 h 48"/>
              <a:gd name="T16" fmla="*/ 0 w 84"/>
              <a:gd name="T17" fmla="*/ 36 h 48"/>
              <a:gd name="T18" fmla="*/ 12 w 84"/>
              <a:gd name="T19" fmla="*/ 36 h 48"/>
              <a:gd name="T20" fmla="*/ 18 w 84"/>
              <a:gd name="T21" fmla="*/ 48 h 48"/>
              <a:gd name="T22" fmla="*/ 18 w 84"/>
              <a:gd name="T23" fmla="*/ 48 h 48"/>
              <a:gd name="T24" fmla="*/ 24 w 84"/>
              <a:gd name="T25" fmla="*/ 48 h 48"/>
              <a:gd name="T26" fmla="*/ 42 w 84"/>
              <a:gd name="T27" fmla="*/ 36 h 48"/>
              <a:gd name="T28" fmla="*/ 48 w 84"/>
              <a:gd name="T29" fmla="*/ 42 h 48"/>
              <a:gd name="T30" fmla="*/ 66 w 84"/>
              <a:gd name="T31" fmla="*/ 36 h 48"/>
              <a:gd name="T32" fmla="*/ 78 w 84"/>
              <a:gd name="T33" fmla="*/ 30 h 48"/>
              <a:gd name="T34" fmla="*/ 84 w 84"/>
              <a:gd name="T35" fmla="*/ 30 h 48"/>
              <a:gd name="T36" fmla="*/ 78 w 84"/>
              <a:gd name="T37" fmla="*/ 24 h 48"/>
              <a:gd name="T38" fmla="*/ 66 w 84"/>
              <a:gd name="T3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00B050"/>
          </a:solidFill>
          <a:ln w="9525">
            <a:solidFill>
              <a:schemeClr val="bg2"/>
            </a:solidFill>
            <a:round/>
            <a:headEnd/>
            <a:tailEnd/>
          </a:ln>
        </p:spPr>
        <p:txBody>
          <a:bodyPr/>
          <a:lstStyle/>
          <a:p>
            <a:endParaRPr lang="zh-CN" altLang="en-US"/>
          </a:p>
        </p:txBody>
      </p:sp>
      <p:sp>
        <p:nvSpPr>
          <p:cNvPr id="108" name="Freeform 79"/>
          <p:cNvSpPr>
            <a:spLocks/>
          </p:cNvSpPr>
          <p:nvPr/>
        </p:nvSpPr>
        <p:spPr bwMode="auto">
          <a:xfrm>
            <a:off x="1051971" y="1956922"/>
            <a:ext cx="76370" cy="188037"/>
          </a:xfrm>
          <a:custGeom>
            <a:avLst/>
            <a:gdLst>
              <a:gd name="T0" fmla="*/ 5 w 29"/>
              <a:gd name="T1" fmla="*/ 10 h 39"/>
              <a:gd name="T2" fmla="*/ 4 w 29"/>
              <a:gd name="T3" fmla="*/ 12 h 39"/>
              <a:gd name="T4" fmla="*/ 4 w 29"/>
              <a:gd name="T5" fmla="*/ 15 h 39"/>
              <a:gd name="T6" fmla="*/ 2 w 29"/>
              <a:gd name="T7" fmla="*/ 17 h 39"/>
              <a:gd name="T8" fmla="*/ 2 w 29"/>
              <a:gd name="T9" fmla="*/ 20 h 39"/>
              <a:gd name="T10" fmla="*/ 1 w 29"/>
              <a:gd name="T11" fmla="*/ 22 h 39"/>
              <a:gd name="T12" fmla="*/ 1 w 29"/>
              <a:gd name="T13" fmla="*/ 22 h 39"/>
              <a:gd name="T14" fmla="*/ 2 w 29"/>
              <a:gd name="T15" fmla="*/ 24 h 39"/>
              <a:gd name="T16" fmla="*/ 1 w 29"/>
              <a:gd name="T17" fmla="*/ 26 h 39"/>
              <a:gd name="T18" fmla="*/ 0 w 29"/>
              <a:gd name="T19" fmla="*/ 28 h 39"/>
              <a:gd name="T20" fmla="*/ 3 w 29"/>
              <a:gd name="T21" fmla="*/ 29 h 39"/>
              <a:gd name="T22" fmla="*/ 5 w 29"/>
              <a:gd name="T23" fmla="*/ 30 h 39"/>
              <a:gd name="T24" fmla="*/ 8 w 29"/>
              <a:gd name="T25" fmla="*/ 31 h 39"/>
              <a:gd name="T26" fmla="*/ 6 w 29"/>
              <a:gd name="T27" fmla="*/ 33 h 39"/>
              <a:gd name="T28" fmla="*/ 6 w 29"/>
              <a:gd name="T29" fmla="*/ 37 h 39"/>
              <a:gd name="T30" fmla="*/ 7 w 29"/>
              <a:gd name="T31" fmla="*/ 38 h 39"/>
              <a:gd name="T32" fmla="*/ 10 w 29"/>
              <a:gd name="T33" fmla="*/ 37 h 39"/>
              <a:gd name="T34" fmla="*/ 12 w 29"/>
              <a:gd name="T35" fmla="*/ 38 h 39"/>
              <a:gd name="T36" fmla="*/ 13 w 29"/>
              <a:gd name="T37" fmla="*/ 38 h 39"/>
              <a:gd name="T38" fmla="*/ 14 w 29"/>
              <a:gd name="T39" fmla="*/ 38 h 39"/>
              <a:gd name="T40" fmla="*/ 16 w 29"/>
              <a:gd name="T41" fmla="*/ 38 h 39"/>
              <a:gd name="T42" fmla="*/ 18 w 29"/>
              <a:gd name="T43" fmla="*/ 38 h 39"/>
              <a:gd name="T44" fmla="*/ 22 w 29"/>
              <a:gd name="T45" fmla="*/ 37 h 39"/>
              <a:gd name="T46" fmla="*/ 23 w 29"/>
              <a:gd name="T47" fmla="*/ 37 h 39"/>
              <a:gd name="T48" fmla="*/ 24 w 29"/>
              <a:gd name="T49" fmla="*/ 36 h 39"/>
              <a:gd name="T50" fmla="*/ 23 w 29"/>
              <a:gd name="T51" fmla="*/ 34 h 39"/>
              <a:gd name="T52" fmla="*/ 25 w 29"/>
              <a:gd name="T53" fmla="*/ 33 h 39"/>
              <a:gd name="T54" fmla="*/ 26 w 29"/>
              <a:gd name="T55" fmla="*/ 32 h 39"/>
              <a:gd name="T56" fmla="*/ 26 w 29"/>
              <a:gd name="T57" fmla="*/ 32 h 39"/>
              <a:gd name="T58" fmla="*/ 25 w 29"/>
              <a:gd name="T59" fmla="*/ 31 h 39"/>
              <a:gd name="T60" fmla="*/ 23 w 29"/>
              <a:gd name="T61" fmla="*/ 28 h 39"/>
              <a:gd name="T62" fmla="*/ 21 w 29"/>
              <a:gd name="T63" fmla="*/ 26 h 39"/>
              <a:gd name="T64" fmla="*/ 20 w 29"/>
              <a:gd name="T65" fmla="*/ 25 h 39"/>
              <a:gd name="T66" fmla="*/ 22 w 29"/>
              <a:gd name="T67" fmla="*/ 24 h 39"/>
              <a:gd name="T68" fmla="*/ 24 w 29"/>
              <a:gd name="T69" fmla="*/ 23 h 39"/>
              <a:gd name="T70" fmla="*/ 26 w 29"/>
              <a:gd name="T71" fmla="*/ 22 h 39"/>
              <a:gd name="T72" fmla="*/ 27 w 29"/>
              <a:gd name="T73" fmla="*/ 21 h 39"/>
              <a:gd name="T74" fmla="*/ 29 w 29"/>
              <a:gd name="T75" fmla="*/ 22 h 39"/>
              <a:gd name="T76" fmla="*/ 29 w 29"/>
              <a:gd name="T77" fmla="*/ 21 h 39"/>
              <a:gd name="T78" fmla="*/ 29 w 29"/>
              <a:gd name="T79" fmla="*/ 18 h 39"/>
              <a:gd name="T80" fmla="*/ 28 w 29"/>
              <a:gd name="T81" fmla="*/ 14 h 39"/>
              <a:gd name="T82" fmla="*/ 28 w 29"/>
              <a:gd name="T83" fmla="*/ 11 h 39"/>
              <a:gd name="T84" fmla="*/ 28 w 29"/>
              <a:gd name="T85" fmla="*/ 10 h 39"/>
              <a:gd name="T86" fmla="*/ 27 w 29"/>
              <a:gd name="T87" fmla="*/ 7 h 39"/>
              <a:gd name="T88" fmla="*/ 27 w 29"/>
              <a:gd name="T89" fmla="*/ 5 h 39"/>
              <a:gd name="T90" fmla="*/ 23 w 29"/>
              <a:gd name="T91" fmla="*/ 3 h 39"/>
              <a:gd name="T92" fmla="*/ 19 w 29"/>
              <a:gd name="T93" fmla="*/ 5 h 39"/>
              <a:gd name="T94" fmla="*/ 17 w 29"/>
              <a:gd name="T95" fmla="*/ 4 h 39"/>
              <a:gd name="T96" fmla="*/ 17 w 29"/>
              <a:gd name="T97" fmla="*/ 2 h 39"/>
              <a:gd name="T98" fmla="*/ 14 w 29"/>
              <a:gd name="T99" fmla="*/ 1 h 39"/>
              <a:gd name="T100" fmla="*/ 14 w 29"/>
              <a:gd name="T101" fmla="*/ 1 h 39"/>
              <a:gd name="T102" fmla="*/ 12 w 29"/>
              <a:gd name="T103" fmla="*/ 0 h 39"/>
              <a:gd name="T104" fmla="*/ 11 w 29"/>
              <a:gd name="T105" fmla="*/ 1 h 39"/>
              <a:gd name="T106" fmla="*/ 11 w 29"/>
              <a:gd name="T107" fmla="*/ 1 h 39"/>
              <a:gd name="T108" fmla="*/ 10 w 29"/>
              <a:gd name="T109" fmla="*/ 5 h 39"/>
              <a:gd name="T110" fmla="*/ 9 w 29"/>
              <a:gd name="T111" fmla="*/ 7 h 39"/>
              <a:gd name="T112" fmla="*/ 7 w 29"/>
              <a:gd name="T113" fmla="*/ 7 h 39"/>
              <a:gd name="T114" fmla="*/ 5 w 29"/>
              <a:gd name="T115" fmla="*/ 7 h 39"/>
              <a:gd name="T116" fmla="*/ 5 w 29"/>
              <a:gd name="T117" fmla="*/ 8 h 39"/>
              <a:gd name="T118" fmla="*/ 5 w 29"/>
              <a:gd name="T11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rgbClr val="FFCC66"/>
          </a:solidFill>
          <a:ln w="9525">
            <a:solidFill>
              <a:schemeClr val="bg2"/>
            </a:solidFill>
            <a:round/>
            <a:headEnd/>
            <a:tailEnd/>
          </a:ln>
        </p:spPr>
        <p:txBody>
          <a:bodyPr/>
          <a:lstStyle/>
          <a:p>
            <a:endParaRPr lang="zh-CN" altLang="en-US"/>
          </a:p>
        </p:txBody>
      </p:sp>
      <p:sp>
        <p:nvSpPr>
          <p:cNvPr id="3" name="椭圆 2"/>
          <p:cNvSpPr/>
          <p:nvPr/>
        </p:nvSpPr>
        <p:spPr>
          <a:xfrm>
            <a:off x="9935917" y="1803107"/>
            <a:ext cx="135514" cy="13970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 name="十字星 3"/>
          <p:cNvSpPr/>
          <p:nvPr/>
        </p:nvSpPr>
        <p:spPr>
          <a:xfrm>
            <a:off x="9413265" y="2365806"/>
            <a:ext cx="262386" cy="199055"/>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7"/>
          <a:stretch>
            <a:fillRect/>
          </a:stretch>
        </p:blipFill>
        <p:spPr>
          <a:xfrm>
            <a:off x="9412741" y="3084624"/>
            <a:ext cx="2418060" cy="315554"/>
          </a:xfrm>
          <a:prstGeom prst="rect">
            <a:avLst/>
          </a:prstGeom>
        </p:spPr>
      </p:pic>
      <p:pic>
        <p:nvPicPr>
          <p:cNvPr id="2" name="图片 1"/>
          <p:cNvPicPr>
            <a:picLocks noChangeAspect="1"/>
          </p:cNvPicPr>
          <p:nvPr/>
        </p:nvPicPr>
        <p:blipFill>
          <a:blip r:embed="rId8"/>
          <a:stretch>
            <a:fillRect/>
          </a:stretch>
        </p:blipFill>
        <p:spPr>
          <a:xfrm>
            <a:off x="8613319" y="1733011"/>
            <a:ext cx="1862277" cy="352100"/>
          </a:xfrm>
          <a:prstGeom prst="rect">
            <a:avLst/>
          </a:prstGeom>
        </p:spPr>
      </p:pic>
      <p:pic>
        <p:nvPicPr>
          <p:cNvPr id="6" name="图片 5"/>
          <p:cNvPicPr>
            <a:picLocks noChangeAspect="1"/>
          </p:cNvPicPr>
          <p:nvPr/>
        </p:nvPicPr>
        <p:blipFill>
          <a:blip r:embed="rId9"/>
          <a:stretch>
            <a:fillRect/>
          </a:stretch>
        </p:blipFill>
        <p:spPr>
          <a:xfrm>
            <a:off x="5415373" y="2599300"/>
            <a:ext cx="2489852" cy="467077"/>
          </a:xfrm>
          <a:prstGeom prst="rect">
            <a:avLst/>
          </a:prstGeom>
        </p:spPr>
      </p:pic>
      <p:pic>
        <p:nvPicPr>
          <p:cNvPr id="7" name="图片 6"/>
          <p:cNvPicPr>
            <a:picLocks noChangeAspect="1"/>
          </p:cNvPicPr>
          <p:nvPr/>
        </p:nvPicPr>
        <p:blipFill>
          <a:blip r:embed="rId10"/>
          <a:stretch>
            <a:fillRect/>
          </a:stretch>
        </p:blipFill>
        <p:spPr>
          <a:xfrm>
            <a:off x="1325542" y="2074412"/>
            <a:ext cx="593467" cy="573517"/>
          </a:xfrm>
          <a:prstGeom prst="rect">
            <a:avLst/>
          </a:prstGeom>
        </p:spPr>
      </p:pic>
      <p:pic>
        <p:nvPicPr>
          <p:cNvPr id="8" name="图片 7"/>
          <p:cNvPicPr>
            <a:picLocks noChangeAspect="1"/>
          </p:cNvPicPr>
          <p:nvPr/>
        </p:nvPicPr>
        <p:blipFill>
          <a:blip r:embed="rId11"/>
          <a:stretch>
            <a:fillRect/>
          </a:stretch>
        </p:blipFill>
        <p:spPr>
          <a:xfrm>
            <a:off x="1097259" y="1394708"/>
            <a:ext cx="555869" cy="537183"/>
          </a:xfrm>
          <a:prstGeom prst="rect">
            <a:avLst/>
          </a:prstGeom>
        </p:spPr>
      </p:pic>
      <p:sp>
        <p:nvSpPr>
          <p:cNvPr id="18" name="矩形 17"/>
          <p:cNvSpPr/>
          <p:nvPr/>
        </p:nvSpPr>
        <p:spPr>
          <a:xfrm>
            <a:off x="3936813" y="5834010"/>
            <a:ext cx="4162158" cy="584775"/>
          </a:xfrm>
          <a:prstGeom prst="rect">
            <a:avLst/>
          </a:prstGeom>
          <a:solidFill>
            <a:schemeClr val="accent1"/>
          </a:solidFill>
        </p:spPr>
        <p:txBody>
          <a:bodyPr wrap="square">
            <a:spAutoFit/>
          </a:bodyPr>
          <a:lstStyle/>
          <a:p>
            <a:r>
              <a:rPr lang="zh-CN" altLang="en-US" sz="3200" dirty="0">
                <a:solidFill>
                  <a:schemeClr val="bg1"/>
                </a:solidFill>
                <a:latin typeface="Arial" panose="020B0604020202020204" pitchFamily="34" charset="0"/>
                <a:cs typeface="Arial" panose="020B0604020202020204" pitchFamily="34" charset="0"/>
              </a:rPr>
              <a:t>https://inspirehep.net</a:t>
            </a:r>
            <a:r>
              <a:rPr lang="zh-CN" altLang="en-US" sz="3200" dirty="0" smtClean="0">
                <a:solidFill>
                  <a:schemeClr val="bg1"/>
                </a:solidFill>
                <a:latin typeface="Arial" panose="020B0604020202020204" pitchFamily="34" charset="0"/>
                <a:cs typeface="Arial" panose="020B0604020202020204" pitchFamily="34" charset="0"/>
              </a:rPr>
              <a:t>/</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110" name="Title 1"/>
          <p:cNvSpPr txBox="1">
            <a:spLocks/>
          </p:cNvSpPr>
          <p:nvPr/>
        </p:nvSpPr>
        <p:spPr>
          <a:xfrm>
            <a:off x="220006" y="382008"/>
            <a:ext cx="10515600" cy="76776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000" dirty="0" smtClean="0">
                <a:solidFill>
                  <a:schemeClr val="bg1"/>
                </a:solidFill>
                <a:latin typeface="微软雅黑" panose="020B0503020204020204" pitchFamily="34" charset="-122"/>
                <a:ea typeface="微软雅黑" panose="020B0503020204020204" pitchFamily="34" charset="-122"/>
                <a:cs typeface="+mn-cs"/>
              </a:rPr>
              <a:t> 国际合作</a:t>
            </a:r>
            <a:endParaRPr lang="en-US" sz="5000" dirty="0">
              <a:solidFill>
                <a:schemeClr val="bg1"/>
              </a:solidFill>
              <a:latin typeface="微软雅黑" panose="020B0503020204020204" pitchFamily="34" charset="-122"/>
              <a:ea typeface="微软雅黑" panose="020B0503020204020204" pitchFamily="34" charset="-122"/>
              <a:cs typeface="+mn-cs"/>
            </a:endParaRPr>
          </a:p>
        </p:txBody>
      </p:sp>
      <p:sp>
        <p:nvSpPr>
          <p:cNvPr id="10" name="灯片编号占位符 9"/>
          <p:cNvSpPr>
            <a:spLocks noGrp="1"/>
          </p:cNvSpPr>
          <p:nvPr>
            <p:ph type="sldNum" sz="quarter" idx="12"/>
          </p:nvPr>
        </p:nvSpPr>
        <p:spPr/>
        <p:txBody>
          <a:bodyPr/>
          <a:lstStyle/>
          <a:p>
            <a:fld id="{DBC5E333-E595-45E0-8D1D-028F9CAA398F}" type="slidenum">
              <a:rPr lang="zh-CN" altLang="en-US" smtClean="0"/>
              <a:t>37</a:t>
            </a:fld>
            <a:endParaRPr lang="zh-CN" altLang="en-US"/>
          </a:p>
        </p:txBody>
      </p:sp>
    </p:spTree>
    <p:extLst>
      <p:ext uri="{BB962C8B-B14F-4D97-AF65-F5344CB8AC3E}">
        <p14:creationId xmlns:p14="http://schemas.microsoft.com/office/powerpoint/2010/main" val="1909196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9600"/>
    </mc:Choice>
    <mc:Fallback xmlns="">
      <p:transition spd="slow" advTm="796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7"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a:spLocks noGrp="1"/>
          </p:cNvSpPr>
          <p:nvPr>
            <p:ph type="ctrTitle"/>
          </p:nvPr>
        </p:nvSpPr>
        <p:spPr>
          <a:xfrm>
            <a:off x="619720" y="3140840"/>
            <a:ext cx="7508280" cy="1034472"/>
          </a:xfrm>
        </p:spPr>
        <p:txBody>
          <a:bodyPr>
            <a:noAutofit/>
          </a:bodyPr>
          <a:lstStyle/>
          <a:p>
            <a:r>
              <a:rPr lang="zh-CN" altLang="en-US" sz="7000" dirty="0" smtClean="0">
                <a:solidFill>
                  <a:schemeClr val="bg1"/>
                </a:solidFill>
                <a:latin typeface="SimHei" panose="02010609060101010101" pitchFamily="49" charset="-122"/>
                <a:ea typeface="SimHei" panose="02010609060101010101" pitchFamily="49" charset="-122"/>
              </a:rPr>
              <a:t>助力您的科研工作</a:t>
            </a:r>
            <a:endParaRPr lang="en-US" sz="7000" dirty="0">
              <a:solidFill>
                <a:schemeClr val="bg1"/>
              </a:solidFill>
              <a:latin typeface="SimHei" panose="02010609060101010101" pitchFamily="49" charset="-122"/>
              <a:ea typeface="SimHei" panose="02010609060101010101" pitchFamily="49" charset="-122"/>
            </a:endParaRPr>
          </a:p>
        </p:txBody>
      </p:sp>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406399"/>
            <a:ext cx="12192000" cy="2420389"/>
          </a:xfrm>
          <a:prstGeom prst="rect">
            <a:avLst/>
          </a:prstGeom>
        </p:spPr>
      </p:pic>
      <p:sp>
        <p:nvSpPr>
          <p:cNvPr id="24" name="副标题 3"/>
          <p:cNvSpPr>
            <a:spLocks noGrp="1"/>
          </p:cNvSpPr>
          <p:nvPr>
            <p:ph type="subTitle" idx="1"/>
          </p:nvPr>
        </p:nvSpPr>
        <p:spPr>
          <a:xfrm>
            <a:off x="0" y="4759185"/>
            <a:ext cx="7490691" cy="1916252"/>
          </a:xfrm>
        </p:spPr>
        <p:txBody>
          <a:bodyPr>
            <a:normAutofit lnSpcReduction="10000"/>
          </a:bodyPr>
          <a:lstStyle/>
          <a:p>
            <a:pPr>
              <a:lnSpc>
                <a:spcPct val="150000"/>
              </a:lnSpc>
            </a:pPr>
            <a:r>
              <a:rPr lang="zh-CN" altLang="en-US" sz="2700" dirty="0" smtClean="0">
                <a:solidFill>
                  <a:schemeClr val="bg1"/>
                </a:solidFill>
                <a:latin typeface="SimHei" panose="02010609060101010101" pitchFamily="49" charset="-122"/>
                <a:ea typeface="SimHei" panose="02010609060101010101" pitchFamily="49" charset="-122"/>
              </a:rPr>
              <a:t>中科院</a:t>
            </a:r>
            <a:r>
              <a:rPr lang="en-US" altLang="zh-CN" sz="2700" dirty="0" smtClean="0">
                <a:solidFill>
                  <a:schemeClr val="bg1"/>
                </a:solidFill>
                <a:latin typeface="SimHei" panose="02010609060101010101" pitchFamily="49" charset="-122"/>
                <a:ea typeface="SimHei" panose="02010609060101010101" pitchFamily="49" charset="-122"/>
              </a:rPr>
              <a:t>·</a:t>
            </a:r>
            <a:r>
              <a:rPr lang="zh-CN" altLang="en-US" sz="2700" dirty="0" smtClean="0">
                <a:solidFill>
                  <a:schemeClr val="bg1"/>
                </a:solidFill>
                <a:latin typeface="SimHei" panose="02010609060101010101" pitchFamily="49" charset="-122"/>
                <a:ea typeface="SimHei" panose="02010609060101010101" pitchFamily="49" charset="-122"/>
              </a:rPr>
              <a:t>高能所</a:t>
            </a:r>
            <a:r>
              <a:rPr lang="en-US" altLang="zh-CN" sz="2700" dirty="0" smtClean="0">
                <a:solidFill>
                  <a:schemeClr val="bg1"/>
                </a:solidFill>
                <a:latin typeface="SimHei" panose="02010609060101010101" pitchFamily="49" charset="-122"/>
                <a:ea typeface="SimHei" panose="02010609060101010101" pitchFamily="49" charset="-122"/>
              </a:rPr>
              <a:t/>
            </a:r>
            <a:br>
              <a:rPr lang="en-US" altLang="zh-CN" sz="2700" dirty="0" smtClean="0">
                <a:solidFill>
                  <a:schemeClr val="bg1"/>
                </a:solidFill>
                <a:latin typeface="SimHei" panose="02010609060101010101" pitchFamily="49" charset="-122"/>
                <a:ea typeface="SimHei" panose="02010609060101010101" pitchFamily="49" charset="-122"/>
              </a:rPr>
            </a:br>
            <a:r>
              <a:rPr lang="zh-CN" altLang="en-US" sz="2700" dirty="0" smtClean="0">
                <a:solidFill>
                  <a:schemeClr val="bg1"/>
                </a:solidFill>
                <a:latin typeface="SimHei" panose="02010609060101010101" pitchFamily="49" charset="-122"/>
                <a:ea typeface="SimHei" panose="02010609060101010101" pitchFamily="49" charset="-122"/>
              </a:rPr>
              <a:t>文献信息部</a:t>
            </a:r>
            <a:r>
              <a:rPr lang="en-US" altLang="zh-CN" sz="2700" dirty="0" smtClean="0">
                <a:solidFill>
                  <a:schemeClr val="bg1"/>
                </a:solidFill>
                <a:latin typeface="SimHei" panose="02010609060101010101" pitchFamily="49" charset="-122"/>
                <a:ea typeface="SimHei" panose="02010609060101010101" pitchFamily="49" charset="-122"/>
              </a:rPr>
              <a:t>·</a:t>
            </a:r>
            <a:r>
              <a:rPr lang="zh-CN" altLang="en-US" sz="2700" dirty="0" smtClean="0">
                <a:solidFill>
                  <a:schemeClr val="bg1"/>
                </a:solidFill>
                <a:latin typeface="SimHei" panose="02010609060101010101" pitchFamily="49" charset="-122"/>
                <a:ea typeface="SimHei" panose="02010609060101010101" pitchFamily="49" charset="-122"/>
              </a:rPr>
              <a:t>江亚欧</a:t>
            </a:r>
            <a:r>
              <a:rPr lang="en-US" altLang="zh-CN" sz="2700" dirty="0" smtClean="0">
                <a:solidFill>
                  <a:schemeClr val="bg1"/>
                </a:solidFill>
                <a:latin typeface="SimHei" panose="02010609060101010101" pitchFamily="49" charset="-122"/>
                <a:ea typeface="SimHei" panose="02010609060101010101" pitchFamily="49" charset="-122"/>
              </a:rPr>
              <a:t/>
            </a:r>
            <a:br>
              <a:rPr lang="en-US" altLang="zh-CN" sz="2700" dirty="0" smtClean="0">
                <a:solidFill>
                  <a:schemeClr val="bg1"/>
                </a:solidFill>
                <a:latin typeface="SimHei" panose="02010609060101010101" pitchFamily="49" charset="-122"/>
                <a:ea typeface="SimHei" panose="02010609060101010101" pitchFamily="49" charset="-122"/>
              </a:rPr>
            </a:br>
            <a:r>
              <a:rPr lang="en-US" altLang="zh-CN" sz="2700" dirty="0" smtClean="0">
                <a:solidFill>
                  <a:schemeClr val="bg1"/>
                </a:solidFill>
                <a:latin typeface="Rockwell" panose="02060603020205020403" pitchFamily="18" charset="0"/>
                <a:ea typeface="SimHei" panose="02010609060101010101" pitchFamily="49" charset="-122"/>
              </a:rPr>
              <a:t>Email:  jiangyo@ihep.ac.cn</a:t>
            </a:r>
            <a:endParaRPr lang="zh-CN" altLang="en-US" sz="2700" dirty="0">
              <a:solidFill>
                <a:schemeClr val="bg1"/>
              </a:solidFill>
              <a:latin typeface="Rockwell" panose="02060603020205020403" pitchFamily="18" charset="0"/>
              <a:ea typeface="SimHei" panose="02010609060101010101" pitchFamily="49" charset="-122"/>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9660" y="2937180"/>
            <a:ext cx="2880891" cy="3829790"/>
          </a:xfrm>
          <a:prstGeom prst="rect">
            <a:avLst/>
          </a:prstGeom>
        </p:spPr>
      </p:pic>
      <p:sp>
        <p:nvSpPr>
          <p:cNvPr id="2" name="灯片编号占位符 1"/>
          <p:cNvSpPr>
            <a:spLocks noGrp="1"/>
          </p:cNvSpPr>
          <p:nvPr>
            <p:ph type="sldNum" sz="quarter" idx="12"/>
          </p:nvPr>
        </p:nvSpPr>
        <p:spPr/>
        <p:txBody>
          <a:bodyPr/>
          <a:lstStyle/>
          <a:p>
            <a:fld id="{DBC5E333-E595-45E0-8D1D-028F9CAA398F}" type="slidenum">
              <a:rPr lang="zh-CN" altLang="en-US" smtClean="0"/>
              <a:t>38</a:t>
            </a:fld>
            <a:endParaRPr lang="zh-CN" altLang="en-US" dirty="0"/>
          </a:p>
        </p:txBody>
      </p:sp>
    </p:spTree>
    <p:extLst>
      <p:ext uri="{BB962C8B-B14F-4D97-AF65-F5344CB8AC3E}">
        <p14:creationId xmlns:p14="http://schemas.microsoft.com/office/powerpoint/2010/main" val="1533318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23924" cy="3421062"/>
            <a:chOff x="0" y="0"/>
            <a:chExt cx="12123924" cy="3421062"/>
          </a:xfrm>
        </p:grpSpPr>
        <p:pic>
          <p:nvPicPr>
            <p:cNvPr id="15" name="Picture 106" descr="space2"/>
            <p:cNvPicPr>
              <a:picLocks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itle 1"/>
          <p:cNvSpPr txBox="1">
            <a:spLocks/>
          </p:cNvSpPr>
          <p:nvPr/>
        </p:nvSpPr>
        <p:spPr>
          <a:xfrm>
            <a:off x="583095" y="27582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8000" dirty="0" smtClean="0">
                <a:solidFill>
                  <a:schemeClr val="bg1"/>
                </a:solidFill>
                <a:latin typeface="Gill Sans" charset="0"/>
                <a:ea typeface="ＭＳ Ｐゴシック" panose="020B0600070205080204" pitchFamily="34" charset="-128"/>
                <a:cs typeface="+mn-cs"/>
              </a:rPr>
              <a:t>Back up slides</a:t>
            </a:r>
            <a:endParaRPr lang="en-US" sz="8000" dirty="0">
              <a:solidFill>
                <a:schemeClr val="bg1"/>
              </a:solidFill>
              <a:latin typeface="Gill Sans" charset="0"/>
              <a:ea typeface="ＭＳ Ｐゴシック" panose="020B0600070205080204" pitchFamily="34" charset="-128"/>
              <a:cs typeface="+mn-cs"/>
            </a:endParaRPr>
          </a:p>
        </p:txBody>
      </p:sp>
      <p:sp>
        <p:nvSpPr>
          <p:cNvPr id="2" name="灯片编号占位符 1"/>
          <p:cNvSpPr>
            <a:spLocks noGrp="1"/>
          </p:cNvSpPr>
          <p:nvPr>
            <p:ph type="sldNum" sz="quarter" idx="12"/>
          </p:nvPr>
        </p:nvSpPr>
        <p:spPr/>
        <p:txBody>
          <a:bodyPr/>
          <a:lstStyle/>
          <a:p>
            <a:fld id="{DBC5E333-E595-45E0-8D1D-028F9CAA398F}" type="slidenum">
              <a:rPr lang="zh-CN" altLang="en-US" smtClean="0"/>
              <a:t>39</a:t>
            </a:fld>
            <a:endParaRPr lang="zh-CN" altLang="en-US"/>
          </a:p>
        </p:txBody>
      </p:sp>
    </p:spTree>
    <p:extLst>
      <p:ext uri="{BB962C8B-B14F-4D97-AF65-F5344CB8AC3E}">
        <p14:creationId xmlns:p14="http://schemas.microsoft.com/office/powerpoint/2010/main" val="3149948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1524000" y="357370"/>
            <a:ext cx="9144000"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endParaRPr lang="en-US" altLang="en-US" dirty="0" smtClean="0">
              <a:solidFill>
                <a:schemeClr val="bg1"/>
              </a:solidFill>
              <a:ea typeface="ＭＳ Ｐゴシック" panose="020B0600070205080204" pitchFamily="34" charset="-128"/>
            </a:endParaRPr>
          </a:p>
        </p:txBody>
      </p:sp>
      <p:sp>
        <p:nvSpPr>
          <p:cNvPr id="5" name="Rectangle 5"/>
          <p:cNvSpPr>
            <a:spLocks noChangeArrowheads="1"/>
          </p:cNvSpPr>
          <p:nvPr/>
        </p:nvSpPr>
        <p:spPr bwMode="auto">
          <a:xfrm>
            <a:off x="1524000" y="597486"/>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r" eaLnBrk="1" hangingPunct="1"/>
            <a:r>
              <a:rPr lang="en-US" altLang="en-US" sz="1800" dirty="0" err="1"/>
              <a:t>Gentil-Beccot</a:t>
            </a:r>
            <a:r>
              <a:rPr lang="en-US" altLang="en-US" sz="1800" dirty="0"/>
              <a:t> </a:t>
            </a:r>
            <a:r>
              <a:rPr lang="en-US" altLang="en-US" sz="1800" i="1" dirty="0"/>
              <a:t>et al. </a:t>
            </a:r>
            <a:r>
              <a:rPr lang="en-US" altLang="en-US" sz="1800" dirty="0" smtClean="0"/>
              <a:t>arXiv:0804.2701</a:t>
            </a:r>
            <a:endParaRPr lang="en-US" altLang="en-US" sz="1800" dirty="0"/>
          </a:p>
        </p:txBody>
      </p:sp>
      <p:pic>
        <p:nvPicPr>
          <p:cNvPr id="6" name="Picture 9" descr="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0" y="1078913"/>
            <a:ext cx="90170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rot="1108129">
            <a:off x="7961552" y="1919358"/>
            <a:ext cx="1723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zh-CN" altLang="en-US" sz="4000" dirty="0">
                <a:solidFill>
                  <a:srgbClr val="000000"/>
                </a:solidFill>
                <a:latin typeface="微软雅黑" panose="020B0503020204020204" pitchFamily="34" charset="-122"/>
                <a:ea typeface="微软雅黑" panose="020B0503020204020204" pitchFamily="34" charset="-122"/>
              </a:rPr>
              <a:t>不重要</a:t>
            </a:r>
            <a:endParaRPr lang="en-US" altLang="en-US" sz="4000" dirty="0">
              <a:solidFill>
                <a:srgbClr val="000000"/>
              </a:solidFill>
              <a:latin typeface="微软雅黑" panose="020B0503020204020204" pitchFamily="34" charset="-122"/>
              <a:ea typeface="微软雅黑" panose="020B0503020204020204" pitchFamily="34" charset="-122"/>
            </a:endParaRPr>
          </a:p>
        </p:txBody>
      </p:sp>
      <p:sp>
        <p:nvSpPr>
          <p:cNvPr id="8" name="Text Box 11"/>
          <p:cNvSpPr txBox="1">
            <a:spLocks noChangeArrowheads="1"/>
          </p:cNvSpPr>
          <p:nvPr/>
        </p:nvSpPr>
        <p:spPr bwMode="auto">
          <a:xfrm rot="1108129">
            <a:off x="4008678" y="2876720"/>
            <a:ext cx="17235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zh-CN" altLang="en-US" sz="6000" dirty="0" smtClean="0">
                <a:solidFill>
                  <a:srgbClr val="000000"/>
                </a:solidFill>
                <a:latin typeface="微软雅黑" panose="020B0503020204020204" pitchFamily="34" charset="-122"/>
                <a:ea typeface="微软雅黑" panose="020B0503020204020204" pitchFamily="34" charset="-122"/>
              </a:rPr>
              <a:t>重要</a:t>
            </a:r>
            <a:endParaRPr lang="en-US" altLang="en-US" sz="6000" b="1" dirty="0">
              <a:latin typeface="微软雅黑" panose="020B0503020204020204" pitchFamily="34" charset="-122"/>
              <a:ea typeface="微软雅黑" panose="020B0503020204020204" pitchFamily="34" charset="-122"/>
            </a:endParaRPr>
          </a:p>
        </p:txBody>
      </p:sp>
      <p:grpSp>
        <p:nvGrpSpPr>
          <p:cNvPr id="9" name="Group 12"/>
          <p:cNvGrpSpPr>
            <a:grpSpLocks/>
          </p:cNvGrpSpPr>
          <p:nvPr/>
        </p:nvGrpSpPr>
        <p:grpSpPr bwMode="auto">
          <a:xfrm>
            <a:off x="1181101" y="3505201"/>
            <a:ext cx="4614863" cy="3279775"/>
            <a:chOff x="-179" y="2112"/>
            <a:chExt cx="2907" cy="2066"/>
          </a:xfrm>
        </p:grpSpPr>
        <p:sp>
          <p:nvSpPr>
            <p:cNvPr id="10" name="AutoShape 13"/>
            <p:cNvSpPr>
              <a:spLocks noChangeArrowheads="1"/>
            </p:cNvSpPr>
            <p:nvPr/>
          </p:nvSpPr>
          <p:spPr bwMode="auto">
            <a:xfrm rot="-2725307">
              <a:off x="-182" y="3005"/>
              <a:ext cx="2040" cy="264"/>
            </a:xfrm>
            <a:prstGeom prst="roundRect">
              <a:avLst>
                <a:gd name="adj" fmla="val 16667"/>
              </a:avLst>
            </a:prstGeom>
            <a:solidFill>
              <a:schemeClr val="bg1"/>
            </a:solidFill>
            <a:ln w="38100">
              <a:solidFill>
                <a:srgbClr val="FF0000"/>
              </a:solidFill>
              <a:miter lim="800000"/>
              <a:headEnd type="none" w="sm" len="sm"/>
              <a:tailEnd type="none" w="sm" len="sm"/>
            </a:ln>
          </p:spPr>
          <p:txBody>
            <a:bodyPr wrap="none" anchor="ct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endParaRPr lang="en-US" altLang="en-US"/>
            </a:p>
          </p:txBody>
        </p:sp>
        <p:sp>
          <p:nvSpPr>
            <p:cNvPr id="11" name="AutoShape 14"/>
            <p:cNvSpPr>
              <a:spLocks noChangeArrowheads="1"/>
            </p:cNvSpPr>
            <p:nvPr/>
          </p:nvSpPr>
          <p:spPr bwMode="auto">
            <a:xfrm rot="-2725307">
              <a:off x="214" y="3015"/>
              <a:ext cx="2063" cy="264"/>
            </a:xfrm>
            <a:prstGeom prst="roundRect">
              <a:avLst>
                <a:gd name="adj" fmla="val 16667"/>
              </a:avLst>
            </a:prstGeom>
            <a:solidFill>
              <a:schemeClr val="bg1"/>
            </a:solidFill>
            <a:ln w="38100">
              <a:solidFill>
                <a:srgbClr val="FF0000"/>
              </a:solidFill>
              <a:miter lim="800000"/>
              <a:headEnd type="none" w="sm" len="sm"/>
              <a:tailEnd type="none" w="sm" len="sm"/>
            </a:ln>
          </p:spPr>
          <p:txBody>
            <a:bodyPr wrap="none" anchor="ct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endParaRPr lang="en-US" altLang="en-US"/>
            </a:p>
          </p:txBody>
        </p:sp>
        <p:sp>
          <p:nvSpPr>
            <p:cNvPr id="12" name="AutoShape 15"/>
            <p:cNvSpPr>
              <a:spLocks noChangeArrowheads="1"/>
            </p:cNvSpPr>
            <p:nvPr/>
          </p:nvSpPr>
          <p:spPr bwMode="auto">
            <a:xfrm rot="-2725307">
              <a:off x="659" y="3013"/>
              <a:ext cx="2066" cy="264"/>
            </a:xfrm>
            <a:prstGeom prst="roundRect">
              <a:avLst>
                <a:gd name="adj" fmla="val 16667"/>
              </a:avLst>
            </a:prstGeom>
            <a:solidFill>
              <a:schemeClr val="bg1"/>
            </a:solidFill>
            <a:ln w="38100">
              <a:solidFill>
                <a:srgbClr val="FF0000"/>
              </a:solidFill>
              <a:miter lim="800000"/>
              <a:headEnd type="none" w="sm" len="sm"/>
              <a:tailEnd type="none" w="sm" len="sm"/>
            </a:ln>
          </p:spPr>
          <p:txBody>
            <a:bodyPr wrap="none" anchor="ct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endParaRPr lang="en-US" altLang="en-US"/>
            </a:p>
          </p:txBody>
        </p:sp>
        <p:sp>
          <p:nvSpPr>
            <p:cNvPr id="13" name="Text Box 16"/>
            <p:cNvSpPr txBox="1">
              <a:spLocks noChangeArrowheads="1"/>
            </p:cNvSpPr>
            <p:nvPr/>
          </p:nvSpPr>
          <p:spPr bwMode="auto">
            <a:xfrm rot="-2689653">
              <a:off x="202" y="2914"/>
              <a:ext cx="211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lnSpc>
                  <a:spcPct val="115000"/>
                </a:lnSpc>
                <a:spcBef>
                  <a:spcPct val="50000"/>
                </a:spcBef>
              </a:pPr>
              <a:r>
                <a:rPr lang="en-US" altLang="en-US" b="1">
                  <a:solidFill>
                    <a:srgbClr val="0033CC"/>
                  </a:solidFill>
                </a:rPr>
                <a:t>Depth of coverage</a:t>
              </a:r>
            </a:p>
          </p:txBody>
        </p:sp>
        <p:sp>
          <p:nvSpPr>
            <p:cNvPr id="14" name="Text Box 17"/>
            <p:cNvSpPr txBox="1">
              <a:spLocks noChangeArrowheads="1"/>
            </p:cNvSpPr>
            <p:nvPr/>
          </p:nvSpPr>
          <p:spPr bwMode="auto">
            <a:xfrm rot="-2689653">
              <a:off x="664" y="2936"/>
              <a:ext cx="206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lnSpc>
                  <a:spcPct val="115000"/>
                </a:lnSpc>
                <a:spcBef>
                  <a:spcPct val="50000"/>
                </a:spcBef>
              </a:pPr>
              <a:r>
                <a:rPr lang="en-US" altLang="en-US" b="1">
                  <a:solidFill>
                    <a:srgbClr val="0033CC"/>
                  </a:solidFill>
                </a:rPr>
                <a:t>Quality of content</a:t>
              </a:r>
            </a:p>
          </p:txBody>
        </p:sp>
        <p:sp>
          <p:nvSpPr>
            <p:cNvPr id="15" name="Text Box 18"/>
            <p:cNvSpPr txBox="1">
              <a:spLocks noChangeArrowheads="1"/>
            </p:cNvSpPr>
            <p:nvPr/>
          </p:nvSpPr>
          <p:spPr bwMode="auto">
            <a:xfrm rot="-2689653">
              <a:off x="-179" y="2930"/>
              <a:ext cx="203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lnSpc>
                  <a:spcPct val="115000"/>
                </a:lnSpc>
                <a:spcBef>
                  <a:spcPct val="50000"/>
                </a:spcBef>
              </a:pPr>
              <a:r>
                <a:rPr lang="en-US" altLang="en-US" b="1">
                  <a:solidFill>
                    <a:srgbClr val="0033CC"/>
                  </a:solidFill>
                </a:rPr>
                <a:t>Access to full text</a:t>
              </a:r>
            </a:p>
          </p:txBody>
        </p:sp>
      </p:grpSp>
      <p:sp>
        <p:nvSpPr>
          <p:cNvPr id="17" name="Title 1"/>
          <p:cNvSpPr txBox="1">
            <a:spLocks/>
          </p:cNvSpPr>
          <p:nvPr/>
        </p:nvSpPr>
        <p:spPr>
          <a:xfrm>
            <a:off x="309980" y="56161"/>
            <a:ext cx="3347620"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5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用户期待</a:t>
            </a:r>
            <a:endParaRPr lang="en-US" sz="5000" b="1" dirty="0">
              <a:solidFill>
                <a:srgbClr val="00B0F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8" name="灯片编号占位符 17"/>
          <p:cNvSpPr>
            <a:spLocks noGrp="1"/>
          </p:cNvSpPr>
          <p:nvPr>
            <p:ph type="sldNum" sz="quarter" idx="12"/>
          </p:nvPr>
        </p:nvSpPr>
        <p:spPr/>
        <p:txBody>
          <a:bodyPr/>
          <a:lstStyle/>
          <a:p>
            <a:fld id="{DBC5E333-E595-45E0-8D1D-028F9CAA398F}" type="slidenum">
              <a:rPr lang="zh-CN" altLang="en-US" smtClean="0"/>
              <a:t>4</a:t>
            </a:fld>
            <a:endParaRPr lang="zh-CN" altLang="en-US"/>
          </a:p>
        </p:txBody>
      </p:sp>
    </p:spTree>
    <p:extLst>
      <p:ext uri="{BB962C8B-B14F-4D97-AF65-F5344CB8AC3E}">
        <p14:creationId xmlns:p14="http://schemas.microsoft.com/office/powerpoint/2010/main" val="187915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23924" cy="3421062"/>
            <a:chOff x="0" y="0"/>
            <a:chExt cx="12123924" cy="3421062"/>
          </a:xfrm>
        </p:grpSpPr>
        <p:pic>
          <p:nvPicPr>
            <p:cNvPr id="7"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a:stretch>
            <a:fillRect/>
          </a:stretch>
        </p:blipFill>
        <p:spPr>
          <a:xfrm>
            <a:off x="522386" y="1270016"/>
            <a:ext cx="11135818" cy="4785975"/>
          </a:xfrm>
          <a:prstGeom prst="rect">
            <a:avLst/>
          </a:prstGeom>
        </p:spPr>
      </p:pic>
      <p:sp>
        <p:nvSpPr>
          <p:cNvPr id="9" name="Title 3"/>
          <p:cNvSpPr txBox="1">
            <a:spLocks/>
          </p:cNvSpPr>
          <p:nvPr/>
        </p:nvSpPr>
        <p:spPr>
          <a:xfrm>
            <a:off x="396544" y="19901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rPr>
              <a:t>Data</a:t>
            </a:r>
            <a:endParaRPr lang="en-US" b="1" dirty="0">
              <a:solidFill>
                <a:schemeClr val="bg1"/>
              </a:solidFill>
            </a:endParaRPr>
          </a:p>
        </p:txBody>
      </p:sp>
      <p:sp>
        <p:nvSpPr>
          <p:cNvPr id="4" name="灯片编号占位符 3"/>
          <p:cNvSpPr>
            <a:spLocks noGrp="1"/>
          </p:cNvSpPr>
          <p:nvPr>
            <p:ph type="sldNum" sz="quarter" idx="12"/>
          </p:nvPr>
        </p:nvSpPr>
        <p:spPr/>
        <p:txBody>
          <a:bodyPr/>
          <a:lstStyle/>
          <a:p>
            <a:fld id="{DBC5E333-E595-45E0-8D1D-028F9CAA398F}" type="slidenum">
              <a:rPr lang="zh-CN" altLang="en-US" smtClean="0"/>
              <a:t>40</a:t>
            </a:fld>
            <a:endParaRPr lang="zh-CN" altLang="en-US"/>
          </a:p>
        </p:txBody>
      </p:sp>
    </p:spTree>
    <p:extLst>
      <p:ext uri="{BB962C8B-B14F-4D97-AF65-F5344CB8AC3E}">
        <p14:creationId xmlns:p14="http://schemas.microsoft.com/office/powerpoint/2010/main" val="2933804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23924" cy="3421062"/>
            <a:chOff x="0" y="0"/>
            <a:chExt cx="12123924" cy="3421062"/>
          </a:xfrm>
        </p:grpSpPr>
        <p:pic>
          <p:nvPicPr>
            <p:cNvPr id="7"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a:stretch>
            <a:fillRect/>
          </a:stretch>
        </p:blipFill>
        <p:spPr>
          <a:xfrm>
            <a:off x="575866" y="682574"/>
            <a:ext cx="11082338" cy="5888360"/>
          </a:xfrm>
          <a:prstGeom prst="rect">
            <a:avLst/>
          </a:prstGeom>
        </p:spPr>
      </p:pic>
      <p:sp>
        <p:nvSpPr>
          <p:cNvPr id="4" name="灯片编号占位符 3"/>
          <p:cNvSpPr>
            <a:spLocks noGrp="1"/>
          </p:cNvSpPr>
          <p:nvPr>
            <p:ph type="sldNum" sz="quarter" idx="12"/>
          </p:nvPr>
        </p:nvSpPr>
        <p:spPr/>
        <p:txBody>
          <a:bodyPr/>
          <a:lstStyle/>
          <a:p>
            <a:fld id="{DBC5E333-E595-45E0-8D1D-028F9CAA398F}" type="slidenum">
              <a:rPr lang="zh-CN" altLang="en-US" smtClean="0"/>
              <a:t>41</a:t>
            </a:fld>
            <a:endParaRPr lang="zh-CN" altLang="en-US"/>
          </a:p>
        </p:txBody>
      </p:sp>
    </p:spTree>
    <p:extLst>
      <p:ext uri="{BB962C8B-B14F-4D97-AF65-F5344CB8AC3E}">
        <p14:creationId xmlns:p14="http://schemas.microsoft.com/office/powerpoint/2010/main" val="2596856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Title 1"/>
          <p:cNvSpPr txBox="1">
            <a:spLocks/>
          </p:cNvSpPr>
          <p:nvPr/>
        </p:nvSpPr>
        <p:spPr>
          <a:xfrm>
            <a:off x="400878" y="16634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solidFill>
                  <a:schemeClr val="bg1"/>
                </a:solidFill>
              </a:rPr>
              <a:t>Fulltext</a:t>
            </a:r>
            <a:r>
              <a:rPr lang="en-US" dirty="0" smtClean="0">
                <a:solidFill>
                  <a:schemeClr val="bg1"/>
                </a:solidFill>
              </a:rPr>
              <a:t> search</a:t>
            </a:r>
            <a:endParaRPr lang="en-US" dirty="0">
              <a:solidFill>
                <a:schemeClr val="bg1"/>
              </a:solidFill>
            </a:endParaRPr>
          </a:p>
        </p:txBody>
      </p:sp>
      <p:pic>
        <p:nvPicPr>
          <p:cNvPr id="4" name="Content Placeholder 7" descr="Screen Shot 2016-11-26 at 7.27.43 PM.png"/>
          <p:cNvPicPr>
            <a:picLocks noChangeAspect="1"/>
          </p:cNvPicPr>
          <p:nvPr/>
        </p:nvPicPr>
        <p:blipFill rotWithShape="1">
          <a:blip r:embed="rId2">
            <a:extLst>
              <a:ext uri="{28A0092B-C50C-407E-A947-70E740481C1C}">
                <a14:useLocalDpi xmlns:a14="http://schemas.microsoft.com/office/drawing/2010/main" val="0"/>
              </a:ext>
            </a:extLst>
          </a:blip>
          <a:srcRect l="-1245" r="-104"/>
          <a:stretch/>
        </p:blipFill>
        <p:spPr>
          <a:xfrm>
            <a:off x="1086678" y="962302"/>
            <a:ext cx="9759030" cy="5597524"/>
          </a:xfrm>
          <a:prstGeom prst="rect">
            <a:avLst/>
          </a:prstGeom>
        </p:spPr>
      </p:pic>
      <p:sp>
        <p:nvSpPr>
          <p:cNvPr id="5" name="灯片编号占位符 4"/>
          <p:cNvSpPr>
            <a:spLocks noGrp="1"/>
          </p:cNvSpPr>
          <p:nvPr>
            <p:ph type="sldNum" sz="quarter" idx="12"/>
          </p:nvPr>
        </p:nvSpPr>
        <p:spPr/>
        <p:txBody>
          <a:bodyPr/>
          <a:lstStyle/>
          <a:p>
            <a:fld id="{DBC5E333-E595-45E0-8D1D-028F9CAA398F}" type="slidenum">
              <a:rPr lang="zh-CN" altLang="en-US" smtClean="0"/>
              <a:t>42</a:t>
            </a:fld>
            <a:endParaRPr lang="zh-CN" altLang="en-US"/>
          </a:p>
        </p:txBody>
      </p:sp>
    </p:spTree>
    <p:extLst>
      <p:ext uri="{BB962C8B-B14F-4D97-AF65-F5344CB8AC3E}">
        <p14:creationId xmlns:p14="http://schemas.microsoft.com/office/powerpoint/2010/main" val="2892642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5" name="Group 2"/>
          <p:cNvGrpSpPr/>
          <p:nvPr/>
        </p:nvGrpSpPr>
        <p:grpSpPr>
          <a:xfrm>
            <a:off x="0" y="0"/>
            <a:ext cx="12123924" cy="3421062"/>
            <a:chOff x="0" y="0"/>
            <a:chExt cx="12123924" cy="3421062"/>
          </a:xfrm>
        </p:grpSpPr>
        <p:pic>
          <p:nvPicPr>
            <p:cNvPr id="6"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3"/>
          <p:cNvSpPr>
            <a:spLocks noChangeArrowheads="1"/>
          </p:cNvSpPr>
          <p:nvPr/>
        </p:nvSpPr>
        <p:spPr bwMode="auto">
          <a:xfrm>
            <a:off x="3600827" y="2263579"/>
            <a:ext cx="669405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nSpc>
                <a:spcPct val="150000"/>
              </a:lnSpc>
            </a:pPr>
            <a:r>
              <a:rPr lang="zh-CN" altLang="en-US" sz="5000" dirty="0">
                <a:latin typeface="微软雅黑" panose="020B0503020204020204" pitchFamily="34" charset="-122"/>
                <a:ea typeface="微软雅黑" panose="020B0503020204020204" pitchFamily="34" charset="-122"/>
              </a:rPr>
              <a:t>某作者的高被引文章</a:t>
            </a:r>
            <a:endParaRPr lang="en-US" altLang="zh-CN" sz="5000" dirty="0">
              <a:latin typeface="微软雅黑" panose="020B0503020204020204" pitchFamily="34" charset="-122"/>
              <a:ea typeface="微软雅黑" panose="020B0503020204020204" pitchFamily="34" charset="-122"/>
            </a:endParaRPr>
          </a:p>
          <a:p>
            <a:pPr>
              <a:lnSpc>
                <a:spcPct val="150000"/>
              </a:lnSpc>
            </a:pPr>
            <a:r>
              <a:rPr lang="zh-CN" altLang="en-US" sz="5000" dirty="0">
                <a:latin typeface="微软雅黑" panose="020B0503020204020204" pitchFamily="34" charset="-122"/>
                <a:ea typeface="微软雅黑" panose="020B0503020204020204" pitchFamily="34" charset="-122"/>
              </a:rPr>
              <a:t>某作者引用过的文章</a:t>
            </a:r>
            <a:endParaRPr lang="en-US" altLang="en-US" sz="5000" dirty="0">
              <a:latin typeface="微软雅黑" panose="020B0503020204020204" pitchFamily="34" charset="-122"/>
              <a:ea typeface="微软雅黑" panose="020B0503020204020204" pitchFamily="34" charset="-122"/>
            </a:endParaRPr>
          </a:p>
        </p:txBody>
      </p:sp>
      <p:pic>
        <p:nvPicPr>
          <p:cNvPr id="9" name="Picture 111" descr="box_reflex_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7814" y="2615271"/>
            <a:ext cx="708435" cy="7332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1" descr="box_reflex_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537" y="3680088"/>
            <a:ext cx="708435" cy="733220"/>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fld id="{DBC5E333-E595-45E0-8D1D-028F9CAA398F}" type="slidenum">
              <a:rPr lang="zh-CN" altLang="en-US" smtClean="0"/>
              <a:t>43</a:t>
            </a:fld>
            <a:endParaRPr lang="zh-CN" altLang="en-US"/>
          </a:p>
        </p:txBody>
      </p:sp>
    </p:spTree>
    <p:extLst>
      <p:ext uri="{BB962C8B-B14F-4D97-AF65-F5344CB8AC3E}">
        <p14:creationId xmlns:p14="http://schemas.microsoft.com/office/powerpoint/2010/main" val="1861649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3" name="Group 2"/>
          <p:cNvGrpSpPr/>
          <p:nvPr/>
        </p:nvGrpSpPr>
        <p:grpSpPr>
          <a:xfrm>
            <a:off x="0" y="0"/>
            <a:ext cx="12123924" cy="3421062"/>
            <a:chOff x="0" y="0"/>
            <a:chExt cx="12123924" cy="3421062"/>
          </a:xfrm>
        </p:grpSpPr>
        <p:pic>
          <p:nvPicPr>
            <p:cNvPr id="4"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5"/>
          <a:stretch>
            <a:fillRect/>
          </a:stretch>
        </p:blipFill>
        <p:spPr>
          <a:xfrm>
            <a:off x="178308" y="876073"/>
            <a:ext cx="6908292" cy="5731604"/>
          </a:xfrm>
          <a:prstGeom prst="rect">
            <a:avLst/>
          </a:prstGeom>
        </p:spPr>
      </p:pic>
      <p:sp>
        <p:nvSpPr>
          <p:cNvPr id="8" name="Rectangle 33"/>
          <p:cNvSpPr>
            <a:spLocks noChangeArrowheads="1"/>
          </p:cNvSpPr>
          <p:nvPr/>
        </p:nvSpPr>
        <p:spPr bwMode="auto">
          <a:xfrm>
            <a:off x="7377180" y="2527528"/>
            <a:ext cx="481482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en-US" altLang="zh-CN" sz="5000" dirty="0" smtClean="0">
                <a:latin typeface="Gill Sans" charset="0"/>
              </a:rPr>
              <a:t>a </a:t>
            </a:r>
            <a:r>
              <a:rPr lang="en-US" altLang="zh-CN" sz="5000" dirty="0">
                <a:latin typeface="Gill Sans" charset="0"/>
              </a:rPr>
              <a:t>= </a:t>
            </a:r>
            <a:r>
              <a:rPr lang="en-US" altLang="zh-CN" sz="5000" dirty="0" smtClean="0">
                <a:latin typeface="Gill Sans" charset="0"/>
              </a:rPr>
              <a:t>author</a:t>
            </a:r>
          </a:p>
          <a:p>
            <a:r>
              <a:rPr lang="en-US" altLang="zh-CN" sz="5000" dirty="0" smtClean="0">
                <a:latin typeface="Gill Sans" charset="0"/>
              </a:rPr>
              <a:t>j = journal name</a:t>
            </a:r>
            <a:br>
              <a:rPr lang="en-US" altLang="zh-CN" sz="5000" dirty="0" smtClean="0">
                <a:latin typeface="Gill Sans" charset="0"/>
              </a:rPr>
            </a:br>
            <a:r>
              <a:rPr lang="en-US" altLang="zh-CN" sz="5000" dirty="0" smtClean="0">
                <a:latin typeface="Gill Sans" charset="0"/>
              </a:rPr>
              <a:t>t = title</a:t>
            </a:r>
          </a:p>
          <a:p>
            <a:r>
              <a:rPr lang="en-US" altLang="en-US" sz="5000" dirty="0" err="1" smtClean="0">
                <a:latin typeface="Gill Sans" charset="0"/>
              </a:rPr>
              <a:t>topcite</a:t>
            </a:r>
            <a:endParaRPr lang="en-US" altLang="en-US" sz="5000" dirty="0">
              <a:latin typeface="Gill Sans" charset="0"/>
            </a:endParaRPr>
          </a:p>
        </p:txBody>
      </p:sp>
      <p:sp>
        <p:nvSpPr>
          <p:cNvPr id="11" name="Text Box 3"/>
          <p:cNvSpPr txBox="1">
            <a:spLocks noChangeArrowheads="1"/>
          </p:cNvSpPr>
          <p:nvPr/>
        </p:nvSpPr>
        <p:spPr bwMode="auto">
          <a:xfrm>
            <a:off x="594360" y="287655"/>
            <a:ext cx="11228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ctr" eaLnBrk="1" hangingPunct="1"/>
            <a:r>
              <a:rPr lang="en-US" altLang="en-US" dirty="0" smtClean="0">
                <a:latin typeface="微软雅黑" panose="020B0503020204020204" pitchFamily="34" charset="-122"/>
                <a:ea typeface="微软雅黑" panose="020B0503020204020204" pitchFamily="34" charset="-122"/>
              </a:rPr>
              <a:t>Michael </a:t>
            </a:r>
            <a:r>
              <a:rPr lang="en-US" altLang="en-US" dirty="0" err="1" smtClean="0">
                <a:latin typeface="微软雅黑" panose="020B0503020204020204" pitchFamily="34" charset="-122"/>
                <a:ea typeface="微软雅黑" panose="020B0503020204020204" pitchFamily="34" charset="-122"/>
              </a:rPr>
              <a:t>Albrow</a:t>
            </a:r>
            <a:r>
              <a:rPr lang="zh-CN" altLang="en-US" dirty="0" smtClean="0">
                <a:latin typeface="微软雅黑" panose="020B0503020204020204" pitchFamily="34" charset="-122"/>
                <a:ea typeface="微软雅黑" panose="020B0503020204020204" pitchFamily="34" charset="-122"/>
              </a:rPr>
              <a:t>在</a:t>
            </a:r>
            <a:r>
              <a:rPr lang="en-US" altLang="zh-CN" dirty="0" smtClean="0">
                <a:latin typeface="微软雅黑" panose="020B0503020204020204" pitchFamily="34" charset="-122"/>
                <a:ea typeface="微软雅黑" panose="020B0503020204020204" pitchFamily="34" charset="-122"/>
              </a:rPr>
              <a:t>PRL</a:t>
            </a:r>
            <a:r>
              <a:rPr lang="zh-CN" altLang="en-US" dirty="0" smtClean="0">
                <a:latin typeface="微软雅黑" panose="020B0503020204020204" pitchFamily="34" charset="-122"/>
                <a:ea typeface="微软雅黑" panose="020B0503020204020204" pitchFamily="34" charset="-122"/>
              </a:rPr>
              <a:t>上发表的引用数超过</a:t>
            </a:r>
            <a:r>
              <a:rPr lang="en-US" altLang="zh-CN" dirty="0" smtClean="0">
                <a:latin typeface="微软雅黑" panose="020B0503020204020204" pitchFamily="34" charset="-122"/>
                <a:ea typeface="微软雅黑" panose="020B0503020204020204" pitchFamily="34" charset="-122"/>
              </a:rPr>
              <a:t>137</a:t>
            </a:r>
            <a:r>
              <a:rPr lang="zh-CN" altLang="en-US" dirty="0" smtClean="0">
                <a:latin typeface="微软雅黑" panose="020B0503020204020204" pitchFamily="34" charset="-122"/>
                <a:ea typeface="微软雅黑" panose="020B0503020204020204" pitchFamily="34" charset="-122"/>
              </a:rPr>
              <a:t>次的有关夸克的文章</a:t>
            </a:r>
            <a:endParaRPr lang="en-US" altLang="en-US" dirty="0">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fld id="{DBC5E333-E595-45E0-8D1D-028F9CAA398F}" type="slidenum">
              <a:rPr lang="zh-CN" altLang="en-US" smtClean="0"/>
              <a:t>44</a:t>
            </a:fld>
            <a:endParaRPr lang="zh-CN" altLang="en-US"/>
          </a:p>
        </p:txBody>
      </p:sp>
    </p:spTree>
    <p:extLst>
      <p:ext uri="{BB962C8B-B14F-4D97-AF65-F5344CB8AC3E}">
        <p14:creationId xmlns:p14="http://schemas.microsoft.com/office/powerpoint/2010/main" val="3960888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251209" y="0"/>
            <a:ext cx="12123924" cy="3421062"/>
            <a:chOff x="0" y="0"/>
            <a:chExt cx="12123924" cy="3421062"/>
          </a:xfrm>
        </p:grpSpPr>
        <p:pic>
          <p:nvPicPr>
            <p:cNvPr id="7"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1"/>
          <p:cNvSpPr>
            <a:spLocks noGrp="1"/>
          </p:cNvSpPr>
          <p:nvPr>
            <p:ph type="title"/>
          </p:nvPr>
        </p:nvSpPr>
        <p:spPr>
          <a:xfrm>
            <a:off x="838200" y="73726"/>
            <a:ext cx="10515600" cy="1325563"/>
          </a:xfrm>
        </p:spPr>
        <p:txBody>
          <a:bodyPr>
            <a:normAutofit/>
          </a:bodyPr>
          <a:lstStyle/>
          <a:p>
            <a:pPr algn="ctr"/>
            <a:r>
              <a:rPr lang="en-US" sz="4000" dirty="0" smtClean="0">
                <a:solidFill>
                  <a:schemeClr val="bg1"/>
                </a:solidFill>
                <a:latin typeface="微软雅黑" panose="020B0503020204020204" pitchFamily="34" charset="-122"/>
                <a:ea typeface="微软雅黑" panose="020B0503020204020204" pitchFamily="34" charset="-122"/>
                <a:cs typeface="+mn-cs"/>
              </a:rPr>
              <a:t>Ellis</a:t>
            </a:r>
            <a:r>
              <a:rPr lang="zh-CN" altLang="en-US" sz="4000" dirty="0" smtClean="0">
                <a:solidFill>
                  <a:schemeClr val="bg1"/>
                </a:solidFill>
                <a:latin typeface="微软雅黑" panose="020B0503020204020204" pitchFamily="34" charset="-122"/>
                <a:ea typeface="微软雅黑" panose="020B0503020204020204" pitchFamily="34" charset="-122"/>
                <a:cs typeface="+mn-cs"/>
              </a:rPr>
              <a:t>引用过哪些</a:t>
            </a:r>
            <a:r>
              <a:rPr lang="en-US" altLang="zh-CN" sz="4000" dirty="0" smtClean="0">
                <a:solidFill>
                  <a:schemeClr val="bg1"/>
                </a:solidFill>
                <a:latin typeface="微软雅黑" panose="020B0503020204020204" pitchFamily="34" charset="-122"/>
                <a:ea typeface="微软雅黑" panose="020B0503020204020204" pitchFamily="34" charset="-122"/>
                <a:cs typeface="+mn-cs"/>
              </a:rPr>
              <a:t>Atlas</a:t>
            </a:r>
            <a:r>
              <a:rPr lang="zh-CN" altLang="en-US" sz="4000" dirty="0" smtClean="0">
                <a:solidFill>
                  <a:schemeClr val="bg1"/>
                </a:solidFill>
                <a:latin typeface="微软雅黑" panose="020B0503020204020204" pitchFamily="34" charset="-122"/>
                <a:ea typeface="微软雅黑" panose="020B0503020204020204" pitchFamily="34" charset="-122"/>
                <a:cs typeface="+mn-cs"/>
              </a:rPr>
              <a:t>的</a:t>
            </a:r>
            <a:r>
              <a:rPr lang="en-US" altLang="zh-CN" sz="4000" dirty="0" err="1" smtClean="0">
                <a:solidFill>
                  <a:schemeClr val="bg1"/>
                </a:solidFill>
                <a:latin typeface="微软雅黑" panose="020B0503020204020204" pitchFamily="34" charset="-122"/>
                <a:ea typeface="微软雅黑" panose="020B0503020204020204" pitchFamily="34" charset="-122"/>
                <a:cs typeface="+mn-cs"/>
              </a:rPr>
              <a:t>conf</a:t>
            </a:r>
            <a:r>
              <a:rPr lang="en-US" altLang="zh-CN" sz="4000" dirty="0" smtClean="0">
                <a:solidFill>
                  <a:schemeClr val="bg1"/>
                </a:solidFill>
                <a:latin typeface="微软雅黑" panose="020B0503020204020204" pitchFamily="34" charset="-122"/>
                <a:ea typeface="微软雅黑" panose="020B0503020204020204" pitchFamily="34" charset="-122"/>
                <a:cs typeface="+mn-cs"/>
              </a:rPr>
              <a:t> notes</a:t>
            </a:r>
            <a:endParaRPr lang="en-US" sz="4000" dirty="0">
              <a:solidFill>
                <a:schemeClr val="bg1"/>
              </a:solidFill>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5"/>
          <a:stretch>
            <a:fillRect/>
          </a:stretch>
        </p:blipFill>
        <p:spPr>
          <a:xfrm>
            <a:off x="1714360" y="1399289"/>
            <a:ext cx="8763280" cy="5143664"/>
          </a:xfrm>
          <a:prstGeom prst="rect">
            <a:avLst/>
          </a:prstGeom>
        </p:spPr>
      </p:pic>
      <p:sp>
        <p:nvSpPr>
          <p:cNvPr id="3" name="灯片编号占位符 2"/>
          <p:cNvSpPr>
            <a:spLocks noGrp="1"/>
          </p:cNvSpPr>
          <p:nvPr>
            <p:ph type="sldNum" sz="quarter" idx="12"/>
          </p:nvPr>
        </p:nvSpPr>
        <p:spPr/>
        <p:txBody>
          <a:bodyPr/>
          <a:lstStyle/>
          <a:p>
            <a:fld id="{DBC5E333-E595-45E0-8D1D-028F9CAA398F}" type="slidenum">
              <a:rPr lang="zh-CN" altLang="en-US" smtClean="0"/>
              <a:t>45</a:t>
            </a:fld>
            <a:endParaRPr lang="zh-CN" altLang="en-US"/>
          </a:p>
        </p:txBody>
      </p:sp>
    </p:spTree>
    <p:extLst>
      <p:ext uri="{BB962C8B-B14F-4D97-AF65-F5344CB8AC3E}">
        <p14:creationId xmlns:p14="http://schemas.microsoft.com/office/powerpoint/2010/main" val="283225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336431" y="1043873"/>
            <a:ext cx="9613539" cy="5598088"/>
          </a:xfrm>
          <a:prstGeom prst="rect">
            <a:avLst/>
          </a:prstGeom>
        </p:spPr>
      </p:pic>
      <p:sp>
        <p:nvSpPr>
          <p:cNvPr id="5" name="Text Box 3"/>
          <p:cNvSpPr txBox="1">
            <a:spLocks noChangeArrowheads="1"/>
          </p:cNvSpPr>
          <p:nvPr/>
        </p:nvSpPr>
        <p:spPr bwMode="auto">
          <a:xfrm>
            <a:off x="594360" y="150697"/>
            <a:ext cx="112288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ctr" eaLnBrk="1" hangingPunct="1"/>
            <a:r>
              <a:rPr lang="zh-CN" altLang="en-US" sz="4000" dirty="0" smtClean="0">
                <a:latin typeface="Gill Sans" charset="0"/>
              </a:rPr>
              <a:t>想阅读</a:t>
            </a:r>
            <a:r>
              <a:rPr lang="en-US" altLang="zh-CN" sz="4000" dirty="0" smtClean="0">
                <a:latin typeface="Gill Sans" charset="0"/>
              </a:rPr>
              <a:t>2017</a:t>
            </a:r>
            <a:r>
              <a:rPr lang="zh-CN" altLang="en-US" sz="4000" dirty="0" smtClean="0">
                <a:latin typeface="Gill Sans" charset="0"/>
              </a:rPr>
              <a:t>年所有的</a:t>
            </a:r>
            <a:r>
              <a:rPr lang="en-US" altLang="zh-CN" sz="4000" dirty="0" smtClean="0">
                <a:latin typeface="Gill Sans" charset="0"/>
              </a:rPr>
              <a:t>Atlas</a:t>
            </a:r>
            <a:r>
              <a:rPr lang="zh-CN" altLang="en-US" sz="4000" dirty="0" smtClean="0">
                <a:latin typeface="Gill Sans" charset="0"/>
              </a:rPr>
              <a:t>实验会议记录</a:t>
            </a:r>
            <a:endParaRPr lang="en-US" altLang="en-US" sz="4000" dirty="0">
              <a:latin typeface="Gill Sans" charset="0"/>
            </a:endParaRPr>
          </a:p>
        </p:txBody>
      </p:sp>
      <p:sp>
        <p:nvSpPr>
          <p:cNvPr id="3" name="灯片编号占位符 2"/>
          <p:cNvSpPr>
            <a:spLocks noGrp="1"/>
          </p:cNvSpPr>
          <p:nvPr>
            <p:ph type="sldNum" sz="quarter" idx="12"/>
          </p:nvPr>
        </p:nvSpPr>
        <p:spPr/>
        <p:txBody>
          <a:bodyPr/>
          <a:lstStyle/>
          <a:p>
            <a:fld id="{DBC5E333-E595-45E0-8D1D-028F9CAA398F}" type="slidenum">
              <a:rPr lang="zh-CN" altLang="en-US" smtClean="0"/>
              <a:t>46</a:t>
            </a:fld>
            <a:endParaRPr lang="zh-CN" altLang="en-US"/>
          </a:p>
        </p:txBody>
      </p:sp>
    </p:spTree>
    <p:extLst>
      <p:ext uri="{BB962C8B-B14F-4D97-AF65-F5344CB8AC3E}">
        <p14:creationId xmlns:p14="http://schemas.microsoft.com/office/powerpoint/2010/main" val="2966188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3" name="Group 2"/>
          <p:cNvGrpSpPr/>
          <p:nvPr/>
        </p:nvGrpSpPr>
        <p:grpSpPr>
          <a:xfrm>
            <a:off x="0" y="573629"/>
            <a:ext cx="12123924" cy="3421062"/>
            <a:chOff x="0" y="0"/>
            <a:chExt cx="12123924" cy="3421062"/>
          </a:xfrm>
        </p:grpSpPr>
        <p:pic>
          <p:nvPicPr>
            <p:cNvPr id="4"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3"/>
          <p:cNvSpPr>
            <a:spLocks noChangeArrowheads="1"/>
          </p:cNvSpPr>
          <p:nvPr/>
        </p:nvSpPr>
        <p:spPr bwMode="auto">
          <a:xfrm>
            <a:off x="7309104" y="2728696"/>
            <a:ext cx="48148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en-US" altLang="zh-CN" sz="5000" dirty="0">
                <a:latin typeface="Gill Sans" charset="0"/>
              </a:rPr>
              <a:t>j</a:t>
            </a:r>
            <a:r>
              <a:rPr lang="en-US" altLang="zh-CN" sz="5000" dirty="0" smtClean="0">
                <a:latin typeface="Gill Sans" charset="0"/>
              </a:rPr>
              <a:t> = journal name</a:t>
            </a:r>
            <a:br>
              <a:rPr lang="en-US" altLang="zh-CN" sz="5000" dirty="0" smtClean="0">
                <a:latin typeface="Gill Sans" charset="0"/>
              </a:rPr>
            </a:br>
            <a:r>
              <a:rPr lang="en-US" altLang="zh-CN" sz="5000" dirty="0" err="1" smtClean="0">
                <a:latin typeface="Gill Sans" charset="0"/>
              </a:rPr>
              <a:t>jy</a:t>
            </a:r>
            <a:r>
              <a:rPr lang="en-US" altLang="zh-CN" sz="5000" dirty="0" smtClean="0">
                <a:latin typeface="Gill Sans" charset="0"/>
              </a:rPr>
              <a:t>= journal year</a:t>
            </a:r>
            <a:endParaRPr lang="en-US" altLang="en-US" sz="5000" dirty="0">
              <a:latin typeface="Gill Sans" charset="0"/>
            </a:endParaRPr>
          </a:p>
        </p:txBody>
      </p:sp>
      <p:pic>
        <p:nvPicPr>
          <p:cNvPr id="9" name="Picture 8"/>
          <p:cNvPicPr>
            <a:picLocks noChangeAspect="1"/>
          </p:cNvPicPr>
          <p:nvPr/>
        </p:nvPicPr>
        <p:blipFill>
          <a:blip r:embed="rId5"/>
          <a:stretch>
            <a:fillRect/>
          </a:stretch>
        </p:blipFill>
        <p:spPr>
          <a:xfrm>
            <a:off x="158877" y="1138303"/>
            <a:ext cx="7150227" cy="5328575"/>
          </a:xfrm>
          <a:prstGeom prst="rect">
            <a:avLst/>
          </a:prstGeom>
        </p:spPr>
      </p:pic>
      <p:sp>
        <p:nvSpPr>
          <p:cNvPr id="10" name="Text Box 3"/>
          <p:cNvSpPr txBox="1">
            <a:spLocks noChangeArrowheads="1"/>
          </p:cNvSpPr>
          <p:nvPr/>
        </p:nvSpPr>
        <p:spPr bwMode="auto">
          <a:xfrm>
            <a:off x="594360" y="291375"/>
            <a:ext cx="112288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ctr" eaLnBrk="1" hangingPunct="1"/>
            <a:r>
              <a:rPr lang="zh-CN" altLang="en-US" sz="4000" dirty="0" smtClean="0">
                <a:latin typeface="Gill Sans" charset="0"/>
              </a:rPr>
              <a:t>想阅读</a:t>
            </a:r>
            <a:r>
              <a:rPr lang="en-US" altLang="zh-CN" sz="4000" dirty="0" smtClean="0">
                <a:latin typeface="Gill Sans" charset="0"/>
              </a:rPr>
              <a:t>2013</a:t>
            </a:r>
            <a:r>
              <a:rPr lang="zh-CN" altLang="en-US" sz="4000" dirty="0" smtClean="0">
                <a:latin typeface="Gill Sans" charset="0"/>
              </a:rPr>
              <a:t>年</a:t>
            </a:r>
            <a:r>
              <a:rPr lang="en-US" altLang="zh-CN" sz="4000" dirty="0" smtClean="0">
                <a:latin typeface="Gill Sans" charset="0"/>
              </a:rPr>
              <a:t>PRL</a:t>
            </a:r>
            <a:r>
              <a:rPr lang="zh-CN" altLang="en-US" sz="4000" dirty="0" smtClean="0">
                <a:latin typeface="Gill Sans" charset="0"/>
              </a:rPr>
              <a:t>上引用数超过</a:t>
            </a:r>
            <a:r>
              <a:rPr lang="en-US" altLang="zh-CN" sz="4000" dirty="0" smtClean="0">
                <a:latin typeface="Gill Sans" charset="0"/>
              </a:rPr>
              <a:t>200</a:t>
            </a:r>
            <a:r>
              <a:rPr lang="zh-CN" altLang="en-US" sz="4000" dirty="0" smtClean="0">
                <a:latin typeface="Gill Sans" charset="0"/>
              </a:rPr>
              <a:t>次的文章</a:t>
            </a:r>
            <a:endParaRPr lang="en-US" altLang="en-US" sz="4000" dirty="0">
              <a:latin typeface="Gill Sans" charset="0"/>
            </a:endParaRPr>
          </a:p>
        </p:txBody>
      </p:sp>
      <p:sp>
        <p:nvSpPr>
          <p:cNvPr id="5" name="灯片编号占位符 4"/>
          <p:cNvSpPr>
            <a:spLocks noGrp="1"/>
          </p:cNvSpPr>
          <p:nvPr>
            <p:ph type="sldNum" sz="quarter" idx="12"/>
          </p:nvPr>
        </p:nvSpPr>
        <p:spPr/>
        <p:txBody>
          <a:bodyPr/>
          <a:lstStyle/>
          <a:p>
            <a:fld id="{DBC5E333-E595-45E0-8D1D-028F9CAA398F}" type="slidenum">
              <a:rPr lang="zh-CN" altLang="en-US" smtClean="0"/>
              <a:t>47</a:t>
            </a:fld>
            <a:endParaRPr lang="zh-CN" altLang="en-US"/>
          </a:p>
        </p:txBody>
      </p:sp>
    </p:spTree>
    <p:extLst>
      <p:ext uri="{BB962C8B-B14F-4D97-AF65-F5344CB8AC3E}">
        <p14:creationId xmlns:p14="http://schemas.microsoft.com/office/powerpoint/2010/main" val="16668231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4" name="Group 5"/>
          <p:cNvGrpSpPr/>
          <p:nvPr/>
        </p:nvGrpSpPr>
        <p:grpSpPr>
          <a:xfrm>
            <a:off x="0" y="0"/>
            <a:ext cx="12123924" cy="3421062"/>
            <a:chOff x="0" y="0"/>
            <a:chExt cx="12123924" cy="3421062"/>
          </a:xfrm>
        </p:grpSpPr>
        <p:pic>
          <p:nvPicPr>
            <p:cNvPr id="5" name="Picture 106" descr="space2"/>
            <p:cNvPicPr>
              <a:picLocks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图片 2"/>
          <p:cNvPicPr>
            <a:picLocks noChangeAspect="1"/>
          </p:cNvPicPr>
          <p:nvPr/>
        </p:nvPicPr>
        <p:blipFill>
          <a:blip r:embed="rId4"/>
          <a:stretch>
            <a:fillRect/>
          </a:stretch>
        </p:blipFill>
        <p:spPr>
          <a:xfrm>
            <a:off x="1205698" y="1290636"/>
            <a:ext cx="9818003" cy="5160406"/>
          </a:xfrm>
          <a:prstGeom prst="rect">
            <a:avLst/>
          </a:prstGeom>
        </p:spPr>
      </p:pic>
      <p:sp>
        <p:nvSpPr>
          <p:cNvPr id="7" name="Text Box 3"/>
          <p:cNvSpPr txBox="1">
            <a:spLocks noChangeArrowheads="1"/>
          </p:cNvSpPr>
          <p:nvPr/>
        </p:nvSpPr>
        <p:spPr bwMode="auto">
          <a:xfrm>
            <a:off x="445275" y="341615"/>
            <a:ext cx="112288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ctr" eaLnBrk="1" hangingPunct="1"/>
            <a:r>
              <a:rPr lang="zh-CN" altLang="en-US" sz="4000" dirty="0" smtClean="0">
                <a:latin typeface="Microsoft YaHei" panose="020B0503020204020204" pitchFamily="34" charset="-122"/>
                <a:ea typeface="Microsoft YaHei" panose="020B0503020204020204" pitchFamily="34" charset="-122"/>
              </a:rPr>
              <a:t>想阅读</a:t>
            </a:r>
            <a:r>
              <a:rPr lang="en-US" altLang="zh-CN" sz="4000" dirty="0" smtClean="0">
                <a:latin typeface="Microsoft YaHei" panose="020B0503020204020204" pitchFamily="34" charset="-122"/>
                <a:ea typeface="Microsoft YaHei" panose="020B0503020204020204" pitchFamily="34" charset="-122"/>
              </a:rPr>
              <a:t>Atlas</a:t>
            </a:r>
            <a:r>
              <a:rPr lang="zh-CN" altLang="en-US" sz="4000" dirty="0" smtClean="0">
                <a:latin typeface="Microsoft YaHei" panose="020B0503020204020204" pitchFamily="34" charset="-122"/>
                <a:ea typeface="Microsoft YaHei" panose="020B0503020204020204" pitchFamily="34" charset="-122"/>
              </a:rPr>
              <a:t>实验会议记录中</a:t>
            </a:r>
            <a:r>
              <a:rPr lang="en-US" altLang="zh-CN" sz="4000" dirty="0" smtClean="0">
                <a:latin typeface="Microsoft YaHei" panose="020B0503020204020204" pitchFamily="34" charset="-122"/>
                <a:ea typeface="Microsoft YaHei" panose="020B0503020204020204" pitchFamily="34" charset="-122"/>
              </a:rPr>
              <a:t>asymptotic</a:t>
            </a:r>
            <a:r>
              <a:rPr lang="zh-CN" altLang="en-US" sz="4000" dirty="0" smtClean="0">
                <a:latin typeface="Microsoft YaHei" panose="020B0503020204020204" pitchFamily="34" charset="-122"/>
                <a:ea typeface="Microsoft YaHei" panose="020B0503020204020204" pitchFamily="34" charset="-122"/>
              </a:rPr>
              <a:t>的文章</a:t>
            </a:r>
            <a:endParaRPr lang="en-US" altLang="en-US" sz="4000" dirty="0">
              <a:latin typeface="Microsoft YaHei" panose="020B0503020204020204" pitchFamily="34" charset="-122"/>
              <a:ea typeface="Microsoft YaHei" panose="020B0503020204020204" pitchFamily="34" charset="-122"/>
            </a:endParaRPr>
          </a:p>
        </p:txBody>
      </p:sp>
      <p:sp>
        <p:nvSpPr>
          <p:cNvPr id="8" name="灯片编号占位符 7"/>
          <p:cNvSpPr>
            <a:spLocks noGrp="1"/>
          </p:cNvSpPr>
          <p:nvPr>
            <p:ph type="sldNum" sz="quarter" idx="12"/>
          </p:nvPr>
        </p:nvSpPr>
        <p:spPr/>
        <p:txBody>
          <a:bodyPr/>
          <a:lstStyle/>
          <a:p>
            <a:fld id="{DBC5E333-E595-45E0-8D1D-028F9CAA398F}" type="slidenum">
              <a:rPr lang="zh-CN" altLang="en-US" smtClean="0"/>
              <a:t>48</a:t>
            </a:fld>
            <a:endParaRPr lang="zh-CN" altLang="en-US"/>
          </a:p>
        </p:txBody>
      </p:sp>
    </p:spTree>
    <p:extLst>
      <p:ext uri="{BB962C8B-B14F-4D97-AF65-F5344CB8AC3E}">
        <p14:creationId xmlns:p14="http://schemas.microsoft.com/office/powerpoint/2010/main" val="3257721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 name="Picture 106" descr="space2"/>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5" descr="space2"/>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52400" y="2447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图表 7"/>
          <p:cNvGraphicFramePr>
            <a:graphicFrameLocks/>
          </p:cNvGraphicFramePr>
          <p:nvPr>
            <p:extLst>
              <p:ext uri="{D42A27DB-BD31-4B8C-83A1-F6EECF244321}">
                <p14:modId xmlns:p14="http://schemas.microsoft.com/office/powerpoint/2010/main" val="4142545039"/>
              </p:ext>
            </p:extLst>
          </p:nvPr>
        </p:nvGraphicFramePr>
        <p:xfrm>
          <a:off x="1068404" y="1386038"/>
          <a:ext cx="10405488" cy="5190557"/>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4"/>
          <p:cNvPicPr>
            <a:picLocks noChangeAspect="1"/>
          </p:cNvPicPr>
          <p:nvPr/>
        </p:nvPicPr>
        <p:blipFill>
          <a:blip r:embed="rId6"/>
          <a:stretch>
            <a:fillRect/>
          </a:stretch>
        </p:blipFill>
        <p:spPr>
          <a:xfrm>
            <a:off x="4927837" y="473961"/>
            <a:ext cx="6091972" cy="616672"/>
          </a:xfrm>
          <a:prstGeom prst="rect">
            <a:avLst/>
          </a:prstGeom>
        </p:spPr>
      </p:pic>
      <p:sp>
        <p:nvSpPr>
          <p:cNvPr id="7" name="Title 1"/>
          <p:cNvSpPr txBox="1">
            <a:spLocks/>
          </p:cNvSpPr>
          <p:nvPr/>
        </p:nvSpPr>
        <p:spPr>
          <a:xfrm>
            <a:off x="309980" y="56161"/>
            <a:ext cx="3347620"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5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总文献量</a:t>
            </a:r>
            <a:endParaRPr lang="en-US" sz="5000" b="1" dirty="0">
              <a:solidFill>
                <a:srgbClr val="00B0F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 name="灯片编号占位符 4"/>
          <p:cNvSpPr>
            <a:spLocks noGrp="1"/>
          </p:cNvSpPr>
          <p:nvPr>
            <p:ph type="sldNum" sz="quarter" idx="12"/>
          </p:nvPr>
        </p:nvSpPr>
        <p:spPr/>
        <p:txBody>
          <a:bodyPr/>
          <a:lstStyle/>
          <a:p>
            <a:fld id="{DBC5E333-E595-45E0-8D1D-028F9CAA398F}" type="slidenum">
              <a:rPr lang="zh-CN" altLang="en-US" smtClean="0"/>
              <a:t>5</a:t>
            </a:fld>
            <a:endParaRPr lang="zh-CN" altLang="en-US"/>
          </a:p>
        </p:txBody>
      </p:sp>
    </p:spTree>
    <p:extLst>
      <p:ext uri="{BB962C8B-B14F-4D97-AF65-F5344CB8AC3E}">
        <p14:creationId xmlns:p14="http://schemas.microsoft.com/office/powerpoint/2010/main" val="3535584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4" name="组合 3"/>
          <p:cNvGrpSpPr/>
          <p:nvPr/>
        </p:nvGrpSpPr>
        <p:grpSpPr>
          <a:xfrm>
            <a:off x="570399" y="377414"/>
            <a:ext cx="12123924" cy="3421062"/>
            <a:chOff x="0" y="0"/>
            <a:chExt cx="12123924" cy="3421062"/>
          </a:xfrm>
        </p:grpSpPr>
        <p:pic>
          <p:nvPicPr>
            <p:cNvPr id="2"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5628713" y="757993"/>
            <a:ext cx="6290017" cy="6100007"/>
            <a:chOff x="2792658" y="485493"/>
            <a:chExt cx="6395059" cy="6208877"/>
          </a:xfrm>
        </p:grpSpPr>
        <p:pic>
          <p:nvPicPr>
            <p:cNvPr id="10" name="图片 9"/>
            <p:cNvPicPr>
              <a:picLocks noChangeAspect="1"/>
            </p:cNvPicPr>
            <p:nvPr/>
          </p:nvPicPr>
          <p:blipFill>
            <a:blip r:embed="rId5">
              <a:clrChange>
                <a:clrFrom>
                  <a:srgbClr val="FFFFFF"/>
                </a:clrFrom>
                <a:clrTo>
                  <a:srgbClr val="FFFFFF">
                    <a:alpha val="0"/>
                  </a:srgbClr>
                </a:clrTo>
              </a:clrChange>
            </a:blip>
            <a:stretch>
              <a:fillRect/>
            </a:stretch>
          </p:blipFill>
          <p:spPr>
            <a:xfrm>
              <a:off x="2792658" y="485493"/>
              <a:ext cx="6395059" cy="6208877"/>
            </a:xfrm>
            <a:prstGeom prst="rect">
              <a:avLst/>
            </a:prstGeom>
            <a:ln>
              <a:solidFill>
                <a:schemeClr val="bg1">
                  <a:alpha val="0"/>
                </a:schemeClr>
              </a:solidFill>
            </a:ln>
            <a:effectLst>
              <a:softEdge rad="0"/>
            </a:effectLst>
            <a:scene3d>
              <a:camera prst="orthographicFront"/>
              <a:lightRig rig="threePt" dir="t"/>
            </a:scene3d>
            <a:sp3d prstMaterial="dkEdge"/>
          </p:spPr>
        </p:pic>
        <p:pic>
          <p:nvPicPr>
            <p:cNvPr id="5" name="图片 4"/>
            <p:cNvPicPr>
              <a:picLocks noChangeAspect="1"/>
            </p:cNvPicPr>
            <p:nvPr/>
          </p:nvPicPr>
          <p:blipFill>
            <a:blip r:embed="rId6"/>
            <a:stretch>
              <a:fillRect/>
            </a:stretch>
          </p:blipFill>
          <p:spPr>
            <a:xfrm>
              <a:off x="5103998" y="2970218"/>
              <a:ext cx="1352751" cy="720215"/>
            </a:xfrm>
            <a:prstGeom prst="rect">
              <a:avLst/>
            </a:prstGeom>
          </p:spPr>
        </p:pic>
      </p:grpSp>
      <p:sp>
        <p:nvSpPr>
          <p:cNvPr id="6" name="矩形 5"/>
          <p:cNvSpPr/>
          <p:nvPr/>
        </p:nvSpPr>
        <p:spPr>
          <a:xfrm>
            <a:off x="7687643" y="674389"/>
            <a:ext cx="3878369" cy="369332"/>
          </a:xfrm>
          <a:prstGeom prst="rect">
            <a:avLst/>
          </a:prstGeom>
        </p:spPr>
        <p:txBody>
          <a:bodyPr wrap="none">
            <a:spAutoFit/>
          </a:bodyPr>
          <a:lstStyle/>
          <a:p>
            <a:pPr algn="r"/>
            <a:r>
              <a:rPr lang="en-US" altLang="zh-CN" dirty="0">
                <a:solidFill>
                  <a:schemeClr val="bg1"/>
                </a:solidFill>
                <a:latin typeface="Trebuchet MS" panose="020B0603020202020204" pitchFamily="34" charset="0"/>
                <a:ea typeface="ＭＳ Ｐゴシック" panose="020B0600070205080204" pitchFamily="34" charset="-128"/>
              </a:rPr>
              <a:t>Alberto </a:t>
            </a:r>
            <a:r>
              <a:rPr lang="en-US" altLang="zh-CN" dirty="0" smtClean="0">
                <a:solidFill>
                  <a:schemeClr val="bg1"/>
                </a:solidFill>
                <a:latin typeface="Trebuchet MS" panose="020B0603020202020204" pitchFamily="34" charset="0"/>
                <a:ea typeface="ＭＳ Ｐゴシック" panose="020B0600070205080204" pitchFamily="34" charset="-128"/>
              </a:rPr>
              <a:t>Pepe et al. arXiv:0906.2549</a:t>
            </a:r>
            <a:endParaRPr lang="zh-CN" altLang="en-US" dirty="0">
              <a:solidFill>
                <a:schemeClr val="bg1"/>
              </a:solidFill>
              <a:latin typeface="Trebuchet MS" panose="020B0603020202020204" pitchFamily="34" charset="0"/>
              <a:ea typeface="ＭＳ Ｐゴシック" panose="020B0600070205080204" pitchFamily="34" charset="-128"/>
            </a:endParaRPr>
          </a:p>
        </p:txBody>
      </p:sp>
      <p:sp>
        <p:nvSpPr>
          <p:cNvPr id="9" name="Flowchart: Connector 8"/>
          <p:cNvSpPr/>
          <p:nvPr/>
        </p:nvSpPr>
        <p:spPr>
          <a:xfrm>
            <a:off x="10665029" y="3487231"/>
            <a:ext cx="243582" cy="2713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Flowchart: Connector 10"/>
          <p:cNvSpPr/>
          <p:nvPr/>
        </p:nvSpPr>
        <p:spPr>
          <a:xfrm>
            <a:off x="8948845" y="5393887"/>
            <a:ext cx="243582" cy="2713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Flowchart: Connector 11"/>
          <p:cNvSpPr/>
          <p:nvPr/>
        </p:nvSpPr>
        <p:spPr>
          <a:xfrm>
            <a:off x="7658506" y="5063740"/>
            <a:ext cx="243582" cy="2713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Flowchart: Connector 12"/>
          <p:cNvSpPr/>
          <p:nvPr/>
        </p:nvSpPr>
        <p:spPr>
          <a:xfrm>
            <a:off x="7428817" y="1494353"/>
            <a:ext cx="243582" cy="2713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Flowchart: Connector 13"/>
          <p:cNvSpPr/>
          <p:nvPr/>
        </p:nvSpPr>
        <p:spPr>
          <a:xfrm>
            <a:off x="6808547" y="1702832"/>
            <a:ext cx="243582" cy="2713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Flowchart: Connector 14"/>
          <p:cNvSpPr/>
          <p:nvPr/>
        </p:nvSpPr>
        <p:spPr>
          <a:xfrm>
            <a:off x="6191161" y="2578004"/>
            <a:ext cx="243582" cy="2713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Flowchart: Connector 15"/>
          <p:cNvSpPr/>
          <p:nvPr/>
        </p:nvSpPr>
        <p:spPr>
          <a:xfrm>
            <a:off x="9860409" y="4908975"/>
            <a:ext cx="243582" cy="2713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Flowchart: Connector 16"/>
          <p:cNvSpPr/>
          <p:nvPr/>
        </p:nvSpPr>
        <p:spPr>
          <a:xfrm>
            <a:off x="11338177" y="2370455"/>
            <a:ext cx="243582" cy="2713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Flowchart: Connector 17"/>
          <p:cNvSpPr/>
          <p:nvPr/>
        </p:nvSpPr>
        <p:spPr>
          <a:xfrm>
            <a:off x="6632361" y="1121183"/>
            <a:ext cx="243582" cy="2713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60288" y="2209958"/>
            <a:ext cx="5803995" cy="2939266"/>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zh-CN" altLang="en-US"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涵盖了科研周期</a:t>
            </a:r>
            <a:r>
              <a:rPr lang="en-US"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9/13</a:t>
            </a:r>
            <a:r>
              <a:rPr lang="en-US" altLang="zh-CN"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=70%</a:t>
            </a:r>
            <a:r>
              <a:rPr lang="zh-CN" altLang="en-US"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的文献类型</a:t>
            </a:r>
            <a:endParaRPr lang="en-US" altLang="zh-CN"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571500" indent="-571500">
              <a:buFont typeface="Arial" panose="020B0604020202020204" pitchFamily="34" charset="0"/>
              <a:buChar char="•"/>
            </a:pPr>
            <a:r>
              <a:rPr lang="zh-CN" altLang="en-US"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此外还有</a:t>
            </a:r>
            <a:r>
              <a:rPr lang="en-US" altLang="zh-CN"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r>
            <a:br>
              <a:rPr lang="en-US" altLang="zh-CN"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br>
            <a:r>
              <a:rPr lang="zh-CN" altLang="en-US"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学位论文</a:t>
            </a:r>
            <a:r>
              <a:rPr lang="en-US" altLang="zh-CN"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r>
            <a:br>
              <a:rPr lang="en-US" altLang="zh-CN"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br>
            <a:r>
              <a:rPr lang="zh-CN" altLang="en-US" sz="3700" b="0" cap="none" spc="0" dirty="0" smtClean="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会议文集</a:t>
            </a:r>
            <a:endParaRPr lang="en-US" sz="3700" b="0" cap="none" spc="0" dirty="0">
              <a:ln w="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1" name="Title 1"/>
          <p:cNvSpPr txBox="1">
            <a:spLocks/>
          </p:cNvSpPr>
          <p:nvPr/>
        </p:nvSpPr>
        <p:spPr>
          <a:xfrm>
            <a:off x="309979" y="56161"/>
            <a:ext cx="11608751"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5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文献</a:t>
            </a:r>
            <a:r>
              <a:rPr lang="zh-CN" altLang="en-US" sz="5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类型</a:t>
            </a:r>
            <a:endParaRPr lang="en-US" sz="5000" b="1" dirty="0">
              <a:solidFill>
                <a:srgbClr val="00B0F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0" name="灯片编号占位符 19"/>
          <p:cNvSpPr>
            <a:spLocks noGrp="1"/>
          </p:cNvSpPr>
          <p:nvPr>
            <p:ph type="sldNum" sz="quarter" idx="12"/>
          </p:nvPr>
        </p:nvSpPr>
        <p:spPr/>
        <p:txBody>
          <a:bodyPr/>
          <a:lstStyle/>
          <a:p>
            <a:fld id="{DBC5E333-E595-45E0-8D1D-028F9CAA398F}" type="slidenum">
              <a:rPr lang="zh-CN" altLang="en-US" smtClean="0"/>
              <a:t>6</a:t>
            </a:fld>
            <a:endParaRPr lang="zh-CN" altLang="en-US"/>
          </a:p>
        </p:txBody>
      </p:sp>
    </p:spTree>
    <p:extLst>
      <p:ext uri="{BB962C8B-B14F-4D97-AF65-F5344CB8AC3E}">
        <p14:creationId xmlns:p14="http://schemas.microsoft.com/office/powerpoint/2010/main" val="2209192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1565346" y="1051794"/>
            <a:ext cx="9372330" cy="5669681"/>
          </a:xfrm>
          <a:prstGeom prst="rect">
            <a:avLst/>
          </a:prstGeom>
        </p:spPr>
      </p:pic>
      <p:sp>
        <p:nvSpPr>
          <p:cNvPr id="4" name="Rectangle 3"/>
          <p:cNvSpPr/>
          <p:nvPr/>
        </p:nvSpPr>
        <p:spPr>
          <a:xfrm>
            <a:off x="5293052" y="2590804"/>
            <a:ext cx="6702348" cy="3108543"/>
          </a:xfrm>
          <a:prstGeom prst="rect">
            <a:avLst/>
          </a:prstGeom>
          <a:solidFill>
            <a:schemeClr val="bg2"/>
          </a:solidFill>
          <a:ln w="38100">
            <a:solidFill>
              <a:srgbClr val="7030A0"/>
            </a:solidFill>
          </a:ln>
        </p:spPr>
        <p:txBody>
          <a:bodyPr wrap="none" lIns="91440" tIns="45720" rIns="91440" bIns="45720">
            <a:spAutoFit/>
          </a:bodyPr>
          <a:lstStyle/>
          <a:p>
            <a:pPr marL="457200" indent="-457200">
              <a:buFont typeface="Arial" panose="020B0604020202020204" pitchFamily="34" charset="0"/>
              <a:buChar char="•"/>
            </a:pPr>
            <a:r>
              <a:rPr lang="en-US" sz="2800" dirty="0">
                <a:ln w="0"/>
                <a:solidFill>
                  <a:schemeClr val="accent1"/>
                </a:solidFill>
              </a:rPr>
              <a:t>CERN Document Server</a:t>
            </a:r>
          </a:p>
          <a:p>
            <a:pPr marL="457200" indent="-457200">
              <a:buFont typeface="Arial" panose="020B0604020202020204" pitchFamily="34" charset="0"/>
              <a:buChar char="•"/>
            </a:pPr>
            <a:r>
              <a:rPr lang="en-US" sz="2800" dirty="0">
                <a:ln w="0"/>
                <a:solidFill>
                  <a:schemeClr val="accent1"/>
                </a:solidFill>
              </a:rPr>
              <a:t>ADS Abstract Service</a:t>
            </a:r>
          </a:p>
          <a:p>
            <a:pPr marL="457200" indent="-457200">
              <a:buFont typeface="Arial" panose="020B0604020202020204" pitchFamily="34" charset="0"/>
              <a:buChar char="•"/>
            </a:pPr>
            <a:r>
              <a:rPr lang="en-US" sz="2800" dirty="0">
                <a:ln w="0"/>
                <a:solidFill>
                  <a:schemeClr val="accent1"/>
                </a:solidFill>
              </a:rPr>
              <a:t>HAL Archives </a:t>
            </a:r>
            <a:r>
              <a:rPr lang="en-US" sz="2800" dirty="0" err="1">
                <a:ln w="0"/>
                <a:solidFill>
                  <a:schemeClr val="accent1"/>
                </a:solidFill>
              </a:rPr>
              <a:t>Ouvertes</a:t>
            </a:r>
            <a:endParaRPr lang="en-US" sz="2800" dirty="0">
              <a:ln w="0"/>
              <a:solidFill>
                <a:schemeClr val="accent1"/>
              </a:solidFill>
            </a:endParaRPr>
          </a:p>
          <a:p>
            <a:pPr marL="457200" indent="-457200">
              <a:buFont typeface="Arial" panose="020B0604020202020204" pitchFamily="34" charset="0"/>
              <a:buChar char="•"/>
            </a:pPr>
            <a:r>
              <a:rPr lang="en-US" sz="2800" dirty="0">
                <a:ln w="0"/>
                <a:solidFill>
                  <a:schemeClr val="accent1"/>
                </a:solidFill>
              </a:rPr>
              <a:t>OSTI.gov Server</a:t>
            </a:r>
          </a:p>
          <a:p>
            <a:pPr marL="457200" indent="-457200">
              <a:buFont typeface="Arial" panose="020B0604020202020204" pitchFamily="34" charset="0"/>
              <a:buChar char="•"/>
            </a:pPr>
            <a:r>
              <a:rPr lang="en-US" sz="2800" dirty="0">
                <a:ln w="0"/>
                <a:solidFill>
                  <a:schemeClr val="accent1"/>
                </a:solidFill>
              </a:rPr>
              <a:t>Link to </a:t>
            </a:r>
            <a:r>
              <a:rPr lang="en-US" sz="2800" dirty="0" err="1">
                <a:ln w="0"/>
                <a:solidFill>
                  <a:schemeClr val="accent1"/>
                </a:solidFill>
              </a:rPr>
              <a:t>Fulltext</a:t>
            </a:r>
            <a:endParaRPr lang="en-US" sz="2800" dirty="0">
              <a:ln w="0"/>
              <a:solidFill>
                <a:schemeClr val="accent1"/>
              </a:solidFill>
            </a:endParaRPr>
          </a:p>
          <a:p>
            <a:pPr marL="457200" indent="-457200">
              <a:buFont typeface="Arial" panose="020B0604020202020204" pitchFamily="34" charset="0"/>
              <a:buChar char="•"/>
            </a:pPr>
            <a:r>
              <a:rPr lang="en-US" sz="2800" dirty="0" err="1">
                <a:ln w="0"/>
                <a:solidFill>
                  <a:schemeClr val="accent1"/>
                </a:solidFill>
              </a:rPr>
              <a:t>Fermilab</a:t>
            </a:r>
            <a:r>
              <a:rPr lang="en-US" sz="2800" dirty="0">
                <a:ln w="0"/>
                <a:solidFill>
                  <a:schemeClr val="accent1"/>
                </a:solidFill>
              </a:rPr>
              <a:t> Library Server (</a:t>
            </a:r>
            <a:r>
              <a:rPr lang="en-US" sz="2800" dirty="0" err="1">
                <a:ln w="0"/>
                <a:solidFill>
                  <a:schemeClr val="accent1"/>
                </a:solidFill>
              </a:rPr>
              <a:t>fulltext</a:t>
            </a:r>
            <a:r>
              <a:rPr lang="en-US" sz="2800" dirty="0">
                <a:ln w="0"/>
                <a:solidFill>
                  <a:schemeClr val="accent1"/>
                </a:solidFill>
              </a:rPr>
              <a:t> available)</a:t>
            </a:r>
          </a:p>
          <a:p>
            <a:pPr marL="457200" indent="-457200">
              <a:buFont typeface="Arial" panose="020B0604020202020204" pitchFamily="34" charset="0"/>
              <a:buChar char="•"/>
            </a:pPr>
            <a:r>
              <a:rPr lang="en-US" sz="2800" dirty="0">
                <a:ln w="0"/>
                <a:solidFill>
                  <a:schemeClr val="accent1"/>
                </a:solidFill>
              </a:rPr>
              <a:t>SLAC Document Server</a:t>
            </a:r>
            <a:endParaRPr lang="en-US" sz="2800" b="0" cap="none" spc="0" dirty="0">
              <a:ln w="0"/>
              <a:solidFill>
                <a:schemeClr val="accent1"/>
              </a:solidFill>
            </a:endParaRPr>
          </a:p>
        </p:txBody>
      </p:sp>
      <p:sp>
        <p:nvSpPr>
          <p:cNvPr id="8" name="Right Arrow 7"/>
          <p:cNvSpPr/>
          <p:nvPr/>
        </p:nvSpPr>
        <p:spPr>
          <a:xfrm rot="19632141">
            <a:off x="4164851" y="5595098"/>
            <a:ext cx="939469" cy="647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46917" y="-28851"/>
            <a:ext cx="11608751"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5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全文阅读渠道</a:t>
            </a:r>
            <a:endParaRPr lang="en-US" sz="5000" b="1" dirty="0">
              <a:solidFill>
                <a:srgbClr val="00B0F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 name="灯片编号占位符 4"/>
          <p:cNvSpPr>
            <a:spLocks noGrp="1"/>
          </p:cNvSpPr>
          <p:nvPr>
            <p:ph type="sldNum" sz="quarter" idx="12"/>
          </p:nvPr>
        </p:nvSpPr>
        <p:spPr/>
        <p:txBody>
          <a:bodyPr/>
          <a:lstStyle/>
          <a:p>
            <a:fld id="{DBC5E333-E595-45E0-8D1D-028F9CAA398F}" type="slidenum">
              <a:rPr lang="zh-CN" altLang="en-US" smtClean="0"/>
              <a:t>7</a:t>
            </a:fld>
            <a:endParaRPr lang="zh-CN" altLang="en-US"/>
          </a:p>
        </p:txBody>
      </p:sp>
    </p:spTree>
    <p:extLst>
      <p:ext uri="{BB962C8B-B14F-4D97-AF65-F5344CB8AC3E}">
        <p14:creationId xmlns:p14="http://schemas.microsoft.com/office/powerpoint/2010/main" val="3776908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9" name="Group 8"/>
          <p:cNvGrpSpPr/>
          <p:nvPr/>
        </p:nvGrpSpPr>
        <p:grpSpPr>
          <a:xfrm>
            <a:off x="0" y="0"/>
            <a:ext cx="12123924" cy="3421062"/>
            <a:chOff x="0" y="0"/>
            <a:chExt cx="12123924" cy="3421062"/>
          </a:xfrm>
        </p:grpSpPr>
        <p:pic>
          <p:nvPicPr>
            <p:cNvPr id="2" name="Picture 10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2347"/>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图表 7"/>
          <p:cNvGraphicFramePr>
            <a:graphicFrameLocks/>
          </p:cNvGraphicFramePr>
          <p:nvPr>
            <p:extLst>
              <p:ext uri="{D42A27DB-BD31-4B8C-83A1-F6EECF244321}">
                <p14:modId xmlns:p14="http://schemas.microsoft.com/office/powerpoint/2010/main" val="2109003927"/>
              </p:ext>
            </p:extLst>
          </p:nvPr>
        </p:nvGraphicFramePr>
        <p:xfrm>
          <a:off x="1659782" y="1299014"/>
          <a:ext cx="9046317" cy="5057336"/>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p:cNvSpPr txBox="1">
            <a:spLocks/>
          </p:cNvSpPr>
          <p:nvPr/>
        </p:nvSpPr>
        <p:spPr>
          <a:xfrm>
            <a:off x="309979" y="56161"/>
            <a:ext cx="11608751"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b="1" dirty="0" err="1" smtClean="0">
                <a:solidFill>
                  <a:schemeClr val="bg1"/>
                </a:solidFill>
                <a:latin typeface="+mn-lt"/>
                <a:ea typeface="微软雅黑" panose="020B0503020204020204" pitchFamily="34" charset="-122"/>
                <a:cs typeface="Aharoni" panose="02010803020104030203" pitchFamily="2" charset="-79"/>
              </a:rPr>
              <a:t>HEPjobs</a:t>
            </a:r>
            <a:r>
              <a:rPr lang="zh-CN" altLang="en-US"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招聘信息 </a:t>
            </a:r>
            <a:r>
              <a:rPr lang="en-US" altLang="zh-CN"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r>
              <a:rPr lang="en-US" altLang="zh-CN" sz="4000" b="1" dirty="0" smtClean="0">
                <a:solidFill>
                  <a:schemeClr val="bg1"/>
                </a:solidFill>
                <a:latin typeface="+mn-lt"/>
                <a:ea typeface="微软雅黑" panose="020B0503020204020204" pitchFamily="34" charset="-122"/>
                <a:cs typeface="Aharoni" panose="02010803020104030203" pitchFamily="2" charset="-79"/>
              </a:rPr>
              <a:t>1300/</a:t>
            </a:r>
            <a:r>
              <a:rPr lang="zh-CN" altLang="en-US" sz="4000" b="1" dirty="0" smtClean="0">
                <a:solidFill>
                  <a:schemeClr val="bg1"/>
                </a:solidFill>
                <a:latin typeface="+mn-lt"/>
                <a:ea typeface="微软雅黑" panose="020B0503020204020204" pitchFamily="34" charset="-122"/>
                <a:cs typeface="Aharoni" panose="02010803020104030203" pitchFamily="2" charset="-79"/>
              </a:rPr>
              <a:t>年</a:t>
            </a:r>
            <a:endParaRPr lang="en-US" sz="4000" b="1" dirty="0">
              <a:solidFill>
                <a:srgbClr val="00B0F0"/>
              </a:solidFill>
              <a:latin typeface="+mn-lt"/>
              <a:ea typeface="微软雅黑" panose="020B0503020204020204" pitchFamily="34" charset="-122"/>
              <a:cs typeface="Aharoni" panose="02010803020104030203" pitchFamily="2" charset="-79"/>
            </a:endParaRPr>
          </a:p>
        </p:txBody>
      </p:sp>
      <p:sp>
        <p:nvSpPr>
          <p:cNvPr id="4" name="灯片编号占位符 3"/>
          <p:cNvSpPr>
            <a:spLocks noGrp="1"/>
          </p:cNvSpPr>
          <p:nvPr>
            <p:ph type="sldNum" sz="quarter" idx="12"/>
          </p:nvPr>
        </p:nvSpPr>
        <p:spPr/>
        <p:txBody>
          <a:bodyPr/>
          <a:lstStyle/>
          <a:p>
            <a:fld id="{DBC5E333-E595-45E0-8D1D-028F9CAA398F}" type="slidenum">
              <a:rPr lang="zh-CN" altLang="en-US" smtClean="0"/>
              <a:t>8</a:t>
            </a:fld>
            <a:endParaRPr lang="zh-CN" altLang="en-US"/>
          </a:p>
        </p:txBody>
      </p:sp>
    </p:spTree>
    <p:extLst>
      <p:ext uri="{BB962C8B-B14F-4D97-AF65-F5344CB8AC3E}">
        <p14:creationId xmlns:p14="http://schemas.microsoft.com/office/powerpoint/2010/main" val="3227406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75000"/>
              </a:schemeClr>
            </a:gs>
            <a:gs pos="42000">
              <a:schemeClr val="accent1">
                <a:lumMod val="50000"/>
              </a:schemeClr>
            </a:gs>
            <a:gs pos="74000">
              <a:srgbClr val="00B0F0"/>
            </a:gs>
            <a:gs pos="84000">
              <a:srgbClr val="00B0F0"/>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83059" y="148628"/>
            <a:ext cx="12132458" cy="3421062"/>
            <a:chOff x="-8534" y="0"/>
            <a:chExt cx="12132458" cy="3421062"/>
          </a:xfrm>
        </p:grpSpPr>
        <p:pic>
          <p:nvPicPr>
            <p:cNvPr id="24" name="Picture 10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06694" y="0"/>
              <a:ext cx="671723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5" descr="space2"/>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8534" y="46318"/>
              <a:ext cx="6251510" cy="284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33" descr="Picture 2"/>
          <p:cNvPicPr>
            <a:picLocks noChangeAspect="1" noChangeArrowheads="1"/>
          </p:cNvPicPr>
          <p:nvPr/>
        </p:nvPicPr>
        <p:blipFill>
          <a:blip r:embed="rId6">
            <a:extLst>
              <a:ext uri="{28A0092B-C50C-407E-A947-70E740481C1C}">
                <a14:useLocalDpi xmlns:a14="http://schemas.microsoft.com/office/drawing/2010/main" val="0"/>
              </a:ext>
            </a:extLst>
          </a:blip>
          <a:srcRect t="5078" b="635"/>
          <a:stretch>
            <a:fillRect/>
          </a:stretch>
        </p:blipFill>
        <p:spPr bwMode="auto">
          <a:xfrm>
            <a:off x="1524000" y="1538288"/>
            <a:ext cx="9144000"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500476" y="45596"/>
            <a:ext cx="9144000" cy="4047314"/>
            <a:chOff x="1500476" y="45596"/>
            <a:chExt cx="9144000" cy="4047314"/>
          </a:xfrm>
        </p:grpSpPr>
        <p:sp>
          <p:nvSpPr>
            <p:cNvPr id="26" name="Text Box 27"/>
            <p:cNvSpPr txBox="1">
              <a:spLocks noChangeArrowheads="1"/>
            </p:cNvSpPr>
            <p:nvPr/>
          </p:nvSpPr>
          <p:spPr bwMode="auto">
            <a:xfrm>
              <a:off x="3024189" y="2278063"/>
              <a:ext cx="1003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err="1">
                  <a:solidFill>
                    <a:schemeClr val="accent4"/>
                  </a:solidFill>
                  <a:latin typeface="Gill Sans" charset="0"/>
                </a:rPr>
                <a:t>arXiv</a:t>
              </a:r>
              <a:endParaRPr lang="en-US" altLang="en-US" sz="1800" dirty="0">
                <a:solidFill>
                  <a:schemeClr val="accent4"/>
                </a:solidFill>
                <a:latin typeface="Gill Sans" charset="0"/>
              </a:endParaRPr>
            </a:p>
          </p:txBody>
        </p:sp>
        <p:sp>
          <p:nvSpPr>
            <p:cNvPr id="28" name="Text Box 27"/>
            <p:cNvSpPr txBox="1">
              <a:spLocks noChangeArrowheads="1"/>
            </p:cNvSpPr>
            <p:nvPr/>
          </p:nvSpPr>
          <p:spPr bwMode="auto">
            <a:xfrm>
              <a:off x="3900489" y="232410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a:solidFill>
                    <a:schemeClr val="accent4"/>
                  </a:solidFill>
                  <a:latin typeface="Gill Sans" charset="0"/>
                </a:rPr>
                <a:t>ADS</a:t>
              </a:r>
              <a:endParaRPr lang="en-US" altLang="en-US" sz="1800" dirty="0">
                <a:solidFill>
                  <a:schemeClr val="accent4"/>
                </a:solidFill>
                <a:latin typeface="Gill Sans" charset="0"/>
              </a:endParaRPr>
            </a:p>
          </p:txBody>
        </p:sp>
        <p:sp>
          <p:nvSpPr>
            <p:cNvPr id="33" name="Rectangle 2"/>
            <p:cNvSpPr txBox="1">
              <a:spLocks noChangeArrowheads="1"/>
            </p:cNvSpPr>
            <p:nvPr/>
          </p:nvSpPr>
          <p:spPr bwMode="auto">
            <a:xfrm>
              <a:off x="1500476" y="45596"/>
              <a:ext cx="9144000" cy="762000"/>
            </a:xfrm>
            <a:prstGeom prst="rect">
              <a:avLst/>
            </a:prstGeom>
            <a:noFill/>
            <a:ln w="9525">
              <a:noFill/>
              <a:miter lim="800000"/>
              <a:headEnd/>
              <a:tailEnd/>
            </a:ln>
          </p:spPr>
          <p:txBody>
            <a:bodyPr lIns="92075" tIns="46038" rIns="92075" bIns="46038" anchor="b"/>
            <a:lstStyle/>
            <a:p>
              <a:pPr algn="ctr" eaLnBrk="0" hangingPunct="0">
                <a:defRPr/>
              </a:pPr>
              <a:r>
                <a:rPr lang="zh-CN" altLang="en-US" sz="3200" b="1" kern="0" dirty="0" smtClean="0">
                  <a:solidFill>
                    <a:schemeClr val="accent4"/>
                  </a:solidFill>
                  <a:latin typeface="微软雅黑" panose="020B0503020204020204" pitchFamily="34" charset="-122"/>
                  <a:ea typeface="微软雅黑" panose="020B0503020204020204" pitchFamily="34" charset="-122"/>
                  <a:cs typeface="Gill Sans"/>
                </a:rPr>
                <a:t>同类型的专业数据库</a:t>
              </a:r>
              <a:r>
                <a:rPr lang="en-US" altLang="zh-CN" sz="3200" b="1" kern="0" dirty="0" smtClean="0">
                  <a:solidFill>
                    <a:schemeClr val="accent4"/>
                  </a:solidFill>
                  <a:latin typeface="微软雅黑" panose="020B0503020204020204" pitchFamily="34" charset="-122"/>
                  <a:ea typeface="微软雅黑" panose="020B0503020204020204" pitchFamily="34" charset="-122"/>
                  <a:cs typeface="Gill Sans"/>
                </a:rPr>
                <a:t>/</a:t>
              </a:r>
              <a:r>
                <a:rPr lang="zh-CN" altLang="en-US" sz="3200" b="1" kern="0" dirty="0" smtClean="0">
                  <a:solidFill>
                    <a:schemeClr val="accent4"/>
                  </a:solidFill>
                  <a:latin typeface="微软雅黑" panose="020B0503020204020204" pitchFamily="34" charset="-122"/>
                  <a:ea typeface="微软雅黑" panose="020B0503020204020204" pitchFamily="34" charset="-122"/>
                  <a:cs typeface="Gill Sans"/>
                </a:rPr>
                <a:t>来源</a:t>
              </a:r>
              <a:r>
                <a:rPr lang="en-US" sz="3200" b="1" kern="0" dirty="0" smtClean="0">
                  <a:solidFill>
                    <a:schemeClr val="accent4"/>
                  </a:solidFill>
                  <a:latin typeface="微软雅黑" panose="020B0503020204020204" pitchFamily="34" charset="-122"/>
                  <a:ea typeface="微软雅黑" panose="020B0503020204020204" pitchFamily="34" charset="-122"/>
                  <a:cs typeface="Gill Sans"/>
                </a:rPr>
                <a:t>?</a:t>
              </a:r>
              <a:endParaRPr lang="en-US" sz="3200" b="1" kern="0" dirty="0">
                <a:solidFill>
                  <a:schemeClr val="accent4"/>
                </a:solidFill>
                <a:latin typeface="微软雅黑" panose="020B0503020204020204" pitchFamily="34" charset="-122"/>
                <a:ea typeface="微软雅黑" panose="020B0503020204020204" pitchFamily="34" charset="-122"/>
                <a:cs typeface="Gill Sans"/>
              </a:endParaRPr>
            </a:p>
          </p:txBody>
        </p:sp>
        <p:sp>
          <p:nvSpPr>
            <p:cNvPr id="29" name="Text Box 27"/>
            <p:cNvSpPr txBox="1">
              <a:spLocks noChangeArrowheads="1"/>
            </p:cNvSpPr>
            <p:nvPr/>
          </p:nvSpPr>
          <p:spPr bwMode="auto">
            <a:xfrm>
              <a:off x="7341666" y="2987727"/>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defPPr>
                <a:defRPr lang="zh-CN"/>
              </a:defPPr>
              <a:lvl1pPr>
                <a:defRPr sz="2800">
                  <a:solidFill>
                    <a:schemeClr val="accent4"/>
                  </a:solidFill>
                  <a:latin typeface="Gill Sans"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en-US" altLang="en-US" dirty="0"/>
                <a:t>Chinese Physics C</a:t>
              </a:r>
            </a:p>
          </p:txBody>
        </p:sp>
        <p:sp>
          <p:nvSpPr>
            <p:cNvPr id="30" name="Text Box 27"/>
            <p:cNvSpPr txBox="1">
              <a:spLocks noChangeArrowheads="1"/>
            </p:cNvSpPr>
            <p:nvPr/>
          </p:nvSpPr>
          <p:spPr bwMode="auto">
            <a:xfrm>
              <a:off x="4331711" y="1976759"/>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defPPr>
                <a:defRPr lang="zh-CN"/>
              </a:defPPr>
              <a:lvl1pPr>
                <a:defRPr sz="2800">
                  <a:solidFill>
                    <a:schemeClr val="accent4"/>
                  </a:solidFill>
                  <a:latin typeface="Gill Sans"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en-US" altLang="en-US" dirty="0" err="1" smtClean="0"/>
                <a:t>HepData</a:t>
              </a:r>
              <a:endParaRPr lang="en-US" altLang="en-US" dirty="0"/>
            </a:p>
          </p:txBody>
        </p:sp>
        <p:sp>
          <p:nvSpPr>
            <p:cNvPr id="31" name="Text Box 27"/>
            <p:cNvSpPr txBox="1">
              <a:spLocks noChangeArrowheads="1"/>
            </p:cNvSpPr>
            <p:nvPr/>
          </p:nvSpPr>
          <p:spPr bwMode="auto">
            <a:xfrm>
              <a:off x="2608176" y="3569690"/>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defPPr>
                <a:defRPr lang="zh-CN"/>
              </a:defPPr>
              <a:lvl1pPr>
                <a:defRPr sz="2800">
                  <a:solidFill>
                    <a:schemeClr val="accent4"/>
                  </a:solidFill>
                  <a:latin typeface="Gill Sans"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en-US" altLang="en-US" dirty="0" smtClean="0"/>
                <a:t>PDG</a:t>
              </a:r>
              <a:endParaRPr lang="en-US" altLang="en-US" dirty="0"/>
            </a:p>
          </p:txBody>
        </p:sp>
        <p:sp>
          <p:nvSpPr>
            <p:cNvPr id="32" name="Text Box 27"/>
            <p:cNvSpPr txBox="1">
              <a:spLocks noChangeArrowheads="1"/>
            </p:cNvSpPr>
            <p:nvPr/>
          </p:nvSpPr>
          <p:spPr bwMode="auto">
            <a:xfrm>
              <a:off x="9334040" y="3405919"/>
              <a:ext cx="901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defPPr>
                <a:defRPr lang="zh-CN"/>
              </a:defPPr>
              <a:lvl1pPr>
                <a:defRPr sz="2800">
                  <a:solidFill>
                    <a:schemeClr val="accent4"/>
                  </a:solidFill>
                  <a:latin typeface="Gill Sans"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r>
                <a:rPr lang="en-US" altLang="en-US" dirty="0" smtClean="0"/>
                <a:t>KEK</a:t>
              </a:r>
              <a:endParaRPr lang="en-US" altLang="en-US" dirty="0"/>
            </a:p>
          </p:txBody>
        </p:sp>
      </p:grpSp>
      <p:sp>
        <p:nvSpPr>
          <p:cNvPr id="21508" name="Text Box 25"/>
          <p:cNvSpPr txBox="1">
            <a:spLocks noChangeArrowheads="1"/>
          </p:cNvSpPr>
          <p:nvPr/>
        </p:nvSpPr>
        <p:spPr bwMode="auto">
          <a:xfrm>
            <a:off x="3349625" y="2587625"/>
            <a:ext cx="1585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err="1">
                <a:latin typeface="Gill Sans" charset="0"/>
              </a:rPr>
              <a:t>Fermilab</a:t>
            </a:r>
            <a:endParaRPr lang="en-US" altLang="en-US" sz="1800" dirty="0">
              <a:latin typeface="Gill Sans" charset="0"/>
            </a:endParaRPr>
          </a:p>
        </p:txBody>
      </p:sp>
      <p:sp>
        <p:nvSpPr>
          <p:cNvPr id="21509" name="Text Box 27"/>
          <p:cNvSpPr txBox="1">
            <a:spLocks noChangeArrowheads="1"/>
          </p:cNvSpPr>
          <p:nvPr/>
        </p:nvSpPr>
        <p:spPr bwMode="auto">
          <a:xfrm>
            <a:off x="5408614" y="2682875"/>
            <a:ext cx="1202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a:latin typeface="Gill Sans" charset="0"/>
              </a:rPr>
              <a:t>CERN</a:t>
            </a:r>
            <a:endParaRPr lang="en-US" altLang="en-US" sz="1800" dirty="0">
              <a:latin typeface="Gill Sans" charset="0"/>
            </a:endParaRPr>
          </a:p>
        </p:txBody>
      </p:sp>
      <p:sp>
        <p:nvSpPr>
          <p:cNvPr id="21510" name="Text Box 27"/>
          <p:cNvSpPr txBox="1">
            <a:spLocks noChangeArrowheads="1"/>
          </p:cNvSpPr>
          <p:nvPr/>
        </p:nvSpPr>
        <p:spPr bwMode="auto">
          <a:xfrm>
            <a:off x="5913439" y="2147888"/>
            <a:ext cx="1160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a:latin typeface="Gill Sans" charset="0"/>
              </a:rPr>
              <a:t>DESY</a:t>
            </a:r>
            <a:endParaRPr lang="en-US" altLang="en-US" sz="1800">
              <a:latin typeface="Gill Sans" charset="0"/>
            </a:endParaRPr>
          </a:p>
        </p:txBody>
      </p:sp>
      <p:sp>
        <p:nvSpPr>
          <p:cNvPr id="21511" name="Text Box 25"/>
          <p:cNvSpPr txBox="1">
            <a:spLocks noChangeArrowheads="1"/>
          </p:cNvSpPr>
          <p:nvPr/>
        </p:nvSpPr>
        <p:spPr bwMode="auto">
          <a:xfrm>
            <a:off x="2393951" y="2924175"/>
            <a:ext cx="112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a:latin typeface="Gill Sans" charset="0"/>
              </a:rPr>
              <a:t>SLAC</a:t>
            </a:r>
            <a:endParaRPr lang="en-US" altLang="en-US" sz="1800" dirty="0">
              <a:latin typeface="Gill Sans" charset="0"/>
            </a:endParaRPr>
          </a:p>
        </p:txBody>
      </p:sp>
      <p:sp>
        <p:nvSpPr>
          <p:cNvPr id="22" name="Text Box 27"/>
          <p:cNvSpPr txBox="1">
            <a:spLocks noChangeArrowheads="1"/>
          </p:cNvSpPr>
          <p:nvPr/>
        </p:nvSpPr>
        <p:spPr bwMode="auto">
          <a:xfrm>
            <a:off x="8254592" y="2607494"/>
            <a:ext cx="1021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smtClean="0">
                <a:latin typeface="Gill Sans" charset="0"/>
              </a:rPr>
              <a:t>IHEP</a:t>
            </a:r>
            <a:endParaRPr lang="en-US" altLang="en-US" sz="1800" dirty="0">
              <a:latin typeface="Gill Sans" charset="0"/>
            </a:endParaRPr>
          </a:p>
        </p:txBody>
      </p:sp>
      <p:grpSp>
        <p:nvGrpSpPr>
          <p:cNvPr id="8" name="Group 7"/>
          <p:cNvGrpSpPr/>
          <p:nvPr/>
        </p:nvGrpSpPr>
        <p:grpSpPr>
          <a:xfrm>
            <a:off x="1500476" y="807596"/>
            <a:ext cx="9144000" cy="3847887"/>
            <a:chOff x="1500476" y="807596"/>
            <a:chExt cx="9144000" cy="3847887"/>
          </a:xfrm>
        </p:grpSpPr>
        <p:sp>
          <p:nvSpPr>
            <p:cNvPr id="21521" name="Text Box 27"/>
            <p:cNvSpPr txBox="1">
              <a:spLocks noChangeArrowheads="1"/>
            </p:cNvSpPr>
            <p:nvPr/>
          </p:nvSpPr>
          <p:spPr bwMode="auto">
            <a:xfrm>
              <a:off x="3425465" y="2929442"/>
              <a:ext cx="901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a:solidFill>
                    <a:srgbClr val="FFFF00"/>
                  </a:solidFill>
                  <a:latin typeface="Gill Sans" charset="0"/>
                </a:rPr>
                <a:t>APS</a:t>
              </a:r>
              <a:endParaRPr lang="en-US" altLang="en-US" sz="1800" dirty="0">
                <a:solidFill>
                  <a:srgbClr val="FFFF00"/>
                </a:solidFill>
                <a:latin typeface="Gill Sans" charset="0"/>
              </a:endParaRPr>
            </a:p>
          </p:txBody>
        </p:sp>
        <p:sp>
          <p:nvSpPr>
            <p:cNvPr id="21522" name="Text Box 27"/>
            <p:cNvSpPr txBox="1">
              <a:spLocks noChangeArrowheads="1"/>
            </p:cNvSpPr>
            <p:nvPr/>
          </p:nvSpPr>
          <p:spPr bwMode="auto">
            <a:xfrm>
              <a:off x="6153555" y="2915654"/>
              <a:ext cx="1239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smtClean="0">
                  <a:solidFill>
                    <a:srgbClr val="FFFF00"/>
                  </a:solidFill>
                  <a:latin typeface="Gill Sans" charset="0"/>
                </a:rPr>
                <a:t>SISSA</a:t>
              </a:r>
              <a:endParaRPr lang="en-US" altLang="en-US" sz="1800" dirty="0">
                <a:solidFill>
                  <a:srgbClr val="FFFF00"/>
                </a:solidFill>
                <a:latin typeface="Gill Sans" charset="0"/>
              </a:endParaRPr>
            </a:p>
          </p:txBody>
        </p:sp>
        <p:sp>
          <p:nvSpPr>
            <p:cNvPr id="21523" name="Text Box 27"/>
            <p:cNvSpPr txBox="1">
              <a:spLocks noChangeArrowheads="1"/>
            </p:cNvSpPr>
            <p:nvPr/>
          </p:nvSpPr>
          <p:spPr bwMode="auto">
            <a:xfrm>
              <a:off x="4608614" y="2367552"/>
              <a:ext cx="1463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a:solidFill>
                    <a:srgbClr val="FFFF00"/>
                  </a:solidFill>
                  <a:latin typeface="Gill Sans" charset="0"/>
                </a:rPr>
                <a:t>Elsevier</a:t>
              </a:r>
              <a:endParaRPr lang="en-US" altLang="en-US" sz="1800">
                <a:solidFill>
                  <a:srgbClr val="FFFF00"/>
                </a:solidFill>
                <a:latin typeface="Gill Sans" charset="0"/>
              </a:endParaRPr>
            </a:p>
          </p:txBody>
        </p:sp>
        <p:sp>
          <p:nvSpPr>
            <p:cNvPr id="21524" name="Text Box 27"/>
            <p:cNvSpPr txBox="1">
              <a:spLocks noChangeArrowheads="1"/>
            </p:cNvSpPr>
            <p:nvPr/>
          </p:nvSpPr>
          <p:spPr bwMode="auto">
            <a:xfrm>
              <a:off x="5959838" y="2389386"/>
              <a:ext cx="15456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a:solidFill>
                    <a:srgbClr val="FFFF00"/>
                  </a:solidFill>
                  <a:latin typeface="Gill Sans" charset="0"/>
                </a:rPr>
                <a:t>Springer</a:t>
              </a:r>
              <a:endParaRPr lang="en-US" altLang="en-US" sz="1800">
                <a:solidFill>
                  <a:srgbClr val="FFFF00"/>
                </a:solidFill>
                <a:latin typeface="Gill Sans" charset="0"/>
              </a:endParaRPr>
            </a:p>
          </p:txBody>
        </p:sp>
        <p:sp>
          <p:nvSpPr>
            <p:cNvPr id="21525" name="Rectangle 33"/>
            <p:cNvSpPr>
              <a:spLocks noChangeArrowheads="1"/>
            </p:cNvSpPr>
            <p:nvPr/>
          </p:nvSpPr>
          <p:spPr bwMode="auto">
            <a:xfrm>
              <a:off x="1500476" y="80759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algn="ctr"/>
              <a:r>
                <a:rPr lang="zh-CN" altLang="en-US" b="1" dirty="0" smtClean="0">
                  <a:solidFill>
                    <a:srgbClr val="FFFF00"/>
                  </a:solidFill>
                  <a:latin typeface="微软雅黑" panose="020B0503020204020204" pitchFamily="34" charset="-122"/>
                  <a:ea typeface="微软雅黑" panose="020B0503020204020204" pitchFamily="34" charset="-122"/>
                </a:rPr>
                <a:t>信息来源是</a:t>
              </a:r>
              <a:r>
                <a:rPr lang="en-US" altLang="en-US" b="1" dirty="0" smtClean="0">
                  <a:solidFill>
                    <a:srgbClr val="FFFF00"/>
                  </a:solidFill>
                  <a:latin typeface="微软雅黑" panose="020B0503020204020204" pitchFamily="34" charset="-122"/>
                  <a:ea typeface="微软雅黑" panose="020B0503020204020204" pitchFamily="34" charset="-122"/>
                </a:rPr>
                <a:t>? </a:t>
              </a:r>
              <a:endParaRPr lang="en-US" altLang="en-US" b="1" dirty="0">
                <a:solidFill>
                  <a:srgbClr val="FFFF00"/>
                </a:solidFill>
                <a:latin typeface="微软雅黑" panose="020B0503020204020204" pitchFamily="34" charset="-122"/>
                <a:ea typeface="微软雅黑" panose="020B0503020204020204" pitchFamily="34" charset="-122"/>
              </a:endParaRPr>
            </a:p>
          </p:txBody>
        </p:sp>
        <p:sp>
          <p:nvSpPr>
            <p:cNvPr id="42" name="Text Box 27"/>
            <p:cNvSpPr txBox="1">
              <a:spLocks noChangeArrowheads="1"/>
            </p:cNvSpPr>
            <p:nvPr/>
          </p:nvSpPr>
          <p:spPr bwMode="auto">
            <a:xfrm>
              <a:off x="7850189" y="4132263"/>
              <a:ext cx="2654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a:solidFill>
                    <a:srgbClr val="FFFF00"/>
                  </a:solidFill>
                  <a:latin typeface="Gill Sans" charset="0"/>
                </a:rPr>
                <a:t>World Scientific</a:t>
              </a:r>
              <a:endParaRPr lang="en-US" altLang="en-US" sz="1800" dirty="0">
                <a:solidFill>
                  <a:srgbClr val="FFFF00"/>
                </a:solidFill>
                <a:latin typeface="Gill Sans" charset="0"/>
              </a:endParaRPr>
            </a:p>
          </p:txBody>
        </p:sp>
        <p:sp>
          <p:nvSpPr>
            <p:cNvPr id="27" name="Text Box 27"/>
            <p:cNvSpPr txBox="1">
              <a:spLocks noChangeArrowheads="1"/>
            </p:cNvSpPr>
            <p:nvPr/>
          </p:nvSpPr>
          <p:spPr bwMode="auto">
            <a:xfrm>
              <a:off x="5833471" y="1617363"/>
              <a:ext cx="1002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800">
                  <a:solidFill>
                    <a:schemeClr val="bg1"/>
                  </a:solidFill>
                  <a:latin typeface="Trebuchet MS" panose="020B0603020202020204" pitchFamily="34" charset="0"/>
                  <a:ea typeface="ＭＳ Ｐゴシック" panose="020B0600070205080204" pitchFamily="34" charset="-128"/>
                </a:defRPr>
              </a:lvl1pPr>
              <a:lvl2pPr marL="37931725" indent="-37474525" eaLnBrk="0" hangingPunct="0">
                <a:defRPr sz="2800">
                  <a:solidFill>
                    <a:schemeClr val="bg1"/>
                  </a:solidFill>
                  <a:latin typeface="Trebuchet MS" panose="020B0603020202020204" pitchFamily="34" charset="0"/>
                  <a:ea typeface="ＭＳ Ｐゴシック" panose="020B0600070205080204" pitchFamily="34" charset="-128"/>
                </a:defRPr>
              </a:lvl2pPr>
              <a:lvl3pPr eaLnBrk="0" hangingPunct="0">
                <a:defRPr sz="2800">
                  <a:solidFill>
                    <a:schemeClr val="bg1"/>
                  </a:solidFill>
                  <a:latin typeface="Trebuchet MS" panose="020B0603020202020204" pitchFamily="34" charset="0"/>
                  <a:ea typeface="ＭＳ Ｐゴシック" panose="020B0600070205080204" pitchFamily="34" charset="-128"/>
                </a:defRPr>
              </a:lvl3pPr>
              <a:lvl4pPr eaLnBrk="0" hangingPunct="0">
                <a:defRPr sz="2800">
                  <a:solidFill>
                    <a:schemeClr val="bg1"/>
                  </a:solidFill>
                  <a:latin typeface="Trebuchet MS" panose="020B0603020202020204" pitchFamily="34" charset="0"/>
                  <a:ea typeface="ＭＳ Ｐゴシック" panose="020B0600070205080204" pitchFamily="34" charset="-128"/>
                </a:defRPr>
              </a:lvl4pPr>
              <a:lvl5pPr eaLnBrk="0" hangingPunct="0">
                <a:defRPr sz="2800">
                  <a:solidFill>
                    <a:schemeClr val="bg1"/>
                  </a:solidFill>
                  <a:latin typeface="Trebuchet MS" panose="020B0603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bg1"/>
                  </a:solidFill>
                  <a:latin typeface="Trebuchet MS" panose="020B0603020202020204" pitchFamily="34" charset="0"/>
                  <a:ea typeface="ＭＳ Ｐゴシック" panose="020B0600070205080204" pitchFamily="34" charset="-128"/>
                </a:defRPr>
              </a:lvl9pPr>
            </a:lstStyle>
            <a:p>
              <a:pPr eaLnBrk="1" hangingPunct="1"/>
              <a:r>
                <a:rPr lang="en-US" altLang="en-US" dirty="0" err="1" smtClean="0">
                  <a:solidFill>
                    <a:srgbClr val="FFFF00"/>
                  </a:solidFill>
                  <a:latin typeface="Gill Sans" charset="0"/>
                </a:rPr>
                <a:t>IOPp</a:t>
              </a:r>
              <a:endParaRPr lang="en-US" altLang="en-US" sz="1800" dirty="0">
                <a:solidFill>
                  <a:srgbClr val="FFFF00"/>
                </a:solidFill>
                <a:latin typeface="Gill Sans" charset="0"/>
              </a:endParaRPr>
            </a:p>
          </p:txBody>
        </p:sp>
      </p:grpSp>
      <p:sp>
        <p:nvSpPr>
          <p:cNvPr id="35" name="Title 1"/>
          <p:cNvSpPr txBox="1">
            <a:spLocks/>
          </p:cNvSpPr>
          <p:nvPr/>
        </p:nvSpPr>
        <p:spPr>
          <a:xfrm>
            <a:off x="309980" y="56161"/>
            <a:ext cx="3347620" cy="1034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5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信息渠道</a:t>
            </a:r>
            <a:endParaRPr lang="en-US" sz="5000" b="1" dirty="0">
              <a:solidFill>
                <a:srgbClr val="00B0F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 name="灯片编号占位符 1"/>
          <p:cNvSpPr>
            <a:spLocks noGrp="1"/>
          </p:cNvSpPr>
          <p:nvPr>
            <p:ph type="sldNum" sz="quarter" idx="12"/>
          </p:nvPr>
        </p:nvSpPr>
        <p:spPr/>
        <p:txBody>
          <a:bodyPr/>
          <a:lstStyle/>
          <a:p>
            <a:fld id="{DBC5E333-E595-45E0-8D1D-028F9CAA398F}" type="slidenum">
              <a:rPr lang="zh-CN" altLang="en-US" smtClean="0"/>
              <a:t>9</a:t>
            </a:fld>
            <a:endParaRPr lang="zh-CN" altLang="en-US"/>
          </a:p>
        </p:txBody>
      </p:sp>
    </p:spTree>
    <p:extLst>
      <p:ext uri="{BB962C8B-B14F-4D97-AF65-F5344CB8AC3E}">
        <p14:creationId xmlns:p14="http://schemas.microsoft.com/office/powerpoint/2010/main" val="1369623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7079</TotalTime>
  <Words>1920</Words>
  <Application>Microsoft Office PowerPoint</Application>
  <PresentationFormat>宽屏</PresentationFormat>
  <Paragraphs>287</Paragraphs>
  <Slides>48</Slides>
  <Notes>39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48</vt:i4>
      </vt:variant>
    </vt:vector>
  </HeadingPairs>
  <TitlesOfParts>
    <vt:vector size="66" baseType="lpstr">
      <vt:lpstr>Courier</vt:lpstr>
      <vt:lpstr>Gill Sans</vt:lpstr>
      <vt:lpstr>굴림</vt:lpstr>
      <vt:lpstr>ＭＳ Ｐゴシック</vt:lpstr>
      <vt:lpstr>SimHei</vt:lpstr>
      <vt:lpstr>华文细黑</vt:lpstr>
      <vt:lpstr>宋体</vt:lpstr>
      <vt:lpstr>Microsoft YaHei</vt:lpstr>
      <vt:lpstr>Microsoft YaHei</vt:lpstr>
      <vt:lpstr>Aharoni</vt:lpstr>
      <vt:lpstr>Arial</vt:lpstr>
      <vt:lpstr>Calibri</vt:lpstr>
      <vt:lpstr>Calibri Light</vt:lpstr>
      <vt:lpstr>Rockwell</vt:lpstr>
      <vt:lpstr>Times New Roman</vt:lpstr>
      <vt:lpstr>Trebuchet MS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复合检索的例子</vt:lpstr>
      <vt:lpstr>PowerPoint 演示文稿</vt:lpstr>
      <vt:lpstr>Search tips</vt:lpstr>
      <vt:lpstr>PowerPoint 演示文稿</vt:lpstr>
      <vt:lpstr>PowerPoint 演示文稿</vt:lpstr>
      <vt:lpstr>PowerPoint 演示文稿</vt:lpstr>
      <vt:lpstr>PowerPoint 演示文稿</vt:lpstr>
      <vt:lpstr>PowerPoint 演示文稿</vt:lpstr>
      <vt:lpstr>PowerPoint 演示文稿</vt:lpstr>
      <vt:lpstr>INSPIRE大事记</vt:lpstr>
      <vt:lpstr>PowerPoint 演示文稿</vt:lpstr>
      <vt:lpstr>助力您的科研工作</vt:lpstr>
      <vt:lpstr>PowerPoint 演示文稿</vt:lpstr>
      <vt:lpstr>PowerPoint 演示文稿</vt:lpstr>
      <vt:lpstr>PowerPoint 演示文稿</vt:lpstr>
      <vt:lpstr>PowerPoint 演示文稿</vt:lpstr>
      <vt:lpstr>PowerPoint 演示文稿</vt:lpstr>
      <vt:lpstr>PowerPoint 演示文稿</vt:lpstr>
      <vt:lpstr>Ellis引用过哪些Atlas的conf notes</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c:creator>
  <cp:lastModifiedBy>lib</cp:lastModifiedBy>
  <cp:revision>736</cp:revision>
  <dcterms:created xsi:type="dcterms:W3CDTF">2017-01-03T08:47:25Z</dcterms:created>
  <dcterms:modified xsi:type="dcterms:W3CDTF">2018-06-23T05:16:08Z</dcterms:modified>
</cp:coreProperties>
</file>