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4" r:id="rId4"/>
    <p:sldId id="258" r:id="rId5"/>
    <p:sldId id="289" r:id="rId6"/>
    <p:sldId id="261" r:id="rId7"/>
    <p:sldId id="292" r:id="rId8"/>
    <p:sldId id="291" r:id="rId9"/>
    <p:sldId id="290" r:id="rId10"/>
    <p:sldId id="262" r:id="rId11"/>
    <p:sldId id="288" r:id="rId12"/>
    <p:sldId id="263" r:id="rId13"/>
    <p:sldId id="265" r:id="rId14"/>
    <p:sldId id="294" r:id="rId15"/>
    <p:sldId id="267" r:id="rId16"/>
    <p:sldId id="268" r:id="rId17"/>
    <p:sldId id="269" r:id="rId18"/>
    <p:sldId id="270" r:id="rId19"/>
    <p:sldId id="273" r:id="rId20"/>
    <p:sldId id="285" r:id="rId21"/>
    <p:sldId id="286" r:id="rId22"/>
    <p:sldId id="276" r:id="rId23"/>
    <p:sldId id="299" r:id="rId24"/>
    <p:sldId id="300" r:id="rId25"/>
    <p:sldId id="298" r:id="rId26"/>
    <p:sldId id="302" r:id="rId27"/>
    <p:sldId id="279" r:id="rId28"/>
    <p:sldId id="301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/>
    <p:restoredTop sz="94669"/>
  </p:normalViewPr>
  <p:slideViewPr>
    <p:cSldViewPr snapToGrid="0" snapToObjects="1">
      <p:cViewPr>
        <p:scale>
          <a:sx n="77" d="100"/>
          <a:sy n="77" d="100"/>
        </p:scale>
        <p:origin x="50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3923-221C-9445-9E60-1BAACE559A93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31C9-9602-A542-B890-3472B279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dependence</a:t>
            </a:r>
          </a:p>
          <a:p>
            <a:r>
              <a:rPr lang="en-US" dirty="0" smtClean="0"/>
              <a:t>model 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1BF7-5442-7E41-9053-00D077663DD6}" type="datetime1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3C21-D699-664B-997E-552BDD7DDD59}" type="datetime1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89A-4822-2D44-B7B7-71FCA810C86A}" type="datetime1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450A-6B6A-9C47-85D8-4467E211C6E6}" type="datetime1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A9-AEBA-0E4E-9F96-21168F5A5E7D}" type="datetime1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E730-29EF-7145-A3E2-8F789D191438}" type="datetime1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11E1-73FF-CE4C-9D67-2175F5FC667F}" type="datetime1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156-17BC-F840-86F5-EF7A549C56AB}" type="datetime1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E1FC-3D18-3945-95FB-12BE62695FBA}" type="datetime1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39BC-5BB7-2C4A-8F30-AFB2D50F3D81}" type="datetime1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184-705D-7F42-A990-FC4F9FE43EE1}" type="datetime1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86A8-1545-FE4E-8968-B24162EDE16D}" type="datetime1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8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38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8.wmf"/><Relationship Id="rId7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69.wmf"/><Relationship Id="rId13" Type="http://schemas.openxmlformats.org/officeDocument/2006/relationships/image" Target="../media/image7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4" Type="http://schemas.openxmlformats.org/officeDocument/2006/relationships/image" Target="../media/image64.png"/><Relationship Id="rId5" Type="http://schemas.openxmlformats.org/officeDocument/2006/relationships/image" Target="../media/image73.png"/><Relationship Id="rId6" Type="http://schemas.openxmlformats.org/officeDocument/2006/relationships/image" Target="../media/image65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566881"/>
                <a:ext cx="9144000" cy="2387600"/>
              </a:xfrm>
            </p:spPr>
            <p:txBody>
              <a:bodyPr/>
              <a:lstStyle/>
              <a:p>
                <a:r>
                  <a:rPr lang="en-US" dirty="0" err="1" smtClean="0"/>
                  <a:t>Hadronic</a:t>
                </a:r>
                <a:r>
                  <a:rPr lang="en-US" dirty="0" smtClean="0"/>
                  <a:t> Weak Decay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566881"/>
                <a:ext cx="9144000" cy="2387600"/>
              </a:xfrm>
              <a:blipFill rotWithShape="0">
                <a:blip r:embed="rId2"/>
                <a:stretch>
                  <a:fillRect l="-1467" b="-1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24378"/>
            <a:ext cx="9144000" cy="1655762"/>
          </a:xfrm>
        </p:spPr>
        <p:txBody>
          <a:bodyPr/>
          <a:lstStyle/>
          <a:p>
            <a:r>
              <a:rPr lang="zh-CN" altLang="en-US" sz="3600" dirty="0" smtClean="0"/>
              <a:t>徐繁荣</a:t>
            </a:r>
            <a:endParaRPr lang="en-US" sz="3600" dirty="0" smtClean="0"/>
          </a:p>
          <a:p>
            <a:r>
              <a:rPr lang="zh-CN" altLang="en-US" sz="3600" dirty="0" smtClean="0"/>
              <a:t>暨南大学 </a:t>
            </a:r>
            <a:endParaRPr lang="en-US" dirty="0"/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196984"/>
            <a:ext cx="1529715" cy="1643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87" y="214447"/>
            <a:ext cx="10839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中国物理学会高能分会第十次全国会员代表大会暨学术年会 </a:t>
            </a:r>
            <a:endParaRPr lang="en-US" altLang="zh-CN" sz="3000" b="1" dirty="0" smtClean="0"/>
          </a:p>
          <a:p>
            <a:r>
              <a:rPr lang="en-US" altLang="zh-CN" sz="3200" b="1" dirty="0" smtClean="0"/>
              <a:t>CHEP-10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12130" y="5579434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    </a:t>
            </a:r>
            <a:r>
              <a:rPr lang="zh-CN" altLang="en-US" sz="2800" dirty="0" smtClean="0"/>
              <a:t>上海交通大学  李政道研究所</a:t>
            </a:r>
            <a:r>
              <a:rPr lang="en-US" altLang="zh-CN" sz="2800" dirty="0" smtClean="0"/>
              <a:t>       </a:t>
            </a:r>
          </a:p>
          <a:p>
            <a:pPr algn="ctr"/>
            <a:r>
              <a:rPr lang="zh-CN" altLang="en-US" sz="2800" dirty="0"/>
              <a:t> </a:t>
            </a:r>
            <a:r>
              <a:rPr lang="zh-CN" altLang="en-US" sz="2800" dirty="0" smtClean="0"/>
              <a:t>   </a:t>
            </a:r>
            <a:r>
              <a:rPr lang="en-US" altLang="zh-CN" sz="2800" dirty="0" smtClean="0"/>
              <a:t> </a:t>
            </a:r>
            <a:r>
              <a:rPr lang="en-US" sz="2800" dirty="0" smtClean="0"/>
              <a:t>2018 </a:t>
            </a:r>
            <a:r>
              <a:rPr lang="zh-CN" altLang="en-US" sz="2800" dirty="0" smtClean="0"/>
              <a:t>年 </a:t>
            </a:r>
            <a:r>
              <a:rPr lang="en-US" altLang="zh-CN" sz="2800" dirty="0" smtClean="0"/>
              <a:t>6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22</a:t>
            </a:r>
            <a:r>
              <a:rPr lang="zh-CN" altLang="en-US" sz="2800" dirty="0" smtClean="0"/>
              <a:t>日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BF of </a:t>
            </a:r>
            <a:r>
              <a:rPr lang="en-US" u="sng" dirty="0" err="1" smtClean="0"/>
              <a:t>Cabbibo</a:t>
            </a:r>
            <a:r>
              <a:rPr lang="en-US" u="sng" dirty="0" smtClean="0"/>
              <a:t>-favored decays in 1990s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1909528"/>
            <a:ext cx="9410700" cy="2993813"/>
          </a:xfrm>
          <a:prstGeom prst="rect">
            <a:avLst/>
          </a:prstGeom>
        </p:spPr>
      </p:pic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1654916" y="1532228"/>
            <a:ext cx="944575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dirty="0">
                <a:solidFill>
                  <a:srgbClr val="0000FF"/>
                </a:solidFill>
              </a:rPr>
              <a:t>         RQM     </a:t>
            </a:r>
            <a:r>
              <a:rPr lang="en-US" altLang="zh-TW" sz="2000" b="0" dirty="0" smtClean="0">
                <a:solidFill>
                  <a:srgbClr val="0000FF"/>
                </a:solidFill>
              </a:rPr>
              <a:t>  </a:t>
            </a:r>
            <a:r>
              <a:rPr lang="en-US" altLang="zh-TW" sz="2000" b="0" dirty="0">
                <a:solidFill>
                  <a:srgbClr val="0000FF"/>
                </a:solidFill>
              </a:rPr>
              <a:t>Pole     </a:t>
            </a:r>
            <a:r>
              <a:rPr lang="en-US" altLang="zh-TW" sz="2000" b="0" dirty="0" smtClean="0">
                <a:solidFill>
                  <a:srgbClr val="0000FF"/>
                </a:solidFill>
              </a:rPr>
              <a:t>   </a:t>
            </a:r>
            <a:r>
              <a:rPr lang="en-US" altLang="zh-TW" sz="2000" b="0" dirty="0">
                <a:solidFill>
                  <a:srgbClr val="0000FF"/>
                </a:solidFill>
              </a:rPr>
              <a:t>Pole         </a:t>
            </a:r>
            <a:r>
              <a:rPr lang="en-US" altLang="zh-TW" sz="2000" b="0" dirty="0" smtClean="0">
                <a:solidFill>
                  <a:srgbClr val="0000FF"/>
                </a:solidFill>
              </a:rPr>
              <a:t> RQM           </a:t>
            </a:r>
            <a:r>
              <a:rPr lang="en-US" altLang="zh-TW" sz="2000" b="0" dirty="0">
                <a:solidFill>
                  <a:srgbClr val="0000FF"/>
                </a:solidFill>
              </a:rPr>
              <a:t>Pole     </a:t>
            </a:r>
            <a:r>
              <a:rPr lang="en-US" altLang="zh-TW" sz="2000" b="0" dirty="0" smtClean="0">
                <a:solidFill>
                  <a:srgbClr val="0000FF"/>
                </a:solidFill>
              </a:rPr>
              <a:t>    C.A</a:t>
            </a:r>
            <a:r>
              <a:rPr lang="en-US" altLang="zh-TW" sz="2000" b="0" dirty="0">
                <a:solidFill>
                  <a:srgbClr val="0000FF"/>
                </a:solidFill>
              </a:rPr>
              <a:t>.</a:t>
            </a:r>
            <a:endParaRPr lang="zh-TW" altLang="en-US" sz="2000" b="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221" y="2582071"/>
            <a:ext cx="441615" cy="1532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6"/>
              <p:cNvSpPr txBox="1">
                <a:spLocks noChangeArrowheads="1"/>
              </p:cNvSpPr>
              <p:nvPr/>
            </p:nvSpPr>
            <p:spPr bwMode="auto">
              <a:xfrm>
                <a:off x="1371032" y="5122181"/>
                <a:ext cx="9451865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342900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 smtClean="0"/>
                  <a:t>Non-</a:t>
                </a:r>
                <a:r>
                  <a:rPr lang="en-US" altLang="zh-TW" sz="2000" dirty="0" err="1" smtClean="0"/>
                  <a:t>factorizable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contributions play an essential role  </a:t>
                </a:r>
                <a:endParaRPr lang="en-US" altLang="zh-TW" sz="2000" dirty="0" smtClean="0"/>
              </a:p>
              <a:p>
                <a:pPr marL="1085850" lvl="1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1600" dirty="0" smtClean="0">
                    <a:sym typeface="Symbol" panose="05050102010706020507" pitchFamily="18" charset="2"/>
                  </a:rPr>
                  <a:t></a:t>
                </a:r>
                <a:r>
                  <a:rPr lang="en-US" altLang="zh-TW" sz="16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 smtClean="0">
                    <a:sym typeface="Symbol" panose="05050102010706020507" pitchFamily="18" charset="2"/>
                  </a:rPr>
                  <a:t>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 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1600" baseline="30000" dirty="0" smtClean="0">
                    <a:sym typeface="Symbol" panose="05050102010706020507" pitchFamily="18" charset="2"/>
                  </a:rPr>
                  <a:t>+</a:t>
                </a:r>
                <a:r>
                  <a:rPr lang="en-US" altLang="zh-TW" sz="1600" dirty="0" smtClean="0">
                    <a:sym typeface="Symbol" panose="05050102010706020507" pitchFamily="18" charset="2"/>
                  </a:rPr>
                  <a:t>, 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TW" sz="1600" b="0" i="1" smtClean="0">
                        <a:latin typeface="Cambria Math" charset="0"/>
                      </a:rPr>
                      <m:t>𝜂</m:t>
                    </m:r>
                    <m:r>
                      <a:rPr lang="en-US" altLang="zh-TW" sz="1600" b="0" i="1" smtClean="0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charset="0"/>
                          </a:rPr>
                          <m:t>𝜂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zh-TW" sz="1600" b="0" i="1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altLang="zh-TW" sz="1600" dirty="0" smtClean="0"/>
                  <a:t> 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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/>
                  <a:t>K</a:t>
                </a:r>
                <a:r>
                  <a:rPr lang="en-US" altLang="zh-TW" sz="1600" baseline="30000" dirty="0" smtClean="0"/>
                  <a:t>+</a:t>
                </a:r>
                <a:r>
                  <a:rPr lang="en-US" altLang="zh-TW" sz="1600" dirty="0" smtClean="0"/>
                  <a:t>: </a:t>
                </a:r>
                <a:r>
                  <a:rPr lang="en-US" altLang="zh-TW" sz="1600" dirty="0"/>
                  <a:t>only </a:t>
                </a:r>
                <a:r>
                  <a:rPr lang="en-US" altLang="zh-TW" sz="1600" dirty="0" smtClean="0"/>
                  <a:t>proceed through W-exchange</a:t>
                </a:r>
                <a:endParaRPr lang="en-US" altLang="zh-TW" sz="1600" dirty="0"/>
              </a:p>
              <a:p>
                <a:pPr marL="342900" indent="-342900" eaLnBrk="1" hangingPunct="1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 smtClean="0"/>
                  <a:t>Except </a:t>
                </a:r>
                <a:r>
                  <a:rPr lang="en-US" altLang="zh-TW" sz="2000" dirty="0"/>
                  <a:t>current algebra, predictions are generally </a:t>
                </a:r>
                <a:r>
                  <a:rPr lang="en-US" altLang="zh-TW" sz="2000" dirty="0" smtClean="0"/>
                  <a:t>below </a:t>
                </a:r>
                <a:r>
                  <a:rPr lang="en-US" altLang="zh-TW" sz="2000" dirty="0"/>
                  <a:t>experiment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032" y="5122181"/>
                <a:ext cx="9451865" cy="1231106"/>
              </a:xfrm>
              <a:prstGeom prst="rect">
                <a:avLst/>
              </a:prstGeom>
              <a:blipFill rotWithShape="0">
                <a:blip r:embed="rId3"/>
                <a:stretch>
                  <a:fillRect l="-581" t="-1980" b="-84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995801" y="1532229"/>
            <a:ext cx="954235" cy="3371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257" y="3477718"/>
            <a:ext cx="1338660" cy="140287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1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 smtClean="0"/>
                  <a:t>Decay asymmetry </a:t>
                </a:r>
                <a14:m>
                  <m:oMath xmlns:m="http://schemas.openxmlformats.org/officeDocument/2006/math">
                    <m:r>
                      <a:rPr lang="en-US" sz="4000" b="0" i="1" u="sng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4000" u="sng" dirty="0" smtClean="0"/>
                  <a:t> of </a:t>
                </a:r>
                <a:r>
                  <a:rPr lang="en-US" sz="4000" u="sng" dirty="0" err="1" smtClean="0"/>
                  <a:t>Cabbibo</a:t>
                </a:r>
                <a:r>
                  <a:rPr lang="en-US" sz="4000" u="sng" dirty="0" smtClean="0"/>
                  <a:t>-favored decays in 1990s</a:t>
                </a:r>
                <a:endParaRPr lang="en-US" sz="4000" u="sng" dirty="0"/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  <a:blipFill rotWithShape="0">
                <a:blip r:embed="rId2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4" descr="screen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2" y="1365343"/>
            <a:ext cx="8408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5" descr="screen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45" y="2177375"/>
            <a:ext cx="867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8"/>
          <p:cNvSpPr txBox="1">
            <a:spLocks noChangeArrowheads="1"/>
          </p:cNvSpPr>
          <p:nvPr/>
        </p:nvSpPr>
        <p:spPr bwMode="auto">
          <a:xfrm>
            <a:off x="787651" y="4142312"/>
            <a:ext cx="6838847" cy="27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 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</a:t>
            </a:r>
            <a:r>
              <a:rPr lang="en-US" altLang="zh-TW" sz="2000" baseline="30000" dirty="0" smtClean="0">
                <a:sym typeface="Symbol" panose="05050102010706020507" pitchFamily="18" charset="2"/>
              </a:rPr>
              <a:t>0</a:t>
            </a:r>
            <a:r>
              <a:rPr lang="en-US" altLang="zh-TW" sz="2000" dirty="0" smtClean="0"/>
              <a:t>:</a:t>
            </a:r>
            <a:endParaRPr lang="en-US" altLang="zh-TW" sz="2000" dirty="0" smtClean="0"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600" dirty="0" smtClean="0">
                <a:sym typeface="Symbol" panose="05050102010706020507" pitchFamily="18" charset="2"/>
              </a:rPr>
              <a:t> </a:t>
            </a:r>
            <a:r>
              <a:rPr lang="en-US" altLang="zh-TW" sz="1800" dirty="0" smtClean="0">
                <a:sym typeface="Symbol" panose="05050102010706020507" pitchFamily="18" charset="2"/>
              </a:rPr>
              <a:t>CLEO </a:t>
            </a:r>
            <a:r>
              <a:rPr lang="en-US" altLang="zh-TW" sz="1800" dirty="0">
                <a:sym typeface="Symbol" panose="05050102010706020507" pitchFamily="18" charset="2"/>
              </a:rPr>
              <a:t>(’95) measured  </a:t>
            </a:r>
            <a:r>
              <a:rPr lang="en-US" altLang="zh-TW" sz="1800" dirty="0"/>
              <a:t>= -0.45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0.31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0.06 </a:t>
            </a:r>
            <a:r>
              <a:rPr lang="en-US" altLang="zh-TW" sz="1800" dirty="0" smtClean="0"/>
              <a:t> </a:t>
            </a:r>
            <a:endParaRPr lang="en-US" altLang="zh-TW" sz="1800" dirty="0"/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 smtClean="0"/>
              <a:t> Pole </a:t>
            </a:r>
            <a:r>
              <a:rPr lang="en-US" altLang="zh-TW" sz="1800" dirty="0"/>
              <a:t>model &amp; RQM predict positive </a:t>
            </a:r>
            <a:r>
              <a:rPr lang="en-US" altLang="zh-TW" sz="1800" dirty="0">
                <a:sym typeface="Symbol" panose="05050102010706020507" pitchFamily="18" charset="2"/>
              </a:rPr>
              <a:t></a:t>
            </a:r>
            <a:endParaRPr lang="en-US" altLang="zh-TW" sz="1800" dirty="0" smtClean="0"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 smtClean="0">
                <a:sym typeface="Symbol" panose="05050102010706020507" pitchFamily="18" charset="2"/>
              </a:rPr>
              <a:t> Current </a:t>
            </a:r>
            <a:r>
              <a:rPr lang="en-US" altLang="zh-TW" sz="1800" dirty="0">
                <a:sym typeface="Symbol" panose="05050102010706020507" pitchFamily="18" charset="2"/>
              </a:rPr>
              <a:t>algebra leads to negative </a:t>
            </a:r>
            <a:r>
              <a:rPr lang="en-US" altLang="zh-TW" sz="1800" dirty="0" smtClean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endParaRPr lang="en-US" altLang="zh-TW" sz="1800" dirty="0" smtClean="0">
              <a:sym typeface="Symbol" panose="05050102010706020507" pitchFamily="18" charset="2"/>
            </a:endParaRP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 smtClean="0"/>
              <a:t>-</a:t>
            </a:r>
            <a:r>
              <a:rPr lang="en-US" altLang="zh-TW" sz="1400" dirty="0"/>
              <a:t>0.49 by </a:t>
            </a:r>
            <a:r>
              <a:rPr lang="en-US" altLang="zh-TW" sz="1400" dirty="0" smtClean="0"/>
              <a:t>H.-Y. Cheng </a:t>
            </a:r>
            <a:r>
              <a:rPr lang="en-US" altLang="zh-TW" sz="1400" dirty="0"/>
              <a:t>et al., </a:t>
            </a:r>
            <a:endParaRPr lang="en-US" altLang="zh-TW" sz="1400" dirty="0" smtClean="0"/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 smtClean="0"/>
              <a:t>-</a:t>
            </a:r>
            <a:r>
              <a:rPr lang="en-US" altLang="zh-TW" sz="1400" dirty="0"/>
              <a:t>0.76 by </a:t>
            </a:r>
            <a:r>
              <a:rPr lang="en-US" altLang="zh-TW" sz="1400" dirty="0" err="1"/>
              <a:t>Zenczykowski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/9309265), </a:t>
            </a:r>
            <a:endParaRPr lang="en-US" altLang="zh-TW" sz="1400" dirty="0" smtClean="0"/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 smtClean="0"/>
              <a:t>-</a:t>
            </a:r>
            <a:r>
              <a:rPr lang="en-US" altLang="zh-TW" sz="1400" dirty="0"/>
              <a:t>0.47 by </a:t>
            </a:r>
            <a:r>
              <a:rPr lang="en-US" altLang="zh-TW" sz="1400" dirty="0" err="1"/>
              <a:t>Datta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/9504428),    </a:t>
            </a:r>
            <a:endParaRPr lang="en-US" altLang="zh-TW" sz="1400" dirty="0" smtClean="0"/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 smtClean="0">
                <a:sym typeface="Symbol" panose="05050102010706020507" pitchFamily="18" charset="2"/>
              </a:rPr>
              <a:t>-</a:t>
            </a:r>
            <a:r>
              <a:rPr lang="en-US" altLang="zh-TW" sz="1400" dirty="0">
                <a:sym typeface="Symbol" panose="05050102010706020507" pitchFamily="18" charset="2"/>
              </a:rPr>
              <a:t>0.31 by Sharma et al.</a:t>
            </a:r>
            <a:r>
              <a:rPr lang="en-US" altLang="zh-TW" sz="1400" dirty="0">
                <a:solidFill>
                  <a:srgbClr val="0000FF"/>
                </a:solidFill>
              </a:rPr>
              <a:t> 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15" name="文字方塊 9"/>
          <p:cNvSpPr txBox="1">
            <a:spLocks noChangeArrowheads="1"/>
          </p:cNvSpPr>
          <p:nvPr/>
        </p:nvSpPr>
        <p:spPr bwMode="auto">
          <a:xfrm>
            <a:off x="7004044" y="4207489"/>
            <a:ext cx="45084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/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</a:t>
            </a:r>
            <a:r>
              <a:rPr lang="en-US" altLang="zh-TW" sz="2000" baseline="30000" dirty="0">
                <a:sym typeface="Symbol" panose="05050102010706020507" pitchFamily="18" charset="2"/>
              </a:rPr>
              <a:t>0</a:t>
            </a:r>
            <a:r>
              <a:rPr lang="en-US" altLang="zh-TW" sz="2000" dirty="0"/>
              <a:t> K</a:t>
            </a:r>
            <a:r>
              <a:rPr lang="en-US" altLang="zh-TW" sz="2000" baseline="30000" dirty="0"/>
              <a:t>+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 smtClean="0"/>
              <a:t>theory:  small s-wave  </a:t>
            </a:r>
            <a:r>
              <a:rPr lang="en-US" altLang="zh-TW" sz="1800" dirty="0" smtClean="0">
                <a:sym typeface="Symbol" panose="05050102010706020507" pitchFamily="18" charset="2"/>
              </a:rPr>
              <a:t>    </a:t>
            </a:r>
            <a:r>
              <a:rPr lang="en-US" altLang="zh-TW" sz="1800" dirty="0">
                <a:sym typeface="Symbol" panose="05050102010706020507" pitchFamily="18" charset="2"/>
              </a:rPr>
              <a:t> = </a:t>
            </a:r>
            <a:r>
              <a:rPr lang="en-US" altLang="zh-TW" sz="1800" dirty="0" smtClean="0">
                <a:sym typeface="Symbol" panose="05050102010706020507" pitchFamily="18" charset="2"/>
              </a:rPr>
              <a:t>0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 smtClean="0">
                <a:sym typeface="Symbol" panose="05050102010706020507" pitchFamily="18" charset="2"/>
              </a:rPr>
              <a:t>experiment ?</a:t>
            </a:r>
            <a:endParaRPr lang="zh-TW" altLang="en-US" sz="18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2016270" y="1029612"/>
            <a:ext cx="727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solidFill>
                  <a:srgbClr val="0000FF"/>
                </a:solidFill>
              </a:rPr>
              <a:t>         RQM      Pole       Pole         RQM          Pole       C.A.</a:t>
            </a:r>
            <a:endParaRPr lang="zh-TW" altLang="en-US" sz="2000" b="0">
              <a:solidFill>
                <a:srgbClr val="0000FF"/>
              </a:solidFill>
            </a:endParaRPr>
          </a:p>
        </p:txBody>
      </p:sp>
      <p:sp>
        <p:nvSpPr>
          <p:cNvPr id="17" name="矩形 9"/>
          <p:cNvSpPr/>
          <p:nvPr/>
        </p:nvSpPr>
        <p:spPr bwMode="auto">
          <a:xfrm>
            <a:off x="1422545" y="3001396"/>
            <a:ext cx="8748603" cy="29429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32426" y="2456283"/>
            <a:ext cx="8702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98" y="2177375"/>
            <a:ext cx="406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Some recent progress in theory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14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SU(3) approach gives useful guidance 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C.D. Lu, W. Wang, F.-S. Yu, PRD 93 (2016), 056008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Hsiao, Liu, Tsai, JHEP 1711, 147 (2017)</a:t>
            </a:r>
          </a:p>
          <a:p>
            <a:pPr lvl="1"/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Some aspects need to be more careful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Calling for a dynamical calculation for SCS process!!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72" y="3907381"/>
            <a:ext cx="51308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19" y="4623704"/>
            <a:ext cx="3527134" cy="368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5004" y="4604135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BESIII: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2747" y="4105011"/>
            <a:ext cx="109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SU(3)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32645" y="4404080"/>
            <a:ext cx="428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about decay asymmetry?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1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78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dynamical </a:t>
            </a:r>
            <a:r>
              <a:rPr lang="en-US" sz="4400" dirty="0"/>
              <a:t>model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An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u="sng" smtClean="0">
                        <a:latin typeface="Cambria Math" charset="0"/>
                      </a:rPr>
                      <m:t>→</m:t>
                    </m:r>
                    <m:r>
                      <a:rPr lang="en-US" i="1" u="sng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 u="sng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 u="sng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06" y="2064763"/>
            <a:ext cx="9387217" cy="3777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945" y="1880097"/>
            <a:ext cx="232756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internal W emission 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10947" y="1880097"/>
            <a:ext cx="228599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internal </a:t>
            </a:r>
            <a:r>
              <a:rPr lang="en-US" smtClean="0"/>
              <a:t>W emission 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0796" y="5545111"/>
            <a:ext cx="142701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W-exchange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68582" y="1796967"/>
            <a:ext cx="5957454" cy="20961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82436" y="4110672"/>
            <a:ext cx="9189841" cy="1874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7" y="897398"/>
            <a:ext cx="3634206" cy="532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947" y="112343"/>
            <a:ext cx="3966712" cy="739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054" y="6148691"/>
            <a:ext cx="8201889" cy="57278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841824" y="2229653"/>
            <a:ext cx="2008682" cy="15028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Factorizable</a:t>
            </a:r>
            <a:r>
              <a:rPr lang="en-US" u="sng" dirty="0" smtClean="0"/>
              <a:t> contribution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40" y="2606692"/>
            <a:ext cx="6699770" cy="123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1" y="3964508"/>
            <a:ext cx="9709093" cy="6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97" y="1549259"/>
            <a:ext cx="6340764" cy="68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40" y="2012391"/>
            <a:ext cx="2891588" cy="6879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83160" y="1558425"/>
            <a:ext cx="235975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19135" y="1327355"/>
            <a:ext cx="2875936" cy="3633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0538388" y="1002890"/>
            <a:ext cx="655638" cy="47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𝑵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charset="0"/>
                            </a:rPr>
                            <m:t>𝒆𝒇𝒇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</a:rPr>
                        <m:t>=?</m:t>
                      </m:r>
                    </m:oMath>
                  </m:oMathPara>
                </a14:m>
                <a:endParaRPr lang="en-US" sz="2800" b="1" dirty="0" smtClean="0"/>
              </a:p>
              <a:p>
                <a:pPr marL="914400" lvl="1" indent="-4572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=1.346,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=−0.636</m:t>
                    </m:r>
                  </m:oMath>
                </a14:m>
                <a:endParaRPr lang="en-US" sz="2000" b="0" dirty="0" smtClean="0"/>
              </a:p>
              <a:p>
                <a:pPr marL="914400" lvl="1" indent="-457200">
                  <a:buFont typeface="Wingdings" charset="2"/>
                  <a:buChar char="Ø"/>
                </a:pPr>
                <a:endParaRPr lang="en-US" b="0" dirty="0" smtClean="0"/>
              </a:p>
              <a:p>
                <a:pPr marL="914400" lvl="1" indent="-457200">
                  <a:buFont typeface="Wingdings" charset="2"/>
                  <a:buChar char="Ø"/>
                </a:pPr>
                <a:r>
                  <a:rPr lang="en-US" dirty="0" smtClean="0"/>
                  <a:t>a </a:t>
                </a:r>
                <a:endParaRPr lang="en-US" dirty="0"/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289" y="5826744"/>
            <a:ext cx="4387645" cy="38818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146622" y="5615460"/>
            <a:ext cx="596342" cy="1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|=0.45±0.03,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blipFill rotWithShape="0">
                <a:blip r:embed="rId9"/>
                <a:stretch>
                  <a:fillRect b="-137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65660" y="6273082"/>
            <a:ext cx="322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BESIII, PRD 95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2017)</a:t>
            </a:r>
            <a:r>
              <a:rPr lang="en-US" dirty="0" smtClean="0"/>
              <a:t>, 111102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55868" y="6239742"/>
            <a:ext cx="38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</a:rPr>
              <a:t>internal W-emission governed 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Non-</a:t>
            </a:r>
            <a:r>
              <a:rPr lang="en-US" u="sng" dirty="0" err="1" smtClean="0"/>
              <a:t>factorizable</a:t>
            </a:r>
            <a:r>
              <a:rPr lang="en-US" u="sng" dirty="0" smtClean="0"/>
              <a:t> contribution: Pole model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25" y="1505722"/>
            <a:ext cx="6773971" cy="1726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42" y="4999409"/>
            <a:ext cx="71501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2" y="3583165"/>
            <a:ext cx="7125220" cy="575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32" y="4103828"/>
            <a:ext cx="6680200" cy="723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743" y="4678914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GT relation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26" y="1751624"/>
            <a:ext cx="5094827" cy="140547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9247239" y="3232420"/>
            <a:ext cx="265471" cy="1746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0104" y="5208302"/>
            <a:ext cx="450206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07276" y="5257466"/>
            <a:ext cx="693175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Algebra Approach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</a:t>
            </a:r>
            <a:r>
              <a:rPr lang="en-US" dirty="0" err="1" smtClean="0"/>
              <a:t>pseudoscalar</a:t>
            </a:r>
            <a:r>
              <a:rPr lang="en-US" dirty="0" smtClean="0"/>
              <a:t>-meson limit</a:t>
            </a:r>
            <a:endParaRPr lang="en-US" b="0" dirty="0" smtClean="0"/>
          </a:p>
          <a:p>
            <a:endParaRPr lang="en-US" dirty="0"/>
          </a:p>
          <a:p>
            <a:endParaRPr lang="en-US" b="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b="0" dirty="0" smtClean="0"/>
              <a:t>s-wave, p-wave amplitudes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64628"/>
              </p:ext>
            </p:extLst>
          </p:nvPr>
        </p:nvGraphicFramePr>
        <p:xfrm>
          <a:off x="1351934" y="2631362"/>
          <a:ext cx="5441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方程式" r:id="rId3" imgW="3733800" imgH="482600" progId="">
                  <p:embed/>
                </p:oleObj>
              </mc:Choice>
              <mc:Fallback>
                <p:oleObj name="方程式" r:id="rId3" imgW="37338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934" y="2631362"/>
                        <a:ext cx="54419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52482"/>
              </p:ext>
            </p:extLst>
          </p:nvPr>
        </p:nvGraphicFramePr>
        <p:xfrm>
          <a:off x="1389325" y="3402887"/>
          <a:ext cx="4924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方程式" r:id="rId5" imgW="3301920" imgH="507960" progId="Equation.3">
                  <p:embed/>
                </p:oleObj>
              </mc:Choice>
              <mc:Fallback>
                <p:oleObj name="方程式" r:id="rId5" imgW="3301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25" y="3402887"/>
                        <a:ext cx="49244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48698" y="2513377"/>
            <a:ext cx="5699702" cy="18079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𝑓𝑎𝑐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𝑐𝑜𝑚</m:t>
                          </m:r>
                        </m:sup>
                      </m:sSup>
                    </m:oMath>
                  </m:oMathPara>
                </a14:m>
                <a:endParaRPr lang="en-US" sz="28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𝑓𝑎𝑐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</a:t>
            </a:r>
            <a:r>
              <a:rPr lang="en-US" u="sng" dirty="0"/>
              <a:t>s</a:t>
            </a:r>
            <a:r>
              <a:rPr lang="en-US" u="sng" dirty="0" smtClean="0"/>
              <a:t>-wave, p-wave </a:t>
            </a:r>
            <a:r>
              <a:rPr lang="en-US" u="sng" dirty="0"/>
              <a:t>contribution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Calculation </a:t>
            </a:r>
            <a:r>
              <a:rPr lang="en-US" dirty="0"/>
              <a:t>of commutator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34" y="3494387"/>
            <a:ext cx="2086938" cy="521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27" y="2342007"/>
            <a:ext cx="5499100" cy="88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27" y="3231007"/>
            <a:ext cx="4470196" cy="945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927" y="4225208"/>
            <a:ext cx="10702413" cy="8065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0488" y="4311339"/>
            <a:ext cx="661227" cy="6180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9402" y="4526155"/>
            <a:ext cx="444843" cy="29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99" y="379017"/>
            <a:ext cx="10515600" cy="1325563"/>
          </a:xfrm>
        </p:spPr>
        <p:txBody>
          <a:bodyPr/>
          <a:lstStyle/>
          <a:p>
            <a:r>
              <a:rPr lang="en-US" dirty="0" smtClean="0"/>
              <a:t>Baryon Matrix element:</a:t>
            </a:r>
            <a:br>
              <a:rPr lang="en-US" dirty="0" smtClean="0"/>
            </a:br>
            <a:r>
              <a:rPr lang="en-US" dirty="0" smtClean="0"/>
              <a:t>MIT bag model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97" y="1806176"/>
            <a:ext cx="5716769" cy="83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5" y="2843291"/>
            <a:ext cx="90551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41" y="5757386"/>
            <a:ext cx="4683176" cy="879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00" y="5179114"/>
            <a:ext cx="4275944" cy="602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990" y="2034692"/>
            <a:ext cx="3320278" cy="35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729878"/>
            <a:ext cx="4442918" cy="903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5738891"/>
            <a:ext cx="4558259" cy="8948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044" y="317733"/>
            <a:ext cx="5552956" cy="717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0757209" y="398693"/>
            <a:ext cx="236563" cy="397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7838" y="2385220"/>
            <a:ext cx="123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Introduction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experiment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theory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decay: a dynamic model calculation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Pole Model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Current algebra approach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MIT bag model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Results and discussion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Summary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81100" y="5902325"/>
            <a:ext cx="9829800" cy="346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 smtClean="0"/>
              <a:t>Based on Hai-Yang Cheng, Xian-Wei Kang, FRX, PRD 97, 074028 (2018)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24" y="392760"/>
            <a:ext cx="10515600" cy="1325563"/>
          </a:xfrm>
        </p:spPr>
        <p:txBody>
          <a:bodyPr/>
          <a:lstStyle/>
          <a:p>
            <a:r>
              <a:rPr lang="en-US" dirty="0" smtClean="0"/>
              <a:t>Strong coupling:</a:t>
            </a:r>
            <a:br>
              <a:rPr lang="en-US" dirty="0" smtClean="0"/>
            </a:br>
            <a:r>
              <a:rPr lang="en-US" dirty="0" smtClean="0"/>
              <a:t>MIT bag model calculation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axial-vector form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55" y="2880481"/>
            <a:ext cx="6677501" cy="99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94" y="2196413"/>
            <a:ext cx="66802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51" y="3923893"/>
            <a:ext cx="8777073" cy="640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135" y="4859347"/>
            <a:ext cx="5077426" cy="628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1816" y="2400663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 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Numerical results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79974"/>
            <a:ext cx="10504487" cy="27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The measured mode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, BF is in great agreement with experiment.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Several unmeasured mode, including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, are predicted for both BF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 All decay asymmetries are predicted negative.</a:t>
                </a:r>
              </a:p>
              <a:p>
                <a:pPr marL="342900" indent="-342900">
                  <a:buAutoNum type="arabicPeriod" startAt="2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956" t="-2874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169567"/>
            <a:ext cx="6451600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917933"/>
            <a:ext cx="1936749" cy="7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265128" y="6220968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pic>
        <p:nvPicPr>
          <p:cNvPr id="4" name="圖片 2" descr="screen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4" y="2226839"/>
            <a:ext cx="9314371" cy="28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2333521" y="1800201"/>
            <a:ext cx="83905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900" dirty="0">
                <a:solidFill>
                  <a:srgbClr val="0000FF"/>
                </a:solidFill>
              </a:rPr>
              <a:t>        SU(3)        </a:t>
            </a:r>
            <a:r>
              <a:rPr lang="en-US" altLang="zh-TW" sz="1900" dirty="0" smtClean="0">
                <a:solidFill>
                  <a:srgbClr val="0000FF"/>
                </a:solidFill>
              </a:rPr>
              <a:t>   QM            Fac</a:t>
            </a:r>
            <a:r>
              <a:rPr lang="en-US" altLang="zh-TW" sz="1900" dirty="0">
                <a:solidFill>
                  <a:srgbClr val="0000FF"/>
                </a:solidFill>
              </a:rPr>
              <a:t>.      </a:t>
            </a:r>
            <a:r>
              <a:rPr lang="en-US" altLang="zh-TW" sz="1900" dirty="0" smtClean="0">
                <a:solidFill>
                  <a:srgbClr val="0000FF"/>
                </a:solidFill>
              </a:rPr>
              <a:t>   SU(3)       SU(3</a:t>
            </a:r>
            <a:r>
              <a:rPr lang="en-US" altLang="zh-TW" sz="1900" dirty="0">
                <a:solidFill>
                  <a:srgbClr val="0000FF"/>
                </a:solidFill>
              </a:rPr>
              <a:t>)    </a:t>
            </a:r>
            <a:r>
              <a:rPr lang="en-US" altLang="zh-TW" sz="1900" dirty="0" smtClean="0">
                <a:solidFill>
                  <a:srgbClr val="0000FF"/>
                </a:solidFill>
              </a:rPr>
              <a:t>   </a:t>
            </a:r>
            <a:r>
              <a:rPr lang="en-US" altLang="zh-TW" sz="1900" dirty="0">
                <a:solidFill>
                  <a:srgbClr val="0000FF"/>
                </a:solidFill>
              </a:rPr>
              <a:t>C.A.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6528792" y="2912838"/>
            <a:ext cx="2118837" cy="3225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685847" y="1794091"/>
            <a:ext cx="11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sym typeface="Symbol" panose="05050102010706020507" pitchFamily="18" charset="2"/>
              </a:rPr>
              <a:t>(10</a:t>
            </a:r>
            <a:r>
              <a:rPr lang="en-US" altLang="zh-TW" baseline="30000" dirty="0">
                <a:solidFill>
                  <a:srgbClr val="0000FF"/>
                </a:solidFill>
                <a:sym typeface="Symbol" panose="05050102010706020507" pitchFamily="18" charset="2"/>
              </a:rPr>
              <a:t>-3 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6650279" y="3730429"/>
            <a:ext cx="521418" cy="499319"/>
          </a:xfrm>
          <a:prstGeom prst="ellipse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3780" y="6514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Comparison of BF with different groups</a:t>
            </a:r>
            <a:endParaRPr lang="en-US" u="sng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647629" y="3233127"/>
            <a:ext cx="1905446" cy="6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62017" y="4141429"/>
            <a:ext cx="3791058" cy="1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28792" y="3487659"/>
            <a:ext cx="4243481" cy="590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u="sng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u="sng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lang="en-US" b="0" i="1" u="sng" smtClean="0">
                          <a:latin typeface="Cambria Math" charset="0"/>
                        </a:rPr>
                        <m:t>→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b="0" i="1" u="sng" smtClean="0">
                          <a:latin typeface="Cambria Math" charset="0"/>
                        </a:rPr>
                        <m:t>, 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7" y="1758156"/>
            <a:ext cx="10504487" cy="27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8"/>
              <p:cNvSpPr txBox="1"/>
              <p:nvPr/>
            </p:nvSpPr>
            <p:spPr>
              <a:xfrm>
                <a:off x="376374" y="4640649"/>
                <a:ext cx="90027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charset="2"/>
                  <a:buChar char="Ø"/>
                  <a:defRPr/>
                </a:pPr>
                <a:r>
                  <a:rPr lang="en-US" altLang="zh-TW" sz="2000" b="1" dirty="0" smtClean="0">
                    <a:solidFill>
                      <a:srgbClr val="0070C0"/>
                    </a:solidFill>
                    <a:latin typeface="+mj-lt"/>
                  </a:rPr>
                  <a:t>SU(3) approach:  assumption of sextet 6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0070C0"/>
                    </a:solidFill>
                    <a:latin typeface="+mj-lt"/>
                  </a:rPr>
                  <a:t>) dominance over </a:t>
                </a:r>
                <a:r>
                  <a:rPr lang="en-US" altLang="zh-TW" sz="2000" b="1" u="sng" dirty="0" smtClean="0">
                    <a:solidFill>
                      <a:srgbClr val="0070C0"/>
                    </a:solidFill>
                    <a:latin typeface="+mj-lt"/>
                  </a:rPr>
                  <a:t>15 </a:t>
                </a:r>
                <a:r>
                  <a:rPr lang="en-US" altLang="zh-TW" sz="2000" b="1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0070C0"/>
                    </a:solidFill>
                  </a:rPr>
                  <a:t>)</a:t>
                </a:r>
                <a:endParaRPr lang="en-US" altLang="zh-TW" sz="2000" b="1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74" y="4640649"/>
                <a:ext cx="900271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60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491333"/>
            <a:ext cx="64516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0"/>
              <p:cNvSpPr txBox="1"/>
              <p:nvPr/>
            </p:nvSpPr>
            <p:spPr>
              <a:xfrm>
                <a:off x="4207317" y="5473615"/>
                <a:ext cx="3855938" cy="38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9900CC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b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𝚪</m:t>
                    </m:r>
                    <m:d>
                      <m:dPr>
                        <m:ctrlP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TW" b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sSup>
                          <m:sSupPr>
                            <m:ctrlP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zh-TW" b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𝚪</m:t>
                    </m:r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Sup>
                      <m:sSubSupPr>
                        <m:ctrlP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b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𝚲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sub>
                      <m: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</m:t>
                    </m:r>
                    <m:sSup>
                      <m:sSupPr>
                        <m:ctrlP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p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17" y="5473615"/>
                <a:ext cx="3855938" cy="387161"/>
              </a:xfrm>
              <a:prstGeom prst="rect">
                <a:avLst/>
              </a:prstGeom>
              <a:blipFill rotWithShape="0">
                <a:blip r:embed="rId7"/>
                <a:stretch>
                  <a:fillRect l="-1264" t="-1111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8"/>
              <p:cNvSpPr txBox="1"/>
              <p:nvPr/>
            </p:nvSpPr>
            <p:spPr>
              <a:xfrm>
                <a:off x="376374" y="5911790"/>
                <a:ext cx="98649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charset="2"/>
                  <a:buChar char="Ø"/>
                  <a:defRPr/>
                </a:pPr>
                <a:r>
                  <a:rPr lang="en-US" altLang="zh-TW" sz="2000" b="1" dirty="0" smtClean="0">
                    <a:solidFill>
                      <a:srgbClr val="0070C0"/>
                    </a:solidFill>
                    <a:latin typeface="+mj-lt"/>
                  </a:rPr>
                  <a:t>Such relation is not hold for </a:t>
                </a:r>
                <a:r>
                  <a:rPr lang="en-US" altLang="zh-TW" sz="2000" b="1" dirty="0" err="1" smtClean="0">
                    <a:solidFill>
                      <a:srgbClr val="0070C0"/>
                    </a:solidFill>
                    <a:latin typeface="+mj-lt"/>
                  </a:rPr>
                  <a:t>factorizable</a:t>
                </a:r>
                <a:r>
                  <a:rPr lang="en-US" altLang="zh-TW" sz="2000" b="1" dirty="0" smtClean="0">
                    <a:solidFill>
                      <a:srgbClr val="0070C0"/>
                    </a:solidFill>
                    <a:latin typeface="+mj-lt"/>
                  </a:rPr>
                  <a:t> amplitude (consider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0070C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0070C0"/>
                    </a:solidFill>
                    <a:latin typeface="+mj-lt"/>
                  </a:rPr>
                  <a:t> contribution)  </a:t>
                </a:r>
              </a:p>
            </p:txBody>
          </p:sp>
        </mc:Choice>
        <mc:Fallback xmlns="">
          <p:sp>
            <p:nvSpPr>
              <p:cNvPr id="2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74" y="5911790"/>
                <a:ext cx="9864906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556" t="-9231" r="-253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8" descr="screen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2" y="6278938"/>
            <a:ext cx="3087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9011" y="2600326"/>
            <a:ext cx="10526714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1752" y="2300286"/>
            <a:ext cx="642938" cy="1028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81590" y="2295521"/>
            <a:ext cx="642938" cy="1028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167" y="4996066"/>
            <a:ext cx="6803883" cy="478716"/>
          </a:xfrm>
          <a:prstGeom prst="rect">
            <a:avLst/>
          </a:prstGeom>
        </p:spPr>
      </p:pic>
      <p:graphicFrame>
        <p:nvGraphicFramePr>
          <p:cNvPr id="25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33243"/>
              </p:ext>
            </p:extLst>
          </p:nvPr>
        </p:nvGraphicFramePr>
        <p:xfrm>
          <a:off x="921210" y="5440845"/>
          <a:ext cx="30305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方程式" r:id="rId11" imgW="2209800" imgH="254000" progId="">
                  <p:embed/>
                </p:oleObj>
              </mc:Choice>
              <mc:Fallback>
                <p:oleObj name="方程式" r:id="rId11" imgW="22098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210" y="5440845"/>
                        <a:ext cx="3030537" cy="347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91876" y="5085209"/>
                <a:ext cx="4034817" cy="461665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exceeds experiment limit!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876" y="5085209"/>
                <a:ext cx="4034817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51" t="-8974" r="-301" b="-2692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u="sng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u="sng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lang="en-US" b="0" i="1" u="sng" smtClean="0">
                          <a:latin typeface="Cambria Math" charset="0"/>
                        </a:rPr>
                        <m:t>→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b="0" i="1" u="sng" smtClean="0">
                          <a:latin typeface="Cambria Math" charset="0"/>
                        </a:rPr>
                        <m:t>, 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r>
                        <a:rPr lang="en-US" b="0" i="1" u="sng" smtClean="0">
                          <a:latin typeface="Cambria Math" charset="0"/>
                        </a:rPr>
                        <m:t>𝜂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789116"/>
            <a:ext cx="10504487" cy="272654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479038" y="2599532"/>
            <a:ext cx="2378712" cy="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2851" y="2909100"/>
            <a:ext cx="2354899" cy="19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8"/>
              <p:cNvSpPr txBox="1"/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+mj-lt"/>
                  </a:rPr>
                  <a:t>Nonfactorizable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 terms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+mj-lt"/>
                  </a:rPr>
                  <a:t>contribute</a:t>
                </a: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+mj-lt"/>
                  </a:rPr>
                  <a:t>constructively to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+mj-lt"/>
                  </a:rPr>
                  <a:t>destructively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000" baseline="30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745" t="-3614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The reason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B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𝜂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96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491333"/>
            <a:ext cx="6451600" cy="762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066719" y="2609052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3044" y="2932907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575"/>
                <a:ext cx="10515600" cy="4351338"/>
              </a:xfrm>
            </p:spPr>
            <p:txBody>
              <a:bodyPr>
                <a:normAutofit/>
              </a:bodyPr>
              <a:lstStyle/>
              <a:p>
                <a:endParaRPr lang="en-US" b="0" dirty="0" smtClean="0"/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 Math" charset="0"/>
                  </a:rPr>
                  <a:t> SCS </a:t>
                </a:r>
                <a:r>
                  <a:rPr lang="en-US" dirty="0">
                    <a:latin typeface="Cambria Math" charset="0"/>
                  </a:rPr>
                  <a:t>decays </a:t>
                </a:r>
                <a:r>
                  <a:rPr lang="en-US" dirty="0" smtClean="0">
                    <a:latin typeface="Cambria Math" charset="0"/>
                  </a:rPr>
                  <a:t>have been calculated in a dynamic model.</a:t>
                </a:r>
                <a:endParaRPr lang="en-US" b="0" dirty="0" smtClean="0">
                  <a:latin typeface="Cambria Math" charset="0"/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dirty="0" smtClean="0"/>
                  <a:t> finds in great agreement with experiment.</a:t>
                </a: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and some other modes have been predicted;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satisfies current BESIII experiment limit.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All decay asymmetries are calculated to be negative, testable by BESIII.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Especially, BESIII has the capability to confirm the prediction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soon.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575"/>
                <a:ext cx="10515600" cy="4351338"/>
              </a:xfrm>
              <a:blipFill rotWithShape="0">
                <a:blip r:embed="rId2"/>
                <a:stretch>
                  <a:fillRect l="-1043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57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lvl="1">
                  <a:buFont typeface="Arial" charset="0"/>
                  <a:buChar char="•"/>
                </a:pPr>
                <a:endParaRPr lang="en-US" dirty="0" smtClean="0"/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𝐵𝑉</m:t>
                    </m:r>
                  </m:oMath>
                </a14:m>
                <a:r>
                  <a:rPr lang="en-US" dirty="0" smtClean="0"/>
                  <a:t> needs to be developed.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The correction to soft </a:t>
                </a:r>
                <a:r>
                  <a:rPr lang="en-US" dirty="0" err="1" smtClean="0"/>
                  <a:t>pseudoscalar</a:t>
                </a:r>
                <a:r>
                  <a:rPr lang="en-US" dirty="0" smtClean="0"/>
                  <a:t> meson limit requires a more general pole model calculation.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Updated calculation in a more reasonable quark model, instead of MIT bag model, is expected.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Probably CP asymmetries will be analyzed in the future.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575"/>
                <a:ext cx="10515600" cy="4351338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decay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61" y="1646238"/>
            <a:ext cx="7446963" cy="31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Charmed baryon becomes red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2017:</a:t>
                </a:r>
                <a:r>
                  <a:rPr lang="zh-CN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discovered</a:t>
                </a:r>
                <a:r>
                  <a:rPr lang="zh-CN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，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five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excited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states discovered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2018: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zh-CN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lifetime measured,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measured</a:t>
                </a:r>
              </a:p>
              <a:p>
                <a:pPr lvl="2"/>
                <a:r>
                  <a:rPr lang="en-US" dirty="0" smtClean="0"/>
                  <a:t>LHCb-PAPER-2018-019, -026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59" y="2493820"/>
            <a:ext cx="6340285" cy="1472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596" y="2385758"/>
            <a:ext cx="4095173" cy="13847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53496" y="3655427"/>
            <a:ext cx="1109233" cy="352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8474" y="3528265"/>
            <a:ext cx="1504461" cy="331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114" y="5169803"/>
            <a:ext cx="4356094" cy="792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114" y="5941436"/>
            <a:ext cx="69342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7869" y="5169803"/>
            <a:ext cx="261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--Liang Sun’s talk</a:t>
            </a:r>
          </a:p>
          <a:p>
            <a:r>
              <a:rPr lang="en-US" sz="2400" dirty="0" smtClean="0"/>
              <a:t>--Fu-Sheng Yu’s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is of particular importance in charmed baryon family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lightest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one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could be final state in heavier 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charmed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baryon decays 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study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will help to learn others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dirty="0" smtClean="0"/>
                  <a:t>Currently we have opportunities to learn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bettter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LHCb</a:t>
                </a: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BESIII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Belle-II</a:t>
                </a:r>
              </a:p>
              <a:p>
                <a:pPr lvl="1">
                  <a:buFont typeface="Wingdings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82196" y="4667185"/>
            <a:ext cx="261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--Pei-</a:t>
            </a:r>
            <a:r>
              <a:rPr lang="en-US" sz="2400" dirty="0" err="1" smtClean="0"/>
              <a:t>Rong</a:t>
            </a:r>
            <a:r>
              <a:rPr lang="en-US" sz="2400" dirty="0" smtClean="0"/>
              <a:t> Li’s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 smtClean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 smtClean="0"/>
                  <a:t> Experiment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ℬ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 smtClean="0"/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ARGUS + CLEO 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  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5.0±1.3)%</m:t>
                    </m:r>
                  </m:oMath>
                </a14:m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Belle: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6.84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0.24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−0.27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+0.21</m:t>
                        </m:r>
                      </m:sup>
                    </m:sSubSup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BESIII: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.84±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0.27±0.23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  <a:blipFill rotWithShape="0"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2415" y="3490614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Belle, PRL 113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2014)</a:t>
            </a:r>
            <a:r>
              <a:rPr lang="en-US" dirty="0" smtClean="0"/>
              <a:t>, 042002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2415" y="4241232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BESIII, PRL 116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）</a:t>
            </a:r>
            <a:r>
              <a:rPr lang="en-US" dirty="0" smtClean="0"/>
              <a:t>, 052001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3659" y="2288788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PDG 2014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1487" y="5179917"/>
            <a:ext cx="433647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87" y="2985930"/>
            <a:ext cx="4793674" cy="1663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000377" y="4760528"/>
            <a:ext cx="386194" cy="284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400" dirty="0" smtClean="0"/>
                  <a:t>PDG 2016:</a:t>
                </a:r>
                <a:r>
                  <a:rPr lang="en-US" altLang="zh-CN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6.35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±0.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3)%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7058888" y="1798349"/>
            <a:ext cx="47975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 </a:t>
            </a:r>
            <a:r>
              <a:rPr lang="en-US" dirty="0" smtClean="0"/>
              <a:t> </a:t>
            </a:r>
            <a:r>
              <a:rPr lang="en-US" dirty="0"/>
              <a:t>modes measured by </a:t>
            </a:r>
            <a:r>
              <a:rPr lang="en-US" dirty="0" smtClean="0"/>
              <a:t>BESIII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403" y="2473454"/>
            <a:ext cx="5346700" cy="3505200"/>
          </a:xfrm>
          <a:prstGeom prst="rect">
            <a:avLst/>
          </a:prstGeom>
        </p:spPr>
      </p:pic>
      <p:sp>
        <p:nvSpPr>
          <p:cNvPr id="17" name="矩形 6"/>
          <p:cNvSpPr/>
          <p:nvPr/>
        </p:nvSpPr>
        <p:spPr bwMode="auto">
          <a:xfrm>
            <a:off x="6913416" y="3270074"/>
            <a:ext cx="5071593" cy="234395"/>
          </a:xfrm>
          <a:prstGeom prst="rect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4"/>
              <p:cNvSpPr txBox="1">
                <a:spLocks noChangeArrowheads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PDG values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2200" dirty="0" smtClean="0">
                    <a:solidFill>
                      <a:srgbClr val="FF0000"/>
                    </a:solidFill>
                  </a:rPr>
                  <a:t> decay BFs </a:t>
                </a:r>
                <a:r>
                  <a:rPr lang="en-US" altLang="zh-TW" sz="2200" dirty="0">
                    <a:solidFill>
                      <a:srgbClr val="FF0000"/>
                    </a:solidFill>
                  </a:rPr>
                  <a:t>before 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2016 version </a:t>
                </a:r>
                <a:r>
                  <a:rPr lang="en-US" altLang="zh-TW" sz="2200" dirty="0">
                    <a:solidFill>
                      <a:srgbClr val="FF0000"/>
                    </a:solidFill>
                  </a:rPr>
                  <a:t>become obsolete</a:t>
                </a:r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813" t="-8451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907427" y="5748372"/>
            <a:ext cx="4915838" cy="20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4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 smtClean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 smtClean="0"/>
                  <a:t> Experiment: BESIII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6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1771" y="1690688"/>
            <a:ext cx="101484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Singly-</a:t>
            </a:r>
            <a:r>
              <a:rPr lang="en-US" dirty="0" err="1" smtClean="0"/>
              <a:t>Cabbibo</a:t>
            </a:r>
            <a:r>
              <a:rPr lang="en-US" dirty="0" smtClean="0"/>
              <a:t>-suppressed decay has been measured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Neutral mode can be measured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sensitivity of decay asymmetry will be improved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6" y="2303317"/>
            <a:ext cx="7917873" cy="414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236" y="2898144"/>
            <a:ext cx="4135581" cy="4319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88282" y="3168308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BESIII, PRD 95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2017)</a:t>
            </a:r>
            <a:r>
              <a:rPr lang="en-US" dirty="0" smtClean="0"/>
              <a:t>, 111102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81355" y="4750884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BESIII, PRL 118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2016)</a:t>
            </a:r>
            <a:r>
              <a:rPr lang="en-US" dirty="0" smtClean="0"/>
              <a:t>, 112001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72146" y="5649723"/>
                <a:ext cx="5527963" cy="46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∼10%,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∼(19−66)%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46" y="5649723"/>
                <a:ext cx="5527963" cy="466410"/>
              </a:xfrm>
              <a:prstGeom prst="rect">
                <a:avLst/>
              </a:prstGeom>
              <a:blipFill rotWithShape="0">
                <a:blip r:embed="rId5"/>
                <a:stretch>
                  <a:fillRect t="-102632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380509" y="6153846"/>
            <a:ext cx="762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Wang, R.-G. Ping, L. Li, X.-R. </a:t>
            </a:r>
            <a:r>
              <a:rPr lang="en-US" dirty="0" err="1" smtClean="0"/>
              <a:t>Lyu</a:t>
            </a:r>
            <a:r>
              <a:rPr lang="en-US" dirty="0" smtClean="0"/>
              <a:t>, Y.-H. Zheng , Chin. Phys. C 41 (2017) 023106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10" y="4308175"/>
            <a:ext cx="6710794" cy="3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Hadronic</a:t>
            </a:r>
            <a:r>
              <a:rPr lang="en-US" u="sng" dirty="0" smtClean="0"/>
              <a:t> weak decay theory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Diagrammatic scheme </a:t>
            </a:r>
            <a:r>
              <a:rPr lang="en-US" altLang="zh-TW" dirty="0"/>
              <a:t>(Chau, </a:t>
            </a:r>
            <a:r>
              <a:rPr lang="en-US" altLang="zh-TW" dirty="0" smtClean="0"/>
              <a:t>Cheng, </a:t>
            </a:r>
            <a:r>
              <a:rPr lang="en-US" altLang="zh-TW" dirty="0"/>
              <a:t>Tseng; </a:t>
            </a:r>
            <a:r>
              <a:rPr lang="en-US" altLang="zh-TW" dirty="0" err="1"/>
              <a:t>Kohara</a:t>
            </a:r>
            <a:r>
              <a:rPr lang="en-US" altLang="zh-TW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9" descr="Q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7" y="2636476"/>
            <a:ext cx="47482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67331" y="3159125"/>
            <a:ext cx="368646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/>
              <a:t> </a:t>
            </a:r>
            <a:r>
              <a:rPr lang="en-US" altLang="zh-TW" sz="1800" dirty="0">
                <a:latin typeface="+mn-lt"/>
              </a:rPr>
              <a:t>Two distinct internal W </a:t>
            </a:r>
            <a:r>
              <a:rPr lang="en-US" altLang="zh-TW" sz="1800" dirty="0" smtClean="0">
                <a:latin typeface="+mn-lt"/>
              </a:rPr>
              <a:t>emission diagrams</a:t>
            </a:r>
            <a:r>
              <a:rPr lang="en-US" altLang="zh-TW" sz="1800" dirty="0">
                <a:latin typeface="+mn-lt"/>
              </a:rPr>
              <a:t>, three different W exchange diagrams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+mn-lt"/>
              </a:rPr>
              <a:t>  Need information of decay asymmetry to extract s-wave and p-wave amplitudes separately</a:t>
            </a:r>
          </a:p>
        </p:txBody>
      </p:sp>
    </p:spTree>
    <p:extLst>
      <p:ext uri="{BB962C8B-B14F-4D97-AF65-F5344CB8AC3E}">
        <p14:creationId xmlns:p14="http://schemas.microsoft.com/office/powerpoint/2010/main" val="2109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Hadronic weak decay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u="sng" smtClean="0">
                        <a:latin typeface="Cambria Math" charset="0"/>
                      </a:rPr>
                      <m:t>→</m:t>
                    </m:r>
                    <m:r>
                      <a:rPr lang="en-US" b="0" i="1" u="sng" smtClean="0">
                        <a:latin typeface="Cambria Math" charset="0"/>
                      </a:rPr>
                      <m:t>𝐵𝑃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130"/>
            <a:ext cx="10515599" cy="4351338"/>
          </a:xfrm>
        </p:spPr>
        <p:txBody>
          <a:bodyPr/>
          <a:lstStyle/>
          <a:p>
            <a:r>
              <a:rPr lang="en-US" dirty="0" smtClean="0"/>
              <a:t>Dynamic model calculation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Pole model</a:t>
            </a: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altLang="zh-CN" dirty="0" smtClean="0">
                <a:solidFill>
                  <a:srgbClr val="002060"/>
                </a:solidFill>
              </a:rPr>
              <a:t>Relativistic QM: </a:t>
            </a:r>
            <a:r>
              <a:rPr lang="en-US" altLang="zh-CN" dirty="0" err="1" smtClean="0">
                <a:solidFill>
                  <a:srgbClr val="002060"/>
                </a:solidFill>
              </a:rPr>
              <a:t>Korner</a:t>
            </a:r>
            <a:r>
              <a:rPr lang="en-US" altLang="zh-CN" dirty="0" smtClean="0">
                <a:solidFill>
                  <a:srgbClr val="002060"/>
                </a:solidFill>
              </a:rPr>
              <a:t>, Kramer, Ivanov</a:t>
            </a:r>
            <a:r>
              <a:rPr lang="mr-IN" altLang="zh-CN" dirty="0" smtClean="0">
                <a:solidFill>
                  <a:srgbClr val="002060"/>
                </a:solidFill>
              </a:rPr>
              <a:t>…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25" y="1374774"/>
            <a:ext cx="55499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387" y="2854722"/>
            <a:ext cx="5851112" cy="146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Consider low-lying pole contribution:</a:t>
                </a:r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 smtClean="0"/>
                  <a:t>s-wave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 smtClean="0"/>
                  <a:t>p-wave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J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p</m:t>
                            </m:r>
                          </m:sup>
                        </m:sSup>
                        <m:r>
                          <a:rPr lang="en-US" sz="2400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319" t="-9645" b="-49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26006</TotalTime>
  <Words>670</Words>
  <Application>Microsoft Macintosh PowerPoint</Application>
  <PresentationFormat>Widescreen</PresentationFormat>
  <Paragraphs>217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Bookman Old Style</vt:lpstr>
      <vt:lpstr>Calibri</vt:lpstr>
      <vt:lpstr>Calibri Light</vt:lpstr>
      <vt:lpstr>Cambria Math</vt:lpstr>
      <vt:lpstr>Courier New</vt:lpstr>
      <vt:lpstr>DengXian</vt:lpstr>
      <vt:lpstr>Mangal</vt:lpstr>
      <vt:lpstr>PMingLiU</vt:lpstr>
      <vt:lpstr>Symbol</vt:lpstr>
      <vt:lpstr>Wingdings</vt:lpstr>
      <vt:lpstr>新細明體</vt:lpstr>
      <vt:lpstr>Arial</vt:lpstr>
      <vt:lpstr>Office Theme</vt:lpstr>
      <vt:lpstr>方程式</vt:lpstr>
      <vt:lpstr>Hadronic Weak Decay of Λ_c^+</vt:lpstr>
      <vt:lpstr>Outline</vt:lpstr>
      <vt:lpstr>Introduction</vt:lpstr>
      <vt:lpstr>Introduction</vt:lpstr>
      <vt:lpstr>PowerPoint Presentation</vt:lpstr>
      <vt:lpstr>Recent progress in Λ_c^+ Experiment</vt:lpstr>
      <vt:lpstr>Recent progress in Λ_c^+ Experiment: BESIII</vt:lpstr>
      <vt:lpstr>Hadronic weak decay theory</vt:lpstr>
      <vt:lpstr>Hadronic weak decay  Λ_c^+→BP</vt:lpstr>
      <vt:lpstr>BF of Cabbibo-favored decays in 1990s</vt:lpstr>
      <vt:lpstr>Decay asymmetry α of Cabbibo-favored decays in 1990s</vt:lpstr>
      <vt:lpstr>Some recent progress in theory </vt:lpstr>
      <vt:lpstr>SCS Λ_c^+ decay</vt:lpstr>
      <vt:lpstr>An example: Λ_c^+→pπ^0</vt:lpstr>
      <vt:lpstr>Factorizable contribution</vt:lpstr>
      <vt:lpstr>Non-factorizable contribution: Pole model</vt:lpstr>
      <vt:lpstr>Current Algebra Approach</vt:lpstr>
      <vt:lpstr> s-wave, p-wave contribution </vt:lpstr>
      <vt:lpstr>Baryon Matrix element: MIT bag model calculation</vt:lpstr>
      <vt:lpstr>Strong coupling: MIT bag model calculation </vt:lpstr>
      <vt:lpstr>Results and Discussion</vt:lpstr>
      <vt:lpstr>Numerical results</vt:lpstr>
      <vt:lpstr>PowerPoint Presentation</vt:lpstr>
      <vt:lpstr>Λ_c^+→pπ^0, nπ^+</vt:lpstr>
      <vt:lpstr>Λ_c^+→pπ^0, pη</vt:lpstr>
      <vt:lpstr>Summary</vt:lpstr>
      <vt:lpstr>To be continued</vt:lpstr>
      <vt:lpstr>Backup</vt:lpstr>
      <vt:lpstr>Comparison of decay asymmetries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Hadronic Weak Decay of Λ_c^+</dc:title>
  <dc:creator>Fanrong Xu</dc:creator>
  <cp:lastModifiedBy>Xu Fanrong</cp:lastModifiedBy>
  <cp:revision>124</cp:revision>
  <cp:lastPrinted>2018-04-01T04:08:55Z</cp:lastPrinted>
  <dcterms:created xsi:type="dcterms:W3CDTF">2018-03-08T16:51:47Z</dcterms:created>
  <dcterms:modified xsi:type="dcterms:W3CDTF">2018-06-22T05:40:09Z</dcterms:modified>
</cp:coreProperties>
</file>