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62" r:id="rId4"/>
    <p:sldId id="256" r:id="rId5"/>
    <p:sldId id="260" r:id="rId6"/>
    <p:sldId id="273" r:id="rId8"/>
    <p:sldId id="274" r:id="rId9"/>
    <p:sldId id="309" r:id="rId10"/>
    <p:sldId id="276" r:id="rId11"/>
    <p:sldId id="278" r:id="rId12"/>
    <p:sldId id="279" r:id="rId13"/>
    <p:sldId id="263" r:id="rId14"/>
    <p:sldId id="264" r:id="rId15"/>
    <p:sldId id="270" r:id="rId16"/>
    <p:sldId id="329" r:id="rId17"/>
    <p:sldId id="280" r:id="rId18"/>
    <p:sldId id="286" r:id="rId19"/>
    <p:sldId id="332" r:id="rId20"/>
    <p:sldId id="290" r:id="rId21"/>
    <p:sldId id="289" r:id="rId22"/>
    <p:sldId id="327" r:id="rId23"/>
    <p:sldId id="331" r:id="rId24"/>
    <p:sldId id="340" r:id="rId25"/>
    <p:sldId id="33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48" y="-96"/>
      </p:cViewPr>
      <p:guideLst>
        <p:guide orient="horz" pos="2149"/>
        <p:guide pos="3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AGN</a:t>
            </a:r>
            <a:r>
              <a:rPr lang="zh-CN" altLang="en-US"/>
              <a:t>特征类星体  </a:t>
            </a:r>
            <a:r>
              <a:rPr lang="en-US" altLang="zh-CN"/>
              <a:t>EBL</a:t>
            </a:r>
            <a:r>
              <a:rPr lang="zh-CN" altLang="en-US"/>
              <a:t>电子阻挡层   </a:t>
            </a:r>
            <a:r>
              <a:rPr lang="en-US" altLang="zh-CN"/>
              <a:t>CMB</a:t>
            </a:r>
            <a:r>
              <a:rPr lang="zh-CN" altLang="en-US"/>
              <a:t>宇宙微波背景辐射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0.98 1.65 2.65 4.21 7.80 13.6 29.1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ture</a:t>
            </a:r>
            <a:r>
              <a:rPr lang="zh-CN" altLang="en-US"/>
              <a:t>源初能量   </a:t>
            </a:r>
            <a:r>
              <a:rPr lang="en-US" altLang="zh-CN"/>
              <a:t>rec</a:t>
            </a:r>
            <a:r>
              <a:rPr lang="zh-CN" altLang="en-US"/>
              <a:t>重建能量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15</a:t>
            </a:r>
            <a:r>
              <a:rPr lang="zh-CN" altLang="en-US"/>
              <a:t>°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30</a:t>
            </a:r>
            <a:r>
              <a:rPr lang="zh-CN" altLang="en-US"/>
              <a:t>°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2008-2012</a:t>
            </a:r>
            <a:r>
              <a:rPr lang="zh-CN" altLang="en-US"/>
              <a:t>太阳活动越来越强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基于ARGO-YBJ实验对宇宙线大尺度各向异性的研究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>
                <a:sym typeface="+mn-ea"/>
              </a:rPr>
              <a:t>高卫</a:t>
            </a:r>
            <a:r>
              <a:rPr lang="en-US" altLang="zh-CN" baseline="30000">
                <a:sym typeface="+mn-ea"/>
              </a:rPr>
              <a:t>1</a:t>
            </a:r>
            <a:r>
              <a:rPr lang="zh-CN" altLang="en-US">
                <a:sym typeface="+mn-ea"/>
              </a:rPr>
              <a:t>  梁羽佳</a:t>
            </a:r>
            <a:r>
              <a:rPr lang="en-US" altLang="zh-CN" baseline="30000">
                <a:sym typeface="+mn-ea"/>
              </a:rPr>
              <a:t>2</a:t>
            </a:r>
            <a:endParaRPr lang="zh-CN" altLang="en-US"/>
          </a:p>
          <a:p>
            <a:endParaRPr lang="zh-CN" altLang="en-US">
              <a:sym typeface="+mn-ea"/>
            </a:endParaRPr>
          </a:p>
          <a:p>
            <a:r>
              <a:rPr lang="en-US" altLang="zh-CN"/>
              <a:t>1.</a:t>
            </a:r>
            <a:r>
              <a:rPr lang="zh-CN" altLang="en-US"/>
              <a:t>高能物理研究所  </a:t>
            </a:r>
            <a:r>
              <a:rPr lang="en-US" altLang="zh-CN"/>
              <a:t>2.</a:t>
            </a:r>
            <a:r>
              <a:rPr lang="zh-CN" altLang="en-US"/>
              <a:t>河北师范大学</a:t>
            </a:r>
            <a:endParaRPr lang="zh-CN" altLang="en-US"/>
          </a:p>
          <a:p>
            <a:r>
              <a:rPr lang="en-US" altLang="zh-CN"/>
              <a:t>2018.6.22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1820" y="938530"/>
            <a:ext cx="108445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●</a:t>
            </a:r>
            <a:r>
              <a:rPr lang="zh-CN" altLang="en-US" sz="2400" dirty="0">
                <a:solidFill>
                  <a:schemeClr val="tx1"/>
                </a:solidFill>
              </a:rPr>
              <a:t>关于各向异性起因目前未有明确定论</a:t>
            </a:r>
            <a:r>
              <a:rPr lang="zh-CN" altLang="en-US" sz="2400" dirty="0" smtClean="0">
                <a:solidFill>
                  <a:schemeClr val="tx1"/>
                </a:solidFill>
              </a:rPr>
              <a:t>，宇宙线的各向异性反映了关于宇宙线起源和传播的信息，对宇宙线各向异性的观测帮助了解宇宙线起源和周围环境信息。</a:t>
            </a:r>
            <a:endParaRPr lang="zh-CN" altLang="en-US" sz="2400" dirty="0" smtClean="0">
              <a:solidFill>
                <a:schemeClr val="tx1"/>
              </a:solidFill>
            </a:endParaRPr>
          </a:p>
          <a:p>
            <a:endParaRPr lang="zh-CN" altLang="en-US" sz="2400" dirty="0" smtClean="0">
              <a:solidFill>
                <a:schemeClr val="tx1"/>
              </a:solidFill>
            </a:endParaRPr>
          </a:p>
          <a:p>
            <a:endParaRPr lang="en-US" altLang="zh-CN" sz="2400" dirty="0" smtClean="0">
              <a:solidFill>
                <a:schemeClr val="tx1"/>
              </a:solidFill>
            </a:endParaRPr>
          </a:p>
          <a:p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●</a:t>
            </a:r>
            <a:r>
              <a:rPr lang="zh-CN" altLang="en-US" sz="2400" dirty="0" smtClean="0">
                <a:solidFill>
                  <a:schemeClr val="tx1"/>
                </a:solidFill>
              </a:rPr>
              <a:t>关于</a:t>
            </a:r>
            <a:r>
              <a:rPr lang="zh-CN" altLang="en-US" sz="2400" dirty="0">
                <a:solidFill>
                  <a:schemeClr val="tx1"/>
                </a:solidFill>
              </a:rPr>
              <a:t>各向异性起因目前未有明确定论，</a:t>
            </a:r>
            <a:r>
              <a:rPr lang="zh-CN" altLang="en-US" sz="2400" dirty="0" smtClean="0">
                <a:solidFill>
                  <a:schemeClr val="tx1"/>
                </a:solidFill>
              </a:rPr>
              <a:t>本报告介绍利用</a:t>
            </a:r>
            <a:r>
              <a:rPr lang="en-US" altLang="zh-CN" sz="2400" dirty="0" smtClean="0">
                <a:solidFill>
                  <a:schemeClr val="tx1"/>
                </a:solidFill>
              </a:rPr>
              <a:t>ARGO-YBJ</a:t>
            </a:r>
            <a:r>
              <a:rPr lang="zh-CN" altLang="en-US" sz="2400" dirty="0" smtClean="0">
                <a:solidFill>
                  <a:schemeClr val="tx1"/>
                </a:solidFill>
              </a:rPr>
              <a:t>实验对各向异性的观测结果，对各向异性起源进行讨论。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endParaRPr lang="en-US" altLang="zh-CN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3100" y="462280"/>
            <a:ext cx="1091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ARGO</a:t>
            </a:r>
            <a:r>
              <a:rPr lang="zh-CN" altLang="en-US" sz="5400" dirty="0"/>
              <a:t>实验</a:t>
            </a:r>
            <a:endParaRPr lang="zh-CN" altLang="en-US" sz="5400" dirty="0"/>
          </a:p>
        </p:txBody>
      </p:sp>
      <p:sp>
        <p:nvSpPr>
          <p:cNvPr id="5" name="文本框 4"/>
          <p:cNvSpPr txBox="1"/>
          <p:nvPr/>
        </p:nvSpPr>
        <p:spPr>
          <a:xfrm>
            <a:off x="567055" y="1295400"/>
            <a:ext cx="112134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西藏羊八井宇宙线观测站（海拔</a:t>
            </a:r>
            <a:r>
              <a:rPr lang="en-US" altLang="zh-CN" sz="2800"/>
              <a:t>4300m</a:t>
            </a:r>
            <a:r>
              <a:rPr lang="zh-CN" altLang="en-US" sz="2800"/>
              <a:t>），</a:t>
            </a:r>
            <a:r>
              <a:rPr lang="en-US" altLang="zh-CN" sz="2800"/>
              <a:t>2006</a:t>
            </a:r>
            <a:r>
              <a:rPr lang="zh-CN" altLang="en-US" sz="2800"/>
              <a:t>年</a:t>
            </a:r>
            <a:r>
              <a:rPr lang="en-US" altLang="zh-CN" sz="2800"/>
              <a:t>7</a:t>
            </a:r>
            <a:r>
              <a:rPr lang="zh-CN" altLang="en-US" sz="2800"/>
              <a:t>到</a:t>
            </a:r>
            <a:r>
              <a:rPr lang="en-US" altLang="zh-CN" sz="2800"/>
              <a:t>2013</a:t>
            </a:r>
            <a:r>
              <a:rPr lang="zh-CN" altLang="en-US" sz="2800"/>
              <a:t>年</a:t>
            </a:r>
            <a:r>
              <a:rPr lang="en-US" altLang="zh-CN" sz="2800"/>
              <a:t>2</a:t>
            </a:r>
            <a:r>
              <a:rPr lang="zh-CN" altLang="en-US" sz="2800"/>
              <a:t>月，探测器占地</a:t>
            </a:r>
            <a:r>
              <a:rPr lang="en-US" altLang="zh-CN" sz="2800"/>
              <a:t>6600         </a:t>
            </a:r>
            <a:endParaRPr lang="en-US" altLang="zh-CN" sz="2800"/>
          </a:p>
        </p:txBody>
      </p:sp>
      <p:graphicFrame>
        <p:nvGraphicFramePr>
          <p:cNvPr id="9" name="对象 8"/>
          <p:cNvGraphicFramePr/>
          <p:nvPr/>
        </p:nvGraphicFramePr>
        <p:xfrm>
          <a:off x="2463165" y="1699895"/>
          <a:ext cx="62611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612775" imgH="536575" progId="Equation.KSEE3">
                  <p:embed/>
                </p:oleObj>
              </mc:Choice>
              <mc:Fallback>
                <p:oleObj name="" r:id="rId1" imgW="612775" imgH="536575" progId="Equation.KSEE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63165" y="1699895"/>
                        <a:ext cx="62611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125470"/>
            <a:ext cx="11810365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088" y="1428119"/>
            <a:ext cx="7656830" cy="32854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0735" y="2890520"/>
            <a:ext cx="1610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74*78</a:t>
            </a:r>
            <a:endParaRPr lang="en-US" altLang="zh-CN" sz="2800" b="1"/>
          </a:p>
        </p:txBody>
      </p:sp>
      <p:graphicFrame>
        <p:nvGraphicFramePr>
          <p:cNvPr id="3" name="对象 2"/>
          <p:cNvGraphicFramePr/>
          <p:nvPr/>
        </p:nvGraphicFramePr>
        <p:xfrm>
          <a:off x="4349750" y="2815590"/>
          <a:ext cx="4191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" r:id="rId2" imgW="612775" imgH="536575" progId="Equation.KSEE3">
                  <p:embed/>
                </p:oleObj>
              </mc:Choice>
              <mc:Fallback>
                <p:oleObj name="" r:id="rId2" imgW="612775" imgH="536575" progId="Equation.KSEE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49750" y="2815590"/>
                        <a:ext cx="41910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4"/>
          <p:cNvSpPr txBox="1"/>
          <p:nvPr/>
        </p:nvSpPr>
        <p:spPr>
          <a:xfrm>
            <a:off x="2187724" y="745713"/>
            <a:ext cx="51947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alibri" panose="020F0502020204030204" charset="0"/>
              </a:rPr>
              <a:t>ARGO-YBJ</a:t>
            </a:r>
            <a:r>
              <a:rPr lang="zh-CN" altLang="en-US" sz="3200" dirty="0" smtClean="0">
                <a:latin typeface="Calibri" panose="020F0502020204030204" charset="0"/>
              </a:rPr>
              <a:t>实验阵列布局：</a:t>
            </a:r>
            <a:endParaRPr lang="zh-CN" altLang="en-US" sz="3200" dirty="0"/>
          </a:p>
        </p:txBody>
      </p:sp>
      <p:sp>
        <p:nvSpPr>
          <p:cNvPr id="7" name="文本框 4"/>
          <p:cNvSpPr txBox="1"/>
          <p:nvPr/>
        </p:nvSpPr>
        <p:spPr>
          <a:xfrm>
            <a:off x="2205654" y="4972554"/>
            <a:ext cx="780026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Calibri" panose="020F0502020204030204" charset="0"/>
              </a:rPr>
              <a:t>ARGO-YBJ</a:t>
            </a:r>
            <a:r>
              <a:rPr lang="zh-CN" altLang="en-US" sz="2400" dirty="0" smtClean="0">
                <a:solidFill>
                  <a:schemeClr val="tx1"/>
                </a:solidFill>
                <a:latin typeface="Calibri" panose="020F0502020204030204" charset="0"/>
              </a:rPr>
              <a:t>实验是高海拔、全天候运行的全覆盖阵列，具有低阈能、大统计量的优点。</a:t>
            </a:r>
            <a:endParaRPr lang="zh-CN" altLang="en-US" sz="2400" dirty="0" smtClean="0">
              <a:solidFill>
                <a:schemeClr val="tx1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85165" y="807720"/>
            <a:ext cx="10704494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CORSIKA</a:t>
            </a:r>
            <a:r>
              <a:rPr lang="zh-CN" altLang="en-US" sz="2400" dirty="0" smtClean="0">
                <a:solidFill>
                  <a:schemeClr val="tx1"/>
                </a:solidFill>
              </a:rPr>
              <a:t>：天顶角</a:t>
            </a:r>
            <a:r>
              <a:rPr lang="en-US" altLang="zh-CN" sz="2400" dirty="0" smtClean="0">
                <a:solidFill>
                  <a:schemeClr val="tx1"/>
                </a:solidFill>
              </a:rPr>
              <a:t>0~60</a:t>
            </a:r>
            <a:r>
              <a:rPr lang="zh-CN" altLang="en-US" sz="2400" dirty="0" smtClean="0">
                <a:solidFill>
                  <a:schemeClr val="tx1"/>
                </a:solidFill>
              </a:rPr>
              <a:t>°，原初能量</a:t>
            </a:r>
            <a:r>
              <a:rPr lang="en-US" altLang="zh-CN" sz="2400" dirty="0" smtClean="0">
                <a:solidFill>
                  <a:schemeClr val="tx1"/>
                </a:solidFill>
              </a:rPr>
              <a:t>10GeV~10PeV</a:t>
            </a:r>
            <a:r>
              <a:rPr lang="zh-CN" altLang="en-US" sz="2400" dirty="0" smtClean="0">
                <a:solidFill>
                  <a:schemeClr val="tx1"/>
                </a:solidFill>
              </a:rPr>
              <a:t>，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4×10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dirty="0" smtClean="0">
                <a:solidFill>
                  <a:schemeClr val="tx1"/>
                </a:solidFill>
              </a:rPr>
              <a:t>事例。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归一化模型：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Gaisser2013</a:t>
            </a:r>
            <a:endParaRPr lang="en-US" altLang="zh-CN" sz="24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Geant4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模拟探测器响应：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G4argo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程序包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554355" y="285750"/>
            <a:ext cx="631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实验数据的仿真模拟</a:t>
            </a:r>
            <a:endParaRPr lang="zh-CN" altLang="en-US" sz="2800"/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98" y="1801565"/>
            <a:ext cx="3477110" cy="762106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08" y="2905693"/>
            <a:ext cx="3903290" cy="21396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91688" y="5044944"/>
            <a:ext cx="341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Guo</a:t>
            </a:r>
            <a:r>
              <a:rPr lang="en-US" altLang="zh-CN" dirty="0" smtClean="0"/>
              <a:t> et </a:t>
            </a:r>
            <a:r>
              <a:rPr lang="en-US" altLang="zh-CN" dirty="0"/>
              <a:t>al. 2010, </a:t>
            </a:r>
            <a:r>
              <a:rPr lang="en-US" altLang="zh-CN" dirty="0" err="1"/>
              <a:t>ChPhC</a:t>
            </a:r>
            <a:r>
              <a:rPr lang="en-US" altLang="zh-CN" dirty="0"/>
              <a:t>, 34, 555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 r="9055" b="1671"/>
          <a:stretch>
            <a:fillRect/>
          </a:stretch>
        </p:blipFill>
        <p:spPr>
          <a:xfrm>
            <a:off x="6292906" y="1994360"/>
            <a:ext cx="5275658" cy="3047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236631"/>
            <a:ext cx="10515600" cy="528945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能量重建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" y="1953375"/>
            <a:ext cx="5630543" cy="35733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910194" y="1953374"/>
            <a:ext cx="4291206" cy="3573365"/>
            <a:chOff x="4651088" y="1603753"/>
            <a:chExt cx="3691580" cy="2606480"/>
          </a:xfrm>
        </p:grpSpPr>
        <p:pic>
          <p:nvPicPr>
            <p:cNvPr id="6" name="图片 5" descr="屏幕剪辑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088" y="1603753"/>
              <a:ext cx="3691580" cy="260648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191649" y="1815215"/>
                  <a:ext cx="2502185" cy="2693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𝑟𝑒𝑐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log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𝑠𝑡𝑟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sec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649" y="1815215"/>
                  <a:ext cx="2502185" cy="26939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15970" y="713105"/>
            <a:ext cx="6050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/>
              <a:t>实验结果分析</a:t>
            </a:r>
            <a:endParaRPr lang="zh-CN" altLang="en-US" sz="5400"/>
          </a:p>
        </p:txBody>
      </p:sp>
      <p:sp>
        <p:nvSpPr>
          <p:cNvPr id="5" name="文本框 4"/>
          <p:cNvSpPr txBox="1"/>
          <p:nvPr/>
        </p:nvSpPr>
        <p:spPr>
          <a:xfrm>
            <a:off x="3065780" y="2465070"/>
            <a:ext cx="68173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</a:rPr>
              <a:t>大尺度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各向异性的长期稳定性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</a:rPr>
              <a:t>大尺度各向异性能量依赖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</a:rPr>
              <a:t>3.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</a:rPr>
              <a:t>大尺度各向异性和太阳活动的关系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2430" y="147320"/>
            <a:ext cx="1153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大尺度</a:t>
            </a:r>
            <a:r>
              <a:rPr lang="zh-CN" altLang="en-US" sz="3200" dirty="0" smtClean="0">
                <a:solidFill>
                  <a:schemeClr val="tx1"/>
                </a:solidFill>
              </a:rPr>
              <a:t>各向异性的长期稳定性</a:t>
            </a:r>
            <a:endParaRPr lang="zh-CN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" y="793750"/>
            <a:ext cx="4432300" cy="5826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230" y="759203"/>
            <a:ext cx="5758180" cy="4006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03185" y="5788025"/>
            <a:ext cx="1751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ARGO,APJ,2018</a:t>
            </a:r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30" y="4929431"/>
            <a:ext cx="4867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377440" y="1234440"/>
            <a:ext cx="1478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Loss-cone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2040" y="1341120"/>
            <a:ext cx="1584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Tail-in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大尺度各向异性能量</a:t>
            </a:r>
            <a:r>
              <a:rPr lang="zh-CN" altLang="en-US" sz="3200" dirty="0" smtClean="0">
                <a:solidFill>
                  <a:schemeClr val="tx1"/>
                </a:solidFill>
              </a:rPr>
              <a:t>依赖</a:t>
            </a:r>
            <a:endParaRPr lang="zh-CN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10385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能段划分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51" y="2336544"/>
            <a:ext cx="4307911" cy="29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43650" y="3185795"/>
            <a:ext cx="2693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4~520 </a:t>
            </a:r>
            <a:r>
              <a:rPr lang="en-US" altLang="zh-CN" sz="3600" dirty="0" err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TeV</a:t>
            </a:r>
            <a:endParaRPr lang="en-US" altLang="zh-CN" sz="3600" dirty="0" err="1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2655" y="187960"/>
            <a:ext cx="7322820" cy="64814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9005" y="187960"/>
            <a:ext cx="104775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4TeV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7.1TeV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12TeV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22TeV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39TeV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71TeV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160TeV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520TeV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714875" y="6525260"/>
            <a:ext cx="1751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ARGO,APJ,2018</a:t>
            </a:r>
            <a:endParaRPr lang="en-US" altLang="zh-CN"/>
          </a:p>
        </p:txBody>
      </p:sp>
      <p:sp>
        <p:nvSpPr>
          <p:cNvPr id="9" name="TextBox 8"/>
          <p:cNvSpPr txBox="1"/>
          <p:nvPr/>
        </p:nvSpPr>
        <p:spPr>
          <a:xfrm>
            <a:off x="9591212" y="4572000"/>
            <a:ext cx="234499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/>
              <a:buChar char="Ø"/>
            </a:pP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&gt;100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TeV</a:t>
            </a: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LSA 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分布发生变化，出现“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new-excess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zh-CN" altLang="en-US" sz="24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1212" y="1627239"/>
            <a:ext cx="234499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/>
              <a:buChar char="Ø"/>
            </a:pP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&lt;100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TeV</a:t>
            </a: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随能量升高，“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Tail-in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”与“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loss-cone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”逐渐淡出，最终消失。</a:t>
            </a:r>
            <a:endParaRPr lang="zh-CN" altLang="en-US" sz="24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70890" y="491490"/>
            <a:ext cx="40225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</a:rPr>
              <a:t>各</a:t>
            </a:r>
            <a:r>
              <a:rPr lang="zh-CN" altLang="en-US" sz="2800" dirty="0" smtClean="0">
                <a:solidFill>
                  <a:schemeClr val="tx1"/>
                </a:solidFill>
              </a:rPr>
              <a:t>能段能量拟合参数</a:t>
            </a:r>
            <a:endParaRPr lang="zh-CN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760" y="1144270"/>
            <a:ext cx="8133715" cy="32435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53635" y="4387850"/>
            <a:ext cx="1751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ARGO,APJ,2018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229995" y="1006475"/>
            <a:ext cx="9377045" cy="35820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4679B0"/>
              </a:buClr>
              <a:buSzPct val="50000"/>
              <a:buFont typeface="Wingdings" panose="05000000000000000000"/>
              <a:buChar char=""/>
              <a:tabLst>
                <a:tab pos="355600" algn="l"/>
                <a:tab pos="356235" algn="l"/>
              </a:tabLst>
            </a:pPr>
            <a:r>
              <a:rPr lang="zh-CN" sz="4000" dirty="0">
                <a:latin typeface="宋体" panose="02010600030101010101" pitchFamily="2" charset="-122"/>
                <a:cs typeface="宋体" panose="02010600030101010101" pitchFamily="2" charset="-122"/>
              </a:rPr>
              <a:t>宇宙线介绍</a:t>
            </a:r>
            <a:endParaRPr sz="4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4679B0"/>
              </a:buClr>
              <a:buSzPct val="50000"/>
              <a:buFont typeface="Wingdings" panose="05000000000000000000"/>
              <a:buChar char=""/>
              <a:tabLst>
                <a:tab pos="355600" algn="l"/>
                <a:tab pos="356235" algn="l"/>
              </a:tabLst>
            </a:pPr>
            <a:r>
              <a:rPr lang="zh-CN" sz="4000" spc="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物理动机</a:t>
            </a:r>
            <a:endParaRPr lang="zh-CN" altLang="en-US" sz="4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4679B0"/>
              </a:buClr>
              <a:buSzPct val="50000"/>
              <a:buFont typeface="Wingdings" panose="05000000000000000000"/>
              <a:buChar char=""/>
              <a:tabLst>
                <a:tab pos="355600" algn="l"/>
                <a:tab pos="356235" algn="l"/>
              </a:tabLst>
            </a:pPr>
            <a:r>
              <a:rPr lang="en-US" sz="4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ARGO</a:t>
            </a:r>
            <a:r>
              <a:rPr lang="zh-CN" altLang="en-US" sz="4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</a:t>
            </a:r>
            <a:endParaRPr sz="4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4679B0"/>
              </a:buClr>
              <a:buSzPct val="50000"/>
              <a:buFont typeface="Wingdings" panose="05000000000000000000"/>
              <a:buChar char=""/>
              <a:tabLst>
                <a:tab pos="355600" algn="l"/>
                <a:tab pos="356235" algn="l"/>
              </a:tabLst>
            </a:pPr>
            <a:r>
              <a:rPr lang="zh-CN" sz="4000" spc="5" dirty="0" err="1" smtClean="0">
                <a:latin typeface="宋体" panose="02010600030101010101" pitchFamily="2" charset="-122"/>
                <a:cs typeface="宋体" panose="02010600030101010101" pitchFamily="2" charset="-122"/>
              </a:rPr>
              <a:t>实验结果分析</a:t>
            </a:r>
            <a:r>
              <a:rPr sz="4000" spc="5" dirty="0" err="1" smtClean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sz="4000" spc="5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4679B0"/>
              </a:buClr>
              <a:buSzPct val="50000"/>
              <a:buFont typeface="Wingdings" panose="05000000000000000000"/>
              <a:buChar char=""/>
              <a:tabLst>
                <a:tab pos="355600" algn="l"/>
                <a:tab pos="356235" algn="l"/>
              </a:tabLst>
            </a:pPr>
            <a:r>
              <a:rPr lang="zh-CN" altLang="en-US" sz="4000" spc="5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总结</a:t>
            </a:r>
            <a:endParaRPr lang="zh-CN" altLang="en-US" sz="4000" spc="5" dirty="0" smtClean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" y="1740416"/>
            <a:ext cx="6052820" cy="4091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30" y="1740416"/>
            <a:ext cx="5955665" cy="4091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2565" y="5931081"/>
            <a:ext cx="1751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ARGO,APJ,2018</a:t>
            </a:r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608652" y="850758"/>
            <a:ext cx="1049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各向异性拟合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振幅与相位随能量的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变化（包含其他实验测量结果）</a:t>
            </a:r>
            <a:endParaRPr lang="zh-CN" altLang="en-US" sz="2800" dirty="0" smtClean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793375"/>
            <a:ext cx="10515600" cy="5383587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Loss-cone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强度随时间的变化</a:t>
            </a:r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10" y="1920779"/>
            <a:ext cx="5033074" cy="181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99" y="1920779"/>
            <a:ext cx="4775098" cy="31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8010" y="4282238"/>
            <a:ext cx="503307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ARGO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 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 </a:t>
            </a:r>
            <a:r>
              <a:rPr lang="en-US" altLang="zh-CN" sz="2400" dirty="0" err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TeV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的观测结果从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2008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年到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2012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年没有明显的变化，没有观测到明显的与太阳活动的相关性。</a:t>
            </a:r>
            <a:endParaRPr lang="zh-CN" altLang="en-US" sz="24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7910" y="417195"/>
            <a:ext cx="6355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大尺度各向异性和太阳活动的关系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7035165" y="5026025"/>
            <a:ext cx="4053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ARGO</a:t>
            </a:r>
            <a:r>
              <a:rPr lang="zh-CN" altLang="en-US"/>
              <a:t>结果与</a:t>
            </a:r>
            <a:r>
              <a:rPr lang="en-US" altLang="zh-CN"/>
              <a:t>MILAGRO</a:t>
            </a:r>
            <a:r>
              <a:rPr lang="zh-CN" altLang="en-US"/>
              <a:t>和</a:t>
            </a:r>
            <a:r>
              <a:rPr lang="en-US" altLang="zh-CN"/>
              <a:t>ASγ</a:t>
            </a:r>
            <a:r>
              <a:rPr lang="zh-CN" altLang="en-US"/>
              <a:t>的比较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01140" y="2217420"/>
            <a:ext cx="9189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百</a:t>
            </a:r>
            <a:r>
              <a:rPr lang="en-US" altLang="zh-CN" sz="2400"/>
              <a:t>TeV</a:t>
            </a:r>
            <a:r>
              <a:rPr lang="zh-CN" altLang="en-US" sz="2400"/>
              <a:t>以上的数据的统计量很少，误差大，可靠度低，我们希望以后的</a:t>
            </a:r>
            <a:r>
              <a:rPr lang="en-US" altLang="zh-CN" sz="2400"/>
              <a:t>lhaaso</a:t>
            </a:r>
            <a:r>
              <a:rPr lang="zh-CN" altLang="en-US" sz="2400"/>
              <a:t>实验可以为我们提供更多的高能量的事例。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219200" y="1013460"/>
            <a:ext cx="3418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存在的问题问题</a:t>
            </a:r>
            <a:endParaRPr lang="zh-CN" altLang="en-US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40" y="167005"/>
            <a:ext cx="10515600" cy="1325563"/>
          </a:xfrm>
        </p:spPr>
        <p:txBody>
          <a:bodyPr/>
          <a:lstStyle/>
          <a:p>
            <a:pPr algn="ctr"/>
            <a:r>
              <a:rPr lang="zh-CN" altLang="en-US" sz="5400" dirty="0" smtClean="0"/>
              <a:t>总结</a:t>
            </a:r>
            <a:endParaRPr lang="zh-CN" altLang="en-US" sz="54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9640" y="125349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tx1"/>
                </a:solidFill>
              </a:rPr>
              <a:t>ARGO</a:t>
            </a:r>
            <a:r>
              <a:rPr lang="zh-CN" altLang="en-US" dirty="0">
                <a:solidFill>
                  <a:schemeClr val="tx1"/>
                </a:solidFill>
              </a:rPr>
              <a:t>五年</a:t>
            </a:r>
            <a:r>
              <a:rPr lang="zh-CN" altLang="en-US" dirty="0" smtClean="0">
                <a:solidFill>
                  <a:schemeClr val="tx1"/>
                </a:solidFill>
              </a:rPr>
              <a:t>的大尺度各向异性结果显示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2008~2012</a:t>
            </a:r>
            <a:r>
              <a:rPr lang="zh-CN" altLang="en-US" dirty="0">
                <a:solidFill>
                  <a:schemeClr val="tx1"/>
                </a:solidFill>
              </a:rPr>
              <a:t>（太阳活动平静到活跃）时期内恒星时</a:t>
            </a:r>
            <a:r>
              <a:rPr lang="en-US" altLang="zh-CN" dirty="0" err="1">
                <a:solidFill>
                  <a:schemeClr val="tx1"/>
                </a:solidFill>
              </a:rPr>
              <a:t>TeV</a:t>
            </a:r>
            <a:r>
              <a:rPr lang="zh-CN" altLang="en-US" dirty="0">
                <a:solidFill>
                  <a:schemeClr val="tx1"/>
                </a:solidFill>
              </a:rPr>
              <a:t>各向异性稳定。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tx1"/>
                </a:solidFill>
              </a:rPr>
              <a:t>宇宙线大尺度各向异性</a:t>
            </a:r>
            <a:r>
              <a:rPr lang="zh-CN" altLang="en-US" dirty="0">
                <a:solidFill>
                  <a:schemeClr val="tx1"/>
                </a:solidFill>
              </a:rPr>
              <a:t>具有明显能量依赖</a:t>
            </a:r>
            <a:r>
              <a:rPr lang="zh-CN" altLang="en-US" dirty="0" smtClean="0">
                <a:solidFill>
                  <a:schemeClr val="tx1"/>
                </a:solidFill>
              </a:rPr>
              <a:t>，反映了各向异性主要起源</a:t>
            </a:r>
            <a:r>
              <a:rPr lang="zh-CN" altLang="en-US" dirty="0">
                <a:solidFill>
                  <a:schemeClr val="tx1"/>
                </a:solidFill>
              </a:rPr>
              <a:t>的变化，与</a:t>
            </a:r>
            <a:r>
              <a:rPr lang="en-US" altLang="zh-CN" dirty="0">
                <a:solidFill>
                  <a:schemeClr val="tx1"/>
                </a:solidFill>
              </a:rPr>
              <a:t>ARGO</a:t>
            </a:r>
            <a:r>
              <a:rPr lang="zh-CN" altLang="en-US" dirty="0">
                <a:solidFill>
                  <a:schemeClr val="tx1"/>
                </a:solidFill>
              </a:rPr>
              <a:t>之前结果以及其他实验结果符合。在百</a:t>
            </a:r>
            <a:r>
              <a:rPr lang="en-US" altLang="zh-CN" dirty="0" err="1">
                <a:solidFill>
                  <a:schemeClr val="tx1"/>
                </a:solidFill>
              </a:rPr>
              <a:t>TeV</a:t>
            </a:r>
            <a:r>
              <a:rPr lang="zh-CN" altLang="en-US" dirty="0">
                <a:solidFill>
                  <a:schemeClr val="tx1"/>
                </a:solidFill>
              </a:rPr>
              <a:t>以上观测到“</a:t>
            </a:r>
            <a:r>
              <a:rPr lang="en-US" altLang="zh-CN" dirty="0">
                <a:solidFill>
                  <a:schemeClr val="tx1"/>
                </a:solidFill>
              </a:rPr>
              <a:t>new-excess”</a:t>
            </a:r>
            <a:r>
              <a:rPr lang="zh-CN" altLang="en-US" dirty="0">
                <a:solidFill>
                  <a:schemeClr val="tx1"/>
                </a:solidFill>
              </a:rPr>
              <a:t>，与其他实验结果符合。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</a:rPr>
              <a:t>我们通过对</a:t>
            </a:r>
            <a:r>
              <a:rPr lang="en-US" altLang="zh-CN" dirty="0">
                <a:sym typeface="+mn-ea"/>
              </a:rPr>
              <a:t>2008~2012</a:t>
            </a:r>
            <a:r>
              <a:rPr lang="zh-CN" altLang="en-US" dirty="0">
                <a:sym typeface="+mn-ea"/>
              </a:rPr>
              <a:t>五年期间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Loss-cone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强度分析，发现各向异性与太阳活动没有明显的相关性。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07560" y="309880"/>
            <a:ext cx="37826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/>
              <a:t>宇宙线</a:t>
            </a:r>
            <a:endParaRPr lang="zh-CN" altLang="en-US" sz="5400"/>
          </a:p>
        </p:txBody>
      </p:sp>
      <p:sp>
        <p:nvSpPr>
          <p:cNvPr id="4" name="object 4"/>
          <p:cNvSpPr/>
          <p:nvPr/>
        </p:nvSpPr>
        <p:spPr>
          <a:xfrm>
            <a:off x="7567295" y="2458085"/>
            <a:ext cx="3072130" cy="36969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558165" y="1452245"/>
            <a:ext cx="11075035" cy="70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>
              <a:lnSpc>
                <a:spcPts val="2390"/>
              </a:lnSpc>
              <a:spcBef>
                <a:spcPts val="105"/>
              </a:spcBef>
              <a:buClr>
                <a:srgbClr val="4679B0"/>
              </a:buClr>
              <a:buSzPct val="50000"/>
              <a:buFont typeface="Wingdings" panose="05000000000000000000"/>
              <a:buChar char=""/>
              <a:tabLst>
                <a:tab pos="355600" algn="l"/>
                <a:tab pos="356235" algn="l"/>
              </a:tabLst>
            </a:pPr>
            <a:r>
              <a:rPr sz="2400" spc="-10" dirty="0">
                <a:latin typeface="Cambria" panose="02040503050406030204"/>
                <a:cs typeface="Cambria" panose="02040503050406030204"/>
                <a:sym typeface="+mn-ea"/>
              </a:rPr>
              <a:t>1912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年﹐奥地利物理学</a:t>
            </a:r>
            <a:r>
              <a:rPr sz="2400" spc="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家</a:t>
            </a:r>
            <a:r>
              <a:rPr sz="2400" dirty="0">
                <a:latin typeface="Cambria" panose="02040503050406030204"/>
                <a:cs typeface="Cambria" panose="02040503050406030204"/>
                <a:sym typeface="+mn-ea"/>
              </a:rPr>
              <a:t>Hess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乘坐气球五</a:t>
            </a:r>
            <a:r>
              <a:rPr sz="2400" spc="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千米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高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空</a:t>
            </a:r>
            <a:r>
              <a:rPr sz="2400" spc="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发现</a:t>
            </a:r>
            <a:r>
              <a:rPr sz="2400" spc="-2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空</a:t>
            </a:r>
            <a:r>
              <a:rPr sz="2400" spc="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气电</a:t>
            </a:r>
            <a:r>
              <a:rPr sz="2400" spc="-2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离</a:t>
            </a:r>
            <a:r>
              <a:rPr sz="2400" spc="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率升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高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说明由地球外辐射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宇宙</a:t>
            </a:r>
            <a:r>
              <a:rPr sz="24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线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）引</a:t>
            </a:r>
            <a:r>
              <a:rPr sz="2400" spc="-1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起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1012190" y="2660015"/>
            <a:ext cx="4908550" cy="3293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31495" y="1899285"/>
            <a:ext cx="11129645" cy="419671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4679B0"/>
              </a:buClr>
              <a:buSzPct val="50000"/>
              <a:buFont typeface="Wingdings" panose="05000000000000000000"/>
              <a:buChar char=""/>
              <a:tabLst>
                <a:tab pos="355600" algn="l"/>
                <a:tab pos="356235" algn="l"/>
              </a:tabLst>
            </a:pPr>
            <a:r>
              <a:rPr lang="zh-CN" sz="2800" b="1" dirty="0">
                <a:latin typeface="Microsoft JhengHei UI" panose="020B0604030504040204" charset="-120"/>
                <a:cs typeface="Microsoft JhengHei UI" panose="020B0604030504040204" charset="-120"/>
              </a:rPr>
              <a:t>宇宙线的</a:t>
            </a:r>
            <a:r>
              <a:rPr sz="2800" b="1" dirty="0">
                <a:latin typeface="Microsoft JhengHei UI" panose="020B0604030504040204" charset="-120"/>
                <a:cs typeface="Microsoft JhengHei UI" panose="020B0604030504040204" charset="-120"/>
              </a:rPr>
              <a:t>三个基本问</a:t>
            </a:r>
            <a:r>
              <a:rPr sz="2800" b="1" spc="-5" dirty="0">
                <a:latin typeface="Microsoft JhengHei UI" panose="020B0604030504040204" charset="-120"/>
                <a:cs typeface="Microsoft JhengHei UI" panose="020B0604030504040204" charset="-120"/>
              </a:rPr>
              <a:t>题：</a:t>
            </a:r>
            <a:endParaRPr sz="2800">
              <a:latin typeface="Microsoft JhengHei UI" panose="020B0604030504040204" charset="-120"/>
              <a:cs typeface="Microsoft JhengHei UI" panose="020B0604030504040204" charset="-120"/>
            </a:endParaRPr>
          </a:p>
          <a:p>
            <a:pPr marL="12700" marR="803275">
              <a:lnSpc>
                <a:spcPct val="110000"/>
              </a:lnSpc>
            </a:pPr>
            <a:r>
              <a:rPr sz="2800" b="1" spc="5" dirty="0">
                <a:solidFill>
                  <a:schemeClr val="tx1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起源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：宇宙线起源于何处？河内</a:t>
            </a:r>
            <a:r>
              <a:rPr sz="2800" spc="-5" dirty="0">
                <a:latin typeface="Cambria" panose="02040503050406030204"/>
                <a:cs typeface="Cambria" panose="02040503050406030204"/>
              </a:rPr>
              <a:t>o</a:t>
            </a:r>
            <a:r>
              <a:rPr sz="2800" spc="-10" dirty="0">
                <a:latin typeface="Cambria" panose="02040503050406030204"/>
                <a:cs typeface="Cambria" panose="02040503050406030204"/>
              </a:rPr>
              <a:t>r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河外？超</a:t>
            </a: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</a:rPr>
              <a:t>新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星</a:t>
            </a:r>
            <a:r>
              <a:rPr sz="2800" spc="10" dirty="0"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r>
              <a:rPr sz="2800" spc="-50" dirty="0">
                <a:latin typeface="Cambria" panose="02040503050406030204"/>
                <a:cs typeface="Cambria" panose="02040503050406030204"/>
              </a:rPr>
              <a:t>A</a:t>
            </a:r>
            <a:r>
              <a:rPr sz="2800" spc="-5" dirty="0">
                <a:latin typeface="Cambria" panose="02040503050406030204"/>
                <a:cs typeface="Cambria" panose="02040503050406030204"/>
              </a:rPr>
              <a:t>G</a:t>
            </a:r>
            <a:r>
              <a:rPr sz="2800" spc="5" dirty="0">
                <a:latin typeface="Cambria" panose="02040503050406030204"/>
                <a:cs typeface="Cambria" panose="02040503050406030204"/>
              </a:rPr>
              <a:t>N</a:t>
            </a:r>
            <a:r>
              <a:rPr sz="2800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r>
              <a:rPr sz="2800" spc="-5" dirty="0">
                <a:solidFill>
                  <a:schemeClr val="tx1"/>
                </a:solidFill>
                <a:latin typeface="Cambria" panose="02040503050406030204"/>
                <a:cs typeface="Cambria" panose="02040503050406030204"/>
                <a:sym typeface="+mn-ea"/>
              </a:rPr>
              <a:t>GR</a:t>
            </a:r>
            <a:r>
              <a:rPr sz="2800" dirty="0">
                <a:solidFill>
                  <a:schemeClr val="tx1"/>
                </a:solidFill>
                <a:latin typeface="Cambria" panose="02040503050406030204"/>
                <a:cs typeface="Cambria" panose="02040503050406030204"/>
                <a:sym typeface="+mn-ea"/>
              </a:rPr>
              <a:t>B</a:t>
            </a:r>
            <a:r>
              <a:rPr sz="2800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？ </a:t>
            </a:r>
            <a:endParaRPr sz="2800" spc="-5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803275">
              <a:lnSpc>
                <a:spcPct val="110000"/>
              </a:lnSpc>
            </a:pPr>
            <a:r>
              <a:rPr sz="2800" b="1" spc="5" dirty="0">
                <a:solidFill>
                  <a:schemeClr val="tx1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加速</a:t>
            </a:r>
            <a:r>
              <a:rPr sz="2800" spc="-5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：宇宙线是如何被加速的？</a:t>
            </a:r>
            <a:endParaRPr sz="28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230"/>
              </a:spcBef>
            </a:pPr>
            <a:r>
              <a:rPr sz="2800" b="1" spc="5" dirty="0">
                <a:latin typeface="Microsoft JhengHei UI" panose="020B0604030504040204" charset="-120"/>
                <a:cs typeface="Microsoft JhengHei UI" panose="020B0604030504040204" charset="-120"/>
              </a:rPr>
              <a:t>传播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：星系间介质作用？星际磁场作用？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与</a:t>
            </a:r>
            <a:r>
              <a:rPr sz="2800" dirty="0">
                <a:latin typeface="Cambria" panose="02040503050406030204"/>
                <a:cs typeface="Cambria" panose="02040503050406030204"/>
                <a:sym typeface="+mn-ea"/>
              </a:rPr>
              <a:t>EBL</a:t>
            </a: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2800" dirty="0">
                <a:latin typeface="Cambria" panose="02040503050406030204"/>
                <a:cs typeface="Cambria" panose="02040503050406030204"/>
                <a:sym typeface="+mn-ea"/>
              </a:rPr>
              <a:t>CMB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作用？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buClr>
                <a:srgbClr val="4679B0"/>
              </a:buClr>
              <a:buSzPct val="50000"/>
              <a:buFont typeface="Wingdings" panose="05000000000000000000"/>
              <a:buChar char=""/>
              <a:tabLst>
                <a:tab pos="355600" algn="l"/>
                <a:tab pos="356235" algn="l"/>
              </a:tabLst>
            </a:pPr>
            <a:endParaRPr sz="2800" spc="-5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230"/>
              </a:spcBef>
            </a:pP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buClr>
                <a:srgbClr val="4679B0"/>
              </a:buClr>
              <a:buSzPct val="50000"/>
              <a:buFont typeface="Wingdings" panose="05000000000000000000"/>
              <a:buChar char=""/>
              <a:tabLst>
                <a:tab pos="355600" algn="l"/>
                <a:tab pos="356235" algn="l"/>
              </a:tabLst>
            </a:pPr>
            <a:endParaRPr sz="3200" spc="-5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21835" y="389890"/>
            <a:ext cx="3996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物理动机</a:t>
            </a:r>
            <a:endParaRPr lang="zh-CN" altLang="en-US" sz="5400" spc="5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3460" y="1713865"/>
            <a:ext cx="10368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宇宙线在银河系中传播：带电粒子受磁场影响偏离原本方向，经过漫长时间传播呈现高度各向同性</a:t>
            </a: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3460" y="2978785"/>
            <a:ext cx="4304665" cy="3485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3244215"/>
            <a:ext cx="5542915" cy="8858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66460" y="4585335"/>
            <a:ext cx="5293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光速直线穿过银河系需要</a:t>
            </a:r>
            <a:r>
              <a:rPr lang="en-US" altLang="zh-CN" sz="2400"/>
              <a:t>1.3*       </a:t>
            </a:r>
            <a:r>
              <a:rPr lang="zh-CN" altLang="en-US" sz="2400"/>
              <a:t>年</a:t>
            </a:r>
            <a:endParaRPr lang="zh-CN" altLang="en-US" sz="2400"/>
          </a:p>
        </p:txBody>
      </p:sp>
      <p:graphicFrame>
        <p:nvGraphicFramePr>
          <p:cNvPr id="10" name="对象 9"/>
          <p:cNvGraphicFramePr/>
          <p:nvPr/>
        </p:nvGraphicFramePr>
        <p:xfrm>
          <a:off x="9967595" y="4585335"/>
          <a:ext cx="490220" cy="38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3" imgW="459740" imgH="406400" progId="Equation.KSEE3">
                  <p:embed/>
                </p:oleObj>
              </mc:Choice>
              <mc:Fallback>
                <p:oleObj name="" r:id="rId3" imgW="459740" imgH="4064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67595" y="4585335"/>
                        <a:ext cx="490220" cy="386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407670"/>
            <a:ext cx="11158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对宇宙线的观测发现，其不同方向上有         量级的各向异性</a:t>
            </a:r>
            <a:endParaRPr lang="zh-CN" altLang="en-US" sz="2400"/>
          </a:p>
        </p:txBody>
      </p:sp>
      <p:graphicFrame>
        <p:nvGraphicFramePr>
          <p:cNvPr id="6" name="对象 5"/>
          <p:cNvGraphicFramePr/>
          <p:nvPr/>
        </p:nvGraphicFramePr>
        <p:xfrm>
          <a:off x="5751830" y="407670"/>
          <a:ext cx="565150" cy="45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" r:id="rId1" imgW="553085" imgH="461645" progId="Equation.KSEE3">
                  <p:embed/>
                </p:oleObj>
              </mc:Choice>
              <mc:Fallback>
                <p:oleObj name="" r:id="rId1" imgW="553085" imgH="461645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51830" y="407670"/>
                        <a:ext cx="565150" cy="451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55295" y="1346835"/>
            <a:ext cx="51092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北半球：</a:t>
            </a:r>
            <a:endParaRPr lang="zh-CN" altLang="en-US" sz="2400"/>
          </a:p>
          <a:p>
            <a:r>
              <a:rPr lang="en-US" altLang="zh-CN" sz="2400"/>
              <a:t>ARGO</a:t>
            </a:r>
            <a:r>
              <a:rPr lang="zh-CN" altLang="en-US" sz="2400"/>
              <a:t>、</a:t>
            </a:r>
            <a:r>
              <a:rPr lang="en-US" altLang="zh-CN" sz="2400"/>
              <a:t>Tibet Asγ</a:t>
            </a:r>
            <a:r>
              <a:rPr lang="zh-CN" altLang="en-US" sz="2400"/>
              <a:t>、</a:t>
            </a:r>
            <a:r>
              <a:rPr lang="en-US" altLang="zh-CN" sz="2400"/>
              <a:t>Milagro</a:t>
            </a:r>
            <a:r>
              <a:rPr lang="zh-CN" altLang="en-US" sz="2400"/>
              <a:t>、</a:t>
            </a:r>
            <a:r>
              <a:rPr lang="en-US" altLang="zh-CN" sz="2400"/>
              <a:t>EASTOP···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zh-CN" altLang="en-US" sz="2400"/>
              <a:t>南半球：</a:t>
            </a:r>
            <a:endParaRPr lang="zh-CN" altLang="en-US" sz="2400"/>
          </a:p>
          <a:p>
            <a:r>
              <a:rPr lang="en-US" altLang="zh-CN" sz="2400"/>
              <a:t>IceCube</a:t>
            </a:r>
            <a:r>
              <a:rPr lang="zh-CN" altLang="en-US" sz="2400"/>
              <a:t>、</a:t>
            </a:r>
            <a:r>
              <a:rPr lang="en-US" altLang="zh-CN" sz="2400"/>
              <a:t>IceTop</a:t>
            </a:r>
            <a:endParaRPr lang="en-US" altLang="zh-CN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655" y="1518285"/>
            <a:ext cx="6114415" cy="2466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980" y="3985260"/>
            <a:ext cx="5485765" cy="21240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46975" y="1149985"/>
            <a:ext cx="2914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ARGO</a:t>
            </a:r>
            <a:r>
              <a:rPr lang="zh-CN" altLang="en-US"/>
              <a:t>，</a:t>
            </a:r>
            <a:r>
              <a:rPr lang="en-US" altLang="zh-CN"/>
              <a:t>APJ809</a:t>
            </a:r>
            <a:r>
              <a:rPr lang="zh-CN" altLang="en-US"/>
              <a:t>：</a:t>
            </a:r>
            <a:r>
              <a:rPr lang="en-US" altLang="zh-CN"/>
              <a:t>90,2015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71335" y="6238240"/>
            <a:ext cx="4265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IceCube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ApJL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718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L194-L198,2010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8470" y="340360"/>
            <a:ext cx="2677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能量依赖</a:t>
            </a:r>
            <a:r>
              <a:rPr lang="en-US" altLang="zh-CN" sz="2800" dirty="0"/>
              <a:t>-ARGO  </a:t>
            </a:r>
            <a:r>
              <a:rPr lang="en-US" altLang="zh-CN" sz="2800" dirty="0" smtClean="0">
                <a:solidFill>
                  <a:schemeClr val="tx1"/>
                </a:solidFill>
              </a:rPr>
              <a:t>2008-2009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805" y="1536700"/>
            <a:ext cx="6562090" cy="40760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895" y="1536700"/>
            <a:ext cx="4536440" cy="4076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24985" y="5612765"/>
            <a:ext cx="3291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ARGO,APJ,809:90(9pp),2015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95250"/>
            <a:ext cx="3864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能量依赖</a:t>
            </a:r>
            <a:r>
              <a:rPr lang="en-US" altLang="zh-CN" sz="2800"/>
              <a:t>-Tibet</a:t>
            </a:r>
            <a:endParaRPr lang="en-US" altLang="zh-CN" sz="2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010" y="712470"/>
            <a:ext cx="3995420" cy="5908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60" y="807085"/>
            <a:ext cx="6142990" cy="5718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42990" y="635"/>
            <a:ext cx="42316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能量依赖</a:t>
            </a:r>
            <a:r>
              <a:rPr lang="en-US" altLang="zh-CN" sz="2800"/>
              <a:t>-IceCube&amp;</a:t>
            </a:r>
            <a:endParaRPr lang="en-US" altLang="zh-CN" sz="2800"/>
          </a:p>
          <a:p>
            <a:r>
              <a:rPr lang="en-US" altLang="zh-CN" sz="2800"/>
              <a:t>IceTop  2009.5-2015.5</a:t>
            </a:r>
            <a:endParaRPr lang="en-US" altLang="zh-CN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00125" y="4719955"/>
            <a:ext cx="38779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银河系磁场</a:t>
            </a:r>
            <a:endParaRPr lang="zh-CN" altLang="en-US" sz="2400"/>
          </a:p>
          <a:p>
            <a:r>
              <a:rPr lang="zh-CN" altLang="en-US" sz="2400"/>
              <a:t>本地星际磁场</a:t>
            </a:r>
            <a:endParaRPr lang="zh-CN" altLang="en-US" sz="2400"/>
          </a:p>
          <a:p>
            <a:r>
              <a:rPr lang="zh-CN" altLang="en-US" sz="2400"/>
              <a:t>太阳风</a:t>
            </a:r>
            <a:endParaRPr lang="zh-CN" altLang="en-US" sz="2400"/>
          </a:p>
        </p:txBody>
      </p:sp>
      <p:sp>
        <p:nvSpPr>
          <p:cNvPr id="7" name="右大括号 6"/>
          <p:cNvSpPr/>
          <p:nvPr/>
        </p:nvSpPr>
        <p:spPr>
          <a:xfrm>
            <a:off x="2959100" y="4815840"/>
            <a:ext cx="503555" cy="10071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1875" y="5089525"/>
            <a:ext cx="1306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R</a:t>
            </a:r>
            <a:endParaRPr lang="en-US" altLang="zh-CN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9620" y="55761"/>
            <a:ext cx="5704140" cy="2028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275" y="2345690"/>
            <a:ext cx="5128895" cy="1916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295" y="4612640"/>
            <a:ext cx="3952240" cy="1733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535" y="4612640"/>
            <a:ext cx="2188210" cy="17329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17435" y="1977390"/>
            <a:ext cx="3185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P.Blasi,E.Amato,2012JCAP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319520" y="4244340"/>
            <a:ext cx="1981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Y.Q.Guo,2016APJ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8933815" y="4244340"/>
            <a:ext cx="2332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W.Liu,2017PhRvD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6652895" y="6346190"/>
            <a:ext cx="2225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X.B.Qu et.al.,2012APJ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9596755" y="6346190"/>
            <a:ext cx="2773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N.A.Schwadron et al.2014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000125" y="367665"/>
            <a:ext cx="425894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各向异性可能的起因：</a:t>
            </a:r>
            <a:endParaRPr lang="zh-CN" altLang="en-US" sz="2400">
              <a:latin typeface="Arial" panose="020B0604020202020204" pitchFamily="34" charset="0"/>
            </a:endParaRPr>
          </a:p>
          <a:p>
            <a:r>
              <a:rPr lang="zh-CN" altLang="en-US" sz="2400">
                <a:latin typeface="Arial" panose="020B0604020202020204" pitchFamily="34" charset="0"/>
              </a:rPr>
              <a:t>●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扩散过程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zh-CN" altLang="en-US" sz="2400">
              <a:latin typeface="Arial" panose="020B0604020202020204" pitchFamily="34" charset="0"/>
            </a:endParaRPr>
          </a:p>
          <a:p>
            <a:endParaRPr lang="zh-CN" altLang="en-US" sz="2400">
              <a:latin typeface="Arial" panose="020B0604020202020204" pitchFamily="34" charset="0"/>
            </a:endParaRPr>
          </a:p>
          <a:p>
            <a:endParaRPr lang="zh-CN" altLang="en-US" sz="2400">
              <a:latin typeface="Arial" panose="020B0604020202020204" pitchFamily="34" charset="0"/>
            </a:endParaRPr>
          </a:p>
          <a:p>
            <a:r>
              <a:rPr lang="zh-CN" altLang="en-US" sz="2400">
                <a:latin typeface="Arial" panose="020B0604020202020204" pitchFamily="34" charset="0"/>
              </a:rPr>
              <a:t>●临近源</a:t>
            </a:r>
            <a:endParaRPr lang="zh-CN" altLang="en-US" sz="2400">
              <a:latin typeface="Arial" panose="020B0604020202020204" pitchFamily="34" charset="0"/>
            </a:endParaRPr>
          </a:p>
          <a:p>
            <a:endParaRPr lang="zh-CN" altLang="en-US" sz="2400">
              <a:latin typeface="Arial" panose="020B0604020202020204" pitchFamily="34" charset="0"/>
            </a:endParaRPr>
          </a:p>
          <a:p>
            <a:r>
              <a:rPr lang="zh-CN" altLang="en-US" sz="2400">
                <a:latin typeface="Arial" panose="020B0604020202020204" pitchFamily="34" charset="0"/>
              </a:rPr>
              <a:t>●磁场</a:t>
            </a:r>
            <a:endParaRPr lang="zh-CN" altLang="en-US" sz="2400">
              <a:latin typeface="Arial" panose="020B0604020202020204" pitchFamily="34" charset="0"/>
            </a:endParaRPr>
          </a:p>
          <a:p>
            <a:r>
              <a:rPr lang="zh-CN" altLang="en-US" sz="2400">
                <a:latin typeface="Arial" panose="020B0604020202020204" pitchFamily="34" charset="0"/>
              </a:rPr>
              <a:t>宇宙线主要成分为带电粒子，磁场重新分配粒子方向，各向异性分部反映磁场的相关信息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465" y="1375410"/>
            <a:ext cx="2246630" cy="800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WPS 演示</Application>
  <PresentationFormat>自定义</PresentationFormat>
  <Paragraphs>214</Paragraphs>
  <Slides>23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Cambria</vt:lpstr>
      <vt:lpstr>Microsoft JhengHei UI</vt:lpstr>
      <vt:lpstr>Times New Roman</vt:lpstr>
      <vt:lpstr>Calibri Light</vt:lpstr>
      <vt:lpstr>Calibri</vt:lpstr>
      <vt:lpstr>微软雅黑</vt:lpstr>
      <vt:lpstr>Arial Unicode MS</vt:lpstr>
      <vt:lpstr>华文楷体</vt:lpstr>
      <vt:lpstr>Microsoft JhengHei</vt:lpstr>
      <vt:lpstr>Office 主题</vt:lpstr>
      <vt:lpstr>Equation.KSEE3</vt:lpstr>
      <vt:lpstr>Equation.KSEE3</vt:lpstr>
      <vt:lpstr>Equation.KSEE3</vt:lpstr>
      <vt:lpstr>Equation.KSEE3</vt:lpstr>
      <vt:lpstr>基于ARGO-YBJ实验对宇宙线大尺度各向异性的研究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大尺度各向异性能量依赖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基于ARGO-YBJ实验对宇宙线大尺度各向异性的研究</dc:title>
  <dc:creator/>
  <cp:lastModifiedBy>库洛魔法使</cp:lastModifiedBy>
  <cp:revision>42</cp:revision>
  <dcterms:created xsi:type="dcterms:W3CDTF">2018-05-17T00:53:00Z</dcterms:created>
  <dcterms:modified xsi:type="dcterms:W3CDTF">2018-06-22T03:21:58Z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