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5"/>
  </p:notesMasterIdLst>
  <p:sldIdLst>
    <p:sldId id="260" r:id="rId2"/>
    <p:sldId id="373" r:id="rId3"/>
    <p:sldId id="375" r:id="rId4"/>
    <p:sldId id="374" r:id="rId5"/>
    <p:sldId id="376" r:id="rId6"/>
    <p:sldId id="377" r:id="rId7"/>
    <p:sldId id="378" r:id="rId8"/>
    <p:sldId id="380" r:id="rId9"/>
    <p:sldId id="386" r:id="rId10"/>
    <p:sldId id="381" r:id="rId11"/>
    <p:sldId id="382" r:id="rId12"/>
    <p:sldId id="385" r:id="rId13"/>
    <p:sldId id="38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99"/>
    <a:srgbClr val="008000"/>
    <a:srgbClr val="C31823"/>
    <a:srgbClr val="C9151E"/>
    <a:srgbClr val="E9CBBC"/>
    <a:srgbClr val="E0A487"/>
    <a:srgbClr val="D97C5B"/>
    <a:srgbClr val="CC141E"/>
    <a:srgbClr val="D0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8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8CA2-EF3E-4822-B0FB-B6E64F2F7B40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2F251-E3F2-4E56-97B1-683C6D3AB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9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783" y="190130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u="none" baseline="0">
                <a:solidFill>
                  <a:srgbClr val="C00000"/>
                </a:solidFill>
                <a:latin typeface="Garamond" panose="02020404030301010803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1261005" y="3426747"/>
            <a:ext cx="6850062" cy="1379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u="none" baseline="0">
                <a:solidFill>
                  <a:srgbClr val="C00000"/>
                </a:solidFill>
                <a:latin typeface="Garamond" panose="02020404030301010803" pitchFamily="18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单击此处编辑母版副标题文本样式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31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47649" y="204259"/>
            <a:ext cx="8506884" cy="53234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 flipV="1">
            <a:off x="0" y="829737"/>
            <a:ext cx="5731933" cy="8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6540" y="6325287"/>
            <a:ext cx="1259825" cy="3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9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47649" y="204259"/>
            <a:ext cx="8506884" cy="532341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 flipV="1">
            <a:off x="0" y="829737"/>
            <a:ext cx="5731933" cy="8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47650" y="957263"/>
            <a:ext cx="8507413" cy="5291137"/>
          </a:xfrm>
        </p:spPr>
        <p:txBody>
          <a:bodyPr/>
          <a:lstStyle>
            <a:lvl1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1pPr>
            <a:lvl2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2pPr>
            <a:lvl3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3pPr>
            <a:lvl4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4pPr>
            <a:lvl5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6540" y="6325287"/>
            <a:ext cx="1259825" cy="3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794404" y="2523067"/>
            <a:ext cx="6189662" cy="71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1pPr>
            <a:lvl2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2pPr>
            <a:lvl3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3pPr>
            <a:lvl4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4pPr>
            <a:lvl5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721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490" y="1935598"/>
            <a:ext cx="848106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Electronics and DAQ for PandaX-4T</a:t>
            </a:r>
            <a:endParaRPr lang="zh-CN" altLang="en-US" u="none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63116" y="3426747"/>
            <a:ext cx="8180738" cy="2031732"/>
          </a:xfrm>
        </p:spPr>
        <p:txBody>
          <a:bodyPr>
            <a:noAutofit/>
          </a:bodyPr>
          <a:lstStyle/>
          <a:p>
            <a:r>
              <a:rPr lang="en-US" altLang="zh-CN" sz="2800" dirty="0" err="1" smtClean="0"/>
              <a:t>XiangXiang</a:t>
            </a:r>
            <a:r>
              <a:rPr lang="en-US" altLang="zh-CN" sz="2800" dirty="0" smtClean="0"/>
              <a:t> Ren, </a:t>
            </a:r>
            <a:r>
              <a:rPr lang="en-US" altLang="zh-CN" sz="2800" dirty="0" err="1" smtClean="0"/>
              <a:t>Qibin</a:t>
            </a:r>
            <a:r>
              <a:rPr lang="en-US" altLang="zh-CN" sz="2800" dirty="0" smtClean="0"/>
              <a:t> Zheng, </a:t>
            </a:r>
            <a:r>
              <a:rPr lang="en-US" altLang="zh-CN" sz="2800" dirty="0" err="1" smtClean="0"/>
              <a:t>Xun</a:t>
            </a:r>
            <a:r>
              <a:rPr lang="en-US" altLang="zh-CN" sz="2800" dirty="0" smtClean="0"/>
              <a:t> Chen, Yong Yang</a:t>
            </a:r>
          </a:p>
          <a:p>
            <a:r>
              <a:rPr lang="en-US" altLang="zh-CN" sz="2800" dirty="0" err="1" smtClean="0"/>
              <a:t>ShangHai</a:t>
            </a:r>
            <a:r>
              <a:rPr lang="en-US" altLang="zh-CN" sz="2800" dirty="0" smtClean="0"/>
              <a:t> Jiao Tong University</a:t>
            </a:r>
          </a:p>
          <a:p>
            <a:r>
              <a:rPr lang="en-US" altLang="zh-CN" sz="2800" dirty="0" smtClean="0"/>
              <a:t>06/22/2018</a:t>
            </a:r>
          </a:p>
        </p:txBody>
      </p:sp>
    </p:spTree>
    <p:extLst>
      <p:ext uri="{BB962C8B-B14F-4D97-AF65-F5344CB8AC3E}">
        <p14:creationId xmlns:p14="http://schemas.microsoft.com/office/powerpoint/2010/main" val="13543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Home-made </a:t>
            </a:r>
            <a:r>
              <a:rPr lang="en-US" altLang="zh-CN" dirty="0"/>
              <a:t>FADC + Trigger </a:t>
            </a:r>
            <a:r>
              <a:rPr lang="en-US" altLang="zh-CN" dirty="0" smtClean="0"/>
              <a:t>Board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4359"/>
          <a:stretch/>
        </p:blipFill>
        <p:spPr>
          <a:xfrm>
            <a:off x="5136172" y="1195753"/>
            <a:ext cx="3849687" cy="51698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" y="1195753"/>
            <a:ext cx="3887748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8520" r="7173"/>
          <a:stretch/>
        </p:blipFill>
        <p:spPr>
          <a:xfrm>
            <a:off x="4301656" y="2207849"/>
            <a:ext cx="4814784" cy="2852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Test of the home-made FADC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4462112" y="5279991"/>
            <a:ext cx="845706" cy="139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38654" y="240435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485120" y="5657113"/>
            <a:ext cx="799690" cy="3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402518" y="6223913"/>
            <a:ext cx="32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V1725B (250MS/s, 2Vpp, 14-bit)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7818" y="5100657"/>
            <a:ext cx="361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our FADC (500MS/s, 1.8Vpp, 14-bit)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971" y="1006264"/>
            <a:ext cx="3125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Garamond" pitchFamily="18" charset="0"/>
                <a:ea typeface="黑体" pitchFamily="49" charset="-122"/>
              </a:rPr>
              <a:t>PMT + low-intensity LED </a:t>
            </a:r>
            <a:endParaRPr lang="zh-CN" altLang="en-US" sz="2000" b="1" dirty="0" smtClean="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20880" y="944632"/>
            <a:ext cx="418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See tomorrow’s talk in T5 (</a:t>
            </a:r>
            <a:r>
              <a:rPr lang="en-US" altLang="zh-CN" b="1" dirty="0" err="1" smtClean="0">
                <a:latin typeface="Garamond" pitchFamily="18" charset="0"/>
                <a:ea typeface="黑体" pitchFamily="49" charset="-122"/>
              </a:rPr>
              <a:t>Qibin</a:t>
            </a:r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 Zheng)</a:t>
            </a:r>
            <a:endParaRPr lang="zh-CN" altLang="en-US" b="1" dirty="0" smtClean="0">
              <a:latin typeface="Garamond" pitchFamily="18" charset="0"/>
              <a:ea typeface="黑体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462112" y="6031457"/>
            <a:ext cx="845706" cy="139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485120" y="6408579"/>
            <a:ext cx="799690" cy="3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402518" y="550113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V1725B Fit (36.80%)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07818" y="5833150"/>
            <a:ext cx="238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our FADC Fit (34.62%)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" y="2272684"/>
            <a:ext cx="4246685" cy="31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/>
              <a:t>electronics system for PandaX-4T with </a:t>
            </a:r>
            <a:r>
              <a:rPr lang="en-US" altLang="zh-CN" dirty="0" err="1" smtClean="0"/>
              <a:t>triggerless</a:t>
            </a:r>
            <a:r>
              <a:rPr lang="en-US" altLang="zh-CN" dirty="0" smtClean="0"/>
              <a:t> read-out, and high-bandwidth DAQ infrastructure </a:t>
            </a:r>
            <a:r>
              <a:rPr lang="en-US" altLang="zh-CN" dirty="0"/>
              <a:t>has been set up and tested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 Dynamic Acquisition Window 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smtClean="0"/>
              <a:t>Parallel Readout with multiple-server and high-speed switch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Preliminary test of a home-made FADC with PMT using single-photon data shows better Peak-to-valley ratio, SPE resolution.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3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dirty="0" smtClean="0"/>
              <a:t>Thanks</a:t>
            </a:r>
            <a:r>
              <a:rPr lang="zh-CN" altLang="en-US" sz="2800" dirty="0" smtClean="0"/>
              <a:t>！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88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48" y="204259"/>
            <a:ext cx="8759191" cy="532341"/>
          </a:xfrm>
        </p:spPr>
        <p:txBody>
          <a:bodyPr>
            <a:normAutofit fontScale="90000"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-I&amp;II</a:t>
            </a:r>
            <a:r>
              <a:rPr lang="en-US" altLang="zh-CN" dirty="0" smtClean="0"/>
              <a:t> Hardware, Trigger and Control System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971400"/>
              </p:ext>
            </p:extLst>
          </p:nvPr>
        </p:nvGraphicFramePr>
        <p:xfrm>
          <a:off x="1054003" y="1544102"/>
          <a:ext cx="7035994" cy="501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文档" r:id="rId3" imgW="5018321" imgH="3577161" progId="Word.Document.12">
                  <p:embed/>
                </p:oleObj>
              </mc:Choice>
              <mc:Fallback>
                <p:oleObj name="文档" r:id="rId3" imgW="5018321" imgH="3577161" progId="Word.Document.12">
                  <p:embed/>
                  <p:pic>
                    <p:nvPicPr>
                      <p:cNvPr id="3436" name="对象 34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003" y="1544102"/>
                        <a:ext cx="7035994" cy="5014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47649" y="1020882"/>
            <a:ext cx="3579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JINST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nn-NO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T04002</a:t>
            </a:r>
            <a:r>
              <a:rPr lang="nn-NO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, arXiv: 1602.00858</a:t>
            </a:r>
            <a:endParaRPr lang="en-US" altLang="zh-CN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JINST 12 </a:t>
            </a:r>
            <a:r>
              <a:rPr lang="en-US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T08004, </a:t>
            </a:r>
            <a:r>
              <a:rPr lang="en-US" altLang="zh-CN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1707.02134</a:t>
            </a:r>
            <a:endParaRPr lang="zh-CN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PandaX</a:t>
            </a:r>
            <a:r>
              <a:rPr lang="en-US" altLang="zh-CN" dirty="0"/>
              <a:t>-I&amp;II </a:t>
            </a:r>
            <a:r>
              <a:rPr lang="en-US" altLang="zh-CN" dirty="0" smtClean="0"/>
              <a:t>Software Readout System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6191"/>
              </p:ext>
            </p:extLst>
          </p:nvPr>
        </p:nvGraphicFramePr>
        <p:xfrm>
          <a:off x="1609344" y="940130"/>
          <a:ext cx="6275074" cy="540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Visio" r:id="rId3" imgW="5833800" imgH="5020920" progId="Visio.Drawing.15">
                  <p:embed/>
                </p:oleObj>
              </mc:Choice>
              <mc:Fallback>
                <p:oleObj name="Visio" r:id="rId3" imgW="5833800" imgH="50209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344" y="940130"/>
                        <a:ext cx="6275074" cy="540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6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0" dirty="0" err="1" smtClean="0"/>
              <a:t>PandaX</a:t>
            </a:r>
            <a:r>
              <a:rPr lang="en-US" altLang="zh-CN" b="0" dirty="0" smtClean="0"/>
              <a:t> Read-out </a:t>
            </a:r>
            <a:r>
              <a:rPr lang="en-US" altLang="zh-CN" b="0" dirty="0"/>
              <a:t>and Triggers </a:t>
            </a:r>
            <a:endParaRPr lang="zh-CN" altLang="en-US" b="0" dirty="0"/>
          </a:p>
        </p:txBody>
      </p:sp>
      <p:graphicFrame>
        <p:nvGraphicFramePr>
          <p:cNvPr id="4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573459"/>
              </p:ext>
            </p:extLst>
          </p:nvPr>
        </p:nvGraphicFramePr>
        <p:xfrm>
          <a:off x="97722" y="937087"/>
          <a:ext cx="8997417" cy="3936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1775">
                  <a:extLst>
                    <a:ext uri="{9D8B030D-6E8A-4147-A177-3AD203B41FA5}">
                      <a16:colId xmlns:a16="http://schemas.microsoft.com/office/drawing/2014/main" val="990773231"/>
                    </a:ext>
                  </a:extLst>
                </a:gridCol>
                <a:gridCol w="1216723">
                  <a:extLst>
                    <a:ext uri="{9D8B030D-6E8A-4147-A177-3AD203B41FA5}">
                      <a16:colId xmlns:a16="http://schemas.microsoft.com/office/drawing/2014/main" val="862314274"/>
                    </a:ext>
                  </a:extLst>
                </a:gridCol>
                <a:gridCol w="1472812">
                  <a:extLst>
                    <a:ext uri="{9D8B030D-6E8A-4147-A177-3AD203B41FA5}">
                      <a16:colId xmlns:a16="http://schemas.microsoft.com/office/drawing/2014/main" val="1192565620"/>
                    </a:ext>
                  </a:extLst>
                </a:gridCol>
                <a:gridCol w="1074944">
                  <a:extLst>
                    <a:ext uri="{9D8B030D-6E8A-4147-A177-3AD203B41FA5}">
                      <a16:colId xmlns:a16="http://schemas.microsoft.com/office/drawing/2014/main" val="3485148276"/>
                    </a:ext>
                  </a:extLst>
                </a:gridCol>
                <a:gridCol w="1116824">
                  <a:extLst>
                    <a:ext uri="{9D8B030D-6E8A-4147-A177-3AD203B41FA5}">
                      <a16:colId xmlns:a16="http://schemas.microsoft.com/office/drawing/2014/main" val="3360637306"/>
                    </a:ext>
                  </a:extLst>
                </a:gridCol>
                <a:gridCol w="1361130">
                  <a:extLst>
                    <a:ext uri="{9D8B030D-6E8A-4147-A177-3AD203B41FA5}">
                      <a16:colId xmlns:a16="http://schemas.microsoft.com/office/drawing/2014/main" val="3004988823"/>
                    </a:ext>
                  </a:extLst>
                </a:gridCol>
                <a:gridCol w="1333209">
                  <a:extLst>
                    <a:ext uri="{9D8B030D-6E8A-4147-A177-3AD203B41FA5}">
                      <a16:colId xmlns:a16="http://schemas.microsoft.com/office/drawing/2014/main" val="1853948311"/>
                    </a:ext>
                  </a:extLst>
                </a:gridCol>
              </a:tblGrid>
              <a:tr h="91914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PandaX</a:t>
                      </a: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DM experiments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 of channels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Maximum drift time (us)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Digitizer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S2-threholds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(PE)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Read-out mechanism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Trigger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159624"/>
                  </a:ext>
                </a:extLst>
              </a:tr>
              <a:tr h="827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PandaX</a:t>
                      </a: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</a:t>
                      </a:r>
                      <a:r>
                        <a:rPr lang="en-US" altLang="zh-C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~90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V1724 (8ch)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optical link and server 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 global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436795"/>
                  </a:ext>
                </a:extLst>
              </a:tr>
              <a:tr h="8276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PandaX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-II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~350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V1724 (8ch)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optical link and server 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 Global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90553"/>
                  </a:ext>
                </a:extLst>
              </a:tr>
              <a:tr h="10759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PandaX-4T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512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~700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V1725B (16ch)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Multiple links and servers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Triggerless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external global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80656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82881" y="5074239"/>
            <a:ext cx="8159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/>
              <a:t>Benefits of low-threshold DAQ: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Light-mediator DM models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S2-only analysis 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very </a:t>
            </a:r>
            <a:r>
              <a:rPr lang="en-US" altLang="zh-CN" b="0" dirty="0"/>
              <a:t>low-energy calibration </a:t>
            </a:r>
            <a:endParaRPr lang="en-US" altLang="zh-CN" b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High-rate calibration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6615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PandaX-4T</a:t>
            </a:r>
            <a:r>
              <a:rPr lang="en-US" altLang="zh-CN" dirty="0" smtClean="0"/>
              <a:t> </a:t>
            </a:r>
            <a:r>
              <a:rPr lang="en-US" altLang="zh-CN" dirty="0"/>
              <a:t>Electronics and DAQ System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4" y="1050388"/>
            <a:ext cx="8428951" cy="4172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r="23162"/>
          <a:stretch/>
        </p:blipFill>
        <p:spPr>
          <a:xfrm>
            <a:off x="1368639" y="2417884"/>
            <a:ext cx="1536896" cy="40092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05535" y="5402532"/>
            <a:ext cx="2257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aramond" pitchFamily="18" charset="0"/>
                <a:ea typeface="黑体" pitchFamily="49" charset="-122"/>
              </a:rPr>
              <a:t>Small system </a:t>
            </a:r>
          </a:p>
          <a:p>
            <a:r>
              <a:rPr lang="en-US" altLang="zh-CN" sz="2800" b="1" dirty="0" smtClean="0">
                <a:latin typeface="Garamond" pitchFamily="18" charset="0"/>
                <a:ea typeface="黑体" pitchFamily="49" charset="-122"/>
              </a:rPr>
              <a:t>in the Lab</a:t>
            </a:r>
            <a:endParaRPr lang="zh-CN" altLang="en-US" sz="2800" b="1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chemeClr val="dk1"/>
                </a:solidFill>
                <a:cs typeface="Arial" panose="020B0604020202020204" pitchFamily="34" charset="0"/>
              </a:rPr>
              <a:t>PandaX-4T </a:t>
            </a:r>
            <a:r>
              <a:rPr lang="en-US" altLang="zh-CN" dirty="0" smtClean="0"/>
              <a:t>Global </a:t>
            </a:r>
            <a:r>
              <a:rPr lang="en-US" altLang="zh-CN" dirty="0"/>
              <a:t>Trigger with ZLE Mode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183" t="4692" r="2239" b="3440"/>
          <a:stretch/>
        </p:blipFill>
        <p:spPr>
          <a:xfrm>
            <a:off x="139603" y="987673"/>
            <a:ext cx="8732171" cy="4795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3176849"/>
            <a:ext cx="4593979" cy="31173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1865" y="1158705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ZLE: Zero-Length-Encoding </a:t>
            </a:r>
            <a:endParaRPr lang="zh-CN" altLang="en-US" b="1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3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PandaX-4T Self-Trigger with DAW Mode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709"/>
          <a:stretch/>
        </p:blipFill>
        <p:spPr>
          <a:xfrm>
            <a:off x="247649" y="967153"/>
            <a:ext cx="8360020" cy="510753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756334" y="2859084"/>
            <a:ext cx="5534812" cy="3523382"/>
            <a:chOff x="2756334" y="2859084"/>
            <a:chExt cx="5534812" cy="35233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l="361" t="17039" b="5545"/>
            <a:stretch/>
          </p:blipFill>
          <p:spPr>
            <a:xfrm>
              <a:off x="2830830" y="2859084"/>
              <a:ext cx="5460316" cy="321560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174523" y="6074689"/>
              <a:ext cx="111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Garamond" pitchFamily="18" charset="0"/>
                  <a:ea typeface="黑体" pitchFamily="49" charset="-122"/>
                </a:rPr>
                <a:t>Time(4ns)</a:t>
              </a:r>
              <a:endParaRPr lang="zh-CN" altLang="en-US" sz="1400" dirty="0" smtClean="0">
                <a:latin typeface="Garamond" pitchFamily="18" charset="0"/>
                <a:ea typeface="黑体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56334" y="3456963"/>
              <a:ext cx="400110" cy="201343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altLang="zh-CN" sz="1400" dirty="0" smtClean="0">
                  <a:latin typeface="Garamond" pitchFamily="18" charset="0"/>
                  <a:ea typeface="黑体" pitchFamily="49" charset="-122"/>
                </a:rPr>
                <a:t>ADC Count ()0.12mv/LSB</a:t>
              </a:r>
              <a:endParaRPr lang="zh-CN" altLang="en-US" sz="1400" dirty="0" smtClean="0">
                <a:latin typeface="Garamond" pitchFamily="18" charset="0"/>
                <a:ea typeface="黑体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854960" y="2921000"/>
            <a:ext cx="142240" cy="42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58998" y="1054003"/>
            <a:ext cx="377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DAW: Dynamic Acquisition Window</a:t>
            </a:r>
            <a:endParaRPr lang="zh-CN" altLang="en-US" b="1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5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PandaX-4T </a:t>
            </a:r>
            <a:r>
              <a:rPr lang="en-US" altLang="zh-CN" dirty="0"/>
              <a:t>DAQ </a:t>
            </a:r>
            <a:r>
              <a:rPr lang="en-US" altLang="zh-CN" dirty="0" smtClean="0"/>
              <a:t>Infrastructure and Controller 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394" r="30814"/>
          <a:stretch/>
        </p:blipFill>
        <p:spPr>
          <a:xfrm>
            <a:off x="294067" y="1230842"/>
            <a:ext cx="8555865" cy="4883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7" y="1555100"/>
            <a:ext cx="3093863" cy="39141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7649" y="5143500"/>
            <a:ext cx="1167913" cy="325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PandaX-4T </a:t>
            </a:r>
            <a:r>
              <a:rPr lang="en-US" altLang="zh-CN" dirty="0"/>
              <a:t>Bandwidth Test 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23337"/>
              </p:ext>
            </p:extLst>
          </p:nvPr>
        </p:nvGraphicFramePr>
        <p:xfrm>
          <a:off x="439614" y="1517923"/>
          <a:ext cx="8001000" cy="47773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44339971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19791716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538598227"/>
                    </a:ext>
                  </a:extLst>
                </a:gridCol>
              </a:tblGrid>
              <a:tr h="10418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Single-channel </a:t>
                      </a:r>
                      <a:r>
                        <a:rPr lang="en-US" altLang="zh-CN" sz="1600" kern="1200" dirty="0" smtClean="0"/>
                        <a:t>random</a:t>
                      </a:r>
                      <a:r>
                        <a:rPr lang="en-US" altLang="zh-CN" baseline="0" dirty="0" smtClean="0"/>
                        <a:t> pulse rate (Hz)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/>
                        <a:t># of Samples/ channel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Net-work bandwidth usage for three boards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8026"/>
                  </a:ext>
                </a:extLst>
              </a:tr>
              <a:tr h="93387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/>
                        <a:t>100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</a:t>
                      </a:r>
                      <a:r>
                        <a:rPr lang="en-US" altLang="zh-CN" baseline="0" dirty="0" smtClean="0"/>
                        <a:t> 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57824"/>
                  </a:ext>
                </a:extLst>
              </a:tr>
              <a:tr h="93387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18198"/>
                  </a:ext>
                </a:extLst>
              </a:tr>
              <a:tr h="93387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82071"/>
                  </a:ext>
                </a:extLst>
              </a:tr>
              <a:tr h="93387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r>
                        <a:rPr lang="en-US" altLang="zh-CN" baseline="0" dirty="0" smtClean="0"/>
                        <a:t>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20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33873" y="1054003"/>
            <a:ext cx="729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Three-board Test (48 channels) with channel-by-channel Random Pulse </a:t>
            </a:r>
            <a:endParaRPr lang="zh-CN" altLang="en-US" b="1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上海仪器仪表学会自供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aramond" pitchFamily="18" charset="0"/>
            <a:ea typeface="黑体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上海仪器仪表学会自供电" id="{0402690C-B81E-4B69-BFA0-6D0681966409}" vid="{9D4A92CC-5D71-4472-BC1E-D01ECF54391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2016上海仪器仪表学会自供电</Template>
  <TotalTime>2058</TotalTime>
  <Words>334</Words>
  <Application>Microsoft Office PowerPoint</Application>
  <PresentationFormat>全屏显示(4:3)</PresentationFormat>
  <Paragraphs>86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宋体</vt:lpstr>
      <vt:lpstr>Arial</vt:lpstr>
      <vt:lpstr>Calibri</vt:lpstr>
      <vt:lpstr>Calibri Light</vt:lpstr>
      <vt:lpstr>Garamond</vt:lpstr>
      <vt:lpstr>Times New Roman</vt:lpstr>
      <vt:lpstr>2016上海仪器仪表学会自供电</vt:lpstr>
      <vt:lpstr>文档</vt:lpstr>
      <vt:lpstr>Visio</vt:lpstr>
      <vt:lpstr>Electronics and DAQ for PandaX-4T</vt:lpstr>
      <vt:lpstr>PandaX-I&amp;II Hardware, Trigger and Control System</vt:lpstr>
      <vt:lpstr>PandaX-I&amp;II Software Readout System</vt:lpstr>
      <vt:lpstr>PandaX Read-out and Triggers </vt:lpstr>
      <vt:lpstr>PandaX-4T Electronics and DAQ System </vt:lpstr>
      <vt:lpstr> PandaX-4T Global Trigger with ZLE Mode </vt:lpstr>
      <vt:lpstr>PandaX-4T Self-Trigger with DAW Mode </vt:lpstr>
      <vt:lpstr>PandaX-4T DAQ Infrastructure and Controller  </vt:lpstr>
      <vt:lpstr>PandaX-4T Bandwidth Test </vt:lpstr>
      <vt:lpstr>Home-made FADC + Trigger Board</vt:lpstr>
      <vt:lpstr>Preliminary Test of the home-made FADC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自供电传感技术</dc:title>
  <dc:creator>文玉梅</dc:creator>
  <cp:lastModifiedBy>Renxx Hepg_</cp:lastModifiedBy>
  <cp:revision>175</cp:revision>
  <dcterms:created xsi:type="dcterms:W3CDTF">2016-10-23T12:52:31Z</dcterms:created>
  <dcterms:modified xsi:type="dcterms:W3CDTF">2018-06-22T02:34:59Z</dcterms:modified>
</cp:coreProperties>
</file>