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9" r:id="rId2"/>
  </p:sldMasterIdLst>
  <p:notesMasterIdLst>
    <p:notesMasterId r:id="rId24"/>
  </p:notesMasterIdLst>
  <p:sldIdLst>
    <p:sldId id="256" r:id="rId3"/>
    <p:sldId id="310" r:id="rId4"/>
    <p:sldId id="296" r:id="rId5"/>
    <p:sldId id="297" r:id="rId6"/>
    <p:sldId id="327" r:id="rId7"/>
    <p:sldId id="324" r:id="rId8"/>
    <p:sldId id="326" r:id="rId9"/>
    <p:sldId id="325" r:id="rId10"/>
    <p:sldId id="323" r:id="rId11"/>
    <p:sldId id="299" r:id="rId12"/>
    <p:sldId id="306" r:id="rId13"/>
    <p:sldId id="298" r:id="rId14"/>
    <p:sldId id="309" r:id="rId15"/>
    <p:sldId id="328" r:id="rId16"/>
    <p:sldId id="321" r:id="rId17"/>
    <p:sldId id="329" r:id="rId18"/>
    <p:sldId id="330" r:id="rId19"/>
    <p:sldId id="332" r:id="rId20"/>
    <p:sldId id="335" r:id="rId21"/>
    <p:sldId id="336" r:id="rId22"/>
    <p:sldId id="333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2500" autoAdjust="0"/>
  </p:normalViewPr>
  <p:slideViewPr>
    <p:cSldViewPr snapToGrid="0">
      <p:cViewPr varScale="1">
        <p:scale>
          <a:sx n="81" d="100"/>
          <a:sy n="81" d="100"/>
        </p:scale>
        <p:origin x="15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3D50-2772-4718-B089-E272A9EB77CC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BBE2A-BA77-4C71-8844-DE99F18FA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94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E2A-BA77-4C71-8844-DE99F18FA7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41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E2A-BA77-4C71-8844-DE99F18FA76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48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BE2A-BA77-4C71-8844-DE99F18FA7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9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200A-47AC-42B2-8327-A2FA4AC86C3C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38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F3B4-A0C7-472D-8F27-4719F4B30244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43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9794-208A-40BC-988E-E396B4B15DA0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2282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88FC-DFE1-4A38-BB74-429FC35AA4E4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62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FC55-878F-485F-BC40-9ECDC7E4DCA9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2660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D25B-06AD-4FF9-9336-9927A4D67E66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106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779E-E72C-4D52-A583-61EA5424B1D6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418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3272-443A-453A-B6D3-073065109212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750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9FCB-F087-4622-9E68-AB43D242BFFF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AC54-7E06-47B4-9021-BAC883E2A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916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9FCB-F087-4622-9E68-AB43D242BFFF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AC54-7E06-47B4-9021-BAC883E2A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9FCB-F087-4622-9E68-AB43D242BFFF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AC54-7E06-47B4-9021-BAC883E2A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62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F8AB-56FD-499E-B342-DD13ED086E9E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280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9FCB-F087-4622-9E68-AB43D242BFFF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AC54-7E06-47B4-9021-BAC883E2A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92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9FCB-F087-4622-9E68-AB43D242BFFF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AC54-7E06-47B4-9021-BAC883E2A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802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9FCB-F087-4622-9E68-AB43D242BFFF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AC54-7E06-47B4-9021-BAC883E2A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99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9FCB-F087-4622-9E68-AB43D242BFFF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AC54-7E06-47B4-9021-BAC883E2A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677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9FCB-F087-4622-9E68-AB43D242BFFF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AC54-7E06-47B4-9021-BAC883E2A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69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9FCB-F087-4622-9E68-AB43D242BFFF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AC54-7E06-47B4-9021-BAC883E2A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714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9FCB-F087-4622-9E68-AB43D242BFFF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AC54-7E06-47B4-9021-BAC883E2A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653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9FCB-F087-4622-9E68-AB43D242BFFF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AC54-7E06-47B4-9021-BAC883E2A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80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2FAB-BC84-4D6A-BDED-B9B92080EE8F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65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BFE4-B92F-444A-89B0-CF03113F6775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86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0450-EC9A-47A7-8503-371D3588E6E2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17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0CE1-1950-4159-96D1-00D21B0B50BD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25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3F5C-5323-4055-8E3E-4F63651E3C72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38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969F-84AF-4F1C-9C54-01213A9BBB35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06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32D-A265-4D4E-84EB-3982F1872674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58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5D89D-20AA-48B0-B29F-2B44759BF250}" type="datetime1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465736-DAA7-4EEA-B67C-0D91EACE5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19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9FCB-F087-4622-9E68-AB43D242BFFF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AC54-7E06-47B4-9021-BAC883E2A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79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0132" y="2100386"/>
            <a:ext cx="8821998" cy="1299307"/>
          </a:xfrm>
        </p:spPr>
        <p:txBody>
          <a:bodyPr>
            <a:noAutofit/>
          </a:bodyPr>
          <a:lstStyle/>
          <a:p>
            <a:pPr algn="ctr"/>
            <a:r>
              <a:rPr lang="en-US" altLang="zh-CN" sz="8000" dirty="0" smtClean="0">
                <a:latin typeface="3ds" panose="02000503020000020004" pitchFamily="2" charset="0"/>
              </a:rPr>
              <a:t>PandaX-4T Vessels</a:t>
            </a:r>
            <a:endParaRPr lang="zh-CN" altLang="en-US" sz="8000" dirty="0">
              <a:latin typeface="3ds" panose="02000503020000020004" pitchFamily="2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6631" y="4704861"/>
            <a:ext cx="7428322" cy="159224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CN" sz="2800" dirty="0" smtClean="0">
                <a:latin typeface="3ds" panose="02000503020000020004" pitchFamily="2" charset="0"/>
              </a:rPr>
              <a:t>Tao Zhang</a:t>
            </a:r>
          </a:p>
          <a:p>
            <a:pPr algn="ctr"/>
            <a:r>
              <a:rPr lang="en-US" altLang="zh-CN" sz="2800" dirty="0" smtClean="0">
                <a:latin typeface="3ds" panose="02000503020000020004" pitchFamily="2" charset="0"/>
              </a:rPr>
              <a:t>On behalf of PandaX collaboration</a:t>
            </a:r>
          </a:p>
          <a:p>
            <a:pPr algn="ctr"/>
            <a:r>
              <a:rPr lang="en-US" altLang="zh-CN" sz="2800" dirty="0" smtClean="0">
                <a:latin typeface="3ds" panose="02000503020000020004" pitchFamily="2" charset="0"/>
              </a:rPr>
              <a:t>2018-6-22</a:t>
            </a:r>
            <a:endParaRPr lang="zh-CN" altLang="en-US" sz="2800" dirty="0">
              <a:latin typeface="3d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8702" y="292624"/>
            <a:ext cx="7019690" cy="52879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PandaX-4T  inner vessel drawing</a:t>
            </a:r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>
                <a:latin typeface="3ds" panose="02000503020000020004" pitchFamily="2" charset="0"/>
              </a:rPr>
              <a:t>10</a:t>
            </a:fld>
            <a:endParaRPr lang="zh-CN" altLang="en-US">
              <a:latin typeface="3ds" panose="02000503020000020004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63" y="1385741"/>
            <a:ext cx="4467056" cy="51564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986" y="1744744"/>
            <a:ext cx="4305014" cy="39207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68547" y="6009588"/>
            <a:ext cx="339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Barrel thickness</a:t>
            </a:r>
            <a:r>
              <a:rPr lang="zh-CN" altLang="en-US" dirty="0" smtClean="0">
                <a:latin typeface="3ds" panose="02000503020000020004" pitchFamily="2" charset="0"/>
              </a:rPr>
              <a:t>： </a:t>
            </a:r>
            <a:r>
              <a:rPr lang="en-US" altLang="zh-CN" dirty="0" smtClean="0">
                <a:latin typeface="3ds" panose="02000503020000020004" pitchFamily="2" charset="0"/>
              </a:rPr>
              <a:t>6mm</a:t>
            </a:r>
          </a:p>
          <a:p>
            <a:r>
              <a:rPr lang="en-US" altLang="zh-CN" dirty="0" smtClean="0">
                <a:latin typeface="3ds" panose="02000503020000020004" pitchFamily="2" charset="0"/>
              </a:rPr>
              <a:t>Weight: about </a:t>
            </a:r>
            <a:r>
              <a:rPr lang="en-US" altLang="zh-CN" dirty="0" smtClean="0">
                <a:latin typeface="3ds" panose="02000503020000020004" pitchFamily="2" charset="0"/>
              </a:rPr>
              <a:t>1100kg</a:t>
            </a:r>
            <a:endParaRPr lang="zh-CN" altLang="en-US" dirty="0">
              <a:latin typeface="3d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0008" y="329900"/>
            <a:ext cx="7054392" cy="823008"/>
          </a:xfrm>
        </p:spPr>
        <p:txBody>
          <a:bodyPr/>
          <a:lstStyle/>
          <a:p>
            <a:r>
              <a:rPr lang="en-US" altLang="zh-CN" dirty="0">
                <a:latin typeface="3ds" panose="02000503020000020004" pitchFamily="2" charset="0"/>
              </a:rPr>
              <a:t>PandaX-4T  outer </a:t>
            </a:r>
            <a:r>
              <a:rPr lang="en-US" altLang="zh-CN" dirty="0" smtClean="0">
                <a:latin typeface="3ds" panose="02000503020000020004" pitchFamily="2" charset="0"/>
              </a:rPr>
              <a:t>vessel drawing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745"/>
            <a:ext cx="4671465" cy="54792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509" y="2004044"/>
            <a:ext cx="3862935" cy="422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97" y="1290019"/>
            <a:ext cx="3590094" cy="542177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256555" y="163713"/>
            <a:ext cx="4095190" cy="738782"/>
          </a:xfrm>
        </p:spPr>
        <p:txBody>
          <a:bodyPr/>
          <a:lstStyle/>
          <a:p>
            <a:r>
              <a:rPr lang="en-US" altLang="zh-CN" dirty="0" smtClean="0">
                <a:latin typeface="3ds" panose="02000503020000020004" pitchFamily="2" charset="0"/>
              </a:rPr>
              <a:t>Fixed </a:t>
            </a:r>
            <a:r>
              <a:rPr lang="en-US" altLang="zh-CN" dirty="0" smtClean="0">
                <a:latin typeface="3ds" panose="02000503020000020004" pitchFamily="2" charset="0"/>
              </a:rPr>
              <a:t>parts</a:t>
            </a:r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>
                <a:latin typeface="3ds" panose="02000503020000020004" pitchFamily="2" charset="0"/>
              </a:rPr>
              <a:t>12</a:t>
            </a:fld>
            <a:endParaRPr lang="zh-CN" altLang="en-US">
              <a:latin typeface="3ds" panose="02000503020000020004" pitchFamily="2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56" y="1290019"/>
            <a:ext cx="4035114" cy="38664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602" y="5867314"/>
            <a:ext cx="1585097" cy="990686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>
            <a:off x="4081807" y="2937665"/>
            <a:ext cx="1402402" cy="2708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大括号 8"/>
          <p:cNvSpPr/>
          <p:nvPr/>
        </p:nvSpPr>
        <p:spPr>
          <a:xfrm rot="16200000">
            <a:off x="3181998" y="5048506"/>
            <a:ext cx="301658" cy="11962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3ds" panose="02000503020000020004" pitchFamily="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88" y="5156463"/>
            <a:ext cx="101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100mm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9682" y="5646656"/>
            <a:ext cx="2191091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Gas pressure force is less than 3000N</a:t>
            </a:r>
            <a:endParaRPr lang="zh-CN" altLang="en-US" dirty="0">
              <a:latin typeface="3ds" panose="02000503020000020004" pitchFamily="2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1847654" y="3318235"/>
            <a:ext cx="1602556" cy="2207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4411745" y="5293574"/>
            <a:ext cx="544558" cy="1142433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4956302" y="6099142"/>
            <a:ext cx="3021917" cy="96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3304150" y="6196064"/>
            <a:ext cx="1132420" cy="239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100658" y="6557906"/>
            <a:ext cx="3450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3ds" panose="02000503020000020004" pitchFamily="2" charset="0"/>
              </a:rPr>
              <a:t>Torlon4203L, Heat lost&lt;1W</a:t>
            </a:r>
            <a:endParaRPr lang="zh-CN" altLang="en-US" sz="1400" dirty="0">
              <a:latin typeface="3ds" panose="02000503020000020004" pitchFamily="2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3320" y="321371"/>
            <a:ext cx="928058" cy="112949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7" name="直接箭头连接符 6"/>
          <p:cNvCxnSpPr/>
          <p:nvPr/>
        </p:nvCxnSpPr>
        <p:spPr>
          <a:xfrm flipH="1">
            <a:off x="8559538" y="1593130"/>
            <a:ext cx="292231" cy="149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196494" y="618061"/>
            <a:ext cx="321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Both weight and buoyance are considered</a:t>
            </a:r>
            <a:endParaRPr lang="zh-CN" altLang="en-US" dirty="0">
              <a:latin typeface="3d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3ds" panose="02000503020000020004" pitchFamily="2" charset="0"/>
              </a:rPr>
              <a:t>Inner vessel location design</a:t>
            </a:r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>
                <a:latin typeface="3ds" panose="02000503020000020004" pitchFamily="2" charset="0"/>
              </a:rPr>
              <a:t>13</a:t>
            </a:fld>
            <a:endParaRPr lang="zh-CN" altLang="en-US">
              <a:latin typeface="3ds" panose="02000503020000020004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2" y="1725890"/>
            <a:ext cx="5578932" cy="41187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27141" y="6344239"/>
            <a:ext cx="502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The same with PandaX-II location design</a:t>
            </a:r>
            <a:endParaRPr lang="zh-CN" altLang="en-US" dirty="0">
              <a:latin typeface="3ds" panose="02000503020000020004" pitchFamily="2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206" y="4286171"/>
            <a:ext cx="1063566" cy="2058068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4930922" y="5024486"/>
            <a:ext cx="2582944" cy="9332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306532" y="1905000"/>
            <a:ext cx="263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Outer vessel bottom endcap</a:t>
            </a:r>
            <a:endParaRPr lang="zh-CN" altLang="en-US" dirty="0">
              <a:latin typeface="3ds" panose="02000503020000020004" pitchFamily="2" charset="0"/>
            </a:endParaRPr>
          </a:p>
        </p:txBody>
      </p:sp>
      <p:cxnSp>
        <p:nvCxnSpPr>
          <p:cNvPr id="11" name="直接箭头连接符 10"/>
          <p:cNvCxnSpPr>
            <a:stCxn id="9" idx="1"/>
          </p:cNvCxnSpPr>
          <p:nvPr/>
        </p:nvCxnSpPr>
        <p:spPr>
          <a:xfrm flipH="1">
            <a:off x="4223208" y="2228166"/>
            <a:ext cx="2083324" cy="1278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43544" y="329900"/>
            <a:ext cx="7259935" cy="823008"/>
          </a:xfrm>
        </p:spPr>
        <p:txBody>
          <a:bodyPr/>
          <a:lstStyle/>
          <a:p>
            <a:r>
              <a:rPr lang="en-US" altLang="zh-CN" dirty="0" smtClean="0">
                <a:latin typeface="3ds" panose="02000503020000020004" pitchFamily="2" charset="0"/>
              </a:rPr>
              <a:t>PandaX-4T vessels forge parts</a:t>
            </a:r>
            <a:endParaRPr lang="zh-CN" altLang="en-US" dirty="0">
              <a:latin typeface="3ds" panose="02000503020000020004" pitchFamily="2" charset="0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65" y="1152908"/>
            <a:ext cx="5113586" cy="5249946"/>
          </a:xfr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>
                <a:latin typeface="3ds" panose="02000503020000020004" pitchFamily="2" charset="0"/>
              </a:rPr>
              <a:t>14</a:t>
            </a:fld>
            <a:endParaRPr lang="zh-CN" altLang="en-US">
              <a:latin typeface="3ds" panose="02000503020000020004" pitchFamily="2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" y="1152908"/>
            <a:ext cx="3937460" cy="52499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00899" y="6416994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dirty="0" smtClean="0">
                <a:latin typeface="3ds" panose="02000503020000020004" pitchFamily="2" charset="0"/>
              </a:rPr>
              <a:t>Φ</a:t>
            </a:r>
            <a:r>
              <a:rPr lang="en-US" altLang="zh-CN" sz="2400" dirty="0" smtClean="0">
                <a:latin typeface="3ds" panose="02000503020000020004" pitchFamily="2" charset="0"/>
              </a:rPr>
              <a:t>400×4700mm</a:t>
            </a:r>
            <a:endParaRPr lang="zh-CN" altLang="en-US" sz="2400" dirty="0">
              <a:latin typeface="3d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5262" y="329900"/>
            <a:ext cx="7528738" cy="1280890"/>
          </a:xfrm>
        </p:spPr>
        <p:txBody>
          <a:bodyPr/>
          <a:lstStyle/>
          <a:p>
            <a:r>
              <a:rPr lang="en-US" altLang="zh-CN" dirty="0" smtClean="0">
                <a:latin typeface="3ds" panose="02000503020000020004" pitchFamily="2" charset="0"/>
              </a:rPr>
              <a:t>PandaX-4T vessel </a:t>
            </a:r>
            <a:r>
              <a:rPr lang="en-US" altLang="zh-CN" dirty="0" smtClean="0">
                <a:latin typeface="3ds" panose="02000503020000020004" pitchFamily="2" charset="0"/>
              </a:rPr>
              <a:t>flanges</a:t>
            </a:r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649"/>
            <a:ext cx="9144000" cy="56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4372" y="482708"/>
            <a:ext cx="6589199" cy="771057"/>
          </a:xfrm>
        </p:spPr>
        <p:txBody>
          <a:bodyPr/>
          <a:lstStyle/>
          <a:p>
            <a:r>
              <a:rPr lang="en-US" altLang="zh-CN" dirty="0" smtClean="0">
                <a:latin typeface="3ds" panose="02000503020000020004" pitchFamily="2" charset="0"/>
              </a:rPr>
              <a:t>Bolts and nuts</a:t>
            </a:r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1196" y="1527143"/>
            <a:ext cx="7438194" cy="240383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3ds" panose="02000503020000020004" pitchFamily="2" charset="0"/>
              </a:rPr>
              <a:t>Φ20mm</a:t>
            </a:r>
            <a:r>
              <a:rPr lang="zh-CN" altLang="en-US" dirty="0">
                <a:latin typeface="3ds" panose="02000503020000020004" pitchFamily="2" charset="0"/>
              </a:rPr>
              <a:t>、</a:t>
            </a:r>
            <a:r>
              <a:rPr lang="en-US" altLang="zh-CN" dirty="0" smtClean="0">
                <a:latin typeface="3ds" panose="02000503020000020004" pitchFamily="2" charset="0"/>
              </a:rPr>
              <a:t>Φ24mm</a:t>
            </a:r>
            <a:r>
              <a:rPr lang="zh-CN" altLang="en-US" dirty="0" smtClean="0">
                <a:latin typeface="3ds" panose="02000503020000020004" pitchFamily="2" charset="0"/>
              </a:rPr>
              <a:t> </a:t>
            </a:r>
            <a:r>
              <a:rPr lang="en-US" altLang="zh-CN" dirty="0" smtClean="0">
                <a:latin typeface="3ds" panose="02000503020000020004" pitchFamily="2" charset="0"/>
              </a:rPr>
              <a:t>rod</a:t>
            </a:r>
            <a:r>
              <a:rPr lang="zh-CN" altLang="en-US" dirty="0" smtClean="0">
                <a:latin typeface="3ds" panose="02000503020000020004" pitchFamily="2" charset="0"/>
              </a:rPr>
              <a:t>，</a:t>
            </a:r>
            <a:r>
              <a:rPr lang="en-US" altLang="zh-CN" dirty="0" smtClean="0">
                <a:latin typeface="3ds" panose="02000503020000020004" pitchFamily="2" charset="0"/>
              </a:rPr>
              <a:t>solid solution temperature 1050</a:t>
            </a:r>
            <a:r>
              <a:rPr lang="en-US" altLang="zh-CN" dirty="0">
                <a:latin typeface="3ds" panose="02000503020000020004" pitchFamily="2" charset="0"/>
              </a:rPr>
              <a:t>℃</a:t>
            </a:r>
            <a:r>
              <a:rPr lang="zh-CN" altLang="en-US" dirty="0" smtClean="0">
                <a:latin typeface="3ds" panose="02000503020000020004" pitchFamily="2" charset="0"/>
              </a:rPr>
              <a:t>，</a:t>
            </a:r>
            <a:r>
              <a:rPr lang="en-US" altLang="zh-CN" dirty="0" smtClean="0">
                <a:latin typeface="3ds" panose="02000503020000020004" pitchFamily="2" charset="0"/>
              </a:rPr>
              <a:t>quenching in water</a:t>
            </a:r>
          </a:p>
          <a:p>
            <a:r>
              <a:rPr lang="en-US" altLang="zh-CN" dirty="0" smtClean="0">
                <a:latin typeface="3ds" panose="02000503020000020004" pitchFamily="2" charset="0"/>
              </a:rPr>
              <a:t>Cold drawing and thread rolling process for bolts</a:t>
            </a:r>
          </a:p>
          <a:p>
            <a:pPr lvl="1"/>
            <a:r>
              <a:rPr lang="en-US" altLang="zh-CN" dirty="0" smtClean="0">
                <a:latin typeface="3ds" panose="02000503020000020004" pitchFamily="2" charset="0"/>
              </a:rPr>
              <a:t>Yield strength for ordinary SS304L </a:t>
            </a:r>
            <a:r>
              <a:rPr lang="en-US" altLang="zh-CN" dirty="0" smtClean="0">
                <a:latin typeface="3ds" panose="02000503020000020004" pitchFamily="2" charset="0"/>
              </a:rPr>
              <a:t>250MPa</a:t>
            </a:r>
            <a:endParaRPr lang="en-US" altLang="zh-CN" dirty="0" smtClean="0">
              <a:latin typeface="3ds" panose="02000503020000020004" pitchFamily="2" charset="0"/>
            </a:endParaRPr>
          </a:p>
          <a:p>
            <a:pPr lvl="1"/>
            <a:r>
              <a:rPr lang="en-US" altLang="zh-CN" dirty="0" smtClean="0">
                <a:latin typeface="3ds" panose="02000503020000020004" pitchFamily="2" charset="0"/>
              </a:rPr>
              <a:t>The bolts yield strength </a:t>
            </a:r>
            <a:r>
              <a:rPr lang="en-US" altLang="zh-CN" dirty="0" smtClean="0">
                <a:latin typeface="3ds" panose="02000503020000020004" pitchFamily="2" charset="0"/>
              </a:rPr>
              <a:t>450MPa</a:t>
            </a:r>
            <a:r>
              <a:rPr lang="zh-CN" altLang="en-US" dirty="0" smtClean="0">
                <a:latin typeface="3ds" panose="02000503020000020004" pitchFamily="2" charset="0"/>
              </a:rPr>
              <a:t>， </a:t>
            </a:r>
            <a:r>
              <a:rPr lang="en-US" altLang="zh-CN" dirty="0" smtClean="0">
                <a:latin typeface="3ds" panose="02000503020000020004" pitchFamily="2" charset="0"/>
              </a:rPr>
              <a:t>break strength 650MPa</a:t>
            </a:r>
            <a:endParaRPr lang="en-US" altLang="zh-CN" dirty="0" smtClean="0">
              <a:latin typeface="3ds" panose="02000503020000020004" pitchFamily="2" charset="0"/>
            </a:endParaRPr>
          </a:p>
          <a:p>
            <a:pPr lvl="1"/>
            <a:r>
              <a:rPr lang="en-US" altLang="zh-CN" dirty="0" smtClean="0">
                <a:latin typeface="3ds" panose="02000503020000020004" pitchFamily="2" charset="0"/>
              </a:rPr>
              <a:t>A2-70</a:t>
            </a:r>
            <a:r>
              <a:rPr lang="zh-CN" altLang="en-US" dirty="0" smtClean="0">
                <a:latin typeface="3ds" panose="02000503020000020004" pitchFamily="2" charset="0"/>
              </a:rPr>
              <a:t> </a:t>
            </a:r>
            <a:r>
              <a:rPr lang="en-US" altLang="zh-CN" dirty="0" smtClean="0">
                <a:latin typeface="3ds" panose="02000503020000020004" pitchFamily="2" charset="0"/>
              </a:rPr>
              <a:t>bolts</a:t>
            </a:r>
            <a:r>
              <a:rPr lang="zh-CN" altLang="en-US" dirty="0" smtClean="0">
                <a:latin typeface="3ds" panose="02000503020000020004" pitchFamily="2" charset="0"/>
              </a:rPr>
              <a:t>，</a:t>
            </a:r>
            <a:r>
              <a:rPr lang="en-US" altLang="zh-CN" dirty="0" smtClean="0">
                <a:latin typeface="3ds" panose="02000503020000020004" pitchFamily="2" charset="0"/>
              </a:rPr>
              <a:t>yield strength 600MPa</a:t>
            </a:r>
            <a:r>
              <a:rPr lang="zh-CN" altLang="en-US" dirty="0" smtClean="0">
                <a:latin typeface="3ds" panose="02000503020000020004" pitchFamily="2" charset="0"/>
              </a:rPr>
              <a:t>，</a:t>
            </a:r>
            <a:r>
              <a:rPr lang="en-US" altLang="zh-CN" dirty="0" smtClean="0">
                <a:latin typeface="3ds" panose="02000503020000020004" pitchFamily="2" charset="0"/>
              </a:rPr>
              <a:t>break strength 800MPa</a:t>
            </a:r>
            <a:endParaRPr lang="en-US" altLang="zh-CN" dirty="0" smtClean="0">
              <a:latin typeface="3ds" panose="02000503020000020004" pitchFamily="2" charset="0"/>
            </a:endParaRPr>
          </a:p>
          <a:p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>
                <a:latin typeface="3ds" panose="02000503020000020004" pitchFamily="2" charset="0"/>
              </a:rPr>
              <a:t>16</a:t>
            </a:fld>
            <a:endParaRPr lang="zh-CN" altLang="en-US">
              <a:latin typeface="3ds" panose="02000503020000020004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94" y="3832616"/>
            <a:ext cx="2152190" cy="28695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36" y="3858941"/>
            <a:ext cx="2055815" cy="28432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34952" y="4237765"/>
            <a:ext cx="2802388" cy="21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6727" y="265891"/>
            <a:ext cx="6589199" cy="1280890"/>
          </a:xfrm>
        </p:spPr>
        <p:txBody>
          <a:bodyPr/>
          <a:lstStyle/>
          <a:p>
            <a:r>
              <a:rPr lang="en-US" altLang="zh-CN" dirty="0" smtClean="0"/>
              <a:t>PandaX-4T vessels photo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94689" y="2133600"/>
            <a:ext cx="1539711" cy="377762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47" y="1374741"/>
            <a:ext cx="3609461" cy="53380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170" y="1303005"/>
            <a:ext cx="4102733" cy="540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210" y="242578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PandaX-4T vessel sample count result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16480682"/>
              </p:ext>
            </p:extLst>
          </p:nvPr>
        </p:nvGraphicFramePr>
        <p:xfrm>
          <a:off x="0" y="1404938"/>
          <a:ext cx="9121125" cy="24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8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8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8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8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8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8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80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65220"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P4TD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P4TG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P4TH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P4TI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P4TJ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P4TK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P4TL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P4TP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P4TQ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P4TR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P4TS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P4TT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P4TU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P4TV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20"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Co60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0.4(1.1)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0(1.1)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0(2.0)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0(1.9)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0(1.3)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1.0(0.8)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1.1(1.3)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0(1.7)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0(2.1)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0.2(1.3)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1.2(2.7)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0.6(1.2)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0(1.3)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0.3(0.9)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588"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Cs137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0(1.4)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0(1.0)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0(1.9)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0(1.8)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0(1.2)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0(0.8)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0.2(1.3)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0(1.7)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0(2.1)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0(1.5)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0(3.1)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0.6(1.1)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0(1.3)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0.4(1.2)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220"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K40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36(15)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15(11)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36(22)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1(18)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26(13)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5(8)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9(16)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6(16)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0(20)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25(16)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33(33)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19(15)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8(14)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0(13)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63"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Ac228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0.9(3.4)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1.6(2.4)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4.9(5.0)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3.7(4.7)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0.2(2.8)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1.2(2.0)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0.3(4.4)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3.3(4.4)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0.5(5.2)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0.8(4.1)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5.4(8.1)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2.3(3.4)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1.1(3.3)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0.3(3.4)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129"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Th228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0.5(1.6)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2.5(1.6)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2.7(3.2)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6.3(3.2)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1.3(1.8)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0(1.2)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0.7(1.8)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0.2(1.7)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4.4(3.6)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4.6(2.6)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7.2(5.5)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8.3(2.6)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3.7(2.4)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1.3(2.2)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220"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U235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1.0(4.1)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5.6(2.6)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0(2.7)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5.4(4.7)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5.2(2.7)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0(1.1)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0.3(2.7)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0(2.6)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9.9(5.9)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0(2.5)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0(5.2)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0(2.4)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0(2.3)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6.4(5.4)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220"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Rn222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0.7(2.0)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0(1.1)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0.9(2.4)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2.7(2.4)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0.5(1.4)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0.3(1.1)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1.1(2.0)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2.6(2.2)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5.3(3.4)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2.8(2.3)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8.9(5.1)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0.9(1.7)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2.2(2.1)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0.9(1.7)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220">
                <a:tc>
                  <a:txBody>
                    <a:bodyPr/>
                    <a:lstStyle/>
                    <a:p>
                      <a:r>
                        <a:rPr lang="en-US" altLang="zh-CN" sz="1100" smtClean="0"/>
                        <a:t>Mn54</a:t>
                      </a:r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7.7(3.9)</a:t>
                      </a:r>
                      <a:endParaRPr lang="zh-CN" alt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8663"/>
            <a:ext cx="9121121" cy="309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3704" y="457265"/>
            <a:ext cx="6875282" cy="69564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PandaX-4T background budget </a:t>
            </a:r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63992" y="2133600"/>
            <a:ext cx="870408" cy="3777622"/>
          </a:xfrm>
        </p:spPr>
        <p:txBody>
          <a:bodyPr/>
          <a:lstStyle/>
          <a:p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>
                <a:latin typeface="3ds" panose="02000503020000020004" pitchFamily="2" charset="0"/>
              </a:rPr>
              <a:t>19</a:t>
            </a:fld>
            <a:endParaRPr lang="zh-CN" altLang="en-US">
              <a:latin typeface="3ds" panose="02000503020000020004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31" y="1515916"/>
            <a:ext cx="7888055" cy="454625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96206" y="6202837"/>
            <a:ext cx="516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IV 0.0064±0.0013</a:t>
            </a:r>
            <a:r>
              <a:rPr lang="zh-CN" altLang="en-US" dirty="0" smtClean="0">
                <a:latin typeface="3ds" panose="02000503020000020004" pitchFamily="2" charset="0"/>
              </a:rPr>
              <a:t>，</a:t>
            </a:r>
            <a:r>
              <a:rPr lang="en-US" altLang="zh-CN" dirty="0" smtClean="0">
                <a:latin typeface="3ds" panose="02000503020000020004" pitchFamily="2" charset="0"/>
              </a:rPr>
              <a:t>1100kg</a:t>
            </a:r>
          </a:p>
          <a:p>
            <a:r>
              <a:rPr lang="en-US" altLang="zh-CN" dirty="0" smtClean="0">
                <a:latin typeface="3ds" panose="02000503020000020004" pitchFamily="2" charset="0"/>
              </a:rPr>
              <a:t>OV 0.0088±0.0018</a:t>
            </a:r>
            <a:r>
              <a:rPr lang="zh-CN" altLang="en-US" dirty="0" smtClean="0">
                <a:latin typeface="3ds" panose="02000503020000020004" pitchFamily="2" charset="0"/>
              </a:rPr>
              <a:t>，</a:t>
            </a:r>
            <a:r>
              <a:rPr lang="en-US" altLang="zh-CN" dirty="0" smtClean="0">
                <a:latin typeface="3ds" panose="02000503020000020004" pitchFamily="2" charset="0"/>
              </a:rPr>
              <a:t>2550kg</a:t>
            </a:r>
            <a:endParaRPr lang="zh-CN" altLang="en-US" dirty="0">
              <a:latin typeface="3d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3ds" panose="02000503020000020004" pitchFamily="2" charset="0"/>
              </a:rPr>
              <a:t>O</a:t>
            </a:r>
            <a:r>
              <a:rPr lang="en-US" altLang="zh-CN" dirty="0" smtClean="0">
                <a:latin typeface="3ds" panose="02000503020000020004" pitchFamily="2" charset="0"/>
              </a:rPr>
              <a:t>utline</a:t>
            </a:r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6206" y="1677971"/>
            <a:ext cx="7614161" cy="4656841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3ds" panose="02000503020000020004" pitchFamily="2" charset="0"/>
              </a:rPr>
              <a:t>Lab overview</a:t>
            </a:r>
          </a:p>
          <a:p>
            <a:r>
              <a:rPr lang="en-US" altLang="zh-CN" sz="2800" dirty="0" smtClean="0">
                <a:latin typeface="3ds" panose="02000503020000020004" pitchFamily="2" charset="0"/>
              </a:rPr>
              <a:t>PandaX-4T vessels requirements and design</a:t>
            </a:r>
          </a:p>
          <a:p>
            <a:r>
              <a:rPr lang="en-US" altLang="zh-CN" sz="2800" dirty="0" smtClean="0">
                <a:latin typeface="3ds" panose="02000503020000020004" pitchFamily="2" charset="0"/>
              </a:rPr>
              <a:t>PandaX-4T vessels manufacture</a:t>
            </a:r>
          </a:p>
          <a:p>
            <a:pPr lvl="1"/>
            <a:r>
              <a:rPr lang="en-US" altLang="zh-CN" sz="2600" dirty="0" smtClean="0">
                <a:latin typeface="3ds" panose="02000503020000020004" pitchFamily="2" charset="0"/>
              </a:rPr>
              <a:t>SS background</a:t>
            </a:r>
          </a:p>
          <a:p>
            <a:r>
              <a:rPr lang="en-US" altLang="zh-CN" sz="2800" dirty="0" smtClean="0">
                <a:latin typeface="3ds" panose="02000503020000020004" pitchFamily="2" charset="0"/>
              </a:rPr>
              <a:t>Summary </a:t>
            </a:r>
            <a:endParaRPr lang="zh-CN" altLang="en-US" sz="2800" dirty="0">
              <a:latin typeface="3ds" panose="020005030200000200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>
                <a:latin typeface="3ds" panose="02000503020000020004" pitchFamily="2" charset="0"/>
              </a:rPr>
              <a:t>2</a:t>
            </a:fld>
            <a:endParaRPr lang="zh-CN" altLang="en-US">
              <a:latin typeface="3d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3ds" panose="02000503020000020004" pitchFamily="2" charset="0"/>
              </a:rPr>
              <a:t>Summary</a:t>
            </a:r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706253" y="2133600"/>
            <a:ext cx="7145516" cy="3777622"/>
          </a:xfrm>
        </p:spPr>
        <p:txBody>
          <a:bodyPr/>
          <a:lstStyle/>
          <a:p>
            <a:r>
              <a:rPr lang="en-US" altLang="zh-CN" sz="2400" dirty="0" smtClean="0">
                <a:latin typeface="3ds" panose="02000503020000020004" pitchFamily="2" charset="0"/>
              </a:rPr>
              <a:t>PandaX-4T vessels is almost finished</a:t>
            </a:r>
          </a:p>
          <a:p>
            <a:r>
              <a:rPr lang="en-US" altLang="zh-CN" sz="2400" dirty="0" smtClean="0">
                <a:latin typeface="3ds" panose="02000503020000020004" pitchFamily="2" charset="0"/>
              </a:rPr>
              <a:t>Mass production of low background is possible</a:t>
            </a:r>
          </a:p>
          <a:p>
            <a:r>
              <a:rPr lang="en-US" altLang="zh-CN" sz="2400" dirty="0">
                <a:latin typeface="3ds" panose="02000503020000020004" pitchFamily="2" charset="0"/>
              </a:rPr>
              <a:t>Accumulating experience for the next </a:t>
            </a:r>
            <a:r>
              <a:rPr lang="en-US" altLang="zh-CN" sz="2400" dirty="0" smtClean="0">
                <a:latin typeface="3ds" panose="02000503020000020004" pitchFamily="2" charset="0"/>
              </a:rPr>
              <a:t>generation detector vessels</a:t>
            </a:r>
          </a:p>
          <a:p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>
                <a:latin typeface="3ds" panose="02000503020000020004" pitchFamily="2" charset="0"/>
              </a:rPr>
              <a:t>20</a:t>
            </a:fld>
            <a:endParaRPr lang="zh-CN" altLang="en-US">
              <a:latin typeface="3d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11500" dirty="0" smtClean="0">
                <a:latin typeface="3ds" panose="02000503020000020004" pitchFamily="2" charset="0"/>
              </a:rPr>
              <a:t>Thanks!</a:t>
            </a:r>
            <a:endParaRPr lang="zh-CN" altLang="en-US" sz="11500" dirty="0">
              <a:latin typeface="3ds" panose="02000503020000020004" pitchFamily="2" charset="0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0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3861" y="223544"/>
            <a:ext cx="6589199" cy="728563"/>
          </a:xfrm>
        </p:spPr>
        <p:txBody>
          <a:bodyPr/>
          <a:lstStyle/>
          <a:p>
            <a:r>
              <a:rPr lang="en-US" altLang="zh-CN" dirty="0" smtClean="0">
                <a:latin typeface="3ds" panose="02000503020000020004" pitchFamily="2" charset="0"/>
              </a:rPr>
              <a:t>Lab layout</a:t>
            </a:r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>
                <a:latin typeface="3ds" panose="02000503020000020004" pitchFamily="2" charset="0"/>
              </a:rPr>
              <a:t>3</a:t>
            </a:fld>
            <a:endParaRPr lang="zh-CN" altLang="en-US">
              <a:latin typeface="3ds" panose="02000503020000020004" pitchFamily="2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4434"/>
            <a:ext cx="9127056" cy="535778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3377" y="5938887"/>
            <a:ext cx="2573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Xenon storage</a:t>
            </a:r>
          </a:p>
          <a:p>
            <a:r>
              <a:rPr lang="en-US" altLang="zh-CN" dirty="0" smtClean="0">
                <a:latin typeface="3ds" panose="02000503020000020004" pitchFamily="2" charset="0"/>
              </a:rPr>
              <a:t>And Rn free instrument</a:t>
            </a:r>
            <a:endParaRPr lang="zh-CN" altLang="en-US" dirty="0">
              <a:latin typeface="3ds" panose="02000503020000020004" pitchFamily="2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791852" y="2667786"/>
            <a:ext cx="304354" cy="3271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71860" y="6202837"/>
            <a:ext cx="243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Rn free room</a:t>
            </a:r>
          </a:p>
          <a:p>
            <a:r>
              <a:rPr lang="en-US" altLang="zh-CN" dirty="0" smtClean="0">
                <a:latin typeface="3ds" panose="02000503020000020004" pitchFamily="2" charset="0"/>
              </a:rPr>
              <a:t>Fresh air: 300m</a:t>
            </a:r>
            <a:r>
              <a:rPr lang="en-US" altLang="zh-CN" baseline="30000" dirty="0" smtClean="0">
                <a:latin typeface="3ds" panose="02000503020000020004" pitchFamily="2" charset="0"/>
              </a:rPr>
              <a:t>3</a:t>
            </a:r>
            <a:r>
              <a:rPr lang="en-US" altLang="zh-CN" dirty="0" smtClean="0">
                <a:latin typeface="3ds" panose="02000503020000020004" pitchFamily="2" charset="0"/>
              </a:rPr>
              <a:t>/h</a:t>
            </a:r>
            <a:endParaRPr lang="zh-CN" altLang="en-US" dirty="0">
              <a:latin typeface="3ds" panose="02000503020000020004" pitchFamily="2" charset="0"/>
            </a:endParaRPr>
          </a:p>
          <a:p>
            <a:r>
              <a:rPr lang="en-US" altLang="zh-CN" dirty="0" smtClean="0">
                <a:latin typeface="3ds" panose="02000503020000020004" pitchFamily="2" charset="0"/>
              </a:rPr>
              <a:t> </a:t>
            </a:r>
            <a:endParaRPr lang="zh-CN" altLang="en-US" dirty="0">
              <a:latin typeface="3ds" panose="02000503020000020004" pitchFamily="2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2620652" y="3007151"/>
            <a:ext cx="377072" cy="3195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右大括号 10"/>
          <p:cNvSpPr/>
          <p:nvPr/>
        </p:nvSpPr>
        <p:spPr>
          <a:xfrm rot="16200000">
            <a:off x="4480317" y="-445648"/>
            <a:ext cx="390757" cy="4600283"/>
          </a:xfrm>
          <a:prstGeom prst="rightBrace">
            <a:avLst>
              <a:gd name="adj1" fmla="val 8333"/>
              <a:gd name="adj2" fmla="val 51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3ds" panose="02000503020000020004" pitchFamily="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94668" y="895026"/>
            <a:ext cx="303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Clean room 10000 Class</a:t>
            </a:r>
          </a:p>
          <a:p>
            <a:r>
              <a:rPr lang="en-US" altLang="zh-CN" dirty="0" smtClean="0">
                <a:latin typeface="3ds" panose="02000503020000020004" pitchFamily="2" charset="0"/>
              </a:rPr>
              <a:t>Fresh air</a:t>
            </a:r>
            <a:r>
              <a:rPr lang="zh-CN" altLang="en-US" dirty="0" smtClean="0">
                <a:latin typeface="3ds" panose="02000503020000020004" pitchFamily="2" charset="0"/>
              </a:rPr>
              <a:t>： </a:t>
            </a:r>
            <a:r>
              <a:rPr lang="en-US" altLang="zh-CN" dirty="0" smtClean="0">
                <a:latin typeface="3ds" panose="02000503020000020004" pitchFamily="2" charset="0"/>
              </a:rPr>
              <a:t>1500m</a:t>
            </a:r>
            <a:r>
              <a:rPr lang="en-US" altLang="zh-CN" baseline="30000" dirty="0" smtClean="0">
                <a:latin typeface="3ds" panose="02000503020000020004" pitchFamily="2" charset="0"/>
              </a:rPr>
              <a:t>3</a:t>
            </a:r>
            <a:r>
              <a:rPr lang="en-US" altLang="zh-CN" dirty="0" smtClean="0">
                <a:latin typeface="3ds" panose="02000503020000020004" pitchFamily="2" charset="0"/>
              </a:rPr>
              <a:t>/h</a:t>
            </a:r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02458" y="490194"/>
            <a:ext cx="220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Distillation tower</a:t>
            </a:r>
            <a:endParaRPr lang="zh-CN" altLang="en-US" dirty="0">
              <a:latin typeface="3ds" panose="02000503020000020004" pitchFamily="2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7701699" y="952107"/>
            <a:ext cx="461913" cy="1310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5836" y="147338"/>
            <a:ext cx="6589199" cy="776489"/>
          </a:xfrm>
        </p:spPr>
        <p:txBody>
          <a:bodyPr/>
          <a:lstStyle/>
          <a:p>
            <a:r>
              <a:rPr lang="en-US" altLang="zh-CN" dirty="0" smtClean="0">
                <a:latin typeface="3ds" panose="02000503020000020004" pitchFamily="2" charset="0"/>
              </a:rPr>
              <a:t>Water shield tank</a:t>
            </a:r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>
                <a:latin typeface="3ds" panose="02000503020000020004" pitchFamily="2" charset="0"/>
              </a:rPr>
              <a:t>4</a:t>
            </a:fld>
            <a:endParaRPr lang="zh-CN" altLang="en-US">
              <a:latin typeface="3ds" panose="02000503020000020004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7042"/>
            <a:ext cx="3971616" cy="5620958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89196" y="1264554"/>
            <a:ext cx="4854804" cy="517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0009" y="480767"/>
            <a:ext cx="7054392" cy="672141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3ds" panose="02000503020000020004" pitchFamily="2" charset="0"/>
              </a:rPr>
              <a:t>PandaX-4T Vessels requirements</a:t>
            </a:r>
            <a:endParaRPr lang="zh-CN" altLang="en-US" sz="3200" dirty="0">
              <a:latin typeface="3ds" panose="02000503020000020004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6206" y="1376313"/>
            <a:ext cx="8047793" cy="522245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400" dirty="0" smtClean="0">
                <a:latin typeface="3ds" panose="02000503020000020004" pitchFamily="2" charset="0"/>
              </a:rPr>
              <a:t>Liquid xenon Target volume </a:t>
            </a:r>
            <a:r>
              <a:rPr lang="el-GR" altLang="zh-CN" sz="2400" dirty="0" smtClean="0">
                <a:latin typeface="3ds" panose="02000503020000020004" pitchFamily="2" charset="0"/>
              </a:rPr>
              <a:t>Φ</a:t>
            </a:r>
            <a:r>
              <a:rPr lang="en-US" altLang="zh-CN" sz="2400" dirty="0" smtClean="0">
                <a:latin typeface="3ds" panose="02000503020000020004" pitchFamily="2" charset="0"/>
              </a:rPr>
              <a:t>1200mm×1200mm</a:t>
            </a:r>
          </a:p>
          <a:p>
            <a:r>
              <a:rPr lang="en-US" altLang="zh-CN" sz="2400" dirty="0" smtClean="0">
                <a:latin typeface="3ds" panose="02000503020000020004" pitchFamily="2" charset="0"/>
              </a:rPr>
              <a:t>Inner overflow </a:t>
            </a:r>
            <a:r>
              <a:rPr lang="en-US" altLang="zh-CN" sz="2400" dirty="0" smtClean="0">
                <a:latin typeface="3ds" panose="02000503020000020004" pitchFamily="2" charset="0"/>
              </a:rPr>
              <a:t>chamber</a:t>
            </a:r>
          </a:p>
          <a:p>
            <a:r>
              <a:rPr lang="en-US" altLang="zh-CN" sz="2400" dirty="0" smtClean="0">
                <a:latin typeface="3ds" panose="02000503020000020004" pitchFamily="2" charset="0"/>
              </a:rPr>
              <a:t>Detector operation temperature: -100</a:t>
            </a:r>
            <a:r>
              <a:rPr lang="zh-CN" altLang="en-US" sz="2400" dirty="0" smtClean="0">
                <a:latin typeface="3ds" panose="02000503020000020004" pitchFamily="2" charset="0"/>
              </a:rPr>
              <a:t>℃</a:t>
            </a:r>
            <a:endParaRPr lang="en-US" altLang="zh-CN" sz="2400" dirty="0" smtClean="0">
              <a:latin typeface="3ds" panose="02000503020000020004" pitchFamily="2" charset="0"/>
            </a:endParaRPr>
          </a:p>
          <a:p>
            <a:r>
              <a:rPr lang="en-US" altLang="zh-CN" sz="2400" dirty="0" smtClean="0">
                <a:latin typeface="3ds" panose="02000503020000020004" pitchFamily="2" charset="0"/>
              </a:rPr>
              <a:t>PMT cables: 25</a:t>
            </a:r>
            <a:r>
              <a:rPr lang="en-US" altLang="zh-CN" sz="2400" dirty="0">
                <a:latin typeface="3ds" panose="02000503020000020004" pitchFamily="2" charset="0"/>
              </a:rPr>
              <a:t>×</a:t>
            </a:r>
            <a:r>
              <a:rPr lang="en-US" altLang="zh-CN" sz="2400" dirty="0" smtClean="0">
                <a:latin typeface="3ds" panose="02000503020000020004" pitchFamily="2" charset="0"/>
              </a:rPr>
              <a:t>Kyocera feedthrough</a:t>
            </a:r>
          </a:p>
          <a:p>
            <a:pPr lvl="1"/>
            <a:r>
              <a:rPr lang="en-US" altLang="zh-CN" sz="2000" dirty="0" smtClean="0">
                <a:latin typeface="3ds" panose="02000503020000020004" pitchFamily="2" charset="0"/>
              </a:rPr>
              <a:t>Top PMT </a:t>
            </a:r>
            <a:r>
              <a:rPr lang="en-US" altLang="zh-CN" sz="2000" dirty="0">
                <a:latin typeface="3ds" panose="02000503020000020004" pitchFamily="2" charset="0"/>
              </a:rPr>
              <a:t>array 169×3 R11410, </a:t>
            </a:r>
            <a:r>
              <a:rPr lang="en-US" altLang="zh-CN" sz="2000" dirty="0" smtClean="0">
                <a:latin typeface="3ds" panose="02000503020000020004" pitchFamily="2" charset="0"/>
              </a:rPr>
              <a:t>423pins</a:t>
            </a:r>
          </a:p>
          <a:p>
            <a:pPr lvl="1"/>
            <a:r>
              <a:rPr lang="en-US" altLang="zh-CN" sz="2000" dirty="0" smtClean="0">
                <a:latin typeface="3ds" panose="02000503020000020004" pitchFamily="2" charset="0"/>
              </a:rPr>
              <a:t>Bottom PMT </a:t>
            </a:r>
            <a:r>
              <a:rPr lang="en-US" altLang="zh-CN" sz="2000" dirty="0">
                <a:latin typeface="3ds" panose="02000503020000020004" pitchFamily="2" charset="0"/>
              </a:rPr>
              <a:t>array 199×3 R11410, </a:t>
            </a:r>
            <a:r>
              <a:rPr lang="en-US" altLang="zh-CN" sz="2000" dirty="0" smtClean="0">
                <a:latin typeface="3ds" panose="02000503020000020004" pitchFamily="2" charset="0"/>
              </a:rPr>
              <a:t>360 pins</a:t>
            </a:r>
          </a:p>
          <a:p>
            <a:pPr lvl="1"/>
            <a:r>
              <a:rPr lang="en-US" altLang="zh-CN" sz="2000" dirty="0" smtClean="0">
                <a:latin typeface="3ds" panose="02000503020000020004" pitchFamily="2" charset="0"/>
              </a:rPr>
              <a:t>Veto PMT </a:t>
            </a:r>
            <a:r>
              <a:rPr lang="en-US" altLang="zh-CN" sz="2000" dirty="0">
                <a:latin typeface="3ds" panose="02000503020000020004" pitchFamily="2" charset="0"/>
              </a:rPr>
              <a:t>array 96×1 R8520, </a:t>
            </a:r>
            <a:r>
              <a:rPr lang="en-US" altLang="zh-CN" sz="2000" dirty="0" smtClean="0">
                <a:latin typeface="3ds" panose="02000503020000020004" pitchFamily="2" charset="0"/>
              </a:rPr>
              <a:t>288 pins</a:t>
            </a:r>
          </a:p>
          <a:p>
            <a:r>
              <a:rPr lang="en-US" altLang="zh-CN" sz="2400" dirty="0" smtClean="0">
                <a:latin typeface="3ds" panose="02000503020000020004" pitchFamily="2" charset="0"/>
              </a:rPr>
              <a:t>Sensors, 48 pins</a:t>
            </a:r>
          </a:p>
          <a:p>
            <a:r>
              <a:rPr lang="en-US" altLang="zh-CN" sz="2400" dirty="0" smtClean="0">
                <a:latin typeface="3ds" panose="02000503020000020004" pitchFamily="2" charset="0"/>
              </a:rPr>
              <a:t>Vacuum port</a:t>
            </a:r>
          </a:p>
          <a:p>
            <a:r>
              <a:rPr lang="en-US" altLang="zh-CN" sz="2400" dirty="0" smtClean="0">
                <a:latin typeface="3ds" panose="02000503020000020004" pitchFamily="2" charset="0"/>
              </a:rPr>
              <a:t>Liquid xenon inlet and outlet</a:t>
            </a:r>
          </a:p>
          <a:p>
            <a:r>
              <a:rPr lang="en-US" altLang="zh-CN" sz="2400" dirty="0" smtClean="0">
                <a:latin typeface="3ds" panose="02000503020000020004" pitchFamily="2" charset="0"/>
              </a:rPr>
              <a:t>Optical fiber calibration</a:t>
            </a:r>
          </a:p>
          <a:p>
            <a:r>
              <a:rPr lang="en-US" altLang="zh-CN" sz="2400" dirty="0" smtClean="0">
                <a:latin typeface="3ds" panose="02000503020000020004" pitchFamily="2" charset="0"/>
              </a:rPr>
              <a:t>Cathode &amp; gate </a:t>
            </a:r>
          </a:p>
          <a:p>
            <a:r>
              <a:rPr lang="en-US" altLang="zh-CN" sz="2400" dirty="0" smtClean="0">
                <a:latin typeface="3ds" panose="02000503020000020004" pitchFamily="2" charset="0"/>
              </a:rPr>
              <a:t>Liquid level adjustment</a:t>
            </a:r>
          </a:p>
          <a:p>
            <a:r>
              <a:rPr lang="en-US" altLang="zh-CN" sz="2400" dirty="0" smtClean="0">
                <a:latin typeface="3ds" panose="02000503020000020004" pitchFamily="2" charset="0"/>
              </a:rPr>
              <a:t>Water shield</a:t>
            </a:r>
            <a:r>
              <a:rPr lang="zh-CN" altLang="en-US" sz="2400" dirty="0" smtClean="0">
                <a:latin typeface="3ds" panose="02000503020000020004" pitchFamily="2" charset="0"/>
              </a:rPr>
              <a:t>，</a:t>
            </a:r>
            <a:r>
              <a:rPr lang="en-US" altLang="zh-CN" sz="2400" dirty="0" smtClean="0">
                <a:latin typeface="3ds" panose="02000503020000020004" pitchFamily="2" charset="0"/>
              </a:rPr>
              <a:t>about 6m water depth</a:t>
            </a:r>
          </a:p>
          <a:p>
            <a:endParaRPr lang="en-US" altLang="zh-CN" sz="2400" dirty="0" smtClean="0">
              <a:latin typeface="3ds" panose="02000503020000020004" pitchFamily="2" charset="0"/>
            </a:endParaRPr>
          </a:p>
          <a:p>
            <a:endParaRPr lang="zh-CN" altLang="en-US" sz="2400" dirty="0">
              <a:latin typeface="3ds" panose="020005030200000200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>
                <a:latin typeface="3ds" panose="02000503020000020004" pitchFamily="2" charset="0"/>
              </a:rPr>
              <a:t>5</a:t>
            </a:fld>
            <a:endParaRPr lang="zh-CN" altLang="en-US">
              <a:latin typeface="3d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414021" y="457822"/>
            <a:ext cx="7569723" cy="823008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PandaX-4T detector nozzles list</a:t>
            </a:r>
            <a:endParaRPr lang="zh-CN" altLang="en-US" sz="32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381188" y="2133600"/>
            <a:ext cx="1153212" cy="3777622"/>
          </a:xfrm>
        </p:spPr>
        <p:txBody>
          <a:bodyPr/>
          <a:lstStyle/>
          <a:p>
            <a:r>
              <a:rPr lang="en-US" altLang="zh-CN" dirty="0" smtClean="0"/>
              <a:t>Liquid xenon dimension </a:t>
            </a:r>
            <a:r>
              <a:rPr lang="el-GR" altLang="zh-CN" dirty="0" smtClean="0">
                <a:latin typeface="Century Gothic" panose="020B0502020202020204" pitchFamily="34" charset="0"/>
              </a:rPr>
              <a:t>Φ</a:t>
            </a:r>
            <a:r>
              <a:rPr lang="en-US" altLang="zh-CN" dirty="0" smtClean="0">
                <a:latin typeface="Century Gothic" panose="020B0502020202020204" pitchFamily="34" charset="0"/>
              </a:rPr>
              <a:t>1200mm×1200mm</a:t>
            </a:r>
          </a:p>
          <a:p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183784"/>
              </p:ext>
            </p:extLst>
          </p:nvPr>
        </p:nvGraphicFramePr>
        <p:xfrm>
          <a:off x="1" y="1280832"/>
          <a:ext cx="9144000" cy="5577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1614">
                  <a:extLst>
                    <a:ext uri="{9D8B030D-6E8A-4147-A177-3AD203B41FA5}">
                      <a16:colId xmlns:a16="http://schemas.microsoft.com/office/drawing/2014/main" val="4140959032"/>
                    </a:ext>
                  </a:extLst>
                </a:gridCol>
                <a:gridCol w="2187245">
                  <a:extLst>
                    <a:ext uri="{9D8B030D-6E8A-4147-A177-3AD203B41FA5}">
                      <a16:colId xmlns:a16="http://schemas.microsoft.com/office/drawing/2014/main" val="1540472862"/>
                    </a:ext>
                  </a:extLst>
                </a:gridCol>
                <a:gridCol w="1825141">
                  <a:extLst>
                    <a:ext uri="{9D8B030D-6E8A-4147-A177-3AD203B41FA5}">
                      <a16:colId xmlns:a16="http://schemas.microsoft.com/office/drawing/2014/main" val="3238886980"/>
                    </a:ext>
                  </a:extLst>
                </a:gridCol>
              </a:tblGrid>
              <a:tr h="371811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暗物质探测器需求</a:t>
                      </a:r>
                      <a:endParaRPr lang="zh-CN" sz="1600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内罐接管法兰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外罐接管法兰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182223"/>
                  </a:ext>
                </a:extLst>
              </a:tr>
              <a:tr h="371811">
                <a:tc rowSpan="2"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PMT </a:t>
                      </a:r>
                      <a:r>
                        <a:rPr lang="zh-CN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信号电缆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</a:t>
                      </a:r>
                      <a:r>
                        <a:rPr lang="zh-CN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×</a:t>
                      </a:r>
                      <a:r>
                        <a:rPr lang="en-US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CF100</a:t>
                      </a:r>
                      <a:r>
                        <a:rPr lang="en-US" sz="1600" kern="100" baseline="300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*</a:t>
                      </a:r>
                      <a:endParaRPr lang="zh-CN" sz="1600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DN250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5830104"/>
                  </a:ext>
                </a:extLst>
              </a:tr>
              <a:tr h="371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CF35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350172"/>
                  </a:ext>
                </a:extLst>
              </a:tr>
              <a:tr h="371811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内罐气体接口、内真空接口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CF100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DN250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1062908"/>
                  </a:ext>
                </a:extLst>
              </a:tr>
              <a:tr h="371811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液氙进口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CF35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288081"/>
                  </a:ext>
                </a:extLst>
              </a:tr>
              <a:tr h="371811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液氙出口</a:t>
                      </a:r>
                      <a:endParaRPr lang="zh-CN" sz="1600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CF35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440537"/>
                  </a:ext>
                </a:extLst>
              </a:tr>
              <a:tr h="371811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外真空</a:t>
                      </a:r>
                      <a:endParaRPr lang="zh-CN" sz="1600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2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DN250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0896532"/>
                  </a:ext>
                </a:extLst>
              </a:tr>
              <a:tr h="371811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-50kV</a:t>
                      </a:r>
                      <a:r>
                        <a:rPr lang="zh-CN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高压线</a:t>
                      </a:r>
                      <a:endParaRPr lang="zh-CN" sz="1600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CF35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DN250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8148800"/>
                  </a:ext>
                </a:extLst>
              </a:tr>
              <a:tr h="371811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液位调节</a:t>
                      </a:r>
                      <a:endParaRPr lang="zh-CN" sz="1600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CF35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DN250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6145728"/>
                  </a:ext>
                </a:extLst>
              </a:tr>
              <a:tr h="371811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光纤刻度</a:t>
                      </a:r>
                      <a:endParaRPr lang="zh-CN" sz="1600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CF35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DN250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5050763"/>
                  </a:ext>
                </a:extLst>
              </a:tr>
              <a:tr h="371811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-10kV</a:t>
                      </a:r>
                      <a:r>
                        <a:rPr lang="zh-CN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高压线</a:t>
                      </a:r>
                      <a:endParaRPr lang="zh-CN" sz="1600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CF35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279481"/>
                  </a:ext>
                </a:extLst>
              </a:tr>
              <a:tr h="371811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内罐内液位计、温度传感器电缆，共</a:t>
                      </a:r>
                      <a:r>
                        <a:rPr lang="en-US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25</a:t>
                      </a:r>
                      <a:r>
                        <a:rPr lang="zh-CN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芯</a:t>
                      </a:r>
                      <a:endParaRPr lang="zh-CN" sz="1600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CF35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669521"/>
                  </a:ext>
                </a:extLst>
              </a:tr>
              <a:tr h="371811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内罐外温度传感器电缆，共</a:t>
                      </a:r>
                      <a:r>
                        <a:rPr lang="en-US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15</a:t>
                      </a:r>
                      <a:r>
                        <a:rPr lang="zh-CN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芯</a:t>
                      </a:r>
                      <a:endParaRPr lang="zh-CN" sz="1600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 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37332"/>
                  </a:ext>
                </a:extLst>
              </a:tr>
              <a:tr h="371811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刻度管</a:t>
                      </a:r>
                      <a:endParaRPr lang="zh-CN" sz="1600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2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697454"/>
                  </a:ext>
                </a:extLst>
              </a:tr>
              <a:tr h="371811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备用</a:t>
                      </a:r>
                      <a:endParaRPr lang="zh-CN" sz="1600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CF35</a:t>
                      </a:r>
                      <a:endParaRPr lang="zh-CN" sz="1600" kern="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sz="1200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00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9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788" y="1098580"/>
            <a:ext cx="5742075" cy="54661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512" y="48884"/>
            <a:ext cx="8221353" cy="628041"/>
          </a:xfrm>
          <a:ln w="31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3ds" panose="02000503020000020004" pitchFamily="2" charset="0"/>
                <a:cs typeface="Arial" panose="020B0604020202020204" pitchFamily="34" charset="0"/>
              </a:rPr>
              <a:t>PandaX-4T vessel nozzles design</a:t>
            </a:r>
            <a:endParaRPr lang="zh-CN" altLang="en-US" dirty="0">
              <a:solidFill>
                <a:srgbClr val="FF0000"/>
              </a:solidFill>
              <a:latin typeface="3ds" panose="0200050302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45717" y="3619689"/>
            <a:ext cx="166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Inner Vacuum and to cooling bus CF100</a:t>
            </a:r>
            <a:endParaRPr lang="zh-CN" altLang="en-US" dirty="0">
              <a:latin typeface="3ds" panose="0200050302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6213159" y="2932224"/>
            <a:ext cx="1283284" cy="999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6519041" y="3928352"/>
            <a:ext cx="1113210" cy="377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5977817" y="4747054"/>
            <a:ext cx="1491047" cy="518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985329" y="6541942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Liquid </a:t>
            </a:r>
            <a:r>
              <a:rPr lang="en-US" altLang="zh-CN" dirty="0" err="1" smtClean="0">
                <a:latin typeface="3ds" panose="02000503020000020004" pitchFamily="2" charset="0"/>
                <a:cs typeface="Arial" panose="020B0604020202020204" pitchFamily="34" charset="0"/>
              </a:rPr>
              <a:t>Xe</a:t>
            </a:r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 level adjustment</a:t>
            </a:r>
            <a:endParaRPr lang="zh-CN" altLang="en-US" dirty="0">
              <a:latin typeface="3ds" panose="0200050302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757906" y="5426168"/>
            <a:ext cx="738489" cy="12074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742319" y="5527393"/>
            <a:ext cx="24055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PMT cable 4×CF100</a:t>
            </a:r>
          </a:p>
          <a:p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With 24×CF35</a:t>
            </a:r>
            <a:endParaRPr lang="zh-CN" altLang="en-US" dirty="0">
              <a:latin typeface="3ds" panose="0200050302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5307334" y="4621056"/>
            <a:ext cx="1623910" cy="933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434465" y="4965186"/>
            <a:ext cx="2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3ds" panose="02000503020000020004" pitchFamily="2" charset="0"/>
                <a:cs typeface="Arial" panose="020B0604020202020204" pitchFamily="34" charset="0"/>
              </a:rPr>
              <a:t>Lxe</a:t>
            </a:r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 outlet </a:t>
            </a:r>
            <a:endParaRPr lang="zh-CN" altLang="en-US" dirty="0">
              <a:latin typeface="3ds" panose="02000503020000020004" pitchFamily="2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96442" y="2850292"/>
            <a:ext cx="207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3ds" panose="02000503020000020004" pitchFamily="2" charset="0"/>
                <a:cs typeface="Arial" panose="020B0604020202020204" pitchFamily="34" charset="0"/>
              </a:rPr>
              <a:t>Lxe</a:t>
            </a:r>
            <a:r>
              <a:rPr lang="en-US" altLang="zh-CN" dirty="0">
                <a:latin typeface="3ds" panose="02000503020000020004" pitchFamily="2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inlet </a:t>
            </a:r>
            <a:endParaRPr lang="en-US" altLang="zh-CN" dirty="0">
              <a:latin typeface="3ds" panose="02000503020000020004" pitchFamily="2" charset="0"/>
              <a:cs typeface="Arial" panose="020B0604020202020204" pitchFamily="34" charset="0"/>
            </a:endParaRPr>
          </a:p>
          <a:p>
            <a:endParaRPr lang="zh-CN" altLang="en-US" dirty="0">
              <a:latin typeface="3ds" panose="02000503020000020004" pitchFamily="2" charset="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08161" y="6528347"/>
            <a:ext cx="193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Out vacuum</a:t>
            </a:r>
            <a:endParaRPr lang="zh-CN" altLang="en-US" dirty="0">
              <a:latin typeface="3ds" panose="0200050302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H="1" flipV="1">
            <a:off x="5992153" y="6299870"/>
            <a:ext cx="221006" cy="304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10705" y="1184585"/>
            <a:ext cx="143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PMT cables</a:t>
            </a:r>
            <a:endParaRPr lang="zh-CN" altLang="en-US" dirty="0">
              <a:latin typeface="3ds" panose="0200050302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2125373" y="1416398"/>
            <a:ext cx="655065" cy="271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7370465" y="3495294"/>
            <a:ext cx="468676" cy="151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5907" y="2386334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Optical fiber</a:t>
            </a:r>
            <a:endParaRPr lang="zh-CN" altLang="en-US" dirty="0">
              <a:latin typeface="3ds" panose="0200050302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432474" y="2685535"/>
            <a:ext cx="1194492" cy="1061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286434" y="729248"/>
            <a:ext cx="126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HV: -50kv</a:t>
            </a:r>
            <a:endParaRPr lang="zh-CN" altLang="en-US" dirty="0">
              <a:latin typeface="3ds" panose="0200050302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1228" y="1872211"/>
            <a:ext cx="138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HV: -10kv</a:t>
            </a:r>
            <a:endParaRPr lang="zh-CN" altLang="en-US" dirty="0">
              <a:latin typeface="3ds" panose="0200050302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1787620" y="2061428"/>
            <a:ext cx="1031176" cy="75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3609732" y="1098580"/>
            <a:ext cx="927535" cy="1136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477" y="2988964"/>
            <a:ext cx="1771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3ds" panose="02000503020000020004" pitchFamily="2" charset="0"/>
                <a:cs typeface="Arial" panose="020B0604020202020204" pitchFamily="34" charset="0"/>
              </a:rPr>
              <a:t>Calibration</a:t>
            </a:r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,</a:t>
            </a:r>
          </a:p>
          <a:p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-10kv cable,</a:t>
            </a:r>
          </a:p>
          <a:p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Optical fiber,</a:t>
            </a:r>
          </a:p>
          <a:p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T sensor cables,</a:t>
            </a:r>
          </a:p>
          <a:p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Level meter cable,</a:t>
            </a:r>
          </a:p>
          <a:p>
            <a:endParaRPr lang="zh-CN" altLang="en-US" dirty="0">
              <a:latin typeface="3ds" panose="0200050302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1329336" y="3454996"/>
            <a:ext cx="286630" cy="261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99027" y="4933213"/>
            <a:ext cx="2004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T sensor,</a:t>
            </a:r>
          </a:p>
          <a:p>
            <a:r>
              <a:rPr lang="en-US" altLang="zh-CN" dirty="0" smtClean="0">
                <a:latin typeface="3ds" panose="02000503020000020004" pitchFamily="2" charset="0"/>
                <a:cs typeface="Arial" panose="020B0604020202020204" pitchFamily="34" charset="0"/>
              </a:rPr>
              <a:t> level meter cables</a:t>
            </a:r>
            <a:endParaRPr lang="zh-CN" altLang="en-US" dirty="0">
              <a:latin typeface="3ds" panose="0200050302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V="1">
            <a:off x="1399780" y="4792717"/>
            <a:ext cx="1435977" cy="662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5338119" y="1020822"/>
            <a:ext cx="296563" cy="395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7182512" y="187221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Backup CF35</a:t>
            </a:r>
            <a:endParaRPr lang="zh-CN" altLang="en-US" dirty="0">
              <a:latin typeface="3ds" panose="02000503020000020004" pitchFamily="2" charset="0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H="1" flipV="1">
            <a:off x="5509735" y="5459906"/>
            <a:ext cx="1359253" cy="889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H="1">
            <a:off x="5338119" y="2056877"/>
            <a:ext cx="1710186" cy="266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810418" y="6264261"/>
            <a:ext cx="233742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PMT cable CF35</a:t>
            </a:r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477" y="6206614"/>
            <a:ext cx="167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</a:rPr>
              <a:t>Step motor</a:t>
            </a:r>
            <a:endParaRPr lang="en-US" altLang="zh-CN" dirty="0">
              <a:latin typeface="3ds" panose="02000503020000020004" pitchFamily="2" charset="0"/>
            </a:endParaRPr>
          </a:p>
          <a:p>
            <a:r>
              <a:rPr lang="en-US" altLang="zh-CN" dirty="0" smtClean="0">
                <a:latin typeface="3ds" panose="02000503020000020004" pitchFamily="2" charset="0"/>
              </a:rPr>
              <a:t>heating tubes</a:t>
            </a:r>
            <a:endParaRPr lang="zh-CN" altLang="en-US" dirty="0">
              <a:latin typeface="3ds" panose="02000503020000020004" pitchFamily="2" charset="0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 flipV="1">
            <a:off x="1497916" y="6033081"/>
            <a:ext cx="1227121" cy="415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7434464" y="1218610"/>
            <a:ext cx="146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3ds" panose="02000503020000020004" pitchFamily="2" charset="0"/>
                <a:ea typeface="仿宋" panose="02010609060101010101" pitchFamily="49" charset="-122"/>
              </a:rPr>
              <a:t>Fixed parts</a:t>
            </a:r>
            <a:endParaRPr lang="zh-CN" altLang="en-US" dirty="0">
              <a:latin typeface="3ds" panose="02000503020000020004" pitchFamily="2" charset="0"/>
              <a:ea typeface="仿宋" panose="02010609060101010101" pitchFamily="49" charset="-122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 flipH="1">
            <a:off x="4627179" y="1416398"/>
            <a:ext cx="2716863" cy="171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7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3130" y="473281"/>
            <a:ext cx="6941270" cy="780484"/>
          </a:xfrm>
        </p:spPr>
        <p:txBody>
          <a:bodyPr/>
          <a:lstStyle/>
          <a:p>
            <a:r>
              <a:rPr lang="en-US" altLang="zh-CN" dirty="0" smtClean="0">
                <a:latin typeface="3ds" panose="02000503020000020004" pitchFamily="2" charset="0"/>
              </a:rPr>
              <a:t>Inner vessel sealing design</a:t>
            </a:r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1535" y="1743959"/>
            <a:ext cx="5561814" cy="4713402"/>
          </a:xfrm>
        </p:spPr>
        <p:txBody>
          <a:bodyPr>
            <a:normAutofit/>
          </a:bodyPr>
          <a:lstStyle/>
          <a:p>
            <a:r>
              <a:rPr lang="en-US" altLang="zh-CN" sz="2200" dirty="0" smtClean="0">
                <a:latin typeface="3ds" panose="02000503020000020004" pitchFamily="2" charset="0"/>
              </a:rPr>
              <a:t>Nozzles flange: CF35, CF100, Cu gasket</a:t>
            </a:r>
          </a:p>
          <a:p>
            <a:r>
              <a:rPr lang="en-US" altLang="zh-CN" sz="2200" dirty="0" smtClean="0">
                <a:latin typeface="3ds" panose="02000503020000020004" pitchFamily="2" charset="0"/>
              </a:rPr>
              <a:t>Vessel flange: indium sealing</a:t>
            </a:r>
          </a:p>
          <a:p>
            <a:pPr lvl="1"/>
            <a:r>
              <a:rPr lang="en-US" altLang="zh-CN" sz="2000" dirty="0" smtClean="0">
                <a:latin typeface="3ds" panose="02000503020000020004" pitchFamily="2" charset="0"/>
              </a:rPr>
              <a:t>Without standard design code, </a:t>
            </a:r>
            <a:r>
              <a:rPr lang="en-US" altLang="zh-CN" sz="2000" dirty="0">
                <a:latin typeface="3ds" panose="02000503020000020004" pitchFamily="2" charset="0"/>
              </a:rPr>
              <a:t>gasket factor and Seal specific </a:t>
            </a:r>
            <a:r>
              <a:rPr lang="en-US" altLang="zh-CN" sz="2000" dirty="0" smtClean="0">
                <a:latin typeface="3ds" panose="02000503020000020004" pitchFamily="2" charset="0"/>
              </a:rPr>
              <a:t>pressure are meaningless.</a:t>
            </a:r>
          </a:p>
          <a:p>
            <a:pPr lvl="1"/>
            <a:r>
              <a:rPr lang="en-US" altLang="zh-CN" sz="2000" dirty="0" smtClean="0">
                <a:latin typeface="3ds" panose="02000503020000020004" pitchFamily="2" charset="0"/>
              </a:rPr>
              <a:t>Without </a:t>
            </a:r>
            <a:r>
              <a:rPr lang="en-US" altLang="zh-CN" sz="2000" dirty="0" err="1" smtClean="0">
                <a:latin typeface="3ds" panose="02000503020000020004" pitchFamily="2" charset="0"/>
              </a:rPr>
              <a:t>springback</a:t>
            </a:r>
            <a:endParaRPr lang="en-US" altLang="zh-CN" sz="2000" dirty="0" smtClean="0">
              <a:latin typeface="3ds" panose="02000503020000020004" pitchFamily="2" charset="0"/>
            </a:endParaRPr>
          </a:p>
          <a:p>
            <a:r>
              <a:rPr lang="en-US" altLang="zh-CN" sz="2200" dirty="0" smtClean="0">
                <a:latin typeface="3ds" panose="02000503020000020004" pitchFamily="2" charset="0"/>
              </a:rPr>
              <a:t>Optimal design</a:t>
            </a:r>
          </a:p>
          <a:p>
            <a:pPr lvl="1"/>
            <a:r>
              <a:rPr lang="en-US" altLang="zh-CN" sz="2000" dirty="0" smtClean="0">
                <a:latin typeface="3ds" panose="02000503020000020004" pitchFamily="2" charset="0"/>
              </a:rPr>
              <a:t>Disk spring for bolts can counteract about 80% thermal stress</a:t>
            </a:r>
          </a:p>
          <a:p>
            <a:pPr lvl="1"/>
            <a:endParaRPr lang="zh-CN" altLang="en-US" dirty="0">
              <a:latin typeface="3ds" panose="020005030200000200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>
                <a:latin typeface="3ds" panose="02000503020000020004" pitchFamily="2" charset="0"/>
              </a:rPr>
              <a:t>8</a:t>
            </a:fld>
            <a:endParaRPr lang="zh-CN" altLang="en-US">
              <a:latin typeface="3ds" panose="02000503020000020004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866" y="4632893"/>
            <a:ext cx="2030494" cy="22085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66" y="1496223"/>
            <a:ext cx="2030494" cy="28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0703" y="329900"/>
            <a:ext cx="7623297" cy="823008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3ds" panose="02000503020000020004" pitchFamily="2" charset="0"/>
              </a:rPr>
              <a:t>Outer Vessel sealing——Double O ring</a:t>
            </a:r>
            <a:endParaRPr lang="zh-CN" altLang="en-US" sz="3200" dirty="0">
              <a:latin typeface="3ds" panose="02000503020000020004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0703" y="5241065"/>
            <a:ext cx="7013697" cy="1616935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3ds" panose="02000503020000020004" pitchFamily="2" charset="0"/>
              </a:rPr>
              <a:t>Better sealing reliability </a:t>
            </a:r>
          </a:p>
          <a:p>
            <a:r>
              <a:rPr lang="en-US" altLang="zh-CN" sz="2400" dirty="0" smtClean="0">
                <a:latin typeface="3ds" panose="02000503020000020004" pitchFamily="2" charset="0"/>
              </a:rPr>
              <a:t>Reduce leakage</a:t>
            </a:r>
          </a:p>
          <a:p>
            <a:r>
              <a:rPr lang="en-US" altLang="zh-CN" sz="2400" dirty="0" smtClean="0">
                <a:latin typeface="3ds" panose="02000503020000020004" pitchFamily="2" charset="0"/>
              </a:rPr>
              <a:t>Facilitate vacuum leakage check</a:t>
            </a:r>
            <a:endParaRPr lang="zh-CN" altLang="en-US" sz="2400" dirty="0">
              <a:latin typeface="3ds" panose="020005030200000200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736-DAA7-4EEA-B67C-0D91EACE5037}" type="slidenum">
              <a:rPr lang="zh-CN" altLang="en-US" smtClean="0">
                <a:latin typeface="3ds" panose="02000503020000020004" pitchFamily="2" charset="0"/>
              </a:rPr>
              <a:t>9</a:t>
            </a:fld>
            <a:endParaRPr lang="zh-CN" altLang="en-US">
              <a:latin typeface="3ds" panose="02000503020000020004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28" y="1394943"/>
            <a:ext cx="7325072" cy="37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6591</TotalTime>
  <Words>749</Words>
  <Application>Microsoft Office PowerPoint</Application>
  <PresentationFormat>全屏显示(4:3)</PresentationFormat>
  <Paragraphs>279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仿宋</vt:lpstr>
      <vt:lpstr>宋体</vt:lpstr>
      <vt:lpstr>幼圆</vt:lpstr>
      <vt:lpstr>3ds</vt:lpstr>
      <vt:lpstr>Arial</vt:lpstr>
      <vt:lpstr>Calibri</vt:lpstr>
      <vt:lpstr>Calibri Light</vt:lpstr>
      <vt:lpstr>Century Gothic</vt:lpstr>
      <vt:lpstr>Times New Roman</vt:lpstr>
      <vt:lpstr>Wingdings 3</vt:lpstr>
      <vt:lpstr>丝状</vt:lpstr>
      <vt:lpstr>Office 主题</vt:lpstr>
      <vt:lpstr>PandaX-4T Vessels</vt:lpstr>
      <vt:lpstr>Outline</vt:lpstr>
      <vt:lpstr>Lab layout</vt:lpstr>
      <vt:lpstr>Water shield tank</vt:lpstr>
      <vt:lpstr>PandaX-4T Vessels requirements</vt:lpstr>
      <vt:lpstr>PandaX-4T detector nozzles list</vt:lpstr>
      <vt:lpstr>PandaX-4T vessel nozzles design</vt:lpstr>
      <vt:lpstr>Inner vessel sealing design</vt:lpstr>
      <vt:lpstr>Outer Vessel sealing——Double O ring</vt:lpstr>
      <vt:lpstr>PandaX-4T  inner vessel drawing</vt:lpstr>
      <vt:lpstr>PandaX-4T  outer vessel drawing</vt:lpstr>
      <vt:lpstr>Fixed parts</vt:lpstr>
      <vt:lpstr>Inner vessel location design</vt:lpstr>
      <vt:lpstr>PandaX-4T vessels forge parts</vt:lpstr>
      <vt:lpstr>PandaX-4T vessel flanges</vt:lpstr>
      <vt:lpstr>Bolts and nuts</vt:lpstr>
      <vt:lpstr>PandaX-4T vessels photo</vt:lpstr>
      <vt:lpstr>PandaX-4T vessel sample count result</vt:lpstr>
      <vt:lpstr>PandaX-4T background budget </vt:lpstr>
      <vt:lpstr>Summary</vt:lpstr>
      <vt:lpstr>Thanks!</vt:lpstr>
    </vt:vector>
  </TitlesOfParts>
  <Company>SJTU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PandaX-IV Vessel</dc:title>
  <dc:creator>Zhangtao</dc:creator>
  <cp:lastModifiedBy>Zhang Tao</cp:lastModifiedBy>
  <cp:revision>438</cp:revision>
  <dcterms:created xsi:type="dcterms:W3CDTF">2016-03-10T10:17:49Z</dcterms:created>
  <dcterms:modified xsi:type="dcterms:W3CDTF">2018-06-22T08:06:03Z</dcterms:modified>
</cp:coreProperties>
</file>