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DC5A0-5705-40C7-8F10-3AD9250271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0AAC-9CB3-4AB7-BAFE-11D4F537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6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0AAC-9CB3-4AB7-BAFE-11D4F5370C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3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60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6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2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6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72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5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46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8292-D4A6-4E13-98B9-E44179DDC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9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550130"/>
            <a:ext cx="6858000" cy="1611495"/>
          </a:xfrm>
        </p:spPr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顶点探测器的</a:t>
            </a:r>
            <a:r>
              <a:rPr lang="en-US" altLang="zh-CN" dirty="0"/>
              <a:t>SOI</a:t>
            </a:r>
            <a:r>
              <a:rPr lang="zh-CN" altLang="en-US" dirty="0"/>
              <a:t>像素传感器研究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02634"/>
            <a:ext cx="6858000" cy="1655762"/>
          </a:xfrm>
        </p:spPr>
        <p:txBody>
          <a:bodyPr/>
          <a:lstStyle/>
          <a:p>
            <a:r>
              <a:rPr lang="zh-CN" altLang="en-US" u="sng" dirty="0"/>
              <a:t>吴志岗</a:t>
            </a:r>
            <a:r>
              <a:rPr lang="en-US" altLang="zh-CN" baseline="30000" dirty="0"/>
              <a:t>1,2,3</a:t>
            </a:r>
            <a:r>
              <a:rPr lang="zh-CN" altLang="en-US" dirty="0"/>
              <a:t>，卢云鹏</a:t>
            </a:r>
            <a:r>
              <a:rPr lang="en-US" altLang="zh-CN" baseline="30000" dirty="0"/>
              <a:t>1,2</a:t>
            </a:r>
            <a:r>
              <a:rPr lang="zh-CN" altLang="en-US" dirty="0"/>
              <a:t>，周扬</a:t>
            </a:r>
            <a:r>
              <a:rPr lang="en-US" altLang="zh-CN" baseline="30000" dirty="0"/>
              <a:t>1,2</a:t>
            </a:r>
            <a:r>
              <a:rPr lang="zh-CN" altLang="en-US" dirty="0"/>
              <a:t>，董静</a:t>
            </a:r>
            <a:r>
              <a:rPr lang="en-US" altLang="zh-CN" baseline="30000" dirty="0"/>
              <a:t>1,2</a:t>
            </a:r>
            <a:r>
              <a:rPr lang="zh-CN" altLang="en-US" dirty="0"/>
              <a:t>，宋龙龙</a:t>
            </a:r>
            <a:r>
              <a:rPr lang="en-US" altLang="zh-CN" baseline="30000" dirty="0"/>
              <a:t>1,2,3</a:t>
            </a:r>
            <a:r>
              <a:rPr lang="zh-CN" altLang="en-US" dirty="0"/>
              <a:t>，欧阳群</a:t>
            </a:r>
            <a:r>
              <a:rPr lang="en-US" altLang="zh-CN" baseline="30000" dirty="0"/>
              <a:t>1,2,3</a:t>
            </a: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143000" y="461658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1.</a:t>
            </a:r>
            <a:r>
              <a:rPr lang="zh-CN" altLang="en-US" sz="1400" dirty="0"/>
              <a:t>核探测与核电子学国家重点实验室</a:t>
            </a:r>
            <a:endParaRPr lang="en-US" altLang="zh-CN" sz="1400" dirty="0"/>
          </a:p>
          <a:p>
            <a:r>
              <a:rPr lang="en-US" altLang="zh-CN" sz="1400" dirty="0"/>
              <a:t>2.</a:t>
            </a:r>
            <a:r>
              <a:rPr lang="zh-CN" altLang="en-US" sz="1400" dirty="0"/>
              <a:t>中国科学院高能物理研究所</a:t>
            </a:r>
            <a:endParaRPr lang="en-US" altLang="zh-CN" sz="1400" dirty="0"/>
          </a:p>
          <a:p>
            <a:r>
              <a:rPr lang="en-US" altLang="zh-CN" sz="1400" dirty="0"/>
              <a:t>3.</a:t>
            </a:r>
            <a:r>
              <a:rPr lang="zh-CN" altLang="en-US" sz="1400" dirty="0"/>
              <a:t>中国科学院大学</a:t>
            </a:r>
            <a:endParaRPr lang="en-US" altLang="zh-CN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5"/>
            <a:ext cx="4589417" cy="8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噪声水平测试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瞬态噪声（</a:t>
            </a:r>
            <a:r>
              <a:rPr lang="en-US" altLang="zh-CN" dirty="0"/>
              <a:t>TN</a:t>
            </a:r>
            <a:r>
              <a:rPr lang="zh-CN" altLang="en-US" dirty="0"/>
              <a:t>）与阈值不一致性（</a:t>
            </a:r>
            <a:r>
              <a:rPr lang="en-US" altLang="zh-CN" dirty="0"/>
              <a:t>FPN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方法：全阵列</a:t>
            </a:r>
            <a:r>
              <a:rPr lang="en-US" altLang="zh-CN" dirty="0"/>
              <a:t>S-curve</a:t>
            </a:r>
            <a:r>
              <a:rPr lang="zh-CN" altLang="en-US" dirty="0"/>
              <a:t>曲线的方法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平均瞬态噪声（</a:t>
            </a:r>
            <a:r>
              <a:rPr lang="en-US" altLang="zh-CN" dirty="0"/>
              <a:t>TN</a:t>
            </a:r>
            <a:r>
              <a:rPr lang="zh-CN" altLang="en-US" dirty="0"/>
              <a:t>）</a:t>
            </a:r>
            <a:r>
              <a:rPr lang="en-US" altLang="zh-CN" dirty="0"/>
              <a:t>~6e-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阈值不一致性（</a:t>
            </a:r>
            <a:r>
              <a:rPr lang="en-US" altLang="zh-CN" dirty="0"/>
              <a:t>FPN</a:t>
            </a:r>
            <a:r>
              <a:rPr lang="zh-CN" altLang="en-US" dirty="0"/>
              <a:t>）</a:t>
            </a:r>
            <a:r>
              <a:rPr lang="en-US" altLang="zh-CN"/>
              <a:t>~114e-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589" y="1128007"/>
            <a:ext cx="3342459" cy="23467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76136" y="1570030"/>
            <a:ext cx="209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Full array S-Curve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79351"/>
            <a:ext cx="3167754" cy="22328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27" y="4016082"/>
            <a:ext cx="3207537" cy="2232843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3A2A8B-A2BF-40B2-9C1F-CC78E08CD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36" y="4074387"/>
            <a:ext cx="2722063" cy="207561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EDBE95CB-D1AE-42B7-BC33-035F049C43A3}"/>
              </a:ext>
            </a:extLst>
          </p:cNvPr>
          <p:cNvSpPr/>
          <p:nvPr/>
        </p:nvSpPr>
        <p:spPr>
          <a:xfrm>
            <a:off x="7647709" y="4424218"/>
            <a:ext cx="418484" cy="130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177E777-2064-463F-AB0C-59FAE774C2A7}"/>
              </a:ext>
            </a:extLst>
          </p:cNvPr>
          <p:cNvSpPr/>
          <p:nvPr/>
        </p:nvSpPr>
        <p:spPr>
          <a:xfrm>
            <a:off x="5976136" y="4682836"/>
            <a:ext cx="481814" cy="605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5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CEPC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顶点探测器设计要求与挑战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SOI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像素传感器用于顶点探测器的可行性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基于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Allpix</a:t>
            </a:r>
            <a:r>
              <a:rPr lang="en-US" altLang="zh-CN" baseline="30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的空间分辨率模拟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CPV2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设计概念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基础性能测试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传感器耗尽特性测试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电路参数刻度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噪声水平测试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/>
              <a:t>基于聚焦激光束的空间分辨测试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实验装置配置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激光束响应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空间分辨测试结果</a:t>
            </a:r>
            <a:endParaRPr lang="en-US" altLang="zh-CN" dirty="0"/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总结与展望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实验装置配置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en-US" altLang="zh-CN" dirty="0"/>
              <a:t>1064nm </a:t>
            </a:r>
            <a:r>
              <a:rPr lang="zh-CN" altLang="en-US" dirty="0"/>
              <a:t>红外激光束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光学透镜聚焦激光束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维高精度步进电机控制激光位置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位置精度</a:t>
            </a:r>
            <a:r>
              <a:rPr lang="en-US" altLang="zh-CN" dirty="0"/>
              <a:t>0.1um</a:t>
            </a:r>
          </a:p>
          <a:p>
            <a:r>
              <a:rPr lang="en-US" altLang="zh-CN" dirty="0"/>
              <a:t>CPV2</a:t>
            </a:r>
            <a:r>
              <a:rPr lang="zh-CN" altLang="en-US" dirty="0"/>
              <a:t>芯片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芯片</a:t>
            </a:r>
            <a:r>
              <a:rPr lang="en-US" altLang="zh-CN" dirty="0"/>
              <a:t>wire-bonding</a:t>
            </a:r>
            <a:r>
              <a:rPr lang="zh-CN" altLang="en-US" dirty="0"/>
              <a:t>到子板上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激光束可以从传感器背面入射（背面没有铝层）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62" y="3651975"/>
            <a:ext cx="3750199" cy="2801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5" y="3895497"/>
            <a:ext cx="3330435" cy="23659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74094" y="2732143"/>
            <a:ext cx="1241946" cy="13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19703" y="2732143"/>
            <a:ext cx="1241946" cy="13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66483" y="2868621"/>
            <a:ext cx="6027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406607" y="2868621"/>
            <a:ext cx="354842" cy="150697"/>
          </a:xfrm>
          <a:custGeom>
            <a:avLst/>
            <a:gdLst>
              <a:gd name="connsiteX0" fmla="*/ 0 w 354842"/>
              <a:gd name="connsiteY0" fmla="*/ 0 h 150697"/>
              <a:gd name="connsiteX1" fmla="*/ 177421 w 354842"/>
              <a:gd name="connsiteY1" fmla="*/ 150125 h 150697"/>
              <a:gd name="connsiteX2" fmla="*/ 354842 w 354842"/>
              <a:gd name="connsiteY2" fmla="*/ 54591 h 1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150697">
                <a:moveTo>
                  <a:pt x="0" y="0"/>
                </a:moveTo>
                <a:cubicBezTo>
                  <a:pt x="59140" y="70513"/>
                  <a:pt x="118281" y="141027"/>
                  <a:pt x="177421" y="150125"/>
                </a:cubicBezTo>
                <a:cubicBezTo>
                  <a:pt x="236561" y="159223"/>
                  <a:pt x="311624" y="56866"/>
                  <a:pt x="354842" y="54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297425" y="2868621"/>
            <a:ext cx="495834" cy="259357"/>
          </a:xfrm>
          <a:custGeom>
            <a:avLst/>
            <a:gdLst>
              <a:gd name="connsiteX0" fmla="*/ 0 w 454890"/>
              <a:gd name="connsiteY0" fmla="*/ 0 h 232062"/>
              <a:gd name="connsiteX1" fmla="*/ 218364 w 454890"/>
              <a:gd name="connsiteY1" fmla="*/ 232012 h 232062"/>
              <a:gd name="connsiteX2" fmla="*/ 450376 w 454890"/>
              <a:gd name="connsiteY2" fmla="*/ 27296 h 23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890" h="232062">
                <a:moveTo>
                  <a:pt x="0" y="0"/>
                </a:moveTo>
                <a:cubicBezTo>
                  <a:pt x="71650" y="113731"/>
                  <a:pt x="143301" y="227463"/>
                  <a:pt x="218364" y="232012"/>
                </a:cubicBezTo>
                <a:cubicBezTo>
                  <a:pt x="293427" y="236561"/>
                  <a:pt x="486770" y="-68238"/>
                  <a:pt x="450376" y="272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115869" y="2868621"/>
            <a:ext cx="314321" cy="136784"/>
          </a:xfrm>
          <a:custGeom>
            <a:avLst/>
            <a:gdLst>
              <a:gd name="connsiteX0" fmla="*/ 314321 w 314321"/>
              <a:gd name="connsiteY0" fmla="*/ 0 h 136784"/>
              <a:gd name="connsiteX1" fmla="*/ 123252 w 314321"/>
              <a:gd name="connsiteY1" fmla="*/ 136477 h 136784"/>
              <a:gd name="connsiteX2" fmla="*/ 422 w 314321"/>
              <a:gd name="connsiteY2" fmla="*/ 40943 h 13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1" h="136784">
                <a:moveTo>
                  <a:pt x="314321" y="0"/>
                </a:moveTo>
                <a:cubicBezTo>
                  <a:pt x="244944" y="64826"/>
                  <a:pt x="175568" y="129653"/>
                  <a:pt x="123252" y="136477"/>
                </a:cubicBezTo>
                <a:cubicBezTo>
                  <a:pt x="70936" y="143301"/>
                  <a:pt x="-6402" y="34119"/>
                  <a:pt x="422" y="40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7116290" y="2868622"/>
            <a:ext cx="400299" cy="273262"/>
          </a:xfrm>
          <a:custGeom>
            <a:avLst/>
            <a:gdLst>
              <a:gd name="connsiteX0" fmla="*/ 368490 w 368490"/>
              <a:gd name="connsiteY0" fmla="*/ 0 h 218593"/>
              <a:gd name="connsiteX1" fmla="*/ 122830 w 368490"/>
              <a:gd name="connsiteY1" fmla="*/ 218365 h 218593"/>
              <a:gd name="connsiteX2" fmla="*/ 0 w 368490"/>
              <a:gd name="connsiteY2" fmla="*/ 40944 h 21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490" h="218593">
                <a:moveTo>
                  <a:pt x="368490" y="0"/>
                </a:moveTo>
                <a:cubicBezTo>
                  <a:pt x="276367" y="105770"/>
                  <a:pt x="184245" y="211541"/>
                  <a:pt x="122830" y="218365"/>
                </a:cubicBezTo>
                <a:cubicBezTo>
                  <a:pt x="61415" y="225189"/>
                  <a:pt x="22746" y="77338"/>
                  <a:pt x="0" y="409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38870" y="1121707"/>
            <a:ext cx="83592" cy="1519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80666" y="2109906"/>
            <a:ext cx="109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laser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649588" y="3005099"/>
            <a:ext cx="9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chip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022462" y="1353719"/>
            <a:ext cx="504325" cy="54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62516" y="1169473"/>
            <a:ext cx="556320" cy="47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018836" y="1223643"/>
            <a:ext cx="100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motor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9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激光束响应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时序控制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用每帧开始的信号进行触发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与</a:t>
            </a:r>
            <a:r>
              <a:rPr lang="en-US" altLang="zh-CN" dirty="0"/>
              <a:t>rolling shutter</a:t>
            </a:r>
            <a:r>
              <a:rPr lang="zh-CN" altLang="en-US" dirty="0"/>
              <a:t>同步读出</a:t>
            </a:r>
            <a:endParaRPr lang="en-US" altLang="zh-CN" dirty="0"/>
          </a:p>
          <a:p>
            <a:r>
              <a:rPr lang="zh-CN" altLang="en-US" dirty="0"/>
              <a:t>聚焦方法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用模拟像素部分作为参考探测器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实现最小的簇团像素数目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激光束腰宽度约为</a:t>
            </a:r>
            <a:r>
              <a:rPr lang="en-US" altLang="zh-CN" dirty="0"/>
              <a:t>3.4um</a:t>
            </a:r>
          </a:p>
          <a:p>
            <a:r>
              <a:rPr lang="zh-CN" altLang="en-US" dirty="0"/>
              <a:t>激光信号强度随偏压的变化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耗尽特性与之前结论相一致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5222421" y="1280194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聚焦前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2421" y="2667529"/>
            <a:ext cx="178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聚焦后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31" y="182878"/>
            <a:ext cx="2687138" cy="1857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357689"/>
            <a:ext cx="3868358" cy="2095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97" y="3722363"/>
            <a:ext cx="4217158" cy="2982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31" y="2025269"/>
            <a:ext cx="2627427" cy="1859410"/>
          </a:xfrm>
          <a:prstGeom prst="rect">
            <a:avLst/>
          </a:prstGeom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3B94D1A-6B0A-450A-8CD3-93E6F1B182ED}"/>
              </a:ext>
            </a:extLst>
          </p:cNvPr>
          <p:cNvSpPr/>
          <p:nvPr/>
        </p:nvSpPr>
        <p:spPr>
          <a:xfrm>
            <a:off x="7592291" y="3990109"/>
            <a:ext cx="665018" cy="1154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空间分辨测试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激光扫描两相邻数字像素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扫描步长</a:t>
            </a:r>
            <a:r>
              <a:rPr lang="en-US" altLang="zh-CN" dirty="0"/>
              <a:t>1um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阈值固定（无噪声计数）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4" y="4323862"/>
            <a:ext cx="3126403" cy="2129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6" y="2325495"/>
            <a:ext cx="3126403" cy="21291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" y="4323862"/>
            <a:ext cx="3126403" cy="2129188"/>
          </a:xfrm>
          <a:prstGeom prst="rect">
            <a:avLst/>
          </a:prstGeom>
        </p:spPr>
      </p:pic>
      <p:pic>
        <p:nvPicPr>
          <p:cNvPr id="7" name="内容占位符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" y="2325496"/>
            <a:ext cx="3126402" cy="21291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8351" y="1712117"/>
            <a:ext cx="540000" cy="540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88351" y="1712117"/>
            <a:ext cx="540000" cy="540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6104511" y="1982117"/>
            <a:ext cx="174008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00636" y="1477086"/>
            <a:ext cx="47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pixel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30974" y="1477086"/>
            <a:ext cx="47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pixel</a:t>
            </a:r>
            <a:endParaRPr lang="zh-CN" altLang="en-US" sz="11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425764" y="1568924"/>
            <a:ext cx="1196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laser scan direction</a:t>
            </a:r>
            <a:endParaRPr lang="zh-CN" altLang="en-US" sz="11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448197" y="3265349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1574e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812026" y="3265349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2308e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448197" y="5157623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3148e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810188" y="5157622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4722e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105567" y="3599256"/>
            <a:ext cx="244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Normalized response</a:t>
            </a:r>
          </a:p>
          <a:p>
            <a:r>
              <a:rPr lang="en-US" altLang="zh-CN" sz="1200" dirty="0"/>
              <a:t>=</a:t>
            </a:r>
            <a:r>
              <a:rPr lang="zh-CN" altLang="en-US" sz="1200" dirty="0"/>
              <a:t>像素响应数</a:t>
            </a:r>
            <a:r>
              <a:rPr lang="en-US" altLang="zh-CN" sz="1200" dirty="0"/>
              <a:t>/</a:t>
            </a:r>
            <a:r>
              <a:rPr lang="zh-CN" altLang="en-US" sz="1200" dirty="0"/>
              <a:t>激光脉冲数</a:t>
            </a:r>
          </a:p>
        </p:txBody>
      </p:sp>
    </p:spTree>
    <p:extLst>
      <p:ext uri="{BB962C8B-B14F-4D97-AF65-F5344CB8AC3E}">
        <p14:creationId xmlns:p14="http://schemas.microsoft.com/office/powerpoint/2010/main" val="174245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空间分辨测试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空间分辨由实际位置与测量位置的残差分布得到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实际位置由步进电机决定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测量位置由重心法重建得到</a:t>
            </a:r>
            <a:endParaRPr lang="en-US" altLang="zh-CN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43" y="2251302"/>
            <a:ext cx="3166897" cy="21567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7" y="2257434"/>
            <a:ext cx="3157893" cy="215063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7" y="4382742"/>
            <a:ext cx="3229496" cy="21993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43" y="4408069"/>
            <a:ext cx="3166897" cy="21567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59832" y="3600551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1574e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186864" y="3600550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2308e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959831" y="5728097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3148e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5186863" y="5728097"/>
            <a:ext cx="107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Signal charge = 4722e</a:t>
            </a:r>
            <a:r>
              <a:rPr lang="en-US" altLang="zh-CN" sz="1200" baseline="30000" dirty="0"/>
              <a:t>-</a:t>
            </a:r>
            <a:endParaRPr lang="zh-CN" altLang="en-US" sz="1200" baseline="30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702711" y="4249780"/>
            <a:ext cx="3616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residual of position measurement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0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空间分辨测试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空间分辨率随信号强度的变化关系（阈值固定）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在大约</a:t>
            </a:r>
            <a:r>
              <a:rPr lang="en-US" altLang="zh-CN" dirty="0"/>
              <a:t>3000e-</a:t>
            </a:r>
            <a:r>
              <a:rPr lang="zh-CN" altLang="en-US" dirty="0"/>
              <a:t>的信号水平处达到最佳的空间分辨率</a:t>
            </a:r>
            <a:r>
              <a:rPr lang="en-US" altLang="zh-CN" dirty="0"/>
              <a:t>——2.3um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36" y="2347511"/>
            <a:ext cx="5712447" cy="328602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2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总结与展望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为</a:t>
            </a:r>
            <a:r>
              <a:rPr lang="en-US" altLang="zh-CN" dirty="0"/>
              <a:t>CEPC</a:t>
            </a:r>
            <a:r>
              <a:rPr lang="zh-CN" altLang="en-US" dirty="0"/>
              <a:t>顶点探测器预研的</a:t>
            </a:r>
            <a:r>
              <a:rPr lang="en-US" altLang="zh-CN" dirty="0"/>
              <a:t>SOI</a:t>
            </a:r>
            <a:r>
              <a:rPr lang="zh-CN" altLang="en-US" dirty="0"/>
              <a:t>像素探测器</a:t>
            </a:r>
            <a:r>
              <a:rPr lang="en-US" altLang="zh-CN" dirty="0"/>
              <a:t>——CPV2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16um</a:t>
            </a:r>
            <a:r>
              <a:rPr lang="zh-CN" altLang="en-US" dirty="0"/>
              <a:t>像素尺寸、</a:t>
            </a:r>
            <a:r>
              <a:rPr lang="en-US" altLang="zh-CN" dirty="0"/>
              <a:t>75um</a:t>
            </a:r>
            <a:r>
              <a:rPr lang="zh-CN" altLang="en-US" dirty="0"/>
              <a:t>厚、数字读出的</a:t>
            </a:r>
            <a:r>
              <a:rPr lang="en-US" altLang="zh-CN" dirty="0"/>
              <a:t>Double SOI</a:t>
            </a:r>
            <a:r>
              <a:rPr lang="zh-CN" altLang="en-US" dirty="0"/>
              <a:t>芯片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验证了减薄工艺的可行性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验证了在</a:t>
            </a:r>
            <a:r>
              <a:rPr lang="en-US" altLang="zh-CN" dirty="0"/>
              <a:t>-30V</a:t>
            </a:r>
            <a:r>
              <a:rPr lang="zh-CN" altLang="en-US" dirty="0"/>
              <a:t>偏压时实现全耗尽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实现了低的单像素瞬态噪声</a:t>
            </a:r>
            <a:r>
              <a:rPr lang="en-US" altLang="zh-CN" dirty="0"/>
              <a:t>~6e-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验证了激光束下的空间分辨率小于</a:t>
            </a:r>
            <a:r>
              <a:rPr lang="en-US" altLang="zh-CN" dirty="0"/>
              <a:t>3um</a:t>
            </a:r>
          </a:p>
          <a:p>
            <a:r>
              <a:rPr lang="zh-CN" altLang="en-US" dirty="0"/>
              <a:t>下一款芯片</a:t>
            </a:r>
            <a:r>
              <a:rPr lang="en-US" altLang="zh-CN" dirty="0"/>
              <a:t>——CPV3</a:t>
            </a:r>
            <a:r>
              <a:rPr lang="zh-CN" altLang="en-US" dirty="0"/>
              <a:t>已在研究中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将解决</a:t>
            </a:r>
            <a:r>
              <a:rPr lang="en-US" altLang="zh-CN" dirty="0"/>
              <a:t>CPV2</a:t>
            </a:r>
            <a:r>
              <a:rPr lang="zh-CN" altLang="en-US" dirty="0"/>
              <a:t>中存在的问题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将采用</a:t>
            </a:r>
            <a:r>
              <a:rPr lang="en-US" altLang="zh-CN" dirty="0"/>
              <a:t>pinned depleted diode</a:t>
            </a:r>
            <a:r>
              <a:rPr lang="zh-CN" altLang="en-US" dirty="0"/>
              <a:t>（</a:t>
            </a:r>
            <a:r>
              <a:rPr lang="en-US" altLang="zh-CN" dirty="0"/>
              <a:t>SOI-PDD</a:t>
            </a:r>
            <a:r>
              <a:rPr lang="zh-CN" altLang="en-US" dirty="0"/>
              <a:t>）的</a:t>
            </a:r>
            <a:r>
              <a:rPr lang="en-US" altLang="zh-CN" dirty="0"/>
              <a:t>sensor</a:t>
            </a:r>
            <a:r>
              <a:rPr lang="zh-CN" altLang="en-US" dirty="0"/>
              <a:t>结构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计划对</a:t>
            </a:r>
            <a:r>
              <a:rPr lang="en-US" altLang="zh-CN" dirty="0"/>
              <a:t>CPV3</a:t>
            </a:r>
            <a:r>
              <a:rPr lang="zh-CN" altLang="en-US" dirty="0"/>
              <a:t>进行束流实验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33AB77-2B53-431B-9ADE-FEF003C7968C}"/>
              </a:ext>
            </a:extLst>
          </p:cNvPr>
          <p:cNvSpPr txBox="1"/>
          <p:nvPr/>
        </p:nvSpPr>
        <p:spPr>
          <a:xfrm>
            <a:off x="831850" y="5617767"/>
            <a:ext cx="774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This work is supported by the CAS Center for Excellence in Particle Physics (CCEPP) and the National Nature Science Foundation of China, Grant 11575220.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99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95452" y="2642316"/>
            <a:ext cx="6148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b="1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3681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背景介绍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CEPC</a:t>
            </a:r>
            <a:r>
              <a:rPr lang="zh-CN" altLang="en-US" dirty="0"/>
              <a:t>顶点探测器设计要求与挑战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SOI</a:t>
            </a:r>
            <a:r>
              <a:rPr lang="zh-CN" altLang="en-US" dirty="0"/>
              <a:t>像素传感器用于顶点探测器的可行性</a:t>
            </a:r>
            <a:endParaRPr lang="en-US" altLang="zh-CN" dirty="0"/>
          </a:p>
          <a:p>
            <a:r>
              <a:rPr lang="zh-CN" altLang="en-US" dirty="0"/>
              <a:t>基于</a:t>
            </a:r>
            <a:r>
              <a:rPr lang="en-US" altLang="zh-CN" dirty="0"/>
              <a:t>Allpix</a:t>
            </a:r>
            <a:r>
              <a:rPr lang="en-US" altLang="zh-CN" baseline="30000" dirty="0"/>
              <a:t>2</a:t>
            </a:r>
            <a:r>
              <a:rPr lang="zh-CN" altLang="en-US" dirty="0"/>
              <a:t>的空间分辨率模拟</a:t>
            </a:r>
            <a:endParaRPr lang="en-US" altLang="zh-CN" dirty="0"/>
          </a:p>
          <a:p>
            <a:r>
              <a:rPr lang="en-US" altLang="zh-CN" dirty="0"/>
              <a:t>CPV2</a:t>
            </a:r>
            <a:r>
              <a:rPr lang="zh-CN" altLang="en-US" dirty="0"/>
              <a:t>设计概念</a:t>
            </a:r>
            <a:endParaRPr lang="en-US" altLang="zh-CN" dirty="0"/>
          </a:p>
          <a:p>
            <a:r>
              <a:rPr lang="zh-CN" altLang="en-US" dirty="0"/>
              <a:t>基础性能测试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传感器耗尽特性测试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电路参数刻度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噪声水平测试</a:t>
            </a:r>
            <a:endParaRPr lang="en-US" altLang="zh-CN" dirty="0"/>
          </a:p>
          <a:p>
            <a:r>
              <a:rPr lang="zh-CN" altLang="en-US" dirty="0"/>
              <a:t>基于聚焦激光束的空间分辨测试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实验装置配置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激光束响应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空间分辨测试结果</a:t>
            </a:r>
            <a:endParaRPr lang="en-US" altLang="zh-CN" dirty="0"/>
          </a:p>
          <a:p>
            <a:r>
              <a:rPr lang="zh-CN" altLang="en-US" dirty="0"/>
              <a:t>总结与展望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56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00FF"/>
                </a:solidFill>
              </a:rPr>
              <a:t>CEPC</a:t>
            </a:r>
            <a:r>
              <a:rPr lang="zh-CN" altLang="en-US" sz="3600" dirty="0">
                <a:solidFill>
                  <a:srgbClr val="0000FF"/>
                </a:solidFill>
              </a:rPr>
              <a:t>顶点探测器设计要求与挑战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785052"/>
            <a:ext cx="7886700" cy="2702829"/>
          </a:xfrm>
        </p:spPr>
        <p:txBody>
          <a:bodyPr/>
          <a:lstStyle/>
          <a:p>
            <a:r>
              <a:rPr lang="zh-CN" altLang="en-US" dirty="0"/>
              <a:t>探测器应具有对</a:t>
            </a:r>
            <a:r>
              <a:rPr lang="en-US" altLang="zh-CN" dirty="0"/>
              <a:t>b-/c-jet</a:t>
            </a:r>
            <a:r>
              <a:rPr lang="zh-CN" altLang="en-US" dirty="0"/>
              <a:t>以及</a:t>
            </a:r>
            <a:r>
              <a:rPr lang="el-GR" altLang="zh-CN" dirty="0"/>
              <a:t>τ</a:t>
            </a:r>
            <a:r>
              <a:rPr lang="zh-CN" altLang="en-US" dirty="0"/>
              <a:t>轻子很好的鉴别能力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应具有小的</a:t>
            </a:r>
            <a:r>
              <a:rPr lang="en-US" altLang="zh-CN" dirty="0"/>
              <a:t>impact parameter resolution</a:t>
            </a:r>
          </a:p>
          <a:p>
            <a:r>
              <a:rPr lang="zh-CN" altLang="en-US" dirty="0"/>
              <a:t>顶点探测器设计要求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最内层探测器空间分辨优于</a:t>
            </a:r>
            <a:r>
              <a:rPr lang="en-US" altLang="zh-CN" dirty="0"/>
              <a:t>3um(2.8um)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探测器的物质的量低于</a:t>
            </a:r>
            <a:r>
              <a:rPr lang="en-US" altLang="zh-CN" dirty="0"/>
              <a:t>0.15% X0/layer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最内层探测器距离对撞顶点近</a:t>
            </a:r>
            <a:r>
              <a:rPr lang="en-US" altLang="zh-CN" dirty="0"/>
              <a:t>(16mm)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94707"/>
            <a:ext cx="7888908" cy="25178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36023" y="2612571"/>
            <a:ext cx="1428206" cy="4615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36" y="4084152"/>
            <a:ext cx="2506305" cy="5542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79798" y="4175632"/>
            <a:ext cx="16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a=5, b=10</a:t>
            </a:r>
            <a:endParaRPr lang="zh-CN" altLang="en-US" sz="1400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564777" y="4998721"/>
            <a:ext cx="1715589" cy="87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345319" y="5263939"/>
            <a:ext cx="1935047" cy="1099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129781" y="5561778"/>
            <a:ext cx="215058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219406" y="4814054"/>
            <a:ext cx="123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小像素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19406" y="5089674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薄、低功耗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19406" y="5375346"/>
            <a:ext cx="19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快读出、抗辐照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3238" y="5901953"/>
            <a:ext cx="774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像素尺寸小、传感器厚度薄、具有像素内甄别器的数字读出芯片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6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00FF"/>
                </a:solidFill>
              </a:rPr>
              <a:t>SOI</a:t>
            </a:r>
            <a:r>
              <a:rPr lang="zh-CN" altLang="en-US" sz="3600" dirty="0">
                <a:solidFill>
                  <a:srgbClr val="0000FF"/>
                </a:solidFill>
              </a:rPr>
              <a:t>像素传感器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用于</a:t>
            </a:r>
            <a:r>
              <a:rPr lang="en-US" altLang="zh-CN" dirty="0"/>
              <a:t>CEPC</a:t>
            </a:r>
            <a:r>
              <a:rPr lang="zh-CN" altLang="en-US" dirty="0"/>
              <a:t>顶点探测器的可行性分析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电路层工业级的</a:t>
            </a:r>
            <a:r>
              <a:rPr lang="en-US" altLang="zh-CN" dirty="0"/>
              <a:t>0.2um CMOS</a:t>
            </a:r>
            <a:r>
              <a:rPr lang="zh-CN" altLang="en-US" dirty="0"/>
              <a:t>工艺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高阻的衬底（大于</a:t>
            </a:r>
            <a:r>
              <a:rPr lang="en-US" altLang="zh-CN" dirty="0"/>
              <a:t>10k</a:t>
            </a:r>
            <a:r>
              <a:rPr lang="el-GR" altLang="zh-CN" dirty="0"/>
              <a:t>Ω</a:t>
            </a:r>
            <a:r>
              <a:rPr lang="en-US" altLang="zh-CN" dirty="0"/>
              <a:t>cm</a:t>
            </a:r>
            <a:r>
              <a:rPr lang="zh-CN" altLang="en-US" dirty="0"/>
              <a:t>）</a:t>
            </a:r>
            <a:r>
              <a:rPr lang="en-US" altLang="zh-CN" dirty="0"/>
              <a:t>,</a:t>
            </a:r>
            <a:r>
              <a:rPr lang="zh-CN" altLang="en-US" dirty="0"/>
              <a:t>易实现传感器全耗尽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像素尺寸可以做得很小（小于</a:t>
            </a:r>
            <a:r>
              <a:rPr lang="en-US" altLang="zh-CN" dirty="0"/>
              <a:t>10um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传感器厚度可以减薄到</a:t>
            </a:r>
            <a:r>
              <a:rPr lang="en-US" altLang="zh-CN" dirty="0"/>
              <a:t>50um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Double SOI</a:t>
            </a:r>
            <a:r>
              <a:rPr lang="zh-CN" altLang="en-US" dirty="0"/>
              <a:t>结构可以有效解决电荷收集极与电路层间的串扰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Double</a:t>
            </a:r>
            <a:r>
              <a:rPr lang="zh-CN" altLang="en-US" dirty="0"/>
              <a:t> </a:t>
            </a:r>
            <a:r>
              <a:rPr lang="en-US" altLang="zh-CN" dirty="0"/>
              <a:t>SOI</a:t>
            </a:r>
            <a:r>
              <a:rPr lang="zh-CN" altLang="en-US" dirty="0"/>
              <a:t>结构可以加补偿电压以减少</a:t>
            </a:r>
            <a:r>
              <a:rPr lang="en-US" altLang="zh-CN" dirty="0"/>
              <a:t>TID</a:t>
            </a:r>
            <a:r>
              <a:rPr lang="zh-CN" altLang="en-US" dirty="0"/>
              <a:t>效应的不利影响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05495"/>
            <a:ext cx="3636646" cy="23550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67" y="3905495"/>
            <a:ext cx="3741730" cy="21756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基于</a:t>
            </a:r>
            <a:r>
              <a:rPr lang="en-US" altLang="zh-CN" sz="3600" dirty="0">
                <a:solidFill>
                  <a:srgbClr val="0000FF"/>
                </a:solidFill>
              </a:rPr>
              <a:t>Allpix</a:t>
            </a:r>
            <a:r>
              <a:rPr lang="en-US" altLang="zh-CN" sz="3600" baseline="30000" dirty="0">
                <a:solidFill>
                  <a:srgbClr val="0000FF"/>
                </a:solidFill>
              </a:rPr>
              <a:t>2</a:t>
            </a:r>
            <a:r>
              <a:rPr lang="zh-CN" altLang="en-US" sz="3600" dirty="0">
                <a:solidFill>
                  <a:srgbClr val="0000FF"/>
                </a:solidFill>
              </a:rPr>
              <a:t>的空间分辨率模拟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en-US" altLang="zh-CN" dirty="0"/>
              <a:t>Allpix</a:t>
            </a:r>
            <a:r>
              <a:rPr lang="en-US" altLang="zh-CN" baseline="30000" dirty="0"/>
              <a:t>2</a:t>
            </a:r>
            <a:r>
              <a:rPr lang="zh-CN" altLang="en-US" dirty="0"/>
              <a:t>介绍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模拟载流子在传感器中的输运过程</a:t>
            </a:r>
            <a:endParaRPr lang="en-US" altLang="zh-CN" dirty="0"/>
          </a:p>
          <a:p>
            <a:r>
              <a:rPr lang="zh-CN" altLang="en-US" dirty="0"/>
              <a:t>空间分辨率模拟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随像素尺寸变化</a:t>
            </a:r>
            <a:endParaRPr lang="en-US" altLang="zh-CN" dirty="0"/>
          </a:p>
          <a:p>
            <a:pPr lvl="2">
              <a:buFont typeface="Calibri" panose="020F0502020204030204" pitchFamily="34" charset="0"/>
              <a:buChar char="─"/>
            </a:pPr>
            <a:r>
              <a:rPr lang="zh-CN" altLang="en-US" dirty="0"/>
              <a:t>阈值</a:t>
            </a:r>
            <a:r>
              <a:rPr lang="en-US" altLang="zh-CN" dirty="0"/>
              <a:t>200e-</a:t>
            </a:r>
          </a:p>
          <a:p>
            <a:pPr lvl="2">
              <a:buFont typeface="Calibri" panose="020F0502020204030204" pitchFamily="34" charset="0"/>
              <a:buChar char="─"/>
            </a:pPr>
            <a:r>
              <a:rPr lang="en-US" altLang="zh-CN" dirty="0"/>
              <a:t>X</a:t>
            </a:r>
            <a:r>
              <a:rPr lang="zh-CN" altLang="en-US" dirty="0"/>
              <a:t>方向垂直入射，</a:t>
            </a:r>
            <a:r>
              <a:rPr lang="en-US" altLang="zh-CN" dirty="0"/>
              <a:t>Y</a:t>
            </a:r>
            <a:r>
              <a:rPr lang="zh-CN" altLang="en-US" dirty="0"/>
              <a:t>方向偏</a:t>
            </a:r>
            <a:r>
              <a:rPr lang="en-US" altLang="zh-CN" dirty="0"/>
              <a:t>10°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随阈值变化</a:t>
            </a:r>
            <a:endParaRPr lang="en-US" altLang="zh-CN" dirty="0"/>
          </a:p>
          <a:p>
            <a:pPr lvl="2">
              <a:buFont typeface="Calibri" panose="020F0502020204030204" pitchFamily="34" charset="0"/>
              <a:buChar char="─"/>
            </a:pPr>
            <a:r>
              <a:rPr lang="zh-CN" altLang="en-US" dirty="0"/>
              <a:t>像素尺寸</a:t>
            </a:r>
            <a:r>
              <a:rPr lang="en-US" altLang="zh-CN" dirty="0"/>
              <a:t>16um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11" y="1209313"/>
            <a:ext cx="2402032" cy="2402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05428"/>
            <a:ext cx="3593168" cy="21597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788" y="3611345"/>
            <a:ext cx="3814879" cy="2593449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5077915" y="6065152"/>
            <a:ext cx="377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阈值</a:t>
            </a:r>
            <a:r>
              <a:rPr lang="en-US" altLang="zh-CN" sz="1400" dirty="0"/>
              <a:t>(e</a:t>
            </a:r>
            <a:r>
              <a:rPr lang="en-US" altLang="zh-CN" sz="1400" baseline="30000" dirty="0"/>
              <a:t>-</a:t>
            </a:r>
            <a:r>
              <a:rPr lang="en-US" altLang="zh-CN" sz="1400" dirty="0"/>
              <a:t>)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4474848" y="3471980"/>
            <a:ext cx="120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分辨率</a:t>
            </a:r>
            <a:endParaRPr lang="en-US" altLang="zh-CN" sz="1400" dirty="0"/>
          </a:p>
          <a:p>
            <a:pPr algn="ctr"/>
            <a:r>
              <a:rPr lang="en-US" altLang="zh-CN" sz="1400" dirty="0"/>
              <a:t>(um)</a:t>
            </a:r>
            <a:endParaRPr lang="zh-CN" altLang="en-US" sz="1400" dirty="0"/>
          </a:p>
        </p:txBody>
      </p:sp>
      <p:sp>
        <p:nvSpPr>
          <p:cNvPr id="9" name="TextBox 32"/>
          <p:cNvSpPr txBox="1"/>
          <p:nvPr/>
        </p:nvSpPr>
        <p:spPr>
          <a:xfrm>
            <a:off x="203294" y="3733590"/>
            <a:ext cx="120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分辨率</a:t>
            </a:r>
            <a:endParaRPr lang="en-US" altLang="zh-CN" sz="1400" dirty="0"/>
          </a:p>
          <a:p>
            <a:pPr algn="ctr"/>
            <a:r>
              <a:rPr lang="en-US" altLang="zh-CN" sz="1400" dirty="0"/>
              <a:t>(um)</a:t>
            </a:r>
            <a:endParaRPr lang="zh-CN" altLang="en-US" sz="1400" dirty="0"/>
          </a:p>
        </p:txBody>
      </p:sp>
      <p:sp>
        <p:nvSpPr>
          <p:cNvPr id="10" name="TextBox 30"/>
          <p:cNvSpPr txBox="1"/>
          <p:nvPr/>
        </p:nvSpPr>
        <p:spPr>
          <a:xfrm>
            <a:off x="535274" y="6050905"/>
            <a:ext cx="377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像素尺寸</a:t>
            </a:r>
            <a:r>
              <a:rPr lang="en-US" altLang="zh-CN" sz="1400" dirty="0"/>
              <a:t> (um)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A94C3C3-1AF2-4015-94FF-5F523DBE8F02}"/>
              </a:ext>
            </a:extLst>
          </p:cNvPr>
          <p:cNvSpPr/>
          <p:nvPr/>
        </p:nvSpPr>
        <p:spPr>
          <a:xfrm>
            <a:off x="1754909" y="5043021"/>
            <a:ext cx="378691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DF5A581-7242-4ABE-954F-F43958C7B88E}"/>
              </a:ext>
            </a:extLst>
          </p:cNvPr>
          <p:cNvCxnSpPr/>
          <p:nvPr/>
        </p:nvCxnSpPr>
        <p:spPr>
          <a:xfrm>
            <a:off x="6040581" y="5163093"/>
            <a:ext cx="0" cy="72047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8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00FF"/>
                </a:solidFill>
              </a:rPr>
              <a:t>CPV2</a:t>
            </a:r>
            <a:r>
              <a:rPr lang="zh-CN" altLang="en-US" sz="3600" dirty="0">
                <a:solidFill>
                  <a:srgbClr val="0000FF"/>
                </a:solidFill>
              </a:rPr>
              <a:t>设计概念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en-US" altLang="zh-CN" dirty="0"/>
              <a:t>Double SOI</a:t>
            </a:r>
            <a:r>
              <a:rPr lang="zh-CN" altLang="en-US" dirty="0"/>
              <a:t>圆晶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P</a:t>
            </a:r>
            <a:r>
              <a:rPr lang="zh-CN" altLang="en-US" dirty="0"/>
              <a:t>型高阻衬底（约</a:t>
            </a:r>
            <a:r>
              <a:rPr lang="en-US" altLang="zh-CN" dirty="0"/>
              <a:t>1k</a:t>
            </a:r>
            <a:r>
              <a:rPr lang="el-GR" altLang="zh-CN" dirty="0"/>
              <a:t>Ω</a:t>
            </a:r>
            <a:r>
              <a:rPr lang="en-US" altLang="zh-CN" dirty="0"/>
              <a:t>cm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传感器减薄到</a:t>
            </a:r>
            <a:r>
              <a:rPr lang="en-US" altLang="zh-CN" dirty="0"/>
              <a:t>75um</a:t>
            </a:r>
          </a:p>
          <a:p>
            <a:r>
              <a:rPr lang="zh-CN" altLang="en-US" dirty="0"/>
              <a:t>像素内甄别的小像素阵列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16um</a:t>
            </a:r>
            <a:r>
              <a:rPr lang="zh-CN" altLang="en-US" dirty="0"/>
              <a:t>的像素尺寸及数字读出以实现</a:t>
            </a:r>
            <a:r>
              <a:rPr lang="en-US" altLang="zh-CN" dirty="0"/>
              <a:t>3um</a:t>
            </a:r>
            <a:r>
              <a:rPr lang="zh-CN" altLang="en-US" dirty="0"/>
              <a:t>以下的空间分辨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像素内甄别器保证连续工作模式下的低功耗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电路包含前放、相关双采样电路（</a:t>
            </a:r>
            <a:r>
              <a:rPr lang="en-US" altLang="zh-CN" dirty="0"/>
              <a:t>CDS</a:t>
            </a:r>
            <a:r>
              <a:rPr lang="zh-CN" altLang="en-US" dirty="0"/>
              <a:t>）以及甄别器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一半的像素阵列为模拟读出（以进行电路参数刻度）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4" y="4256142"/>
            <a:ext cx="2811427" cy="21437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8553" y="4129770"/>
            <a:ext cx="3424593" cy="2401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99566" y="3803755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CPV2 digital blocks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66" y="4219750"/>
            <a:ext cx="2952886" cy="22498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2704" y="4129770"/>
            <a:ext cx="3333548" cy="2382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76600" y="3788551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CPV2 analog blocks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42" y="1598329"/>
            <a:ext cx="2253083" cy="218870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79238" y="1348388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CPV2 pixel layout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CEPC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顶点探测器设计要求与挑战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SOI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像素传感器用于顶点探测器的可行性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基于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Allpix</a:t>
            </a:r>
            <a:r>
              <a:rPr lang="en-US" altLang="zh-CN" baseline="30000" dirty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的空间分辨率模拟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CPV2</a:t>
            </a: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设计概念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/>
              <a:t>基础性能测试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传感器耗尽特性测试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电路参数刻度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噪声水平测试</a:t>
            </a:r>
            <a:endParaRPr lang="en-US" altLang="zh-CN" dirty="0"/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基于聚焦激光束的空间分辨测试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实验装置配置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激光束响应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空间分辨测试结果</a:t>
            </a:r>
            <a:endParaRPr lang="en-US" altLang="zh-CN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90000"/>
                  </a:schemeClr>
                </a:solidFill>
              </a:rPr>
              <a:t>总结与展望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00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传感器耗尽特性测试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en-US" altLang="zh-CN" baseline="30000" dirty="0"/>
              <a:t>55</a:t>
            </a:r>
            <a:r>
              <a:rPr lang="en-US" altLang="zh-CN" dirty="0"/>
              <a:t>Fe</a:t>
            </a:r>
            <a:r>
              <a:rPr lang="zh-CN" altLang="en-US" dirty="0"/>
              <a:t>放射源</a:t>
            </a:r>
            <a:r>
              <a:rPr lang="en-US" altLang="zh-CN" dirty="0"/>
              <a:t>5.9KeV X</a:t>
            </a:r>
            <a:r>
              <a:rPr lang="zh-CN" altLang="en-US" dirty="0"/>
              <a:t>射线背入射测试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芯片厚度为</a:t>
            </a:r>
            <a:r>
              <a:rPr lang="en-US" altLang="zh-CN" dirty="0"/>
              <a:t>75um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X</a:t>
            </a:r>
            <a:r>
              <a:rPr lang="zh-CN" altLang="en-US" dirty="0"/>
              <a:t>射线从探测器背面照射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测量芯片计数率随所加偏压的关系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当偏压大于</a:t>
            </a:r>
            <a:r>
              <a:rPr lang="en-US" altLang="zh-CN" dirty="0"/>
              <a:t>30V</a:t>
            </a:r>
            <a:r>
              <a:rPr lang="zh-CN" altLang="en-US" dirty="0"/>
              <a:t>时，计数不随偏压而变化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传感器全耗尽的直接证据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72" y="3320280"/>
            <a:ext cx="4529721" cy="30360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76" y="4253322"/>
            <a:ext cx="4698935" cy="1504513"/>
          </a:xfrm>
          <a:prstGeom prst="rect">
            <a:avLst/>
          </a:prstGeom>
        </p:spPr>
      </p:pic>
      <p:sp>
        <p:nvSpPr>
          <p:cNvPr id="6" name="流程图: 磁盘 5"/>
          <p:cNvSpPr/>
          <p:nvPr/>
        </p:nvSpPr>
        <p:spPr>
          <a:xfrm>
            <a:off x="7006779" y="2500424"/>
            <a:ext cx="1130300" cy="415925"/>
          </a:xfrm>
          <a:prstGeom prst="flowChartMagneticDisk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5664893" y="2915804"/>
            <a:ext cx="1081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55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Fe</a:t>
            </a:r>
            <a:r>
              <a:rPr kumimoji="0" lang="en-US" altLang="zh-CN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source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611492" y="2924087"/>
            <a:ext cx="490809" cy="16098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5883392" y="1726327"/>
            <a:ext cx="640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</a:rPr>
              <a:t>75um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</a:rPr>
              <a:t>chip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6523869" y="1503912"/>
            <a:ext cx="2360613" cy="520700"/>
          </a:xfrm>
          <a:prstGeom prst="cube">
            <a:avLst>
              <a:gd name="adj" fmla="val 6735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23869" y="1844668"/>
            <a:ext cx="1993901" cy="712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7342630" y="2024612"/>
            <a:ext cx="0" cy="47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7508678" y="2024612"/>
            <a:ext cx="0" cy="47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658803" y="2024612"/>
            <a:ext cx="0" cy="47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824850" y="2024612"/>
            <a:ext cx="0" cy="47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3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878"/>
            <a:ext cx="7886700" cy="114082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电路参数刻度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37947"/>
            <a:ext cx="7886700" cy="5115103"/>
          </a:xfrm>
        </p:spPr>
        <p:txBody>
          <a:bodyPr>
            <a:normAutofit/>
          </a:bodyPr>
          <a:lstStyle/>
          <a:p>
            <a:r>
              <a:rPr lang="zh-CN" altLang="en-US" dirty="0"/>
              <a:t>模拟像素测量电荷电压转换系数（</a:t>
            </a:r>
            <a:r>
              <a:rPr lang="en-US" altLang="zh-CN" dirty="0"/>
              <a:t>CVF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baseline="30000" dirty="0"/>
              <a:t>55</a:t>
            </a:r>
            <a:r>
              <a:rPr lang="en-US" altLang="zh-CN" dirty="0"/>
              <a:t>Fe 5.9KeV X</a:t>
            </a:r>
            <a:r>
              <a:rPr lang="zh-CN" altLang="en-US" dirty="0"/>
              <a:t>射线源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单像素收集电荷量的最大值位于</a:t>
            </a:r>
            <a:r>
              <a:rPr lang="en-US" altLang="zh-CN" dirty="0"/>
              <a:t>180</a:t>
            </a:r>
            <a:r>
              <a:rPr lang="zh-CN" altLang="en-US" dirty="0"/>
              <a:t>道</a:t>
            </a:r>
            <a:r>
              <a:rPr lang="en-US" altLang="zh-CN" dirty="0"/>
              <a:t>ADC</a:t>
            </a:r>
            <a:r>
              <a:rPr lang="zh-CN" altLang="en-US" dirty="0"/>
              <a:t>处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3×3</a:t>
            </a:r>
            <a:r>
              <a:rPr lang="zh-CN" altLang="en-US" dirty="0"/>
              <a:t>的簇团收集电荷量的最大值位于</a:t>
            </a:r>
            <a:r>
              <a:rPr lang="en-US" altLang="zh-CN" dirty="0"/>
              <a:t>360</a:t>
            </a:r>
            <a:r>
              <a:rPr lang="zh-CN" altLang="en-US" dirty="0"/>
              <a:t>道</a:t>
            </a:r>
            <a:r>
              <a:rPr lang="en-US" altLang="zh-CN" dirty="0"/>
              <a:t>ADC</a:t>
            </a:r>
            <a:r>
              <a:rPr lang="zh-CN" altLang="en-US" dirty="0"/>
              <a:t>处（√）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r>
              <a:rPr lang="zh-CN" altLang="en-US" dirty="0"/>
              <a:t>测量模拟电路中源极跟随器的平均增益：</a:t>
            </a:r>
            <a:r>
              <a:rPr lang="en-US" altLang="zh-CN" dirty="0"/>
              <a:t>0.87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altLang="zh-CN" dirty="0"/>
              <a:t>CVF</a:t>
            </a:r>
            <a:r>
              <a:rPr lang="zh-CN" altLang="en-US" dirty="0"/>
              <a:t>：</a:t>
            </a:r>
            <a:r>
              <a:rPr lang="en-US" altLang="zh-CN" dirty="0"/>
              <a:t>123.3uV/e- @</a:t>
            </a:r>
            <a:r>
              <a:rPr lang="zh-CN" altLang="en-US" dirty="0"/>
              <a:t>源极跟随器的输入端</a:t>
            </a:r>
            <a:endParaRPr lang="en-US" altLang="zh-CN" dirty="0"/>
          </a:p>
          <a:p>
            <a:pPr lvl="1">
              <a:buFont typeface="Calibri" panose="020F0502020204030204" pitchFamily="34" charset="0"/>
              <a:buChar char="─"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7" y="2851862"/>
            <a:ext cx="3500845" cy="341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81" y="3648889"/>
            <a:ext cx="3657393" cy="248452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2018/6/22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r>
              <a:rPr lang="zh-CN" altLang="en-US"/>
              <a:t>年全国粒子物理大会</a:t>
            </a:r>
            <a:r>
              <a:rPr lang="en-US" altLang="zh-CN"/>
              <a:t>@</a:t>
            </a:r>
            <a:r>
              <a:rPr lang="zh-CN" altLang="en-US"/>
              <a:t>上海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292-D4A6-4E13-98B9-E44179DDC4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全屏显示(4:3)</PresentationFormat>
  <Paragraphs>233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主题</vt:lpstr>
      <vt:lpstr>CEPC顶点探测器的SOI像素传感器研究</vt:lpstr>
      <vt:lpstr>提纲</vt:lpstr>
      <vt:lpstr>CEPC顶点探测器设计要求与挑战</vt:lpstr>
      <vt:lpstr>SOI像素传感器</vt:lpstr>
      <vt:lpstr>基于Allpix2的空间分辨率模拟</vt:lpstr>
      <vt:lpstr>CPV2设计概念</vt:lpstr>
      <vt:lpstr>提纲</vt:lpstr>
      <vt:lpstr>传感器耗尽特性测试</vt:lpstr>
      <vt:lpstr>电路参数刻度</vt:lpstr>
      <vt:lpstr>噪声水平测试</vt:lpstr>
      <vt:lpstr>提纲</vt:lpstr>
      <vt:lpstr>实验装置配置</vt:lpstr>
      <vt:lpstr>激光束响应</vt:lpstr>
      <vt:lpstr>空间分辨测试</vt:lpstr>
      <vt:lpstr>空间分辨测试</vt:lpstr>
      <vt:lpstr>空间分辨测试</vt:lpstr>
      <vt:lpstr>总结与展望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CEPC顶点探测器的SOI像素传感器研究</dc:title>
  <dc:creator>wzg</dc:creator>
  <cp:lastModifiedBy>吴 志岗</cp:lastModifiedBy>
  <cp:revision>186</cp:revision>
  <dcterms:created xsi:type="dcterms:W3CDTF">2018-04-20T08:16:20Z</dcterms:created>
  <dcterms:modified xsi:type="dcterms:W3CDTF">2018-06-21T12:52:35Z</dcterms:modified>
</cp:coreProperties>
</file>