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86" r:id="rId3"/>
    <p:sldId id="287" r:id="rId4"/>
    <p:sldId id="258" r:id="rId5"/>
    <p:sldId id="259" r:id="rId6"/>
    <p:sldId id="260" r:id="rId7"/>
    <p:sldId id="262" r:id="rId8"/>
    <p:sldId id="263" r:id="rId9"/>
    <p:sldId id="264" r:id="rId10"/>
    <p:sldId id="268" r:id="rId11"/>
    <p:sldId id="269" r:id="rId12"/>
    <p:sldId id="273" r:id="rId13"/>
    <p:sldId id="274" r:id="rId14"/>
    <p:sldId id="276" r:id="rId15"/>
    <p:sldId id="277" r:id="rId16"/>
    <p:sldId id="278" r:id="rId17"/>
    <p:sldId id="280" r:id="rId18"/>
    <p:sldId id="283" r:id="rId19"/>
    <p:sldId id="285" r:id="rId20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737" autoAdjust="0"/>
  </p:normalViewPr>
  <p:slideViewPr>
    <p:cSldViewPr>
      <p:cViewPr>
        <p:scale>
          <a:sx n="75" d="100"/>
          <a:sy n="75" d="100"/>
        </p:scale>
        <p:origin x="-1236" y="-2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226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圆角矩形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副标题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CN" altLang="en-US" smtClean="0"/>
              <a:t>单击此处编辑母版副标题样式</a:t>
            </a:r>
            <a:endParaRPr kumimoji="0" lang="en-US"/>
          </a:p>
        </p:txBody>
      </p:sp>
      <p:sp>
        <p:nvSpPr>
          <p:cNvPr id="28" name="日期占位符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2018-6-22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29" name="灯片编号占位符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标题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2018-6-22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2018-6-22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2018-6-22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内容占位符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圆角矩形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2018-6-22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矩形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矩形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2018-6-22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内容占位符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11" name="内容占位符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2018-6-22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内容占位符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13" name="内容占位符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2018-6-22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2018-6-22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圆角矩形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2018-6-22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内容占位符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2018-6-22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矩形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CN" altLang="en-US" smtClean="0"/>
              <a:t>单击图标添加图片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圆角矩形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标题占位符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13" name="文本占位符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  <a:p>
            <a:pPr lvl="1" eaLnBrk="1" latinLnBrk="0" hangingPunct="1"/>
            <a:r>
              <a:rPr kumimoji="0" lang="zh-CN" altLang="en-US" smtClean="0"/>
              <a:t>第二级</a:t>
            </a:r>
          </a:p>
          <a:p>
            <a:pPr lvl="2" eaLnBrk="1" latinLnBrk="0" hangingPunct="1"/>
            <a:r>
              <a:rPr kumimoji="0" lang="zh-CN" altLang="en-US" smtClean="0"/>
              <a:t>第三级</a:t>
            </a:r>
          </a:p>
          <a:p>
            <a:pPr lvl="3" eaLnBrk="1" latinLnBrk="0" hangingPunct="1"/>
            <a:r>
              <a:rPr kumimoji="0" lang="zh-CN" altLang="en-US" smtClean="0"/>
              <a:t>第四级</a:t>
            </a:r>
          </a:p>
          <a:p>
            <a:pPr lvl="4" eaLnBrk="1" latinLnBrk="0" hangingPunct="1"/>
            <a:r>
              <a:rPr kumimoji="0" lang="zh-CN" altLang="en-US" smtClean="0"/>
              <a:t>第五级</a:t>
            </a:r>
            <a:endParaRPr kumimoji="0" lang="en-US"/>
          </a:p>
        </p:txBody>
      </p:sp>
      <p:sp>
        <p:nvSpPr>
          <p:cNvPr id="14" name="日期占位符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2018-6-22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23" name="灯片编号占位符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0.png"/><Relationship Id="rId4" Type="http://schemas.openxmlformats.org/officeDocument/2006/relationships/image" Target="../media/image20.gi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0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068960"/>
            <a:ext cx="8928992" cy="3600400"/>
          </a:xfrm>
          <a:prstGeom prst="rect">
            <a:avLst/>
          </a:prstGeom>
        </p:spPr>
      </p:pic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03648" y="3573016"/>
            <a:ext cx="6400800" cy="1752600"/>
          </a:xfrm>
        </p:spPr>
        <p:txBody>
          <a:bodyPr>
            <a:noAutofit/>
          </a:bodyPr>
          <a:lstStyle/>
          <a:p>
            <a:r>
              <a:rPr lang="zh-CN" altLang="en-US" sz="2400" b="1" dirty="0" smtClean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报告人：李骢</a:t>
            </a:r>
            <a:endParaRPr lang="en-US" altLang="zh-CN" sz="2400" b="1" dirty="0" smtClean="0">
              <a:solidFill>
                <a:schemeClr val="tx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endParaRPr lang="en-US" altLang="zh-CN" sz="2400" b="1" dirty="0" smtClean="0">
              <a:solidFill>
                <a:schemeClr val="tx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endParaRPr lang="en-US" altLang="zh-CN" sz="2400" b="1" dirty="0" smtClean="0">
              <a:solidFill>
                <a:schemeClr val="tx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r>
              <a:rPr lang="zh-CN" altLang="en-US" sz="2400" b="1" dirty="0" smtClean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高能物理研究所 </a:t>
            </a:r>
            <a:endParaRPr lang="en-US" altLang="zh-CN" sz="2400" b="1" dirty="0" smtClean="0">
              <a:solidFill>
                <a:schemeClr val="tx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r>
              <a:rPr lang="en-US" altLang="zh-CN" sz="2400" b="1" dirty="0" smtClean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LHAASO</a:t>
            </a:r>
            <a:r>
              <a:rPr lang="zh-CN" altLang="en-US" sz="2400" b="1" dirty="0" smtClean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合作组</a:t>
            </a:r>
            <a:endParaRPr lang="en-US" altLang="zh-CN" sz="2400" b="1" dirty="0" smtClean="0">
              <a:solidFill>
                <a:schemeClr val="tx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31323" y="1418915"/>
            <a:ext cx="9036496" cy="1470025"/>
          </a:xfrm>
        </p:spPr>
        <p:txBody>
          <a:bodyPr>
            <a:normAutofit/>
          </a:bodyPr>
          <a:lstStyle/>
          <a:p>
            <a:r>
              <a:rPr lang="zh-CN" altLang="en-US" sz="36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强子相互作用模型验证</a:t>
            </a:r>
            <a:endParaRPr lang="zh-CN" altLang="en-US" sz="36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65977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121"/>
    </mc:Choice>
    <mc:Fallback xmlns="">
      <p:transition spd="slow" advTm="13121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3" y="3573016"/>
            <a:ext cx="4709121" cy="3111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3306" y="-2166"/>
            <a:ext cx="4493189" cy="3223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69168" y="-171400"/>
            <a:ext cx="8229600" cy="996730"/>
          </a:xfrm>
        </p:spPr>
        <p:txBody>
          <a:bodyPr/>
          <a:lstStyle/>
          <a:p>
            <a:pPr algn="l"/>
            <a:r>
              <a:rPr lang="zh-CN" altLang="en-US" b="1" dirty="0" smtClean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分析难点</a:t>
            </a:r>
            <a:endParaRPr lang="zh-CN" altLang="en-US" b="1" dirty="0">
              <a:solidFill>
                <a:schemeClr val="tx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13196" y="648904"/>
            <a:ext cx="406584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u"/>
            </a:pPr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能量</a:t>
            </a:r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不确定性</a:t>
            </a:r>
            <a:endParaRPr lang="en-US" altLang="zh-CN" sz="2400" b="1" dirty="0" smtClean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000" b="1" dirty="0" smtClean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通过</a:t>
            </a:r>
            <a:r>
              <a:rPr lang="zh-CN" altLang="en-US" sz="2000" b="1" dirty="0" smtClean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表面阵列粒子数大致指向原初能量，减小对于能量依赖</a:t>
            </a:r>
            <a:endParaRPr lang="en-US" altLang="zh-CN" sz="2000" b="1" dirty="0" smtClean="0">
              <a:solidFill>
                <a:srgbClr val="00206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0" y="1377501"/>
            <a:ext cx="460979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u"/>
            </a:pPr>
            <a:endParaRPr lang="en-US" altLang="zh-CN" sz="2400" b="1" dirty="0" smtClean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285750" indent="-285750">
              <a:buFont typeface="Wingdings" panose="05000000000000000000" pitchFamily="2" charset="2"/>
              <a:buChar char="u"/>
            </a:pPr>
            <a:r>
              <a:rPr lang="en-US" altLang="zh-CN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Punch-through </a:t>
            </a:r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效应</a:t>
            </a:r>
            <a:endParaRPr lang="en-US" altLang="zh-CN" sz="2400" b="1" dirty="0" smtClean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342900" indent="-342900">
              <a:buFont typeface="Wingdings" panose="05000000000000000000" pitchFamily="2" charset="2"/>
              <a:buChar char="l"/>
            </a:pPr>
            <a:r>
              <a:rPr lang="zh-CN" altLang="en-US" sz="2000" b="1" dirty="0" smtClean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通过</a:t>
            </a:r>
            <a:r>
              <a:rPr lang="zh-CN" altLang="en-US" sz="20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表面阵列</a:t>
            </a:r>
            <a:r>
              <a:rPr lang="zh-CN" altLang="en-US" sz="2000" b="1" dirty="0" smtClean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挑选芯位距离</a:t>
            </a:r>
            <a:r>
              <a:rPr lang="zh-CN" altLang="en-US" sz="20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探测器较</a:t>
            </a:r>
            <a:r>
              <a:rPr lang="zh-CN" altLang="en-US" sz="2000" b="1" dirty="0" smtClean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远的</a:t>
            </a:r>
            <a:r>
              <a:rPr lang="zh-CN" altLang="en-US" sz="20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事例，削弱</a:t>
            </a:r>
            <a:r>
              <a:rPr lang="en-US" altLang="zh-CN" sz="20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punch-through </a:t>
            </a:r>
            <a:r>
              <a:rPr lang="zh-CN" altLang="en-US" sz="20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效应影响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43" r="6190"/>
          <a:stretch/>
        </p:blipFill>
        <p:spPr>
          <a:xfrm>
            <a:off x="-1" y="3861048"/>
            <a:ext cx="4543307" cy="2997313"/>
          </a:xfrm>
          <a:prstGeom prst="rect">
            <a:avLst/>
          </a:prstGeom>
        </p:spPr>
      </p:pic>
      <p:grpSp>
        <p:nvGrpSpPr>
          <p:cNvPr id="9" name="组合 8"/>
          <p:cNvGrpSpPr/>
          <p:nvPr/>
        </p:nvGrpSpPr>
        <p:grpSpPr>
          <a:xfrm>
            <a:off x="2376541" y="4793277"/>
            <a:ext cx="1933155" cy="646331"/>
            <a:chOff x="6831581" y="1236250"/>
            <a:chExt cx="1933155" cy="646331"/>
          </a:xfrm>
        </p:grpSpPr>
        <p:sp>
          <p:nvSpPr>
            <p:cNvPr id="10" name="椭圆 9"/>
            <p:cNvSpPr/>
            <p:nvPr/>
          </p:nvSpPr>
          <p:spPr>
            <a:xfrm>
              <a:off x="6921569" y="1530963"/>
              <a:ext cx="216024" cy="144016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2" name="直接箭头连接符 11"/>
            <p:cNvCxnSpPr/>
            <p:nvPr/>
          </p:nvCxnSpPr>
          <p:spPr>
            <a:xfrm flipV="1">
              <a:off x="7296241" y="1566967"/>
              <a:ext cx="530751" cy="72008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7884367" y="1236250"/>
              <a:ext cx="88036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600" b="1" dirty="0" smtClean="0"/>
                <a:t>MD</a:t>
              </a:r>
              <a:endParaRPr lang="zh-CN" altLang="en-US" sz="3600" b="1" dirty="0"/>
            </a:p>
          </p:txBody>
        </p:sp>
        <p:sp>
          <p:nvSpPr>
            <p:cNvPr id="14" name="椭圆 13"/>
            <p:cNvSpPr/>
            <p:nvPr/>
          </p:nvSpPr>
          <p:spPr>
            <a:xfrm>
              <a:off x="6831581" y="1404971"/>
              <a:ext cx="396000" cy="3960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矩形 14"/>
              <p:cNvSpPr/>
              <p:nvPr/>
            </p:nvSpPr>
            <p:spPr>
              <a:xfrm>
                <a:off x="6516216" y="4373375"/>
                <a:ext cx="1743747" cy="84593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𝑹</m:t>
                      </m:r>
                      <m:r>
                        <a:rPr lang="en-US" altLang="zh-CN" sz="24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zh-CN" altLang="zh-CN" sz="24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zh-CN" altLang="zh-CN" sz="2400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CN" sz="2400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𝑵</m:t>
                              </m:r>
                            </m:e>
                            <m:sub>
                              <m:r>
                                <a:rPr lang="en-US" altLang="zh-CN" sz="2400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𝒊𝒏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zh-CN" altLang="zh-CN" sz="2400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CN" sz="2400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𝑵</m:t>
                              </m:r>
                            </m:e>
                            <m:sub>
                              <m:r>
                                <a:rPr lang="en-US" altLang="zh-CN" sz="2400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𝒕𝒐𝒕𝒂𝒍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zh-CN" altLang="en-US" sz="24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mc:Choice>
        <mc:Fallback xmlns="">
          <p:sp>
            <p:nvSpPr>
              <p:cNvPr id="15" name="矩形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6216" y="4373375"/>
                <a:ext cx="1743747" cy="84593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右箭头 3"/>
          <p:cNvSpPr/>
          <p:nvPr/>
        </p:nvSpPr>
        <p:spPr>
          <a:xfrm>
            <a:off x="3985491" y="1268760"/>
            <a:ext cx="648409" cy="340927"/>
          </a:xfrm>
          <a:prstGeom prst="righ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下箭头 16"/>
          <p:cNvSpPr/>
          <p:nvPr/>
        </p:nvSpPr>
        <p:spPr>
          <a:xfrm>
            <a:off x="2330247" y="3641798"/>
            <a:ext cx="352306" cy="748965"/>
          </a:xfrm>
          <a:prstGeom prst="down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TextBox 15"/>
          <p:cNvSpPr txBox="1"/>
          <p:nvPr/>
        </p:nvSpPr>
        <p:spPr>
          <a:xfrm>
            <a:off x="-1" y="3091607"/>
            <a:ext cx="370005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l"/>
            </a:pPr>
            <a:r>
              <a:rPr lang="zh-CN" altLang="en-US" sz="2000" b="1" dirty="0" smtClean="0">
                <a:solidFill>
                  <a:srgbClr val="002060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挑选</a:t>
            </a:r>
            <a:r>
              <a:rPr lang="en-US" altLang="zh-CN" sz="2000" b="1" dirty="0">
                <a:solidFill>
                  <a:srgbClr val="002060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shower</a:t>
            </a:r>
            <a:r>
              <a:rPr lang="zh-CN" altLang="en-US" sz="2000" b="1" dirty="0">
                <a:solidFill>
                  <a:srgbClr val="002060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方向：</a:t>
            </a:r>
            <a:r>
              <a:rPr lang="en-US" altLang="zh-CN" sz="2000" b="1" dirty="0">
                <a:solidFill>
                  <a:srgbClr val="002060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40°~55°</a:t>
            </a:r>
          </a:p>
          <a:p>
            <a:endParaRPr lang="zh-CN" altLang="en-US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99030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664"/>
    </mc:Choice>
    <mc:Fallback xmlns="">
      <p:transition spd="slow" advTm="57664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0B028-1234-4E85-A0BE-7C238B6EC5E4}" type="datetime1">
              <a:rPr lang="zh-CN" altLang="en-US" smtClean="0"/>
              <a:t>2018-6-22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hadronic interaction model study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11</a:t>
            </a:fld>
            <a:endParaRPr lang="zh-CN" altLang="en-US"/>
          </a:p>
        </p:txBody>
      </p:sp>
      <p:sp>
        <p:nvSpPr>
          <p:cNvPr id="9" name="TextBox 8"/>
          <p:cNvSpPr txBox="1"/>
          <p:nvPr/>
        </p:nvSpPr>
        <p:spPr>
          <a:xfrm>
            <a:off x="-22696" y="568439"/>
            <a:ext cx="82089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endParaRPr lang="en-US" altLang="zh-CN" sz="2400" b="1" dirty="0" smtClean="0">
              <a:latin typeface="华文仿宋" panose="02010600040101010101" pitchFamily="2" charset="-122"/>
              <a:ea typeface="华文仿宋" panose="02010600040101010101" pitchFamily="2" charset="-122"/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zh-CN" altLang="en-US" sz="2400" b="1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在经过方向与芯位挑选后，</a:t>
            </a:r>
            <a:r>
              <a:rPr lang="zh-CN" altLang="en-US" sz="2400" b="1" dirty="0" smtClean="0">
                <a:solidFill>
                  <a:srgbClr val="C00000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重建</a:t>
            </a:r>
            <a:r>
              <a:rPr lang="en-US" altLang="zh-CN" sz="2400" b="1" dirty="0" smtClean="0">
                <a:solidFill>
                  <a:srgbClr val="C00000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μ</a:t>
            </a:r>
            <a:r>
              <a:rPr lang="zh-CN" altLang="en-US" sz="2400" b="1" dirty="0" smtClean="0">
                <a:solidFill>
                  <a:srgbClr val="C00000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子与原初</a:t>
            </a:r>
            <a:r>
              <a:rPr lang="en-US" altLang="zh-CN" sz="2400" b="1" dirty="0" smtClean="0">
                <a:solidFill>
                  <a:srgbClr val="C00000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μ</a:t>
            </a:r>
            <a:r>
              <a:rPr lang="zh-CN" altLang="en-US" sz="2400" b="1" dirty="0" smtClean="0">
                <a:solidFill>
                  <a:srgbClr val="C00000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子结果一致</a:t>
            </a:r>
            <a:r>
              <a:rPr lang="zh-CN" altLang="en-US" sz="2400" b="1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；证明重建算法有效；</a:t>
            </a:r>
            <a:endParaRPr lang="en-US" altLang="zh-CN" sz="2400" b="1" dirty="0" smtClean="0">
              <a:latin typeface="华文仿宋" panose="02010600040101010101" pitchFamily="2" charset="-122"/>
              <a:ea typeface="华文仿宋" panose="02010600040101010101" pitchFamily="2" charset="-122"/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endParaRPr lang="en-US" altLang="zh-CN" sz="2400" b="1" dirty="0" smtClean="0">
              <a:latin typeface="华文仿宋" panose="02010600040101010101" pitchFamily="2" charset="-122"/>
              <a:ea typeface="华文仿宋" panose="02010600040101010101" pitchFamily="2" charset="-122"/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zh-CN" altLang="en-US" sz="2400" b="1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对于质子和铁核有一定的区分能力；</a:t>
            </a:r>
            <a:endParaRPr lang="zh-CN" altLang="en-US" sz="2400" b="1" dirty="0">
              <a:latin typeface="华文仿宋" panose="02010600040101010101" pitchFamily="2" charset="-122"/>
              <a:ea typeface="华文仿宋" panose="02010600040101010101" pitchFamily="2" charset="-122"/>
            </a:endParaRP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784415"/>
            <a:ext cx="6840760" cy="3767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3528" y="260648"/>
            <a:ext cx="30572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重建算法验证：</a:t>
            </a:r>
            <a:endParaRPr lang="zh-CN" altLang="en-US" sz="32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82077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4276"/>
    </mc:Choice>
    <mc:Fallback xmlns="">
      <p:transition spd="slow" advTm="64276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65"/>
          <a:stretch/>
        </p:blipFill>
        <p:spPr bwMode="auto">
          <a:xfrm>
            <a:off x="4772812" y="779119"/>
            <a:ext cx="4237877" cy="3392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右箭头 3"/>
          <p:cNvSpPr/>
          <p:nvPr/>
        </p:nvSpPr>
        <p:spPr>
          <a:xfrm rot="5400000">
            <a:off x="2399911" y="4343714"/>
            <a:ext cx="732296" cy="60179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299630" y="4893629"/>
            <a:ext cx="43968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00206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阵列触发率与气压呈现良好的负相关，显示了阵列运行情况良好！</a:t>
            </a:r>
            <a:endParaRPr lang="zh-CN" altLang="en-US" sz="2400" b="1" dirty="0">
              <a:solidFill>
                <a:srgbClr val="00206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6" name="下箭头 5"/>
          <p:cNvSpPr/>
          <p:nvPr/>
        </p:nvSpPr>
        <p:spPr>
          <a:xfrm>
            <a:off x="6834954" y="4150493"/>
            <a:ext cx="545358" cy="79663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TextBox 6"/>
          <p:cNvSpPr txBox="1"/>
          <p:nvPr/>
        </p:nvSpPr>
        <p:spPr>
          <a:xfrm>
            <a:off x="5076056" y="5119510"/>
            <a:ext cx="43340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rgbClr val="00206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缪子探测器背景计数率稳定。</a:t>
            </a:r>
            <a:endParaRPr lang="zh-CN" altLang="en-US" sz="2400" b="1" dirty="0">
              <a:solidFill>
                <a:srgbClr val="00206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46803" y="6093958"/>
            <a:ext cx="96600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 smtClean="0">
                <a:solidFill>
                  <a:srgbClr val="FF0000"/>
                </a:solidFill>
                <a:latin typeface="+mj-ea"/>
                <a:ea typeface="+mj-ea"/>
              </a:rPr>
              <a:t>探测器整体性能稳定，为数据分析打下了坚实基础！</a:t>
            </a:r>
            <a:endParaRPr lang="zh-CN" altLang="en-US" sz="3200" b="1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21378" y="132786"/>
            <a:ext cx="34275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 smtClean="0"/>
              <a:t>探测器</a:t>
            </a:r>
            <a:r>
              <a:rPr lang="zh-CN" altLang="en-US" sz="3600" b="1" dirty="0" smtClean="0"/>
              <a:t>运行情况</a:t>
            </a:r>
            <a:endParaRPr lang="zh-CN" altLang="en-US" sz="3600" b="1" dirty="0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39" y="852370"/>
            <a:ext cx="4597573" cy="3280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8020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7772400" cy="724942"/>
          </a:xfrm>
        </p:spPr>
        <p:txBody>
          <a:bodyPr>
            <a:noAutofit/>
          </a:bodyPr>
          <a:lstStyle/>
          <a:p>
            <a:r>
              <a:rPr lang="zh-CN" altLang="en-US" b="1" dirty="0" smtClean="0">
                <a:solidFill>
                  <a:schemeClr val="tx1"/>
                </a:solidFill>
              </a:rPr>
              <a:t>探测器标定</a:t>
            </a:r>
            <a:endParaRPr lang="zh-CN" altLang="en-US" b="1" dirty="0">
              <a:solidFill>
                <a:schemeClr val="tx1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230942" y="908720"/>
            <a:ext cx="8496944" cy="5111080"/>
          </a:xfrm>
        </p:spPr>
        <p:txBody>
          <a:bodyPr/>
          <a:lstStyle/>
          <a:p>
            <a:pPr>
              <a:buClrTx/>
              <a:buFont typeface="Wingdings" panose="05000000000000000000" pitchFamily="2" charset="2"/>
              <a:buChar char="u"/>
            </a:pPr>
            <a:r>
              <a:rPr lang="en-US" altLang="zh-CN" b="1" dirty="0" smtClean="0">
                <a:solidFill>
                  <a:srgbClr val="002060"/>
                </a:solidFill>
              </a:rPr>
              <a:t>MD</a:t>
            </a:r>
            <a:r>
              <a:rPr lang="zh-CN" altLang="en-US" b="1" dirty="0" smtClean="0">
                <a:solidFill>
                  <a:srgbClr val="002060"/>
                </a:solidFill>
              </a:rPr>
              <a:t>时间标定：</a:t>
            </a:r>
            <a:endParaRPr lang="en-US" altLang="zh-CN" b="1" dirty="0" smtClean="0">
              <a:solidFill>
                <a:srgbClr val="002060"/>
              </a:solidFill>
            </a:endParaRPr>
          </a:p>
          <a:p>
            <a:pPr>
              <a:buClrTx/>
              <a:buFont typeface="Wingdings" panose="05000000000000000000" pitchFamily="2" charset="2"/>
              <a:buChar char="Ø"/>
            </a:pPr>
            <a:r>
              <a:rPr lang="zh-CN" altLang="en-US" b="1" dirty="0"/>
              <a:t> </a:t>
            </a:r>
            <a:r>
              <a:rPr lang="zh-CN" altLang="en-US" b="1" dirty="0" smtClean="0"/>
              <a:t> </a:t>
            </a:r>
            <a:r>
              <a:rPr lang="zh-CN" altLang="en-US" sz="20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建立</a:t>
            </a:r>
            <a:r>
              <a:rPr lang="zh-CN" altLang="en-US" sz="20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在</a:t>
            </a:r>
            <a:r>
              <a:rPr lang="en-US" altLang="zh-CN" sz="20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ED</a:t>
            </a:r>
            <a:r>
              <a:rPr lang="zh-CN" altLang="en-US" sz="20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阵列前锋面重建基础上，用探测器着火</a:t>
            </a:r>
            <a:r>
              <a:rPr lang="zh-CN" altLang="en-US" sz="20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时间</a:t>
            </a:r>
            <a:r>
              <a:rPr lang="zh-CN" altLang="en-US" sz="20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减去前锋面到达时间可以标定</a:t>
            </a:r>
            <a:r>
              <a:rPr lang="en-US" altLang="zh-CN" sz="20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time-offset</a:t>
            </a:r>
            <a:r>
              <a:rPr lang="zh-CN" altLang="en-US" sz="20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以及</a:t>
            </a:r>
            <a:r>
              <a:rPr lang="en-US" altLang="zh-CN" sz="20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time-resolution</a:t>
            </a:r>
            <a:endParaRPr lang="zh-CN" altLang="en-US" sz="20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42" y="3176042"/>
            <a:ext cx="4485073" cy="3681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08122" y="2204864"/>
            <a:ext cx="531908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u"/>
            </a:pPr>
            <a:r>
              <a:rPr lang="en-US" altLang="zh-CN" sz="2400" b="1" dirty="0" smtClean="0">
                <a:solidFill>
                  <a:srgbClr val="002060"/>
                </a:solidFill>
              </a:rPr>
              <a:t>MD</a:t>
            </a:r>
            <a:r>
              <a:rPr lang="zh-CN" altLang="en-US" sz="2400" b="1" dirty="0" smtClean="0">
                <a:solidFill>
                  <a:srgbClr val="002060"/>
                </a:solidFill>
              </a:rPr>
              <a:t>电荷标定（垂直单缪电荷响应）</a:t>
            </a:r>
            <a:endParaRPr lang="en-US" altLang="zh-CN" sz="2400" b="1" dirty="0" smtClean="0">
              <a:solidFill>
                <a:srgbClr val="00206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   天顶角</a:t>
            </a:r>
            <a:r>
              <a:rPr lang="en-US" altLang="zh-CN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5</a:t>
            </a:r>
            <a:r>
              <a:rPr lang="en-US" altLang="zh-CN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°</a:t>
            </a:r>
            <a:r>
              <a:rPr lang="zh-CN" altLang="en-US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以内的</a:t>
            </a:r>
            <a:r>
              <a:rPr lang="en-US" altLang="zh-CN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shower</a:t>
            </a:r>
            <a:r>
              <a:rPr lang="zh-CN" altLang="en-US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（近垂直）</a:t>
            </a:r>
            <a:endParaRPr lang="en-US" altLang="zh-CN" b="1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zh-CN" altLang="en-US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前</a:t>
            </a:r>
            <a:r>
              <a:rPr lang="zh-CN" altLang="en-US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锋面到达时间前后</a:t>
            </a:r>
            <a:r>
              <a:rPr lang="en-US" altLang="zh-CN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30ns(</a:t>
            </a:r>
            <a:r>
              <a:rPr lang="zh-CN" altLang="en-US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减小背景缪子影响）</a:t>
            </a:r>
            <a:endParaRPr lang="en-US" altLang="zh-CN" b="1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4666" y="3356992"/>
            <a:ext cx="4291509" cy="3127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2894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48" t="14246" r="9365"/>
          <a:stretch/>
        </p:blipFill>
        <p:spPr>
          <a:xfrm>
            <a:off x="467545" y="1818372"/>
            <a:ext cx="8139068" cy="492154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0"/>
            <a:ext cx="4405373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Hit</a:t>
            </a:r>
            <a:r>
              <a:rPr lang="zh-CN" altLang="en-US" sz="32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挑选（探测器层次）</a:t>
            </a:r>
            <a:endParaRPr lang="en-US" altLang="zh-CN" sz="3200" b="1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endParaRPr lang="en-US" altLang="zh-CN" sz="3200" b="1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r>
              <a:rPr lang="en-US" altLang="zh-CN" sz="2800" b="1" dirty="0" smtClean="0">
                <a:solidFill>
                  <a:srgbClr val="00206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ED </a:t>
            </a:r>
            <a:r>
              <a:rPr lang="zh-CN" altLang="en-US" sz="2800" b="1" dirty="0" smtClean="0">
                <a:solidFill>
                  <a:srgbClr val="00206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数据中基线堆积问题：</a:t>
            </a:r>
            <a:endParaRPr lang="zh-CN" altLang="en-US" sz="2800" b="1" dirty="0">
              <a:solidFill>
                <a:srgbClr val="00206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cxnSp>
        <p:nvCxnSpPr>
          <p:cNvPr id="8" name="直接箭头连接符 7"/>
          <p:cNvCxnSpPr/>
          <p:nvPr/>
        </p:nvCxnSpPr>
        <p:spPr>
          <a:xfrm>
            <a:off x="2411760" y="2218597"/>
            <a:ext cx="936104" cy="8406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0" y="1514232"/>
            <a:ext cx="26663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信号略小于台阶，两者相减得到了负值</a:t>
            </a:r>
            <a:endParaRPr lang="zh-CN" altLang="en-US" sz="2400" b="1" dirty="0">
              <a:solidFill>
                <a:srgbClr val="7030A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11" name="直接箭头连接符 10"/>
          <p:cNvCxnSpPr>
            <a:stCxn id="12" idx="1"/>
          </p:cNvCxnSpPr>
          <p:nvPr/>
        </p:nvCxnSpPr>
        <p:spPr>
          <a:xfrm flipH="1">
            <a:off x="5388807" y="1334088"/>
            <a:ext cx="858597" cy="96856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247404" y="-4740"/>
            <a:ext cx="288031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在信号后延，有明显的基线堆积现象，导致电荷测量可能出现偏差，这个是电子学局限造成的，但是会给数据分析造成影响！</a:t>
            </a:r>
            <a:endParaRPr lang="zh-CN" altLang="en-US" sz="2400" b="1" dirty="0">
              <a:solidFill>
                <a:srgbClr val="7030A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38453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773"/>
    </mc:Choice>
    <mc:Fallback xmlns="">
      <p:transition spd="slow" advTm="46773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6" y="90443"/>
            <a:ext cx="4907249" cy="3702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26"/>
          <a:stretch/>
        </p:blipFill>
        <p:spPr bwMode="auto">
          <a:xfrm>
            <a:off x="827585" y="3643086"/>
            <a:ext cx="5321422" cy="3045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950857" y="98999"/>
            <a:ext cx="320384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考虑到</a:t>
            </a:r>
            <a:r>
              <a:rPr lang="en-US" altLang="zh-CN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shower</a:t>
            </a:r>
            <a:r>
              <a:rPr lang="zh-CN" alt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的主要信息都集中在前锋面附近，而实验对于延迟到达的粒子测量又会受到电子学局限的影响，因此实际分析中只选用</a:t>
            </a:r>
            <a:r>
              <a:rPr lang="en-US" altLang="zh-CN" sz="2400" b="1" dirty="0" smtClean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5000ns-5300ns</a:t>
            </a:r>
            <a:r>
              <a:rPr lang="zh-CN" altLang="en-US" sz="2400" b="1" dirty="0" smtClean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时间窗口内的第一个</a:t>
            </a:r>
            <a:r>
              <a:rPr lang="en-US" altLang="zh-CN" sz="2400" b="1" dirty="0" smtClean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hit</a:t>
            </a:r>
            <a:r>
              <a:rPr lang="zh-CN" alt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进行分析！</a:t>
            </a:r>
            <a:endParaRPr lang="zh-CN" altLang="en-US" sz="2400" b="1" dirty="0">
              <a:solidFill>
                <a:schemeClr val="tx1">
                  <a:lumMod val="95000"/>
                  <a:lumOff val="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559" y="1556791"/>
            <a:ext cx="102303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b="1" dirty="0" smtClean="0">
                <a:solidFill>
                  <a:srgbClr val="C00000"/>
                </a:solidFill>
              </a:rPr>
              <a:t>ED:</a:t>
            </a:r>
            <a:endParaRPr lang="zh-CN" altLang="en-US" sz="4400" b="1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906" y="4812127"/>
            <a:ext cx="115127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b="1" dirty="0" smtClean="0">
                <a:solidFill>
                  <a:srgbClr val="C00000"/>
                </a:solidFill>
              </a:rPr>
              <a:t>MD:</a:t>
            </a:r>
            <a:endParaRPr lang="zh-CN" altLang="en-US" sz="4000" b="1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49006" y="4027297"/>
            <a:ext cx="28083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600ns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的时间窗口，背景信号污染约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0.0036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个缪子，对分析没有影响。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99208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7772400" cy="868958"/>
          </a:xfrm>
        </p:spPr>
        <p:txBody>
          <a:bodyPr/>
          <a:lstStyle/>
          <a:p>
            <a:r>
              <a:rPr lang="zh-CN" altLang="en-US" b="1" dirty="0" smtClean="0">
                <a:solidFill>
                  <a:schemeClr val="tx1"/>
                </a:solidFill>
              </a:rPr>
              <a:t>模拟与实验比对</a:t>
            </a:r>
            <a:endParaRPr lang="zh-CN" altLang="en-US" b="1" dirty="0">
              <a:solidFill>
                <a:schemeClr val="tx1"/>
              </a:solidFill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012" y="2636912"/>
            <a:ext cx="8725534" cy="360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9552" y="1078124"/>
            <a:ext cx="22381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u"/>
            </a:pPr>
            <a:r>
              <a:rPr lang="zh-CN" altLang="en-US" sz="3200" b="1" dirty="0" smtClean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方向测量</a:t>
            </a:r>
            <a:endParaRPr lang="zh-CN" altLang="en-US" sz="3200" b="1" dirty="0">
              <a:solidFill>
                <a:srgbClr val="C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60" r="2665" b="16726"/>
          <a:stretch/>
        </p:blipFill>
        <p:spPr bwMode="auto">
          <a:xfrm>
            <a:off x="338012" y="1698171"/>
            <a:ext cx="4625874" cy="754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292080" y="760144"/>
                <a:ext cx="3426074" cy="16927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800" b="0" i="1" smtClean="0">
                          <a:latin typeface="Cambria Math"/>
                        </a:rPr>
                        <m:t>𝑙</m:t>
                      </m:r>
                      <m:r>
                        <a:rPr lang="en-US" altLang="zh-CN" sz="2800" b="0" i="1" smtClean="0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US" altLang="zh-CN" sz="2800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CN" sz="2800" b="0" i="0" smtClean="0">
                              <a:latin typeface="Cambria Math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altLang="zh-CN" sz="28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zh-CN" altLang="en-US" sz="2800" b="0" i="1" smtClean="0">
                                  <a:latin typeface="Cambria Math"/>
                                </a:rPr>
                                <m:t>𝜃</m:t>
                              </m:r>
                            </m:e>
                          </m:d>
                        </m:e>
                      </m:func>
                      <m:func>
                        <m:funcPr>
                          <m:ctrlPr>
                            <a:rPr lang="en-US" altLang="zh-CN" sz="2800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CN" sz="2800" b="0" i="0" smtClean="0">
                              <a:latin typeface="Cambria Math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altLang="zh-CN" sz="28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zh-CN" altLang="en-US" sz="2800" b="0" i="1" smtClean="0">
                                  <a:latin typeface="Cambria Math"/>
                                </a:rPr>
                                <m:t>𝜙</m:t>
                              </m:r>
                            </m:e>
                          </m:d>
                        </m:e>
                      </m:func>
                      <m:r>
                        <a:rPr lang="en-US" altLang="zh-CN" sz="2800" b="0" i="1" smtClean="0">
                          <a:latin typeface="Cambria Math"/>
                        </a:rPr>
                        <m:t>;</m:t>
                      </m:r>
                    </m:oMath>
                  </m:oMathPara>
                </a14:m>
                <a:endParaRPr lang="en-US" altLang="zh-CN" sz="2800" b="0" dirty="0" smtClean="0"/>
              </a:p>
              <a:p>
                <a:r>
                  <a:rPr lang="en-US" altLang="zh-CN" sz="2800" dirty="0" smtClean="0"/>
                  <a:t>   m=sin(</a:t>
                </a:r>
                <a14:m>
                  <m:oMath xmlns:m="http://schemas.openxmlformats.org/officeDocument/2006/math">
                    <m:r>
                      <a:rPr lang="zh-CN" altLang="en-US" sz="2800" i="1" smtClean="0">
                        <a:latin typeface="Cambria Math"/>
                      </a:rPr>
                      <m:t>𝜃</m:t>
                    </m:r>
                    <m:r>
                      <a:rPr lang="en-US" altLang="zh-CN" sz="2800" b="0" i="1" smtClean="0">
                        <a:latin typeface="Cambria Math"/>
                      </a:rPr>
                      <m:t>)</m:t>
                    </m:r>
                    <m:r>
                      <m:rPr>
                        <m:sty m:val="p"/>
                      </m:rPr>
                      <a:rPr lang="en-US" altLang="zh-CN" sz="2800" b="0" i="0" smtClean="0">
                        <a:latin typeface="Cambria Math"/>
                      </a:rPr>
                      <m:t>sin</m:t>
                    </m:r>
                    <m:r>
                      <a:rPr lang="en-US" altLang="zh-CN" sz="2800" b="0" i="1" smtClean="0">
                        <a:latin typeface="Cambria Math"/>
                      </a:rPr>
                      <m:t>⁡(</m:t>
                    </m:r>
                    <m:r>
                      <a:rPr lang="zh-CN" altLang="en-US" sz="2800" b="0" i="1" smtClean="0">
                        <a:latin typeface="Cambria Math"/>
                      </a:rPr>
                      <m:t>𝜙</m:t>
                    </m:r>
                    <m:r>
                      <a:rPr lang="en-US" altLang="zh-CN" sz="28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altLang="zh-CN" sz="2800" dirty="0" smtClean="0"/>
                  <a:t>;</a:t>
                </a:r>
              </a:p>
              <a:p>
                <a:r>
                  <a:rPr lang="en-US" altLang="zh-CN" sz="2800" dirty="0" smtClean="0"/>
                  <a:t>   n=cos(</a:t>
                </a:r>
                <a14:m>
                  <m:oMath xmlns:m="http://schemas.openxmlformats.org/officeDocument/2006/math">
                    <m:r>
                      <a:rPr lang="zh-CN" altLang="en-US" sz="2800" i="1" smtClean="0">
                        <a:latin typeface="Cambria Math"/>
                      </a:rPr>
                      <m:t>𝜃</m:t>
                    </m:r>
                  </m:oMath>
                </a14:m>
                <a:r>
                  <a:rPr lang="en-US" altLang="zh-CN" sz="2800" dirty="0" smtClean="0"/>
                  <a:t>);</a:t>
                </a:r>
              </a:p>
              <a:p>
                <a:r>
                  <a:rPr lang="zh-CN" altLang="en-US" sz="2000" dirty="0" smtClean="0">
                    <a:solidFill>
                      <a:srgbClr val="C00000"/>
                    </a:solidFill>
                  </a:rPr>
                  <a:t>其中</a:t>
                </a:r>
                <a14:m>
                  <m:oMath xmlns:m="http://schemas.openxmlformats.org/officeDocument/2006/math">
                    <m:r>
                      <a:rPr lang="zh-CN" altLang="en-US" sz="2000" i="1" smtClean="0">
                        <a:solidFill>
                          <a:srgbClr val="C00000"/>
                        </a:solidFill>
                        <a:latin typeface="Cambria Math"/>
                      </a:rPr>
                      <m:t>𝜃</m:t>
                    </m:r>
                    <m:r>
                      <a:rPr lang="zh-CN" altLang="en-US" sz="2000" b="0" i="1" smtClean="0">
                        <a:solidFill>
                          <a:srgbClr val="C00000"/>
                        </a:solidFill>
                        <a:latin typeface="Cambria Math"/>
                      </a:rPr>
                      <m:t>为</m:t>
                    </m:r>
                    <m:r>
                      <a:rPr lang="zh-CN" altLang="en-US" sz="2000" i="1">
                        <a:solidFill>
                          <a:srgbClr val="C00000"/>
                        </a:solidFill>
                        <a:latin typeface="Cambria Math"/>
                      </a:rPr>
                      <m:t>天顶</m:t>
                    </m:r>
                    <m:r>
                      <a:rPr lang="zh-CN" altLang="en-US" sz="2000" b="0" i="1" smtClean="0">
                        <a:solidFill>
                          <a:srgbClr val="C00000"/>
                        </a:solidFill>
                        <a:latin typeface="Cambria Math"/>
                      </a:rPr>
                      <m:t>角，</m:t>
                    </m:r>
                    <m:r>
                      <a:rPr lang="zh-CN" altLang="en-US" sz="2000" b="0" i="1" smtClean="0">
                        <a:solidFill>
                          <a:srgbClr val="C00000"/>
                        </a:solidFill>
                        <a:latin typeface="Cambria Math"/>
                      </a:rPr>
                      <m:t>𝜙</m:t>
                    </m:r>
                    <m:r>
                      <a:rPr lang="zh-CN" altLang="en-US" sz="2000" b="0" i="1" smtClean="0">
                        <a:solidFill>
                          <a:srgbClr val="C00000"/>
                        </a:solidFill>
                        <a:latin typeface="Cambria Math"/>
                      </a:rPr>
                      <m:t>为方位角</m:t>
                    </m:r>
                  </m:oMath>
                </a14:m>
                <a:endParaRPr lang="zh-CN" altLang="en-US" sz="2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2080" y="760144"/>
                <a:ext cx="3426074" cy="1692771"/>
              </a:xfrm>
              <a:prstGeom prst="rect">
                <a:avLst/>
              </a:prstGeom>
              <a:blipFill rotWithShape="1">
                <a:blip r:embed="rId5"/>
                <a:stretch>
                  <a:fillRect l="-1779" b="-397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矩形 5"/>
          <p:cNvSpPr/>
          <p:nvPr/>
        </p:nvSpPr>
        <p:spPr>
          <a:xfrm>
            <a:off x="5292080" y="760144"/>
            <a:ext cx="3426074" cy="169277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4990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44824"/>
            <a:ext cx="4536504" cy="3576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直接箭头连接符 6"/>
          <p:cNvCxnSpPr/>
          <p:nvPr/>
        </p:nvCxnSpPr>
        <p:spPr>
          <a:xfrm flipH="1">
            <a:off x="611560" y="1477446"/>
            <a:ext cx="2592288" cy="130348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617232" y="1086549"/>
            <a:ext cx="36215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事例率</a:t>
            </a:r>
            <a:r>
              <a:rPr lang="en-US" altLang="zh-CN" sz="2400" b="1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=</a:t>
            </a:r>
            <a:r>
              <a:rPr lang="zh-CN" altLang="en-US" sz="2400" b="1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总事例数</a:t>
            </a:r>
            <a:r>
              <a:rPr lang="en-US" altLang="zh-CN" sz="2400" b="1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/</a:t>
            </a:r>
            <a:r>
              <a:rPr lang="zh-CN" altLang="en-US" sz="2400" b="1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总时间</a:t>
            </a:r>
            <a:endParaRPr lang="zh-CN" altLang="en-US" sz="2400" b="1" dirty="0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1646" y="1844824"/>
            <a:ext cx="4412998" cy="3822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28985" y="5589240"/>
            <a:ext cx="88710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u"/>
            </a:pP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模拟与实验数据相互吻合，说明</a:t>
            </a:r>
            <a:r>
              <a:rPr lang="zh-CN" altLang="en-US" sz="2800" b="1" dirty="0" smtClean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实验测量准确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而且</a:t>
            </a:r>
            <a:r>
              <a:rPr lang="zh-CN" altLang="en-US" sz="2800" b="1" dirty="0" smtClean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模拟能够很好的描述实验过程</a:t>
            </a:r>
            <a:endParaRPr lang="zh-CN" altLang="en-US" sz="2800" b="1" dirty="0">
              <a:solidFill>
                <a:srgbClr val="C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10" name="直接箭头连接符 9"/>
          <p:cNvCxnSpPr/>
          <p:nvPr/>
        </p:nvCxnSpPr>
        <p:spPr>
          <a:xfrm>
            <a:off x="4427984" y="1477446"/>
            <a:ext cx="288032" cy="145588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29810" y="143833"/>
            <a:ext cx="472437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u"/>
            </a:pPr>
            <a:r>
              <a:rPr lang="zh-CN" altLang="en-US" sz="3200" b="1" dirty="0" smtClean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电荷测量</a:t>
            </a:r>
            <a:endParaRPr lang="en-US" altLang="zh-CN" sz="3200" b="1" dirty="0" smtClean="0">
              <a:solidFill>
                <a:srgbClr val="C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2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 </a:t>
            </a:r>
            <a:r>
              <a:rPr lang="en-US" altLang="zh-CN" sz="24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          </a:t>
            </a:r>
            <a:r>
              <a:rPr lang="zh-CN" altLang="en-US" sz="24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缪子数和阵列测量总粒子数</a:t>
            </a:r>
            <a:endParaRPr lang="zh-CN" altLang="en-US" sz="24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13424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541"/>
    </mc:Choice>
    <mc:Fallback xmlns="">
      <p:transition spd="slow" advTm="14541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92" y="504058"/>
            <a:ext cx="8064896" cy="462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043608" y="5002620"/>
                <a:ext cx="9136696" cy="18553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Wingdings" panose="05000000000000000000" pitchFamily="2" charset="2"/>
                  <a:buChar char="u"/>
                </a:pPr>
                <a:r>
                  <a:rPr lang="zh-CN" altLang="en-US" sz="2800" b="1" dirty="0" smtClean="0">
                    <a:solidFill>
                      <a:srgbClr val="FF0000"/>
                    </a:solidFill>
                    <a:latin typeface="Cambria Math"/>
                    <a:ea typeface="华文新魏" panose="02010800040101010101" pitchFamily="2" charset="-122"/>
                  </a:rPr>
                  <a:t>模拟与实验吻合良好；</a:t>
                </a:r>
                <a:endParaRPr lang="en-US" altLang="zh-CN" sz="2800" b="1" dirty="0" smtClean="0">
                  <a:solidFill>
                    <a:srgbClr val="FF0000"/>
                  </a:solidFill>
                  <a:latin typeface="Cambria Math"/>
                  <a:ea typeface="华文新魏" panose="02010800040101010101" pitchFamily="2" charset="-122"/>
                </a:endParaRPr>
              </a:p>
              <a:p>
                <a:pPr marL="457200" indent="-457200">
                  <a:buFont typeface="Wingdings" panose="05000000000000000000" pitchFamily="2" charset="2"/>
                  <a:buChar char="u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b="1" i="1" smtClean="0">
                            <a:solidFill>
                              <a:srgbClr val="FF0000"/>
                            </a:solidFill>
                            <a:latin typeface="Cambria Math"/>
                            <a:ea typeface="华文新魏" panose="02010800040101010101" pitchFamily="2" charset="-122"/>
                          </a:rPr>
                        </m:ctrlPr>
                      </m:sSubPr>
                      <m:e>
                        <m:r>
                          <a:rPr lang="en-US" altLang="zh-CN" sz="2800" b="1" i="1" smtClean="0">
                            <a:solidFill>
                              <a:srgbClr val="FF0000"/>
                            </a:solidFill>
                            <a:latin typeface="Cambria Math"/>
                            <a:ea typeface="华文新魏" panose="02010800040101010101" pitchFamily="2" charset="-122"/>
                          </a:rPr>
                          <m:t>𝑵𝒑</m:t>
                        </m:r>
                      </m:e>
                      <m:sub>
                        <m:r>
                          <a:rPr lang="en-US" altLang="zh-CN" sz="2800" b="1" i="1" smtClean="0">
                            <a:solidFill>
                              <a:srgbClr val="FF0000"/>
                            </a:solidFill>
                            <a:latin typeface="Cambria Math"/>
                            <a:ea typeface="华文新魏" panose="02010800040101010101" pitchFamily="2" charset="-122"/>
                          </a:rPr>
                          <m:t>𝒂𝒓𝒓𝒂𝒚</m:t>
                        </m:r>
                      </m:sub>
                    </m:sSub>
                  </m:oMath>
                </a14:m>
                <a:r>
                  <a:rPr lang="zh-CN" altLang="en-US" sz="2800" b="1" dirty="0" smtClean="0">
                    <a:solidFill>
                      <a:srgbClr val="FF0000"/>
                    </a:solidFill>
                    <a:latin typeface="华文新魏" panose="02010800040101010101" pitchFamily="2" charset="-122"/>
                    <a:ea typeface="华文新魏" panose="02010800040101010101" pitchFamily="2" charset="-122"/>
                  </a:rPr>
                  <a:t>减小了能量带来的系统误差；</a:t>
                </a:r>
                <a:endParaRPr lang="en-US" altLang="zh-CN" sz="2800" b="1" dirty="0" smtClean="0">
                  <a:solidFill>
                    <a:srgbClr val="FF0000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endParaRPr>
              </a:p>
              <a:p>
                <a:pPr marL="457200" indent="-457200">
                  <a:buFont typeface="Wingdings" panose="05000000000000000000" pitchFamily="2" charset="2"/>
                  <a:buChar char="u"/>
                </a:pPr>
                <a:r>
                  <a:rPr lang="zh-CN" altLang="en-US" sz="2800" b="1" dirty="0" smtClean="0">
                    <a:solidFill>
                      <a:srgbClr val="FF0000"/>
                    </a:solidFill>
                    <a:latin typeface="华文新魏" panose="02010800040101010101" pitchFamily="2" charset="-122"/>
                    <a:ea typeface="华文新魏" panose="02010800040101010101" pitchFamily="2" charset="-122"/>
                  </a:rPr>
                  <a:t>没有看到</a:t>
                </a:r>
                <a:r>
                  <a:rPr lang="en-US" altLang="zh-CN" sz="2800" b="1" dirty="0" smtClean="0">
                    <a:solidFill>
                      <a:srgbClr val="FF0000"/>
                    </a:solidFill>
                    <a:latin typeface="华文新魏" panose="02010800040101010101" pitchFamily="2" charset="-122"/>
                    <a:ea typeface="华文新魏" panose="02010800040101010101" pitchFamily="2" charset="-122"/>
                  </a:rPr>
                  <a:t>μ</a:t>
                </a:r>
                <a:r>
                  <a:rPr lang="zh-CN" altLang="en-US" sz="2800" b="1" dirty="0" smtClean="0">
                    <a:solidFill>
                      <a:srgbClr val="FF0000"/>
                    </a:solidFill>
                    <a:latin typeface="华文新魏" panose="02010800040101010101" pitchFamily="2" charset="-122"/>
                    <a:ea typeface="华文新魏" panose="02010800040101010101" pitchFamily="2" charset="-122"/>
                  </a:rPr>
                  <a:t>子有明显超出；</a:t>
                </a:r>
                <a:endParaRPr lang="en-US" altLang="zh-CN" sz="2800" b="1" dirty="0" smtClean="0">
                  <a:solidFill>
                    <a:srgbClr val="FF0000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endParaRPr>
              </a:p>
              <a:p>
                <a:pPr marL="457200" indent="-457200">
                  <a:buFont typeface="Wingdings" panose="05000000000000000000" pitchFamily="2" charset="2"/>
                  <a:buChar char="u"/>
                </a:pPr>
                <a:r>
                  <a:rPr lang="zh-CN" altLang="en-US" sz="2800" b="1" dirty="0" smtClean="0">
                    <a:solidFill>
                      <a:srgbClr val="FF0000"/>
                    </a:solidFill>
                    <a:latin typeface="华文新魏" panose="02010800040101010101" pitchFamily="2" charset="-122"/>
                    <a:ea typeface="华文新魏" panose="02010800040101010101" pitchFamily="2" charset="-122"/>
                  </a:rPr>
                  <a:t>观测到了宇宙线“膝”区成分由轻向重变化；</a:t>
                </a:r>
                <a:endParaRPr lang="zh-CN" altLang="en-US" sz="2800" b="1" dirty="0">
                  <a:solidFill>
                    <a:srgbClr val="FF0000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8" y="5002620"/>
                <a:ext cx="9136696" cy="1855380"/>
              </a:xfrm>
              <a:prstGeom prst="rect">
                <a:avLst/>
              </a:prstGeom>
              <a:blipFill rotWithShape="1">
                <a:blip r:embed="rId3"/>
                <a:stretch>
                  <a:fillRect l="-1134" t="-2961" b="-855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直接箭头连接符 6"/>
          <p:cNvCxnSpPr/>
          <p:nvPr/>
        </p:nvCxnSpPr>
        <p:spPr>
          <a:xfrm>
            <a:off x="7138982" y="1575683"/>
            <a:ext cx="0" cy="124213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386716" y="1309119"/>
            <a:ext cx="15849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/>
              <a:t>10PeV(Proton)</a:t>
            </a:r>
            <a:endParaRPr lang="zh-CN" altLang="en-US" b="1" dirty="0"/>
          </a:p>
        </p:txBody>
      </p:sp>
      <p:cxnSp>
        <p:nvCxnSpPr>
          <p:cNvPr id="11" name="直接箭头连接符 10"/>
          <p:cNvCxnSpPr/>
          <p:nvPr/>
        </p:nvCxnSpPr>
        <p:spPr>
          <a:xfrm>
            <a:off x="4675852" y="2241159"/>
            <a:ext cx="0" cy="135886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139952" y="1743031"/>
            <a:ext cx="16282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/>
              <a:t>2PeV</a:t>
            </a:r>
            <a:r>
              <a:rPr lang="zh-CN" altLang="en-US" b="1" dirty="0" smtClean="0"/>
              <a:t>（</a:t>
            </a:r>
            <a:r>
              <a:rPr lang="en-US" altLang="zh-CN" b="1" dirty="0" smtClean="0"/>
              <a:t>Proton)</a:t>
            </a:r>
            <a:endParaRPr lang="zh-CN" altLang="en-US" b="1" dirty="0"/>
          </a:p>
        </p:txBody>
      </p:sp>
      <p:cxnSp>
        <p:nvCxnSpPr>
          <p:cNvPr id="14" name="直接箭头连接符 13"/>
          <p:cNvCxnSpPr/>
          <p:nvPr/>
        </p:nvCxnSpPr>
        <p:spPr>
          <a:xfrm flipH="1">
            <a:off x="7938526" y="1493785"/>
            <a:ext cx="401525" cy="37141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7662040" y="1124453"/>
            <a:ext cx="15849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/>
              <a:t>20PeV(Proton)</a:t>
            </a:r>
            <a:endParaRPr lang="zh-CN" altLang="en-US" b="1" dirty="0"/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5880" y="655915"/>
            <a:ext cx="5953296" cy="37867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7503" y="15204"/>
            <a:ext cx="27494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 dirty="0" smtClean="0"/>
              <a:t>分析结果：</a:t>
            </a:r>
            <a:endParaRPr lang="zh-CN" altLang="en-US" sz="4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292080" y="209172"/>
            <a:ext cx="37454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00206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继续往高能跑，是否会有“超出”呢？</a:t>
            </a:r>
            <a:endParaRPr lang="zh-CN" altLang="en-US" sz="2800" b="1" dirty="0">
              <a:solidFill>
                <a:srgbClr val="00206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75150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108"/>
    </mc:Choice>
    <mc:Fallback xmlns="">
      <p:transition spd="slow" advTm="1310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  <p:extLst mod="1">
    <p:ext uri="{E180D4A7-C9FB-4DFB-919C-405C955672EB}">
      <p14:showEvtLst xmlns:p14="http://schemas.microsoft.com/office/powerpoint/2010/main">
        <p14:triggerEvt type="onClick" time="865" objId="6"/>
        <p14:triggerEvt type="onClick" time="9555" objId="6"/>
      </p14:showEvtLst>
    </p:ext>
  </p:extLs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51520" y="518"/>
            <a:ext cx="7772400" cy="940966"/>
          </a:xfrm>
        </p:spPr>
        <p:txBody>
          <a:bodyPr/>
          <a:lstStyle/>
          <a:p>
            <a:r>
              <a:rPr lang="zh-CN" altLang="en-US" b="1" dirty="0" smtClean="0">
                <a:solidFill>
                  <a:schemeClr val="tx1"/>
                </a:solidFill>
              </a:rPr>
              <a:t>展望</a:t>
            </a:r>
            <a:r>
              <a:rPr lang="en-US" altLang="zh-CN" b="1" dirty="0" smtClean="0">
                <a:solidFill>
                  <a:schemeClr val="tx1"/>
                </a:solidFill>
              </a:rPr>
              <a:t>LHAASO</a:t>
            </a:r>
            <a:endParaRPr lang="zh-CN" altLang="en-US" b="1" dirty="0">
              <a:solidFill>
                <a:schemeClr val="tx1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179512" y="1052736"/>
            <a:ext cx="9073008" cy="4967064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60000"/>
              </a:lnSpc>
            </a:pPr>
            <a:r>
              <a:rPr lang="zh-CN" altLang="en-US" dirty="0" smtClean="0"/>
              <a:t>小阵列只有一个缪子探测器，只能测量</a:t>
            </a:r>
            <a:r>
              <a:rPr lang="en-US" altLang="zh-CN" dirty="0" smtClean="0"/>
              <a:t>shower</a:t>
            </a:r>
            <a:r>
              <a:rPr lang="zh-CN" altLang="en-US" dirty="0" smtClean="0"/>
              <a:t>中的小部分缪子。未来</a:t>
            </a:r>
            <a:r>
              <a:rPr lang="en-US" altLang="zh-CN" dirty="0" smtClean="0"/>
              <a:t>KM2A</a:t>
            </a:r>
            <a:r>
              <a:rPr lang="zh-CN" altLang="en-US" dirty="0" smtClean="0"/>
              <a:t>拥有</a:t>
            </a:r>
            <a:r>
              <a:rPr lang="en-US" altLang="zh-CN" dirty="0" smtClean="0"/>
              <a:t>1</a:t>
            </a:r>
            <a:r>
              <a:rPr lang="zh-CN" altLang="en-US" dirty="0" smtClean="0"/>
              <a:t>平方公里缪子探测器阵列，可以直接测量出</a:t>
            </a:r>
            <a:r>
              <a:rPr lang="en-US" altLang="zh-CN" dirty="0" smtClean="0"/>
              <a:t>shower</a:t>
            </a:r>
            <a:r>
              <a:rPr lang="zh-CN" altLang="en-US" dirty="0" smtClean="0"/>
              <a:t>中的缪子数，而不需要依赖芯位等测量；</a:t>
            </a:r>
            <a:endParaRPr lang="en-US" altLang="zh-CN" dirty="0" smtClean="0"/>
          </a:p>
          <a:p>
            <a:pPr>
              <a:lnSpc>
                <a:spcPct val="160000"/>
              </a:lnSpc>
            </a:pPr>
            <a:r>
              <a:rPr lang="zh-CN" altLang="en-US" dirty="0"/>
              <a:t>小</a:t>
            </a:r>
            <a:r>
              <a:rPr lang="zh-CN" altLang="en-US" dirty="0" smtClean="0"/>
              <a:t>阵列能量重建精度较差，能量的</a:t>
            </a:r>
            <a:r>
              <a:rPr lang="en-US" altLang="zh-CN" dirty="0" smtClean="0"/>
              <a:t>uncertainty</a:t>
            </a:r>
            <a:r>
              <a:rPr lang="zh-CN" altLang="en-US" dirty="0" smtClean="0"/>
              <a:t>还比较大。未来</a:t>
            </a:r>
            <a:r>
              <a:rPr lang="en-US" altLang="zh-CN" dirty="0" smtClean="0"/>
              <a:t>KM2A</a:t>
            </a:r>
            <a:r>
              <a:rPr lang="zh-CN" altLang="en-US" dirty="0" smtClean="0"/>
              <a:t>阵列可以通过测量</a:t>
            </a:r>
            <a:r>
              <a:rPr lang="en-US" altLang="zh-CN" dirty="0" smtClean="0"/>
              <a:t>shower</a:t>
            </a:r>
            <a:r>
              <a:rPr lang="zh-CN" altLang="en-US" dirty="0" smtClean="0"/>
              <a:t>中的电磁粒子数来重建能量，能量重建精度可以达到</a:t>
            </a:r>
            <a:r>
              <a:rPr lang="en-US" altLang="zh-CN" dirty="0" smtClean="0"/>
              <a:t>30%</a:t>
            </a:r>
            <a:r>
              <a:rPr lang="zh-CN" altLang="en-US" dirty="0" smtClean="0"/>
              <a:t>。而且还可以通过切伦科夫望远镜来提供能量信息。未来</a:t>
            </a:r>
            <a:r>
              <a:rPr lang="en-US" altLang="zh-CN" dirty="0" smtClean="0"/>
              <a:t>LHAASO</a:t>
            </a:r>
            <a:r>
              <a:rPr lang="zh-CN" altLang="en-US" dirty="0" smtClean="0"/>
              <a:t>可以通过在低能段对“月影”的观测获取绝对能标，然后将能标传递到高能段，从而解决能标的问题；</a:t>
            </a:r>
            <a:endParaRPr lang="en-US" altLang="zh-CN" dirty="0" smtClean="0"/>
          </a:p>
          <a:p>
            <a:pPr>
              <a:lnSpc>
                <a:spcPct val="160000"/>
              </a:lnSpc>
            </a:pPr>
            <a:r>
              <a:rPr lang="en-US" altLang="zh-CN" dirty="0" smtClean="0"/>
              <a:t>LHAASO</a:t>
            </a:r>
            <a:r>
              <a:rPr lang="zh-CN" altLang="en-US" dirty="0" smtClean="0"/>
              <a:t>可以将检验的能量范围扩展到百</a:t>
            </a:r>
            <a:r>
              <a:rPr lang="en-US" altLang="zh-CN" dirty="0" err="1" smtClean="0"/>
              <a:t>PeV</a:t>
            </a:r>
            <a:r>
              <a:rPr lang="zh-CN" altLang="en-US" dirty="0" smtClean="0"/>
              <a:t>甚至</a:t>
            </a:r>
            <a:r>
              <a:rPr lang="en-US" altLang="zh-CN" dirty="0" err="1" smtClean="0"/>
              <a:t>EeV</a:t>
            </a:r>
            <a:r>
              <a:rPr lang="en-US" altLang="zh-CN" dirty="0" smtClean="0"/>
              <a:t>,</a:t>
            </a:r>
            <a:r>
              <a:rPr lang="zh-CN" altLang="en-US" dirty="0" smtClean="0"/>
              <a:t>从而与</a:t>
            </a:r>
            <a:r>
              <a:rPr lang="en-US" altLang="zh-CN" dirty="0" smtClean="0"/>
              <a:t>Auger</a:t>
            </a:r>
            <a:r>
              <a:rPr lang="zh-CN" altLang="en-US" dirty="0" smtClean="0"/>
              <a:t>实验对接，从而在超出“</a:t>
            </a:r>
            <a:r>
              <a:rPr lang="en-US" altLang="zh-CN" dirty="0" smtClean="0"/>
              <a:t>LHC</a:t>
            </a:r>
            <a:r>
              <a:rPr lang="zh-CN" altLang="en-US" dirty="0" smtClean="0"/>
              <a:t>”能标范围内进行相互作用模型检验。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47508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>
                <a:solidFill>
                  <a:schemeClr val="tx1"/>
                </a:solidFill>
              </a:rPr>
              <a:t>目录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899592" y="1916832"/>
            <a:ext cx="7772400" cy="4572000"/>
          </a:xfrm>
        </p:spPr>
        <p:txBody>
          <a:bodyPr/>
          <a:lstStyle/>
          <a:p>
            <a:r>
              <a:rPr lang="zh-CN" altLang="en-US" dirty="0" smtClean="0"/>
              <a:t>强子相互作用模型介绍</a:t>
            </a:r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/>
          </a:p>
          <a:p>
            <a:r>
              <a:rPr lang="zh-CN" altLang="en-US" dirty="0" smtClean="0"/>
              <a:t>利用</a:t>
            </a:r>
            <a:r>
              <a:rPr lang="en-US" altLang="zh-CN" dirty="0" smtClean="0"/>
              <a:t>YBJ-Prototype</a:t>
            </a:r>
            <a:r>
              <a:rPr lang="zh-CN" altLang="en-US" dirty="0" smtClean="0"/>
              <a:t>实验数据验证</a:t>
            </a:r>
            <a:r>
              <a:rPr lang="zh-CN" altLang="en-US" dirty="0" smtClean="0"/>
              <a:t>相互作用模型</a:t>
            </a:r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r>
              <a:rPr lang="zh-CN" altLang="en-US" dirty="0" smtClean="0"/>
              <a:t>展望</a:t>
            </a:r>
            <a:r>
              <a:rPr lang="en-US" altLang="zh-CN" dirty="0" smtClean="0"/>
              <a:t>LHAASO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36574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526" y="15032"/>
            <a:ext cx="7772400" cy="868958"/>
          </a:xfrm>
        </p:spPr>
        <p:txBody>
          <a:bodyPr/>
          <a:lstStyle/>
          <a:p>
            <a:r>
              <a:rPr lang="en-US" altLang="zh-CN" b="1" dirty="0" smtClean="0">
                <a:solidFill>
                  <a:schemeClr val="tx1"/>
                </a:solidFill>
              </a:rPr>
              <a:t>EAS </a:t>
            </a:r>
            <a:r>
              <a:rPr lang="zh-CN" altLang="en-US" b="1" dirty="0" smtClean="0">
                <a:solidFill>
                  <a:schemeClr val="tx1"/>
                </a:solidFill>
              </a:rPr>
              <a:t>探测技术</a:t>
            </a:r>
            <a:endParaRPr lang="zh-CN" altLang="en-US" b="1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40222"/>
            <a:ext cx="3779912" cy="4599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51520" y="980728"/>
                <a:ext cx="8640960" cy="9594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800" b="1" dirty="0" smtClean="0">
                    <a:solidFill>
                      <a:srgbClr val="C00000"/>
                    </a:solidFill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地面簇射实验通过测量</a:t>
                </a:r>
                <a:r>
                  <a:rPr lang="en-US" altLang="zh-CN" sz="2800" b="1" dirty="0" smtClean="0">
                    <a:solidFill>
                      <a:srgbClr val="C00000"/>
                    </a:solidFill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shower</a:t>
                </a:r>
                <a:r>
                  <a:rPr lang="zh-CN" altLang="en-US" sz="2800" b="1" dirty="0" smtClean="0">
                    <a:solidFill>
                      <a:srgbClr val="C00000"/>
                    </a:solidFill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中的次级粒子（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800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CN" sz="2800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𝒆</m:t>
                        </m:r>
                      </m:e>
                      <m:sup>
                        <m:r>
                          <a:rPr lang="en-US" altLang="zh-CN" sz="2800" b="1" i="1" smtClean="0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±</m:t>
                        </m:r>
                      </m:sup>
                    </m:sSup>
                  </m:oMath>
                </a14:m>
                <a:r>
                  <a:rPr lang="en-US" altLang="zh-CN" sz="2800" b="1" dirty="0" smtClean="0">
                    <a:solidFill>
                      <a:srgbClr val="C00000"/>
                    </a:solidFill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,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800" b="1" i="1" dirty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zh-CN" altLang="en-US" sz="2800" b="1" i="1" dirty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𝝁</m:t>
                        </m:r>
                      </m:e>
                      <m:sup>
                        <m:r>
                          <a:rPr lang="en-US" altLang="zh-CN" sz="2800" b="1" i="1" dirty="0" smtClean="0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±</m:t>
                        </m:r>
                      </m:sup>
                    </m:sSup>
                  </m:oMath>
                </a14:m>
                <a:r>
                  <a:rPr lang="en-US" altLang="zh-CN" sz="2800" b="1" dirty="0" smtClean="0">
                    <a:solidFill>
                      <a:srgbClr val="C00000"/>
                    </a:solidFill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,</a:t>
                </a:r>
                <a14:m>
                  <m:oMath xmlns:m="http://schemas.openxmlformats.org/officeDocument/2006/math">
                    <m:r>
                      <a:rPr lang="zh-CN" altLang="en-US" sz="2800" b="1" i="1" dirty="0" smtClean="0">
                        <a:solidFill>
                          <a:srgbClr val="C00000"/>
                        </a:solidFill>
                        <a:latin typeface="Cambria Math"/>
                      </a:rPr>
                      <m:t>𝜸</m:t>
                    </m:r>
                  </m:oMath>
                </a14:m>
                <a:r>
                  <a:rPr lang="zh-CN" altLang="en-US" sz="2800" b="1" dirty="0" smtClean="0">
                    <a:solidFill>
                      <a:srgbClr val="C00000"/>
                    </a:solidFill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）来</a:t>
                </a:r>
                <a:r>
                  <a:rPr lang="zh-CN" altLang="en-US" sz="2800" b="1" dirty="0">
                    <a:solidFill>
                      <a:srgbClr val="C00000"/>
                    </a:solidFill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获取</a:t>
                </a:r>
                <a:r>
                  <a:rPr lang="zh-CN" altLang="en-US" sz="2800" b="1" dirty="0" smtClean="0">
                    <a:solidFill>
                      <a:srgbClr val="C00000"/>
                    </a:solidFill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原初宇宙线的信息（方向，能量，成分）</a:t>
                </a:r>
                <a:endParaRPr lang="zh-CN" altLang="en-US" sz="2800" b="1" dirty="0">
                  <a:solidFill>
                    <a:srgbClr val="C00000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980728"/>
                <a:ext cx="8640960" cy="959493"/>
              </a:xfrm>
              <a:prstGeom prst="rect">
                <a:avLst/>
              </a:prstGeom>
              <a:blipFill rotWithShape="1">
                <a:blip r:embed="rId3"/>
                <a:stretch>
                  <a:fillRect l="-1410" t="-5732" r="-5571" b="-1719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953294"/>
            <a:ext cx="3822452" cy="472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9726" y="1953294"/>
            <a:ext cx="1425501" cy="546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3783294" y="2499915"/>
            <a:ext cx="1641525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</a:rPr>
              <a:t>缪子</a:t>
            </a:r>
            <a:r>
              <a:rPr lang="zh-CN" altLang="en-US" sz="2000" b="1" dirty="0" smtClean="0">
                <a:solidFill>
                  <a:srgbClr val="002060"/>
                </a:solidFill>
              </a:rPr>
              <a:t>因为是强子衰变的产物，而且在大气中发生相互作用截面较小，所以缪子是</a:t>
            </a:r>
            <a:r>
              <a:rPr lang="zh-CN" altLang="en-US" sz="2400" b="1" dirty="0" smtClean="0">
                <a:solidFill>
                  <a:srgbClr val="FF0000"/>
                </a:solidFill>
              </a:rPr>
              <a:t>成分区分</a:t>
            </a:r>
            <a:r>
              <a:rPr lang="zh-CN" altLang="en-US" sz="2000" b="1" dirty="0" smtClean="0">
                <a:solidFill>
                  <a:srgbClr val="002060"/>
                </a:solidFill>
              </a:rPr>
              <a:t>以及</a:t>
            </a:r>
            <a:r>
              <a:rPr lang="zh-CN" altLang="en-US" sz="2400" b="1" dirty="0" smtClean="0">
                <a:solidFill>
                  <a:srgbClr val="FF0000"/>
                </a:solidFill>
              </a:rPr>
              <a:t>相互作用模型验证</a:t>
            </a:r>
            <a:r>
              <a:rPr lang="zh-CN" altLang="en-US" sz="2000" b="1" dirty="0" smtClean="0">
                <a:solidFill>
                  <a:srgbClr val="002060"/>
                </a:solidFill>
              </a:rPr>
              <a:t>的理想“探针”</a:t>
            </a:r>
            <a:r>
              <a:rPr lang="zh-CN" altLang="en-US" sz="2000" dirty="0" smtClean="0">
                <a:solidFill>
                  <a:srgbClr val="002060"/>
                </a:solidFill>
              </a:rPr>
              <a:t>！</a:t>
            </a:r>
            <a:endParaRPr lang="zh-CN" altLang="en-US" sz="2000" dirty="0">
              <a:solidFill>
                <a:srgbClr val="002060"/>
              </a:solidFill>
            </a:endParaRPr>
          </a:p>
        </p:txBody>
      </p:sp>
      <p:cxnSp>
        <p:nvCxnSpPr>
          <p:cNvPr id="16" name="直接箭头连接符 15"/>
          <p:cNvCxnSpPr/>
          <p:nvPr/>
        </p:nvCxnSpPr>
        <p:spPr>
          <a:xfrm>
            <a:off x="4355976" y="2996952"/>
            <a:ext cx="3600400" cy="144016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直接箭头连接符 17"/>
          <p:cNvCxnSpPr/>
          <p:nvPr/>
        </p:nvCxnSpPr>
        <p:spPr>
          <a:xfrm flipV="1">
            <a:off x="2195736" y="2996952"/>
            <a:ext cx="1584177" cy="244827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5195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81744" y="228033"/>
            <a:ext cx="7772400" cy="796950"/>
          </a:xfrm>
        </p:spPr>
        <p:txBody>
          <a:bodyPr>
            <a:normAutofit fontScale="90000"/>
          </a:bodyPr>
          <a:lstStyle/>
          <a:p>
            <a:r>
              <a:rPr lang="zh-CN" altLang="en-US" sz="4400" b="1" dirty="0" smtClean="0">
                <a:solidFill>
                  <a:schemeClr val="tx1"/>
                </a:solidFill>
              </a:rPr>
              <a:t>相互作用模型</a:t>
            </a:r>
            <a:r>
              <a:rPr lang="zh-CN" altLang="en-US" sz="4400" b="1" dirty="0">
                <a:solidFill>
                  <a:schemeClr val="tx1"/>
                </a:solidFill>
              </a:rPr>
              <a:t>介绍</a:t>
            </a:r>
            <a:endParaRPr lang="zh-CN" altLang="en-US" sz="3100" b="1" dirty="0">
              <a:solidFill>
                <a:srgbClr val="00206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10" name="右箭头 9"/>
          <p:cNvSpPr/>
          <p:nvPr/>
        </p:nvSpPr>
        <p:spPr>
          <a:xfrm flipV="1">
            <a:off x="3203848" y="1671314"/>
            <a:ext cx="2736304" cy="26433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5940152" y="1387984"/>
            <a:ext cx="30243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rgbClr val="00206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基于加速器实验数据发展起来的经验模型</a:t>
            </a:r>
            <a:endParaRPr lang="zh-CN" altLang="en-US" sz="2400" dirty="0">
              <a:solidFill>
                <a:srgbClr val="00206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86967" y="1024983"/>
            <a:ext cx="28676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QCD</a:t>
            </a:r>
            <a:r>
              <a:rPr lang="zh-CN" altLang="en-US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对于小横动量转移过程不能进行微扰求解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127891" y="1949204"/>
            <a:ext cx="28318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簇射实验更</a:t>
            </a:r>
            <a:r>
              <a:rPr lang="zh-CN" altLang="en-US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关注小横动量转移过程</a:t>
            </a:r>
            <a:endParaRPr lang="zh-CN" altLang="en-US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023" y="2744667"/>
            <a:ext cx="451277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 smtClean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模型受到实验测量的限制：</a:t>
            </a:r>
            <a:endParaRPr lang="en-US" altLang="zh-CN" sz="2800" b="1" dirty="0" smtClean="0">
              <a:solidFill>
                <a:srgbClr val="00206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2000" dirty="0" smtClean="0">
                <a:solidFill>
                  <a:srgbClr val="C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1.</a:t>
            </a:r>
            <a:r>
              <a:rPr lang="zh-CN" altLang="en-US" sz="2000" dirty="0" smtClean="0">
                <a:solidFill>
                  <a:srgbClr val="C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加速器能量范围不足</a:t>
            </a:r>
            <a:r>
              <a:rPr lang="en-US" altLang="zh-CN" sz="2000" dirty="0" smtClean="0">
                <a:solidFill>
                  <a:srgbClr val="C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;</a:t>
            </a:r>
          </a:p>
          <a:p>
            <a:r>
              <a:rPr lang="en-US" altLang="zh-CN" sz="2000" dirty="0" smtClean="0">
                <a:solidFill>
                  <a:srgbClr val="C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2.</a:t>
            </a:r>
            <a:r>
              <a:rPr lang="zh-CN" altLang="en-US" sz="2000" dirty="0" smtClean="0">
                <a:solidFill>
                  <a:srgbClr val="C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缺乏朝前区测量数据；</a:t>
            </a:r>
            <a:endParaRPr lang="en-US" altLang="zh-CN" sz="2000" dirty="0" smtClean="0">
              <a:solidFill>
                <a:srgbClr val="C0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r>
              <a:rPr lang="en-US" altLang="zh-CN" sz="2000" dirty="0" smtClean="0">
                <a:solidFill>
                  <a:srgbClr val="C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3.</a:t>
            </a:r>
            <a:r>
              <a:rPr lang="zh-CN" altLang="en-US" sz="2000" dirty="0" smtClean="0">
                <a:solidFill>
                  <a:srgbClr val="C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复杂原子核碰撞（叠加模型？）</a:t>
            </a:r>
            <a:endParaRPr lang="en-US" altLang="zh-CN" sz="2000" dirty="0" smtClean="0">
              <a:solidFill>
                <a:srgbClr val="C0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r>
              <a:rPr lang="zh-CN" altLang="en-US" sz="2000" dirty="0" smtClean="0">
                <a:solidFill>
                  <a:srgbClr val="C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。。。。</a:t>
            </a:r>
            <a:endParaRPr lang="zh-CN" altLang="en-US" sz="2000" dirty="0">
              <a:solidFill>
                <a:srgbClr val="C0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37" y="4498993"/>
            <a:ext cx="5998431" cy="2304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右箭头 16"/>
          <p:cNvSpPr/>
          <p:nvPr/>
        </p:nvSpPr>
        <p:spPr>
          <a:xfrm>
            <a:off x="3563888" y="3501008"/>
            <a:ext cx="1008112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TextBox 17"/>
          <p:cNvSpPr txBox="1"/>
          <p:nvPr/>
        </p:nvSpPr>
        <p:spPr>
          <a:xfrm>
            <a:off x="4674200" y="3127320"/>
            <a:ext cx="447360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加速器实验数据是模型建立的基础，会提供反应截面等具体的参数信息，簇射实验相对来说测量不确定性较大，但是也有自己独到的地方。</a:t>
            </a:r>
            <a:endParaRPr lang="zh-CN" altLang="en-US" sz="20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9" name="右箭头 18"/>
          <p:cNvSpPr/>
          <p:nvPr/>
        </p:nvSpPr>
        <p:spPr>
          <a:xfrm>
            <a:off x="5940152" y="5517232"/>
            <a:ext cx="504056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TextBox 19"/>
          <p:cNvSpPr txBox="1"/>
          <p:nvPr/>
        </p:nvSpPr>
        <p:spPr>
          <a:xfrm>
            <a:off x="6444747" y="4549676"/>
            <a:ext cx="2703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LHC</a:t>
            </a:r>
            <a:r>
              <a:rPr lang="zh-CN" altLang="en-US" sz="24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数据已经将能量扩展到质心系能量</a:t>
            </a:r>
            <a:r>
              <a:rPr lang="en-US" altLang="zh-CN" sz="2400" b="1" dirty="0" smtClean="0">
                <a:solidFill>
                  <a:srgbClr val="C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14TeV</a:t>
            </a:r>
            <a:r>
              <a:rPr lang="en-US" altLang="zh-CN" sz="24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,</a:t>
            </a:r>
            <a:r>
              <a:rPr lang="zh-CN" altLang="en-US" sz="24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相当于簇射实验</a:t>
            </a:r>
            <a:r>
              <a:rPr lang="en-US" altLang="zh-CN" sz="2400" b="1" dirty="0" smtClean="0">
                <a:solidFill>
                  <a:srgbClr val="C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100PeV</a:t>
            </a:r>
            <a:r>
              <a:rPr lang="en-US" altLang="zh-CN" sz="24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,</a:t>
            </a:r>
            <a:r>
              <a:rPr lang="zh-CN" altLang="en-US" sz="24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而且在朝前区也做了大量努力！</a:t>
            </a:r>
            <a:endParaRPr lang="zh-CN" altLang="en-US" sz="24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528" y="1572650"/>
            <a:ext cx="2646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 smtClean="0">
                <a:solidFill>
                  <a:srgbClr val="00206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强子</a:t>
            </a:r>
            <a:r>
              <a:rPr lang="zh-CN" altLang="en-US" sz="2400" b="1" dirty="0">
                <a:solidFill>
                  <a:srgbClr val="00206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相互作用模型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921017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46113"/>
            <a:ext cx="8352928" cy="400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7831C17-98C6-419A-87A0-4E2BA1C433F6}" type="datetime1">
              <a:rPr lang="zh-CN" altLang="en-US"/>
              <a:pPr>
                <a:defRPr/>
              </a:pPr>
              <a:t>2018-6-22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/>
              <a:t>hadronic interaction model study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3FB5EC-4742-45A3-8F15-BECE1BDEA3C9}" type="slidenum">
              <a:rPr lang="zh-CN" altLang="en-US"/>
              <a:pPr>
                <a:defRPr/>
              </a:pPr>
              <a:t>5</a:t>
            </a:fld>
            <a:endParaRPr lang="zh-CN" altLang="en-US"/>
          </a:p>
        </p:txBody>
      </p:sp>
      <p:sp>
        <p:nvSpPr>
          <p:cNvPr id="6150" name="TextBox 6"/>
          <p:cNvSpPr txBox="1">
            <a:spLocks noChangeArrowheads="1"/>
          </p:cNvSpPr>
          <p:nvPr/>
        </p:nvSpPr>
        <p:spPr bwMode="auto">
          <a:xfrm>
            <a:off x="148644" y="188640"/>
            <a:ext cx="54006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r>
              <a:rPr lang="zh-CN" altLang="en-US" sz="3600" b="1" dirty="0">
                <a:solidFill>
                  <a:srgbClr val="002060"/>
                </a:solidFill>
                <a:latin typeface="华文新魏" pitchFamily="2" charset="-122"/>
                <a:ea typeface="华文新魏" pitchFamily="2" charset="-122"/>
              </a:rPr>
              <a:t>模型对于簇射实验的影响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4652963"/>
            <a:ext cx="6227763" cy="15700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u"/>
              <a:defRPr/>
            </a:pPr>
            <a:r>
              <a:rPr lang="zh-CN" altLang="en-US" sz="2400" dirty="0">
                <a:solidFill>
                  <a:schemeClr val="tx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不同的模型对于簇射发展过程的描述不一样 </a:t>
            </a:r>
            <a:r>
              <a:rPr lang="zh-CN" altLang="en-US" sz="2400" dirty="0" smtClean="0">
                <a:solidFill>
                  <a:schemeClr val="tx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，重建</a:t>
            </a:r>
            <a:r>
              <a:rPr lang="zh-CN" altLang="en-US" sz="2400" dirty="0">
                <a:solidFill>
                  <a:schemeClr val="tx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算法也会不一样，导致最后的测量结果也会不一致，往往相互作用模型是主要</a:t>
            </a:r>
            <a:r>
              <a:rPr lang="zh-CN" altLang="en-US" sz="2400" dirty="0" smtClean="0">
                <a:solidFill>
                  <a:schemeClr val="tx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系统误差来源。</a:t>
            </a:r>
            <a:endParaRPr lang="zh-CN" altLang="en-US" sz="2400" dirty="0">
              <a:solidFill>
                <a:schemeClr val="tx1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6152" name="矩形 7"/>
          <p:cNvSpPr>
            <a:spLocks noChangeArrowheads="1"/>
          </p:cNvSpPr>
          <p:nvPr/>
        </p:nvSpPr>
        <p:spPr bwMode="auto">
          <a:xfrm>
            <a:off x="6413500" y="4837113"/>
            <a:ext cx="2725738" cy="120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r>
              <a:rPr lang="en-US" altLang="zh-CN" sz="2400" b="1" i="1" dirty="0">
                <a:solidFill>
                  <a:srgbClr val="FF0000"/>
                </a:solidFill>
              </a:rPr>
              <a:t>Advances in Space Research 53 (2014) 1456–1469</a:t>
            </a:r>
            <a:endParaRPr lang="zh-CN" altLang="en-US" sz="24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6393992"/>
      </p:ext>
    </p:extLst>
  </p:cSld>
  <p:clrMapOvr>
    <a:masterClrMapping/>
  </p:clrMapOvr>
  <p:transition spd="slow" advTm="100042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27" t="-1" r="45294" b="1378"/>
          <a:stretch/>
        </p:blipFill>
        <p:spPr bwMode="auto">
          <a:xfrm>
            <a:off x="264710" y="1092101"/>
            <a:ext cx="4307290" cy="3389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日期占位符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D75960C-B649-4D41-AA3D-8BADE811F737}" type="datetime1">
              <a:rPr lang="zh-CN" altLang="en-US"/>
              <a:pPr>
                <a:defRPr/>
              </a:pPr>
              <a:t>2018-6-22</a:t>
            </a:fld>
            <a:endParaRPr lang="zh-CN" altLang="en-US"/>
          </a:p>
        </p:txBody>
      </p:sp>
      <p:sp>
        <p:nvSpPr>
          <p:cNvPr id="14" name="灯片编号占位符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2C7D81-E457-4CA5-9231-3F882A0A2761}" type="slidenum">
              <a:rPr lang="zh-CN" altLang="en-US"/>
              <a:pPr>
                <a:defRPr/>
              </a:pPr>
              <a:t>6</a:t>
            </a:fld>
            <a:endParaRPr lang="zh-CN" altLang="en-US"/>
          </a:p>
        </p:txBody>
      </p:sp>
      <p:sp>
        <p:nvSpPr>
          <p:cNvPr id="23" name="TextBox 22"/>
          <p:cNvSpPr txBox="1"/>
          <p:nvPr/>
        </p:nvSpPr>
        <p:spPr>
          <a:xfrm>
            <a:off x="97270" y="4508886"/>
            <a:ext cx="9144000" cy="240065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u"/>
              <a:defRPr/>
            </a:pPr>
            <a:r>
              <a:rPr lang="en-US" altLang="zh-CN" sz="2400" b="1" dirty="0" smtClean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DELPHI</a:t>
            </a:r>
            <a:r>
              <a:rPr lang="zh-CN" altLang="en-US" sz="2400" b="1" dirty="0" smtClean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和</a:t>
            </a:r>
            <a:r>
              <a:rPr lang="en-US" altLang="zh-CN" sz="2400" b="1" dirty="0" smtClean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ALEPH</a:t>
            </a:r>
            <a:r>
              <a:rPr lang="zh-CN" altLang="en-US" sz="2400" b="1" dirty="0" smtClean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实验首先观测到了</a:t>
            </a:r>
            <a:r>
              <a:rPr lang="en-US" altLang="zh-CN" sz="2400" b="1" dirty="0" smtClean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HMME(high muon multiplicity events)</a:t>
            </a:r>
            <a:r>
              <a:rPr lang="zh-CN" altLang="en-US" sz="2400" b="1" dirty="0" smtClean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有明显超出。</a:t>
            </a:r>
            <a:endParaRPr lang="en-US" altLang="zh-CN" sz="2400" b="1" dirty="0">
              <a:solidFill>
                <a:schemeClr val="tx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u"/>
              <a:defRPr/>
            </a:pPr>
            <a:r>
              <a:rPr lang="en-US" altLang="zh-CN" sz="2400" b="1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ALICE</a:t>
            </a:r>
            <a:r>
              <a:rPr lang="zh-CN" altLang="en-US" sz="2400" b="1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实验在</a:t>
            </a:r>
            <a:r>
              <a:rPr lang="zh-CN" altLang="en-US" sz="2400" b="1" dirty="0" smtClean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低能段已经</a:t>
            </a:r>
            <a:r>
              <a:rPr lang="zh-CN" altLang="en-US" sz="2400" b="1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没有看到明显的</a:t>
            </a:r>
            <a:r>
              <a:rPr lang="en-US" altLang="zh-CN" sz="2400" b="1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μ</a:t>
            </a:r>
            <a:r>
              <a:rPr lang="zh-CN" altLang="en-US" sz="2400" b="1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子产额超出</a:t>
            </a:r>
            <a:r>
              <a:rPr lang="en-US" altLang="zh-CN" sz="2400" b="1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,</a:t>
            </a:r>
            <a:r>
              <a:rPr lang="zh-CN" altLang="en-US" sz="2400" b="1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但是检验的误差还很大（</a:t>
            </a:r>
            <a:r>
              <a:rPr lang="en-US" altLang="zh-CN" sz="2400" b="1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~40%</a:t>
            </a:r>
            <a:r>
              <a:rPr lang="zh-CN" altLang="en-US" sz="2400" b="1" dirty="0" smtClean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），主要是能量的</a:t>
            </a:r>
            <a:r>
              <a:rPr lang="en-US" altLang="zh-CN" sz="2400" b="1" dirty="0" smtClean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uncertainty</a:t>
            </a:r>
            <a:r>
              <a:rPr lang="zh-CN" altLang="en-US" sz="2400" b="1" dirty="0" smtClean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较大</a:t>
            </a:r>
            <a:r>
              <a:rPr lang="en-US" altLang="zh-CN" sz="2400" b="1" dirty="0" smtClean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;</a:t>
            </a:r>
            <a:endParaRPr lang="en-US" altLang="zh-CN" sz="2400" b="1" i="1" dirty="0">
              <a:solidFill>
                <a:schemeClr val="tx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i="1" dirty="0">
                <a:solidFill>
                  <a:srgbClr val="C00000"/>
                </a:solidFill>
              </a:rPr>
              <a:t>    </a:t>
            </a:r>
            <a:r>
              <a:rPr lang="en-US" altLang="zh-CN" b="1" i="1" dirty="0" smtClean="0">
                <a:solidFill>
                  <a:srgbClr val="C00000"/>
                </a:solidFill>
              </a:rPr>
              <a:t>Phys </a:t>
            </a:r>
            <a:r>
              <a:rPr lang="en-US" altLang="zh-CN" b="1" i="1" dirty="0">
                <a:solidFill>
                  <a:srgbClr val="C00000"/>
                </a:solidFill>
              </a:rPr>
              <a:t>Rev. D 91,059901(2015).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i="1" dirty="0">
                <a:solidFill>
                  <a:srgbClr val="C00000"/>
                </a:solidFill>
              </a:rPr>
              <a:t>                               </a:t>
            </a:r>
            <a:r>
              <a:rPr lang="en-US" altLang="zh-CN" b="1" i="1" dirty="0" err="1">
                <a:solidFill>
                  <a:srgbClr val="C00000"/>
                </a:solidFill>
              </a:rPr>
              <a:t>Nucl</a:t>
            </a:r>
            <a:r>
              <a:rPr lang="en-US" altLang="zh-CN" b="1" i="1" dirty="0">
                <a:solidFill>
                  <a:srgbClr val="C00000"/>
                </a:solidFill>
              </a:rPr>
              <a:t>. Phys. B, Proc. Suppl. 138 (2005) </a:t>
            </a:r>
            <a:r>
              <a:rPr lang="en-US" altLang="zh-CN" b="1" i="1" dirty="0" smtClean="0">
                <a:solidFill>
                  <a:srgbClr val="C00000"/>
                </a:solidFill>
              </a:rPr>
              <a:t>295–298</a:t>
            </a:r>
          </a:p>
          <a:p>
            <a:pPr algn="ctr">
              <a:defRPr/>
            </a:pPr>
            <a:r>
              <a:rPr lang="en-US" altLang="zh-CN" b="1" i="1" dirty="0" smtClean="0">
                <a:solidFill>
                  <a:srgbClr val="C00000"/>
                </a:solidFill>
              </a:rPr>
              <a:t>                             </a:t>
            </a:r>
            <a:r>
              <a:rPr lang="en-US" altLang="zh-CN" b="1" i="1" dirty="0" err="1" smtClean="0">
                <a:solidFill>
                  <a:srgbClr val="C00000"/>
                </a:solidFill>
              </a:rPr>
              <a:t>Nucl</a:t>
            </a:r>
            <a:r>
              <a:rPr lang="en-US" altLang="zh-CN" b="1" i="1" dirty="0">
                <a:solidFill>
                  <a:srgbClr val="C00000"/>
                </a:solidFill>
              </a:rPr>
              <a:t>. Phys. B, Proc. Suppl. 138 (2005) 295-298</a:t>
            </a:r>
            <a:r>
              <a:rPr lang="en-US" altLang="zh-CN" b="1" i="1" dirty="0" smtClean="0">
                <a:solidFill>
                  <a:srgbClr val="C00000"/>
                </a:solidFill>
              </a:rPr>
              <a:t>.</a:t>
            </a:r>
            <a:endParaRPr lang="zh-CN" altLang="en-US" b="1" i="1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548680"/>
            <a:ext cx="34355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 smtClean="0">
                <a:solidFill>
                  <a:srgbClr val="002060"/>
                </a:solidFill>
              </a:rPr>
              <a:t>“</a:t>
            </a:r>
            <a:r>
              <a:rPr lang="en-US" altLang="zh-CN" sz="3600" b="1" dirty="0" smtClean="0">
                <a:solidFill>
                  <a:srgbClr val="002060"/>
                </a:solidFill>
              </a:rPr>
              <a:t>Muon Puzzle”</a:t>
            </a:r>
            <a:endParaRPr lang="zh-CN" altLang="en-US" sz="2800" b="1" dirty="0">
              <a:solidFill>
                <a:srgbClr val="002060"/>
              </a:solidFill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4860031" y="1092101"/>
            <a:ext cx="4013137" cy="3389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椭圆 1"/>
          <p:cNvSpPr/>
          <p:nvPr/>
        </p:nvSpPr>
        <p:spPr>
          <a:xfrm>
            <a:off x="3632401" y="2786925"/>
            <a:ext cx="914400" cy="91440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" name="直接箭头连接符 5"/>
          <p:cNvCxnSpPr/>
          <p:nvPr/>
        </p:nvCxnSpPr>
        <p:spPr>
          <a:xfrm flipV="1">
            <a:off x="4283968" y="2060848"/>
            <a:ext cx="288032" cy="72607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942661" y="1491088"/>
            <a:ext cx="12586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</a:rPr>
              <a:t>Excess!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09" t="5455" r="18864" b="30293"/>
          <a:stretch/>
        </p:blipFill>
        <p:spPr bwMode="auto">
          <a:xfrm>
            <a:off x="264710" y="1092101"/>
            <a:ext cx="4351833" cy="3188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9025" y="58011"/>
            <a:ext cx="48013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强子相互作用模型验证</a:t>
            </a:r>
            <a:endParaRPr lang="zh-CN" altLang="en-US" sz="36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357954"/>
      </p:ext>
    </p:extLst>
  </p:cSld>
  <p:clrMapOvr>
    <a:masterClrMapping/>
  </p:clrMapOvr>
  <p:transition spd="slow" advTm="11305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784780"/>
            <a:ext cx="4923783" cy="3032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58640" y="4115688"/>
            <a:ext cx="324155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低海拔实验会受到大气吸收的影响，高海拔实验模型之间的一致性要好一些；</a:t>
            </a:r>
            <a:endParaRPr lang="en-US" altLang="zh-CN" sz="24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代表实验：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KASCADE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右箭头 5"/>
          <p:cNvSpPr/>
          <p:nvPr/>
        </p:nvSpPr>
        <p:spPr>
          <a:xfrm rot="10800000">
            <a:off x="3800195" y="5085184"/>
            <a:ext cx="555781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TextBox 7"/>
          <p:cNvSpPr txBox="1"/>
          <p:nvPr/>
        </p:nvSpPr>
        <p:spPr>
          <a:xfrm>
            <a:off x="820718" y="6084004"/>
            <a:ext cx="32573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i="1" dirty="0">
                <a:solidFill>
                  <a:srgbClr val="FF0000"/>
                </a:solidFill>
              </a:rPr>
              <a:t>arXiv:1711.02643 [</a:t>
            </a:r>
            <a:r>
              <a:rPr lang="en-US" altLang="zh-CN" b="1" i="1" dirty="0" err="1">
                <a:solidFill>
                  <a:srgbClr val="FF0000"/>
                </a:solidFill>
              </a:rPr>
              <a:t>astro-ph.HE</a:t>
            </a:r>
            <a:r>
              <a:rPr lang="en-US" altLang="zh-CN" b="1" i="1" dirty="0">
                <a:solidFill>
                  <a:srgbClr val="FF0000"/>
                </a:solidFill>
              </a:rPr>
              <a:t>].</a:t>
            </a:r>
            <a:endParaRPr lang="zh-CN" altLang="en-US" b="1" i="1" dirty="0">
              <a:solidFill>
                <a:srgbClr val="FF0000"/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6737" y="749401"/>
            <a:ext cx="6307591" cy="3035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342375" y="251445"/>
            <a:ext cx="44181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 smtClean="0"/>
              <a:t>Nu/Ne </a:t>
            </a:r>
            <a:r>
              <a:rPr lang="zh-CN" altLang="en-US" sz="2800" b="1" dirty="0" smtClean="0"/>
              <a:t>同时测量</a:t>
            </a:r>
            <a:r>
              <a:rPr lang="en-US" altLang="zh-CN" sz="2800" b="1" dirty="0" smtClean="0"/>
              <a:t>-KASCADE</a:t>
            </a:r>
            <a:endParaRPr lang="zh-CN" altLang="en-US" sz="2800" b="1" dirty="0"/>
          </a:p>
        </p:txBody>
      </p:sp>
      <p:sp>
        <p:nvSpPr>
          <p:cNvPr id="14" name="椭圆 13"/>
          <p:cNvSpPr/>
          <p:nvPr/>
        </p:nvSpPr>
        <p:spPr>
          <a:xfrm>
            <a:off x="1468767" y="1281725"/>
            <a:ext cx="447040" cy="120248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右箭头 14"/>
          <p:cNvSpPr/>
          <p:nvPr/>
        </p:nvSpPr>
        <p:spPr>
          <a:xfrm rot="10800000">
            <a:off x="964711" y="1821785"/>
            <a:ext cx="504056" cy="30062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TextBox 15"/>
          <p:cNvSpPr txBox="1"/>
          <p:nvPr/>
        </p:nvSpPr>
        <p:spPr>
          <a:xfrm>
            <a:off x="0" y="783578"/>
            <a:ext cx="121196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模型很难在</a:t>
            </a:r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宽能量范围内同时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描述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Nu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与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Ne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关系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7495163" y="282027"/>
                <a:ext cx="1624045" cy="35027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000" b="1" dirty="0" smtClean="0">
                    <a:solidFill>
                      <a:schemeClr val="tx1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新的模型主要改进是增加了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zh-CN" altLang="en-US" sz="20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𝝆</m:t>
                        </m:r>
                      </m:e>
                      <m:sup>
                        <m:r>
                          <a:rPr lang="en-US" altLang="zh-CN" sz="20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zh-CN" altLang="en-US" sz="2000" b="1" dirty="0" smtClean="0">
                    <a:solidFill>
                      <a:schemeClr val="tx1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介子，</a:t>
                </a:r>
                <a:r>
                  <a:rPr lang="en-US" altLang="zh-CN" sz="2000" b="1" dirty="0">
                    <a:solidFill>
                      <a:schemeClr val="tx1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b="1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zh-CN" altLang="en-US" sz="20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𝝆</m:t>
                        </m:r>
                      </m:e>
                      <m:sup>
                        <m:r>
                          <a:rPr lang="en-US" altLang="zh-CN" sz="20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zh-CN" altLang="en-US" sz="2000" b="1" dirty="0" smtClean="0">
                    <a:solidFill>
                      <a:schemeClr val="tx1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是</a:t>
                </a:r>
                <a:r>
                  <a:rPr lang="zh-CN" altLang="en-US" sz="2000" b="1" dirty="0" smtClean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矢量介子</a:t>
                </a:r>
                <a:r>
                  <a:rPr lang="zh-CN" altLang="en-US" sz="2000" b="1" dirty="0" smtClean="0">
                    <a:solidFill>
                      <a:schemeClr val="tx1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，可以衰变产生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CN" sz="20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zh-CN" altLang="en-US" sz="20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𝝅</m:t>
                        </m:r>
                      </m:e>
                      <m:sup>
                        <m:r>
                          <a:rPr lang="en-US" altLang="zh-CN" sz="2000" b="1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±</m:t>
                        </m:r>
                      </m:sup>
                    </m:sSup>
                  </m:oMath>
                </a14:m>
                <a:r>
                  <a:rPr lang="zh-CN" altLang="en-US" sz="2000" b="1" dirty="0" smtClean="0">
                    <a:solidFill>
                      <a:schemeClr val="tx1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，但是有可能会抑制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zh-CN" altLang="en-US" sz="20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𝝅</m:t>
                        </m:r>
                      </m:e>
                      <m:sup>
                        <m:r>
                          <a:rPr lang="en-US" altLang="zh-CN" sz="20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zh-CN" altLang="en-US" sz="2000" b="1" dirty="0" smtClean="0">
                    <a:solidFill>
                      <a:schemeClr val="tx1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的产生，即</a:t>
                </a:r>
                <a:r>
                  <a:rPr lang="zh-CN" altLang="en-US" sz="2000" b="1" dirty="0" smtClean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抑制电磁成分</a:t>
                </a:r>
                <a:r>
                  <a:rPr lang="zh-CN" altLang="en-US" sz="2000" b="1" dirty="0" smtClean="0">
                    <a:solidFill>
                      <a:schemeClr val="tx1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产生。</a:t>
                </a:r>
                <a:endParaRPr lang="zh-CN" altLang="en-US" sz="2000" b="1" dirty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5163" y="282027"/>
                <a:ext cx="1624045" cy="3502754"/>
              </a:xfrm>
              <a:prstGeom prst="rect">
                <a:avLst/>
              </a:prstGeom>
              <a:blipFill rotWithShape="1">
                <a:blip r:embed="rId4"/>
                <a:stretch>
                  <a:fillRect l="-4135" t="-870" r="-19549" b="-208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2985889" y="3600114"/>
            <a:ext cx="26947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i="1" dirty="0" err="1">
                <a:solidFill>
                  <a:srgbClr val="FF0000"/>
                </a:solidFill>
              </a:rPr>
              <a:t>arXiv:astro-ph</a:t>
            </a:r>
            <a:r>
              <a:rPr lang="en-US" altLang="zh-CN" b="1" i="1" dirty="0">
                <a:solidFill>
                  <a:srgbClr val="FF0000"/>
                </a:solidFill>
              </a:rPr>
              <a:t>/0505413v1</a:t>
            </a:r>
            <a:endParaRPr lang="zh-CN" altLang="en-US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742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92754" y="4221088"/>
            <a:ext cx="861994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u"/>
            </a:pPr>
            <a:r>
              <a:rPr lang="zh-CN" altLang="en-US" sz="2000" b="1" dirty="0">
                <a:solidFill>
                  <a:srgbClr val="00206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地面簇射实验会受到很多不确定因素的影响，比如说能量，成分以及大气吸收等等，即缪子预期会有很大的不确定性。怎样削弱这些因素的影响是分析的关键</a:t>
            </a:r>
            <a:r>
              <a:rPr lang="zh-CN" altLang="en-US" sz="2000" b="1" dirty="0" smtClean="0">
                <a:solidFill>
                  <a:srgbClr val="00206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。</a:t>
            </a:r>
            <a:endParaRPr lang="en-US" altLang="zh-CN" sz="2000" b="1" dirty="0" smtClean="0">
              <a:solidFill>
                <a:srgbClr val="00206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marL="285750" indent="-285750">
              <a:buFont typeface="Wingdings" panose="05000000000000000000" pitchFamily="2" charset="2"/>
              <a:buChar char="u"/>
            </a:pPr>
            <a:r>
              <a:rPr lang="zh-CN" altLang="en-US" sz="2000" b="1" dirty="0" smtClean="0">
                <a:solidFill>
                  <a:srgbClr val="00206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模型验证需要选择一个对模型敏感的参量，然后进行模拟与实验比对。缪子是模型验证的理想“探针”，目前来说主要的差异也集中在缪子的相关信息上。</a:t>
            </a:r>
            <a:endParaRPr lang="en-US" altLang="zh-CN" sz="2000" b="1" dirty="0" smtClean="0">
              <a:solidFill>
                <a:srgbClr val="00206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marL="285750" indent="-285750">
              <a:buFont typeface="Wingdings" panose="05000000000000000000" pitchFamily="2" charset="2"/>
              <a:buChar char="u"/>
            </a:pPr>
            <a:r>
              <a:rPr lang="zh-CN" altLang="en-US" sz="2000" b="1" dirty="0" smtClean="0">
                <a:solidFill>
                  <a:srgbClr val="00206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为了保证模型的一致性，最好是进行多参量，大能量范围的检验。</a:t>
            </a:r>
            <a:endParaRPr lang="zh-CN" altLang="en-US" sz="2000" b="1" dirty="0">
              <a:solidFill>
                <a:srgbClr val="00206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273592" y="3391963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CN" b="1" i="1" dirty="0">
              <a:solidFill>
                <a:srgbClr val="C0000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i="1" dirty="0" smtClean="0">
                <a:solidFill>
                  <a:srgbClr val="C00000"/>
                </a:solidFill>
              </a:rPr>
              <a:t>JCAP01 </a:t>
            </a:r>
            <a:r>
              <a:rPr lang="en-US" altLang="zh-CN" b="1" i="1" dirty="0">
                <a:solidFill>
                  <a:srgbClr val="C00000"/>
                </a:solidFill>
              </a:rPr>
              <a:t>(2016) 032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70" r="2578"/>
          <a:stretch/>
        </p:blipFill>
        <p:spPr bwMode="auto">
          <a:xfrm>
            <a:off x="4581865" y="329821"/>
            <a:ext cx="4527455" cy="3265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80763"/>
            <a:ext cx="4104456" cy="3163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588224" y="1700808"/>
            <a:ext cx="13226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 smtClean="0">
                <a:solidFill>
                  <a:srgbClr val="C00000"/>
                </a:solidFill>
              </a:rPr>
              <a:t>AUGER</a:t>
            </a:r>
            <a:endParaRPr lang="zh-CN" altLang="en-US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255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灯片编号占位符 4"/>
          <p:cNvSpPr txBox="1">
            <a:spLocks noGrp="1" noChangeArrowheads="1"/>
          </p:cNvSpPr>
          <p:nvPr/>
        </p:nvSpPr>
        <p:spPr bwMode="auto"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404B2BC8-97EB-4F38-9232-D9900B151DED}" type="slidenum">
              <a:rPr lang="zh-CN" altLang="en-US" sz="1200">
                <a:solidFill>
                  <a:srgbClr val="898989"/>
                </a:solidFill>
                <a:latin typeface="Arial" charset="0"/>
              </a:rPr>
              <a:pPr algn="r">
                <a:spcBef>
                  <a:spcPct val="0"/>
                </a:spcBef>
                <a:buFontTx/>
                <a:buNone/>
              </a:pPr>
              <a:t>9</a:t>
            </a:fld>
            <a:endParaRPr lang="zh-CN" altLang="en-US" sz="1800">
              <a:latin typeface="Arial" charset="0"/>
            </a:endParaRPr>
          </a:p>
        </p:txBody>
      </p:sp>
      <p:pic>
        <p:nvPicPr>
          <p:cNvPr id="9219" name="内容占位符 3"/>
          <p:cNvPicPr>
            <a:picLocks noGrp="1"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900" y="3297238"/>
            <a:ext cx="3889375" cy="298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220" name="标题 1"/>
          <p:cNvSpPr txBox="1">
            <a:spLocks/>
          </p:cNvSpPr>
          <p:nvPr/>
        </p:nvSpPr>
        <p:spPr bwMode="auto">
          <a:xfrm>
            <a:off x="222250" y="18824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r>
              <a:rPr lang="en-US" altLang="zh-CN" sz="4000" b="1" dirty="0"/>
              <a:t>LHAASO-KM2A prototype array</a:t>
            </a:r>
            <a:endParaRPr lang="zh-CN" altLang="en-US" sz="4000" b="1" dirty="0"/>
          </a:p>
        </p:txBody>
      </p:sp>
      <p:cxnSp>
        <p:nvCxnSpPr>
          <p:cNvPr id="7" name="直接箭头连接符 6"/>
          <p:cNvCxnSpPr/>
          <p:nvPr/>
        </p:nvCxnSpPr>
        <p:spPr>
          <a:xfrm flipH="1">
            <a:off x="6859587" y="3170376"/>
            <a:ext cx="519114" cy="234685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867400" y="2670175"/>
            <a:ext cx="3205163" cy="647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rPr>
              <a:t>μ</a:t>
            </a:r>
            <a:r>
              <a:rPr lang="zh-CN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rPr>
              <a:t>子探测器</a:t>
            </a:r>
          </a:p>
        </p:txBody>
      </p:sp>
      <p:sp>
        <p:nvSpPr>
          <p:cNvPr id="12" name="日期占位符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471CD6-2FFC-4737-ADE2-9C5062C28D64}" type="datetime1">
              <a:rPr lang="zh-CN" altLang="en-US"/>
              <a:pPr>
                <a:defRPr/>
              </a:pPr>
              <a:t>2018-6-22</a:t>
            </a:fld>
            <a:endParaRPr lang="zh-CN" altLang="en-US"/>
          </a:p>
        </p:txBody>
      </p:sp>
      <p:sp>
        <p:nvSpPr>
          <p:cNvPr id="15" name="灯片编号占位符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6E607B-DD77-4679-9F7B-C25FA25377C7}" type="slidenum">
              <a:rPr lang="zh-CN" altLang="en-US"/>
              <a:pPr>
                <a:defRPr/>
              </a:pPr>
              <a:t>9</a:t>
            </a:fld>
            <a:endParaRPr lang="zh-CN" altLang="en-US"/>
          </a:p>
        </p:txBody>
      </p:sp>
      <p:pic>
        <p:nvPicPr>
          <p:cNvPr id="9225" name="Picture 1" descr="C:\Users\licong\Documents\Tencent Files\1215852323\Image\C2C\X]8(C`W%KK}Y0]WKDI3HDL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00" y="3752850"/>
            <a:ext cx="4940300" cy="265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6" name="TextBox 1"/>
          <p:cNvSpPr txBox="1">
            <a:spLocks noChangeArrowheads="1"/>
          </p:cNvSpPr>
          <p:nvPr/>
        </p:nvSpPr>
        <p:spPr bwMode="auto">
          <a:xfrm>
            <a:off x="4337050" y="962025"/>
            <a:ext cx="4751388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r>
              <a:rPr lang="en-US" altLang="zh-CN" sz="4000" dirty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  <a:cs typeface="Segoe UI Black" pitchFamily="34" charset="0"/>
              </a:rPr>
              <a:t>39 EDs </a:t>
            </a:r>
            <a:r>
              <a:rPr lang="zh-CN" altLang="en-US" sz="4000" dirty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  <a:cs typeface="Segoe UI Black" pitchFamily="34" charset="0"/>
              </a:rPr>
              <a:t>和</a:t>
            </a:r>
            <a:r>
              <a:rPr lang="en-US" altLang="zh-CN" sz="4000" dirty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  <a:cs typeface="Segoe UI Black" pitchFamily="34" charset="0"/>
              </a:rPr>
              <a:t> 2 MDs</a:t>
            </a:r>
            <a:r>
              <a:rPr lang="zh-CN" altLang="en-US" sz="4000" dirty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  <a:cs typeface="Segoe UI Black" pitchFamily="34" charset="0"/>
              </a:rPr>
              <a:t>已经稳定运行</a:t>
            </a:r>
            <a:r>
              <a:rPr lang="en-US" altLang="zh-CN" sz="4000" dirty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  <a:cs typeface="Segoe UI Black" pitchFamily="34" charset="0"/>
              </a:rPr>
              <a:t>2</a:t>
            </a:r>
            <a:r>
              <a:rPr lang="zh-CN" altLang="en-US" sz="4000" dirty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  <a:cs typeface="Segoe UI Black" pitchFamily="34" charset="0"/>
              </a:rPr>
              <a:t>年多</a:t>
            </a:r>
            <a:r>
              <a:rPr lang="en-US" altLang="zh-CN" sz="4000" dirty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  <a:cs typeface="Segoe UI Black" pitchFamily="34" charset="0"/>
              </a:rPr>
              <a:t>!</a:t>
            </a:r>
          </a:p>
          <a:p>
            <a:r>
              <a:rPr lang="zh-CN" altLang="en-US" sz="2800" b="1" dirty="0">
                <a:solidFill>
                  <a:schemeClr val="tx2"/>
                </a:solidFill>
                <a:latin typeface="华文新魏" pitchFamily="2" charset="-122"/>
                <a:ea typeface="华文新魏" pitchFamily="2" charset="-122"/>
                <a:cs typeface="Segoe UI Black" pitchFamily="34" charset="0"/>
              </a:rPr>
              <a:t>（分析中只用到中心的</a:t>
            </a:r>
            <a:r>
              <a:rPr lang="en-US" altLang="zh-CN" sz="2800" b="1" dirty="0">
                <a:solidFill>
                  <a:schemeClr val="tx2"/>
                </a:solidFill>
                <a:latin typeface="华文新魏" pitchFamily="2" charset="-122"/>
                <a:ea typeface="华文新魏" pitchFamily="2" charset="-122"/>
                <a:cs typeface="Segoe UI Black" pitchFamily="34" charset="0"/>
              </a:rPr>
              <a:t>MD</a:t>
            </a:r>
            <a:r>
              <a:rPr lang="zh-CN" altLang="en-US" sz="2800" b="1" dirty="0">
                <a:solidFill>
                  <a:schemeClr val="tx2"/>
                </a:solidFill>
                <a:latin typeface="华文新魏" pitchFamily="2" charset="-122"/>
                <a:ea typeface="华文新魏" pitchFamily="2" charset="-122"/>
                <a:cs typeface="Segoe UI Black" pitchFamily="34" charset="0"/>
              </a:rPr>
              <a:t>）</a:t>
            </a:r>
          </a:p>
        </p:txBody>
      </p:sp>
      <p:cxnSp>
        <p:nvCxnSpPr>
          <p:cNvPr id="6" name="直接箭头连接符 5"/>
          <p:cNvCxnSpPr/>
          <p:nvPr/>
        </p:nvCxnSpPr>
        <p:spPr>
          <a:xfrm flipH="1">
            <a:off x="2771775" y="3141663"/>
            <a:ext cx="3095625" cy="189071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9228" name="图片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3917"/>
            <a:ext cx="4211638" cy="3118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229" name="TextBox 2"/>
          <p:cNvSpPr txBox="1">
            <a:spLocks noChangeArrowheads="1"/>
          </p:cNvSpPr>
          <p:nvPr/>
        </p:nvSpPr>
        <p:spPr bwMode="auto">
          <a:xfrm>
            <a:off x="3717925" y="6303963"/>
            <a:ext cx="342741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r>
              <a:rPr lang="zh-CN" altLang="en-US" sz="3600" b="1"/>
              <a:t>电磁粒子探测器</a:t>
            </a:r>
          </a:p>
        </p:txBody>
      </p:sp>
      <p:cxnSp>
        <p:nvCxnSpPr>
          <p:cNvPr id="5" name="直接箭头连接符 4"/>
          <p:cNvCxnSpPr/>
          <p:nvPr/>
        </p:nvCxnSpPr>
        <p:spPr>
          <a:xfrm flipH="1" flipV="1">
            <a:off x="3433763" y="5634038"/>
            <a:ext cx="777875" cy="7762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4" name="直接箭头连接符 13"/>
          <p:cNvCxnSpPr/>
          <p:nvPr/>
        </p:nvCxnSpPr>
        <p:spPr>
          <a:xfrm flipV="1">
            <a:off x="6696075" y="6022975"/>
            <a:ext cx="1536700" cy="51593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651218"/>
      </p:ext>
    </p:extLst>
  </p:cSld>
  <p:clrMapOvr>
    <a:masterClrMapping/>
  </p:clrMapOvr>
  <p:transition spd="slow" advTm="76466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2.8|8.6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平衡">
  <a:themeElements>
    <a:clrScheme name="平衡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平衡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平衡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367</TotalTime>
  <Words>1246</Words>
  <Application>Microsoft Office PowerPoint</Application>
  <PresentationFormat>全屏显示(4:3)</PresentationFormat>
  <Paragraphs>125</Paragraphs>
  <Slides>19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0" baseType="lpstr">
      <vt:lpstr>平衡</vt:lpstr>
      <vt:lpstr>强子相互作用模型验证</vt:lpstr>
      <vt:lpstr>目录</vt:lpstr>
      <vt:lpstr>EAS 探测技术</vt:lpstr>
      <vt:lpstr>相互作用模型介绍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分析难点</vt:lpstr>
      <vt:lpstr>PowerPoint 演示文稿</vt:lpstr>
      <vt:lpstr>PowerPoint 演示文稿</vt:lpstr>
      <vt:lpstr>探测器标定</vt:lpstr>
      <vt:lpstr>PowerPoint 演示文稿</vt:lpstr>
      <vt:lpstr>PowerPoint 演示文稿</vt:lpstr>
      <vt:lpstr>模拟与实验比对</vt:lpstr>
      <vt:lpstr>PowerPoint 演示文稿</vt:lpstr>
      <vt:lpstr>PowerPoint 演示文稿</vt:lpstr>
      <vt:lpstr>展望LHAASO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强子相互作用模型验证</dc:title>
  <dc:creator>licong</dc:creator>
  <cp:lastModifiedBy>unknown</cp:lastModifiedBy>
  <cp:revision>14</cp:revision>
  <dcterms:modified xsi:type="dcterms:W3CDTF">2018-06-22T06:57:44Z</dcterms:modified>
</cp:coreProperties>
</file>