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6BDA1-660C-44E3-B8D3-B738986F10EC}" type="doc">
      <dgm:prSet loTypeId="process" loCatId="process" qsTypeId="urn:microsoft.com/office/officeart/2005/8/quickstyle/simple4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1EC822D0-4B77-4F25-ABD5-8949AFB965C8}">
      <dgm:prSet phldrT="[文本]" phldr="0" custT="0"/>
      <dgm:spPr/>
      <dgm:t>
        <a:bodyPr vert="horz" wrap="square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时间</a:t>
          </a:r>
          <a:r>
            <a:rPr lang="zh-CN" altLang="en-US"/>
            <a:t>性能</a:t>
          </a:r>
          <a:r>
            <a:rPr lang="zh-CN" altLang="en-US"/>
            <a:t>不达标</a:t>
          </a:r>
          <a:r>
            <a:rPr lang="zh-CN" altLang="en-US"/>
            <a:t/>
          </a:r>
          <a:endParaRPr lang="zh-CN" altLang="en-US"/>
        </a:p>
      </dgm:t>
    </dgm:pt>
    <dgm:pt modelId="{A55FEC0B-23EE-4CFE-8050-49CBA30A17FC}" cxnId="{E8135840-19F1-412D-8A13-D155D0C6E1C2}" type="parTrans">
      <dgm:prSet/>
      <dgm:spPr/>
      <dgm:t>
        <a:bodyPr/>
        <a:p>
          <a:endParaRPr lang="zh-CN" altLang="en-US"/>
        </a:p>
      </dgm:t>
    </dgm:pt>
    <dgm:pt modelId="{B0C310D3-A5C4-423C-ADC0-FD305A7B421A}" cxnId="{E8135840-19F1-412D-8A13-D155D0C6E1C2}" type="sibTrans">
      <dgm:prSet/>
      <dgm:spPr/>
      <dgm:t>
        <a:bodyPr/>
        <a:p>
          <a:endParaRPr lang="zh-CN" altLang="en-US"/>
        </a:p>
      </dgm:t>
    </dgm:pt>
    <dgm:pt modelId="{86BF0545-C8C8-404B-B317-6B71601F8310}">
      <dgm:prSet phldrT="[文本]" phldr="0" custT="0"/>
      <dgm:spPr/>
      <dgm:t>
        <a:bodyPr vert="horz" wrap="square"/>
        <a:lstStyle>
          <a:lvl1pPr algn="l">
            <a:defRPr sz="11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TTS@5e+06&gt;4.5ns</a:t>
          </a:r>
          <a:r>
            <a:rPr lang="zh-CN" altLang="en-US"/>
            <a:t/>
          </a:r>
          <a:endParaRPr lang="zh-CN" altLang="en-US"/>
        </a:p>
      </dgm:t>
    </dgm:pt>
    <dgm:pt modelId="{A554C9B6-595F-4C42-BA2E-0AF975A6182B}" cxnId="{57D35681-A0C2-4215-ABEA-9B9F9B7C0199}" type="parTrans">
      <dgm:prSet/>
      <dgm:spPr/>
      <dgm:t>
        <a:bodyPr/>
        <a:p>
          <a:endParaRPr lang="zh-CN" altLang="en-US"/>
        </a:p>
      </dgm:t>
    </dgm:pt>
    <dgm:pt modelId="{8F0220D1-B873-4B1C-82E7-D1658190B6B3}" cxnId="{57D35681-A0C2-4215-ABEA-9B9F9B7C0199}" type="sibTrans">
      <dgm:prSet/>
      <dgm:spPr/>
      <dgm:t>
        <a:bodyPr/>
        <a:p>
          <a:endParaRPr lang="zh-CN" altLang="en-US"/>
        </a:p>
      </dgm:t>
    </dgm:pt>
    <dgm:pt modelId="{86FEAB3F-FBB1-46CC-9DC6-E094874805AE}">
      <dgm:prSet phldrT="[文本]" phldr="0" custT="0"/>
      <dgm:spPr/>
      <dgm:t>
        <a:bodyPr vert="horz" wrap="square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温度系数</a:t>
          </a:r>
          <a:r>
            <a:rPr lang="zh-CN" altLang="en-US"/>
            <a:t>不达标</a:t>
          </a:r>
          <a:r>
            <a:rPr lang="zh-CN" altLang="en-US"/>
            <a:t/>
          </a:r>
          <a:endParaRPr lang="zh-CN" altLang="en-US"/>
        </a:p>
      </dgm:t>
    </dgm:pt>
    <dgm:pt modelId="{74C68F9B-1FC8-4F0A-8F6F-246FC86076E9}" cxnId="{E4FD6B1F-F68A-4EB4-BE64-DD0CEBCE6566}" type="parTrans">
      <dgm:prSet/>
      <dgm:spPr/>
      <dgm:t>
        <a:bodyPr/>
        <a:p>
          <a:endParaRPr lang="zh-CN" altLang="en-US"/>
        </a:p>
      </dgm:t>
    </dgm:pt>
    <dgm:pt modelId="{C7876883-34BD-4A68-A98E-D95D42D0FF9D}" cxnId="{E4FD6B1F-F68A-4EB4-BE64-DD0CEBCE6566}" type="sibTrans">
      <dgm:prSet/>
      <dgm:spPr/>
      <dgm:t>
        <a:bodyPr/>
        <a:p>
          <a:endParaRPr lang="zh-CN" altLang="en-US"/>
        </a:p>
      </dgm:t>
    </dgm:pt>
    <dgm:pt modelId="{972233BE-F562-42C6-8E02-C376C905A446}">
      <dgm:prSet phldrT="[文本]" phldr="0" custT="0"/>
      <dgm:spPr/>
      <dgm:t>
        <a:bodyPr vert="horz" wrap="square"/>
        <a:lstStyle>
          <a:lvl1pPr algn="l">
            <a:defRPr sz="11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温度</a:t>
          </a:r>
          <a:r>
            <a:rPr lang="zh-CN" altLang="en-US"/>
            <a:t>系数</a:t>
          </a:r>
          <a:r>
            <a:rPr lang="en-US" altLang="zh-CN"/>
            <a:t>&gt;2</a:t>
          </a:r>
          <a:r>
            <a:rPr lang="en-US" altLang="zh-CN"/>
            <a:t>‰</a:t>
          </a:r>
          <a:r>
            <a:rPr lang="zh-CN" altLang="en-US"/>
            <a:t>；</a:t>
          </a:r>
          <a:r>
            <a:rPr lang="zh-CN" altLang="en-US"/>
            <a:t/>
          </a:r>
          <a:endParaRPr lang="zh-CN" altLang="en-US"/>
        </a:p>
      </dgm:t>
    </dgm:pt>
    <dgm:pt modelId="{1B83FA22-B57F-4847-AF9E-FCABBD20370B}" cxnId="{02B8ECA5-331B-4253-9640-61EA55020F10}" type="parTrans">
      <dgm:prSet/>
      <dgm:spPr/>
      <dgm:t>
        <a:bodyPr/>
        <a:p>
          <a:endParaRPr lang="zh-CN" altLang="en-US"/>
        </a:p>
      </dgm:t>
    </dgm:pt>
    <dgm:pt modelId="{C95400EF-05CE-49A4-A439-43C3AD15FAE2}" cxnId="{02B8ECA5-331B-4253-9640-61EA55020F10}" type="sibTrans">
      <dgm:prSet/>
      <dgm:spPr/>
      <dgm:t>
        <a:bodyPr/>
        <a:p>
          <a:endParaRPr lang="zh-CN" altLang="en-US"/>
        </a:p>
      </dgm:t>
    </dgm:pt>
    <dgm:pt modelId="{B349FD2E-4A90-427F-8442-13222811DC7E}">
      <dgm:prSet phldrT="[文本]" phldr="0" custT="0"/>
      <dgm:spPr/>
      <dgm:t>
        <a:bodyPr vert="horz" wrap="square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寿命</a:t>
          </a:r>
          <a:r>
            <a:rPr lang="zh-CN" altLang="en-US"/>
            <a:t>不达标</a:t>
          </a:r>
          <a:r>
            <a:rPr lang="zh-CN" altLang="en-US"/>
            <a:t/>
          </a:r>
          <a:endParaRPr lang="zh-CN" altLang="en-US"/>
        </a:p>
      </dgm:t>
    </dgm:pt>
    <dgm:pt modelId="{81F9B442-B301-4CE5-9F77-41783846C51D}" cxnId="{1D2E1845-C5A8-4FFF-92E7-F8D7225B4C7E}" type="parTrans">
      <dgm:prSet/>
      <dgm:spPr/>
      <dgm:t>
        <a:bodyPr/>
        <a:p>
          <a:endParaRPr lang="zh-CN" altLang="en-US"/>
        </a:p>
      </dgm:t>
    </dgm:pt>
    <dgm:pt modelId="{6C33D960-524C-4E19-9279-0E1D8AB4608A}" cxnId="{1D2E1845-C5A8-4FFF-92E7-F8D7225B4C7E}" type="sibTrans">
      <dgm:prSet/>
      <dgm:spPr/>
      <dgm:t>
        <a:bodyPr/>
        <a:p>
          <a:endParaRPr lang="zh-CN" altLang="en-US"/>
        </a:p>
      </dgm:t>
    </dgm:pt>
    <dgm:pt modelId="{11EC3D9D-CABC-4F6B-8311-51EC9AF94B05}">
      <dgm:prSet phldrT="[文本]" phldr="0" custT="0"/>
      <dgm:spPr/>
      <dgm:t>
        <a:bodyPr vert="horz" wrap="square"/>
        <a:lstStyle>
          <a:lvl1pPr algn="l">
            <a:defRPr sz="11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积累</a:t>
          </a:r>
          <a:r>
            <a:rPr lang="en-US" altLang="zh-CN"/>
            <a:t>1C</a:t>
          </a:r>
          <a:r>
            <a:rPr lang="zh-CN" altLang="en-US"/>
            <a:t>电荷，</a:t>
          </a:r>
          <a:r>
            <a:rPr lang="zh-CN" altLang="en-US"/>
            <a:t>增益</a:t>
          </a:r>
          <a:r>
            <a:rPr lang="zh-CN" altLang="en-US"/>
            <a:t>下降</a:t>
          </a:r>
          <a:r>
            <a:rPr lang="en-US" altLang="zh-CN"/>
            <a:t>20%</a:t>
          </a:r>
          <a:r>
            <a:rPr lang="zh-CN" altLang="en-US"/>
            <a:t>；</a:t>
          </a:r>
          <a:r>
            <a:rPr lang="zh-CN" altLang="en-US"/>
            <a:t/>
          </a:r>
          <a:endParaRPr lang="zh-CN" altLang="en-US"/>
        </a:p>
      </dgm:t>
    </dgm:pt>
    <dgm:pt modelId="{4CB9D39E-D2E7-4AB1-8C35-13DBC76F1E1B}" cxnId="{211D78B2-54CB-4B77-AEDC-C4669BBA75A4}" type="parTrans">
      <dgm:prSet/>
      <dgm:spPr/>
      <dgm:t>
        <a:bodyPr/>
        <a:p>
          <a:endParaRPr lang="zh-CN" altLang="en-US"/>
        </a:p>
      </dgm:t>
    </dgm:pt>
    <dgm:pt modelId="{49A756A8-869C-486D-A1C2-A9179C82C574}" cxnId="{211D78B2-54CB-4B77-AEDC-C4669BBA75A4}" type="sibTrans">
      <dgm:prSet/>
      <dgm:spPr/>
      <dgm:t>
        <a:bodyPr/>
        <a:p>
          <a:endParaRPr lang="zh-CN" altLang="en-US"/>
        </a:p>
      </dgm:t>
    </dgm:pt>
    <dgm:pt modelId="{ECD6407C-42FD-4ABB-97CA-53639E5F3599}">
      <dgm:prSet phldr="0" custT="0"/>
      <dgm:spPr/>
      <dgm:t>
        <a:bodyPr vert="horz" wrap="square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光</a:t>
          </a:r>
          <a:r>
            <a:rPr lang="zh-CN"/>
            <a:t>阴极面</a:t>
          </a:r>
          <a:r>
            <a:rPr lang="zh-CN"/>
            <a:t>均匀性</a:t>
          </a:r>
          <a:r>
            <a:rPr lang="zh-CN"/>
            <a:t>问题</a:t>
          </a:r>
          <a:r>
            <a:rPr lang="zh-CN"/>
            <a:t/>
          </a:r>
          <a:endParaRPr lang="zh-CN"/>
        </a:p>
      </dgm:t>
    </dgm:pt>
    <dgm:pt modelId="{F2669B05-2988-4C08-9797-747B266AAE37}" cxnId="{2A54DAC3-38BB-4F95-B106-ABDF98757DB5}" type="parTrans">
      <dgm:prSet/>
      <dgm:spPr/>
    </dgm:pt>
    <dgm:pt modelId="{27000B10-46DC-4B92-B1E4-ED68F89C9B6C}" cxnId="{2A54DAC3-38BB-4F95-B106-ABDF98757DB5}" type="sibTrans">
      <dgm:prSet/>
      <dgm:spPr/>
    </dgm:pt>
    <dgm:pt modelId="{C191D9DE-E4D7-42A6-A25B-ABC47E6E0FBF}">
      <dgm:prSet phldr="0" custT="0"/>
      <dgm:spPr/>
      <dgm:t>
        <a:bodyPr vert="horz" wrap="square"/>
        <a:lstStyle>
          <a:lvl1pPr algn="l">
            <a:defRPr sz="11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光</a:t>
          </a:r>
          <a:r>
            <a:rPr lang="zh-CN"/>
            <a:t>阴极面</a:t>
          </a:r>
          <a:r>
            <a:rPr lang="zh-CN"/>
            <a:t>一致性</a:t>
          </a:r>
          <a:r>
            <a:rPr lang="zh-CN"/>
            <a:t>较差；</a:t>
          </a:r>
          <a:r>
            <a:rPr lang="zh-CN"/>
            <a:t/>
          </a:r>
          <a:endParaRPr lang="zh-CN"/>
        </a:p>
      </dgm:t>
    </dgm:pt>
    <dgm:pt modelId="{EA04F3F6-2183-4E9C-A093-1DDA109B0975}" cxnId="{3192C233-9C38-4B6F-905D-49FD830F29B5}" type="parTrans">
      <dgm:prSet/>
      <dgm:spPr/>
    </dgm:pt>
    <dgm:pt modelId="{982B5998-E7EA-44FD-AF2A-3D84A3A9C33D}" cxnId="{3192C233-9C38-4B6F-905D-49FD830F29B5}" type="sibTrans">
      <dgm:prSet/>
      <dgm:spPr/>
    </dgm:pt>
    <dgm:pt modelId="{6600DED2-8216-4ABE-8A99-4882629E1A4D}" type="pres">
      <dgm:prSet presAssocID="{2FE6BDA1-660C-44E3-B8D3-B738986F10EC}" presName="linearFlow" presStyleCnt="0">
        <dgm:presLayoutVars>
          <dgm:dir/>
          <dgm:animLvl val="lvl"/>
          <dgm:resizeHandles val="exact"/>
        </dgm:presLayoutVars>
      </dgm:prSet>
      <dgm:spPr/>
    </dgm:pt>
    <dgm:pt modelId="{13EA64EB-AB03-4C80-9EEA-7CED2D89D89C}" type="pres">
      <dgm:prSet presAssocID="{1EC822D0-4B77-4F25-ABD5-8949AFB965C8}" presName="composite" presStyleCnt="0"/>
      <dgm:spPr/>
    </dgm:pt>
    <dgm:pt modelId="{CAF6A44E-174D-4D73-BBC0-9FC10FA804B9}" type="pres">
      <dgm:prSet presAssocID="{1EC822D0-4B77-4F25-ABD5-8949AFB965C8}" presName="parTx" presStyleCnt="0">
        <dgm:presLayoutVars>
          <dgm:chMax val="0"/>
          <dgm:chPref val="0"/>
          <dgm:bulletEnabled val="1"/>
        </dgm:presLayoutVars>
      </dgm:prSet>
      <dgm:spPr/>
    </dgm:pt>
    <dgm:pt modelId="{BEA8DFF6-0BBC-4765-94CE-726AE7249D2C}" type="pres">
      <dgm:prSet presAssocID="{1EC822D0-4B77-4F25-ABD5-8949AFB965C8}" presName="parSh" presStyleLbl="node1" presStyleIdx="0" presStyleCnt="4"/>
      <dgm:spPr/>
    </dgm:pt>
    <dgm:pt modelId="{A527D8D7-AE0F-41E2-B0A5-F384C5C9B908}" type="pres">
      <dgm:prSet presAssocID="{1EC822D0-4B77-4F25-ABD5-8949AFB965C8}" presName="desTx" presStyleLbl="fgAcc1" presStyleIdx="0" presStyleCnt="4">
        <dgm:presLayoutVars>
          <dgm:bulletEnabled val="1"/>
        </dgm:presLayoutVars>
      </dgm:prSet>
      <dgm:spPr/>
    </dgm:pt>
    <dgm:pt modelId="{21AD7683-4E21-48FB-A2B0-38429FA73B13}" type="pres">
      <dgm:prSet presAssocID="{B0C310D3-A5C4-423C-ADC0-FD305A7B421A}" presName="sibTrans" presStyleLbl="sibTrans2D1" presStyleIdx="0" presStyleCnt="3"/>
      <dgm:spPr/>
    </dgm:pt>
    <dgm:pt modelId="{1E817AA8-5A37-4644-9254-A1E7980637B5}" type="pres">
      <dgm:prSet presAssocID="{B0C310D3-A5C4-423C-ADC0-FD305A7B421A}" presName="connTx" presStyleCnt="0"/>
      <dgm:spPr/>
    </dgm:pt>
    <dgm:pt modelId="{4706D582-EEBF-4C1E-B7F4-A6D3E12D3072}" type="pres">
      <dgm:prSet presAssocID="{86FEAB3F-FBB1-46CC-9DC6-E094874805AE}" presName="composite" presStyleCnt="0"/>
      <dgm:spPr/>
    </dgm:pt>
    <dgm:pt modelId="{D8686130-E958-4F9D-9269-6FA1732D0A73}" type="pres">
      <dgm:prSet presAssocID="{86FEAB3F-FBB1-46CC-9DC6-E094874805AE}" presName="parTx" presStyleCnt="0">
        <dgm:presLayoutVars>
          <dgm:chMax val="0"/>
          <dgm:chPref val="0"/>
          <dgm:bulletEnabled val="1"/>
        </dgm:presLayoutVars>
      </dgm:prSet>
      <dgm:spPr/>
    </dgm:pt>
    <dgm:pt modelId="{4201241F-A758-4825-9A41-CBED0FF9E993}" type="pres">
      <dgm:prSet presAssocID="{86FEAB3F-FBB1-46CC-9DC6-E094874805AE}" presName="parSh" presStyleLbl="node1" presStyleIdx="1" presStyleCnt="4"/>
      <dgm:spPr/>
    </dgm:pt>
    <dgm:pt modelId="{BFC7A65B-961A-4F69-8CB3-248457E85C87}" type="pres">
      <dgm:prSet presAssocID="{86FEAB3F-FBB1-46CC-9DC6-E094874805AE}" presName="desTx" presStyleLbl="fgAcc1" presStyleIdx="1" presStyleCnt="4">
        <dgm:presLayoutVars>
          <dgm:bulletEnabled val="1"/>
        </dgm:presLayoutVars>
      </dgm:prSet>
      <dgm:spPr/>
    </dgm:pt>
    <dgm:pt modelId="{5D27C5B2-FAF5-4B9E-8CE5-8F54D12F7C36}" type="pres">
      <dgm:prSet presAssocID="{C7876883-34BD-4A68-A98E-D95D42D0FF9D}" presName="sibTrans" presStyleLbl="sibTrans2D1" presStyleIdx="1" presStyleCnt="3"/>
      <dgm:spPr/>
    </dgm:pt>
    <dgm:pt modelId="{F8D5EB2A-738F-4E50-B014-79322171C96A}" type="pres">
      <dgm:prSet presAssocID="{C7876883-34BD-4A68-A98E-D95D42D0FF9D}" presName="connTx" presStyleCnt="0"/>
      <dgm:spPr/>
    </dgm:pt>
    <dgm:pt modelId="{7908079C-B054-488F-B184-A0837979EED0}" type="pres">
      <dgm:prSet presAssocID="{B349FD2E-4A90-427F-8442-13222811DC7E}" presName="composite" presStyleCnt="0"/>
      <dgm:spPr/>
    </dgm:pt>
    <dgm:pt modelId="{C2722F97-5D1A-4260-B371-3A1E1DF124B3}" type="pres">
      <dgm:prSet presAssocID="{B349FD2E-4A90-427F-8442-13222811DC7E}" presName="parTx" presStyleCnt="0">
        <dgm:presLayoutVars>
          <dgm:chMax val="0"/>
          <dgm:chPref val="0"/>
          <dgm:bulletEnabled val="1"/>
        </dgm:presLayoutVars>
      </dgm:prSet>
      <dgm:spPr/>
    </dgm:pt>
    <dgm:pt modelId="{6EADA40E-ECF8-4EF2-9B35-A9DD5D6A50D5}" type="pres">
      <dgm:prSet presAssocID="{B349FD2E-4A90-427F-8442-13222811DC7E}" presName="parSh" presStyleLbl="node1" presStyleIdx="2" presStyleCnt="4"/>
      <dgm:spPr/>
    </dgm:pt>
    <dgm:pt modelId="{39BA4712-27E2-4423-ADD6-9F9BD3D8FB35}" type="pres">
      <dgm:prSet presAssocID="{B349FD2E-4A90-427F-8442-13222811DC7E}" presName="desTx" presStyleLbl="fgAcc1" presStyleIdx="2" presStyleCnt="4">
        <dgm:presLayoutVars>
          <dgm:bulletEnabled val="1"/>
        </dgm:presLayoutVars>
      </dgm:prSet>
      <dgm:spPr/>
    </dgm:pt>
    <dgm:pt modelId="{5914F060-F427-4929-9404-F4475E4B384E}" type="pres">
      <dgm:prSet presAssocID="{6C33D960-524C-4E19-9279-0E1D8AB4608A}" presName="sibTrans" presStyleLbl="sibTrans2D1" presStyleIdx="2" presStyleCnt="3"/>
      <dgm:spPr/>
    </dgm:pt>
    <dgm:pt modelId="{3EDB1DDA-78C0-4B5A-A6DC-8A09E6E0FA07}" type="pres">
      <dgm:prSet presAssocID="{6C33D960-524C-4E19-9279-0E1D8AB4608A}" presName="connTx" presStyleCnt="0"/>
      <dgm:spPr/>
    </dgm:pt>
    <dgm:pt modelId="{6639DF3E-23BB-4501-8E2A-15C5ADB0CA09}" type="pres">
      <dgm:prSet presAssocID="{ECD6407C-42FD-4ABB-97CA-53639E5F3599}" presName="composite" presStyleCnt="0"/>
      <dgm:spPr/>
    </dgm:pt>
    <dgm:pt modelId="{97EDFD6F-7985-46CD-8057-612C16A342DD}" type="pres">
      <dgm:prSet presAssocID="{ECD6407C-42FD-4ABB-97CA-53639E5F3599}" presName="parTx" presStyleCnt="0">
        <dgm:presLayoutVars>
          <dgm:chMax val="0"/>
          <dgm:chPref val="0"/>
          <dgm:bulletEnabled val="1"/>
        </dgm:presLayoutVars>
      </dgm:prSet>
      <dgm:spPr/>
    </dgm:pt>
    <dgm:pt modelId="{F8A56D2C-3FB4-417E-9E1F-71254A6DCE5C}" type="pres">
      <dgm:prSet presAssocID="{ECD6407C-42FD-4ABB-97CA-53639E5F3599}" presName="parSh" presStyleLbl="node1" presStyleIdx="3" presStyleCnt="4"/>
      <dgm:spPr/>
    </dgm:pt>
    <dgm:pt modelId="{159B6B69-161E-424B-A5E3-BA1BE37C2365}" type="pres">
      <dgm:prSet presAssocID="{ECD6407C-42FD-4ABB-97CA-53639E5F3599}" presName="desTx" presStyleLbl="fgAcc1" presStyleIdx="3" presStyleCnt="4">
        <dgm:presLayoutVars>
          <dgm:bulletEnabled val="1"/>
        </dgm:presLayoutVars>
      </dgm:prSet>
      <dgm:spPr/>
    </dgm:pt>
  </dgm:ptLst>
  <dgm:cxnLst>
    <dgm:cxn modelId="{E8135840-19F1-412D-8A13-D155D0C6E1C2}" srcId="{2FE6BDA1-660C-44E3-B8D3-B738986F10EC}" destId="{1EC822D0-4B77-4F25-ABD5-8949AFB965C8}" srcOrd="0" destOrd="0" parTransId="{A55FEC0B-23EE-4CFE-8050-49CBA30A17FC}" sibTransId="{B0C310D3-A5C4-423C-ADC0-FD305A7B421A}"/>
    <dgm:cxn modelId="{57D35681-A0C2-4215-ABEA-9B9F9B7C0199}" srcId="{1EC822D0-4B77-4F25-ABD5-8949AFB965C8}" destId="{86BF0545-C8C8-404B-B317-6B71601F8310}" srcOrd="0" destOrd="0" parTransId="{A554C9B6-595F-4C42-BA2E-0AF975A6182B}" sibTransId="{8F0220D1-B873-4B1C-82E7-D1658190B6B3}"/>
    <dgm:cxn modelId="{E4FD6B1F-F68A-4EB4-BE64-DD0CEBCE6566}" srcId="{2FE6BDA1-660C-44E3-B8D3-B738986F10EC}" destId="{86FEAB3F-FBB1-46CC-9DC6-E094874805AE}" srcOrd="1" destOrd="0" parTransId="{74C68F9B-1FC8-4F0A-8F6F-246FC86076E9}" sibTransId="{C7876883-34BD-4A68-A98E-D95D42D0FF9D}"/>
    <dgm:cxn modelId="{02B8ECA5-331B-4253-9640-61EA55020F10}" srcId="{86FEAB3F-FBB1-46CC-9DC6-E094874805AE}" destId="{972233BE-F562-42C6-8E02-C376C905A446}" srcOrd="0" destOrd="1" parTransId="{1B83FA22-B57F-4847-AF9E-FCABBD20370B}" sibTransId="{C95400EF-05CE-49A4-A439-43C3AD15FAE2}"/>
    <dgm:cxn modelId="{1D2E1845-C5A8-4FFF-92E7-F8D7225B4C7E}" srcId="{2FE6BDA1-660C-44E3-B8D3-B738986F10EC}" destId="{B349FD2E-4A90-427F-8442-13222811DC7E}" srcOrd="2" destOrd="0" parTransId="{81F9B442-B301-4CE5-9F77-41783846C51D}" sibTransId="{6C33D960-524C-4E19-9279-0E1D8AB4608A}"/>
    <dgm:cxn modelId="{211D78B2-54CB-4B77-AEDC-C4669BBA75A4}" srcId="{B349FD2E-4A90-427F-8442-13222811DC7E}" destId="{11EC3D9D-CABC-4F6B-8311-51EC9AF94B05}" srcOrd="0" destOrd="2" parTransId="{4CB9D39E-D2E7-4AB1-8C35-13DBC76F1E1B}" sibTransId="{49A756A8-869C-486D-A1C2-A9179C82C574}"/>
    <dgm:cxn modelId="{2A54DAC3-38BB-4F95-B106-ABDF98757DB5}" srcId="{2FE6BDA1-660C-44E3-B8D3-B738986F10EC}" destId="{ECD6407C-42FD-4ABB-97CA-53639E5F3599}" srcOrd="3" destOrd="0" parTransId="{F2669B05-2988-4C08-9797-747B266AAE37}" sibTransId="{27000B10-46DC-4B92-B1E4-ED68F89C9B6C}"/>
    <dgm:cxn modelId="{3192C233-9C38-4B6F-905D-49FD830F29B5}" srcId="{ECD6407C-42FD-4ABB-97CA-53639E5F3599}" destId="{C191D9DE-E4D7-42A6-A25B-ABC47E6E0FBF}" srcOrd="0" destOrd="3" parTransId="{EA04F3F6-2183-4E9C-A093-1DDA109B0975}" sibTransId="{982B5998-E7EA-44FD-AF2A-3D84A3A9C33D}"/>
    <dgm:cxn modelId="{37C1D4FA-F539-45E1-B138-38A6C38B4165}" type="presOf" srcId="{2FE6BDA1-660C-44E3-B8D3-B738986F10EC}" destId="{6600DED2-8216-4ABE-8A99-4882629E1A4D}" srcOrd="0" destOrd="0" presId="urn:microsoft.com/office/officeart/2005/8/layout/process3"/>
    <dgm:cxn modelId="{6B8F5F9E-A75A-4610-A250-A22C0AF8D5F0}" type="presParOf" srcId="{6600DED2-8216-4ABE-8A99-4882629E1A4D}" destId="{13EA64EB-AB03-4C80-9EEA-7CED2D89D89C}" srcOrd="0" destOrd="0" presId="urn:microsoft.com/office/officeart/2005/8/layout/process3"/>
    <dgm:cxn modelId="{95B58A3D-6FD8-44B8-94D1-DCBB459DB7BA}" type="presParOf" srcId="{13EA64EB-AB03-4C80-9EEA-7CED2D89D89C}" destId="{CAF6A44E-174D-4D73-BBC0-9FC10FA804B9}" srcOrd="0" destOrd="0" presId="urn:microsoft.com/office/officeart/2005/8/layout/process3"/>
    <dgm:cxn modelId="{A96D3AAA-6C73-40A3-A866-0294BCA536C3}" type="presOf" srcId="{1EC822D0-4B77-4F25-ABD5-8949AFB965C8}" destId="{CAF6A44E-174D-4D73-BBC0-9FC10FA804B9}" srcOrd="1" destOrd="0" presId="urn:microsoft.com/office/officeart/2005/8/layout/process3"/>
    <dgm:cxn modelId="{7974D92E-0CEF-40BE-B320-4F14A7230D70}" type="presParOf" srcId="{13EA64EB-AB03-4C80-9EEA-7CED2D89D89C}" destId="{BEA8DFF6-0BBC-4765-94CE-726AE7249D2C}" srcOrd="1" destOrd="0" presId="urn:microsoft.com/office/officeart/2005/8/layout/process3"/>
    <dgm:cxn modelId="{94F10CB3-3EB6-4CD4-B1C3-C4FFEBF50456}" type="presOf" srcId="{1EC822D0-4B77-4F25-ABD5-8949AFB965C8}" destId="{BEA8DFF6-0BBC-4765-94CE-726AE7249D2C}" srcOrd="0" destOrd="0" presId="urn:microsoft.com/office/officeart/2005/8/layout/process3"/>
    <dgm:cxn modelId="{75DAFBF6-B40E-41E4-BB21-A28090F81BA9}" type="presParOf" srcId="{13EA64EB-AB03-4C80-9EEA-7CED2D89D89C}" destId="{A527D8D7-AE0F-41E2-B0A5-F384C5C9B908}" srcOrd="2" destOrd="0" presId="urn:microsoft.com/office/officeart/2005/8/layout/process3"/>
    <dgm:cxn modelId="{BA4D132B-FAA4-4D82-9160-2FDD3ED87097}" type="presOf" srcId="{86BF0545-C8C8-404B-B317-6B71601F8310}" destId="{A527D8D7-AE0F-41E2-B0A5-F384C5C9B908}" srcOrd="0" destOrd="0" presId="urn:microsoft.com/office/officeart/2005/8/layout/process3"/>
    <dgm:cxn modelId="{A2126808-08A1-4CCE-83BB-A4FE9025FE29}" type="presParOf" srcId="{6600DED2-8216-4ABE-8A99-4882629E1A4D}" destId="{21AD7683-4E21-48FB-A2B0-38429FA73B13}" srcOrd="1" destOrd="0" presId="urn:microsoft.com/office/officeart/2005/8/layout/process3"/>
    <dgm:cxn modelId="{9F804108-58F5-4B0F-AB87-02324AB9E368}" type="presOf" srcId="{B0C310D3-A5C4-423C-ADC0-FD305A7B421A}" destId="{21AD7683-4E21-48FB-A2B0-38429FA73B13}" srcOrd="0" destOrd="0" presId="urn:microsoft.com/office/officeart/2005/8/layout/process3"/>
    <dgm:cxn modelId="{519840F4-F647-4FB7-939B-7CCADFCD7125}" type="presParOf" srcId="{21AD7683-4E21-48FB-A2B0-38429FA73B13}" destId="{1E817AA8-5A37-4644-9254-A1E7980637B5}" srcOrd="0" destOrd="1" presId="urn:microsoft.com/office/officeart/2005/8/layout/process3"/>
    <dgm:cxn modelId="{225A2476-E2AF-4EBF-B754-7C5F213A9465}" type="presOf" srcId="{B0C310D3-A5C4-423C-ADC0-FD305A7B421A}" destId="{1E817AA8-5A37-4644-9254-A1E7980637B5}" srcOrd="1" destOrd="0" presId="urn:microsoft.com/office/officeart/2005/8/layout/process3"/>
    <dgm:cxn modelId="{B14EAF7C-1900-42D3-BFDB-33FD3968B636}" type="presParOf" srcId="{6600DED2-8216-4ABE-8A99-4882629E1A4D}" destId="{4706D582-EEBF-4C1E-B7F4-A6D3E12D3072}" srcOrd="2" destOrd="0" presId="urn:microsoft.com/office/officeart/2005/8/layout/process3"/>
    <dgm:cxn modelId="{FB16D705-6C20-4327-9B09-7ADAB0784517}" type="presParOf" srcId="{4706D582-EEBF-4C1E-B7F4-A6D3E12D3072}" destId="{D8686130-E958-4F9D-9269-6FA1732D0A73}" srcOrd="0" destOrd="2" presId="urn:microsoft.com/office/officeart/2005/8/layout/process3"/>
    <dgm:cxn modelId="{AB4B5438-C11A-467A-912B-FC8901FA15A3}" type="presOf" srcId="{86FEAB3F-FBB1-46CC-9DC6-E094874805AE}" destId="{D8686130-E958-4F9D-9269-6FA1732D0A73}" srcOrd="1" destOrd="0" presId="urn:microsoft.com/office/officeart/2005/8/layout/process3"/>
    <dgm:cxn modelId="{2C376E8F-9B49-48F4-8DD1-D45C82E9CCCF}" type="presParOf" srcId="{4706D582-EEBF-4C1E-B7F4-A6D3E12D3072}" destId="{4201241F-A758-4825-9A41-CBED0FF9E993}" srcOrd="1" destOrd="2" presId="urn:microsoft.com/office/officeart/2005/8/layout/process3"/>
    <dgm:cxn modelId="{87EBEA4E-D62A-4C63-8B5F-65290EDA2C33}" type="presOf" srcId="{86FEAB3F-FBB1-46CC-9DC6-E094874805AE}" destId="{4201241F-A758-4825-9A41-CBED0FF9E993}" srcOrd="0" destOrd="0" presId="urn:microsoft.com/office/officeart/2005/8/layout/process3"/>
    <dgm:cxn modelId="{600241B6-B60B-443B-AA96-494195346E37}" type="presParOf" srcId="{4706D582-EEBF-4C1E-B7F4-A6D3E12D3072}" destId="{BFC7A65B-961A-4F69-8CB3-248457E85C87}" srcOrd="2" destOrd="2" presId="urn:microsoft.com/office/officeart/2005/8/layout/process3"/>
    <dgm:cxn modelId="{D7C80D1C-F9F5-483F-BB78-C1EC8B6D940E}" type="presOf" srcId="{972233BE-F562-42C6-8E02-C376C905A446}" destId="{BFC7A65B-961A-4F69-8CB3-248457E85C87}" srcOrd="0" destOrd="0" presId="urn:microsoft.com/office/officeart/2005/8/layout/process3"/>
    <dgm:cxn modelId="{7E3B5C9A-A901-48C8-AA47-9F95C19CE02C}" type="presParOf" srcId="{6600DED2-8216-4ABE-8A99-4882629E1A4D}" destId="{5D27C5B2-FAF5-4B9E-8CE5-8F54D12F7C36}" srcOrd="3" destOrd="0" presId="urn:microsoft.com/office/officeart/2005/8/layout/process3"/>
    <dgm:cxn modelId="{926058E3-56C1-4820-A007-883E46C22F9A}" type="presOf" srcId="{C7876883-34BD-4A68-A98E-D95D42D0FF9D}" destId="{5D27C5B2-FAF5-4B9E-8CE5-8F54D12F7C36}" srcOrd="0" destOrd="0" presId="urn:microsoft.com/office/officeart/2005/8/layout/process3"/>
    <dgm:cxn modelId="{93C43376-A167-4E0E-9CC0-F6931BB6EA5F}" type="presParOf" srcId="{5D27C5B2-FAF5-4B9E-8CE5-8F54D12F7C36}" destId="{F8D5EB2A-738F-4E50-B014-79322171C96A}" srcOrd="0" destOrd="3" presId="urn:microsoft.com/office/officeart/2005/8/layout/process3"/>
    <dgm:cxn modelId="{6D7A1D75-44DF-45D1-AC08-B54EDB590F51}" type="presOf" srcId="{C7876883-34BD-4A68-A98E-D95D42D0FF9D}" destId="{F8D5EB2A-738F-4E50-B014-79322171C96A}" srcOrd="1" destOrd="0" presId="urn:microsoft.com/office/officeart/2005/8/layout/process3"/>
    <dgm:cxn modelId="{54CFF3CE-4D42-4A0F-B4B6-AD9B797422B7}" type="presParOf" srcId="{6600DED2-8216-4ABE-8A99-4882629E1A4D}" destId="{7908079C-B054-488F-B184-A0837979EED0}" srcOrd="4" destOrd="0" presId="urn:microsoft.com/office/officeart/2005/8/layout/process3"/>
    <dgm:cxn modelId="{BBFA1C67-3F32-4A20-8BAE-0A9FFDB20C61}" type="presParOf" srcId="{7908079C-B054-488F-B184-A0837979EED0}" destId="{C2722F97-5D1A-4260-B371-3A1E1DF124B3}" srcOrd="0" destOrd="4" presId="urn:microsoft.com/office/officeart/2005/8/layout/process3"/>
    <dgm:cxn modelId="{5238378B-C13C-4CB4-A70E-DBA5CA271BC9}" type="presOf" srcId="{B349FD2E-4A90-427F-8442-13222811DC7E}" destId="{C2722F97-5D1A-4260-B371-3A1E1DF124B3}" srcOrd="1" destOrd="0" presId="urn:microsoft.com/office/officeart/2005/8/layout/process3"/>
    <dgm:cxn modelId="{BDFC3FCE-4ECB-4D89-8C80-1819E69C65FC}" type="presParOf" srcId="{7908079C-B054-488F-B184-A0837979EED0}" destId="{6EADA40E-ECF8-4EF2-9B35-A9DD5D6A50D5}" srcOrd="1" destOrd="4" presId="urn:microsoft.com/office/officeart/2005/8/layout/process3"/>
    <dgm:cxn modelId="{F4A6BC94-A4C2-4A70-8442-5E79712BD864}" type="presOf" srcId="{B349FD2E-4A90-427F-8442-13222811DC7E}" destId="{6EADA40E-ECF8-4EF2-9B35-A9DD5D6A50D5}" srcOrd="0" destOrd="0" presId="urn:microsoft.com/office/officeart/2005/8/layout/process3"/>
    <dgm:cxn modelId="{733DAA3A-80CC-4438-9011-F06CBB74566E}" type="presParOf" srcId="{7908079C-B054-488F-B184-A0837979EED0}" destId="{39BA4712-27E2-4423-ADD6-9F9BD3D8FB35}" srcOrd="2" destOrd="4" presId="urn:microsoft.com/office/officeart/2005/8/layout/process3"/>
    <dgm:cxn modelId="{65A287F6-26D2-4054-AC8D-75BF32723519}" type="presOf" srcId="{11EC3D9D-CABC-4F6B-8311-51EC9AF94B05}" destId="{39BA4712-27E2-4423-ADD6-9F9BD3D8FB35}" srcOrd="0" destOrd="0" presId="urn:microsoft.com/office/officeart/2005/8/layout/process3"/>
    <dgm:cxn modelId="{6E5D56FC-6E86-485A-B14F-E294331E7AFB}" type="presParOf" srcId="{6600DED2-8216-4ABE-8A99-4882629E1A4D}" destId="{5914F060-F427-4929-9404-F4475E4B384E}" srcOrd="5" destOrd="0" presId="urn:microsoft.com/office/officeart/2005/8/layout/process3"/>
    <dgm:cxn modelId="{3750E30D-F16F-46D5-A5C3-CC8098A80DE3}" type="presOf" srcId="{6C33D960-524C-4E19-9279-0E1D8AB4608A}" destId="{5914F060-F427-4929-9404-F4475E4B384E}" srcOrd="0" destOrd="0" presId="urn:microsoft.com/office/officeart/2005/8/layout/process3"/>
    <dgm:cxn modelId="{76BAAF71-7298-44C5-9B7F-1EBA6D9B0803}" type="presParOf" srcId="{5914F060-F427-4929-9404-F4475E4B384E}" destId="{3EDB1DDA-78C0-4B5A-A6DC-8A09E6E0FA07}" srcOrd="0" destOrd="5" presId="urn:microsoft.com/office/officeart/2005/8/layout/process3"/>
    <dgm:cxn modelId="{39AF22C1-1078-4E68-8668-A9EA84686F83}" type="presOf" srcId="{6C33D960-524C-4E19-9279-0E1D8AB4608A}" destId="{3EDB1DDA-78C0-4B5A-A6DC-8A09E6E0FA07}" srcOrd="1" destOrd="0" presId="urn:microsoft.com/office/officeart/2005/8/layout/process3"/>
    <dgm:cxn modelId="{9861CC36-0165-43B7-BF51-E4E5F46599E5}" type="presParOf" srcId="{6600DED2-8216-4ABE-8A99-4882629E1A4D}" destId="{6639DF3E-23BB-4501-8E2A-15C5ADB0CA09}" srcOrd="6" destOrd="0" presId="urn:microsoft.com/office/officeart/2005/8/layout/process3"/>
    <dgm:cxn modelId="{C84175D6-8E9A-4E2A-AEB4-6C8F78CC216B}" type="presParOf" srcId="{6639DF3E-23BB-4501-8E2A-15C5ADB0CA09}" destId="{97EDFD6F-7985-46CD-8057-612C16A342DD}" srcOrd="0" destOrd="6" presId="urn:microsoft.com/office/officeart/2005/8/layout/process3"/>
    <dgm:cxn modelId="{A48FE538-2678-49DB-BB5D-59A415BB9FD9}" type="presOf" srcId="{ECD6407C-42FD-4ABB-97CA-53639E5F3599}" destId="{97EDFD6F-7985-46CD-8057-612C16A342DD}" srcOrd="1" destOrd="0" presId="urn:microsoft.com/office/officeart/2005/8/layout/process3"/>
    <dgm:cxn modelId="{751F8D13-7A78-4B45-B9F2-7034C9889975}" type="presParOf" srcId="{6639DF3E-23BB-4501-8E2A-15C5ADB0CA09}" destId="{F8A56D2C-3FB4-417E-9E1F-71254A6DCE5C}" srcOrd="1" destOrd="6" presId="urn:microsoft.com/office/officeart/2005/8/layout/process3"/>
    <dgm:cxn modelId="{E48A6250-BA6B-4F32-9E98-71327DD350CF}" type="presOf" srcId="{ECD6407C-42FD-4ABB-97CA-53639E5F3599}" destId="{F8A56D2C-3FB4-417E-9E1F-71254A6DCE5C}" srcOrd="0" destOrd="0" presId="urn:microsoft.com/office/officeart/2005/8/layout/process3"/>
    <dgm:cxn modelId="{2D084548-0D66-4ED4-97BF-41CB7C2E7916}" type="presParOf" srcId="{6639DF3E-23BB-4501-8E2A-15C5ADB0CA09}" destId="{159B6B69-161E-424B-A5E3-BA1BE37C2365}" srcOrd="2" destOrd="6" presId="urn:microsoft.com/office/officeart/2005/8/layout/process3"/>
    <dgm:cxn modelId="{91CF8C15-F597-4BCC-9DFF-BC654F550B4C}" type="presOf" srcId="{C191D9DE-E4D7-42A6-A25B-ABC47E6E0FBF}" destId="{159B6B69-161E-424B-A5E3-BA1BE37C2365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BEA8DFF6-0BBC-4765-94CE-726AE7249D2C}">
      <dsp:nvSpPr>
        <dsp:cNvPr id="4" name="圆角矩形 3"/>
        <dsp:cNvSpPr/>
      </dsp:nvSpPr>
      <dsp:spPr bwMode="white">
        <a:xfrm>
          <a:off x="0" y="2164463"/>
          <a:ext cx="1349275" cy="683895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0" y="2164463"/>
        <a:ext cx="1349275" cy="683895"/>
      </dsp:txXfrm>
    </dsp:sp>
    <dsp:sp modelId="{A527D8D7-AE0F-41E2-B0A5-F384C5C9B908}">
      <dsp:nvSpPr>
        <dsp:cNvPr id="5" name="圆角矩形 4"/>
        <dsp:cNvSpPr/>
      </dsp:nvSpPr>
      <dsp:spPr bwMode="white">
        <a:xfrm>
          <a:off x="276358" y="2620393"/>
          <a:ext cx="1349275" cy="633600"/>
        </a:xfrm>
        <a:prstGeom prst="roundRect">
          <a:avLst>
            <a:gd name="adj" fmla="val 10000"/>
          </a:avLst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78232" tIns="78232" rIns="78232" bIns="78232" anchor="t"/>
        <a:lstStyle>
          <a:lvl1pPr algn="l">
            <a:defRPr sz="11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TTS@5e+06&gt;4.5ns</a:t>
          </a:r>
          <a:endParaRPr lang="zh-CN" altLang="en-US">
            <a:solidFill>
              <a:schemeClr val="dk1"/>
            </a:solidFill>
          </a:endParaRPr>
        </a:p>
      </dsp:txBody>
      <dsp:txXfrm>
        <a:off x="276358" y="2620393"/>
        <a:ext cx="1349275" cy="633600"/>
      </dsp:txXfrm>
    </dsp:sp>
    <dsp:sp modelId="{21AD7683-4E21-48FB-A2B0-38429FA73B13}">
      <dsp:nvSpPr>
        <dsp:cNvPr id="6" name="右箭头 5"/>
        <dsp:cNvSpPr/>
      </dsp:nvSpPr>
      <dsp:spPr bwMode="white">
        <a:xfrm>
          <a:off x="1541547" y="2224462"/>
          <a:ext cx="433636" cy="33593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541547" y="2224462"/>
        <a:ext cx="433636" cy="335930"/>
      </dsp:txXfrm>
    </dsp:sp>
    <dsp:sp modelId="{4201241F-A758-4825-9A41-CBED0FF9E993}">
      <dsp:nvSpPr>
        <dsp:cNvPr id="9" name="圆角矩形 8"/>
        <dsp:cNvSpPr/>
      </dsp:nvSpPr>
      <dsp:spPr bwMode="white">
        <a:xfrm>
          <a:off x="2167456" y="2164463"/>
          <a:ext cx="1349275" cy="683895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2167456" y="2164463"/>
        <a:ext cx="1349275" cy="683895"/>
      </dsp:txXfrm>
    </dsp:sp>
    <dsp:sp modelId="{BFC7A65B-961A-4F69-8CB3-248457E85C87}">
      <dsp:nvSpPr>
        <dsp:cNvPr id="10" name="圆角矩形 9"/>
        <dsp:cNvSpPr/>
      </dsp:nvSpPr>
      <dsp:spPr bwMode="white">
        <a:xfrm>
          <a:off x="2443813" y="2620393"/>
          <a:ext cx="1349275" cy="633600"/>
        </a:xfrm>
        <a:prstGeom prst="roundRect">
          <a:avLst>
            <a:gd name="adj" fmla="val 10000"/>
          </a:avLst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78232" tIns="78232" rIns="78232" bIns="78232" anchor="t"/>
        <a:lstStyle>
          <a:lvl1pPr algn="l">
            <a:defRPr sz="11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温度系数</a:t>
          </a:r>
          <a:r>
            <a:rPr lang="en-US" altLang="zh-CN">
              <a:solidFill>
                <a:schemeClr val="dk1"/>
              </a:solidFill>
            </a:rPr>
            <a:t>&gt;2‰</a:t>
          </a:r>
          <a:r>
            <a:rPr lang="zh-CN" altLang="en-US">
              <a:solidFill>
                <a:schemeClr val="dk1"/>
              </a:solidFill>
            </a:rPr>
            <a:t>；</a:t>
          </a:r>
          <a:endParaRPr lang="zh-CN" altLang="en-US">
            <a:solidFill>
              <a:schemeClr val="dk1"/>
            </a:solidFill>
          </a:endParaRPr>
        </a:p>
      </dsp:txBody>
      <dsp:txXfrm>
        <a:off x="2443813" y="2620393"/>
        <a:ext cx="1349275" cy="633600"/>
      </dsp:txXfrm>
    </dsp:sp>
    <dsp:sp modelId="{5D27C5B2-FAF5-4B9E-8CE5-8F54D12F7C36}">
      <dsp:nvSpPr>
        <dsp:cNvPr id="11" name="右箭头 10"/>
        <dsp:cNvSpPr/>
      </dsp:nvSpPr>
      <dsp:spPr bwMode="white">
        <a:xfrm>
          <a:off x="3709003" y="2224462"/>
          <a:ext cx="433636" cy="33593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3709003" y="2224462"/>
        <a:ext cx="433636" cy="335930"/>
      </dsp:txXfrm>
    </dsp:sp>
    <dsp:sp modelId="{6EADA40E-ECF8-4EF2-9B35-A9DD5D6A50D5}">
      <dsp:nvSpPr>
        <dsp:cNvPr id="14" name="圆角矩形 13"/>
        <dsp:cNvSpPr/>
      </dsp:nvSpPr>
      <dsp:spPr bwMode="white">
        <a:xfrm>
          <a:off x="4334912" y="2164463"/>
          <a:ext cx="1349275" cy="683895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4334912" y="2164463"/>
        <a:ext cx="1349275" cy="683895"/>
      </dsp:txXfrm>
    </dsp:sp>
    <dsp:sp modelId="{39BA4712-27E2-4423-ADD6-9F9BD3D8FB35}">
      <dsp:nvSpPr>
        <dsp:cNvPr id="15" name="圆角矩形 14"/>
        <dsp:cNvSpPr/>
      </dsp:nvSpPr>
      <dsp:spPr bwMode="white">
        <a:xfrm>
          <a:off x="4611269" y="2620393"/>
          <a:ext cx="1349275" cy="633600"/>
        </a:xfrm>
        <a:prstGeom prst="roundRect">
          <a:avLst>
            <a:gd name="adj" fmla="val 10000"/>
          </a:avLst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78232" tIns="78232" rIns="78232" bIns="78232" anchor="t"/>
        <a:lstStyle>
          <a:lvl1pPr algn="l">
            <a:defRPr sz="11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积累</a:t>
          </a:r>
          <a:r>
            <a:rPr lang="en-US" altLang="zh-CN">
              <a:solidFill>
                <a:schemeClr val="dk1"/>
              </a:solidFill>
            </a:rPr>
            <a:t>1C</a:t>
          </a:r>
          <a:r>
            <a:rPr lang="zh-CN" altLang="en-US">
              <a:solidFill>
                <a:schemeClr val="dk1"/>
              </a:solidFill>
            </a:rPr>
            <a:t>电荷，增益下降</a:t>
          </a:r>
          <a:r>
            <a:rPr lang="en-US" altLang="zh-CN">
              <a:solidFill>
                <a:schemeClr val="dk1"/>
              </a:solidFill>
            </a:rPr>
            <a:t>20%</a:t>
          </a:r>
          <a:r>
            <a:rPr lang="zh-CN" altLang="en-US">
              <a:solidFill>
                <a:schemeClr val="dk1"/>
              </a:solidFill>
            </a:rPr>
            <a:t>；</a:t>
          </a:r>
          <a:endParaRPr lang="zh-CN" altLang="en-US">
            <a:solidFill>
              <a:schemeClr val="dk1"/>
            </a:solidFill>
          </a:endParaRPr>
        </a:p>
      </dsp:txBody>
      <dsp:txXfrm>
        <a:off x="4611269" y="2620393"/>
        <a:ext cx="1349275" cy="633600"/>
      </dsp:txXfrm>
    </dsp:sp>
    <dsp:sp modelId="{5914F060-F427-4929-9404-F4475E4B384E}">
      <dsp:nvSpPr>
        <dsp:cNvPr id="16" name="右箭头 15"/>
        <dsp:cNvSpPr/>
      </dsp:nvSpPr>
      <dsp:spPr bwMode="white">
        <a:xfrm>
          <a:off x="5876459" y="2224462"/>
          <a:ext cx="433636" cy="33593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5876459" y="2224462"/>
        <a:ext cx="433636" cy="335930"/>
      </dsp:txXfrm>
    </dsp:sp>
    <dsp:sp modelId="{F8A56D2C-3FB4-417E-9E1F-71254A6DCE5C}">
      <dsp:nvSpPr>
        <dsp:cNvPr id="19" name="圆角矩形 18"/>
        <dsp:cNvSpPr/>
      </dsp:nvSpPr>
      <dsp:spPr bwMode="white">
        <a:xfrm>
          <a:off x="6502367" y="2164463"/>
          <a:ext cx="1349275" cy="683895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6502367" y="2164463"/>
        <a:ext cx="1349275" cy="683895"/>
      </dsp:txXfrm>
    </dsp:sp>
    <dsp:sp modelId="{159B6B69-161E-424B-A5E3-BA1BE37C2365}">
      <dsp:nvSpPr>
        <dsp:cNvPr id="20" name="圆角矩形 19"/>
        <dsp:cNvSpPr/>
      </dsp:nvSpPr>
      <dsp:spPr bwMode="white">
        <a:xfrm>
          <a:off x="6778725" y="2620393"/>
          <a:ext cx="1349275" cy="633600"/>
        </a:xfrm>
        <a:prstGeom prst="roundRect">
          <a:avLst>
            <a:gd name="adj" fmla="val 10000"/>
          </a:avLst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78232" tIns="78232" rIns="78232" bIns="78232" anchor="t"/>
        <a:lstStyle>
          <a:lvl1pPr algn="l">
            <a:defRPr sz="11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>
              <a:solidFill>
                <a:schemeClr val="dk1"/>
              </a:solidFill>
            </a:rPr>
            <a:t>光阴极面一致性较差；</a:t>
          </a:r>
          <a:endParaRPr lang="zh-CN">
            <a:solidFill>
              <a:schemeClr val="dk1"/>
            </a:solidFill>
          </a:endParaRPr>
        </a:p>
      </dsp:txBody>
      <dsp:txXfrm>
        <a:off x="6778725" y="2620393"/>
        <a:ext cx="1349275" cy="633600"/>
      </dsp:txXfrm>
    </dsp:sp>
    <dsp:sp modelId="{CAF6A44E-174D-4D73-BBC0-9FC10FA804B9}">
      <dsp:nvSpPr>
        <dsp:cNvPr id="3" name="矩形 2"/>
        <dsp:cNvSpPr/>
      </dsp:nvSpPr>
      <dsp:spPr bwMode="white">
        <a:xfrm>
          <a:off x="0" y="2164463"/>
          <a:ext cx="1349275" cy="45593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78232" tIns="78232" rIns="78232" bIns="41910" anchor="t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时间性能不达标</a:t>
          </a:r>
          <a:endParaRPr lang="zh-CN" altLang="en-US"/>
        </a:p>
      </dsp:txBody>
      <dsp:txXfrm>
        <a:off x="0" y="2164463"/>
        <a:ext cx="1349275" cy="455930"/>
      </dsp:txXfrm>
    </dsp:sp>
    <dsp:sp modelId="{1E817AA8-5A37-4644-9254-A1E7980637B5}">
      <dsp:nvSpPr>
        <dsp:cNvPr id="7" name="右箭头 6"/>
        <dsp:cNvSpPr/>
      </dsp:nvSpPr>
      <dsp:spPr bwMode="white">
        <a:xfrm>
          <a:off x="1541547" y="2224462"/>
          <a:ext cx="433636" cy="33593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541547" y="2224462"/>
        <a:ext cx="433636" cy="335930"/>
      </dsp:txXfrm>
    </dsp:sp>
    <dsp:sp modelId="{D8686130-E958-4F9D-9269-6FA1732D0A73}">
      <dsp:nvSpPr>
        <dsp:cNvPr id="8" name="矩形 7"/>
        <dsp:cNvSpPr/>
      </dsp:nvSpPr>
      <dsp:spPr bwMode="white">
        <a:xfrm>
          <a:off x="2167456" y="2164463"/>
          <a:ext cx="1349275" cy="45593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78232" tIns="78232" rIns="78232" bIns="41910" anchor="t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温度系数不达标</a:t>
          </a:r>
          <a:endParaRPr lang="zh-CN" altLang="en-US"/>
        </a:p>
      </dsp:txBody>
      <dsp:txXfrm>
        <a:off x="2167456" y="2164463"/>
        <a:ext cx="1349275" cy="455930"/>
      </dsp:txXfrm>
    </dsp:sp>
    <dsp:sp modelId="{F8D5EB2A-738F-4E50-B014-79322171C96A}">
      <dsp:nvSpPr>
        <dsp:cNvPr id="12" name="右箭头 11"/>
        <dsp:cNvSpPr/>
      </dsp:nvSpPr>
      <dsp:spPr bwMode="white">
        <a:xfrm>
          <a:off x="3709003" y="2224462"/>
          <a:ext cx="433636" cy="33593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3709003" y="2224462"/>
        <a:ext cx="433636" cy="335930"/>
      </dsp:txXfrm>
    </dsp:sp>
    <dsp:sp modelId="{C2722F97-5D1A-4260-B371-3A1E1DF124B3}">
      <dsp:nvSpPr>
        <dsp:cNvPr id="13" name="矩形 12"/>
        <dsp:cNvSpPr/>
      </dsp:nvSpPr>
      <dsp:spPr bwMode="white">
        <a:xfrm>
          <a:off x="4334912" y="2164463"/>
          <a:ext cx="1349275" cy="45593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78232" tIns="78232" rIns="78232" bIns="41910" anchor="t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寿命不达标</a:t>
          </a:r>
          <a:endParaRPr lang="zh-CN" altLang="en-US"/>
        </a:p>
      </dsp:txBody>
      <dsp:txXfrm>
        <a:off x="4334912" y="2164463"/>
        <a:ext cx="1349275" cy="455930"/>
      </dsp:txXfrm>
    </dsp:sp>
    <dsp:sp modelId="{3EDB1DDA-78C0-4B5A-A6DC-8A09E6E0FA07}">
      <dsp:nvSpPr>
        <dsp:cNvPr id="17" name="右箭头 16"/>
        <dsp:cNvSpPr/>
      </dsp:nvSpPr>
      <dsp:spPr bwMode="white">
        <a:xfrm>
          <a:off x="5876459" y="2224462"/>
          <a:ext cx="433636" cy="335930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876459" y="2224462"/>
        <a:ext cx="433636" cy="335930"/>
      </dsp:txXfrm>
    </dsp:sp>
    <dsp:sp modelId="{97EDFD6F-7985-46CD-8057-612C16A342DD}">
      <dsp:nvSpPr>
        <dsp:cNvPr id="18" name="矩形 17"/>
        <dsp:cNvSpPr/>
      </dsp:nvSpPr>
      <dsp:spPr bwMode="white">
        <a:xfrm>
          <a:off x="6502367" y="2164463"/>
          <a:ext cx="1349275" cy="45593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78232" tIns="78232" rIns="78232" bIns="41910" anchor="t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光阴极面均匀性问题</a:t>
          </a:r>
          <a:endParaRPr lang="zh-CN"/>
        </a:p>
      </dsp:txBody>
      <dsp:txXfrm>
        <a:off x="6502367" y="2164463"/>
        <a:ext cx="1349275" cy="45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88777" y="2175030"/>
            <a:ext cx="9144000" cy="891050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LHAASO</a:t>
            </a:r>
            <a:r>
              <a:rPr lang="zh-CN" altLang="en-US" sz="4400" dirty="0"/>
              <a:t>小尺寸</a:t>
            </a:r>
            <a:r>
              <a:rPr lang="en-US" altLang="zh-CN" sz="4400" dirty="0"/>
              <a:t>PMT</a:t>
            </a:r>
            <a:r>
              <a:rPr lang="zh-CN" altLang="en-US" sz="4400" dirty="0"/>
              <a:t>性能分析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20000"/>
          </a:bodyPr>
          <a:lstStyle/>
          <a:p>
            <a:endParaRPr lang="zh-CN" altLang="en-US" dirty="0"/>
          </a:p>
          <a:p>
            <a:r>
              <a:rPr lang="zh-CN" altLang="en-US" dirty="0"/>
              <a:t>于艳红</a:t>
            </a:r>
            <a:endParaRPr lang="zh-CN" altLang="en-US" dirty="0"/>
          </a:p>
          <a:p>
            <a:r>
              <a:rPr lang="zh-CN" altLang="en-US" dirty="0"/>
              <a:t>山东大学</a:t>
            </a:r>
            <a:endParaRPr lang="zh-CN" altLang="en-US" dirty="0"/>
          </a:p>
          <a:p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780" y="607695"/>
            <a:ext cx="4582160" cy="140843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4.</a:t>
            </a:r>
            <a:r>
              <a:rPr lang="zh-CN" altLang="en-US" sz="3200"/>
              <a:t>小尺寸</a:t>
            </a:r>
            <a:r>
              <a:rPr lang="en-US" altLang="zh-CN" sz="3200"/>
              <a:t>PMT</a:t>
            </a:r>
            <a:r>
              <a:rPr lang="zh-CN" altLang="en-US" sz="3200"/>
              <a:t>性能分析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085" y="1308100"/>
            <a:ext cx="8366125" cy="4869180"/>
          </a:xfrm>
        </p:spPr>
        <p:txBody>
          <a:bodyPr/>
          <a:p>
            <a:r>
              <a:rPr lang="en-US" altLang="zh-CN"/>
              <a:t>4.1</a:t>
            </a:r>
            <a:r>
              <a:rPr lang="zh-CN" altLang="en-US"/>
              <a:t>分压器设计</a:t>
            </a:r>
            <a:endParaRPr lang="zh-CN" altLang="en-US"/>
          </a:p>
          <a:p>
            <a:pPr marL="0" indent="0">
              <a:buNone/>
            </a:pPr>
            <a:r>
              <a:rPr lang="zh-CN" altLang="en-US" sz="1600" dirty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为了在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增益下，实现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个量级的大动态范围测量的要求，PMT采用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Anode/Dynode-6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双路读出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的方式；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zh-CN" altLang="en-US" sz="1600" dirty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通过优化分压比，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抑制打拿极的空间电荷效应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，使线性电流得到极大优化；同时对管子的其他性能不明显造成影响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122482" y="2582882"/>
            <a:ext cx="1580275" cy="25682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32" y="3172287"/>
            <a:ext cx="1730193" cy="1141251"/>
          </a:xfrm>
          <a:prstGeom prst="rect">
            <a:avLst/>
          </a:prstGeom>
          <a:noFill/>
          <a:ln w="9525"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4824395"/>
            <a:ext cx="3708344" cy="1353052"/>
          </a:xfrm>
          <a:prstGeom prst="rect">
            <a:avLst/>
          </a:prstGeom>
        </p:spPr>
      </p:pic>
      <p:pic>
        <p:nvPicPr>
          <p:cNvPr id="11" name="图片 10" descr="90144-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726" y="2918243"/>
            <a:ext cx="2568278" cy="173838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270" y="4687570"/>
            <a:ext cx="3084830" cy="162687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41020"/>
            <a:ext cx="7886700" cy="5636260"/>
          </a:xfrm>
        </p:spPr>
        <p:txBody>
          <a:bodyPr/>
          <a:p>
            <a:r>
              <a:rPr lang="en-US" altLang="zh-CN"/>
              <a:t>4.2 </a:t>
            </a:r>
            <a:r>
              <a:rPr lang="zh-CN" altLang="en-US">
                <a:sym typeface="+mn-ea"/>
              </a:rPr>
              <a:t>最大线性电流与工作高压的关系</a:t>
            </a:r>
            <a:endParaRPr lang="zh-CN" altLang="en-US" sz="2000"/>
          </a:p>
          <a:p>
            <a:pPr marL="0" indent="0">
              <a:buNone/>
            </a:pPr>
            <a:r>
              <a:rPr lang="en-US" altLang="zh-CN" sz="2000"/>
              <a:t>     </a:t>
            </a:r>
            <a:r>
              <a:rPr lang="en-US" altLang="zh-CN" sz="2000">
                <a:latin typeface="Calibri" panose="020F0502020204030204" charset="0"/>
              </a:rPr>
              <a:t>①</a:t>
            </a:r>
            <a:r>
              <a:rPr lang="zh-CN" altLang="en-US" sz="1600">
                <a:sym typeface="+mn-ea"/>
              </a:rPr>
              <a:t>考虑到将来在</a:t>
            </a:r>
            <a:r>
              <a:rPr lang="en-US" altLang="zh-CN" sz="1600">
                <a:sym typeface="+mn-ea"/>
              </a:rPr>
              <a:t>ED</a:t>
            </a:r>
            <a:r>
              <a:rPr lang="zh-CN" altLang="en-US" sz="1600">
                <a:sym typeface="+mn-ea"/>
              </a:rPr>
              <a:t>整体性能测试过程中，会有微调高压情况，我们需要考虑，在不同工作高压时，</a:t>
            </a:r>
            <a:r>
              <a:rPr lang="en-US" altLang="zh-CN" sz="1600">
                <a:sym typeface="+mn-ea"/>
              </a:rPr>
              <a:t>PMT</a:t>
            </a:r>
            <a:r>
              <a:rPr lang="zh-CN" altLang="en-US" sz="1600">
                <a:sym typeface="+mn-ea"/>
              </a:rPr>
              <a:t>非线性情况，我们在工作高压±</a:t>
            </a:r>
            <a:r>
              <a:rPr lang="en-US" altLang="zh-CN" sz="1600">
                <a:sym typeface="+mn-ea"/>
              </a:rPr>
              <a:t>50V</a:t>
            </a:r>
            <a:r>
              <a:rPr lang="zh-CN" altLang="en-US" sz="1600">
                <a:sym typeface="+mn-ea"/>
              </a:rPr>
              <a:t>的范围内，测试了其非线性。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>
                <a:latin typeface="Calibri" panose="020F0502020204030204" charset="0"/>
                <a:sym typeface="+mn-ea"/>
              </a:rPr>
              <a:t>      </a:t>
            </a:r>
            <a:endParaRPr lang="zh-CN" altLang="en-US" sz="1600">
              <a:latin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zh-CN" altLang="en-US" sz="1600">
                <a:latin typeface="Calibri" panose="020F0502020204030204" charset="0"/>
                <a:sym typeface="+mn-ea"/>
              </a:rPr>
              <a:t>      ②</a:t>
            </a:r>
            <a:r>
              <a:rPr lang="zh-CN" altLang="en-US" sz="1600">
                <a:sym typeface="+mn-ea"/>
              </a:rPr>
              <a:t>从实验结果来看，随着高压的升高，阳级最大线性电流、</a:t>
            </a:r>
            <a:r>
              <a:rPr lang="en-US" altLang="zh-CN" sz="1600">
                <a:sym typeface="+mn-ea"/>
              </a:rPr>
              <a:t>AD_ratio</a:t>
            </a:r>
            <a:r>
              <a:rPr lang="zh-CN" altLang="en-US" sz="1600">
                <a:sym typeface="+mn-ea"/>
              </a:rPr>
              <a:t>和等效阳级线性电流都会随着高压的升高而升高。</a:t>
            </a:r>
            <a:endParaRPr lang="zh-CN" altLang="en-US" sz="1600">
              <a:sym typeface="+mn-ea"/>
            </a:endParaRPr>
          </a:p>
          <a:p>
            <a:pPr marL="0" indent="0">
              <a:buNone/>
            </a:pPr>
            <a:endParaRPr lang="en-US" altLang="zh-CN" sz="1600"/>
          </a:p>
          <a:p>
            <a:pPr marL="0" indent="0">
              <a:buNone/>
            </a:pP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  </a:t>
            </a:r>
            <a:endParaRPr lang="en-US" altLang="zh-CN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755" y="3335655"/>
            <a:ext cx="2935605" cy="1784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720" y="3400425"/>
            <a:ext cx="2926715" cy="1793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425" y="3335020"/>
            <a:ext cx="2552065" cy="1785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6315" y="5295900"/>
            <a:ext cx="18484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阳级线性电流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3817620" y="5295900"/>
            <a:ext cx="21234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阳级打拿级增益比</a:t>
            </a:r>
            <a:endParaRPr lang="zh-CN" altLang="en-US" sz="1600"/>
          </a:p>
        </p:txBody>
      </p:sp>
      <p:sp>
        <p:nvSpPr>
          <p:cNvPr id="9" name="文本框 8"/>
          <p:cNvSpPr txBox="1"/>
          <p:nvPr/>
        </p:nvSpPr>
        <p:spPr>
          <a:xfrm>
            <a:off x="6399530" y="5295900"/>
            <a:ext cx="2115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等效阳级线性电流</a:t>
            </a:r>
            <a:endParaRPr lang="zh-CN" altLang="en-US" sz="16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59435"/>
            <a:ext cx="7886700" cy="5617845"/>
          </a:xfrm>
        </p:spPr>
        <p:txBody>
          <a:bodyPr/>
          <a:p>
            <a:r>
              <a:rPr lang="en-US" altLang="zh-CN"/>
              <a:t>4.3</a:t>
            </a:r>
            <a:r>
              <a:rPr lang="zh-CN" altLang="en-US"/>
              <a:t>寿命测试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79755" y="1056005"/>
            <a:ext cx="798512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dirty="0">
                <a:latin typeface="Calibri" panose="020F0502020204030204" charset="0"/>
                <a:sym typeface="+mn-ea"/>
              </a:rPr>
              <a:t>①</a:t>
            </a:r>
            <a:r>
              <a:rPr lang="en-US" altLang="zh-CN" sz="1600" dirty="0">
                <a:sym typeface="+mn-ea"/>
              </a:rPr>
              <a:t>ED</a:t>
            </a:r>
            <a:r>
              <a:rPr lang="zh-CN" altLang="en-US" sz="1600" dirty="0">
                <a:sym typeface="+mn-ea"/>
              </a:rPr>
              <a:t>预期工作十余年，单道计数率</a:t>
            </a:r>
            <a:r>
              <a:rPr lang="en-US" altLang="zh-CN" sz="1600" dirty="0">
                <a:sym typeface="+mn-ea"/>
              </a:rPr>
              <a:t>2kHz</a:t>
            </a:r>
            <a:r>
              <a:rPr lang="zh-CN" altLang="en-US" sz="1600" dirty="0">
                <a:sym typeface="+mn-ea"/>
              </a:rPr>
              <a:t>左右，假设所有信号为单粒子信号，可以估算出</a:t>
            </a:r>
            <a:r>
              <a:rPr lang="en-US" altLang="zh-CN" sz="1600" dirty="0">
                <a:sym typeface="+mn-ea"/>
              </a:rPr>
              <a:t>ED</a:t>
            </a:r>
            <a:r>
              <a:rPr lang="zh-CN" altLang="en-US" sz="1600" dirty="0">
                <a:sym typeface="+mn-ea"/>
              </a:rPr>
              <a:t>运行期间</a:t>
            </a:r>
            <a:r>
              <a:rPr lang="en-US" altLang="zh-CN" sz="1600" dirty="0">
                <a:sym typeface="+mn-ea"/>
              </a:rPr>
              <a:t>PMT</a:t>
            </a:r>
            <a:r>
              <a:rPr lang="zh-CN" altLang="en-US" sz="1600" dirty="0">
                <a:sym typeface="+mn-ea"/>
              </a:rPr>
              <a:t>大概积累的电荷量为</a:t>
            </a:r>
            <a:r>
              <a:rPr lang="en-US" altLang="zh-CN" sz="1600" dirty="0">
                <a:sym typeface="+mn-ea"/>
              </a:rPr>
              <a:t>1.2C</a:t>
            </a:r>
            <a:r>
              <a:rPr lang="zh-CN" altLang="en-US" sz="1600" dirty="0">
                <a:sym typeface="+mn-ea"/>
              </a:rPr>
              <a:t>。虽然</a:t>
            </a:r>
            <a:r>
              <a:rPr lang="en-US" altLang="zh-CN" sz="1600" dirty="0">
                <a:sym typeface="+mn-ea"/>
              </a:rPr>
              <a:t>PMT</a:t>
            </a:r>
            <a:r>
              <a:rPr lang="zh-CN" altLang="en-US" sz="1600" dirty="0">
                <a:sym typeface="+mn-ea"/>
              </a:rPr>
              <a:t>积累的电量很少但是我们也对其寿命进行了</a:t>
            </a:r>
            <a:r>
              <a:rPr lang="zh-CN" altLang="en-US" sz="1600">
                <a:sym typeface="+mn-ea"/>
              </a:rPr>
              <a:t>估计</a:t>
            </a:r>
            <a:r>
              <a:rPr lang="zh-CN" altLang="en-US" sz="1600" dirty="0">
                <a:sym typeface="+mn-ea"/>
              </a:rPr>
              <a:t>。</a:t>
            </a:r>
            <a:endParaRPr lang="zh-CN" altLang="en-US" sz="1600" dirty="0"/>
          </a:p>
          <a:p>
            <a:r>
              <a:rPr lang="zh-CN" altLang="en-US" sz="1600" dirty="0">
                <a:latin typeface="Calibri" panose="020F0502020204030204" charset="0"/>
                <a:sym typeface="+mn-ea"/>
              </a:rPr>
              <a:t>②</a:t>
            </a:r>
            <a:r>
              <a:rPr lang="zh-CN" altLang="en-US" sz="1600" dirty="0">
                <a:sym typeface="+mn-ea"/>
              </a:rPr>
              <a:t>最后一级打拿级镀锑后，</a:t>
            </a:r>
            <a:r>
              <a:rPr lang="en-US" altLang="zh-CN" sz="1600" dirty="0">
                <a:sym typeface="+mn-ea"/>
              </a:rPr>
              <a:t>XP3960</a:t>
            </a:r>
            <a:r>
              <a:rPr lang="zh-CN" altLang="en-US" sz="1600" dirty="0">
                <a:sym typeface="+mn-ea"/>
              </a:rPr>
              <a:t>寿命有明显改善，经过</a:t>
            </a:r>
            <a:r>
              <a:rPr lang="en-US" altLang="zh-CN" sz="1600" dirty="0">
                <a:sym typeface="+mn-ea"/>
              </a:rPr>
              <a:t>20C</a:t>
            </a:r>
            <a:r>
              <a:rPr lang="zh-CN" altLang="en-US" sz="1600" dirty="0">
                <a:sym typeface="+mn-ea"/>
              </a:rPr>
              <a:t>的电荷积累，仍未发现</a:t>
            </a:r>
            <a:r>
              <a:rPr lang="en-US" altLang="zh-CN" sz="1600" dirty="0">
                <a:sym typeface="+mn-ea"/>
              </a:rPr>
              <a:t>PMT</a:t>
            </a:r>
            <a:r>
              <a:rPr lang="zh-CN" altLang="en-US" sz="1600" dirty="0">
                <a:sym typeface="+mn-ea"/>
              </a:rPr>
              <a:t>增益有明显下降。</a:t>
            </a:r>
            <a:endParaRPr lang="zh-CN" altLang="en-US" sz="1600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" y="2922905"/>
            <a:ext cx="3052445" cy="19583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05" y="3009265"/>
            <a:ext cx="2122805" cy="1784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355" y="2922270"/>
            <a:ext cx="2913380" cy="19583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8650" y="5069840"/>
            <a:ext cx="1897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/>
              <a:t>寿命测试系统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3723005" y="5069840"/>
            <a:ext cx="22840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老化时</a:t>
            </a:r>
            <a:r>
              <a:rPr lang="en-US" altLang="zh-CN" sz="1600"/>
              <a:t>PMT</a:t>
            </a:r>
            <a:r>
              <a:rPr lang="zh-CN" altLang="en-US" sz="1600"/>
              <a:t>信号幅度</a:t>
            </a:r>
            <a:endParaRPr lang="zh-CN" altLang="en-US" sz="1600"/>
          </a:p>
        </p:txBody>
      </p:sp>
      <p:sp>
        <p:nvSpPr>
          <p:cNvPr id="12" name="文本框 11"/>
          <p:cNvSpPr txBox="1"/>
          <p:nvPr/>
        </p:nvSpPr>
        <p:spPr>
          <a:xfrm>
            <a:off x="6506210" y="5069840"/>
            <a:ext cx="21856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XP3960</a:t>
            </a:r>
            <a:r>
              <a:rPr lang="zh-CN" altLang="en-US" sz="1600"/>
              <a:t>寿命结果</a:t>
            </a:r>
            <a:endParaRPr lang="zh-CN" altLang="en-US" sz="16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96265"/>
            <a:ext cx="7886700" cy="5581015"/>
          </a:xfrm>
        </p:spPr>
        <p:txBody>
          <a:bodyPr/>
          <a:p>
            <a:r>
              <a:rPr lang="en-US" altLang="zh-CN"/>
              <a:t>4.4</a:t>
            </a:r>
            <a:r>
              <a:rPr lang="zh-CN" altLang="en-US"/>
              <a:t>批量测试结果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</a:t>
            </a:r>
            <a:r>
              <a:rPr lang="en-US" altLang="zh-CN" sz="2400"/>
              <a:t>4.4.1 </a:t>
            </a:r>
            <a:r>
              <a:rPr lang="zh-CN" altLang="en-US" sz="2400"/>
              <a:t>单光电子增益刻度与工作高压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     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   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2551430"/>
            <a:ext cx="2774950" cy="1993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65" y="2551430"/>
            <a:ext cx="2701290" cy="1993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0" y="2531745"/>
            <a:ext cx="3002915" cy="2012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2645" y="4959985"/>
            <a:ext cx="70034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Gain@1800V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 平均值为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4.31e+06 ;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分布宽度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RMS/Mean = 25.0%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HV@4e+05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 平均值为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1236V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，工作高压落在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1120V-1340V ;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687705"/>
            <a:ext cx="7886700" cy="4803140"/>
          </a:xfrm>
        </p:spPr>
        <p:txBody>
          <a:bodyPr/>
          <a:lstStyle/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     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z="900" smtClean="0"/>
            </a:fld>
            <a:endParaRPr lang="zh-CN" altLang="en-US" sz="9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451" y="1709261"/>
            <a:ext cx="2639378" cy="1830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51" y="3804761"/>
            <a:ext cx="2574131" cy="16854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789" y="1772126"/>
            <a:ext cx="2381726" cy="16844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789" y="3879056"/>
            <a:ext cx="2234565" cy="161115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79195" y="3525679"/>
            <a:ext cx="1178243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/>
              <a:t>阳级线性电流</a:t>
            </a:r>
            <a:endParaRPr lang="zh-CN" altLang="en-US" sz="1050"/>
          </a:p>
        </p:txBody>
      </p:sp>
      <p:sp>
        <p:nvSpPr>
          <p:cNvPr id="10" name="文本框 9"/>
          <p:cNvSpPr txBox="1"/>
          <p:nvPr/>
        </p:nvSpPr>
        <p:spPr>
          <a:xfrm>
            <a:off x="3833336" y="3525679"/>
            <a:ext cx="1580198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/>
              <a:t>打拿级线性电流</a:t>
            </a:r>
            <a:endParaRPr lang="zh-CN" altLang="en-US" sz="1050"/>
          </a:p>
        </p:txBody>
      </p:sp>
      <p:sp>
        <p:nvSpPr>
          <p:cNvPr id="11" name="文本框 10"/>
          <p:cNvSpPr txBox="1"/>
          <p:nvPr/>
        </p:nvSpPr>
        <p:spPr>
          <a:xfrm>
            <a:off x="1129189" y="5490210"/>
            <a:ext cx="164973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/>
              <a:t>打拿级阳级增益比</a:t>
            </a:r>
            <a:endParaRPr lang="zh-CN" altLang="en-US" sz="1050"/>
          </a:p>
        </p:txBody>
      </p:sp>
      <p:sp>
        <p:nvSpPr>
          <p:cNvPr id="12" name="文本框 11"/>
          <p:cNvSpPr txBox="1"/>
          <p:nvPr/>
        </p:nvSpPr>
        <p:spPr>
          <a:xfrm>
            <a:off x="3850005" y="5490210"/>
            <a:ext cx="1060609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/>
              <a:t>等效阳级电流</a:t>
            </a:r>
            <a:endParaRPr lang="zh-CN" altLang="en-US" sz="1050"/>
          </a:p>
        </p:txBody>
      </p:sp>
      <p:sp>
        <p:nvSpPr>
          <p:cNvPr id="17" name="内容占位符 2"/>
          <p:cNvSpPr>
            <a:spLocks noGrp="1"/>
          </p:cNvSpPr>
          <p:nvPr/>
        </p:nvSpPr>
        <p:spPr>
          <a:xfrm>
            <a:off x="628650" y="743585"/>
            <a:ext cx="7886700" cy="47472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/>
              <a:t>4.4.2 </a:t>
            </a:r>
            <a:r>
              <a:rPr lang="zh-CN" altLang="en-US" sz="2400"/>
              <a:t>最大线性电流测试</a:t>
            </a:r>
            <a:endParaRPr lang="zh-CN" altLang="en-US" sz="2100"/>
          </a:p>
          <a:p>
            <a:pPr marL="0" indent="0">
              <a:buNone/>
            </a:pPr>
            <a:r>
              <a:rPr lang="zh-CN" altLang="en-US" sz="2100"/>
              <a:t>     </a:t>
            </a:r>
            <a:endParaRPr lang="zh-CN" altLang="en-US" sz="2100"/>
          </a:p>
        </p:txBody>
      </p:sp>
      <p:grpSp>
        <p:nvGrpSpPr>
          <p:cNvPr id="22" name="组合 21"/>
          <p:cNvGrpSpPr/>
          <p:nvPr/>
        </p:nvGrpSpPr>
        <p:grpSpPr>
          <a:xfrm>
            <a:off x="5644039" y="4336256"/>
            <a:ext cx="90488" cy="962978"/>
            <a:chOff x="11662" y="3842"/>
            <a:chExt cx="190" cy="2022"/>
          </a:xfrm>
        </p:grpSpPr>
        <p:sp>
          <p:nvSpPr>
            <p:cNvPr id="19" name="椭圆 18"/>
            <p:cNvSpPr/>
            <p:nvPr/>
          </p:nvSpPr>
          <p:spPr>
            <a:xfrm>
              <a:off x="11662" y="3842"/>
              <a:ext cx="190" cy="2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2" y="4757"/>
              <a:ext cx="190" cy="2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1662" y="5632"/>
              <a:ext cx="190" cy="2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873591" y="4287203"/>
            <a:ext cx="282844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阳级最大线性电流平均值：</a:t>
            </a:r>
            <a:r>
              <a:rPr lang="en-US" altLang="zh-CN" sz="1350"/>
              <a:t>97mA</a:t>
            </a:r>
            <a:r>
              <a:rPr lang="zh-CN" altLang="en-US" sz="1350"/>
              <a:t>；</a:t>
            </a:r>
            <a:endParaRPr lang="zh-CN" altLang="en-US" sz="1350"/>
          </a:p>
          <a:p>
            <a:endParaRPr lang="zh-CN" altLang="en-US" sz="1350"/>
          </a:p>
          <a:p>
            <a:r>
              <a:rPr lang="zh-CN" altLang="en-US" sz="1350"/>
              <a:t>阳级打拿级增益比平均值：</a:t>
            </a:r>
            <a:r>
              <a:rPr lang="en-US" altLang="zh-CN" sz="1350"/>
              <a:t>127.9</a:t>
            </a:r>
            <a:r>
              <a:rPr lang="zh-CN" altLang="en-US" sz="1350"/>
              <a:t>倍；</a:t>
            </a:r>
            <a:endParaRPr lang="zh-CN" altLang="en-US" sz="1350"/>
          </a:p>
          <a:p>
            <a:endParaRPr lang="zh-CN" altLang="en-US" sz="1350"/>
          </a:p>
          <a:p>
            <a:r>
              <a:rPr lang="zh-CN" altLang="en-US" sz="1350"/>
              <a:t>等效阳级线性电流平均值：</a:t>
            </a:r>
            <a:r>
              <a:rPr lang="en-US" altLang="zh-CN" sz="1350"/>
              <a:t>1610mA </a:t>
            </a:r>
            <a:r>
              <a:rPr lang="zh-CN" altLang="en-US" sz="1350"/>
              <a:t>。</a:t>
            </a:r>
            <a:endParaRPr lang="zh-CN" altLang="en-US" sz="1350"/>
          </a:p>
          <a:p>
            <a:endParaRPr lang="zh-CN" altLang="en-US" sz="1350"/>
          </a:p>
          <a:p>
            <a:endParaRPr lang="zh-CN" altLang="en-US" sz="135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526" y="1709261"/>
            <a:ext cx="1682115" cy="122015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030" y="1772126"/>
            <a:ext cx="1478280" cy="106489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6374130" y="2950369"/>
            <a:ext cx="168449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测试结果示例</a:t>
            </a:r>
            <a:endParaRPr lang="zh-CN" altLang="en-US" sz="1350"/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z="900" smtClean="0"/>
            </a:fld>
            <a:endParaRPr lang="zh-CN" altLang="en-US"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661035"/>
            <a:ext cx="7886700" cy="5516245"/>
          </a:xfrm>
        </p:spPr>
        <p:txBody>
          <a:bodyPr/>
          <a:p>
            <a:pPr marL="0" indent="0">
              <a:buNone/>
            </a:pPr>
            <a:r>
              <a:rPr lang="en-US" altLang="zh-CN" sz="2400"/>
              <a:t>4.4.3</a:t>
            </a:r>
            <a:r>
              <a:rPr lang="zh-CN" altLang="en-US" sz="2400"/>
              <a:t>光阴极响应一致性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           </a:t>
            </a:r>
            <a:r>
              <a:rPr lang="zh-CN" altLang="en-US" sz="1800"/>
              <a:t>测试高压为工作高压，光源距光阴极面</a:t>
            </a:r>
            <a:r>
              <a:rPr lang="en-US" altLang="zh-CN" sz="1800"/>
              <a:t>1mm</a:t>
            </a:r>
            <a:r>
              <a:rPr lang="zh-CN" altLang="en-US" sz="1800"/>
              <a:t>，扫描步距</a:t>
            </a:r>
            <a:r>
              <a:rPr lang="en-US" altLang="zh-CN" sz="1800"/>
              <a:t>1mm</a:t>
            </a:r>
            <a:r>
              <a:rPr lang="zh-CN" altLang="en-US" sz="1800"/>
              <a:t>，扫描半径</a:t>
            </a:r>
            <a:r>
              <a:rPr lang="en-US" altLang="zh-CN" sz="1800"/>
              <a:t>14mm</a:t>
            </a:r>
            <a:r>
              <a:rPr lang="zh-CN" altLang="en-US" sz="1800"/>
              <a:t>；</a:t>
            </a:r>
            <a:endParaRPr lang="zh-CN" altLang="en-US" sz="18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   </a:t>
            </a:r>
            <a:endParaRPr lang="zh-CN" altLang="en-US" sz="20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30" y="2177415"/>
            <a:ext cx="3162300" cy="2393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05" y="2082165"/>
            <a:ext cx="3481705" cy="2583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18870" y="4824095"/>
            <a:ext cx="24034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光阴极响应一致性</a:t>
            </a:r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5730875" y="4852035"/>
            <a:ext cx="20796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光阴极均匀性统计</a:t>
            </a:r>
            <a:endParaRPr lang="zh-CN" altLang="en-US" sz="16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800100"/>
            <a:ext cx="7886700" cy="5377180"/>
          </a:xfrm>
        </p:spPr>
        <p:txBody>
          <a:bodyPr/>
          <a:p>
            <a:pPr marL="0" indent="0">
              <a:buNone/>
            </a:pPr>
            <a:r>
              <a:rPr lang="en-US" altLang="zh-CN" sz="2400"/>
              <a:t>4.4.4</a:t>
            </a:r>
            <a:r>
              <a:rPr lang="zh-CN" altLang="en-US" sz="2400"/>
              <a:t>暗噪声测试</a:t>
            </a: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   </a:t>
            </a:r>
            <a:r>
              <a:rPr lang="zh-CN" altLang="en-US" sz="1800"/>
              <a:t>测试工作高压为工作高压，阈值为</a:t>
            </a:r>
            <a:r>
              <a:rPr lang="en-US" altLang="zh-CN" sz="1800"/>
              <a:t>1mm</a:t>
            </a:r>
            <a:r>
              <a:rPr lang="zh-CN" altLang="en-US" sz="1800"/>
              <a:t>；</a:t>
            </a:r>
            <a:r>
              <a:rPr lang="zh-CN" altLang="en-US" sz="2000"/>
              <a:t>   </a:t>
            </a:r>
            <a:endParaRPr lang="zh-CN" altLang="en-US" sz="2000"/>
          </a:p>
          <a:p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 </a:t>
            </a:r>
            <a:endParaRPr lang="zh-CN" altLang="en-US" sz="20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10" y="1903730"/>
            <a:ext cx="3672840" cy="2837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885" y="1969135"/>
            <a:ext cx="3593465" cy="27717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5685" y="4852035"/>
            <a:ext cx="23755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90826</a:t>
            </a:r>
            <a:r>
              <a:rPr lang="zh-CN" altLang="en-US" sz="1600"/>
              <a:t>结果：</a:t>
            </a:r>
            <a:r>
              <a:rPr lang="en-US" altLang="zh-CN" sz="1600"/>
              <a:t>7.1HZ</a:t>
            </a:r>
            <a:endParaRPr lang="en-US" altLang="zh-CN" sz="1600"/>
          </a:p>
        </p:txBody>
      </p:sp>
      <p:sp>
        <p:nvSpPr>
          <p:cNvPr id="5" name="文本框 4"/>
          <p:cNvSpPr txBox="1"/>
          <p:nvPr/>
        </p:nvSpPr>
        <p:spPr>
          <a:xfrm>
            <a:off x="5864225" y="4852035"/>
            <a:ext cx="23571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暗噪声统计结果</a:t>
            </a:r>
            <a:endParaRPr lang="zh-CN" altLang="en-US" sz="16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873760"/>
            <a:ext cx="7886700" cy="5303520"/>
          </a:xfrm>
        </p:spPr>
        <p:txBody>
          <a:bodyPr/>
          <a:p>
            <a:pPr marL="0" indent="0">
              <a:buNone/>
            </a:pPr>
            <a:r>
              <a:rPr lang="en-US" altLang="zh-CN"/>
              <a:t>4.4.5 </a:t>
            </a:r>
            <a:r>
              <a:rPr lang="zh-CN" altLang="en-US"/>
              <a:t>温度系数测试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</a:t>
            </a:r>
            <a:r>
              <a:rPr lang="zh-CN" altLang="en-US" sz="1800"/>
              <a:t> 测试高压为工作高压，测试温度范围</a:t>
            </a:r>
            <a:r>
              <a:rPr lang="en-US" altLang="zh-CN" sz="1800"/>
              <a:t>-30℃-40℃</a:t>
            </a:r>
            <a:r>
              <a:rPr lang="zh-CN" altLang="en-US" sz="1800"/>
              <a:t>；</a:t>
            </a:r>
            <a:endParaRPr lang="zh-CN" altLang="en-US" sz="18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2383155"/>
            <a:ext cx="3111500" cy="2285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755" y="2483485"/>
            <a:ext cx="3170555" cy="22409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02055" y="4796790"/>
            <a:ext cx="24403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92222</a:t>
            </a:r>
            <a:r>
              <a:rPr lang="zh-CN" altLang="en-US" sz="1600"/>
              <a:t>测试结果：</a:t>
            </a:r>
            <a:r>
              <a:rPr lang="en-US" altLang="zh-CN" sz="1600"/>
              <a:t>1‰</a:t>
            </a:r>
            <a:r>
              <a:rPr lang="zh-CN" altLang="en-US" sz="1600"/>
              <a:t>；</a:t>
            </a:r>
            <a:endParaRPr lang="zh-CN" altLang="en-US" sz="1600"/>
          </a:p>
        </p:txBody>
      </p:sp>
      <p:sp>
        <p:nvSpPr>
          <p:cNvPr id="6" name="文本框 5"/>
          <p:cNvSpPr txBox="1"/>
          <p:nvPr/>
        </p:nvSpPr>
        <p:spPr>
          <a:xfrm>
            <a:off x="5692775" y="4796790"/>
            <a:ext cx="20885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温度系数统计结果</a:t>
            </a:r>
            <a:endParaRPr lang="zh-CN" altLang="en-US" sz="16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19480"/>
            <a:ext cx="7886700" cy="5257800"/>
          </a:xfrm>
        </p:spPr>
        <p:txBody>
          <a:bodyPr/>
          <a:p>
            <a:r>
              <a:rPr lang="en-US" altLang="zh-CN" sz="2400"/>
              <a:t>4.4.6</a:t>
            </a:r>
            <a:r>
              <a:rPr lang="zh-CN" altLang="en-US" sz="2400"/>
              <a:t>时间性能测试（</a:t>
            </a:r>
            <a:r>
              <a:rPr lang="en-US" altLang="zh-CN" sz="2400"/>
              <a:t>TTS</a:t>
            </a:r>
            <a:r>
              <a:rPr lang="zh-CN" altLang="en-US" sz="2400"/>
              <a:t>与</a:t>
            </a:r>
            <a:r>
              <a:rPr lang="en-US" altLang="zh-CN" sz="2400"/>
              <a:t>CTTD</a:t>
            </a:r>
            <a:r>
              <a:rPr lang="zh-CN" altLang="en-US" sz="2400"/>
              <a:t>）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</a:t>
            </a:r>
            <a:r>
              <a:rPr lang="zh-CN" altLang="en-US" sz="1800">
                <a:latin typeface="Calibri" panose="020F0502020204030204" charset="0"/>
              </a:rPr>
              <a:t>①</a:t>
            </a:r>
            <a:r>
              <a:rPr lang="en-US" altLang="zh-CN" sz="1800"/>
              <a:t>TTS</a:t>
            </a:r>
            <a:r>
              <a:rPr lang="zh-CN" altLang="en-US" sz="1800"/>
              <a:t>测试在</a:t>
            </a:r>
            <a:r>
              <a:rPr lang="en-US" altLang="zh-CN" sz="1800"/>
              <a:t>5e+06</a:t>
            </a:r>
            <a:r>
              <a:rPr lang="zh-CN" altLang="en-US" sz="1800"/>
              <a:t>增益下测试，且在单光电子模式下；</a:t>
            </a:r>
            <a:endParaRPr lang="zh-CN" altLang="en-US" sz="1800"/>
          </a:p>
          <a:p>
            <a:pPr marL="0" indent="0">
              <a:buNone/>
            </a:pPr>
            <a:r>
              <a:rPr lang="zh-CN" altLang="en-US" sz="1800"/>
              <a:t>     </a:t>
            </a:r>
            <a:r>
              <a:rPr lang="zh-CN" altLang="en-US" sz="1800">
                <a:latin typeface="Calibri" panose="020F0502020204030204" charset="0"/>
              </a:rPr>
              <a:t>②</a:t>
            </a:r>
            <a:r>
              <a:rPr lang="en-US" altLang="zh-CN" sz="1800">
                <a:latin typeface="Calibri" panose="020F0502020204030204" charset="0"/>
              </a:rPr>
              <a:t>CTTD</a:t>
            </a:r>
            <a:r>
              <a:rPr lang="zh-CN" altLang="en-US" sz="1800">
                <a:latin typeface="Calibri" panose="020F0502020204030204" charset="0"/>
              </a:rPr>
              <a:t>测试高压为工作高压，扫描半径</a:t>
            </a:r>
            <a:r>
              <a:rPr lang="en-US" altLang="zh-CN" sz="1800">
                <a:latin typeface="Calibri" panose="020F0502020204030204" charset="0"/>
              </a:rPr>
              <a:t>14mm</a:t>
            </a:r>
            <a:r>
              <a:rPr lang="zh-CN" altLang="en-US" sz="1800">
                <a:latin typeface="Calibri" panose="020F0502020204030204" charset="0"/>
              </a:rPr>
              <a:t>，扫描步距</a:t>
            </a:r>
            <a:r>
              <a:rPr lang="en-US" altLang="zh-CN" sz="1800">
                <a:latin typeface="Calibri" panose="020F0502020204030204" charset="0"/>
              </a:rPr>
              <a:t>1mm</a:t>
            </a:r>
            <a:r>
              <a:rPr lang="zh-CN" altLang="en-US" sz="1800">
                <a:latin typeface="Calibri" panose="020F0502020204030204" charset="0"/>
              </a:rPr>
              <a:t>，光源距光阴极面</a:t>
            </a:r>
            <a:r>
              <a:rPr lang="en-US" altLang="zh-CN" sz="1800">
                <a:latin typeface="Calibri" panose="020F0502020204030204" charset="0"/>
              </a:rPr>
              <a:t>1mm</a:t>
            </a:r>
            <a:r>
              <a:rPr lang="zh-CN" altLang="en-US" sz="1800">
                <a:latin typeface="Calibri" panose="020F0502020204030204" charset="0"/>
              </a:rPr>
              <a:t>；</a:t>
            </a:r>
            <a:endParaRPr lang="zh-CN" altLang="en-US" sz="1800">
              <a:latin typeface="Calibri" panose="020F0502020204030204" charset="0"/>
            </a:endParaRPr>
          </a:p>
          <a:p>
            <a:pPr marL="0" indent="0">
              <a:buNone/>
            </a:pPr>
            <a:endParaRPr lang="zh-CN" altLang="en-US" sz="1800">
              <a:latin typeface="Calibri" panose="020F0502020204030204" charset="0"/>
            </a:endParaRPr>
          </a:p>
          <a:p>
            <a:pPr marL="0" indent="0">
              <a:buNone/>
            </a:pPr>
            <a:endParaRPr lang="zh-CN" altLang="en-US" sz="180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zh-CN" altLang="en-US" sz="1800">
                <a:latin typeface="Calibri" panose="020F0502020204030204" charset="0"/>
              </a:rPr>
              <a:t>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725" y="2735580"/>
            <a:ext cx="2205355" cy="1625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35" y="4860925"/>
            <a:ext cx="2350135" cy="1432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740" y="2718435"/>
            <a:ext cx="2455545" cy="16427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00" y="4791075"/>
            <a:ext cx="2537460" cy="15024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48715" y="4523740"/>
            <a:ext cx="21037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91140CTTD</a:t>
            </a:r>
            <a:r>
              <a:rPr lang="zh-CN" altLang="en-US" sz="1600"/>
              <a:t>：</a:t>
            </a:r>
            <a:r>
              <a:rPr lang="en-US" altLang="zh-CN" sz="1600"/>
              <a:t>0.08ns</a:t>
            </a:r>
            <a:endParaRPr lang="en-US" altLang="zh-CN" sz="1600"/>
          </a:p>
        </p:txBody>
      </p:sp>
      <p:sp>
        <p:nvSpPr>
          <p:cNvPr id="2" name="文本框 1"/>
          <p:cNvSpPr txBox="1"/>
          <p:nvPr/>
        </p:nvSpPr>
        <p:spPr>
          <a:xfrm>
            <a:off x="1247775" y="6293485"/>
            <a:ext cx="20046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90995TTS</a:t>
            </a:r>
            <a:r>
              <a:rPr lang="zh-CN" altLang="en-US" sz="1600"/>
              <a:t>：</a:t>
            </a:r>
            <a:r>
              <a:rPr lang="en-US" altLang="zh-CN" sz="1600"/>
              <a:t>0.99ns</a:t>
            </a:r>
            <a:endParaRPr lang="en-US" altLang="zh-CN" sz="1600"/>
          </a:p>
        </p:txBody>
      </p:sp>
      <p:sp>
        <p:nvSpPr>
          <p:cNvPr id="9" name="文本框 8"/>
          <p:cNvSpPr txBox="1"/>
          <p:nvPr/>
        </p:nvSpPr>
        <p:spPr>
          <a:xfrm>
            <a:off x="4811395" y="4475480"/>
            <a:ext cx="17748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CTTD</a:t>
            </a:r>
            <a:r>
              <a:rPr lang="zh-CN" altLang="en-US" sz="1600"/>
              <a:t>统计结果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4954905" y="6293485"/>
            <a:ext cx="14878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TTS</a:t>
            </a:r>
            <a:r>
              <a:rPr lang="zh-CN" altLang="en-US" sz="1600"/>
              <a:t>统计结果</a:t>
            </a:r>
            <a:endParaRPr lang="zh-CN" altLang="en-US" sz="160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5.</a:t>
            </a:r>
            <a:r>
              <a:rPr lang="zh-CN" altLang="en-US"/>
              <a:t>小结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1800"/>
              <a:t>经过长时间的选型工作，</a:t>
            </a:r>
            <a:r>
              <a:rPr lang="en-US" altLang="zh-CN" sz="1800"/>
              <a:t>LHAASO-ED</a:t>
            </a:r>
            <a:r>
              <a:rPr lang="zh-CN" altLang="en-US" sz="1800"/>
              <a:t>与</a:t>
            </a:r>
            <a:r>
              <a:rPr lang="en-US" altLang="zh-CN" sz="1800"/>
              <a:t>WCDA++</a:t>
            </a:r>
            <a:r>
              <a:rPr lang="zh-CN" altLang="en-US" sz="1800"/>
              <a:t>选用海南展创公司生产的</a:t>
            </a:r>
            <a:r>
              <a:rPr lang="en-US" altLang="zh-CN" sz="1800"/>
              <a:t>XP3960</a:t>
            </a:r>
            <a:r>
              <a:rPr lang="zh-CN" altLang="en-US" sz="1800"/>
              <a:t>型</a:t>
            </a:r>
            <a:r>
              <a:rPr lang="en-US" altLang="zh-CN" sz="1800"/>
              <a:t>PMT</a:t>
            </a:r>
            <a:r>
              <a:rPr lang="zh-CN" altLang="en-US" sz="1800"/>
              <a:t>，其性能指标已达到要求，并且其暗噪声、温度系数、时间性能、线性等方面远远优于指标要求；</a:t>
            </a:r>
            <a:endParaRPr lang="zh-CN" altLang="en-US" sz="1800"/>
          </a:p>
          <a:p>
            <a:pPr marL="0" indent="0">
              <a:buNone/>
            </a:pPr>
            <a:r>
              <a:rPr lang="zh-CN" altLang="en-US" sz="1800"/>
              <a:t> </a:t>
            </a:r>
            <a:endParaRPr lang="zh-CN" altLang="en-US" sz="1800"/>
          </a:p>
          <a:p>
            <a:pPr marL="0" indent="0">
              <a:buNone/>
            </a:pPr>
            <a:endParaRPr lang="zh-CN" altLang="en-US" sz="1800"/>
          </a:p>
          <a:p>
            <a:pPr marL="0" indent="0">
              <a:buNone/>
            </a:pPr>
            <a:r>
              <a:rPr lang="zh-CN" altLang="en-US" sz="1800"/>
              <a:t>     </a:t>
            </a:r>
            <a:endParaRPr lang="zh-CN" altLang="en-US" sz="1800"/>
          </a:p>
        </p:txBody>
      </p:sp>
      <p:graphicFrame>
        <p:nvGraphicFramePr>
          <p:cNvPr id="4" name="表格 3"/>
          <p:cNvGraphicFramePr/>
          <p:nvPr/>
        </p:nvGraphicFramePr>
        <p:xfrm>
          <a:off x="1490345" y="2724785"/>
          <a:ext cx="6886575" cy="39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/>
                <a:gridCol w="2295525"/>
                <a:gridCol w="229552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项目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分布范围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结果（平均值）</a:t>
                      </a:r>
                      <a:endParaRPr lang="zh-CN" altLang="en-US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工作高压</a:t>
                      </a:r>
                      <a:r>
                        <a:rPr lang="en-US" altLang="zh-CN" sz="1600"/>
                        <a:t>@4e+05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1120-1340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1236V </a:t>
                      </a:r>
                      <a:r>
                        <a:rPr lang="zh-CN" altLang="en-US" sz="1600"/>
                        <a:t>（</a:t>
                      </a:r>
                      <a:r>
                        <a:rPr lang="en-US" altLang="zh-CN" sz="1600"/>
                        <a:t>1120-1340)</a:t>
                      </a:r>
                      <a:endParaRPr lang="en-US" altLang="zh-CN" sz="1600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增益</a:t>
                      </a:r>
                      <a:r>
                        <a:rPr lang="en-US" altLang="zh-CN" sz="1600"/>
                        <a:t>@1800V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2.8e+06-8.1e+06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4.31e+06</a:t>
                      </a:r>
                      <a:endParaRPr lang="en-US" altLang="zh-CN" sz="1600"/>
                    </a:p>
                  </a:txBody>
                  <a:tcPr/>
                </a:tc>
              </a:tr>
              <a:tr h="4260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暗噪声（</a:t>
                      </a:r>
                      <a:r>
                        <a:rPr lang="en-US" altLang="zh-CN" sz="1600"/>
                        <a:t>1mV</a:t>
                      </a:r>
                      <a:r>
                        <a:rPr lang="zh-CN" altLang="en-US" sz="1600"/>
                        <a:t>阈值）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0.5-152Hz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20.1Hz </a:t>
                      </a:r>
                      <a:r>
                        <a:rPr lang="zh-CN" altLang="en-US" sz="1600"/>
                        <a:t>（指标</a:t>
                      </a:r>
                      <a:r>
                        <a:rPr lang="en-US" altLang="zh-CN" sz="1600"/>
                        <a:t>100Hz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阳级最大线性电流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71mA-150mA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97mA</a:t>
                      </a:r>
                      <a:r>
                        <a:rPr lang="zh-CN" altLang="en-US" sz="1600"/>
                        <a:t>（指标</a:t>
                      </a:r>
                      <a:r>
                        <a:rPr lang="en-US" altLang="zh-CN" sz="1600"/>
                        <a:t>23.3mA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阳级打拿级增益比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91-165</a:t>
                      </a:r>
                      <a:r>
                        <a:rPr lang="zh-CN" altLang="en-US" sz="1600"/>
                        <a:t>倍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127.9</a:t>
                      </a:r>
                      <a:r>
                        <a:rPr lang="zh-CN" altLang="en-US" sz="1600"/>
                        <a:t>倍</a:t>
                      </a:r>
                      <a:endParaRPr lang="zh-CN" altLang="en-US" sz="1600"/>
                    </a:p>
                  </a:txBody>
                  <a:tcPr/>
                </a:tc>
              </a:tr>
              <a:tr h="5505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等效阳级最大线性电流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1170-2430mA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1610mA(</a:t>
                      </a:r>
                      <a:r>
                        <a:rPr lang="zh-CN" altLang="en-US" sz="1600"/>
                        <a:t>指标</a:t>
                      </a:r>
                      <a:r>
                        <a:rPr lang="en-US" altLang="zh-CN" sz="1600"/>
                        <a:t>1164mA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/>
                </a:tc>
              </a:tr>
              <a:tr h="551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/>
                        <a:t>温度系数（</a:t>
                      </a:r>
                      <a:r>
                        <a:rPr lang="en-US" altLang="zh-CN" sz="1600"/>
                        <a:t>-30℃-40℃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0-1.9‰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1.1‰</a:t>
                      </a:r>
                      <a:r>
                        <a:rPr lang="zh-CN" altLang="en-US" sz="1600"/>
                        <a:t>；（指标</a:t>
                      </a:r>
                      <a:r>
                        <a:rPr lang="en-US" altLang="zh-CN" sz="1600"/>
                        <a:t>2‰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TTS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0.93-1.11ns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1.0 ns</a:t>
                      </a:r>
                      <a:r>
                        <a:rPr lang="zh-CN" altLang="en-US" sz="1600"/>
                        <a:t>（指标</a:t>
                      </a:r>
                      <a:r>
                        <a:rPr lang="en-US" altLang="zh-CN" sz="1600"/>
                        <a:t>4.5ns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/>
                </a:tc>
              </a:tr>
              <a:tr h="3352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CTTD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0.08-0.11ns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0.1ns</a:t>
                      </a:r>
                      <a:r>
                        <a:rPr lang="zh-CN" altLang="en-US" sz="1600"/>
                        <a:t>（指标</a:t>
                      </a:r>
                      <a:r>
                        <a:rPr lang="en-US" altLang="zh-CN" sz="1600"/>
                        <a:t>1ns</a:t>
                      </a:r>
                      <a:r>
                        <a:rPr lang="zh-CN" altLang="en-US" sz="1600"/>
                        <a:t>）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背景介绍</a:t>
            </a:r>
            <a:endParaRPr lang="en-US" altLang="zh-CN" dirty="0"/>
          </a:p>
          <a:p>
            <a:r>
              <a:rPr lang="en-US" altLang="zh-CN" dirty="0"/>
              <a:t>SDU-PMT</a:t>
            </a:r>
            <a:r>
              <a:rPr lang="zh-CN" altLang="en-US" dirty="0"/>
              <a:t>测试系统及升级</a:t>
            </a:r>
            <a:endParaRPr lang="en-US" altLang="zh-CN" dirty="0"/>
          </a:p>
          <a:p>
            <a:r>
              <a:rPr lang="zh-CN" altLang="en-US" dirty="0"/>
              <a:t>小尺寸</a:t>
            </a:r>
            <a:r>
              <a:rPr lang="en-US" altLang="zh-CN" dirty="0"/>
              <a:t>PMT</a:t>
            </a:r>
            <a:r>
              <a:rPr lang="zh-CN" altLang="en-US" dirty="0"/>
              <a:t>研制过程</a:t>
            </a:r>
            <a:endParaRPr lang="en-US" altLang="zh-CN" dirty="0"/>
          </a:p>
          <a:p>
            <a:r>
              <a:rPr lang="zh-CN" altLang="en-US" dirty="0"/>
              <a:t>小尺寸</a:t>
            </a:r>
            <a:r>
              <a:rPr lang="en-US" altLang="zh-CN" dirty="0"/>
              <a:t>PMT</a:t>
            </a:r>
            <a:r>
              <a:rPr lang="zh-CN" altLang="en-US" dirty="0"/>
              <a:t>性能分析</a:t>
            </a:r>
            <a:endParaRPr lang="en-US" altLang="zh-CN" dirty="0"/>
          </a:p>
          <a:p>
            <a:r>
              <a:rPr lang="zh-CN" altLang="en-US" dirty="0"/>
              <a:t>小结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1.</a:t>
            </a:r>
            <a:r>
              <a:rPr lang="zh-CN" altLang="en-US" sz="3200" dirty="0"/>
              <a:t>背景介绍</a:t>
            </a:r>
            <a:endParaRPr lang="zh-CN" altLang="en-US" sz="3200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26415" y="2226903"/>
            <a:ext cx="3088585" cy="20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1" y="4945948"/>
            <a:ext cx="1813841" cy="1473613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4575" y="4945836"/>
            <a:ext cx="1598382" cy="14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585" y="4179275"/>
            <a:ext cx="4694899" cy="2499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8650" y="1256665"/>
            <a:ext cx="81514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altLang="zh-CN"/>
              <a:t>LHAASO</a:t>
            </a:r>
            <a:r>
              <a:rPr lang="zh-CN" altLang="en-US"/>
              <a:t>（高海拔宇宙线观测站）具有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高角分辨、强本底排除、宽能谱测量能力等特点，其甚高能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γ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巡天灵敏度和超高能灵敏度均处于世界领先地位；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342765" y="2579370"/>
            <a:ext cx="45783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KM2A-ED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探测器共使用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5242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支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PMT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WCDA++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共使用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900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支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PMT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PMT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作为闪烁体探测器内部重要组件，其性能及质量将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直接影响到探测器及阵列性能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2.SDU-PMT</a:t>
            </a:r>
            <a:r>
              <a:rPr lang="zh-CN" altLang="en-US" sz="3200"/>
              <a:t>系统及其升级</a:t>
            </a:r>
            <a:endParaRPr lang="zh-CN" altLang="en-US" sz="3200"/>
          </a:p>
        </p:txBody>
      </p:sp>
      <p:pic>
        <p:nvPicPr>
          <p:cNvPr id="13" name="内容占位符 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0385" y="2171065"/>
            <a:ext cx="3683000" cy="2018030"/>
          </a:xfrm>
          <a:prstGeom prst="rect">
            <a:avLst/>
          </a:prstGeom>
        </p:spPr>
      </p:pic>
      <p:pic>
        <p:nvPicPr>
          <p:cNvPr id="14" name="图片 13" descr="C:\Users\星凡慧儿\Desktop\QQ截图2014062806465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20" y="2319020"/>
            <a:ext cx="4352290" cy="35579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791845" y="6025515"/>
            <a:ext cx="3336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山东大学</a:t>
            </a:r>
            <a:r>
              <a:rPr lang="en-US" altLang="zh-CN"/>
              <a:t>PMT</a:t>
            </a:r>
            <a:r>
              <a:rPr lang="zh-CN" altLang="en-US"/>
              <a:t>批量测试系统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378450" y="6025515"/>
            <a:ext cx="2661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批量测试系统工作原理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28650" y="1802765"/>
            <a:ext cx="67525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SDU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承担了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KM2A-ED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WCDA++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共计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6000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余支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PMT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的测试工作；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4189730"/>
            <a:ext cx="2864485" cy="1562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2.1</a:t>
            </a:r>
            <a:r>
              <a:rPr lang="zh-CN" altLang="en-US" sz="3200"/>
              <a:t>系统升级</a:t>
            </a:r>
            <a:r>
              <a:rPr lang="en-US" altLang="zh-CN" sz="3200"/>
              <a:t>-</a:t>
            </a:r>
            <a:r>
              <a:rPr lang="zh-CN" altLang="en-US" sz="3200"/>
              <a:t>温度系数测试系统</a:t>
            </a:r>
            <a:endParaRPr lang="zh-CN" altLang="en-US" sz="32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2686685"/>
            <a:ext cx="3837305" cy="3211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39415" y="2874010"/>
            <a:ext cx="1527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光强修正管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 rot="20100000">
            <a:off x="2352675" y="3132455"/>
            <a:ext cx="591185" cy="11176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97220" y="2174240"/>
            <a:ext cx="1782445" cy="247396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 rot="19620000">
            <a:off x="2734310" y="3974465"/>
            <a:ext cx="2797175" cy="1670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815330" y="4364355"/>
            <a:ext cx="1719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ED-</a:t>
            </a:r>
            <a:r>
              <a:rPr lang="zh-CN" altLang="en-US"/>
              <a:t>电子学</a:t>
            </a:r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540000">
            <a:off x="2528570" y="5221605"/>
            <a:ext cx="2578735" cy="1581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63270" y="1598295"/>
            <a:ext cx="7680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使用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ED-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电子学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(FEE)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，一次可测试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PMT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ED-FEE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还可记录温度湿度传感器实时反馈的数据；温度箱采用程序控制，电子学连续采数，实现自动化。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58510" y="4388485"/>
            <a:ext cx="1460500" cy="24745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671185" y="6339840"/>
            <a:ext cx="1737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高压电源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2.2</a:t>
            </a:r>
            <a:r>
              <a:rPr lang="zh-CN" altLang="en-US" sz="3200"/>
              <a:t>系统升级</a:t>
            </a:r>
            <a:r>
              <a:rPr lang="en-US" altLang="zh-CN" sz="3200"/>
              <a:t>-</a:t>
            </a:r>
            <a:r>
              <a:rPr lang="zh-CN" altLang="en-US" sz="3200"/>
              <a:t>线性测试系统</a:t>
            </a:r>
            <a:endParaRPr lang="zh-CN" altLang="en-US" sz="320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9315" y="3535045"/>
            <a:ext cx="3516630" cy="2364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390" y="3535045"/>
            <a:ext cx="3380105" cy="23634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62075" y="6026150"/>
            <a:ext cx="2513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线性测试暗箱内部构造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495290" y="6026150"/>
            <a:ext cx="2439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LabView</a:t>
            </a:r>
            <a:r>
              <a:rPr lang="zh-CN" altLang="en-US"/>
              <a:t>采数系统界面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8650" y="1691005"/>
            <a:ext cx="7983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实验室采用远近距离法，测试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PMT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非线性。采用示波器采数，可一次测试两支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PMT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LabView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程序可控制信号发生器和示波器，操作页面简单，实现自动化。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sz="3200">
                <a:sym typeface="+mn-ea"/>
              </a:rPr>
              <a:t>2.3</a:t>
            </a:r>
            <a:r>
              <a:rPr lang="zh-CN" altLang="en-US" sz="3200">
                <a:sym typeface="+mn-ea"/>
              </a:rPr>
              <a:t>系统升级</a:t>
            </a:r>
            <a:r>
              <a:rPr lang="en-US" altLang="zh-CN" sz="3200">
                <a:sym typeface="+mn-ea"/>
              </a:rPr>
              <a:t>-</a:t>
            </a:r>
            <a:r>
              <a:rPr lang="zh-CN" altLang="en-US" sz="3200">
                <a:sym typeface="+mn-ea"/>
              </a:rPr>
              <a:t>相对工作高压标定系统</a:t>
            </a:r>
            <a:endParaRPr lang="zh-CN" altLang="en-US" sz="3200">
              <a:sym typeface="+mn-ea"/>
            </a:endParaRPr>
          </a:p>
        </p:txBody>
      </p:sp>
      <p:pic>
        <p:nvPicPr>
          <p:cNvPr id="7" name="内容占位符 3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3453765"/>
            <a:ext cx="3063240" cy="218884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39" y="3453715"/>
            <a:ext cx="3142185" cy="23412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9095" y="1490345"/>
            <a:ext cx="863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Font typeface="+mj-ea"/>
              <a:buNone/>
            </a:pPr>
            <a:r>
              <a:rPr lang="en-US" altLang="zh-CN" dirty="0">
                <a:sym typeface="+mn-ea"/>
              </a:rPr>
              <a:t>  </a:t>
            </a:r>
            <a:r>
              <a:rPr lang="zh-CN" altLang="en-US" dirty="0">
                <a:sym typeface="+mn-ea"/>
              </a:rPr>
              <a:t>由于</a:t>
            </a:r>
            <a:r>
              <a:rPr lang="en-US" altLang="zh-CN" dirty="0">
                <a:sym typeface="+mn-ea"/>
              </a:rPr>
              <a:t>PMT</a:t>
            </a:r>
            <a:r>
              <a:rPr lang="zh-CN" altLang="en-US" dirty="0">
                <a:sym typeface="+mn-ea"/>
              </a:rPr>
              <a:t>之间的量子效率和收集效率存在一定的差别，使用不同的</a:t>
            </a:r>
            <a:r>
              <a:rPr lang="en-US" altLang="zh-CN" dirty="0">
                <a:sym typeface="+mn-ea"/>
              </a:rPr>
              <a:t>PMT</a:t>
            </a:r>
            <a:r>
              <a:rPr lang="zh-CN" altLang="en-US" dirty="0">
                <a:sym typeface="+mn-ea"/>
              </a:rPr>
              <a:t>在相同的闪烁体</a:t>
            </a:r>
            <a:r>
              <a:rPr lang="en-US" altLang="zh-CN" dirty="0">
                <a:sym typeface="+mn-ea"/>
              </a:rPr>
              <a:t>tile</a:t>
            </a:r>
            <a:r>
              <a:rPr lang="zh-CN" altLang="en-US" dirty="0">
                <a:sym typeface="+mn-ea"/>
              </a:rPr>
              <a:t>下测试，会得到不同的光子数。我们采用相对标定标定的方法，消除不同</a:t>
            </a:r>
            <a:r>
              <a:rPr lang="en-US" altLang="zh-CN" dirty="0">
                <a:sym typeface="+mn-ea"/>
              </a:rPr>
              <a:t>PMT</a:t>
            </a:r>
            <a:r>
              <a:rPr lang="zh-CN" altLang="en-US" dirty="0">
                <a:sym typeface="+mn-ea"/>
              </a:rPr>
              <a:t>之间的量子效率和收集效率带来的影响，经过相对标定后</a:t>
            </a:r>
            <a:r>
              <a:rPr lang="en-US" altLang="zh-CN" dirty="0">
                <a:sym typeface="+mn-ea"/>
              </a:rPr>
              <a:t>PMT</a:t>
            </a:r>
            <a:r>
              <a:rPr lang="zh-CN" altLang="en-US" dirty="0">
                <a:sym typeface="+mn-ea"/>
              </a:rPr>
              <a:t>之间差异性小于</a:t>
            </a:r>
            <a:r>
              <a:rPr lang="en-US" altLang="zh-CN" dirty="0">
                <a:sym typeface="+mn-ea"/>
              </a:rPr>
              <a:t>2.7%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50620" y="5859145"/>
            <a:ext cx="2463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相对标定系统原理图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403215" y="5998210"/>
            <a:ext cx="2375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相对标定系统暗箱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2.4</a:t>
            </a:r>
            <a:r>
              <a:rPr lang="zh-CN" altLang="en-US" sz="3200"/>
              <a:t>测试精度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00430" y="2563495"/>
          <a:ext cx="7614920" cy="3613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910"/>
                <a:gridCol w="2707005"/>
                <a:gridCol w="2707005"/>
              </a:tblGrid>
              <a:tr h="234315">
                <a:tc>
                  <a:txBody>
                    <a:bodyPr/>
                    <a:p>
                      <a:pPr indent="30480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effectLst/>
                        </a:rPr>
                        <a:t>测试项目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测试精度要求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已实现的精度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确定工作高压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相对误差控制在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>
                          <a:effectLst/>
                        </a:rPr>
                        <a:t>0.5%</a:t>
                      </a:r>
                      <a:r>
                        <a:rPr lang="zh-CN" sz="1400">
                          <a:effectLst/>
                        </a:rPr>
                        <a:t>以内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>
                          <a:effectLst/>
                        </a:rPr>
                        <a:t>0.5%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50800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effectLst/>
                        </a:rPr>
                        <a:t>高压响应曲线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电荷量相对误差</a:t>
                      </a: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>
                          <a:effectLst/>
                        </a:rPr>
                        <a:t>1%</a:t>
                      </a:r>
                      <a:r>
                        <a:rPr lang="zh-CN" sz="1400">
                          <a:effectLst/>
                        </a:rPr>
                        <a:t>，高压误差</a:t>
                      </a: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>
                          <a:effectLst/>
                        </a:rPr>
                        <a:t>0.5%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effectLst/>
                        </a:rPr>
                        <a:t>电量</a:t>
                      </a: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dirty="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 dirty="0">
                          <a:effectLst/>
                        </a:rPr>
                        <a:t>0.6%</a:t>
                      </a:r>
                      <a:endParaRPr 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effectLst/>
                        </a:rPr>
                        <a:t>高压</a:t>
                      </a: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dirty="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 dirty="0">
                          <a:effectLst/>
                        </a:rPr>
                        <a:t>0.4%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相对渡越时间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>
                          <a:effectLst/>
                        </a:rPr>
                        <a:t>0.1 ns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>
                          <a:effectLst/>
                        </a:rPr>
                        <a:t>0.1 ns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PMT</a:t>
                      </a:r>
                      <a:r>
                        <a:rPr lang="zh-CN" sz="1400">
                          <a:effectLst/>
                        </a:rPr>
                        <a:t>均匀性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每个测试点电量误差</a:t>
                      </a: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>
                          <a:effectLst/>
                        </a:rPr>
                        <a:t>1%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>
                          <a:effectLst/>
                        </a:rPr>
                        <a:t>1%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50736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线性度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阳极</a:t>
                      </a: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>
                          <a:effectLst/>
                        </a:rPr>
                        <a:t>0.4 mA</a:t>
                      </a:r>
                      <a:r>
                        <a:rPr lang="zh-CN" sz="1400">
                          <a:effectLst/>
                        </a:rPr>
                        <a:t>，打拿级</a:t>
                      </a: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>
                          <a:effectLst/>
                        </a:rPr>
                        <a:t>20 mA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阳极</a:t>
                      </a: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0.4</a:t>
                      </a:r>
                      <a:r>
                        <a:rPr lang="en-US" sz="1400">
                          <a:effectLst/>
                        </a:rPr>
                        <a:t> mA</a:t>
                      </a:r>
                      <a:endParaRPr lang="zh-CN" sz="14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打拿级</a:t>
                      </a: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en-US" sz="140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>
                          <a:effectLst/>
                        </a:rPr>
                        <a:t>15 mA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TTS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&lt;0.1 ns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&lt;0.1 ns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1529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CTTD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每个测试点时间测试误差</a:t>
                      </a:r>
                      <a:r>
                        <a:rPr lang="en-US" sz="1400">
                          <a:effectLst/>
                        </a:rPr>
                        <a:t>&lt;0.1 ns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&lt;0.07 ns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暗噪声计数率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630555">
                <a:tc>
                  <a:txBody>
                    <a:bodyPr/>
                    <a:p>
                      <a:pPr indent="30480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>
                          <a:effectLst/>
                        </a:rPr>
                        <a:t>温度系数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effectLst/>
                        </a:rPr>
                        <a:t>温度变化范围</a:t>
                      </a:r>
                      <a:r>
                        <a:rPr lang="en-US" sz="1400" dirty="0">
                          <a:effectLst/>
                        </a:rPr>
                        <a:t>-30~40</a:t>
                      </a:r>
                      <a:r>
                        <a:rPr lang="zh-CN" sz="1400" dirty="0">
                          <a:effectLst/>
                        </a:rPr>
                        <a:t>℃，每个测试点电量测试误差</a:t>
                      </a: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dirty="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 dirty="0">
                          <a:effectLst/>
                        </a:rPr>
                        <a:t>1%</a:t>
                      </a:r>
                      <a:r>
                        <a:rPr lang="zh-CN" sz="1400" dirty="0">
                          <a:effectLst/>
                        </a:rPr>
                        <a:t>，温度误差</a:t>
                      </a: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dirty="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zh-CN" sz="1400" dirty="0">
                          <a:effectLst/>
                        </a:rPr>
                        <a:t>℃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effectLst/>
                        </a:rPr>
                        <a:t>电量</a:t>
                      </a: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dirty="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 dirty="0">
                          <a:effectLst/>
                        </a:rPr>
                        <a:t>0.5%</a:t>
                      </a:r>
                      <a:endParaRPr lang="zh-CN" sz="14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1400" dirty="0">
                          <a:effectLst/>
                        </a:rPr>
                        <a:t>温度</a:t>
                      </a:r>
                      <a:r>
                        <a:rPr lang="en-US" sz="1400" dirty="0">
                          <a:effectLst/>
                        </a:rPr>
                        <a:t>&lt;</a:t>
                      </a:r>
                      <a:r>
                        <a:rPr lang="en-US" sz="1400" dirty="0">
                          <a:effectLst/>
                          <a:sym typeface="Symbol" panose="05050102010706020507"/>
                        </a:rPr>
                        <a:t></a:t>
                      </a:r>
                      <a:r>
                        <a:rPr lang="en-US" sz="1400" dirty="0">
                          <a:effectLst/>
                        </a:rPr>
                        <a:t>0.4</a:t>
                      </a:r>
                      <a:r>
                        <a:rPr lang="zh-CN" sz="1400" dirty="0">
                          <a:effectLst/>
                        </a:rPr>
                        <a:t>℃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89965" y="1589405"/>
            <a:ext cx="4953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SDU</a:t>
            </a:r>
            <a:r>
              <a:rPr lang="zh-CN" altLang="en-US"/>
              <a:t>测试精度已达到</a:t>
            </a:r>
            <a:r>
              <a:rPr lang="en-US" altLang="zh-CN"/>
              <a:t>LHAASO</a:t>
            </a:r>
            <a:r>
              <a:rPr lang="zh-CN" altLang="en-US"/>
              <a:t>项目组要求；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200"/>
              <a:t>3.</a:t>
            </a:r>
            <a:r>
              <a:rPr lang="zh-CN" altLang="en-US" sz="3200"/>
              <a:t>小尺寸</a:t>
            </a:r>
            <a:r>
              <a:rPr lang="en-US" altLang="zh-CN" sz="3200"/>
              <a:t>PMT</a:t>
            </a:r>
            <a:r>
              <a:rPr lang="zh-CN" altLang="en-US" sz="3200"/>
              <a:t>研制过程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5" name="图示 4"/>
          <p:cNvGraphicFramePr/>
          <p:nvPr/>
        </p:nvGraphicFramePr>
        <p:xfrm>
          <a:off x="508000" y="71945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下箭头 6"/>
          <p:cNvSpPr/>
          <p:nvPr/>
        </p:nvSpPr>
        <p:spPr>
          <a:xfrm>
            <a:off x="1263015" y="4029075"/>
            <a:ext cx="258445" cy="1062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08000" y="5213350"/>
            <a:ext cx="1562100" cy="600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/>
              <a:t>TTS</a:t>
            </a:r>
            <a:r>
              <a:rPr lang="zh-CN" altLang="en-US" sz="1200"/>
              <a:t>达标</a:t>
            </a:r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1521460" y="4099560"/>
            <a:ext cx="998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光阴极面平改弧</a:t>
            </a:r>
            <a:endParaRPr lang="zh-CN" altLang="en-US" sz="1400"/>
          </a:p>
        </p:txBody>
      </p:sp>
      <p:sp>
        <p:nvSpPr>
          <p:cNvPr id="11" name="下箭头 10"/>
          <p:cNvSpPr/>
          <p:nvPr/>
        </p:nvSpPr>
        <p:spPr>
          <a:xfrm>
            <a:off x="3394075" y="4029075"/>
            <a:ext cx="258445" cy="1062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811145" y="5213350"/>
            <a:ext cx="1562100" cy="600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温度系数达标，但增益下降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3790950" y="4015740"/>
            <a:ext cx="9696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打拿级材料改用</a:t>
            </a:r>
            <a:r>
              <a:rPr lang="en-US" altLang="zh-CN" sz="1400"/>
              <a:t>CuBe</a:t>
            </a:r>
            <a:r>
              <a:rPr lang="zh-CN" altLang="en-US" sz="1400"/>
              <a:t>合金</a:t>
            </a:r>
            <a:endParaRPr lang="zh-CN" altLang="en-US" sz="1400"/>
          </a:p>
        </p:txBody>
      </p:sp>
      <p:sp>
        <p:nvSpPr>
          <p:cNvPr id="14" name="下箭头 13"/>
          <p:cNvSpPr/>
          <p:nvPr/>
        </p:nvSpPr>
        <p:spPr>
          <a:xfrm>
            <a:off x="5665470" y="4015740"/>
            <a:ext cx="258445" cy="1062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7862570" y="4015740"/>
            <a:ext cx="258445" cy="1062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013960" y="5213350"/>
            <a:ext cx="1562100" cy="600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寿命达标，但温度系数有上升；</a:t>
            </a:r>
            <a:endParaRPr lang="zh-CN" altLang="en-US" sz="1200"/>
          </a:p>
        </p:txBody>
      </p:sp>
      <p:sp>
        <p:nvSpPr>
          <p:cNvPr id="19" name="文本框 18"/>
          <p:cNvSpPr txBox="1"/>
          <p:nvPr/>
        </p:nvSpPr>
        <p:spPr>
          <a:xfrm>
            <a:off x="6027420" y="4099560"/>
            <a:ext cx="7670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最后以及打拿级镀锑</a:t>
            </a:r>
            <a:endParaRPr lang="zh-CN" altLang="en-US" sz="1400"/>
          </a:p>
        </p:txBody>
      </p:sp>
      <p:sp>
        <p:nvSpPr>
          <p:cNvPr id="20" name="圆角矩形 19"/>
          <p:cNvSpPr/>
          <p:nvPr/>
        </p:nvSpPr>
        <p:spPr>
          <a:xfrm>
            <a:off x="7211060" y="5213350"/>
            <a:ext cx="1562100" cy="600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/>
              <a:t>光阴极一致性改善，非一致性</a:t>
            </a:r>
            <a:r>
              <a:rPr lang="en-US" altLang="zh-CN" sz="1200"/>
              <a:t>%5</a:t>
            </a:r>
            <a:r>
              <a:rPr lang="zh-CN" altLang="en-US" sz="1200"/>
              <a:t>左右；</a:t>
            </a:r>
            <a:endParaRPr lang="zh-CN" altLang="en-US" sz="1200"/>
          </a:p>
        </p:txBody>
      </p:sp>
      <p:sp>
        <p:nvSpPr>
          <p:cNvPr id="21" name="文本框 20"/>
          <p:cNvSpPr txBox="1"/>
          <p:nvPr/>
        </p:nvSpPr>
        <p:spPr>
          <a:xfrm>
            <a:off x="8248015" y="4029075"/>
            <a:ext cx="7670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制作工艺改善，改善分压比</a:t>
            </a:r>
            <a:endParaRPr lang="zh-CN" altLang="en-US" sz="14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AF016-4C31-48CA-954D-DC098E8FF49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24602B-F0F8-4260-9EE0-ACF6D4C17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2643</Words>
  <Application>WPS 演示</Application>
  <PresentationFormat>全屏显示(4:3)</PresentationFormat>
  <Paragraphs>398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黑体</vt:lpstr>
      <vt:lpstr>Times New Roman</vt:lpstr>
      <vt:lpstr>Symbol</vt:lpstr>
      <vt:lpstr>Calibri</vt:lpstr>
      <vt:lpstr>Calibri Light</vt:lpstr>
      <vt:lpstr>等线 Light</vt:lpstr>
      <vt:lpstr>等线</vt:lpstr>
      <vt:lpstr>微软雅黑</vt:lpstr>
      <vt:lpstr>Arial Unicode MS</vt:lpstr>
      <vt:lpstr>Office 主题​​</vt:lpstr>
      <vt:lpstr>Equation.KSEE3</vt:lpstr>
      <vt:lpstr>LHAASO小尺寸PMT性能分析</vt:lpstr>
      <vt:lpstr>提纲</vt:lpstr>
      <vt:lpstr>1.背景介绍</vt:lpstr>
      <vt:lpstr>2.SDU-PMT系统及其升级</vt:lpstr>
      <vt:lpstr>2.1系统升级-温度系数测试系统</vt:lpstr>
      <vt:lpstr>2.2系统升级-线性测试系统</vt:lpstr>
      <vt:lpstr>2.3系统升级-相对工作高压标定系统</vt:lpstr>
      <vt:lpstr>2.4测试精度</vt:lpstr>
      <vt:lpstr>3.小尺寸PMT研制过程</vt:lpstr>
      <vt:lpstr>4.小尺寸PMT性能分析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LHAASO小尺寸PMT性能分析</dc:title>
  <dc:creator>于 艳红</dc:creator>
  <cp:lastModifiedBy>10845</cp:lastModifiedBy>
  <cp:revision>49</cp:revision>
  <dcterms:created xsi:type="dcterms:W3CDTF">2018-06-14T05:53:00Z</dcterms:created>
  <dcterms:modified xsi:type="dcterms:W3CDTF">2018-06-22T04:04:52Z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