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0" r:id="rId3"/>
    <p:sldId id="257" r:id="rId4"/>
    <p:sldId id="284" r:id="rId5"/>
    <p:sldId id="286" r:id="rId6"/>
    <p:sldId id="287" r:id="rId7"/>
    <p:sldId id="288" r:id="rId8"/>
    <p:sldId id="271" r:id="rId9"/>
    <p:sldId id="273" r:id="rId10"/>
    <p:sldId id="290" r:id="rId11"/>
    <p:sldId id="292" r:id="rId12"/>
    <p:sldId id="291" r:id="rId13"/>
    <p:sldId id="293" r:id="rId14"/>
    <p:sldId id="289" r:id="rId15"/>
    <p:sldId id="281" r:id="rId16"/>
    <p:sldId id="274" r:id="rId17"/>
    <p:sldId id="282" r:id="rId18"/>
    <p:sldId id="275" r:id="rId19"/>
    <p:sldId id="283" r:id="rId20"/>
    <p:sldId id="295" r:id="rId21"/>
    <p:sldId id="296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80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127B1-0A36-4787-9FE2-1BD4B532F886}" type="datetimeFigureOut">
              <a:rPr lang="zh-CN" altLang="en-US" smtClean="0"/>
              <a:t>18-6-22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C2244-328D-43A8-8610-4630DF16A4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070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00007D"/>
                </a:solidFill>
                <a:cs typeface="Arial"/>
              </a:rPr>
              <a:t>from </a:t>
            </a:r>
            <a:r>
              <a:rPr lang="en-US" altLang="zh-CN" b="1" dirty="0" err="1" smtClean="0">
                <a:solidFill>
                  <a:srgbClr val="00007D"/>
                </a:solidFill>
                <a:cs typeface="Arial"/>
              </a:rPr>
              <a:t>preCDR</a:t>
            </a:r>
            <a:endParaRPr lang="en-US" altLang="zh-CN" b="1" dirty="0" smtClean="0">
              <a:solidFill>
                <a:srgbClr val="00007D"/>
              </a:solidFill>
              <a:cs typeface="Arial"/>
            </a:endParaRPr>
          </a:p>
          <a:p>
            <a:r>
              <a:rPr lang="en-US" altLang="zh-CN" dirty="0" err="1" smtClean="0"/>
              <a:t>Cern</a:t>
            </a:r>
            <a:r>
              <a:rPr lang="zh-CN" altLang="en-US" dirty="0" smtClean="0"/>
              <a:t> </a:t>
            </a:r>
            <a:r>
              <a:rPr lang="en-US" altLang="zh-CN" dirty="0" smtClean="0"/>
              <a:t>atlas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resolution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14um</a:t>
            </a:r>
            <a:r>
              <a:rPr lang="zh-CN" altLang="en-US" dirty="0" smtClean="0"/>
              <a:t>*</a:t>
            </a:r>
            <a:r>
              <a:rPr lang="en-US" altLang="zh-CN" dirty="0" smtClean="0"/>
              <a:t>115um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2244-328D-43A8-8610-4630DF16A46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905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Clr>
                <a:srgbClr val="3333FF"/>
              </a:buClr>
              <a:buFont typeface="Wingdings" pitchFamily="2" charset="2"/>
              <a:buChar char="Ø"/>
            </a:pPr>
            <a:r>
              <a:rPr lang="en-US" altLang="zh-CN" sz="1200" dirty="0" smtClean="0"/>
              <a:t>The sensor is mounted via wire-bonding on a PCB featuring a beam hole to reduce the material budget.  </a:t>
            </a:r>
          </a:p>
          <a:p>
            <a:pPr marL="342900" indent="-342900">
              <a:buClr>
                <a:srgbClr val="3333FF"/>
              </a:buClr>
              <a:buFont typeface="Wingdings" pitchFamily="2" charset="2"/>
              <a:buChar char="Ø"/>
            </a:pPr>
            <a:r>
              <a:rPr lang="en-US" altLang="zh-CN" sz="1200" dirty="0" err="1" smtClean="0"/>
              <a:t>Kapton</a:t>
            </a:r>
            <a:r>
              <a:rPr lang="en-US" altLang="zh-CN" sz="1200" dirty="0" smtClean="0"/>
              <a:t> foils to protect sensor surface </a:t>
            </a:r>
          </a:p>
          <a:p>
            <a:pPr marL="342900" indent="-342900">
              <a:buClr>
                <a:srgbClr val="3333FF"/>
              </a:buClr>
              <a:buFont typeface="Wingdings" pitchFamily="2" charset="2"/>
              <a:buChar char="Ø"/>
            </a:pPr>
            <a:r>
              <a:rPr lang="en-US" altLang="zh-CN" sz="1200" dirty="0" smtClean="0"/>
              <a:t>The PCB is fixed by a thin metal jig, which is placed on a </a:t>
            </a:r>
            <a:r>
              <a:rPr lang="en-US" altLang="zh-CN" sz="1200" dirty="0" err="1" smtClean="0"/>
              <a:t>aluminium</a:t>
            </a:r>
            <a:r>
              <a:rPr lang="en-US" altLang="zh-CN" sz="1200" dirty="0" smtClean="0"/>
              <a:t> movable arm.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2244-328D-43A8-8610-4630DF16A46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037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Clr>
                <a:srgbClr val="3333FF"/>
              </a:buClr>
              <a:buFont typeface="Wingdings" pitchFamily="2" charset="2"/>
              <a:buChar char="Ø"/>
            </a:pPr>
            <a:r>
              <a:rPr lang="en-US" altLang="zh-CN" sz="1200" dirty="0" smtClean="0"/>
              <a:t>The sensor is mounted via wire-bonding on a PCB featuring a beam hole to reduce the material budget.  </a:t>
            </a:r>
          </a:p>
          <a:p>
            <a:pPr marL="342900" indent="-342900">
              <a:buClr>
                <a:srgbClr val="3333FF"/>
              </a:buClr>
              <a:buFont typeface="Wingdings" pitchFamily="2" charset="2"/>
              <a:buChar char="Ø"/>
            </a:pPr>
            <a:r>
              <a:rPr lang="en-US" altLang="zh-CN" sz="1200" dirty="0" err="1" smtClean="0"/>
              <a:t>Kapton</a:t>
            </a:r>
            <a:r>
              <a:rPr lang="en-US" altLang="zh-CN" sz="1200" dirty="0" smtClean="0"/>
              <a:t> foils to protect sensor surface </a:t>
            </a:r>
          </a:p>
          <a:p>
            <a:pPr marL="342900" indent="-342900">
              <a:buClr>
                <a:srgbClr val="3333FF"/>
              </a:buClr>
              <a:buFont typeface="Wingdings" pitchFamily="2" charset="2"/>
              <a:buChar char="Ø"/>
            </a:pPr>
            <a:r>
              <a:rPr lang="en-US" altLang="zh-CN" sz="1200" dirty="0" smtClean="0"/>
              <a:t>The PCB is fixed by a thin metal jig, which is placed on a </a:t>
            </a:r>
            <a:r>
              <a:rPr lang="en-US" altLang="zh-CN" sz="1200" dirty="0" err="1" smtClean="0"/>
              <a:t>aluminium</a:t>
            </a:r>
            <a:r>
              <a:rPr lang="en-US" altLang="zh-CN" sz="1200" dirty="0" smtClean="0"/>
              <a:t> movable arm.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2244-328D-43A8-8610-4630DF16A46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273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Clr>
                <a:srgbClr val="3333FF"/>
              </a:buClr>
              <a:buFont typeface="Wingdings" pitchFamily="2" charset="2"/>
              <a:buChar char="Ø"/>
            </a:pPr>
            <a:r>
              <a:rPr lang="en-US" altLang="zh-CN" sz="1200" dirty="0" smtClean="0"/>
              <a:t>The sensor is mounted via wire-bonding on a PCB featuring a beam hole to reduce the material budget.  </a:t>
            </a:r>
          </a:p>
          <a:p>
            <a:pPr marL="342900" indent="-342900">
              <a:buClr>
                <a:srgbClr val="3333FF"/>
              </a:buClr>
              <a:buFont typeface="Wingdings" pitchFamily="2" charset="2"/>
              <a:buChar char="Ø"/>
            </a:pPr>
            <a:r>
              <a:rPr lang="en-US" altLang="zh-CN" sz="1200" dirty="0" err="1" smtClean="0"/>
              <a:t>Kapton</a:t>
            </a:r>
            <a:r>
              <a:rPr lang="en-US" altLang="zh-CN" sz="1200" dirty="0" smtClean="0"/>
              <a:t> foils to protect sensor surface </a:t>
            </a:r>
          </a:p>
          <a:p>
            <a:pPr marL="342900" indent="-342900">
              <a:buClr>
                <a:srgbClr val="3333FF"/>
              </a:buClr>
              <a:buFont typeface="Wingdings" pitchFamily="2" charset="2"/>
              <a:buChar char="Ø"/>
            </a:pPr>
            <a:r>
              <a:rPr lang="en-US" altLang="zh-CN" sz="1200" dirty="0" smtClean="0"/>
              <a:t>The PCB is fixed by a thin metal jig, which is placed on a </a:t>
            </a:r>
            <a:r>
              <a:rPr lang="en-US" altLang="zh-CN" sz="1200" dirty="0" err="1" smtClean="0"/>
              <a:t>aluminium</a:t>
            </a:r>
            <a:r>
              <a:rPr lang="en-US" altLang="zh-CN" sz="1200" dirty="0" smtClean="0"/>
              <a:t> movable arm.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2244-328D-43A8-8610-4630DF16A46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105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2244-328D-43A8-8610-4630DF16A46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773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2244-328D-43A8-8610-4630DF16A46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615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2244-328D-43A8-8610-4630DF16A46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934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ADC:LTC323 16bit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5MSPS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2244-328D-43A8-8610-4630DF16A46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975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2244-328D-43A8-8610-4630DF16A46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000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V7</a:t>
            </a:r>
            <a:r>
              <a:rPr lang="zh-CN" altLang="en-US" dirty="0" smtClean="0"/>
              <a:t> </a:t>
            </a:r>
            <a:r>
              <a:rPr lang="en-US" altLang="zh-CN" dirty="0" smtClean="0"/>
              <a:t>XC7VX485T-2FFG1761C</a:t>
            </a:r>
            <a:r>
              <a:rPr lang="zh-CN" altLang="en-US" dirty="0" smtClean="0"/>
              <a:t>，</a:t>
            </a:r>
            <a:r>
              <a:rPr lang="en-US" altLang="zh-CN" dirty="0" smtClean="0"/>
              <a:t>37Mb-700IOs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2244-328D-43A8-8610-4630DF16A46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743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2244-328D-43A8-8610-4630DF16A46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514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2244-328D-43A8-8610-4630DF16A46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014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NIOS 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 </a:t>
            </a:r>
            <a:r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微处理器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TLU is based on a ZestSC1 card manufactured by Orange Tree Technology Ltd.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2244-328D-43A8-8610-4630DF16A46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2336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Clr>
                <a:srgbClr val="3333FF"/>
              </a:buClr>
              <a:buFont typeface="Wingdings" pitchFamily="2" charset="2"/>
              <a:buChar char="Ø"/>
            </a:pPr>
            <a:r>
              <a:rPr lang="en-US" altLang="zh-CN" sz="1200" dirty="0" smtClean="0"/>
              <a:t>The sensor is mounted via wire-bonding on a PCB featuring a beam hole to reduce the material budget.  </a:t>
            </a:r>
          </a:p>
          <a:p>
            <a:pPr marL="342900" indent="-342900">
              <a:buClr>
                <a:srgbClr val="3333FF"/>
              </a:buClr>
              <a:buFont typeface="Wingdings" pitchFamily="2" charset="2"/>
              <a:buChar char="Ø"/>
            </a:pPr>
            <a:r>
              <a:rPr lang="en-US" altLang="zh-CN" sz="1200" dirty="0" err="1" smtClean="0"/>
              <a:t>Kapton</a:t>
            </a:r>
            <a:r>
              <a:rPr lang="en-US" altLang="zh-CN" sz="1200" dirty="0" smtClean="0"/>
              <a:t> foils to protect sensor surface </a:t>
            </a:r>
          </a:p>
          <a:p>
            <a:pPr marL="342900" indent="-342900">
              <a:buClr>
                <a:srgbClr val="3333FF"/>
              </a:buClr>
              <a:buFont typeface="Wingdings" pitchFamily="2" charset="2"/>
              <a:buChar char="Ø"/>
            </a:pPr>
            <a:r>
              <a:rPr lang="en-US" altLang="zh-CN" sz="1200" dirty="0" smtClean="0"/>
              <a:t>The PCB is fixed by a thin metal jig, which is placed on a </a:t>
            </a:r>
            <a:r>
              <a:rPr lang="en-US" altLang="zh-CN" sz="1200" dirty="0" err="1" smtClean="0"/>
              <a:t>aluminium</a:t>
            </a:r>
            <a:r>
              <a:rPr lang="en-US" altLang="zh-CN" sz="1200" dirty="0" smtClean="0"/>
              <a:t> movable arm.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2244-328D-43A8-8610-4630DF16A46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231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Clr>
                <a:srgbClr val="3333FF"/>
              </a:buClr>
              <a:buFont typeface="Wingdings" pitchFamily="2" charset="2"/>
              <a:buChar char="Ø"/>
            </a:pPr>
            <a:r>
              <a:rPr lang="en-US" altLang="zh-CN" sz="1200" dirty="0" smtClean="0"/>
              <a:t>The sensor is mounted via wire-bonding on a PCB featuring a beam hole to reduce the material budget.  </a:t>
            </a:r>
          </a:p>
          <a:p>
            <a:pPr marL="342900" indent="-342900">
              <a:buClr>
                <a:srgbClr val="3333FF"/>
              </a:buClr>
              <a:buFont typeface="Wingdings" pitchFamily="2" charset="2"/>
              <a:buChar char="Ø"/>
            </a:pPr>
            <a:r>
              <a:rPr lang="en-US" altLang="zh-CN" sz="1200" dirty="0" err="1" smtClean="0"/>
              <a:t>Kapton</a:t>
            </a:r>
            <a:r>
              <a:rPr lang="en-US" altLang="zh-CN" sz="1200" dirty="0" smtClean="0"/>
              <a:t> foils to protect sensor surface </a:t>
            </a:r>
          </a:p>
          <a:p>
            <a:pPr marL="342900" indent="-342900">
              <a:buClr>
                <a:srgbClr val="3333FF"/>
              </a:buClr>
              <a:buFont typeface="Wingdings" pitchFamily="2" charset="2"/>
              <a:buChar char="Ø"/>
            </a:pPr>
            <a:r>
              <a:rPr lang="en-US" altLang="zh-CN" sz="1200" dirty="0" smtClean="0"/>
              <a:t>The PCB is fixed by a thin metal jig, which is placed on a </a:t>
            </a:r>
            <a:r>
              <a:rPr lang="en-US" altLang="zh-CN" sz="1200" dirty="0" err="1" smtClean="0"/>
              <a:t>aluminium</a:t>
            </a:r>
            <a:r>
              <a:rPr lang="en-US" altLang="zh-CN" sz="1200" dirty="0" smtClean="0"/>
              <a:t> movable arm.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2244-328D-43A8-8610-4630DF16A46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427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A14E-EB14-4816-8F98-1BEA4F41E288}" type="datetime1">
              <a:rPr lang="zh-CN" altLang="en-US" smtClean="0"/>
              <a:t>18-6-22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B03C-F229-4E07-B6AD-2AB409F302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37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26FC-C525-48CD-B62D-DDBB47ADCC0B}" type="datetime1">
              <a:rPr lang="zh-CN" altLang="en-US" smtClean="0"/>
              <a:t>18-6-22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B03C-F229-4E07-B6AD-2AB409F302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80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256D-B56A-4C41-8CA0-8773D1858C74}" type="datetime1">
              <a:rPr lang="zh-CN" altLang="en-US" smtClean="0"/>
              <a:t>18-6-22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B03C-F229-4E07-B6AD-2AB409F302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412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C6FE-A25D-4DD1-8A37-68F1902AE8DE}" type="datetime1">
              <a:rPr lang="zh-CN" altLang="en-US" smtClean="0"/>
              <a:t>18-6-22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B03C-F229-4E07-B6AD-2AB409F302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10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402E-BA40-4482-8434-525614966738}" type="datetime1">
              <a:rPr lang="zh-CN" altLang="en-US" smtClean="0"/>
              <a:t>18-6-22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B03C-F229-4E07-B6AD-2AB409F302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033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20E4-BDCD-425A-920B-0143C4133E0C}" type="datetime1">
              <a:rPr lang="zh-CN" altLang="en-US" smtClean="0"/>
              <a:t>18-6-22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B03C-F229-4E07-B6AD-2AB409F302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31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7F89-3A15-4061-BE19-1C17406FB827}" type="datetime1">
              <a:rPr lang="zh-CN" altLang="en-US" smtClean="0"/>
              <a:t>18-6-22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B03C-F229-4E07-B6AD-2AB409F302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383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2916-0C54-498E-B446-173DAFF93560}" type="datetime1">
              <a:rPr lang="zh-CN" altLang="en-US" smtClean="0"/>
              <a:t>18-6-22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B03C-F229-4E07-B6AD-2AB409F302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80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A7E6-1F23-4CE7-9BCC-DD2559D6CC93}" type="datetime1">
              <a:rPr lang="zh-CN" altLang="en-US" smtClean="0"/>
              <a:t>18-6-22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B03C-F229-4E07-B6AD-2AB409F302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16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7C3E-11AB-41B0-85D1-7110DB75C842}" type="datetime1">
              <a:rPr lang="zh-CN" altLang="en-US" smtClean="0"/>
              <a:t>18-6-22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B03C-F229-4E07-B6AD-2AB409F302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15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CBA4-9CAE-4B99-989F-7FFC21B3F4E0}" type="datetime1">
              <a:rPr lang="zh-CN" altLang="en-US" smtClean="0"/>
              <a:t>18-6-22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B03C-F229-4E07-B6AD-2AB409F302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52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D1CDD-EEFC-4D7D-802D-22B387BF3505}" type="datetime1">
              <a:rPr lang="zh-CN" altLang="en-US" smtClean="0"/>
              <a:t>18-6-22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DB03C-F229-4E07-B6AD-2AB409F302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82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3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7.png"/><Relationship Id="rId5" Type="http://schemas.microsoft.com/office/2007/relationships/hdphoto" Target="../media/hdphoto2.wdp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99" y="896732"/>
            <a:ext cx="7369381" cy="2387600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readout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electronics for 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CMOS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pixel sensors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20190" y="4278932"/>
            <a:ext cx="6858000" cy="1655762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董家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宁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张亮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刘剑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李龙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王萌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sz="2400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jndong@sdu.edu.cn</a:t>
            </a:r>
          </a:p>
          <a:p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2018-06-22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B03C-F229-4E07-B6AD-2AB409F3024B}" type="slidenum">
              <a:rPr lang="zh-CN" alt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C:\Users\Think\Desktop\QQ截图201608231628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35896" cy="1147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4195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3127623"/>
            <a:ext cx="3856452" cy="1726663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360971" cy="1325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Readout electronics for 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Timepix3 telescope</a:t>
            </a:r>
            <a:endParaRPr lang="en-US" altLang="zh-CN" sz="36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B03C-F229-4E07-B6AD-2AB409F3024B}" type="slidenum">
              <a:rPr lang="zh-CN" altLang="en-US" sz="1200" smtClean="0"/>
              <a:t>10</a:t>
            </a:fld>
            <a:endParaRPr lang="zh-CN" altLang="en-US" sz="1200"/>
          </a:p>
        </p:txBody>
      </p:sp>
      <p:sp>
        <p:nvSpPr>
          <p:cNvPr id="7" name="文本框 6"/>
          <p:cNvSpPr txBox="1"/>
          <p:nvPr/>
        </p:nvSpPr>
        <p:spPr>
          <a:xfrm>
            <a:off x="467766" y="4866162"/>
            <a:ext cx="43413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Speedy </a:t>
            </a:r>
            <a:r>
              <a:rPr lang="en-US" altLang="zh-C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PIxel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Detector Readout (SPIDR</a:t>
            </a:r>
            <a:r>
              <a:rPr lang="en-US" altLang="zh-C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on Xilinx VC707 evaluation board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acquire data from the Timepix3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modules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connected to the DAQ PC via 10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Gbit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Ethernet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29" y="1446201"/>
            <a:ext cx="4817689" cy="17078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017" y="3127623"/>
            <a:ext cx="3171177" cy="173853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809134" y="4854286"/>
            <a:ext cx="403024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Trigger Logic Unit (TLU</a:t>
            </a:r>
            <a:r>
              <a:rPr lang="en-US" altLang="zh-C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by Bristol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clock, handles busy/shutter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handshake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RJ45 connectors providing trigger, busy and reset signals</a:t>
            </a:r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2149434" y="2413269"/>
            <a:ext cx="296884" cy="144621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4772228" y="2981305"/>
            <a:ext cx="1509819" cy="8781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393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8" y="1726315"/>
            <a:ext cx="3190481" cy="4351338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360971" cy="1325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Readout electronics for 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telescopes</a:t>
            </a:r>
            <a:endParaRPr lang="en-US" altLang="zh-CN" sz="36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B03C-F229-4E07-B6AD-2AB409F3024B}" type="slidenum">
              <a:rPr lang="zh-CN" altLang="en-US" sz="1200" smtClean="0"/>
              <a:t>11</a:t>
            </a:fld>
            <a:endParaRPr lang="zh-CN" altLang="en-US" sz="1200"/>
          </a:p>
        </p:txBody>
      </p:sp>
      <p:sp>
        <p:nvSpPr>
          <p:cNvPr id="7" name="文本框 6"/>
          <p:cNvSpPr txBox="1"/>
          <p:nvPr/>
        </p:nvSpPr>
        <p:spPr>
          <a:xfrm>
            <a:off x="4131869" y="1710347"/>
            <a:ext cx="485775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Mimosa26 chip</a:t>
            </a:r>
            <a:endParaRPr lang="en-US" altLang="zh-CN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Pixel size 18.4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18.4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µm 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576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1152 pixels,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224 mm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active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Zero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suppressed readout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Readout clock 80 MHz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0.35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CMOS process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68071" y="5565817"/>
            <a:ext cx="2039533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UDET telescope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File:Mi26 chi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229" y="3836782"/>
            <a:ext cx="2946653" cy="267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304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1" y="1380402"/>
            <a:ext cx="5656756" cy="328725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360971" cy="1325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Readout electronics for 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EUDET telescope</a:t>
            </a:r>
            <a:endParaRPr lang="en-US" altLang="zh-CN" sz="36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B03C-F229-4E07-B6AD-2AB409F3024B}" type="slidenum">
              <a:rPr lang="zh-CN" altLang="en-US" sz="1200" smtClean="0"/>
              <a:t>12</a:t>
            </a:fld>
            <a:endParaRPr lang="zh-CN" altLang="en-US" sz="1200"/>
          </a:p>
        </p:txBody>
      </p:sp>
      <p:sp>
        <p:nvSpPr>
          <p:cNvPr id="13" name="文本框 12"/>
          <p:cNvSpPr txBox="1"/>
          <p:nvPr/>
        </p:nvSpPr>
        <p:spPr>
          <a:xfrm>
            <a:off x="691088" y="4548250"/>
            <a:ext cx="77618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pixel sensors are read out by custom made data reduction boards (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EUDET Data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Board -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EUDRB),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data are sent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via VME64x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transfer to a VME CPU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are packaged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sent over Gigabit Ethernet to the main DAQ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Trigger Logic Unit (TLU)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receives signals from scintillators in front of and behind the telescope, and generates triggers that it distributes to the telescope and any DUT.</a:t>
            </a:r>
          </a:p>
        </p:txBody>
      </p:sp>
    </p:spTree>
    <p:extLst>
      <p:ext uri="{BB962C8B-B14F-4D97-AF65-F5344CB8AC3E}">
        <p14:creationId xmlns:p14="http://schemas.microsoft.com/office/powerpoint/2010/main" val="4166200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360971" cy="1325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Readout electronics for 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EUDET telescope</a:t>
            </a:r>
            <a:endParaRPr lang="en-US" altLang="zh-CN" sz="36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B03C-F229-4E07-B6AD-2AB409F3024B}" type="slidenum">
              <a:rPr lang="zh-CN" altLang="en-US" sz="1200" smtClean="0"/>
              <a:t>13</a:t>
            </a:fld>
            <a:endParaRPr lang="zh-CN" altLang="en-US" sz="12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216" y="1690689"/>
            <a:ext cx="3472978" cy="265951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0682" y="1690689"/>
            <a:ext cx="43984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/>
                <a:cs typeface="Times New Roman"/>
              </a:rPr>
              <a:t>The EUDRB is developed at INFN-</a:t>
            </a:r>
            <a:r>
              <a:rPr lang="en-US" altLang="zh-CN" sz="2000" dirty="0" smtClean="0">
                <a:latin typeface="Times New Roman"/>
                <a:cs typeface="Times New Roman"/>
              </a:rPr>
              <a:t>Ferrara</a:t>
            </a:r>
            <a:r>
              <a:rPr lang="zh-CN" altLang="en-US" sz="2000" dirty="0" smtClean="0">
                <a:latin typeface="Times New Roman"/>
                <a:cs typeface="Times New Roman"/>
              </a:rPr>
              <a:t>.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EUDRB is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built on 6U VME64X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card,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main processing being carried out by an Altera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Cyclone II FPGA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15" y="3982002"/>
            <a:ext cx="4342934" cy="2655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文本框 8"/>
          <p:cNvSpPr txBox="1"/>
          <p:nvPr/>
        </p:nvSpPr>
        <p:spPr>
          <a:xfrm>
            <a:off x="4618908" y="4417359"/>
            <a:ext cx="45250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TLU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incorporates a Xilinx Spartan-3 FPGA and a USB 2.0 port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DUTs can connect either via the RJ45 connectors using LVDS, or via the LEMO connector using either NIM or TTL levels. 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724395" y="4833257"/>
            <a:ext cx="1769423" cy="307893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箭头连接符 18"/>
          <p:cNvCxnSpPr/>
          <p:nvPr/>
        </p:nvCxnSpPr>
        <p:spPr>
          <a:xfrm flipH="1">
            <a:off x="2493818" y="4678245"/>
            <a:ext cx="337389" cy="1550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2584499" y="4356413"/>
            <a:ext cx="74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RJ45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508554" y="5518243"/>
            <a:ext cx="1985264" cy="253165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2615274" y="5078066"/>
            <a:ext cx="9054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LEMO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直接箭头连接符 30"/>
          <p:cNvCxnSpPr/>
          <p:nvPr/>
        </p:nvCxnSpPr>
        <p:spPr>
          <a:xfrm flipH="1">
            <a:off x="2506362" y="5386855"/>
            <a:ext cx="337389" cy="1550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858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77" y="3290878"/>
            <a:ext cx="6563641" cy="316274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408473" cy="1325563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Readout electronics 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SDU beam telescope</a:t>
            </a:r>
            <a:endParaRPr lang="zh-CN" altLang="en-US" sz="36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0617" y="1495303"/>
            <a:ext cx="77827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Front-end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boards (FEB) carry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sensors, put out the readout signal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cquisition board (DAQ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configure the sensor, package the data and sent it to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 via the high speed IO (HSIO).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Trigger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module (TRM) receives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signals from scintillators in front of and behind the telescope, and generates triggers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system.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3333FF"/>
              </a:buClr>
              <a:buFont typeface="Wingdings" panose="05000000000000000000" pitchFamily="2" charset="2"/>
              <a:buChar char="Ø"/>
            </a:pP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B03C-F229-4E07-B6AD-2AB409F3024B}" type="slidenum">
              <a:rPr lang="zh-CN" altLang="en-US" sz="1200" smtClean="0"/>
              <a:t>14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670710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Readout electronics : 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FEB</a:t>
            </a:r>
            <a:endParaRPr lang="zh-CN" altLang="en-US" sz="36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8649" y="1591633"/>
            <a:ext cx="7790956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telescope plane equipped with a pixel sensor wire-bonded to the FEB.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eadout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buffer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transmission to DAQ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3333FF"/>
              </a:buClr>
              <a:buFont typeface="Wingdings" pitchFamily="2" charset="2"/>
              <a:buChar char="Ø"/>
            </a:pP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B03C-F229-4E07-B6AD-2AB409F3024B}" type="slidenum">
              <a:rPr lang="zh-CN" altLang="en-US" sz="1200" smtClean="0"/>
              <a:t>15</a:t>
            </a:fld>
            <a:endParaRPr lang="zh-CN" altLang="en-US" sz="1200" dirty="0"/>
          </a:p>
        </p:txBody>
      </p:sp>
      <p:pic>
        <p:nvPicPr>
          <p:cNvPr id="6" name="图片 5" descr="图片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33675" y="2167798"/>
            <a:ext cx="2911384" cy="2024151"/>
          </a:xfrm>
          <a:prstGeom prst="rect">
            <a:avLst/>
          </a:prstGeom>
        </p:spPr>
      </p:pic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70082"/>
              </p:ext>
            </p:extLst>
          </p:nvPr>
        </p:nvGraphicFramePr>
        <p:xfrm>
          <a:off x="1174366" y="3358495"/>
          <a:ext cx="2676458" cy="3193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r:id="rId5" imgW="4949917" imgH="5957976" progId="">
                  <p:embed/>
                </p:oleObj>
              </mc:Choice>
              <mc:Fallback>
                <p:oleObj r:id="rId5" imgW="4949917" imgH="59579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366" y="3358495"/>
                        <a:ext cx="2676458" cy="31935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4166070" y="4133862"/>
            <a:ext cx="399986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 specification:</a:t>
            </a:r>
          </a:p>
          <a:p>
            <a:pPr marL="800100" lvl="1" indent="-342900">
              <a:buSzPct val="80000"/>
              <a:buFont typeface="Wingdings" charset="2"/>
              <a:buChar char="n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~2 cm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cm</a:t>
            </a:r>
          </a:p>
          <a:p>
            <a:pPr marL="800100" lvl="1" indent="-342900">
              <a:buSzPct val="80000"/>
              <a:buFont typeface="Wingdings" charset="2"/>
              <a:buChar char="n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Pixel pitch 16 </a:t>
            </a:r>
            <a:r>
              <a:rPr lang="el-GR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 16 </a:t>
            </a:r>
            <a:r>
              <a:rPr lang="el-G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=&gt;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~ 3 </a:t>
            </a:r>
            <a:r>
              <a:rPr lang="el-G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 spatial resolution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SzPct val="80000"/>
              <a:buFont typeface="Wingdings" charset="2"/>
              <a:buChar char="n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Rolling-shutter readout mode with zero-suppression</a:t>
            </a:r>
          </a:p>
          <a:p>
            <a:pPr marL="800100" lvl="1" indent="-342900">
              <a:buSzPct val="80000"/>
              <a:buFont typeface="Wingdings" charset="2"/>
              <a:buChar char="n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Readout Clock 100MHz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90866" y="2351204"/>
            <a:ext cx="4039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module carries one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pixel sensor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393144" y="2378515"/>
            <a:ext cx="3646725" cy="36605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944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393" y="3431687"/>
            <a:ext cx="5100963" cy="32022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Readout electronics : 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DAQ</a:t>
            </a:r>
            <a:endParaRPr lang="zh-CN" altLang="en-US" sz="36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8650" y="1895841"/>
            <a:ext cx="764845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 configuration, data analysis, data buffer and data package 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transmission to the PC over HSIO (PCI express)</a:t>
            </a:r>
          </a:p>
          <a:p>
            <a:pPr marL="1257300" lvl="2" indent="-342900">
              <a:buFont typeface="Wingdings" panose="05000000000000000000" pitchFamily="2" charset="2"/>
              <a:buChar char="p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readout frequency of the pixel sensor is ~100MHz, 16 banks in a chip, 6 chips in the beam telescope, so the readout rate is         100 Mb/s/bank ×16 bank/chip ×6 chip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1.2 GB/s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3333FF"/>
              </a:buClr>
              <a:buFont typeface="Wingdings" panose="05000000000000000000" pitchFamily="2" charset="2"/>
              <a:buChar char="Ø"/>
            </a:pP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B03C-F229-4E07-B6AD-2AB409F3024B}" type="slidenum">
              <a:rPr lang="zh-CN" altLang="en-US" sz="1200" smtClean="0"/>
              <a:t>16</a:t>
            </a:fld>
            <a:endParaRPr lang="zh-CN" altLang="en-US" sz="1200"/>
          </a:p>
        </p:txBody>
      </p:sp>
      <p:sp>
        <p:nvSpPr>
          <p:cNvPr id="6" name="文本框 5"/>
          <p:cNvSpPr txBox="1"/>
          <p:nvPr/>
        </p:nvSpPr>
        <p:spPr>
          <a:xfrm>
            <a:off x="628650" y="1519026"/>
            <a:ext cx="85153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acquisition board (DAQ) receives (sends) data from (to) the FEB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64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664" y="3365256"/>
            <a:ext cx="4764672" cy="317365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Readout electronics : 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TRM</a:t>
            </a:r>
            <a:endParaRPr lang="zh-CN" altLang="en-US" sz="36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8650" y="1595686"/>
            <a:ext cx="814721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TRM receives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signals from scintillators in front of and behind the telescope, and generates triggers that it distributes to the telescope and any DUT.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DUT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connect either via the RJ45 connectors using LVDS, or via the LEMO 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connector.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3333FF"/>
              </a:buClr>
              <a:buFont typeface="Wingdings" panose="05000000000000000000" pitchFamily="2" charset="2"/>
              <a:buChar char="Ø"/>
            </a:pP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B03C-F229-4E07-B6AD-2AB409F3024B}" type="slidenum">
              <a:rPr lang="zh-CN" altLang="en-US" sz="1200" smtClean="0"/>
              <a:t>17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376220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sz="36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8650" y="1589996"/>
            <a:ext cx="78867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CMOS pixel sensor prototype has been designed in SDU.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9 submatrices in the prototype chip, with 16 × 64 pixels in each matrix.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readout system has been designed and built for the chip test, and the prototype performs well in the test with Co-60 source.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feasible 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readout electronics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proposed for the beam 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telescope.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Front-end boards (FEB) carry the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sensors.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acquisition board (DAQ) configure the sensor, package the data and sent it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PC.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Trigger module (TRM) receives signals from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scintillators,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generates triggers for the system.</a:t>
            </a:r>
          </a:p>
          <a:p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B03C-F229-4E07-B6AD-2AB409F3024B}" type="slidenum">
              <a:rPr lang="zh-CN" altLang="en-US" sz="1200" smtClean="0"/>
              <a:t>18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00641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B03C-F229-4E07-B6AD-2AB409F3024B}" type="slidenum">
              <a:rPr lang="zh-CN" altLang="en-US" sz="1200" smtClean="0"/>
              <a:t>19</a:t>
            </a:fld>
            <a:endParaRPr lang="zh-CN" altLang="en-US" sz="1200" dirty="0"/>
          </a:p>
        </p:txBody>
      </p:sp>
      <p:sp>
        <p:nvSpPr>
          <p:cNvPr id="5" name="矩形 4"/>
          <p:cNvSpPr/>
          <p:nvPr/>
        </p:nvSpPr>
        <p:spPr>
          <a:xfrm>
            <a:off x="1835220" y="2385444"/>
            <a:ext cx="57583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9600" i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zh-CN" altLang="en-US" sz="9600" i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512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Outline</a:t>
            </a:r>
            <a:endParaRPr lang="zh-CN" altLang="en-US" sz="36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Progress of CMOS pixel 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sensor in SDU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Readout system 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for the prototype chip </a:t>
            </a:r>
            <a:endParaRPr lang="en-US" altLang="zh-CN" sz="24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Beam telescope proposal in SDU</a:t>
            </a:r>
            <a:endParaRPr lang="en-US" altLang="zh-CN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eadout electronics for the beam telescope</a:t>
            </a:r>
            <a:endParaRPr lang="en-US" altLang="zh-CN" sz="24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Summary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B03C-F229-4E07-B6AD-2AB409F3024B}" type="slidenum">
              <a:rPr lang="zh-CN" alt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zh-CN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287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360971" cy="1325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slides</a:t>
            </a:r>
            <a:endParaRPr lang="en-US" altLang="zh-CN" sz="36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B03C-F229-4E07-B6AD-2AB409F3024B}" type="slidenum">
              <a:rPr lang="zh-CN" altLang="en-US" sz="1200" smtClean="0"/>
              <a:t>20</a:t>
            </a:fld>
            <a:endParaRPr lang="zh-CN" altLang="en-US" sz="120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769549"/>
              </p:ext>
            </p:extLst>
          </p:nvPr>
        </p:nvGraphicFramePr>
        <p:xfrm>
          <a:off x="1060006" y="3403844"/>
          <a:ext cx="7122092" cy="1839028"/>
        </p:xfrm>
        <a:graphic>
          <a:graphicData uri="http://schemas.openxmlformats.org/drawingml/2006/table">
            <a:tbl>
              <a:tblPr firstRow="1" bandRow="1"/>
              <a:tblGrid>
                <a:gridCol w="1608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30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30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677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Pixel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P1  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P2    P3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P4 </a:t>
                      </a:r>
                      <a:r>
                        <a:rPr lang="en-US" altLang="zh-CN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P5    P6</a:t>
                      </a:r>
                      <a:endParaRPr lang="en-US" altLang="zh-CN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P7    </a:t>
                      </a:r>
                      <a:r>
                        <a:rPr lang="en-US" altLang="zh-CN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P8      P9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Pitch(x)(µm)</a:t>
                      </a:r>
                      <a:endParaRPr lang="en-US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21    42    84</a:t>
                      </a:r>
                      <a:endParaRPr lang="en-US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21     42  </a:t>
                      </a:r>
                      <a:r>
                        <a:rPr lang="en-US" altLang="zh-CN" sz="1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84</a:t>
                      </a:r>
                      <a:endParaRPr lang="en-US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21      42      84</a:t>
                      </a:r>
                      <a:endParaRPr lang="en-US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4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N(D)</a:t>
                      </a:r>
                      <a:endParaRPr lang="en-US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1       1      1</a:t>
                      </a:r>
                      <a:endParaRPr lang="en-US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1       1      1</a:t>
                      </a:r>
                      <a:endParaRPr lang="en-US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1        1        1</a:t>
                      </a:r>
                      <a:endParaRPr lang="en-US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52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F(D)(um</a:t>
                      </a:r>
                      <a:r>
                        <a:rPr lang="en-US" sz="1800" baseline="30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11     11    11</a:t>
                      </a:r>
                      <a:endParaRPr lang="en-US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5     18    18</a:t>
                      </a:r>
                      <a:endParaRPr lang="en-US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15      44      50</a:t>
                      </a:r>
                      <a:endParaRPr lang="en-US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S(D)(</a:t>
                      </a:r>
                      <a:r>
                        <a:rPr lang="en-US" altLang="zh-CN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um</a:t>
                      </a:r>
                      <a:r>
                        <a:rPr lang="en-US" altLang="zh-CN" sz="1800" baseline="30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8       8      8</a:t>
                      </a:r>
                      <a:endParaRPr lang="en-US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4     12    12</a:t>
                      </a:r>
                      <a:endParaRPr lang="en-US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6       20      20</a:t>
                      </a:r>
                      <a:endParaRPr lang="en-US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TextBox 11"/>
          <p:cNvSpPr txBox="1"/>
          <p:nvPr/>
        </p:nvSpPr>
        <p:spPr>
          <a:xfrm>
            <a:off x="628649" y="5433021"/>
            <a:ext cx="81671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144000">
              <a:buFont typeface="Arial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N(D) = number of diodes in each pixel (1 )</a:t>
            </a:r>
          </a:p>
          <a:p>
            <a:pPr marL="285750" indent="-144000">
              <a:buFont typeface="Arial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F(D) = footprint of diode (diode area 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pwell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opening): 5, 11, 15, 18, 44 &amp; 50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µm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144000">
              <a:buFont typeface="Arial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S(D) = surface of diode: 4, 6, 8, 12 &amp; 20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µm</a:t>
            </a:r>
            <a:r>
              <a:rPr lang="en-US" altLang="zh-CN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60" y="1575654"/>
            <a:ext cx="5328592" cy="182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25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360971" cy="1325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slides</a:t>
            </a:r>
            <a:endParaRPr lang="en-US" altLang="zh-CN" sz="36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B03C-F229-4E07-B6AD-2AB409F3024B}" type="slidenum">
              <a:rPr lang="zh-CN" altLang="en-US" sz="1200" smtClean="0"/>
              <a:t>21</a:t>
            </a:fld>
            <a:endParaRPr lang="zh-CN" altLang="en-US" sz="120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738" y="2559310"/>
            <a:ext cx="3306189" cy="292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51478" y="1944230"/>
            <a:ext cx="4750260" cy="392107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63525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20725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Ä"/>
              <a:defRPr sz="1600">
                <a:solidFill>
                  <a:schemeClr val="bg2"/>
                </a:solidFill>
                <a:latin typeface="+mn-lt"/>
              </a:defRPr>
            </a:lvl2pPr>
            <a:lvl3pPr marL="108108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3pPr>
            <a:lvl4pPr marL="1524000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«"/>
              <a:defRPr sz="1400">
                <a:solidFill>
                  <a:schemeClr val="bg2"/>
                </a:solidFill>
                <a:latin typeface="+mn-lt"/>
              </a:defRPr>
            </a:lvl4pPr>
            <a:lvl5pPr marL="1971675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5pPr>
            <a:lvl6pPr marL="24288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6pPr>
            <a:lvl7pPr marL="28860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7pPr>
            <a:lvl8pPr marL="33432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8pPr>
            <a:lvl9pPr marL="38004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9pPr>
          </a:lstStyle>
          <a:p>
            <a:pPr algn="just">
              <a:lnSpc>
                <a:spcPct val="9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en-US" altLang="zh-CN" sz="22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3T pixel structure</a:t>
            </a:r>
          </a:p>
          <a:p>
            <a:pPr lvl="1" algn="just">
              <a:lnSpc>
                <a:spcPct val="9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p"/>
              <a:defRPr/>
            </a:pPr>
            <a:r>
              <a:rPr lang="en-US" altLang="zh-CN" sz="20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reset transistor is connected in permanent reloading (similar behavior of a diode)</a:t>
            </a:r>
          </a:p>
          <a:p>
            <a:pPr lvl="1" algn="just">
              <a:lnSpc>
                <a:spcPct val="9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p"/>
              <a:defRPr/>
            </a:pPr>
            <a:r>
              <a:rPr lang="en-US" altLang="zh-CN" sz="20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µA current load in each column</a:t>
            </a:r>
          </a:p>
          <a:p>
            <a:pPr lvl="1" algn="just">
              <a:lnSpc>
                <a:spcPct val="9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p"/>
              <a:defRPr/>
            </a:pPr>
            <a:r>
              <a:rPr lang="en-US" altLang="zh-CN" sz="20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Diode is staggered in large pixel</a:t>
            </a:r>
          </a:p>
          <a:p>
            <a:pPr lvl="2" algn="just">
              <a:lnSpc>
                <a:spcPct val="90000"/>
              </a:lnSpc>
              <a:spcBef>
                <a:spcPts val="600"/>
              </a:spcBef>
              <a:buClrTx/>
              <a:defRPr/>
            </a:pPr>
            <a:r>
              <a:rPr lang="en-US" altLang="zh-CN" sz="18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 charge collection efficiency (charge sharing)</a:t>
            </a:r>
          </a:p>
          <a:p>
            <a:pPr lvl="1" algn="just">
              <a:lnSpc>
                <a:spcPct val="9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p"/>
              <a:defRPr/>
            </a:pPr>
            <a:r>
              <a:rPr lang="en-US" altLang="zh-CN" sz="20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Gate-enclosed NMOS transistors</a:t>
            </a:r>
          </a:p>
          <a:p>
            <a:pPr lvl="2" algn="just">
              <a:lnSpc>
                <a:spcPct val="90000"/>
              </a:lnSpc>
              <a:spcBef>
                <a:spcPts val="600"/>
              </a:spcBef>
              <a:buClrTx/>
              <a:defRPr/>
            </a:pPr>
            <a:r>
              <a:rPr lang="en-US" altLang="zh-CN" sz="18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 radiation tolerance</a:t>
            </a:r>
          </a:p>
          <a:p>
            <a:pPr lvl="1" algn="just">
              <a:lnSpc>
                <a:spcPct val="9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p"/>
              <a:defRPr/>
            </a:pPr>
            <a:r>
              <a:rPr lang="en-US" altLang="zh-CN" sz="20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P+ guide ring</a:t>
            </a:r>
          </a:p>
          <a:p>
            <a:pPr lvl="1" algn="just">
              <a:lnSpc>
                <a:spcPct val="9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ü"/>
              <a:defRPr/>
            </a:pPr>
            <a:endParaRPr lang="en-US" altLang="zh-CN" sz="18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166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cepc_tracker_layou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5635" y="2674822"/>
            <a:ext cx="5024629" cy="261544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CMOS pixel sensor</a:t>
            </a:r>
            <a:endParaRPr lang="zh-CN" altLang="en-US" sz="36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0393" y="2054437"/>
            <a:ext cx="3569094" cy="4330101"/>
          </a:xfrm>
        </p:spPr>
        <p:txBody>
          <a:bodyPr>
            <a:noAutofit/>
          </a:bodyPr>
          <a:lstStyle/>
          <a:p>
            <a:pPr lvl="1" algn="just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Silicon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microstrip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sensors</a:t>
            </a:r>
          </a:p>
          <a:p>
            <a:pPr lvl="2" algn="just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zh-CN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-on-n technology</a:t>
            </a:r>
          </a:p>
          <a:p>
            <a:pPr lvl="2" algn="just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Area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10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 ×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Pitch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50 µm, </a:t>
            </a:r>
            <a:r>
              <a:rPr lang="el-GR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7 µm </a:t>
            </a:r>
          </a:p>
          <a:p>
            <a:pPr lvl="2" algn="just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Thickness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200 µm</a:t>
            </a:r>
          </a:p>
          <a:p>
            <a:pPr lvl="1" algn="just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Pixel detectors as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VXD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two innermost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FTD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B03C-F229-4E07-B6AD-2AB409F3024B}" type="slidenum">
              <a:rPr lang="zh-CN" altLang="en-US" sz="1200" smtClean="0"/>
              <a:t>3</a:t>
            </a:fld>
            <a:endParaRPr lang="zh-CN" altLang="en-US" sz="1200" dirty="0"/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510453" y="4981312"/>
            <a:ext cx="7422820" cy="1740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 option</a:t>
            </a:r>
          </a:p>
          <a:p>
            <a:pPr lvl="1" algn="just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Pixelated silicon sensors based on CMOS technology</a:t>
            </a:r>
          </a:p>
          <a:p>
            <a:pPr lvl="2" algn="just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en-US" altLang="zh-C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Thickness  ~ 50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µm</a:t>
            </a:r>
          </a:p>
          <a:p>
            <a:pPr lvl="1" algn="just">
              <a:lnSpc>
                <a:spcPct val="130000"/>
              </a:lnSpc>
              <a:buFont typeface="Wingdings" panose="05000000000000000000" pitchFamily="2" charset="2"/>
              <a:buChar char="p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内容占位符 2"/>
          <p:cNvSpPr txBox="1">
            <a:spLocks/>
          </p:cNvSpPr>
          <p:nvPr/>
        </p:nvSpPr>
        <p:spPr>
          <a:xfrm>
            <a:off x="480392" y="1629741"/>
            <a:ext cx="5237017" cy="1354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sensor for the CEPC silicon tracker </a:t>
            </a:r>
          </a:p>
        </p:txBody>
      </p:sp>
    </p:spTree>
    <p:extLst>
      <p:ext uri="{BB962C8B-B14F-4D97-AF65-F5344CB8AC3E}">
        <p14:creationId xmlns:p14="http://schemas.microsoft.com/office/powerpoint/2010/main" val="2581488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CMOS pixel sensor prototype</a:t>
            </a:r>
            <a:endParaRPr lang="zh-CN" altLang="en-US" sz="36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690689"/>
            <a:ext cx="4240233" cy="3008557"/>
          </a:xfrm>
        </p:spPr>
        <p:txBody>
          <a:bodyPr>
            <a:noAutofit/>
          </a:bodyPr>
          <a:lstStyle/>
          <a:p>
            <a:pPr lvl="0" algn="just">
              <a:spcBef>
                <a:spcPts val="600"/>
              </a:spcBef>
              <a:defRPr/>
            </a:pPr>
            <a:r>
              <a:rPr lang="en-US" altLang="zh-CN" sz="2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chip </a:t>
            </a:r>
            <a:r>
              <a:rPr lang="en-US" altLang="zh-CN" sz="2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contains: 9 </a:t>
            </a:r>
            <a:r>
              <a:rPr lang="en-US" altLang="zh-CN" sz="2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submatrices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p"/>
              <a:defRPr/>
            </a:pPr>
            <a:r>
              <a:rPr lang="en-US" altLang="zh-CN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matrix: 16 × 64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p"/>
              <a:defRPr/>
            </a:pPr>
            <a:r>
              <a:rPr lang="en-US" altLang="zh-CN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Rolling shutter readout mode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p"/>
              <a:defRPr/>
            </a:pPr>
            <a:r>
              <a:rPr lang="en-US" altLang="zh-CN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µs integration time at 2 MHz clock frequency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p"/>
              <a:defRPr/>
            </a:pPr>
            <a:r>
              <a:rPr lang="en-US" altLang="zh-CN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parallel analog outputs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p"/>
              <a:defRPr/>
            </a:pPr>
            <a:r>
              <a:rPr lang="en-US" altLang="zh-CN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Sensitive area: 2 </a:t>
            </a:r>
            <a:r>
              <a:rPr lang="en-US" altLang="zh-CN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 × </a:t>
            </a:r>
            <a:r>
              <a:rPr lang="en-US" altLang="zh-CN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7.88 </a:t>
            </a:r>
            <a:r>
              <a:rPr lang="en-US" altLang="zh-CN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endParaRPr lang="en-US" altLang="zh-CN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B03C-F229-4E07-B6AD-2AB409F3024B}" type="slidenum">
              <a:rPr lang="zh-CN" altLang="en-US" sz="1200" smtClean="0"/>
              <a:t>4</a:t>
            </a:fld>
            <a:endParaRPr lang="zh-CN" altLang="en-US" sz="12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150" y="1852708"/>
            <a:ext cx="2992708" cy="236302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88" y="4726556"/>
            <a:ext cx="3745232" cy="1272816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3" y="4699246"/>
            <a:ext cx="4786413" cy="164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376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75470" cy="1325563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Readout </a:t>
            </a:r>
            <a:r>
              <a:rPr lang="en-US" altLang="zh-CN" sz="36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system </a:t>
            </a:r>
            <a:r>
              <a:rPr lang="en-US" altLang="zh-CN" sz="3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for the prototype chip</a:t>
            </a:r>
            <a:endParaRPr lang="zh-CN" altLang="en-US" sz="36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5353" y="3968920"/>
            <a:ext cx="7886700" cy="2715913"/>
          </a:xfrm>
        </p:spPr>
        <p:txBody>
          <a:bodyPr>
            <a:noAutofit/>
          </a:bodyPr>
          <a:lstStyle/>
          <a:p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test setup consists of:</a:t>
            </a:r>
          </a:p>
          <a:p>
            <a:pPr marL="514350" indent="-342900">
              <a:spcBef>
                <a:spcPts val="1200"/>
              </a:spcBef>
              <a:buFont typeface="Wingdings" panose="05000000000000000000" pitchFamily="2" charset="2"/>
              <a:buChar char="p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DUT board: carry the chip, bias the chip, buffer the output</a:t>
            </a:r>
          </a:p>
          <a:p>
            <a:pPr marL="514350" indent="-342900" hangingPunct="0">
              <a:buFont typeface="Wingdings" panose="05000000000000000000" pitchFamily="2" charset="2"/>
              <a:buChar char="p"/>
            </a:pPr>
            <a:r>
              <a:rPr lang="en-US" altLang="zh-CN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</a:t>
            </a:r>
            <a:r>
              <a:rPr lang="en-US" altLang="zh-CN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board: </a:t>
            </a:r>
            <a:r>
              <a:rPr lang="en-US" altLang="zh-CN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supply the power to the chip, sample the output signals, </a:t>
            </a:r>
            <a:r>
              <a:rPr lang="en-US" altLang="zh-CN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buffer the control signals</a:t>
            </a:r>
            <a:endParaRPr lang="en-US" altLang="zh-CN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342900">
              <a:buFont typeface="Wingdings" panose="05000000000000000000" pitchFamily="2" charset="2"/>
              <a:buChar char="p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FPGA board (Xilinx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KC705 Evaluation Board):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communicate with PC via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PCIe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control the data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loading/receiving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B03C-F229-4E07-B6AD-2AB409F3024B}" type="slidenum">
              <a:rPr lang="zh-CN" altLang="en-US" sz="1200" smtClean="0"/>
              <a:t>5</a:t>
            </a:fld>
            <a:endParaRPr lang="zh-CN" altLang="en-US" sz="1200" dirty="0"/>
          </a:p>
        </p:txBody>
      </p:sp>
      <p:sp>
        <p:nvSpPr>
          <p:cNvPr id="8" name="矩形 7"/>
          <p:cNvSpPr/>
          <p:nvPr/>
        </p:nvSpPr>
        <p:spPr>
          <a:xfrm>
            <a:off x="391613" y="1880689"/>
            <a:ext cx="1331640" cy="1080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88365" y="1880689"/>
            <a:ext cx="1331640" cy="10801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Board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92621" y="1880689"/>
            <a:ext cx="1331640" cy="10801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FPGA board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016349" y="1880689"/>
            <a:ext cx="1331640" cy="10801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1759765" y="2024705"/>
            <a:ext cx="7920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1759765" y="2312737"/>
            <a:ext cx="7920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8"/>
          <p:cNvSpPr txBox="1"/>
          <p:nvPr/>
        </p:nvSpPr>
        <p:spPr>
          <a:xfrm>
            <a:off x="1903781" y="195269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3992013" y="2024705"/>
            <a:ext cx="7920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>
            <a:off x="3992013" y="2312737"/>
            <a:ext cx="7920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1"/>
          <p:cNvSpPr txBox="1"/>
          <p:nvPr/>
        </p:nvSpPr>
        <p:spPr>
          <a:xfrm>
            <a:off x="4136029" y="195269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>
            <a:off x="1759765" y="2519469"/>
            <a:ext cx="7920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>
            <a:off x="1759765" y="2807501"/>
            <a:ext cx="7920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4"/>
          <p:cNvSpPr txBox="1"/>
          <p:nvPr/>
        </p:nvSpPr>
        <p:spPr>
          <a:xfrm>
            <a:off x="1903781" y="2447461"/>
            <a:ext cx="766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LVDS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>
            <a:off x="3992013" y="2528761"/>
            <a:ext cx="7920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H="1">
            <a:off x="3992013" y="2816793"/>
            <a:ext cx="7920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7"/>
          <p:cNvSpPr txBox="1"/>
          <p:nvPr/>
        </p:nvSpPr>
        <p:spPr>
          <a:xfrm>
            <a:off x="4136029" y="2456753"/>
            <a:ext cx="766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LVDS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>
            <a:off x="6224261" y="2024705"/>
            <a:ext cx="7920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H="1">
            <a:off x="6224261" y="2312737"/>
            <a:ext cx="7920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30"/>
          <p:cNvSpPr txBox="1"/>
          <p:nvPr/>
        </p:nvSpPr>
        <p:spPr>
          <a:xfrm>
            <a:off x="6368277" y="195269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PCIe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直接箭头连接符 30"/>
          <p:cNvCxnSpPr/>
          <p:nvPr/>
        </p:nvCxnSpPr>
        <p:spPr>
          <a:xfrm flipV="1">
            <a:off x="516559" y="2960809"/>
            <a:ext cx="0" cy="5760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5"/>
          <p:cNvSpPr txBox="1"/>
          <p:nvPr/>
        </p:nvSpPr>
        <p:spPr>
          <a:xfrm>
            <a:off x="156519" y="3464865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power</a:t>
            </a:r>
            <a:endParaRPr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直接箭头连接符 32"/>
          <p:cNvCxnSpPr/>
          <p:nvPr/>
        </p:nvCxnSpPr>
        <p:spPr>
          <a:xfrm flipH="1">
            <a:off x="1372271" y="2960809"/>
            <a:ext cx="8384" cy="6396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7"/>
          <p:cNvSpPr txBox="1"/>
          <p:nvPr/>
        </p:nvSpPr>
        <p:spPr>
          <a:xfrm>
            <a:off x="948607" y="3536873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Oscilloscope </a:t>
            </a:r>
            <a:endParaRPr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直接箭头连接符 35"/>
          <p:cNvCxnSpPr/>
          <p:nvPr/>
        </p:nvCxnSpPr>
        <p:spPr>
          <a:xfrm>
            <a:off x="6205191" y="2528761"/>
            <a:ext cx="7920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 flipH="1">
            <a:off x="6205191" y="2816793"/>
            <a:ext cx="7920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41"/>
          <p:cNvSpPr txBox="1"/>
          <p:nvPr/>
        </p:nvSpPr>
        <p:spPr>
          <a:xfrm>
            <a:off x="6277199" y="245675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RS232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1"/>
          <p:cNvSpPr txBox="1"/>
          <p:nvPr/>
        </p:nvSpPr>
        <p:spPr>
          <a:xfrm>
            <a:off x="6865278" y="2942099"/>
            <a:ext cx="1633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SE: Single Ended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35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75470" cy="1325563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Prototype chip test</a:t>
            </a:r>
            <a:endParaRPr lang="zh-CN" altLang="en-US" sz="36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B03C-F229-4E07-B6AD-2AB409F3024B}" type="slidenum">
              <a:rPr lang="zh-CN" altLang="en-US" sz="1200" smtClean="0"/>
              <a:t>6</a:t>
            </a:fld>
            <a:endParaRPr lang="zh-CN" altLang="en-US" sz="1200" dirty="0"/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CFF28586-5735-405F-B33C-679A7A4CD1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795" y="1443117"/>
            <a:ext cx="3079835" cy="2309876"/>
          </a:xfrm>
          <a:prstGeom prst="rect">
            <a:avLst/>
          </a:prstGeom>
        </p:spPr>
      </p:pic>
      <p:sp>
        <p:nvSpPr>
          <p:cNvPr id="40" name="TextBox 49"/>
          <p:cNvSpPr txBox="1"/>
          <p:nvPr/>
        </p:nvSpPr>
        <p:spPr>
          <a:xfrm>
            <a:off x="7901975" y="3963397"/>
            <a:ext cx="946727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等线"/>
              </a:rPr>
              <a:t>Clock</a:t>
            </a:r>
            <a:endParaRPr kumimoji="0" lang="zh-CN" alt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等线" panose="020F0502020204030204"/>
              <a:ea typeface="等线"/>
            </a:endParaRPr>
          </a:p>
        </p:txBody>
      </p:sp>
      <p:sp>
        <p:nvSpPr>
          <p:cNvPr id="41" name="TextBox 50"/>
          <p:cNvSpPr txBox="1"/>
          <p:nvPr/>
        </p:nvSpPr>
        <p:spPr>
          <a:xfrm>
            <a:off x="7901976" y="4492366"/>
            <a:ext cx="1242024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等线"/>
              </a:rPr>
              <a:t>DC output</a:t>
            </a:r>
            <a:endParaRPr kumimoji="0" lang="zh-CN" alt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等线" panose="020F0502020204030204"/>
              <a:ea typeface="等线"/>
            </a:endParaRPr>
          </a:p>
        </p:txBody>
      </p:sp>
      <p:sp>
        <p:nvSpPr>
          <p:cNvPr id="42" name="TextBox 51"/>
          <p:cNvSpPr txBox="1"/>
          <p:nvPr/>
        </p:nvSpPr>
        <p:spPr>
          <a:xfrm>
            <a:off x="7901976" y="4987881"/>
            <a:ext cx="1206528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等线"/>
              </a:rPr>
              <a:t>Frame out</a:t>
            </a:r>
            <a:endParaRPr kumimoji="0" lang="zh-CN" alt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等线" panose="020F0502020204030204"/>
              <a:ea typeface="等线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004" y="3974656"/>
            <a:ext cx="3153340" cy="2365005"/>
          </a:xfrm>
          <a:prstGeom prst="rect">
            <a:avLst/>
          </a:prstGeom>
        </p:spPr>
      </p:pic>
      <p:sp>
        <p:nvSpPr>
          <p:cNvPr id="44" name="圆角矩形标注 43"/>
          <p:cNvSpPr/>
          <p:nvPr/>
        </p:nvSpPr>
        <p:spPr>
          <a:xfrm>
            <a:off x="5958572" y="1612394"/>
            <a:ext cx="1061700" cy="1506915"/>
          </a:xfrm>
          <a:prstGeom prst="wedgeRoundRectCallout">
            <a:avLst>
              <a:gd name="adj1" fmla="val -57712"/>
              <a:gd name="adj2" fmla="val 10536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5" name="直接箭头连接符 44"/>
          <p:cNvCxnSpPr>
            <a:stCxn id="40" idx="1"/>
          </p:cNvCxnSpPr>
          <p:nvPr/>
        </p:nvCxnSpPr>
        <p:spPr>
          <a:xfrm flipH="1">
            <a:off x="7244923" y="4132674"/>
            <a:ext cx="657052" cy="3522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 flipH="1">
            <a:off x="7164288" y="4661643"/>
            <a:ext cx="737690" cy="3098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 flipH="1">
            <a:off x="7033449" y="5124893"/>
            <a:ext cx="868527" cy="2539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26"/>
          <p:cNvSpPr txBox="1"/>
          <p:nvPr/>
        </p:nvSpPr>
        <p:spPr>
          <a:xfrm>
            <a:off x="174096" y="3963397"/>
            <a:ext cx="4340908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SzPct val="75000"/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chip was provided with a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2MHz clock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the FPGA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board.</a:t>
            </a:r>
          </a:p>
          <a:p>
            <a:pPr marL="285750" indent="-285750">
              <a:buSzPct val="75000"/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 out: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signal from the DUT chip when 64 rows of pixels have been read out.  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SzPct val="75000"/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DC output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output of the pixels without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particle.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97" y="1443117"/>
            <a:ext cx="4217226" cy="2309876"/>
          </a:xfrm>
          <a:prstGeom prst="rect">
            <a:avLst/>
          </a:prstGeom>
        </p:spPr>
      </p:pic>
      <p:sp>
        <p:nvSpPr>
          <p:cNvPr id="50" name="TextBox 36"/>
          <p:cNvSpPr txBox="1"/>
          <p:nvPr/>
        </p:nvSpPr>
        <p:spPr>
          <a:xfrm>
            <a:off x="4234295" y="2523163"/>
            <a:ext cx="1380442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等线"/>
              </a:rPr>
              <a:t>FPGA</a:t>
            </a:r>
            <a:r>
              <a:rPr lang="zh-CN" altLang="en-US" sz="1600" b="1" kern="0" dirty="0">
                <a:solidFill>
                  <a:schemeClr val="bg1"/>
                </a:solidFill>
                <a:latin typeface="等线" panose="020F0502020204030204"/>
                <a:ea typeface="等线"/>
              </a:rPr>
              <a:t> </a:t>
            </a: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等线"/>
              </a:rPr>
              <a:t>board</a:t>
            </a:r>
            <a:endParaRPr kumimoji="0" lang="zh-CN" alt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等线" panose="020F0502020204030204"/>
              <a:ea typeface="等线"/>
            </a:endParaRPr>
          </a:p>
        </p:txBody>
      </p:sp>
      <p:sp>
        <p:nvSpPr>
          <p:cNvPr id="51" name="TextBox 39"/>
          <p:cNvSpPr txBox="1"/>
          <p:nvPr/>
        </p:nvSpPr>
        <p:spPr>
          <a:xfrm>
            <a:off x="4226672" y="1556780"/>
            <a:ext cx="1296762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等线"/>
              </a:rPr>
              <a:t>Main board</a:t>
            </a:r>
            <a:endParaRPr kumimoji="0" lang="zh-CN" alt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等线" panose="020F0502020204030204"/>
              <a:ea typeface="等线"/>
            </a:endParaRPr>
          </a:p>
        </p:txBody>
      </p:sp>
      <p:sp>
        <p:nvSpPr>
          <p:cNvPr id="52" name="TextBox 40"/>
          <p:cNvSpPr txBox="1"/>
          <p:nvPr/>
        </p:nvSpPr>
        <p:spPr>
          <a:xfrm>
            <a:off x="4215012" y="2031860"/>
            <a:ext cx="1296763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等线"/>
              </a:rPr>
              <a:t>DUT board</a:t>
            </a:r>
            <a:endParaRPr kumimoji="0" lang="zh-CN" alt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等线" panose="020F0502020204030204"/>
              <a:ea typeface="等线"/>
            </a:endParaRPr>
          </a:p>
        </p:txBody>
      </p:sp>
      <p:cxnSp>
        <p:nvCxnSpPr>
          <p:cNvPr id="53" name="直接箭头连接符 52"/>
          <p:cNvCxnSpPr>
            <a:stCxn id="52" idx="1"/>
          </p:cNvCxnSpPr>
          <p:nvPr/>
        </p:nvCxnSpPr>
        <p:spPr>
          <a:xfrm flipH="1">
            <a:off x="2502278" y="2201137"/>
            <a:ext cx="1712734" cy="8033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>
            <a:stCxn id="51" idx="1"/>
          </p:cNvCxnSpPr>
          <p:nvPr/>
        </p:nvCxnSpPr>
        <p:spPr>
          <a:xfrm flipH="1">
            <a:off x="1279216" y="1726057"/>
            <a:ext cx="2947456" cy="115628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>
            <a:stCxn id="50" idx="2"/>
          </p:cNvCxnSpPr>
          <p:nvPr/>
        </p:nvCxnSpPr>
        <p:spPr>
          <a:xfrm flipH="1">
            <a:off x="4014150" y="2861717"/>
            <a:ext cx="910366" cy="2539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005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136" y="1708315"/>
            <a:ext cx="3961984" cy="296550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88" y="1708110"/>
            <a:ext cx="3954285" cy="296571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75470" cy="1325563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Prototype chip test</a:t>
            </a:r>
            <a:endParaRPr lang="zh-CN" altLang="en-US" sz="36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B03C-F229-4E07-B6AD-2AB409F3024B}" type="slidenum">
              <a:rPr lang="zh-CN" altLang="en-US" sz="1200" smtClean="0"/>
              <a:t>7</a:t>
            </a:fld>
            <a:endParaRPr lang="zh-CN" altLang="en-US" sz="1200" dirty="0"/>
          </a:p>
        </p:txBody>
      </p:sp>
      <p:sp>
        <p:nvSpPr>
          <p:cNvPr id="40" name="TextBox 49"/>
          <p:cNvSpPr txBox="1"/>
          <p:nvPr/>
        </p:nvSpPr>
        <p:spPr>
          <a:xfrm>
            <a:off x="7082060" y="3921073"/>
            <a:ext cx="1639832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等线"/>
              </a:rPr>
              <a:t>Output signals</a:t>
            </a:r>
            <a:endParaRPr kumimoji="0" lang="zh-CN" alt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等线" panose="020F0502020204030204"/>
              <a:ea typeface="等线"/>
            </a:endParaRPr>
          </a:p>
        </p:txBody>
      </p:sp>
      <p:cxnSp>
        <p:nvCxnSpPr>
          <p:cNvPr id="45" name="直接箭头连接符 44"/>
          <p:cNvCxnSpPr>
            <a:stCxn id="40" idx="1"/>
          </p:cNvCxnSpPr>
          <p:nvPr/>
        </p:nvCxnSpPr>
        <p:spPr>
          <a:xfrm flipH="1" flipV="1">
            <a:off x="6258041" y="3420088"/>
            <a:ext cx="824019" cy="6702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 flipH="1" flipV="1">
            <a:off x="7082060" y="3035634"/>
            <a:ext cx="385654" cy="91925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>
            <a:stCxn id="40" idx="0"/>
          </p:cNvCxnSpPr>
          <p:nvPr/>
        </p:nvCxnSpPr>
        <p:spPr>
          <a:xfrm flipH="1" flipV="1">
            <a:off x="7813964" y="3257677"/>
            <a:ext cx="88012" cy="6633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36"/>
          <p:cNvSpPr txBox="1"/>
          <p:nvPr/>
        </p:nvSpPr>
        <p:spPr>
          <a:xfrm>
            <a:off x="76854" y="3257677"/>
            <a:ext cx="1366935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等线"/>
              </a:rPr>
              <a:t>FPGA board</a:t>
            </a:r>
            <a:endParaRPr kumimoji="0" lang="zh-CN" alt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等线" panose="020F0502020204030204"/>
              <a:ea typeface="等线"/>
            </a:endParaRPr>
          </a:p>
        </p:txBody>
      </p:sp>
      <p:sp>
        <p:nvSpPr>
          <p:cNvPr id="51" name="TextBox 39"/>
          <p:cNvSpPr txBox="1"/>
          <p:nvPr/>
        </p:nvSpPr>
        <p:spPr>
          <a:xfrm>
            <a:off x="76854" y="2122833"/>
            <a:ext cx="1296762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等线"/>
              </a:rPr>
              <a:t>Main board</a:t>
            </a:r>
            <a:endParaRPr kumimoji="0" lang="zh-CN" alt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等线" panose="020F0502020204030204"/>
              <a:ea typeface="等线"/>
            </a:endParaRPr>
          </a:p>
        </p:txBody>
      </p:sp>
      <p:sp>
        <p:nvSpPr>
          <p:cNvPr id="52" name="TextBox 40"/>
          <p:cNvSpPr txBox="1"/>
          <p:nvPr/>
        </p:nvSpPr>
        <p:spPr>
          <a:xfrm>
            <a:off x="62529" y="2697080"/>
            <a:ext cx="1296763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等线"/>
              </a:rPr>
              <a:t>DUT board</a:t>
            </a:r>
            <a:endParaRPr kumimoji="0" lang="zh-CN" alt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等线" panose="020F0502020204030204"/>
              <a:ea typeface="等线"/>
            </a:endParaRPr>
          </a:p>
        </p:txBody>
      </p:sp>
      <p:cxnSp>
        <p:nvCxnSpPr>
          <p:cNvPr id="53" name="直接箭头连接符 52"/>
          <p:cNvCxnSpPr>
            <a:stCxn id="52" idx="3"/>
          </p:cNvCxnSpPr>
          <p:nvPr/>
        </p:nvCxnSpPr>
        <p:spPr>
          <a:xfrm>
            <a:off x="1359292" y="2866357"/>
            <a:ext cx="1550163" cy="6409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>
            <a:stCxn id="51" idx="3"/>
          </p:cNvCxnSpPr>
          <p:nvPr/>
        </p:nvCxnSpPr>
        <p:spPr>
          <a:xfrm>
            <a:off x="1373616" y="2292110"/>
            <a:ext cx="2200856" cy="25818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>
          <a:xfrm>
            <a:off x="725235" y="3614371"/>
            <a:ext cx="875361" cy="4015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9"/>
          <p:cNvSpPr txBox="1"/>
          <p:nvPr/>
        </p:nvSpPr>
        <p:spPr>
          <a:xfrm>
            <a:off x="485262" y="4780876"/>
            <a:ext cx="8462246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SzPct val="75000"/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with Co-60 source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SzPct val="75000"/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was acquired by oscilloscope using persistence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</a:t>
            </a:r>
          </a:p>
          <a:p>
            <a:pPr marL="285750" indent="-285750">
              <a:buSzPct val="75000"/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can be observed that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chip works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Co-60, since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DC value drops</a:t>
            </a:r>
          </a:p>
          <a:p>
            <a:pPr marL="342900" indent="-342900">
              <a:buSzPct val="75000"/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step: do the calibration with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Fe-55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source,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 collection efficiency (CCE),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resolution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detection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92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telescope proposal in SDU</a:t>
            </a:r>
            <a:endParaRPr lang="zh-CN" altLang="en-US" sz="36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3994" y="1468974"/>
            <a:ext cx="79013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telescopes tracking charged particles to determine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spatial resolution and the detection efficiency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been proven to be a useful tool for the characterization of the position sensitive detectors. 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requirements for the next generation collider experiments will reach a level of a few microns, for instance,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(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3-5µm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beam telescope which could offer the spatial resolution of 3 µm with a 1.5 GeV electron test beam (BEPC test beam) is under R&amp;D.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3333FF"/>
              </a:buClr>
              <a:buFont typeface="Wingdings" pitchFamily="2" charset="2"/>
              <a:buChar char="Ø"/>
            </a:pP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B03C-F229-4E07-B6AD-2AB409F3024B}" type="slidenum">
              <a:rPr lang="zh-CN" altLang="en-US" sz="1200" smtClean="0"/>
              <a:t>8</a:t>
            </a:fld>
            <a:endParaRPr lang="zh-CN" altLang="en-US" sz="1200" dirty="0"/>
          </a:p>
        </p:txBody>
      </p:sp>
      <p:pic>
        <p:nvPicPr>
          <p:cNvPr id="6" name="图片 5" descr="图片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4805" y="3723907"/>
            <a:ext cx="6554389" cy="293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20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360971" cy="1325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Readout electronics for 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telescopes</a:t>
            </a:r>
            <a:endParaRPr lang="en-US" altLang="zh-CN" sz="36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B03C-F229-4E07-B6AD-2AB409F3024B}" type="slidenum">
              <a:rPr lang="zh-CN" altLang="en-US" sz="1200" smtClean="0"/>
              <a:t>9</a:t>
            </a:fld>
            <a:endParaRPr lang="zh-CN" altLang="en-US" sz="12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72" y="1578811"/>
            <a:ext cx="3653908" cy="24405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231180" y="1716226"/>
            <a:ext cx="450549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Timepix3 chip</a:t>
            </a:r>
            <a:endParaRPr lang="en-US" altLang="zh-CN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Pixel size 55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 55 µm 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256 × 256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pixels, 16.8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mm×20.2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Zero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suppressed readout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rate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 40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Mhits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/cm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130nm CMOS process</a:t>
            </a: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2" y="4053267"/>
            <a:ext cx="6679369" cy="236786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310529" y="3623410"/>
            <a:ext cx="2187394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Timepix3 telescope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4420" y="4337286"/>
            <a:ext cx="989264" cy="58477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Timepix3 module</a:t>
            </a:r>
            <a:endParaRPr lang="zh-CN" alt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692188" y="4275791"/>
            <a:ext cx="989264" cy="58477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Timepix3 module</a:t>
            </a:r>
            <a:endParaRPr lang="zh-CN" alt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554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21124</TotalTime>
  <Words>1685</Words>
  <Application>Microsoft Macintosh PowerPoint</Application>
  <PresentationFormat>全屏显示(4:3)</PresentationFormat>
  <Paragraphs>230</Paragraphs>
  <Slides>21</Slides>
  <Notes>15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嵌入的 OLE 服务器</vt:lpstr>
      </vt:variant>
      <vt:variant>
        <vt:i4>0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主题​​</vt:lpstr>
      <vt:lpstr>Study of readout electronics for CMOS pixel sensors</vt:lpstr>
      <vt:lpstr>Outline</vt:lpstr>
      <vt:lpstr>CMOS pixel sensor</vt:lpstr>
      <vt:lpstr>CMOS pixel sensor prototype</vt:lpstr>
      <vt:lpstr>Readout system for the prototype chip</vt:lpstr>
      <vt:lpstr>Prototype chip test</vt:lpstr>
      <vt:lpstr>Prototype chip test</vt:lpstr>
      <vt:lpstr>Beam telescope proposal in SDU</vt:lpstr>
      <vt:lpstr>Readout electronics for beam telescopes</vt:lpstr>
      <vt:lpstr>Readout electronics for Timepix3 telescope</vt:lpstr>
      <vt:lpstr>Readout electronics for beam telescopes</vt:lpstr>
      <vt:lpstr>Readout electronics for EUDET telescope</vt:lpstr>
      <vt:lpstr>Readout electronics for EUDET telescope</vt:lpstr>
      <vt:lpstr>Readout electronics for SDU beam telescope</vt:lpstr>
      <vt:lpstr>Readout electronics : FEB</vt:lpstr>
      <vt:lpstr>Readout electronics : DAQ</vt:lpstr>
      <vt:lpstr>Readout electronics : TRM</vt:lpstr>
      <vt:lpstr>Summary</vt:lpstr>
      <vt:lpstr>PowerPoint 演示文稿</vt:lpstr>
      <vt:lpstr>Back slides</vt:lpstr>
      <vt:lpstr>Back slides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Conceptual Design of the readout electronics for high spatial resolution beam telescope based on CMOS pixel sensors</dc:title>
  <dc:creator>匿名用户</dc:creator>
  <cp:lastModifiedBy>Dong</cp:lastModifiedBy>
  <cp:revision>236</cp:revision>
  <dcterms:created xsi:type="dcterms:W3CDTF">2018-05-15T02:04:29Z</dcterms:created>
  <dcterms:modified xsi:type="dcterms:W3CDTF">2018-06-21T23:32:18Z</dcterms:modified>
</cp:coreProperties>
</file>