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" ContentType="application/msword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354" r:id="rId7"/>
    <p:sldId id="262" r:id="rId8"/>
    <p:sldId id="263" r:id="rId9"/>
    <p:sldId id="362" r:id="rId10"/>
    <p:sldId id="349" r:id="rId11"/>
    <p:sldId id="330" r:id="rId12"/>
    <p:sldId id="331" r:id="rId13"/>
    <p:sldId id="356" r:id="rId14"/>
    <p:sldId id="355" r:id="rId15"/>
    <p:sldId id="296" r:id="rId16"/>
    <p:sldId id="387" r:id="rId17"/>
    <p:sldId id="351" r:id="rId18"/>
    <p:sldId id="392" r:id="rId19"/>
    <p:sldId id="388" r:id="rId20"/>
    <p:sldId id="389" r:id="rId21"/>
    <p:sldId id="390" r:id="rId22"/>
    <p:sldId id="357" r:id="rId23"/>
    <p:sldId id="341" r:id="rId24"/>
    <p:sldId id="307" r:id="rId25"/>
    <p:sldId id="360" r:id="rId26"/>
    <p:sldId id="343" r:id="rId27"/>
    <p:sldId id="344" r:id="rId28"/>
    <p:sldId id="346" r:id="rId29"/>
    <p:sldId id="345" r:id="rId30"/>
    <p:sldId id="348" r:id="rId31"/>
    <p:sldId id="327" r:id="rId3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s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emf"/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9.wmf"/><Relationship Id="rId1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oleObject" Target="../embeddings/Document1.do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emf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203960"/>
            <a:ext cx="9144000" cy="1327785"/>
          </a:xfrm>
        </p:spPr>
        <p:txBody>
          <a:bodyPr>
            <a:normAutofit fontScale="90000"/>
          </a:bodyPr>
          <a:p>
            <a:r>
              <a:rPr lang="zh-CN" altLang="en-US" sz="5400" b="1"/>
              <a:t>宇宙线热中子探测技术及</a:t>
            </a:r>
            <a:r>
              <a:rPr lang="en-US" altLang="zh-CN" sz="5400" b="1"/>
              <a:t>PRISMA-LHAASO</a:t>
            </a:r>
            <a:r>
              <a:rPr lang="zh-CN" altLang="en-US" sz="5400" b="1"/>
              <a:t>实验介绍</a:t>
            </a:r>
            <a:endParaRPr lang="zh-CN" altLang="en-US" sz="5400" b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12190" y="3091180"/>
            <a:ext cx="10227310" cy="2384425"/>
          </a:xfrm>
        </p:spPr>
        <p:txBody>
          <a:bodyPr>
            <a:normAutofit lnSpcReduction="20000"/>
          </a:bodyPr>
          <a:p>
            <a:pPr>
              <a:lnSpc>
                <a:spcPct val="130000"/>
              </a:lnSpc>
            </a:pPr>
            <a:r>
              <a:rPr lang="zh-CN" altLang="en-US" sz="2800" b="1">
                <a:sym typeface="+mn-ea"/>
              </a:rPr>
              <a:t>崔树旺 </a:t>
            </a:r>
            <a:r>
              <a:rPr lang="en-US" altLang="zh-CN" sz="2800" b="1" baseline="30000">
                <a:sym typeface="+mn-ea"/>
              </a:rPr>
              <a:t>1</a:t>
            </a:r>
            <a:r>
              <a:rPr lang="zh-CN" altLang="en-US" sz="2800" b="1">
                <a:sym typeface="+mn-ea"/>
              </a:rPr>
              <a:t>，陈天禄</a:t>
            </a:r>
            <a:r>
              <a:rPr lang="en-US" altLang="zh-CN" sz="2800" b="1" baseline="30000">
                <a:sym typeface="+mn-ea"/>
              </a:rPr>
              <a:t>2</a:t>
            </a:r>
            <a:r>
              <a:rPr lang="zh-CN" altLang="en-US" sz="2800" b="1">
                <a:sym typeface="+mn-ea"/>
              </a:rPr>
              <a:t>，马欣华</a:t>
            </a:r>
            <a:r>
              <a:rPr lang="en-US" altLang="zh-CN" sz="2800" b="1" baseline="30000">
                <a:sym typeface="+mn-ea"/>
              </a:rPr>
              <a:t>3</a:t>
            </a:r>
            <a:r>
              <a:rPr lang="zh-CN" altLang="en-US" sz="2800" b="1">
                <a:sym typeface="+mn-ea"/>
              </a:rPr>
              <a:t>，刘茂元</a:t>
            </a:r>
            <a:r>
              <a:rPr lang="en-US" altLang="zh-CN" sz="2800" b="1" baseline="30000">
                <a:sym typeface="+mn-ea"/>
              </a:rPr>
              <a:t>3</a:t>
            </a:r>
            <a:r>
              <a:rPr lang="zh-CN" altLang="en-US" sz="2800" b="1">
                <a:sym typeface="+mn-ea"/>
              </a:rPr>
              <a:t>，周荣</a:t>
            </a:r>
            <a:r>
              <a:rPr lang="en-US" altLang="zh-CN" sz="2800" b="1" baseline="30000">
                <a:sym typeface="+mn-ea"/>
              </a:rPr>
              <a:t>4</a:t>
            </a:r>
            <a:r>
              <a:rPr lang="zh-CN" altLang="en-US" sz="2800" b="1">
                <a:sym typeface="+mn-ea"/>
              </a:rPr>
              <a:t>，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Yuri Stenkin</a:t>
            </a:r>
            <a:r>
              <a:rPr lang="en-US" altLang="zh-CN" sz="2800" b="1" baseline="30000">
                <a:latin typeface="Times New Roman" panose="02020603050405020304" pitchFamily="18" charset="0"/>
                <a:sym typeface="+mn-ea"/>
              </a:rPr>
              <a:t>5</a:t>
            </a:r>
            <a:endParaRPr lang="en-US" altLang="zh-CN" sz="2800" b="1" baseline="30000">
              <a:latin typeface="Times New Roman" panose="0202060305040502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1. </a:t>
            </a:r>
            <a:r>
              <a:rPr lang="zh-CN" altLang="en-US" sz="2800">
                <a:sym typeface="+mn-ea"/>
              </a:rPr>
              <a:t>河北师范大学，</a:t>
            </a:r>
            <a:r>
              <a:rPr lang="en-US" altLang="zh-CN" sz="2800">
                <a:sym typeface="+mn-ea"/>
              </a:rPr>
              <a:t>2.</a:t>
            </a:r>
            <a:r>
              <a:rPr lang="zh-CN" altLang="en-US" sz="2800">
                <a:sym typeface="+mn-ea"/>
              </a:rPr>
              <a:t> 西藏大学，</a:t>
            </a:r>
            <a:r>
              <a:rPr lang="en-US" altLang="zh-CN" sz="2800">
                <a:sym typeface="+mn-ea"/>
              </a:rPr>
              <a:t>3. </a:t>
            </a:r>
            <a:r>
              <a:rPr lang="zh-CN" altLang="en-US" sz="2800"/>
              <a:t>中科院高能物理研究所，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en-US" altLang="zh-CN" sz="2800"/>
              <a:t>4. </a:t>
            </a:r>
            <a:r>
              <a:rPr lang="zh-CN" altLang="en-US" sz="2800"/>
              <a:t>四川大学，</a:t>
            </a:r>
            <a:r>
              <a:rPr lang="en-US" altLang="zh-CN" sz="2800"/>
              <a:t>5. </a:t>
            </a:r>
            <a:r>
              <a:rPr lang="zh-CN" altLang="en-US" sz="2800"/>
              <a:t>Institute for nuclear Research, RAS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4511040" y="5739765"/>
            <a:ext cx="69538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ym typeface="+mn-ea"/>
              </a:rPr>
              <a:t>第十届高能物理分会全国会员代表大会</a:t>
            </a:r>
            <a:r>
              <a:rPr lang="en-US" altLang="zh-CN" sz="2400">
                <a:sym typeface="+mn-ea"/>
              </a:rPr>
              <a:t>      </a:t>
            </a:r>
            <a:r>
              <a:rPr lang="zh-CN" altLang="en-US" sz="2400">
                <a:sym typeface="+mn-ea"/>
              </a:rPr>
              <a:t>上海</a:t>
            </a:r>
            <a:endParaRPr lang="zh-CN" altLang="en-US" sz="2400">
              <a:sym typeface="+mn-ea"/>
            </a:endParaRPr>
          </a:p>
          <a:p>
            <a:pPr algn="ctr"/>
            <a:r>
              <a:rPr lang="en-US" altLang="zh-CN" sz="2400">
                <a:sym typeface="+mn-ea"/>
              </a:rPr>
              <a:t>2018.06.22</a:t>
            </a:r>
            <a:endParaRPr lang="zh-CN" altLang="en-US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IMG_0014"/>
          <p:cNvPicPr>
            <a:picLocks noChangeAspect="1"/>
          </p:cNvPicPr>
          <p:nvPr/>
        </p:nvPicPr>
        <p:blipFill>
          <a:blip r:embed="rId1"/>
          <a:srcRect l="-25928" t="-1594"/>
          <a:stretch>
            <a:fillRect/>
          </a:stretch>
        </p:blipFill>
        <p:spPr>
          <a:xfrm rot="5400000">
            <a:off x="-26670" y="3686175"/>
            <a:ext cx="3241675" cy="2863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92665" y="287655"/>
            <a:ext cx="161925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闪烁体</a:t>
            </a:r>
            <a:endParaRPr lang="zh-CN" altLang="en-US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7045" y="4257675"/>
            <a:ext cx="161925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反射层</a:t>
            </a:r>
            <a:endParaRPr lang="zh-CN" altLang="en-US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2560" y="287655"/>
            <a:ext cx="4603115" cy="3422522"/>
            <a:chOff x="2567608" y="3573016"/>
            <a:chExt cx="4030920" cy="2904885"/>
          </a:xfrm>
        </p:grpSpPr>
        <p:pic>
          <p:nvPicPr>
            <p:cNvPr id="12" name="Picture 2" descr="D:\myDocs\URAN\en-detector.JPG"/>
            <p:cNvPicPr>
              <a:picLocks noChangeAspect="1" noChangeArrowheads="1"/>
            </p:cNvPicPr>
            <p:nvPr/>
          </p:nvPicPr>
          <p:blipFill>
            <a:blip r:embed="rId2" cstate="print"/>
            <a:srcRect b="14055"/>
            <a:stretch>
              <a:fillRect/>
            </a:stretch>
          </p:blipFill>
          <p:spPr bwMode="auto">
            <a:xfrm>
              <a:off x="2567608" y="3573016"/>
              <a:ext cx="3371648" cy="289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770286" y="3645024"/>
              <a:ext cx="1584176" cy="3384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 sz="2000" b="1" dirty="0">
                  <a:solidFill>
                    <a:srgbClr val="002060"/>
                  </a:solidFill>
                </a:rPr>
                <a:t>reflector</a:t>
              </a:r>
              <a:endParaRPr lang="zh-CN" altLang="en-U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71864" y="3772415"/>
              <a:ext cx="1224136" cy="3125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 b="1" dirty="0">
                  <a:solidFill>
                    <a:srgbClr val="002060"/>
                  </a:solidFill>
                </a:rPr>
                <a:t>PMT</a:t>
              </a:r>
              <a:endParaRPr lang="zh-CN" alt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83632" y="6165304"/>
              <a:ext cx="1440160" cy="3125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 b="1" dirty="0">
                  <a:solidFill>
                    <a:srgbClr val="002060"/>
                  </a:solidFill>
                </a:rPr>
                <a:t>tank</a:t>
              </a:r>
              <a:endParaRPr lang="zh-CN" alt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82304" y="6026855"/>
              <a:ext cx="2016224" cy="3125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 b="1" dirty="0" err="1">
                  <a:solidFill>
                    <a:srgbClr val="002060"/>
                  </a:solidFill>
                </a:rPr>
                <a:t>scintillator</a:t>
              </a:r>
              <a:r>
                <a:rPr lang="en-US" altLang="zh-CN" b="1" dirty="0">
                  <a:solidFill>
                    <a:srgbClr val="002060"/>
                  </a:solidFill>
                </a:rPr>
                <a:t> 0.4m</a:t>
              </a:r>
              <a:r>
                <a:rPr lang="en-US" altLang="zh-CN" b="1" baseline="30000" dirty="0">
                  <a:solidFill>
                    <a:srgbClr val="002060"/>
                  </a:solidFill>
                </a:rPr>
                <a:t>2</a:t>
              </a:r>
              <a:endParaRPr lang="zh-CN" altLang="en-US" b="1" baseline="30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r="6312"/>
          <a:stretch>
            <a:fillRect/>
          </a:stretch>
        </p:blipFill>
        <p:spPr>
          <a:xfrm>
            <a:off x="7985125" y="3863340"/>
            <a:ext cx="3091815" cy="277304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9841621" y="3150538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dirty="0" err="1">
                <a:solidFill>
                  <a:prstClr val="black"/>
                </a:solidFill>
              </a:rPr>
              <a:t>ZnS</a:t>
            </a:r>
            <a:r>
              <a:rPr lang="en-US" altLang="zh-CN" dirty="0">
                <a:solidFill>
                  <a:prstClr val="black"/>
                </a:solidFill>
              </a:rPr>
              <a:t>(Ag)+</a:t>
            </a:r>
            <a:r>
              <a:rPr lang="en-US" altLang="zh-CN" baseline="30000" dirty="0">
                <a:solidFill>
                  <a:prstClr val="black"/>
                </a:solidFill>
              </a:rPr>
              <a:t>6</a:t>
            </a:r>
            <a:r>
              <a:rPr lang="en-US" altLang="zh-CN" dirty="0">
                <a:solidFill>
                  <a:prstClr val="black"/>
                </a:solidFill>
              </a:rPr>
              <a:t>LiF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70262" y="6266501"/>
            <a:ext cx="1382110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p>
            <a:r>
              <a:rPr lang="en-US" altLang="zh-CN" dirty="0" err="1">
                <a:solidFill>
                  <a:prstClr val="black"/>
                </a:solidFill>
              </a:rPr>
              <a:t>ZnS</a:t>
            </a:r>
            <a:r>
              <a:rPr lang="en-US" altLang="zh-CN" dirty="0">
                <a:solidFill>
                  <a:prstClr val="black"/>
                </a:solidFill>
              </a:rPr>
              <a:t>(Ag)+</a:t>
            </a:r>
            <a:r>
              <a:rPr lang="en-US" altLang="zh-CN" baseline="30000" dirty="0">
                <a:solidFill>
                  <a:prstClr val="black"/>
                </a:solidFill>
              </a:rPr>
              <a:t>10</a:t>
            </a:r>
            <a:r>
              <a:rPr lang="en-US" altLang="zh-CN" dirty="0">
                <a:solidFill>
                  <a:prstClr val="black"/>
                </a:solidFill>
              </a:rPr>
              <a:t>B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21" name="Picture 4" descr="C:\Users\XinhuaMA\Desktop\sumsung\PRISMA-IHEP-2012\SV600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9225" y="838835"/>
            <a:ext cx="308165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右箭头 21"/>
          <p:cNvSpPr/>
          <p:nvPr/>
        </p:nvSpPr>
        <p:spPr>
          <a:xfrm rot="5400000">
            <a:off x="9009783" y="3386055"/>
            <a:ext cx="432048" cy="654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5" name="图片 24" descr="IMG_0002"/>
          <p:cNvPicPr>
            <a:picLocks noChangeAspect="1"/>
          </p:cNvPicPr>
          <p:nvPr/>
        </p:nvPicPr>
        <p:blipFill>
          <a:blip r:embed="rId5"/>
          <a:srcRect l="20607" t="10001" r="24995" b="2718"/>
          <a:stretch>
            <a:fillRect/>
          </a:stretch>
        </p:blipFill>
        <p:spPr>
          <a:xfrm>
            <a:off x="3168650" y="3630930"/>
            <a:ext cx="2935605" cy="3140710"/>
          </a:xfrm>
          <a:prstGeom prst="snipRound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255" y="1282700"/>
            <a:ext cx="1820545" cy="264668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846445" y="4623435"/>
            <a:ext cx="2228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北京滨松</a:t>
            </a:r>
            <a:r>
              <a:rPr lang="en-US" altLang="zh-CN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CR165</a:t>
            </a:r>
            <a:endParaRPr lang="en-US" altLang="zh-CN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9266" name="Rectangle 1026"/>
          <p:cNvSpPr>
            <a:spLocks noChangeArrowheads="1"/>
          </p:cNvSpPr>
          <p:nvPr/>
        </p:nvSpPr>
        <p:spPr bwMode="auto">
          <a:xfrm>
            <a:off x="4012565" y="172085"/>
            <a:ext cx="3960813" cy="666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lIns="92075" tIns="46038" rIns="92075" bIns="46038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en-</a:t>
            </a:r>
            <a:r>
              <a:rPr kumimoji="0" lang="zh-CN" alt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探测器设计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3440" y="278130"/>
            <a:ext cx="5166995" cy="1991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/>
              <a:t>Neutron capture efficiency with thickness of scintillator by using neutron source Cf252. 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>
                <a:latin typeface="黑体" panose="02010609060101010101" pitchFamily="49" charset="-122"/>
              </a:rPr>
              <a:t>→ </a:t>
            </a:r>
            <a:r>
              <a:rPr lang="en-US" altLang="zh-CN" dirty="0" smtClean="0">
                <a:solidFill>
                  <a:prstClr val="black"/>
                </a:solidFill>
              </a:rPr>
              <a:t>50mg/cm2, 22.5%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1944" y="1802952"/>
            <a:ext cx="5578317" cy="4120459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7104112" y="980728"/>
            <a:ext cx="0" cy="46805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348028" y="577054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50mg/cm2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146800" y="4229100"/>
            <a:ext cx="1282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433" y="278022"/>
            <a:ext cx="3505784" cy="5759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50" y="877858"/>
            <a:ext cx="5029901" cy="1027964"/>
          </a:xfrm>
          <a:prstGeom prst="rect">
            <a:avLst/>
          </a:prstGeom>
        </p:spPr>
      </p:pic>
      <p:pic>
        <p:nvPicPr>
          <p:cNvPr id="12" name="图片 11" descr="IMG_0142"/>
          <p:cNvPicPr>
            <a:picLocks noChangeAspect="1"/>
          </p:cNvPicPr>
          <p:nvPr/>
        </p:nvPicPr>
        <p:blipFill>
          <a:blip r:embed="rId4"/>
          <a:srcRect l="7005" t="32498" r="17134" b="-1312"/>
          <a:stretch>
            <a:fillRect/>
          </a:stretch>
        </p:blipFill>
        <p:spPr>
          <a:xfrm>
            <a:off x="228600" y="3063240"/>
            <a:ext cx="5288280" cy="3675380"/>
          </a:xfrm>
          <a:prstGeom prst="round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2155" y="2602865"/>
            <a:ext cx="4281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实验室装配探测器单元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57860" y="521623"/>
            <a:ext cx="8229600" cy="864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rPr>
              <a:t>宇宙线簇射事例</a:t>
            </a:r>
            <a:r>
              <a:rPr lang="zh-CN" altLang="en-US" sz="2400" b="1" dirty="0" smtClean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rPr>
              <a:t>：得到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rPr>
              <a:t>电磁成分和中子，</a:t>
            </a:r>
            <a:r>
              <a:rPr lang="zh-CN" altLang="en-US" sz="2400" b="1" dirty="0" smtClean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rPr>
              <a:t>包含时序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68095" y="1719580"/>
            <a:ext cx="10574655" cy="45104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14" name="直接箭头连接符 13"/>
          <p:cNvCxnSpPr/>
          <p:nvPr/>
        </p:nvCxnSpPr>
        <p:spPr>
          <a:xfrm flipH="1">
            <a:off x="3791744" y="3140968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7651750" y="2646680"/>
            <a:ext cx="426720" cy="85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4223792" y="2996952"/>
            <a:ext cx="10972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  <a:ea typeface="黑体" panose="02010609060101010101" pitchFamily="49" charset="-122"/>
              </a:rPr>
              <a:t>电磁成分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7316336" y="2402592"/>
            <a:ext cx="6400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  <a:ea typeface="黑体" panose="02010609060101010101" pitchFamily="49" charset="-122"/>
              </a:rPr>
              <a:t>中子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1543685"/>
            <a:ext cx="9716770" cy="44246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12520" y="633095"/>
            <a:ext cx="480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探测器电子学系统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5" name="Номер слайда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  <p:pic>
        <p:nvPicPr>
          <p:cNvPr id="38917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" y="245110"/>
            <a:ext cx="6390640" cy="2994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0" name="AutoShape 7"/>
          <p:cNvSpPr/>
          <p:nvPr/>
        </p:nvSpPr>
        <p:spPr>
          <a:xfrm>
            <a:off x="9067800" y="4267200"/>
            <a:ext cx="144463" cy="144463"/>
          </a:xfrm>
          <a:prstGeom prst="roundRect">
            <a:avLst>
              <a:gd name="adj" fmla="val 1111"/>
            </a:avLst>
          </a:prstGeom>
          <a:noFill/>
          <a:ln w="9360" cap="sq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pic>
        <p:nvPicPr>
          <p:cNvPr id="38922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85" y="3738880"/>
            <a:ext cx="4114800" cy="2617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269990" y="245110"/>
            <a:ext cx="545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Running time: 2013.11——</a:t>
            </a:r>
            <a:r>
              <a:rPr lang="en-US" sz="2800"/>
              <a:t>2017.05</a:t>
            </a:r>
            <a:endParaRPr lang="en-US" sz="2800"/>
          </a:p>
        </p:txBody>
      </p:sp>
      <p:sp>
        <p:nvSpPr>
          <p:cNvPr id="8194" name="标题 3"/>
          <p:cNvSpPr>
            <a:spLocks noGrp="1"/>
          </p:cNvSpPr>
          <p:nvPr/>
        </p:nvSpPr>
        <p:spPr>
          <a:xfrm>
            <a:off x="6777355" y="758825"/>
            <a:ext cx="4728210" cy="86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n-US" altLang="zh-CN" sz="18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PRISMA-YBJ+ARGO-YBJ</a:t>
            </a:r>
            <a:r>
              <a:rPr lang="zh-CN" altLang="en-US" sz="18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：高海拔联合观测</a:t>
            </a:r>
            <a:endParaRPr lang="zh-CN" altLang="en-US" sz="1800" b="1" dirty="0" smtClean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pPr marL="514350" indent="-514350"/>
            <a:endParaRPr lang="zh-CN" altLang="en-US" sz="1800" b="1" dirty="0" smtClean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pPr marL="514350" indent="-514350"/>
            <a:r>
              <a:rPr lang="zh-CN" altLang="en-US" sz="18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闪烁体采用：</a:t>
            </a:r>
            <a:r>
              <a:rPr lang="en-GB" altLang="x-none" sz="1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ZnS(Ag)+</a:t>
            </a:r>
            <a:r>
              <a:rPr lang="en-GB" altLang="x-none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6</a:t>
            </a:r>
            <a:r>
              <a:rPr lang="en-GB" altLang="x-none" sz="1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LiF</a:t>
            </a:r>
            <a:endParaRPr lang="zh-CN" altLang="en-US" sz="1800" b="1" dirty="0" smtClean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29400" y="5364480"/>
            <a:ext cx="42367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/>
              <a:t>“</a:t>
            </a:r>
            <a:r>
              <a:rPr lang="zh-CN" altLang="en-US" i="1">
                <a:sym typeface="+mn-ea"/>
              </a:rPr>
              <a:t>Detection of thermal neutrons with the PRISMA-YBJ array in extensive air showers selected by the ARGO-YBJ experiment</a:t>
            </a:r>
            <a:r>
              <a:rPr lang="en-US" altLang="zh-CN" i="1"/>
              <a:t>”</a:t>
            </a:r>
            <a:endParaRPr lang="zh-CN" altLang="en-US" i="1"/>
          </a:p>
          <a:p>
            <a:r>
              <a:rPr lang="zh-CN" altLang="en-US" b="1" i="1">
                <a:solidFill>
                  <a:srgbClr val="FF0000"/>
                </a:solidFill>
              </a:rPr>
              <a:t>Astroparticle Physics 81 (2016) 49–60</a:t>
            </a:r>
            <a:endParaRPr lang="zh-CN" altLang="en-US" b="1" i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824355"/>
            <a:ext cx="2715895" cy="3540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075" y="2129790"/>
            <a:ext cx="2564130" cy="274383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975360" y="624205"/>
            <a:ext cx="4023360" cy="488315"/>
          </a:xfrm>
        </p:spPr>
        <p:txBody>
          <a:bodyPr>
            <a:noAutofit/>
          </a:bodyPr>
          <a:lstStyle/>
          <a:p>
            <a:r>
              <a:rPr lang="en-US" altLang="zh-CN" sz="2800" b="1" dirty="0" smtClean="0"/>
              <a:t>PRISMA-LHAASO-16</a:t>
            </a:r>
            <a:endParaRPr lang="zh-CN" altLang="en-US" sz="28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243822"/>
            <a:ext cx="5888297" cy="39747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1040" y="5487658"/>
            <a:ext cx="550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Detectors are </a:t>
            </a:r>
            <a:r>
              <a:rPr lang="en-US" altLang="zh-CN" sz="2400" dirty="0"/>
              <a:t>housed against raining. </a:t>
            </a:r>
            <a:endParaRPr lang="en-US" altLang="zh-CN" sz="2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0" y="3899951"/>
            <a:ext cx="1957267" cy="2637157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5478963" y="5487658"/>
            <a:ext cx="1671137" cy="258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4221480" y="3870960"/>
            <a:ext cx="875401" cy="1616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875458"/>
            <a:ext cx="1833966" cy="27509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12961" y="29847"/>
            <a:ext cx="6843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eXGyreHeros-Bold"/>
              </a:rPr>
              <a:t>EAS thermal neutron detection with the</a:t>
            </a:r>
            <a:r>
              <a:rPr lang="zh-CN" altLang="en-US" b="1" dirty="0">
                <a:solidFill>
                  <a:srgbClr val="FF0000"/>
                </a:solidFill>
                <a:latin typeface="TeXGyreHeros-Bold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eXGyreHeros-Bold"/>
              </a:rPr>
              <a:t>PRISMA-LHAASO-16 experiment,</a:t>
            </a:r>
            <a:r>
              <a:rPr lang="zh-CN" altLang="en-US" b="1" dirty="0">
                <a:solidFill>
                  <a:srgbClr val="FF0000"/>
                </a:solidFill>
                <a:latin typeface="TeXGyreHeros-Bold"/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2017 JINST 12 P12028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3956141" y="2250933"/>
            <a:ext cx="3464359" cy="435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364" y="76117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FADC: </a:t>
            </a:r>
            <a:r>
              <a:rPr lang="zh-CN" altLang="en-US" dirty="0" smtClean="0"/>
              <a:t>四川大学</a:t>
            </a:r>
            <a:endParaRPr lang="zh-CN" altLang="en-US" dirty="0" smtClean="0"/>
          </a:p>
          <a:p>
            <a:pPr marL="0" indent="0">
              <a:buNone/>
            </a:pPr>
            <a:r>
              <a:rPr lang="en-US" altLang="zh-CN" dirty="0" smtClean="0"/>
              <a:t> DAQ-50-32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24649" y="2675892"/>
            <a:ext cx="9197812" cy="3632835"/>
            <a:chOff x="1524649" y="2675892"/>
            <a:chExt cx="9197812" cy="3632835"/>
          </a:xfrm>
        </p:grpSpPr>
        <p:sp>
          <p:nvSpPr>
            <p:cNvPr id="103" name="圆角矩形 102"/>
            <p:cNvSpPr/>
            <p:nvPr/>
          </p:nvSpPr>
          <p:spPr>
            <a:xfrm>
              <a:off x="3105693" y="2675892"/>
              <a:ext cx="609600" cy="435428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SB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圆角矩形 103"/>
            <p:cNvSpPr/>
            <p:nvPr/>
          </p:nvSpPr>
          <p:spPr>
            <a:xfrm>
              <a:off x="4294050" y="2675892"/>
              <a:ext cx="609600" cy="435428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AB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圆角矩形 104"/>
            <p:cNvSpPr/>
            <p:nvPr/>
          </p:nvSpPr>
          <p:spPr>
            <a:xfrm>
              <a:off x="5634807" y="2713992"/>
              <a:ext cx="609600" cy="435428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DB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6933654" y="2703197"/>
              <a:ext cx="609600" cy="435428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PB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8261076" y="2693037"/>
              <a:ext cx="609600" cy="435428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NB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08" name="直接连接符 107"/>
            <p:cNvCxnSpPr>
              <a:stCxn id="103" idx="3"/>
              <a:endCxn id="104" idx="1"/>
            </p:cNvCxnSpPr>
            <p:nvPr/>
          </p:nvCxnSpPr>
          <p:spPr>
            <a:xfrm>
              <a:off x="3715293" y="2893606"/>
              <a:ext cx="578485" cy="0"/>
            </a:xfrm>
            <a:prstGeom prst="line">
              <a:avLst/>
            </a:prstGeom>
            <a:noFill/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109" name="直接连接符 108"/>
            <p:cNvCxnSpPr/>
            <p:nvPr/>
          </p:nvCxnSpPr>
          <p:spPr>
            <a:xfrm>
              <a:off x="4916350" y="2906306"/>
              <a:ext cx="718457" cy="0"/>
            </a:xfrm>
            <a:prstGeom prst="line">
              <a:avLst/>
            </a:prstGeom>
            <a:noFill/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110" name="直接连接符 109"/>
            <p:cNvCxnSpPr/>
            <p:nvPr/>
          </p:nvCxnSpPr>
          <p:spPr>
            <a:xfrm>
              <a:off x="6182177" y="2910751"/>
              <a:ext cx="718457" cy="0"/>
            </a:xfrm>
            <a:prstGeom prst="line">
              <a:avLst/>
            </a:prstGeom>
            <a:noFill/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111" name="直接连接符 110"/>
            <p:cNvCxnSpPr/>
            <p:nvPr/>
          </p:nvCxnSpPr>
          <p:spPr>
            <a:xfrm>
              <a:off x="7543254" y="2910751"/>
              <a:ext cx="718457" cy="0"/>
            </a:xfrm>
            <a:prstGeom prst="line">
              <a:avLst/>
            </a:prstGeom>
            <a:noFill/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grpSp>
          <p:nvGrpSpPr>
            <p:cNvPr id="112" name="组合 111"/>
            <p:cNvGrpSpPr/>
            <p:nvPr/>
          </p:nvGrpSpPr>
          <p:grpSpPr>
            <a:xfrm>
              <a:off x="1524649" y="3516170"/>
              <a:ext cx="9197812" cy="2792557"/>
              <a:chOff x="1097929" y="2459355"/>
              <a:chExt cx="9197812" cy="2792557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1097929" y="2459355"/>
                <a:ext cx="9197812" cy="2792557"/>
                <a:chOff x="1097929" y="2459355"/>
                <a:chExt cx="9197812" cy="2792557"/>
              </a:xfrm>
            </p:grpSpPr>
            <p:grpSp>
              <p:nvGrpSpPr>
                <p:cNvPr id="115" name="组合 114"/>
                <p:cNvGrpSpPr/>
                <p:nvPr/>
              </p:nvGrpSpPr>
              <p:grpSpPr>
                <a:xfrm>
                  <a:off x="2360022" y="2459355"/>
                  <a:ext cx="6687159" cy="2792557"/>
                  <a:chOff x="1037616" y="2695575"/>
                  <a:chExt cx="6687159" cy="2792557"/>
                </a:xfrm>
              </p:grpSpPr>
              <p:sp>
                <p:nvSpPr>
                  <p:cNvPr id="121" name="矩形 120"/>
                  <p:cNvSpPr/>
                  <p:nvPr/>
                </p:nvSpPr>
                <p:spPr>
                  <a:xfrm>
                    <a:off x="2457176" y="3214552"/>
                    <a:ext cx="966652" cy="592183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2" name="矩形 121"/>
                  <p:cNvSpPr/>
                  <p:nvPr/>
                </p:nvSpPr>
                <p:spPr>
                  <a:xfrm>
                    <a:off x="2457176" y="3898175"/>
                    <a:ext cx="966652" cy="592183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3" name="矩形 122"/>
                  <p:cNvSpPr/>
                  <p:nvPr/>
                </p:nvSpPr>
                <p:spPr>
                  <a:xfrm>
                    <a:off x="3754753" y="3214552"/>
                    <a:ext cx="1828218" cy="1275805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4" name="矩形 123"/>
                  <p:cNvSpPr/>
                  <p:nvPr/>
                </p:nvSpPr>
                <p:spPr>
                  <a:xfrm>
                    <a:off x="5913896" y="3230046"/>
                    <a:ext cx="1602313" cy="1260311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5" name="文本框 124"/>
                  <p:cNvSpPr txBox="1"/>
                  <p:nvPr/>
                </p:nvSpPr>
                <p:spPr>
                  <a:xfrm>
                    <a:off x="3928948" y="2844485"/>
                    <a:ext cx="138897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Digital Board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26" name="文本框 125"/>
                  <p:cNvSpPr txBox="1"/>
                  <p:nvPr/>
                </p:nvSpPr>
                <p:spPr>
                  <a:xfrm>
                    <a:off x="6382116" y="2844687"/>
                    <a:ext cx="113409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Net Board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27" name="文本框 126"/>
                  <p:cNvSpPr txBox="1"/>
                  <p:nvPr/>
                </p:nvSpPr>
                <p:spPr>
                  <a:xfrm>
                    <a:off x="2501920" y="4822023"/>
                    <a:ext cx="13874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Power Board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28" name="矩形 127"/>
                  <p:cNvSpPr/>
                  <p:nvPr/>
                </p:nvSpPr>
                <p:spPr>
                  <a:xfrm>
                    <a:off x="2457175" y="4711882"/>
                    <a:ext cx="2264229" cy="592183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cxnSp>
                <p:nvCxnSpPr>
                  <p:cNvPr id="129" name="直接箭头连接符 128"/>
                  <p:cNvCxnSpPr/>
                  <p:nvPr/>
                </p:nvCxnSpPr>
                <p:spPr>
                  <a:xfrm flipV="1">
                    <a:off x="3423826" y="3511927"/>
                    <a:ext cx="330925" cy="1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30" name="直接箭头连接符 129"/>
                  <p:cNvCxnSpPr/>
                  <p:nvPr/>
                </p:nvCxnSpPr>
                <p:spPr>
                  <a:xfrm flipV="1">
                    <a:off x="3423825" y="4194265"/>
                    <a:ext cx="330925" cy="1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31" name="直接箭头连接符 130"/>
                  <p:cNvCxnSpPr>
                    <a:endCxn id="122" idx="2"/>
                  </p:cNvCxnSpPr>
                  <p:nvPr/>
                </p:nvCxnSpPr>
                <p:spPr>
                  <a:xfrm flipV="1">
                    <a:off x="2940502" y="4490358"/>
                    <a:ext cx="0" cy="221524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32" name="直接箭头连接符 131"/>
                  <p:cNvCxnSpPr/>
                  <p:nvPr/>
                </p:nvCxnSpPr>
                <p:spPr>
                  <a:xfrm flipV="1">
                    <a:off x="4255496" y="4490358"/>
                    <a:ext cx="0" cy="221524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33" name="文本框 132"/>
                  <p:cNvSpPr txBox="1"/>
                  <p:nvPr/>
                </p:nvSpPr>
                <p:spPr>
                  <a:xfrm>
                    <a:off x="2412592" y="3179501"/>
                    <a:ext cx="1042273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16</a:t>
                    </a:r>
                    <a:endParaRPr kumimoji="0" lang="en-US" altLang="zh-CN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Channels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34" name="矩形 133"/>
                  <p:cNvSpPr/>
                  <p:nvPr/>
                </p:nvSpPr>
                <p:spPr>
                  <a:xfrm>
                    <a:off x="4008993" y="3267735"/>
                    <a:ext cx="518163" cy="50509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5" name="矩形 134"/>
                  <p:cNvSpPr/>
                  <p:nvPr/>
                </p:nvSpPr>
                <p:spPr>
                  <a:xfrm>
                    <a:off x="4008993" y="3923056"/>
                    <a:ext cx="505101" cy="50509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6" name="文本框 135"/>
                  <p:cNvSpPr txBox="1"/>
                  <p:nvPr/>
                </p:nvSpPr>
                <p:spPr>
                  <a:xfrm>
                    <a:off x="3995182" y="3332200"/>
                    <a:ext cx="5838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ADC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37" name="文本框 136"/>
                  <p:cNvSpPr txBox="1"/>
                  <p:nvPr/>
                </p:nvSpPr>
                <p:spPr>
                  <a:xfrm>
                    <a:off x="3976168" y="4009599"/>
                    <a:ext cx="5838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ADC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38" name="矩形 137"/>
                  <p:cNvSpPr/>
                  <p:nvPr/>
                </p:nvSpPr>
                <p:spPr>
                  <a:xfrm>
                    <a:off x="4777985" y="3579049"/>
                    <a:ext cx="649371" cy="50509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9" name="文本框 138"/>
                  <p:cNvSpPr txBox="1"/>
                  <p:nvPr/>
                </p:nvSpPr>
                <p:spPr>
                  <a:xfrm>
                    <a:off x="4765986" y="3657852"/>
                    <a:ext cx="6880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FPGA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40" name="矩形 139"/>
                  <p:cNvSpPr/>
                  <p:nvPr/>
                </p:nvSpPr>
                <p:spPr>
                  <a:xfrm>
                    <a:off x="6025217" y="3648329"/>
                    <a:ext cx="649371" cy="50509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1" name="文本框 140"/>
                  <p:cNvSpPr txBox="1"/>
                  <p:nvPr/>
                </p:nvSpPr>
                <p:spPr>
                  <a:xfrm>
                    <a:off x="6025217" y="3715413"/>
                    <a:ext cx="6880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FPGA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42" name="矩形 141"/>
                  <p:cNvSpPr/>
                  <p:nvPr/>
                </p:nvSpPr>
                <p:spPr>
                  <a:xfrm>
                    <a:off x="6857618" y="3648329"/>
                    <a:ext cx="554158" cy="50509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3" name="文本框 142"/>
                  <p:cNvSpPr txBox="1"/>
                  <p:nvPr/>
                </p:nvSpPr>
                <p:spPr>
                  <a:xfrm>
                    <a:off x="6857618" y="3719854"/>
                    <a:ext cx="61747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RJ45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44" name="矩形 143"/>
                  <p:cNvSpPr/>
                  <p:nvPr/>
                </p:nvSpPr>
                <p:spPr>
                  <a:xfrm>
                    <a:off x="1037616" y="2695575"/>
                    <a:ext cx="6687159" cy="2792557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70AD47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5" name="文本框 144"/>
                  <p:cNvSpPr txBox="1"/>
                  <p:nvPr/>
                </p:nvSpPr>
                <p:spPr>
                  <a:xfrm>
                    <a:off x="2391862" y="2845219"/>
                    <a:ext cx="14430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Analog Board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46" name="矩形 145"/>
                  <p:cNvSpPr/>
                  <p:nvPr/>
                </p:nvSpPr>
                <p:spPr>
                  <a:xfrm>
                    <a:off x="1152417" y="3214552"/>
                    <a:ext cx="966652" cy="1275805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7" name="文本框 146"/>
                  <p:cNvSpPr txBox="1"/>
                  <p:nvPr/>
                </p:nvSpPr>
                <p:spPr>
                  <a:xfrm>
                    <a:off x="1038082" y="2857636"/>
                    <a:ext cx="14094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</a:rPr>
                      <a:t>Switch Board</a:t>
                    </a: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148" name="直接箭头连接符 147"/>
                  <p:cNvCxnSpPr/>
                  <p:nvPr/>
                </p:nvCxnSpPr>
                <p:spPr>
                  <a:xfrm flipV="1">
                    <a:off x="5587819" y="3923056"/>
                    <a:ext cx="330925" cy="1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49" name="直接箭头连接符 148"/>
                  <p:cNvCxnSpPr/>
                  <p:nvPr/>
                </p:nvCxnSpPr>
                <p:spPr>
                  <a:xfrm flipV="1">
                    <a:off x="2113868" y="3510150"/>
                    <a:ext cx="330925" cy="1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50" name="直接箭头连接符 149"/>
                  <p:cNvCxnSpPr/>
                  <p:nvPr/>
                </p:nvCxnSpPr>
                <p:spPr>
                  <a:xfrm flipV="1">
                    <a:off x="2117573" y="4194264"/>
                    <a:ext cx="330925" cy="1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sp>
              <p:nvSpPr>
                <p:cNvPr id="116" name="文本框 115"/>
                <p:cNvSpPr txBox="1"/>
                <p:nvPr/>
              </p:nvSpPr>
              <p:spPr>
                <a:xfrm>
                  <a:off x="3726619" y="3624715"/>
                  <a:ext cx="104227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rPr>
                    <a:t>16</a:t>
                  </a:r>
                  <a:endPara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rPr>
                    <a:t>Channels</a:t>
                  </a: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7" name="右箭头 116"/>
                <p:cNvSpPr/>
                <p:nvPr/>
              </p:nvSpPr>
              <p:spPr>
                <a:xfrm>
                  <a:off x="1120140" y="3424475"/>
                  <a:ext cx="1239882" cy="492732"/>
                </a:xfrm>
                <a:prstGeom prst="rightArrow">
                  <a:avLst/>
                </a:prstGeom>
                <a:noFill/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8" name="文本框 117"/>
                <p:cNvSpPr txBox="1"/>
                <p:nvPr/>
              </p:nvSpPr>
              <p:spPr>
                <a:xfrm>
                  <a:off x="1097929" y="3489714"/>
                  <a:ext cx="10486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rPr>
                    <a:t>Amplifier</a:t>
                  </a: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9" name="右箭头 118"/>
                <p:cNvSpPr/>
                <p:nvPr/>
              </p:nvSpPr>
              <p:spPr>
                <a:xfrm>
                  <a:off x="9055859" y="3424475"/>
                  <a:ext cx="1239882" cy="492732"/>
                </a:xfrm>
                <a:prstGeom prst="rightArrow">
                  <a:avLst/>
                </a:prstGeom>
                <a:noFill/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0" name="文本框 119"/>
                <p:cNvSpPr txBox="1"/>
                <p:nvPr/>
              </p:nvSpPr>
              <p:spPr>
                <a:xfrm>
                  <a:off x="9033648" y="3489714"/>
                  <a:ext cx="11279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rPr>
                    <a:t>Computer</a:t>
                  </a: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14" name="矩形 113"/>
              <p:cNvSpPr/>
              <p:nvPr/>
            </p:nvSpPr>
            <p:spPr>
              <a:xfrm>
                <a:off x="2324166" y="4199332"/>
                <a:ext cx="13125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BNC to SMB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graphicFrame>
        <p:nvGraphicFramePr>
          <p:cNvPr id="152" name="表格 151"/>
          <p:cNvGraphicFramePr>
            <a:graphicFrameLocks noGrp="1"/>
          </p:cNvGraphicFramePr>
          <p:nvPr/>
        </p:nvGraphicFramePr>
        <p:xfrm>
          <a:off x="6342684" y="148563"/>
          <a:ext cx="5303520" cy="2221230"/>
        </p:xfrm>
        <a:graphic>
          <a:graphicData uri="http://schemas.openxmlformats.org/drawingml/2006/table">
            <a:tbl>
              <a:tblPr/>
              <a:tblGrid>
                <a:gridCol w="651510"/>
                <a:gridCol w="1051560"/>
                <a:gridCol w="557530"/>
                <a:gridCol w="557530"/>
                <a:gridCol w="2485390"/>
              </a:tblGrid>
              <a:tr h="4191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名称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单位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353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规格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模拟电路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块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</a:t>
                      </a: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路信号输入输入输出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ADC</a:t>
                      </a: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电路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块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32</a:t>
                      </a: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路、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50MHz</a:t>
                      </a: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</a:t>
                      </a: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位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ADC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数据采集电路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块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最大数据传输率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60Mbits/s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低压直流电源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块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220V AC</a:t>
                      </a: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输入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仪器机箱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个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1U</a:t>
                      </a: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标准机箱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随机软件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套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平台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Specification of detector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624013"/>
            <a:ext cx="113792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 smtClean="0"/>
              <a:t>Threshold of PMT is 3mV.</a:t>
            </a:r>
            <a:endParaRPr lang="en-US" altLang="zh-CN" dirty="0" smtClean="0"/>
          </a:p>
          <a:p>
            <a:pPr>
              <a:lnSpc>
                <a:spcPct val="110000"/>
              </a:lnSpc>
            </a:pPr>
            <a:r>
              <a:rPr lang="en-US" altLang="zh-CN" dirty="0" smtClean="0"/>
              <a:t>50-100 </a:t>
            </a:r>
            <a:r>
              <a:rPr lang="en-US" altLang="zh-CN" dirty="0"/>
              <a:t>photoelectrons per neutron </a:t>
            </a:r>
            <a:r>
              <a:rPr lang="en-US" altLang="zh-CN" dirty="0" smtClean="0"/>
              <a:t>capture</a:t>
            </a:r>
            <a:endParaRPr lang="en-US" altLang="zh-CN" dirty="0" smtClean="0"/>
          </a:p>
          <a:p>
            <a:pPr>
              <a:lnSpc>
                <a:spcPct val="110000"/>
              </a:lnSpc>
            </a:pPr>
            <a:r>
              <a:rPr lang="en-US" altLang="zh-CN" dirty="0"/>
              <a:t>The efficiency for thermal neutron detection </a:t>
            </a:r>
            <a:r>
              <a:rPr lang="en-US" altLang="zh-CN" dirty="0" smtClean="0"/>
              <a:t>is ~20%.</a:t>
            </a:r>
            <a:endParaRPr lang="en-US" altLang="zh-CN" dirty="0" smtClean="0"/>
          </a:p>
          <a:p>
            <a:pPr>
              <a:lnSpc>
                <a:spcPct val="110000"/>
              </a:lnSpc>
            </a:pPr>
            <a:r>
              <a:rPr lang="en-US" altLang="zh-CN" dirty="0"/>
              <a:t>Pulse </a:t>
            </a:r>
            <a:r>
              <a:rPr lang="en-US" altLang="zh-CN" dirty="0" smtClean="0"/>
              <a:t>shapes of electrons in dynode 8 and dynode 5 are recorded in </a:t>
            </a:r>
            <a:r>
              <a:rPr lang="en-US" altLang="zh-CN" dirty="0"/>
              <a:t>500</a:t>
            </a:r>
            <a:r>
              <a:rPr lang="el-GR" altLang="zh-CN" dirty="0"/>
              <a:t>μ</a:t>
            </a:r>
            <a:r>
              <a:rPr lang="en-US" altLang="zh-CN" dirty="0" smtClean="0"/>
              <a:t>s after trigger (the 8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bin is trigger time). Time bin width of the </a:t>
            </a:r>
            <a:r>
              <a:rPr lang="en-US" altLang="zh-CN" dirty="0"/>
              <a:t>f</a:t>
            </a:r>
            <a:r>
              <a:rPr lang="en-US" altLang="zh-CN" dirty="0" smtClean="0"/>
              <a:t>irst 64 bins are 20ns, and others are 1</a:t>
            </a:r>
            <a:r>
              <a:rPr lang="el-GR" altLang="zh-CN" dirty="0"/>
              <a:t> μ</a:t>
            </a:r>
            <a:r>
              <a:rPr lang="en-US" altLang="zh-CN" dirty="0" smtClean="0"/>
              <a:t>s.</a:t>
            </a:r>
            <a:endParaRPr lang="en-US" altLang="zh-CN" dirty="0" smtClean="0"/>
          </a:p>
          <a:p>
            <a:pPr>
              <a:lnSpc>
                <a:spcPct val="110000"/>
              </a:lnSpc>
            </a:pPr>
            <a:r>
              <a:rPr lang="en-US" altLang="zh-CN" dirty="0" smtClean="0"/>
              <a:t>Pulse shapes of neutrons are recorded in</a:t>
            </a:r>
            <a:r>
              <a:rPr lang="en-US" altLang="zh-CN" dirty="0" smtClean="0">
                <a:solidFill>
                  <a:srgbClr val="FF0000"/>
                </a:solidFill>
              </a:rPr>
              <a:t> 20ms </a:t>
            </a:r>
            <a:r>
              <a:rPr lang="en-US" altLang="zh-CN" dirty="0" smtClean="0"/>
              <a:t>time gate after trigger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7472" y="-39432"/>
            <a:ext cx="5566328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840" y="837565"/>
            <a:ext cx="10515600" cy="1325563"/>
          </a:xfrm>
        </p:spPr>
        <p:txBody>
          <a:bodyPr/>
          <a:lstStyle/>
          <a:p>
            <a:r>
              <a:rPr lang="en-US" altLang="zh-CN" dirty="0" err="1" smtClean="0"/>
              <a:t>Sp</a:t>
            </a:r>
            <a:r>
              <a:rPr lang="en-US" altLang="zh-CN" dirty="0" smtClean="0"/>
              <a:t>: charged spectrum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3931920" cy="4351338"/>
          </a:xfrm>
        </p:spPr>
        <p:txBody>
          <a:bodyPr/>
          <a:lstStyle/>
          <a:p>
            <a:r>
              <a:rPr lang="en-US" altLang="zh-CN" dirty="0"/>
              <a:t>PRISMA-LHAASO-16:</a:t>
            </a:r>
            <a:br>
              <a:rPr lang="en-US" altLang="zh-CN" dirty="0"/>
            </a:br>
            <a:r>
              <a:rPr lang="en-US" altLang="zh-CN" dirty="0" smtClean="0"/>
              <a:t>2018/05/10-180609 </a:t>
            </a:r>
            <a:endParaRPr lang="en-US" altLang="zh-CN" dirty="0"/>
          </a:p>
          <a:p>
            <a:r>
              <a:rPr lang="en-US" altLang="zh-CN" dirty="0" smtClean="0"/>
              <a:t>All detectors in all days are stable (D16 is stopped)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899548" y="-39432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2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13870" y="45522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180510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68900" y="5992297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180609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838200" y="-935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FF0000"/>
                </a:solidFill>
              </a:rPr>
              <a:t>阵列运行良好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5527" y="1511133"/>
            <a:ext cx="5607757" cy="50987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49" y="1674938"/>
            <a:ext cx="5468186" cy="504918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 smtClean="0"/>
              <a:t>Sp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606040" y="1234440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Mean value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96772" y="1142193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RMS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3964" y="176691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65767" y="178301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432967" y="5105334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5255" y="5105334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67132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4059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内容摘要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43735"/>
            <a:ext cx="10515600" cy="3997325"/>
          </a:xfrm>
        </p:spPr>
        <p:txBody>
          <a:bodyPr>
            <a:normAutofit fontScale="90000" lnSpcReduction="20000"/>
          </a:bodyPr>
          <a:p>
            <a:pPr>
              <a:lnSpc>
                <a:spcPct val="130000"/>
              </a:lnSpc>
            </a:pPr>
            <a:r>
              <a:rPr lang="zh-CN" altLang="en-US" sz="3600"/>
              <a:t>背景知识</a:t>
            </a:r>
            <a:endParaRPr lang="zh-CN" altLang="en-US" sz="3600"/>
          </a:p>
          <a:p>
            <a:pPr>
              <a:lnSpc>
                <a:spcPct val="130000"/>
              </a:lnSpc>
            </a:pPr>
            <a:r>
              <a:rPr lang="zh-CN" altLang="en-US" sz="3600"/>
              <a:t>宇宙线热中子探测器工作原理</a:t>
            </a:r>
            <a:endParaRPr lang="zh-CN" altLang="en-US" sz="3600"/>
          </a:p>
          <a:p>
            <a:pPr>
              <a:lnSpc>
                <a:spcPct val="130000"/>
              </a:lnSpc>
            </a:pPr>
            <a:r>
              <a:rPr lang="zh-CN" altLang="en-US" sz="3600"/>
              <a:t>从</a:t>
            </a:r>
            <a:r>
              <a:rPr lang="en-US" altLang="zh-CN" sz="3600"/>
              <a:t>PRISMA-YBJ</a:t>
            </a:r>
            <a:r>
              <a:rPr lang="zh-CN" altLang="en-US" sz="3600"/>
              <a:t>到</a:t>
            </a:r>
            <a:r>
              <a:rPr lang="en-US" altLang="zh-CN" sz="3600"/>
              <a:t>PRISMA-LHAASO</a:t>
            </a:r>
            <a:endParaRPr lang="en-US" altLang="zh-CN" sz="3600"/>
          </a:p>
          <a:p>
            <a:pPr>
              <a:lnSpc>
                <a:spcPct val="130000"/>
              </a:lnSpc>
            </a:pPr>
            <a:r>
              <a:rPr lang="zh-CN" altLang="en-US" sz="3600"/>
              <a:t>实验进展与未来计划</a:t>
            </a:r>
            <a:endParaRPr lang="zh-CN" altLang="en-US" sz="3600"/>
          </a:p>
          <a:p>
            <a:pPr>
              <a:lnSpc>
                <a:spcPct val="130000"/>
              </a:lnSpc>
            </a:pPr>
            <a:r>
              <a:rPr lang="zh-CN" altLang="en-US" sz="3600"/>
              <a:t>丰富的研究内容</a:t>
            </a:r>
            <a:endParaRPr lang="zh-CN" altLang="en-US" sz="3600"/>
          </a:p>
          <a:p>
            <a:pPr>
              <a:lnSpc>
                <a:spcPct val="130000"/>
              </a:lnSpc>
            </a:pPr>
            <a:r>
              <a:rPr lang="zh-CN" altLang="en-US" sz="3600"/>
              <a:t>总结</a:t>
            </a:r>
            <a:endParaRPr lang="zh-CN" altLang="en-US"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9689" y="1453092"/>
            <a:ext cx="5836321" cy="5404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3" y="1453092"/>
            <a:ext cx="5606298" cy="5176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Nm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606040" y="1234440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Mean value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96772" y="1142193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RMS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95237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65767" y="1783014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803220" y="5105268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5255" y="5105334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Detector 15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3380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67132" y="2891519"/>
            <a:ext cx="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days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54964" y="310674"/>
            <a:ext cx="1716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Raining cover of D2 was blew off 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1874520" y="972754"/>
            <a:ext cx="975360" cy="116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688080" y="957005"/>
            <a:ext cx="4191000" cy="1364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5560" y="193064"/>
            <a:ext cx="5047369" cy="66243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432" y="152438"/>
            <a:ext cx="5112568" cy="6705562"/>
          </a:xfrm>
          <a:prstGeom prst="rect">
            <a:avLst/>
          </a:prstGeom>
        </p:spPr>
      </p:pic>
      <p:sp>
        <p:nvSpPr>
          <p:cNvPr id="11" name="内容占位符 2"/>
          <p:cNvSpPr txBox="1"/>
          <p:nvPr/>
        </p:nvSpPr>
        <p:spPr>
          <a:xfrm>
            <a:off x="95733" y="1995304"/>
            <a:ext cx="2310943" cy="20162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2017/12/20</a:t>
            </a:r>
            <a:r>
              <a:rPr lang="zh-CN" altLang="en-US" sz="2000" dirty="0" smtClean="0"/>
              <a:t> </a:t>
            </a:r>
            <a:endParaRPr lang="en-US" altLang="zh-CN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event 9623</a:t>
            </a:r>
            <a:endParaRPr lang="en-US" altLang="zh-CN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Core (14.8m,6.4m)</a:t>
            </a:r>
            <a:endParaRPr lang="en-US" altLang="zh-CN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Zen. 43.0</a:t>
            </a:r>
            <a:r>
              <a:rPr lang="en-US" altLang="zh-CN" sz="2000" dirty="0" smtClean="0">
                <a:latin typeface="黑体" panose="02010609060101010101" pitchFamily="49" charset="-122"/>
              </a:rPr>
              <a:t>°</a:t>
            </a:r>
            <a:endParaRPr lang="en-US" altLang="zh-CN" sz="2000" dirty="0" smtClean="0">
              <a:latin typeface="黑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/>
              <a:t>Azi.-77.5</a:t>
            </a:r>
            <a:r>
              <a:rPr lang="en-US" altLang="zh-CN" sz="2000" dirty="0" smtClean="0">
                <a:latin typeface="黑体" panose="02010609060101010101" pitchFamily="49" charset="-122"/>
              </a:rPr>
              <a:t>°</a:t>
            </a:r>
            <a:endParaRPr lang="en-US" altLang="zh-CN" sz="2000" dirty="0" smtClean="0">
              <a:latin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35760" y="839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d</a:t>
            </a:r>
            <a:r>
              <a:rPr lang="en-US" altLang="zh-CN" dirty="0" smtClean="0">
                <a:solidFill>
                  <a:prstClr val="black"/>
                </a:solidFill>
              </a:rPr>
              <a:t>8</a:t>
            </a:r>
            <a:r>
              <a:rPr lang="zh-CN" altLang="en-US" dirty="0" smtClean="0">
                <a:solidFill>
                  <a:prstClr val="black"/>
                </a:solidFill>
              </a:rPr>
              <a:t>信号幅度</a:t>
            </a:r>
            <a:r>
              <a:rPr lang="en-US" altLang="zh-CN" dirty="0" smtClean="0">
                <a:solidFill>
                  <a:prstClr val="black"/>
                </a:solidFill>
              </a:rPr>
              <a:t>(mV)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23140" y="34078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d</a:t>
            </a:r>
            <a:r>
              <a:rPr lang="en-US" altLang="zh-CN" dirty="0">
                <a:solidFill>
                  <a:prstClr val="black"/>
                </a:solidFill>
              </a:rPr>
              <a:t>5</a:t>
            </a:r>
            <a:r>
              <a:rPr lang="zh-CN" altLang="en-US" dirty="0" smtClean="0">
                <a:solidFill>
                  <a:prstClr val="black"/>
                </a:solidFill>
              </a:rPr>
              <a:t>信号幅度</a:t>
            </a:r>
            <a:r>
              <a:rPr lang="en-US" altLang="zh-CN" dirty="0" smtClean="0">
                <a:solidFill>
                  <a:prstClr val="black"/>
                </a:solidFill>
              </a:rPr>
              <a:t>(mV)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13048" y="839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到达</a:t>
            </a:r>
            <a:r>
              <a:rPr lang="zh-CN" altLang="en-US" dirty="0">
                <a:solidFill>
                  <a:prstClr val="black"/>
                </a:solidFill>
              </a:rPr>
              <a:t>时间</a:t>
            </a:r>
            <a:r>
              <a:rPr lang="en-US" altLang="zh-CN" dirty="0" smtClean="0">
                <a:solidFill>
                  <a:prstClr val="black"/>
                </a:solidFill>
              </a:rPr>
              <a:t>(ns)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59405" y="3407830"/>
            <a:ext cx="103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中子数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4134620" y="418356"/>
            <a:ext cx="737244" cy="2164418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4317848" y="1196752"/>
            <a:ext cx="193976" cy="167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51720" y="460248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Too few neutrons on the roof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75560" y="38100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计划进行中</a:t>
            </a:r>
            <a:endParaRPr lang="zh-CN" altLang="en-US" sz="320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09600" y="1679786"/>
          <a:ext cx="11125200" cy="4534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300"/>
                <a:gridCol w="2781300"/>
                <a:gridCol w="2781300"/>
                <a:gridCol w="2781300"/>
              </a:tblGrid>
              <a:tr h="811591">
                <a:tc>
                  <a:txBody>
                    <a:bodyPr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PRISMA-LHAASO-16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PRISMA-LHAASO-64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PRISMA-LHAASO-400</a:t>
                      </a:r>
                      <a:endParaRPr lang="zh-CN" altLang="en-US" dirty="0"/>
                    </a:p>
                  </a:txBody>
                  <a:tcPr/>
                </a:tc>
              </a:tr>
              <a:tr h="449943">
                <a:tc>
                  <a:txBody>
                    <a:bodyPr/>
                    <a:p>
                      <a:r>
                        <a:rPr lang="en-US" altLang="zh-CN" dirty="0" smtClean="0"/>
                        <a:t>detectors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4×4=16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8×8=64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20×20=400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p>
                      <a:r>
                        <a:rPr lang="en-US" altLang="zh-CN" dirty="0" smtClean="0"/>
                        <a:t>clusters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r>
                        <a:rPr lang="en-US" altLang="zh-CN" dirty="0" smtClean="0"/>
                        <a:t>Array Area(m</a:t>
                      </a:r>
                      <a:r>
                        <a:rPr lang="en-US" altLang="zh-CN" baseline="30000" dirty="0" smtClean="0"/>
                        <a:t>2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15×15=225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35×35=1225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95×95=9025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48640">
                <a:tc>
                  <a:txBody>
                    <a:bodyPr/>
                    <a:p>
                      <a:r>
                        <a:rPr lang="en-US" altLang="zh-CN" dirty="0" smtClean="0"/>
                        <a:t>Trigger rate (2-fold) (Hz)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0.14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0.56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3.5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11591">
                <a:tc>
                  <a:txBody>
                    <a:bodyPr/>
                    <a:p>
                      <a:r>
                        <a:rPr lang="en-US" altLang="zh-CN" dirty="0" smtClean="0"/>
                        <a:t>Data</a:t>
                      </a:r>
                      <a:r>
                        <a:rPr lang="en-US" altLang="zh-CN" baseline="0" dirty="0" smtClean="0"/>
                        <a:t> (GB/day) </a:t>
                      </a:r>
                      <a:endParaRPr lang="en-US" altLang="zh-CN" baseline="0" dirty="0" smtClean="0"/>
                    </a:p>
                    <a:p>
                      <a:r>
                        <a:rPr lang="en-US" altLang="zh-CN" baseline="0" dirty="0" smtClean="0"/>
                        <a:t>(trigger + scaler)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0.036+0.0002=0.0362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/>
                        <a:t>0.144+0.0008=0.1448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0.9+0.005=0.905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60" name="Rectangle 29"/>
          <p:cNvSpPr/>
          <p:nvPr/>
        </p:nvSpPr>
        <p:spPr>
          <a:xfrm>
            <a:off x="4812030" y="301625"/>
            <a:ext cx="7010400" cy="5943600"/>
          </a:xfrm>
          <a:prstGeom prst="rect">
            <a:avLst/>
          </a:prstGeom>
          <a:solidFill>
            <a:srgbClr val="DEF6F1">
              <a:alpha val="50195"/>
            </a:srgbClr>
          </a:solidFill>
          <a:ln w="31680" cap="sq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ru-RU" sz="1800" dirty="0"/>
              <a:t>16 en-detectors in cluster,</a:t>
            </a:r>
            <a:endParaRPr lang="en-US" altLang="ru-RU" sz="1800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ru-RU" sz="1800" dirty="0"/>
              <a:t>25 clusters,</a:t>
            </a:r>
            <a:endParaRPr lang="en-US" altLang="ru-RU" sz="1800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ru-RU" sz="1800" dirty="0"/>
              <a:t>400 en-detectors</a:t>
            </a:r>
            <a:endParaRPr lang="en-US" altLang="ru-RU" sz="1800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sp>
        <p:nvSpPr>
          <p:cNvPr id="45061" name="Oval 30"/>
          <p:cNvSpPr/>
          <p:nvPr/>
        </p:nvSpPr>
        <p:spPr>
          <a:xfrm>
            <a:off x="7955280" y="4191000"/>
            <a:ext cx="990600" cy="1143000"/>
          </a:xfrm>
          <a:prstGeom prst="ellipse">
            <a:avLst/>
          </a:prstGeom>
          <a:solidFill>
            <a:srgbClr val="CCFFFF">
              <a:alpha val="50195"/>
            </a:srgbClr>
          </a:solidFill>
          <a:ln w="936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pic>
        <p:nvPicPr>
          <p:cNvPr id="45062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8555" y="417513"/>
            <a:ext cx="4302125" cy="182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3" name="Стрелка вправо 10"/>
          <p:cNvSpPr/>
          <p:nvPr/>
        </p:nvSpPr>
        <p:spPr>
          <a:xfrm rot="1094932">
            <a:off x="7069455" y="4203700"/>
            <a:ext cx="925513" cy="298450"/>
          </a:xfrm>
          <a:prstGeom prst="rightArrow">
            <a:avLst>
              <a:gd name="adj1" fmla="val 50000"/>
              <a:gd name="adj2" fmla="val 501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sp>
        <p:nvSpPr>
          <p:cNvPr id="45064" name="Овал 11"/>
          <p:cNvSpPr/>
          <p:nvPr/>
        </p:nvSpPr>
        <p:spPr>
          <a:xfrm>
            <a:off x="8018780" y="4486275"/>
            <a:ext cx="304800" cy="2587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sp>
        <p:nvSpPr>
          <p:cNvPr id="45065" name="Овал 12"/>
          <p:cNvSpPr/>
          <p:nvPr/>
        </p:nvSpPr>
        <p:spPr>
          <a:xfrm>
            <a:off x="8572818" y="4486275"/>
            <a:ext cx="304800" cy="2587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sp>
        <p:nvSpPr>
          <p:cNvPr id="45066" name="Овал 13"/>
          <p:cNvSpPr/>
          <p:nvPr/>
        </p:nvSpPr>
        <p:spPr>
          <a:xfrm>
            <a:off x="8033068" y="4910138"/>
            <a:ext cx="304800" cy="2587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sp>
        <p:nvSpPr>
          <p:cNvPr id="45067" name="Овал 14"/>
          <p:cNvSpPr/>
          <p:nvPr/>
        </p:nvSpPr>
        <p:spPr>
          <a:xfrm>
            <a:off x="8572818" y="4894263"/>
            <a:ext cx="304800" cy="2571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sp>
        <p:nvSpPr>
          <p:cNvPr id="45068" name="TextBox 15"/>
          <p:cNvSpPr txBox="1"/>
          <p:nvPr/>
        </p:nvSpPr>
        <p:spPr>
          <a:xfrm>
            <a:off x="8171180" y="5703888"/>
            <a:ext cx="13779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ru-RU" sz="1800" dirty="0"/>
              <a:t>100m</a:t>
            </a:r>
            <a:endParaRPr lang="ru-RU" altLang="ru-RU" sz="1800" dirty="0"/>
          </a:p>
        </p:txBody>
      </p:sp>
      <p:pic>
        <p:nvPicPr>
          <p:cNvPr id="45069" name="Picture 5" descr="Сборка"/>
          <p:cNvPicPr>
            <a:picLocks noChangeAspect="1"/>
          </p:cNvPicPr>
          <p:nvPr/>
        </p:nvPicPr>
        <p:blipFill>
          <a:blip r:embed="rId2"/>
          <a:srcRect t="18471" b="18179"/>
          <a:stretch>
            <a:fillRect/>
          </a:stretch>
        </p:blipFill>
        <p:spPr>
          <a:xfrm>
            <a:off x="5043805" y="3065463"/>
            <a:ext cx="2147888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70" name="Стрелка вправо 18"/>
          <p:cNvSpPr/>
          <p:nvPr/>
        </p:nvSpPr>
        <p:spPr>
          <a:xfrm rot="6882917">
            <a:off x="6032818" y="2584450"/>
            <a:ext cx="927100" cy="298450"/>
          </a:xfrm>
          <a:prstGeom prst="rightArrow">
            <a:avLst>
              <a:gd name="adj1" fmla="val 50000"/>
              <a:gd name="adj2" fmla="val 5021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cxnSp>
        <p:nvCxnSpPr>
          <p:cNvPr id="45071" name="Прямая со стрелкой 20"/>
          <p:cNvCxnSpPr>
            <a:stCxn id="45061" idx="1"/>
            <a:endCxn id="45061" idx="7"/>
          </p:cNvCxnSpPr>
          <p:nvPr/>
        </p:nvCxnSpPr>
        <p:spPr>
          <a:xfrm>
            <a:off x="8114983" y="4358323"/>
            <a:ext cx="701040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cxnSp>
      <p:sp>
        <p:nvSpPr>
          <p:cNvPr id="45072" name="TextBox 22"/>
          <p:cNvSpPr txBox="1"/>
          <p:nvPr/>
        </p:nvSpPr>
        <p:spPr>
          <a:xfrm>
            <a:off x="8137843" y="3838575"/>
            <a:ext cx="6889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ru-RU" sz="1800" dirty="0"/>
              <a:t>5m</a:t>
            </a:r>
            <a:endParaRPr lang="ru-RU" altLang="ru-RU" sz="1800" dirty="0"/>
          </a:p>
        </p:txBody>
      </p:sp>
      <p:sp>
        <p:nvSpPr>
          <p:cNvPr id="45073" name="TextBox 23"/>
          <p:cNvSpPr txBox="1"/>
          <p:nvPr/>
        </p:nvSpPr>
        <p:spPr>
          <a:xfrm>
            <a:off x="9739630" y="685800"/>
            <a:ext cx="1325880" cy="3657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dirty="0"/>
              <a:t>探测器单元</a:t>
            </a:r>
            <a:endParaRPr lang="zh-CN" altLang="en-US" sz="1800" dirty="0"/>
          </a:p>
        </p:txBody>
      </p:sp>
      <p:cxnSp>
        <p:nvCxnSpPr>
          <p:cNvPr id="45074" name="Прямая со стрелкой 25"/>
          <p:cNvCxnSpPr/>
          <p:nvPr/>
        </p:nvCxnSpPr>
        <p:spPr>
          <a:xfrm flipV="1">
            <a:off x="5821680" y="3962400"/>
            <a:ext cx="228600" cy="1371600"/>
          </a:xfrm>
          <a:prstGeom prst="straightConnector1">
            <a:avLst/>
          </a:prstGeom>
          <a:ln w="1587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45075" name="TextBox 26"/>
          <p:cNvSpPr txBox="1"/>
          <p:nvPr/>
        </p:nvSpPr>
        <p:spPr>
          <a:xfrm>
            <a:off x="5043805" y="5334000"/>
            <a:ext cx="2814638" cy="642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ru-RU" sz="1800" dirty="0"/>
              <a:t>4” PMT CR165 (Beijing Hamamtsu)</a:t>
            </a:r>
            <a:endParaRPr lang="ru-RU" altLang="ru-RU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356715" y="2881568"/>
            <a:ext cx="457200" cy="66294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100m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5077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155" y="4745038"/>
            <a:ext cx="1673225" cy="129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78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18" y="3738563"/>
            <a:ext cx="1016000" cy="747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79" name="TextBox 4"/>
          <p:cNvSpPr txBox="1"/>
          <p:nvPr/>
        </p:nvSpPr>
        <p:spPr>
          <a:xfrm>
            <a:off x="9895205" y="3003550"/>
            <a:ext cx="1769110" cy="6426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ru-RU" sz="1800" dirty="0"/>
              <a:t>Boron scintillator</a:t>
            </a:r>
            <a:endParaRPr lang="en-US" altLang="ru-RU" sz="1800" dirty="0"/>
          </a:p>
          <a:p>
            <a:pPr marL="0" lvl="0" indent="0">
              <a:spcBef>
                <a:spcPct val="0"/>
              </a:spcBef>
              <a:buNone/>
            </a:pPr>
            <a:r>
              <a:rPr lang="en-US" altLang="ru-RU" sz="1800" dirty="0"/>
              <a:t>ZnS(Ag)+B</a:t>
            </a:r>
            <a:r>
              <a:rPr lang="en-US" altLang="ru-RU" sz="1800" baseline="-25000" dirty="0"/>
              <a:t>2</a:t>
            </a:r>
            <a:r>
              <a:rPr lang="en-US" altLang="ru-RU" sz="1800" dirty="0"/>
              <a:t>O</a:t>
            </a:r>
            <a:r>
              <a:rPr lang="en-US" altLang="ru-RU" sz="1800" baseline="-25000" dirty="0"/>
              <a:t>3</a:t>
            </a:r>
            <a:endParaRPr lang="ru-RU" altLang="ru-RU" sz="1800" baseline="-25000" dirty="0"/>
          </a:p>
        </p:txBody>
      </p:sp>
      <p:cxnSp>
        <p:nvCxnSpPr>
          <p:cNvPr id="45080" name="Прямая со стрелкой 6"/>
          <p:cNvCxnSpPr/>
          <p:nvPr/>
        </p:nvCxnSpPr>
        <p:spPr>
          <a:xfrm flipH="1" flipV="1">
            <a:off x="6431280" y="4968875"/>
            <a:ext cx="3508375" cy="793750"/>
          </a:xfrm>
          <a:prstGeom prst="straightConnector1">
            <a:avLst/>
          </a:prstGeom>
          <a:ln w="22225" cap="flat" cmpd="sng">
            <a:solidFill>
              <a:srgbClr val="FF0066"/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3" name="文本框 2"/>
          <p:cNvSpPr txBox="1"/>
          <p:nvPr/>
        </p:nvSpPr>
        <p:spPr>
          <a:xfrm>
            <a:off x="274320" y="1211580"/>
            <a:ext cx="4326255" cy="3569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en-US" altLang="zh-CN" sz="2400"/>
              <a:t>6</a:t>
            </a:r>
            <a:r>
              <a:rPr lang="zh-CN" altLang="en-US" sz="2400"/>
              <a:t>个探测器</a:t>
            </a:r>
            <a:r>
              <a:rPr lang="en-US" altLang="zh-CN" sz="2400"/>
              <a:t>1</a:t>
            </a:r>
            <a:r>
              <a:rPr lang="zh-CN" altLang="en-US" sz="2400"/>
              <a:t>个</a:t>
            </a:r>
            <a:r>
              <a:rPr lang="en-US" altLang="zh-CN" sz="2400"/>
              <a:t>CLUSER(2016)</a:t>
            </a:r>
            <a:endParaRPr lang="en-US" altLang="zh-CN" sz="2400"/>
          </a:p>
          <a:p>
            <a:endParaRPr lang="en-US" altLang="zh-CN" sz="2400"/>
          </a:p>
          <a:p>
            <a:r>
              <a:rPr lang="en-US" altLang="zh-CN" sz="2400"/>
              <a:t>64</a:t>
            </a:r>
            <a:r>
              <a:rPr lang="zh-CN" altLang="en-US" sz="2400"/>
              <a:t>个探测器</a:t>
            </a:r>
            <a:r>
              <a:rPr lang="en-US" altLang="zh-CN" sz="2400"/>
              <a:t>4</a:t>
            </a:r>
            <a:r>
              <a:rPr lang="zh-CN" altLang="en-US" sz="2400"/>
              <a:t>个</a:t>
            </a:r>
            <a:r>
              <a:rPr lang="en-US" altLang="zh-CN" sz="2400"/>
              <a:t>CLUSER(2017-2018)——</a:t>
            </a:r>
            <a:r>
              <a:rPr lang="zh-CN" altLang="en-US" sz="4000" b="1">
                <a:solidFill>
                  <a:srgbClr val="FF0000"/>
                </a:solidFill>
              </a:rPr>
              <a:t>目标</a:t>
            </a:r>
            <a:endParaRPr lang="zh-CN" altLang="en-US" sz="4000" b="1">
              <a:solidFill>
                <a:srgbClr val="FF0000"/>
              </a:solidFill>
            </a:endParaRPr>
          </a:p>
          <a:p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2400"/>
              <a:t>未来目标</a:t>
            </a:r>
            <a:r>
              <a:rPr lang="en-US" altLang="zh-CN" sz="2400"/>
              <a:t>PRISMA-LHAASO</a:t>
            </a:r>
            <a:endParaRPr lang="en-US" altLang="zh-CN" sz="2400"/>
          </a:p>
          <a:p>
            <a:r>
              <a:rPr lang="zh-CN" altLang="en-US" sz="2400"/>
              <a:t>建设</a:t>
            </a:r>
            <a:r>
              <a:rPr lang="en-US" altLang="zh-CN" sz="2400"/>
              <a:t>400</a:t>
            </a:r>
            <a:r>
              <a:rPr lang="zh-CN" altLang="en-US" sz="2400"/>
              <a:t>个探测器构成的</a:t>
            </a:r>
            <a:r>
              <a:rPr lang="en-US" altLang="zh-CN" sz="2400"/>
              <a:t>10000</a:t>
            </a:r>
            <a:r>
              <a:rPr lang="zh-CN" altLang="en-US" sz="2400"/>
              <a:t>平米阵列</a:t>
            </a:r>
            <a:r>
              <a:rPr lang="en-US" altLang="zh-CN" sz="2400"/>
              <a:t>(20</a:t>
            </a:r>
            <a:r>
              <a:rPr lang="zh-CN" altLang="en-US" sz="2400"/>
              <a:t>？？</a:t>
            </a:r>
            <a:r>
              <a:rPr lang="en-US" altLang="zh-CN" sz="2400"/>
              <a:t>)</a:t>
            </a:r>
            <a:endParaRPr lang="en-US" altLang="zh-CN"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90" y="1471454"/>
            <a:ext cx="9144000" cy="5181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4840" y="556260"/>
            <a:ext cx="6004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64</a:t>
            </a:r>
            <a:r>
              <a:rPr lang="zh-CN" altLang="en-US" sz="2800"/>
              <a:t>个探测器装配调试正在进行中。。。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1965960" y="1638300"/>
            <a:ext cx="5715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河北师范大学 </a:t>
            </a:r>
            <a:r>
              <a:rPr lang="zh-CN" altLang="en-US" sz="2400" b="1">
                <a:solidFill>
                  <a:srgbClr val="FF0000"/>
                </a:solidFill>
              </a:rPr>
              <a:t>热中子探测器实验室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8AC3-68DD-4A72-8B55-0259073F70F2}" type="slidenum">
              <a:rPr lang="ru-RU" altLang="zh-CN">
                <a:solidFill>
                  <a:prstClr val="black">
                    <a:tint val="75000"/>
                  </a:prstClr>
                </a:solidFill>
              </a:rPr>
            </a:fld>
            <a:endParaRPr lang="ru-RU" altLang="zh-C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69740" y="1173424"/>
            <a:ext cx="8964488" cy="18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448" y="3186844"/>
            <a:ext cx="4066485" cy="281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7831" y="3238777"/>
            <a:ext cx="2686175" cy="149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076" y="4799623"/>
            <a:ext cx="2713930" cy="113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2599160" y="828092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大气物理：暴风雨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rain – yes, lightning - no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95800" y="1417638"/>
            <a:ext cx="3312368" cy="360040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95128" y="6033294"/>
            <a:ext cx="9097963" cy="646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u="sng" dirty="0" smtClean="0">
                <a:solidFill>
                  <a:srgbClr val="002060"/>
                </a:solidFill>
              </a:rPr>
              <a:t>Summary</a:t>
            </a:r>
            <a:r>
              <a:rPr lang="ru-RU" altLang="ru-RU" dirty="0" smtClean="0">
                <a:solidFill>
                  <a:srgbClr val="002060"/>
                </a:solidFill>
              </a:rPr>
              <a:t>: </a:t>
            </a:r>
            <a:r>
              <a:rPr lang="en-US" altLang="ru-RU" dirty="0" smtClean="0">
                <a:solidFill>
                  <a:srgbClr val="002060"/>
                </a:solidFill>
              </a:rPr>
              <a:t>no any neutron excess during thunderstorms but instead sometimes we see </a:t>
            </a:r>
            <a:endParaRPr lang="en-US" altLang="ru-RU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2060"/>
                </a:solidFill>
              </a:rPr>
              <a:t>decrease of neutron flux</a:t>
            </a:r>
            <a:endParaRPr lang="en-US" altLang="ru-RU" dirty="0" smtClean="0">
              <a:solidFill>
                <a:srgbClr val="00206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335280" y="-768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rgbClr val="FF0000"/>
                </a:solidFill>
              </a:rPr>
              <a:t>可开展的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相关物理</a:t>
            </a:r>
            <a:r>
              <a:rPr lang="zh-CN" altLang="en-US" b="1">
                <a:solidFill>
                  <a:srgbClr val="FF0000"/>
                </a:solidFill>
              </a:rPr>
              <a:t>研究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1624" y="390991"/>
            <a:ext cx="5925344" cy="55995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地球物理：</a:t>
            </a:r>
            <a:r>
              <a:rPr lang="en-US" altLang="zh-CN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lunar tidal effect</a:t>
            </a:r>
            <a:endParaRPr lang="zh-CN" altLang="en-US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412776"/>
            <a:ext cx="10585176" cy="2232249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在独立运行的</a:t>
            </a:r>
            <a:r>
              <a:rPr lang="en-US" altLang="zh-CN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年半中测到了热中子周期性变化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←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日月地系统引力引起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地壳变形的潮汐效应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dirty="0">
                <a:latin typeface="黑体" panose="02010609060101010101" pitchFamily="49" charset="-122"/>
              </a:rPr>
              <a:t>发表</a:t>
            </a:r>
            <a:r>
              <a:rPr lang="en-US" altLang="zh-CN" dirty="0">
                <a:latin typeface="黑体" panose="02010609060101010101" pitchFamily="49" charset="-122"/>
              </a:rPr>
              <a:t>SCI</a:t>
            </a:r>
            <a:r>
              <a:rPr lang="zh-CN" altLang="en-US" dirty="0">
                <a:latin typeface="黑体" panose="02010609060101010101" pitchFamily="49" charset="-122"/>
              </a:rPr>
              <a:t>文章 </a:t>
            </a:r>
            <a:r>
              <a:rPr lang="it-IT" altLang="zh-CN" dirty="0">
                <a:solidFill>
                  <a:srgbClr val="FF0000"/>
                </a:solidFill>
                <a:latin typeface="黑体" panose="02010609060101010101" pitchFamily="49" charset="-122"/>
              </a:rPr>
              <a:t>Pure Appl. Geophys. 174 (2017) </a:t>
            </a:r>
            <a:r>
              <a:rPr lang="it-IT" altLang="zh-CN" dirty="0" smtClean="0">
                <a:solidFill>
                  <a:srgbClr val="FF0000"/>
                </a:solidFill>
                <a:latin typeface="黑体" panose="02010609060101010101" pitchFamily="49" charset="-122"/>
              </a:rPr>
              <a:t>2763–2771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</a:rPr>
              <a:t>。</a:t>
            </a:r>
            <a:endParaRPr lang="it-IT" altLang="zh-CN" dirty="0">
              <a:solidFill>
                <a:srgbClr val="FF0000"/>
              </a:solidFill>
              <a:latin typeface="黑体" panose="02010609060101010101" pitchFamily="49" charset="-122"/>
            </a:endParaRPr>
          </a:p>
          <a:p>
            <a:pPr marL="0">
              <a:buNone/>
            </a:pP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如此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微弱的效应都能测到，说明这种探测器可用来监测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地壳突发变化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it-IT" altLang="zh-CN" sz="2000" dirty="0" smtClean="0">
              <a:solidFill>
                <a:srgbClr val="FF0000"/>
              </a:solidFill>
              <a:latin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" descr="D:\from C\Win-pro\项目\中俄空间科学\mywork\INR\material\1280px-Moon_phases_en.jpg"/>
          <p:cNvPicPr>
            <a:picLocks noChangeAspect="1" noChangeArrowheads="1"/>
          </p:cNvPicPr>
          <p:nvPr/>
        </p:nvPicPr>
        <p:blipFill>
          <a:blip r:embed="rId1" cstate="print"/>
          <a:srcRect b="45454"/>
          <a:stretch>
            <a:fillRect/>
          </a:stretch>
        </p:blipFill>
        <p:spPr bwMode="auto">
          <a:xfrm>
            <a:off x="6981266" y="4941169"/>
            <a:ext cx="3865806" cy="843448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/>
        </p:nvGrpSpPr>
        <p:grpSpPr>
          <a:xfrm>
            <a:off x="839416" y="3861049"/>
            <a:ext cx="5436096" cy="2520280"/>
            <a:chOff x="3707904" y="3861048"/>
            <a:chExt cx="5436096" cy="2520280"/>
          </a:xfrm>
        </p:grpSpPr>
        <p:pic>
          <p:nvPicPr>
            <p:cNvPr id="8" name="Рисунок 3" descr="Tibetan waves 2.bmp"/>
            <p:cNvPicPr>
              <a:picLocks noChangeAspect="1"/>
            </p:cNvPicPr>
            <p:nvPr/>
          </p:nvPicPr>
          <p:blipFill>
            <a:blip r:embed="rId2" cstate="print"/>
            <a:srcRect l="5970" r="11647" b="13984"/>
            <a:stretch>
              <a:fillRect/>
            </a:stretch>
          </p:blipFill>
          <p:spPr bwMode="auto">
            <a:xfrm>
              <a:off x="6487779" y="3933056"/>
              <a:ext cx="2656221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7236296" y="3861048"/>
              <a:ext cx="1512168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00206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周周期</a:t>
              </a:r>
              <a:endPara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4221088"/>
              <a:ext cx="2889321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716016" y="386104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00206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月周期</a:t>
              </a:r>
              <a:endPara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80112" y="4099520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full moon</a:t>
              </a:r>
              <a:endParaRPr lang="zh-CN" altLang="en-US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211960" y="4110553"/>
              <a:ext cx="9172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New moon</a:t>
              </a:r>
              <a:endParaRPr lang="zh-CN" altLang="en-US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06" name="Object 6"/>
          <p:cNvGraphicFramePr>
            <a:graphicFrameLocks noChangeAspect="1"/>
          </p:cNvGraphicFramePr>
          <p:nvPr/>
        </p:nvGraphicFramePr>
        <p:xfrm>
          <a:off x="983432" y="1261764"/>
          <a:ext cx="9721080" cy="533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" name="Graph" r:id="rId1" imgW="2932430" imgH="2043430" progId="Origin50.Graph">
                  <p:embed/>
                </p:oleObj>
              </mc:Choice>
              <mc:Fallback>
                <p:oleObj name="Graph" r:id="rId1" imgW="2932430" imgH="2043430" progId="Origin50.Graph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1261764"/>
                        <a:ext cx="9721080" cy="533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5916488" y="1340769"/>
            <a:ext cx="4355976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Abnormal behavior of neutron flux on  2, May 2004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2057401" y="6214765"/>
            <a:ext cx="8374063" cy="360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</a:rPr>
              <a:t>                 Local North Caucasus seismic activity and full Moon</a:t>
            </a:r>
            <a:endParaRPr lang="ru-RU" altLang="zh-CN" sz="2000" dirty="0">
              <a:solidFill>
                <a:prstClr val="black"/>
              </a:solidFill>
            </a:endParaRPr>
          </a:p>
        </p:txBody>
      </p:sp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524001" y="2582048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>
            <a:off x="7896200" y="1628800"/>
            <a:ext cx="221506" cy="2679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4114800" y="1490364"/>
            <a:ext cx="1066318" cy="40011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prstClr val="black"/>
                </a:solidFill>
              </a:rPr>
              <a:t>BAKSAN</a:t>
            </a: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983432" y="231506"/>
            <a:ext cx="5112568" cy="692696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+mj-ea"/>
                <a:ea typeface="+mj-ea"/>
              </a:rPr>
              <a:t>地球物理：地震活动</a:t>
            </a:r>
            <a:endParaRPr lang="zh-CN" altLang="en-US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11676" y="258391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prstClr val="black"/>
                </a:solidFill>
              </a:rPr>
              <a:t>V.V.Alekseenko</a:t>
            </a:r>
            <a:r>
              <a:rPr lang="en-US" altLang="zh-CN" dirty="0">
                <a:solidFill>
                  <a:prstClr val="black"/>
                </a:solidFill>
              </a:rPr>
              <a:t> et al. Tidal effect in the radon-due neutron flux from the Earth’s crust</a:t>
            </a:r>
            <a:r>
              <a:rPr lang="en-US" altLang="zh-CN" b="1" dirty="0">
                <a:solidFill>
                  <a:srgbClr val="FF0000"/>
                </a:solidFill>
              </a:rPr>
              <a:t>. J. of Physics: Conference Series. 203, 012045 (2010)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 smtClean="0">
                <a:solidFill>
                  <a:srgbClr val="002060"/>
                </a:solidFill>
                <a:ea typeface="黑体" panose="02010609060101010101" pitchFamily="49" charset="-122"/>
              </a:rPr>
              <a:t>太阳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</a:rPr>
              <a:t>物理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584644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the solar maximum was ~ 4 years ago. in these 2.5 years, solar activity becomes weaker to cause cosmic ray flux and then neutron flux  increasing.</a:t>
            </a:r>
            <a:endParaRPr lang="en-US" altLang="zh-CN" dirty="0"/>
          </a:p>
          <a:p>
            <a:r>
              <a:rPr lang="en-US" altLang="zh-CN" dirty="0" smtClean="0"/>
              <a:t>Long-Term </a:t>
            </a:r>
            <a:r>
              <a:rPr lang="en-US" altLang="zh-CN" dirty="0"/>
              <a:t>Variations in the Natural Thermal Neutron </a:t>
            </a:r>
            <a:r>
              <a:rPr lang="en-US" altLang="zh-CN" dirty="0" smtClean="0"/>
              <a:t>Flux</a:t>
            </a:r>
            <a:r>
              <a:rPr lang="zh-CN" altLang="en-US" dirty="0" smtClean="0"/>
              <a:t> </a:t>
            </a:r>
            <a:r>
              <a:rPr lang="en-US" altLang="zh-CN" dirty="0" smtClean="0"/>
              <a:t>at </a:t>
            </a:r>
            <a:r>
              <a:rPr lang="en-US" altLang="zh-CN" dirty="0"/>
              <a:t>4300 m above Sea </a:t>
            </a:r>
            <a:r>
              <a:rPr lang="en-US" altLang="zh-CN" dirty="0" smtClean="0"/>
              <a:t>Level</a:t>
            </a:r>
            <a:r>
              <a:rPr lang="zh-CN" altLang="en-US" dirty="0" smtClean="0"/>
              <a:t>， </a:t>
            </a:r>
            <a:r>
              <a:rPr lang="en-US" altLang="zh-CN" b="0" i="1" dirty="0">
                <a:solidFill>
                  <a:srgbClr val="FF0000"/>
                </a:solidFill>
              </a:rPr>
              <a:t>Bulletin of the Russian Academy of Sciences: Physics</a:t>
            </a:r>
            <a:r>
              <a:rPr lang="en-US" altLang="zh-CN" b="0" i="1" dirty="0"/>
              <a:t>, 2017, Vol. 81, No. 2, pp. 160–161.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2779" y="1988840"/>
            <a:ext cx="4069642" cy="3092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11414" y="332656"/>
            <a:ext cx="432842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太阳物理：</a:t>
            </a:r>
            <a:r>
              <a:rPr lang="en-GB" altLang="en-US" sz="2800" b="1" dirty="0" err="1">
                <a:solidFill>
                  <a:srgbClr val="002060"/>
                </a:solidFill>
              </a:rPr>
              <a:t>Forbush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下降</a:t>
            </a:r>
            <a:endParaRPr lang="en-GB" alt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7989" name="图片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24001" y="457201"/>
            <a:ext cx="3324225" cy="2886075"/>
          </a:xfrm>
          <a:prstGeom prst="rect">
            <a:avLst/>
          </a:prstGeom>
          <a:noFill/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2" cstate="print"/>
          <a:srcRect r="50609"/>
          <a:stretch>
            <a:fillRect/>
          </a:stretch>
        </p:blipFill>
        <p:spPr bwMode="auto">
          <a:xfrm>
            <a:off x="1524000" y="3343276"/>
            <a:ext cx="3143250" cy="1590675"/>
          </a:xfrm>
          <a:prstGeom prst="rect">
            <a:avLst/>
          </a:prstGeom>
          <a:noFill/>
        </p:spPr>
      </p:pic>
      <p:pic>
        <p:nvPicPr>
          <p:cNvPr id="297987" name="图片 4"/>
          <p:cNvPicPr>
            <a:picLocks noChangeAspect="1" noChangeArrowheads="1"/>
          </p:cNvPicPr>
          <p:nvPr/>
        </p:nvPicPr>
        <p:blipFill>
          <a:blip r:embed="rId2" cstate="print"/>
          <a:srcRect l="48637"/>
          <a:stretch>
            <a:fillRect/>
          </a:stretch>
        </p:blipFill>
        <p:spPr bwMode="auto">
          <a:xfrm>
            <a:off x="1524000" y="4933951"/>
            <a:ext cx="3086100" cy="1590675"/>
          </a:xfrm>
          <a:prstGeom prst="rect">
            <a:avLst/>
          </a:prstGeom>
          <a:noFill/>
        </p:spPr>
      </p:pic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1524000" y="3204777"/>
            <a:ext cx="219932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87888" y="908720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One </a:t>
            </a:r>
            <a:r>
              <a:rPr lang="en-US" altLang="zh-CN" dirty="0" err="1">
                <a:solidFill>
                  <a:prstClr val="black"/>
                </a:solidFill>
              </a:rPr>
              <a:t>Forbush</a:t>
            </a:r>
            <a:r>
              <a:rPr lang="en-US" altLang="zh-CN" dirty="0">
                <a:solidFill>
                  <a:prstClr val="black"/>
                </a:solidFill>
              </a:rPr>
              <a:t> decrease on March 8, 2012 detected by (from top to bottom) (1) Moscow neutron monitor, (2) Gran </a:t>
            </a:r>
            <a:r>
              <a:rPr lang="en-US" altLang="zh-CN" dirty="0" err="1">
                <a:solidFill>
                  <a:prstClr val="black"/>
                </a:solidFill>
              </a:rPr>
              <a:t>Sasso</a:t>
            </a:r>
            <a:r>
              <a:rPr lang="en-US" altLang="zh-CN" dirty="0">
                <a:solidFill>
                  <a:prstClr val="black"/>
                </a:solidFill>
              </a:rPr>
              <a:t> (Italy), (3) </a:t>
            </a:r>
            <a:r>
              <a:rPr lang="en-US" altLang="zh-CN" dirty="0" err="1">
                <a:solidFill>
                  <a:prstClr val="black"/>
                </a:solidFill>
              </a:rPr>
              <a:t>MEPhI</a:t>
            </a:r>
            <a:r>
              <a:rPr lang="en-US" altLang="zh-CN" dirty="0">
                <a:solidFill>
                  <a:prstClr val="black"/>
                </a:solidFill>
              </a:rPr>
              <a:t> (Moscow Engineering Physics Institute) and (4) </a:t>
            </a:r>
            <a:r>
              <a:rPr lang="en-US" altLang="zh-CN" dirty="0" err="1">
                <a:solidFill>
                  <a:prstClr val="black"/>
                </a:solidFill>
              </a:rPr>
              <a:t>Obninsk</a:t>
            </a:r>
            <a:r>
              <a:rPr lang="en-US" altLang="zh-CN" dirty="0">
                <a:solidFill>
                  <a:prstClr val="black"/>
                </a:solidFill>
              </a:rPr>
              <a:t> (Moscow).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59896" y="268278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V. </a:t>
            </a:r>
            <a:r>
              <a:rPr lang="en-US" altLang="zh-CN" dirty="0" err="1">
                <a:solidFill>
                  <a:prstClr val="black"/>
                </a:solidFill>
              </a:rPr>
              <a:t>Alekseenko</a:t>
            </a:r>
            <a:r>
              <a:rPr lang="en-US" altLang="zh-CN" dirty="0">
                <a:solidFill>
                  <a:prstClr val="black"/>
                </a:solidFill>
              </a:rPr>
              <a:t>, et al. Registration of </a:t>
            </a:r>
            <a:r>
              <a:rPr lang="en-US" altLang="zh-CN" dirty="0" err="1">
                <a:solidFill>
                  <a:prstClr val="black"/>
                </a:solidFill>
              </a:rPr>
              <a:t>Forbush</a:t>
            </a:r>
            <a:r>
              <a:rPr lang="en-US" altLang="zh-CN" dirty="0">
                <a:solidFill>
                  <a:prstClr val="black"/>
                </a:solidFill>
              </a:rPr>
              <a:t> decrease 2012/03/08 with a global net of the thermal neutron scintillation </a:t>
            </a:r>
            <a:r>
              <a:rPr lang="en-US" altLang="zh-CN" i="1" dirty="0">
                <a:solidFill>
                  <a:prstClr val="black"/>
                </a:solidFill>
              </a:rPr>
              <a:t>en</a:t>
            </a:r>
            <a:r>
              <a:rPr lang="en-US" altLang="zh-CN" dirty="0">
                <a:solidFill>
                  <a:prstClr val="black"/>
                </a:solidFill>
              </a:rPr>
              <a:t>-detectors</a:t>
            </a:r>
            <a:r>
              <a:rPr lang="en-US" altLang="zh-CN" b="1" dirty="0">
                <a:solidFill>
                  <a:srgbClr val="FF0000"/>
                </a:solidFill>
              </a:rPr>
              <a:t>. Journal of </a:t>
            </a:r>
            <a:r>
              <a:rPr lang="en-US" altLang="zh-CN" b="1" dirty="0" err="1">
                <a:solidFill>
                  <a:srgbClr val="FF0000"/>
                </a:solidFill>
              </a:rPr>
              <a:t>Physics:Conference</a:t>
            </a:r>
            <a:r>
              <a:rPr lang="en-US" altLang="zh-CN" b="1" dirty="0">
                <a:solidFill>
                  <a:srgbClr val="FF0000"/>
                </a:solidFill>
              </a:rPr>
              <a:t> Series 409 (2013) 012190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4365104"/>
            <a:ext cx="3421096" cy="23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33400" y="563880"/>
            <a:ext cx="7596336" cy="1143000"/>
          </a:xfrm>
        </p:spPr>
        <p:txBody>
          <a:bodyPr/>
          <a:lstStyle/>
          <a:p>
            <a:r>
              <a:rPr lang="zh-CN" altLang="en-US" kern="1200" dirty="0" smtClean="0">
                <a:solidFill>
                  <a:schemeClr val="tx1"/>
                </a:solidFill>
                <a:ea typeface="华文隶书" pitchFamily="2" charset="-122"/>
              </a:rPr>
              <a:t>宇宙线全粒子能谱：膝区</a:t>
            </a:r>
            <a:endParaRPr lang="zh-CN" altLang="en-US" kern="1200" dirty="0">
              <a:solidFill>
                <a:schemeClr val="tx1"/>
              </a:solidFill>
              <a:ea typeface="华文隶书" pitchFamily="2" charset="-122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8470" y="1920240"/>
            <a:ext cx="6659880" cy="461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9970" y="1213485"/>
            <a:ext cx="4411345" cy="550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/>
        </p:nvSpPr>
        <p:spPr bwMode="auto">
          <a:xfrm>
            <a:off x="9607550" y="3498850"/>
            <a:ext cx="1010285" cy="12312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F6FA-F1C1-4F4C-B303-CCD933AC4CA9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826135"/>
            <a:ext cx="10515600" cy="3736340"/>
          </a:xfrm>
        </p:spPr>
        <p:txBody>
          <a:bodyPr>
            <a:normAutofit fontScale="90000"/>
          </a:bodyPr>
          <a:p>
            <a:pPr>
              <a:lnSpc>
                <a:spcPct val="120000"/>
              </a:lnSpc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总结：</a:t>
            </a:r>
            <a:b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.EAS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热中子探测技术方案作为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LHAASO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实验新技术研发和拓展正在不断完善和成熟</a:t>
            </a:r>
            <a:b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CN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希望在科学家和各基金部门的认可、帮助和大力支持下推进项目规模化发展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r"/>
            <a:r>
              <a:rPr lang="zh-CN" altLang="en-US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谢谢！</a:t>
            </a:r>
            <a:endParaRPr lang="zh-CN" altLang="en-US" sz="5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91840" y="302260"/>
            <a:ext cx="8435340" cy="5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53670" y="4987290"/>
            <a:ext cx="9114790" cy="1734185"/>
          </a:xfrm>
          <a:solidFill>
            <a:srgbClr val="FFFF00"/>
          </a:solidFill>
        </p:spPr>
        <p:txBody>
          <a:bodyPr>
            <a:noAutofit/>
          </a:bodyPr>
          <a:p>
            <a:pPr marL="0">
              <a:buNone/>
            </a:pPr>
            <a:r>
              <a:rPr lang="zh-CN" altLang="en-US" sz="3200" dirty="0" smtClean="0"/>
              <a:t>现有探测结果的典型差异</a:t>
            </a:r>
            <a:r>
              <a:rPr lang="en-US" altLang="zh-CN" sz="3200" dirty="0" smtClean="0"/>
              <a:t>30%</a:t>
            </a:r>
            <a:r>
              <a:rPr lang="zh-CN" altLang="en-US" sz="3200" dirty="0" smtClean="0"/>
              <a:t>，以质子为例：</a:t>
            </a:r>
            <a:endParaRPr lang="en-US" altLang="zh-CN" sz="3200" dirty="0" smtClean="0"/>
          </a:p>
          <a:p>
            <a:pPr marL="0">
              <a:buFont typeface="Wingdings" panose="05000000000000000000" pitchFamily="2" charset="2"/>
              <a:buChar char="u"/>
            </a:pPr>
            <a:r>
              <a:rPr lang="en-US" altLang="zh-CN" dirty="0" smtClean="0"/>
              <a:t>KASCADE: </a:t>
            </a:r>
            <a:r>
              <a:rPr lang="zh-CN" altLang="en-US" dirty="0" smtClean="0"/>
              <a:t>拐折在</a:t>
            </a:r>
            <a:r>
              <a:rPr lang="en-US" altLang="zh-CN" dirty="0" smtClean="0"/>
              <a:t>2-3PeV(</a:t>
            </a:r>
            <a:r>
              <a:rPr lang="zh-CN" altLang="en-US" dirty="0" smtClean="0"/>
              <a:t>模型依赖</a:t>
            </a:r>
            <a:r>
              <a:rPr lang="en-US" altLang="zh-CN" dirty="0" smtClean="0"/>
              <a:t>)</a:t>
            </a:r>
            <a:r>
              <a:rPr lang="zh-CN" altLang="en-US" dirty="0" smtClean="0"/>
              <a:t>，尖锐的，模型依赖</a:t>
            </a:r>
            <a:endParaRPr lang="en-US" altLang="zh-CN" dirty="0" smtClean="0"/>
          </a:p>
          <a:p>
            <a:pPr marL="0">
              <a:buFont typeface="Wingdings" panose="05000000000000000000" pitchFamily="2" charset="2"/>
              <a:buChar char="u"/>
            </a:pPr>
            <a:r>
              <a:rPr lang="en-US" altLang="zh-CN" dirty="0" err="1" smtClean="0"/>
              <a:t>ASgamma</a:t>
            </a:r>
            <a:r>
              <a:rPr lang="zh-CN" altLang="en-US" dirty="0" smtClean="0"/>
              <a:t>：拐折在</a:t>
            </a:r>
            <a:r>
              <a:rPr lang="en-US" altLang="zh-CN" dirty="0" smtClean="0"/>
              <a:t>~400TeV</a:t>
            </a:r>
            <a:r>
              <a:rPr lang="zh-CN" altLang="en-US" dirty="0" smtClean="0"/>
              <a:t>，缓慢的</a:t>
            </a:r>
            <a:endParaRPr lang="zh-CN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2925" y="774700"/>
            <a:ext cx="10449560" cy="5665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/>
              <a:t>LHAASO</a:t>
            </a:r>
            <a:r>
              <a:rPr lang="zh-CN" altLang="en-US" dirty="0" smtClean="0"/>
              <a:t>：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KM2A : e,</a:t>
            </a:r>
            <a:r>
              <a:rPr lang="el-GR" altLang="zh-CN" dirty="0" smtClean="0">
                <a:solidFill>
                  <a:srgbClr val="002060"/>
                </a:solidFill>
              </a:rPr>
              <a:t>μ</a:t>
            </a:r>
            <a:r>
              <a:rPr lang="zh-CN" altLang="en-US" dirty="0" smtClean="0">
                <a:solidFill>
                  <a:srgbClr val="002060"/>
                </a:solidFill>
              </a:rPr>
              <a:t> 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WCDA: e,</a:t>
            </a:r>
            <a:r>
              <a:rPr lang="el-GR" altLang="zh-CN" dirty="0" smtClean="0">
                <a:solidFill>
                  <a:srgbClr val="002060"/>
                </a:solidFill>
              </a:rPr>
              <a:t>μ</a:t>
            </a:r>
            <a:r>
              <a:rPr lang="en-US" altLang="zh-CN" dirty="0" smtClean="0">
                <a:solidFill>
                  <a:srgbClr val="002060"/>
                </a:solidFill>
              </a:rPr>
              <a:t> 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WFCTA:  Č/F 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002060"/>
                </a:solidFill>
              </a:rPr>
              <a:t>WCDA++: </a:t>
            </a:r>
            <a:r>
              <a:rPr lang="el-GR" altLang="zh-CN" dirty="0" smtClean="0">
                <a:solidFill>
                  <a:srgbClr val="002060"/>
                </a:solidFill>
              </a:rPr>
              <a:t>γ</a:t>
            </a:r>
            <a:r>
              <a:rPr lang="en-US" altLang="zh-CN" dirty="0" smtClean="0">
                <a:solidFill>
                  <a:srgbClr val="002060"/>
                </a:solidFill>
              </a:rPr>
              <a:t> family at core →</a:t>
            </a:r>
            <a:r>
              <a:rPr lang="el-GR" altLang="zh-CN" dirty="0" smtClean="0">
                <a:solidFill>
                  <a:srgbClr val="002060"/>
                </a:solidFill>
              </a:rPr>
              <a:t>π0</a:t>
            </a:r>
            <a:r>
              <a:rPr lang="en-US" altLang="zh-CN" dirty="0" smtClean="0">
                <a:solidFill>
                  <a:srgbClr val="002060"/>
                </a:solidFill>
              </a:rPr>
              <a:t> 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⊕ PRISMA: thermal neutrons 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l-GR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l-GR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altLang="zh-CN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algn="just">
              <a:buNone/>
            </a:pPr>
            <a:r>
              <a:rPr lang="en-US" altLang="zh-CN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→</a:t>
            </a:r>
            <a:r>
              <a:rPr lang="en-US" altLang="zh-CN" sz="2200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200" i="1" dirty="0">
                <a:solidFill>
                  <a:srgbClr val="FF0000"/>
                </a:solidFill>
              </a:rPr>
              <a:t>Full particle </a:t>
            </a:r>
            <a:r>
              <a:rPr lang="en-US" altLang="zh-CN" sz="2200" i="1" dirty="0"/>
              <a:t>measurement of cosmic showers!</a:t>
            </a:r>
            <a:endParaRPr lang="en-US" altLang="zh-CN" sz="2200" i="1" dirty="0"/>
          </a:p>
          <a:p>
            <a:pPr marL="0" lvl="0" algn="just">
              <a:buNone/>
            </a:pPr>
            <a:r>
              <a:rPr lang="en-US" altLang="zh-CN" sz="2800" dirty="0"/>
              <a:t>→</a:t>
            </a:r>
            <a:r>
              <a:rPr lang="en-US" altLang="zh-CN" sz="2200" i="1" dirty="0"/>
              <a:t> significant capability of </a:t>
            </a:r>
            <a:r>
              <a:rPr lang="en-US" altLang="zh-CN" sz="2200" i="1" dirty="0">
                <a:solidFill>
                  <a:srgbClr val="FF0000"/>
                </a:solidFill>
              </a:rPr>
              <a:t>component separation</a:t>
            </a:r>
            <a:r>
              <a:rPr lang="en-US" altLang="zh-CN" sz="2200" i="1" dirty="0"/>
              <a:t>!</a:t>
            </a:r>
            <a:endParaRPr lang="en-US" altLang="zh-CN" sz="2200" i="1" dirty="0"/>
          </a:p>
          <a:p>
            <a:pPr marL="0" lvl="0" algn="just">
              <a:buNone/>
            </a:pPr>
            <a:r>
              <a:rPr lang="en-US" altLang="zh-CN" sz="2200" dirty="0"/>
              <a:t>Budget of neutron detector array is only </a:t>
            </a:r>
            <a:r>
              <a:rPr lang="en-US" altLang="zh-CN" sz="3200" dirty="0">
                <a:solidFill>
                  <a:srgbClr val="FF0000"/>
                </a:solidFill>
              </a:rPr>
              <a:t>2% </a:t>
            </a:r>
            <a:r>
              <a:rPr lang="en-US" altLang="zh-CN" sz="2200" dirty="0"/>
              <a:t>of LHAASO.</a:t>
            </a:r>
            <a:endParaRPr lang="en-US" altLang="zh-CN" sz="2200" dirty="0"/>
          </a:p>
        </p:txBody>
      </p:sp>
      <p:grpSp>
        <p:nvGrpSpPr>
          <p:cNvPr id="4" name="组合 3"/>
          <p:cNvGrpSpPr/>
          <p:nvPr/>
        </p:nvGrpSpPr>
        <p:grpSpPr>
          <a:xfrm>
            <a:off x="6601923" y="349796"/>
            <a:ext cx="5257049" cy="3413883"/>
            <a:chOff x="6357434" y="3329720"/>
            <a:chExt cx="5257049" cy="341388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930188" y="3329720"/>
              <a:ext cx="4684295" cy="341388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357434" y="5947026"/>
              <a:ext cx="1105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black"/>
                  </a:solidFill>
                </a:rPr>
                <a:t>PRISMA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直接连接符 8"/>
            <p:cNvCxnSpPr>
              <a:stCxn id="10" idx="1"/>
            </p:cNvCxnSpPr>
            <p:nvPr/>
          </p:nvCxnSpPr>
          <p:spPr>
            <a:xfrm flipH="1">
              <a:off x="7009102" y="5825020"/>
              <a:ext cx="623626" cy="3066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 rot="19784478">
              <a:off x="7612220" y="5605153"/>
              <a:ext cx="301061" cy="28802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225040" y="5856605"/>
            <a:ext cx="9022080" cy="5835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en-GB" sz="32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PRISMA</a:t>
            </a:r>
            <a:r>
              <a:rPr lang="en-US" altLang="en-GB" sz="3200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-----</a:t>
            </a:r>
            <a:r>
              <a:rPr lang="en-GB" altLang="ru-RU" sz="32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PRI</a:t>
            </a:r>
            <a:r>
              <a:rPr lang="en-GB" altLang="ru-RU" sz="3200" dirty="0">
                <a:latin typeface="Times New Roman" panose="02020603050405020304" pitchFamily="18" charset="0"/>
                <a:sym typeface="+mn-ea"/>
              </a:rPr>
              <a:t>mary </a:t>
            </a:r>
            <a:r>
              <a:rPr lang="en-GB" altLang="ru-RU" sz="32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S</a:t>
            </a:r>
            <a:r>
              <a:rPr lang="en-GB" altLang="ru-RU" sz="3200" dirty="0">
                <a:latin typeface="Times New Roman" panose="02020603050405020304" pitchFamily="18" charset="0"/>
                <a:sym typeface="+mn-ea"/>
              </a:rPr>
              <a:t>pectrum </a:t>
            </a:r>
            <a:r>
              <a:rPr lang="en-GB" altLang="ru-RU" sz="32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M</a:t>
            </a:r>
            <a:r>
              <a:rPr lang="en-GB" altLang="ru-RU" sz="3200" dirty="0">
                <a:latin typeface="Times New Roman" panose="02020603050405020304" pitchFamily="18" charset="0"/>
                <a:sym typeface="+mn-ea"/>
              </a:rPr>
              <a:t>easurement </a:t>
            </a:r>
            <a:r>
              <a:rPr lang="en-GB" altLang="ru-RU" sz="32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A</a:t>
            </a:r>
            <a:r>
              <a:rPr lang="en-GB" altLang="ru-RU" sz="3200" dirty="0">
                <a:latin typeface="Times New Roman" panose="02020603050405020304" pitchFamily="18" charset="0"/>
                <a:sym typeface="+mn-ea"/>
              </a:rPr>
              <a:t>rray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7302500" y="0"/>
          <a:ext cx="4688840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Документ" r:id="rId1" imgW="24450675" imgH="20078700" progId="Word.Document.8">
                  <p:embed/>
                </p:oleObj>
              </mc:Choice>
              <mc:Fallback>
                <p:oleObj name="Документ" r:id="rId1" imgW="24450675" imgH="20078700" progId="Word.Document.8">
                  <p:embed/>
                  <p:pic>
                    <p:nvPicPr>
                      <p:cNvPr id="0" name="Object 8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302500" y="0"/>
                        <a:ext cx="4688840" cy="3848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12"/>
          <p:cNvSpPr txBox="1">
            <a:spLocks noChangeArrowheads="1"/>
          </p:cNvSpPr>
          <p:nvPr/>
        </p:nvSpPr>
        <p:spPr bwMode="auto">
          <a:xfrm>
            <a:off x="418465" y="330200"/>
            <a:ext cx="6755130" cy="4603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强子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是宇宙线簇射的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“骨架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”，对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成份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十分敏感。</a:t>
            </a:r>
            <a:endParaRPr lang="zh-CN" altLang="en-US" sz="24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8" name="Text Box 17"/>
          <p:cNvSpPr txBox="1">
            <a:spLocks noChangeArrowheads="1"/>
          </p:cNvSpPr>
          <p:nvPr/>
        </p:nvSpPr>
        <p:spPr bwMode="auto">
          <a:xfrm>
            <a:off x="760730" y="3729355"/>
            <a:ext cx="10827385" cy="2934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342900" lvl="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簇射中</a:t>
            </a:r>
            <a:r>
              <a:rPr lang="zh-CN" altLang="zh-CN" sz="24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少量的强子</a:t>
            </a:r>
            <a:r>
              <a:rPr lang="zh-CN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与</a:t>
            </a:r>
            <a:r>
              <a:rPr lang="zh-CN" altLang="zh-CN" sz="2400" b="1" dirty="0" smtClean="0">
                <a:solidFill>
                  <a:srgbClr val="0070C0"/>
                </a:solidFill>
                <a:latin typeface="Trebuchet MS" panose="020B0603020202020204"/>
                <a:ea typeface="黑体" panose="02010609060101010101" pitchFamily="49" charset="-122"/>
              </a:rPr>
              <a:t>周围环境中的物质</a:t>
            </a:r>
            <a:r>
              <a:rPr lang="zh-CN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（土壤、建筑物、探测器材料、空气等）发生核反应产生大量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MeV</a:t>
            </a:r>
            <a:r>
              <a:rPr lang="zh-CN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量级的</a:t>
            </a:r>
            <a:r>
              <a:rPr lang="zh-CN" altLang="zh-CN" sz="24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蒸汽中子</a:t>
            </a:r>
            <a:r>
              <a:rPr lang="zh-CN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，蒸汽中子经过周围环境中的物质的慢化而产生</a:t>
            </a:r>
            <a:r>
              <a:rPr lang="zh-CN" altLang="zh-CN" sz="24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热中子</a:t>
            </a:r>
            <a:endParaRPr lang="en-US" altLang="zh-CN" sz="2400" b="1" dirty="0" smtClean="0">
              <a:solidFill>
                <a:srgbClr val="FF0000"/>
              </a:solidFill>
              <a:latin typeface="Trebuchet MS" panose="020B0603020202020204"/>
              <a:ea typeface="黑体" panose="02010609060101010101" pitchFamily="49" charset="-122"/>
            </a:endParaRPr>
          </a:p>
          <a:p>
            <a:pPr marL="342900" lvl="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EAS</a:t>
            </a:r>
            <a:r>
              <a:rPr lang="zh-CN" altLang="en-US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热中子探测器可以确定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EAS</a:t>
            </a:r>
            <a:r>
              <a:rPr lang="zh-CN" altLang="en-US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芯区强子，比昂贵的</a:t>
            </a:r>
            <a:r>
              <a:rPr lang="zh-CN" altLang="en-US" sz="24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强子量能器</a:t>
            </a:r>
            <a:r>
              <a:rPr lang="zh-CN" altLang="en-US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有更强的规模优势，有更高的</a:t>
            </a:r>
            <a:r>
              <a:rPr lang="zh-CN" altLang="en-US" sz="24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性能</a:t>
            </a:r>
            <a:r>
              <a:rPr lang="en-US" altLang="zh-CN" sz="24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-</a:t>
            </a:r>
            <a:r>
              <a:rPr lang="zh-CN" altLang="en-US" sz="24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价格比</a:t>
            </a:r>
            <a:r>
              <a:rPr lang="zh-CN" altLang="en-US" sz="24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。</a:t>
            </a:r>
            <a:endParaRPr lang="zh-CN" altLang="en-US" sz="2400" b="1" dirty="0" smtClean="0">
              <a:solidFill>
                <a:srgbClr val="002060"/>
              </a:solidFill>
              <a:latin typeface="Trebuchet MS" panose="020B0603020202020204"/>
              <a:ea typeface="黑体" panose="02010609060101010101" pitchFamily="49" charset="-122"/>
            </a:endParaRPr>
          </a:p>
        </p:txBody>
      </p:sp>
      <p:pic>
        <p:nvPicPr>
          <p:cNvPr id="1029" name="Picture 4" descr="G:\myDocs\UHE2008\VAPOUR.JPG"/>
          <p:cNvPicPr>
            <a:picLocks noChangeAspect="1" noChangeArrowheads="1"/>
          </p:cNvPicPr>
          <p:nvPr/>
        </p:nvPicPr>
        <p:blipFill>
          <a:blip r:embed="rId3" cstate="print"/>
          <a:srcRect t="5220" r="30110" b="71278"/>
          <a:stretch>
            <a:fillRect/>
          </a:stretch>
        </p:blipFill>
        <p:spPr bwMode="auto">
          <a:xfrm>
            <a:off x="1001395" y="927735"/>
            <a:ext cx="6113780" cy="280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447992" y="38100"/>
            <a:ext cx="59436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矩形 2"/>
          <p:cNvSpPr>
            <a:spLocks noChangeArrowheads="1"/>
          </p:cNvSpPr>
          <p:nvPr/>
        </p:nvSpPr>
        <p:spPr bwMode="auto">
          <a:xfrm>
            <a:off x="5448300" y="4419600"/>
            <a:ext cx="6581140" cy="1191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河北师大、高能所</a:t>
            </a:r>
            <a:r>
              <a:rPr lang="zh-CN" altLang="zh-CN" dirty="0" smtClean="0">
                <a:solidFill>
                  <a:prstClr val="black"/>
                </a:solidFill>
              </a:rPr>
              <a:t>、俄罗斯合作</a:t>
            </a:r>
            <a:r>
              <a:rPr lang="zh-CN" altLang="zh-CN" dirty="0">
                <a:solidFill>
                  <a:prstClr val="black"/>
                </a:solidFill>
              </a:rPr>
              <a:t>发表的文章 </a:t>
            </a:r>
            <a:r>
              <a:rPr lang="en-US" altLang="zh-CN" b="1" dirty="0">
                <a:solidFill>
                  <a:prstClr val="black"/>
                </a:solidFill>
              </a:rPr>
              <a:t>Thermal neutron flux produced by EAS at various altitudes, </a:t>
            </a:r>
            <a:r>
              <a:rPr lang="en-US" altLang="zh-CN" dirty="0" err="1">
                <a:solidFill>
                  <a:prstClr val="black"/>
                </a:solidFill>
              </a:rPr>
              <a:t>Yu.V</a:t>
            </a:r>
            <a:r>
              <a:rPr lang="en-US" altLang="zh-CN" dirty="0">
                <a:solidFill>
                  <a:prstClr val="black"/>
                </a:solidFill>
              </a:rPr>
              <a:t>. </a:t>
            </a:r>
            <a:r>
              <a:rPr lang="en-US" altLang="zh-CN" dirty="0" err="1">
                <a:solidFill>
                  <a:prstClr val="black"/>
                </a:solidFill>
              </a:rPr>
              <a:t>Stenkin</a:t>
            </a:r>
            <a:r>
              <a:rPr lang="en-US" altLang="zh-CN" dirty="0">
                <a:solidFill>
                  <a:prstClr val="black"/>
                </a:solidFill>
              </a:rPr>
              <a:t>, V.V. </a:t>
            </a:r>
            <a:r>
              <a:rPr lang="en-US" altLang="zh-CN" dirty="0" err="1">
                <a:solidFill>
                  <a:prstClr val="black"/>
                </a:solidFill>
              </a:rPr>
              <a:t>Alekseenko</a:t>
            </a:r>
            <a:r>
              <a:rPr lang="en-US" altLang="zh-CN" dirty="0">
                <a:solidFill>
                  <a:prstClr val="black"/>
                </a:solidFill>
              </a:rPr>
              <a:t>, D.M. </a:t>
            </a:r>
            <a:r>
              <a:rPr lang="en-US" altLang="zh-CN" dirty="0" err="1">
                <a:solidFill>
                  <a:prstClr val="black"/>
                </a:solidFill>
              </a:rPr>
              <a:t>Gromushkin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LIU </a:t>
            </a:r>
            <a:r>
              <a:rPr lang="en-US" altLang="zh-CN" dirty="0"/>
              <a:t>Ye </a:t>
            </a:r>
            <a:r>
              <a:rPr lang="en-US" altLang="zh-CN" dirty="0">
                <a:solidFill>
                  <a:prstClr val="black"/>
                </a:solidFill>
              </a:rPr>
              <a:t>,MA </a:t>
            </a:r>
            <a:r>
              <a:rPr lang="en-US" altLang="zh-CN" dirty="0" err="1" smtClean="0">
                <a:solidFill>
                  <a:prstClr val="black"/>
                </a:solidFill>
              </a:rPr>
              <a:t>Xin-Hua</a:t>
            </a:r>
            <a:r>
              <a:rPr lang="en-US" altLang="zh-CN" dirty="0" smtClean="0">
                <a:solidFill>
                  <a:prstClr val="black"/>
                </a:solidFill>
              </a:rPr>
              <a:t>, </a:t>
            </a:r>
            <a:r>
              <a:rPr lang="en-US" altLang="zh-CN" dirty="0">
                <a:solidFill>
                  <a:prstClr val="black"/>
                </a:solidFill>
              </a:rPr>
              <a:t>ZHAO Jing, Chinese Physics C Vol. 37, No. 1 (2013) 015001  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60045" y="175260"/>
            <a:ext cx="4946650" cy="207454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EAS</a:t>
            </a:r>
            <a:r>
              <a:rPr lang="zh-CN" altLang="en-US" dirty="0" smtClean="0"/>
              <a:t>热中子探测技术的优势</a:t>
            </a:r>
            <a:endParaRPr lang="zh-CN" altLang="en-US" dirty="0"/>
          </a:p>
        </p:txBody>
      </p:sp>
      <p:sp>
        <p:nvSpPr>
          <p:cNvPr id="6148" name="内容占位符 4"/>
          <p:cNvSpPr>
            <a:spLocks noGrp="1"/>
          </p:cNvSpPr>
          <p:nvPr>
            <p:ph idx="4294967295"/>
          </p:nvPr>
        </p:nvSpPr>
        <p:spPr>
          <a:xfrm>
            <a:off x="359985" y="5562600"/>
            <a:ext cx="8588375" cy="1096963"/>
          </a:xfrm>
        </p:spPr>
        <p:txBody>
          <a:bodyPr>
            <a:noAutofit/>
          </a:bodyPr>
          <a:lstStyle/>
          <a:p>
            <a:pPr marL="0">
              <a:lnSpc>
                <a:spcPct val="150000"/>
              </a:lnSpc>
              <a:buFontTx/>
              <a:buNone/>
            </a:pPr>
            <a:r>
              <a:rPr lang="en-US" altLang="zh-CN" sz="2400" b="1" dirty="0" smtClean="0"/>
              <a:t>EAS</a:t>
            </a:r>
            <a:r>
              <a:rPr lang="zh-CN" altLang="zh-CN" sz="2400" b="1" dirty="0" smtClean="0"/>
              <a:t>中少量的强子成分能够产生大量的热中子，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其数量比强子多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2-3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个数量级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。高海拔要比海平面高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1-2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个数量级</a:t>
            </a:r>
            <a:endParaRPr lang="zh-CN" alt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835150"/>
            <a:ext cx="5100955" cy="3776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D:\from C\Win-pro\CR\LHAASO\Torino2016\A_eff_Mosco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40000" y="776546"/>
            <a:ext cx="8217592" cy="5259258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1607820" y="152400"/>
            <a:ext cx="620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Good component separation</a:t>
            </a:r>
            <a:endParaRPr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545598" y="5878095"/>
            <a:ext cx="11101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 smtClean="0"/>
              <a:t>Single detector rate ~ 7Hz.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361315"/>
            <a:ext cx="10523855" cy="61353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凸显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4742</Words>
  <Application>WPS 演示</Application>
  <PresentationFormat>宽屏</PresentationFormat>
  <Paragraphs>447</Paragraphs>
  <Slides>30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宋体</vt:lpstr>
      <vt:lpstr>Wingdings</vt:lpstr>
      <vt:lpstr>Times New Roman</vt:lpstr>
      <vt:lpstr>华文隶书</vt:lpstr>
      <vt:lpstr>黑体</vt:lpstr>
      <vt:lpstr>Trebuchet MS</vt:lpstr>
      <vt:lpstr>Calibri Light</vt:lpstr>
      <vt:lpstr>Calibri</vt:lpstr>
      <vt:lpstr>微软雅黑</vt:lpstr>
      <vt:lpstr>Arial Unicode MS</vt:lpstr>
      <vt:lpstr>TeXGyreHeros-Bold</vt:lpstr>
      <vt:lpstr>Calibri</vt:lpstr>
      <vt:lpstr>楷体</vt:lpstr>
      <vt:lpstr>Segoe Print</vt:lpstr>
      <vt:lpstr>Office 主题</vt:lpstr>
      <vt:lpstr>Word.Document.8</vt:lpstr>
      <vt:lpstr>Origin50.Graph</vt:lpstr>
      <vt:lpstr>宇宙线热中子探测技术及PRISMA-LHAASO实验介绍</vt:lpstr>
      <vt:lpstr>内容摘要</vt:lpstr>
      <vt:lpstr>宇宙线全粒子能谱：膝区</vt:lpstr>
      <vt:lpstr>PowerPoint 演示文稿</vt:lpstr>
      <vt:lpstr>PowerPoint 演示文稿</vt:lpstr>
      <vt:lpstr>PowerPoint 演示文稿</vt:lpstr>
      <vt:lpstr>EAS热中子探测技术的优势</vt:lpstr>
      <vt:lpstr>PowerPoint 演示文稿</vt:lpstr>
      <vt:lpstr>PowerPoint 演示文稿</vt:lpstr>
      <vt:lpstr>PowerPoint 演示文稿</vt:lpstr>
      <vt:lpstr>PowerPoint 演示文稿</vt:lpstr>
      <vt:lpstr>宇宙线簇射事例：得到电磁成分和中子，包含时序</vt:lpstr>
      <vt:lpstr>PowerPoint 演示文稿</vt:lpstr>
      <vt:lpstr>PowerPoint 演示文稿</vt:lpstr>
      <vt:lpstr>PRISMA-LHAASO-16</vt:lpstr>
      <vt:lpstr>PowerPoint 演示文稿</vt:lpstr>
      <vt:lpstr>Specification of detector</vt:lpstr>
      <vt:lpstr>阵列运行良好</vt:lpstr>
      <vt:lpstr>Sp</vt:lpstr>
      <vt:lpstr>Nm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地球物理：lunar tidal effect</vt:lpstr>
      <vt:lpstr>地球物理：地震活动</vt:lpstr>
      <vt:lpstr>太阳物理</vt:lpstr>
      <vt:lpstr>PowerPoint 演示文稿</vt:lpstr>
      <vt:lpstr>总结： 1.EAS热中子探测技术方案作为LHAASO实验新技术研发和拓展正在不断完善和成熟 2.希望在科学家和各基金部门的认可、帮助和大力支持下推进项目规模化运行。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</dc:creator>
  <cp:lastModifiedBy>随风1426433285</cp:lastModifiedBy>
  <cp:revision>32</cp:revision>
  <dcterms:created xsi:type="dcterms:W3CDTF">2017-01-17T17:28:00Z</dcterms:created>
  <dcterms:modified xsi:type="dcterms:W3CDTF">2018-06-22T06:42:21Z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2052-10.1.0.7245</vt:lpwstr>
  </property>
</Properties>
</file>