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366" r:id="rId3"/>
    <p:sldId id="264" r:id="rId4"/>
    <p:sldId id="376" r:id="rId5"/>
    <p:sldId id="371" r:id="rId6"/>
    <p:sldId id="372" r:id="rId7"/>
    <p:sldId id="373" r:id="rId8"/>
    <p:sldId id="374" r:id="rId9"/>
    <p:sldId id="375" r:id="rId10"/>
    <p:sldId id="377" r:id="rId11"/>
    <p:sldId id="337" r:id="rId12"/>
    <p:sldId id="263" r:id="rId13"/>
    <p:sldId id="280" r:id="rId14"/>
    <p:sldId id="278" r:id="rId15"/>
    <p:sldId id="281" r:id="rId16"/>
    <p:sldId id="283" r:id="rId17"/>
    <p:sldId id="334" r:id="rId18"/>
    <p:sldId id="291" r:id="rId19"/>
    <p:sldId id="282" r:id="rId20"/>
    <p:sldId id="333" r:id="rId21"/>
    <p:sldId id="336" r:id="rId22"/>
    <p:sldId id="287" r:id="rId23"/>
    <p:sldId id="338" r:id="rId24"/>
    <p:sldId id="359" r:id="rId25"/>
    <p:sldId id="356" r:id="rId26"/>
    <p:sldId id="370" r:id="rId27"/>
    <p:sldId id="357" r:id="rId28"/>
    <p:sldId id="289" r:id="rId29"/>
    <p:sldId id="292" r:id="rId30"/>
    <p:sldId id="294" r:id="rId31"/>
    <p:sldId id="296" r:id="rId32"/>
    <p:sldId id="299" r:id="rId33"/>
    <p:sldId id="298" r:id="rId34"/>
    <p:sldId id="297" r:id="rId35"/>
    <p:sldId id="290" r:id="rId36"/>
    <p:sldId id="300" r:id="rId37"/>
    <p:sldId id="330" r:id="rId38"/>
    <p:sldId id="331" r:id="rId39"/>
    <p:sldId id="332" r:id="rId40"/>
    <p:sldId id="301" r:id="rId41"/>
    <p:sldId id="302" r:id="rId42"/>
    <p:sldId id="303" r:id="rId43"/>
    <p:sldId id="339" r:id="rId44"/>
    <p:sldId id="318" r:id="rId45"/>
    <p:sldId id="319" r:id="rId46"/>
    <p:sldId id="320" r:id="rId47"/>
    <p:sldId id="321" r:id="rId48"/>
    <p:sldId id="323" r:id="rId49"/>
    <p:sldId id="324" r:id="rId50"/>
    <p:sldId id="326" r:id="rId51"/>
    <p:sldId id="342" r:id="rId52"/>
    <p:sldId id="328" r:id="rId53"/>
    <p:sldId id="343" r:id="rId54"/>
    <p:sldId id="344" r:id="rId55"/>
    <p:sldId id="345" r:id="rId56"/>
    <p:sldId id="346" r:id="rId57"/>
    <p:sldId id="347" r:id="rId58"/>
    <p:sldId id="348" r:id="rId59"/>
    <p:sldId id="340" r:id="rId60"/>
    <p:sldId id="349" r:id="rId61"/>
    <p:sldId id="361" r:id="rId62"/>
    <p:sldId id="362" r:id="rId63"/>
    <p:sldId id="367" r:id="rId64"/>
    <p:sldId id="304" r:id="rId65"/>
    <p:sldId id="360" r:id="rId66"/>
    <p:sldId id="305" r:id="rId67"/>
    <p:sldId id="308" r:id="rId68"/>
    <p:sldId id="306" r:id="rId69"/>
    <p:sldId id="309" r:id="rId70"/>
    <p:sldId id="363" r:id="rId71"/>
    <p:sldId id="364" r:id="rId72"/>
    <p:sldId id="365" r:id="rId73"/>
    <p:sldId id="316" r:id="rId74"/>
    <p:sldId id="369" r:id="rId75"/>
    <p:sldId id="368" r:id="rId76"/>
    <p:sldId id="350" r:id="rId77"/>
    <p:sldId id="351" r:id="rId78"/>
    <p:sldId id="352" r:id="rId79"/>
    <p:sldId id="353" r:id="rId80"/>
    <p:sldId id="354" r:id="rId81"/>
    <p:sldId id="355" r:id="rId82"/>
    <p:sldId id="329" r:id="rId83"/>
    <p:sldId id="310" r:id="rId84"/>
    <p:sldId id="311" r:id="rId85"/>
    <p:sldId id="312" r:id="rId86"/>
    <p:sldId id="313" r:id="rId87"/>
    <p:sldId id="314" r:id="rId88"/>
    <p:sldId id="315" r:id="rId89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9"/>
    <p:restoredTop sz="81757"/>
  </p:normalViewPr>
  <p:slideViewPr>
    <p:cSldViewPr snapToGrid="0" snapToObjects="1">
      <p:cViewPr>
        <p:scale>
          <a:sx n="69" d="100"/>
          <a:sy n="69" d="100"/>
        </p:scale>
        <p:origin x="161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DC0D6-7AC3-E448-A11F-CECC8BDD24AB}" type="datetimeFigureOut">
              <a:rPr kumimoji="1" lang="zh-CN" altLang="en-US" smtClean="0"/>
              <a:t>18/6/20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11479-05FD-5D49-AD27-B521896258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5585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D50BD-767B-6149-945F-DFAC10D81152}" type="datetimeFigureOut">
              <a:rPr kumimoji="1" lang="zh-CN" altLang="en-US" smtClean="0"/>
              <a:t>18/6/20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E0AD5-39C5-B447-8F29-509DD44F6E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57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BESIII observed</a:t>
            </a:r>
            <a:r>
              <a:rPr lang="en-US" altLang="zh-CN" baseline="0" dirty="0" smtClean="0"/>
              <a:t> the production of </a:t>
            </a:r>
            <a:r>
              <a:rPr lang="en-US" altLang="zh-CN" baseline="0" dirty="0" err="1" smtClean="0"/>
              <a:t>pi+pi-h_c</a:t>
            </a:r>
            <a:r>
              <a:rPr lang="en-US" altLang="zh-CN" baseline="0" dirty="0" smtClean="0"/>
              <a:t> with the data samples at a few energy points. Here, </a:t>
            </a:r>
            <a:r>
              <a:rPr lang="en-US" altLang="zh-CN" baseline="0" dirty="0" err="1" smtClean="0"/>
              <a:t>hc</a:t>
            </a:r>
            <a:r>
              <a:rPr lang="en-US" altLang="zh-CN" baseline="0" dirty="0" smtClean="0"/>
              <a:t> is reconstructed with its E1 transition to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, and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is reconstructed with its 16 </a:t>
            </a:r>
            <a:r>
              <a:rPr lang="en-US" altLang="zh-CN" baseline="0" dirty="0" err="1" smtClean="0"/>
              <a:t>hadronic</a:t>
            </a:r>
            <a:r>
              <a:rPr lang="en-US" altLang="zh-CN" baseline="0" dirty="0" smtClean="0"/>
              <a:t> decay modes. From the plot we can see very clear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signal in the invariant mass of the </a:t>
            </a:r>
            <a:r>
              <a:rPr lang="en-US" altLang="zh-CN" baseline="0" dirty="0" err="1" smtClean="0"/>
              <a:t>hadronic</a:t>
            </a:r>
            <a:r>
              <a:rPr lang="en-US" altLang="zh-CN" baseline="0" dirty="0" smtClean="0"/>
              <a:t> system, and very clear </a:t>
            </a:r>
            <a:r>
              <a:rPr lang="en-US" altLang="zh-CN" baseline="0" dirty="0" err="1" smtClean="0"/>
              <a:t>h_c</a:t>
            </a:r>
            <a:r>
              <a:rPr lang="en-US" altLang="zh-CN" baseline="0" dirty="0" smtClean="0"/>
              <a:t> signal at gamma and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invariant mass. If we select only the events in the </a:t>
            </a:r>
            <a:r>
              <a:rPr lang="en-US" altLang="zh-CN" baseline="0" dirty="0" err="1" smtClean="0"/>
              <a:t>eta_c</a:t>
            </a:r>
            <a:r>
              <a:rPr lang="en-US" altLang="zh-CN" baseline="0" smtClean="0"/>
              <a:t> mass region, we get …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E0AD5-39C5-B447-8F29-509DD44F6E8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370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DDDC7-8D63-42B8-872C-9CD0661061C2}" type="slidenum">
              <a:rPr lang="en-US" altLang="zh-CN">
                <a:solidFill>
                  <a:srgbClr val="000000"/>
                </a:solidFill>
              </a:rPr>
              <a:pPr/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4250" y="795338"/>
            <a:ext cx="5103813" cy="3827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840288"/>
            <a:ext cx="5195887" cy="4622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3979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E0AD5-39C5-B447-8F29-509DD44F6E89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93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宋体" charset="0"/>
            </a:endParaRPr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14375" indent="-274638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98550" indent="-219075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538288" indent="-219075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978025" indent="-219075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43522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89242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34962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0682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319AF0C5-6BE3-E844-BC40-3326B8BB54F3}" type="slidenum">
              <a:rPr lang="en-US" altLang="zh-CN"/>
              <a:pPr/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365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75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E0AD5-39C5-B447-8F29-509DD44F6E89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953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3B8B7-422D-4A32-8974-4382B990316E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65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471AB-A437-4FDC-A31C-34F13ADB7559}" type="slidenum">
              <a:rPr lang="en-US" altLang="zh-CN"/>
              <a:pPr/>
              <a:t>76</a:t>
            </a:fld>
            <a:endParaRPr lang="en-US" altLang="zh-CN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7"/>
            <a:ext cx="5030018" cy="4113169"/>
          </a:xfrm>
        </p:spPr>
        <p:txBody>
          <a:bodyPr lIns="88139" tIns="44069" rIns="88139" bIns="44069"/>
          <a:lstStyle/>
          <a:p>
            <a:r>
              <a:rPr lang="en-US" altLang="zh-CN" dirty="0" smtClean="0"/>
              <a:t>Recently,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updated their analysis of ISR pi pi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with the full data sample, and confirmed the existence of the Y(4660), while the the update of the ISR pi pi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 analysis from both Belle and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experiments still show difference around the 4008 mass region. The data taken at BESIII and the line-shape study using the pi pi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 final states may help to clarify this discrepancy between the two B-factories. </a:t>
            </a:r>
          </a:p>
          <a:p>
            <a:endParaRPr lang="en-US" altLang="zh-CN" baseline="0" dirty="0" smtClean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1560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宋体" charset="0"/>
            </a:endParaRPr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14375" indent="-274638"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98550" indent="-219075"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538288" indent="-219075"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978025" indent="-219075"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ACE60869-D8BD-3B46-8C19-E9D28D0A35C4}" type="slidenum">
              <a:rPr lang="en-US" altLang="zh-CN"/>
              <a:pPr/>
              <a:t>82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450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x-none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665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398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421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Inha University (Republic Korea)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AD6B1-37E8-4CFE-833B-8E41AAEF0E5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66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685800" y="1628802"/>
            <a:ext cx="7772400" cy="1470025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930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96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75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905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33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5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271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362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0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47E03-E5B2-6C42-BA98-8F7B442AD4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938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43.png"/><Relationship Id="rId7" Type="http://schemas.openxmlformats.org/officeDocument/2006/relationships/image" Target="../media/image44.emf"/><Relationship Id="rId8" Type="http://schemas.openxmlformats.org/officeDocument/2006/relationships/image" Target="../media/image45.tiff"/><Relationship Id="rId9" Type="http://schemas.openxmlformats.org/officeDocument/2006/relationships/image" Target="../media/image421.png"/><Relationship Id="rId10" Type="http://schemas.openxmlformats.org/officeDocument/2006/relationships/image" Target="../media/image4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50.tiff"/><Relationship Id="rId7" Type="http://schemas.openxmlformats.org/officeDocument/2006/relationships/image" Target="../media/image51.tiff"/><Relationship Id="rId8" Type="http://schemas.openxmlformats.org/officeDocument/2006/relationships/image" Target="../media/image52.tiff"/><Relationship Id="rId9" Type="http://schemas.openxmlformats.org/officeDocument/2006/relationships/image" Target="../media/image53.tiff"/><Relationship Id="rId10" Type="http://schemas.openxmlformats.org/officeDocument/2006/relationships/image" Target="../media/image54.tiff"/><Relationship Id="rId11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7.emf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00.png"/><Relationship Id="rId8" Type="http://schemas.openxmlformats.org/officeDocument/2006/relationships/image" Target="../media/image67.emf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emf"/><Relationship Id="rId1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5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emf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10" Type="http://schemas.openxmlformats.org/officeDocument/2006/relationships/image" Target="../media/image430.png"/><Relationship Id="rId11" Type="http://schemas.openxmlformats.org/officeDocument/2006/relationships/image" Target="../media/image102.emf"/><Relationship Id="rId9" Type="http://schemas.openxmlformats.org/officeDocument/2006/relationships/image" Target="../media/image420.png"/><Relationship Id="rId12" Type="http://schemas.openxmlformats.org/officeDocument/2006/relationships/image" Target="../media/image103.emf"/><Relationship Id="rId13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tiff"/><Relationship Id="rId6" Type="http://schemas.openxmlformats.org/officeDocument/2006/relationships/image" Target="../media/image137.tiff"/><Relationship Id="rId7" Type="http://schemas.openxmlformats.org/officeDocument/2006/relationships/image" Target="../media/image13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2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4" Type="http://schemas.openxmlformats.org/officeDocument/2006/relationships/image" Target="../media/image17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4.wmf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iff"/><Relationship Id="rId4" Type="http://schemas.openxmlformats.org/officeDocument/2006/relationships/image" Target="../media/image182.tiff"/><Relationship Id="rId5" Type="http://schemas.openxmlformats.org/officeDocument/2006/relationships/image" Target="../media/image1660.png"/><Relationship Id="rId6" Type="http://schemas.openxmlformats.org/officeDocument/2006/relationships/hyperlink" Target="http://arxiv.org/abs/arXiv:1803.05706" TargetMode="External"/><Relationship Id="rId7" Type="http://schemas.openxmlformats.org/officeDocument/2006/relationships/image" Target="../media/image183.tiff"/><Relationship Id="rId8" Type="http://schemas.openxmlformats.org/officeDocument/2006/relationships/image" Target="../media/image18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tiff"/><Relationship Id="rId4" Type="http://schemas.openxmlformats.org/officeDocument/2006/relationships/image" Target="../media/image186.tiff"/><Relationship Id="rId5" Type="http://schemas.openxmlformats.org/officeDocument/2006/relationships/image" Target="../media/image187.tiff"/><Relationship Id="rId6" Type="http://schemas.openxmlformats.org/officeDocument/2006/relationships/image" Target="../media/image188.tiff"/><Relationship Id="rId7" Type="http://schemas.openxmlformats.org/officeDocument/2006/relationships/image" Target="../media/image189.tiff"/><Relationship Id="rId8" Type="http://schemas.openxmlformats.org/officeDocument/2006/relationships/hyperlink" Target="http://arxiv.org/abs/arXiv:1805.09060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1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5/fb@4.96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tiff"/><Relationship Id="rId3" Type="http://schemas.openxmlformats.org/officeDocument/2006/relationships/image" Target="../media/image201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microsoft.com/office/2007/relationships/hdphoto" Target="../media/hdphoto1.wdp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png"/><Relationship Id="rId10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4" Type="http://schemas.openxmlformats.org/officeDocument/2006/relationships/image" Target="../media/image218.png"/><Relationship Id="rId5" Type="http://schemas.openxmlformats.org/officeDocument/2006/relationships/image" Target="../media/image219.emf"/><Relationship Id="rId6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w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Relationship Id="rId3" Type="http://schemas.openxmlformats.org/officeDocument/2006/relationships/image" Target="../media/image222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27.em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066736"/>
            <a:ext cx="7772400" cy="1470025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0070C0"/>
                </a:solidFill>
              </a:rPr>
              <a:t>BESIII and Prospects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67135"/>
            <a:ext cx="6400800" cy="32470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kumimoji="1" lang="zh-CN" altLang="en-US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李 </a:t>
            </a:r>
            <a:r>
              <a:rPr kumimoji="1" lang="zh-CN" altLang="en-US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海 波</a:t>
            </a:r>
          </a:p>
          <a:p>
            <a:pPr>
              <a:lnSpc>
                <a:spcPct val="170000"/>
              </a:lnSpc>
            </a:pPr>
            <a:r>
              <a:rPr kumimoji="1" lang="zh-CN" altLang="en-US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中科院高能所</a:t>
            </a:r>
          </a:p>
          <a:p>
            <a:pPr>
              <a:lnSpc>
                <a:spcPct val="170000"/>
              </a:lnSpc>
            </a:pPr>
            <a:r>
              <a:rPr kumimoji="1" lang="en-US" altLang="zh-CN" b="1" dirty="0" smtClean="0">
                <a:solidFill>
                  <a:srgbClr val="002060"/>
                </a:solidFill>
                <a:ea typeface="Heiti SC Medium" charset="-122"/>
                <a:cs typeface="Heiti SC Medium" charset="-122"/>
              </a:rPr>
              <a:t>2018</a:t>
            </a:r>
            <a:r>
              <a:rPr kumimoji="1" lang="zh-CN" altLang="en-US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年全国高能物理年会</a:t>
            </a:r>
          </a:p>
          <a:p>
            <a:pPr>
              <a:lnSpc>
                <a:spcPct val="170000"/>
              </a:lnSpc>
            </a:pPr>
            <a:r>
              <a:rPr kumimoji="1" lang="zh-CN" altLang="en-US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上海</a:t>
            </a:r>
            <a:endParaRPr kumimoji="1" lang="zh-CN" altLang="en-US" b="1" dirty="0">
              <a:solidFill>
                <a:srgbClr val="00206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59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84" y="10021"/>
            <a:ext cx="8686800" cy="1143000"/>
          </a:xfrm>
        </p:spPr>
        <p:txBody>
          <a:bodyPr>
            <a:normAutofit/>
          </a:bodyPr>
          <a:lstStyle/>
          <a:p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Belle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实验发现</a:t>
            </a:r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X(3872)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021"/>
            <a:ext cx="1750381" cy="19405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85439" y="958602"/>
            <a:ext cx="731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在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Belle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实验，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2003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Steve Olsen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想在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衰变中寻找：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9" name="图片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40" y="1420267"/>
            <a:ext cx="3792544" cy="19507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301" y="1526113"/>
            <a:ext cx="3380201" cy="183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82" y="3375804"/>
            <a:ext cx="3191420" cy="3010295"/>
          </a:xfrm>
          <a:prstGeom prst="rect">
            <a:avLst/>
          </a:prstGeom>
        </p:spPr>
      </p:pic>
      <p:pic>
        <p:nvPicPr>
          <p:cNvPr id="12" name="图片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25" y="6386100"/>
            <a:ext cx="2431417" cy="25430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文本框 12"/>
          <p:cNvSpPr txBox="1"/>
          <p:nvPr/>
        </p:nvSpPr>
        <p:spPr>
          <a:xfrm>
            <a:off x="0" y="3375804"/>
            <a:ext cx="21799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PRL91, 262001</a:t>
            </a:r>
            <a:r>
              <a:rPr kumimoji="1" lang="en-US" altLang="zh-CN" dirty="0"/>
              <a:t>(</a:t>
            </a:r>
            <a:r>
              <a:rPr kumimoji="1" lang="en-US" altLang="zh-CN" dirty="0" smtClean="0"/>
              <a:t>2003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563535" y="4653077"/>
            <a:ext cx="41344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自</a:t>
            </a:r>
            <a:r>
              <a:rPr kumimoji="1" lang="en-US" altLang="zh-CN" sz="2800" dirty="0" smtClean="0">
                <a:latin typeface="黑体"/>
                <a:ea typeface="黑体"/>
                <a:cs typeface="黑体"/>
              </a:rPr>
              <a:t>2003</a:t>
            </a:r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年起开启</a:t>
            </a:r>
            <a:r>
              <a:rPr kumimoji="1" lang="en-US" altLang="zh-CN" sz="2800" dirty="0" smtClean="0">
                <a:latin typeface="黑体"/>
                <a:ea typeface="黑体"/>
                <a:cs typeface="黑体"/>
              </a:rPr>
              <a:t>XYZ</a:t>
            </a:r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谱学</a:t>
            </a:r>
          </a:p>
          <a:p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的系列实验发现，</a:t>
            </a:r>
            <a:r>
              <a:rPr kumimoji="1" lang="en-US" altLang="zh-CN" sz="2800" dirty="0" smtClean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在</a:t>
            </a:r>
          </a:p>
          <a:p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粲偶素及其类粲偶素谱学</a:t>
            </a:r>
          </a:p>
          <a:p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有重要贡献。</a:t>
            </a:r>
            <a:endParaRPr kumimoji="1" lang="zh-CN" altLang="en-US" sz="2800" dirty="0"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39110" y="3857180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X(3872)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已经在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介子衰变、正负电子和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强子对撞等实验被观测到</a:t>
            </a:r>
            <a:r>
              <a:rPr kumimoji="1" lang="zh-CN" altLang="en-US" dirty="0" smtClean="0"/>
              <a:t>，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463" y="3897551"/>
            <a:ext cx="4602573" cy="1139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56017"/>
            <a:ext cx="4539110" cy="416432"/>
          </a:xfrm>
          <a:prstGeom prst="rect">
            <a:avLst/>
          </a:prstGeom>
        </p:spPr>
      </p:pic>
      <p:pic>
        <p:nvPicPr>
          <p:cNvPr id="15" name="图片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12" y="3399740"/>
            <a:ext cx="2906333" cy="34842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矩形 15"/>
          <p:cNvSpPr/>
          <p:nvPr/>
        </p:nvSpPr>
        <p:spPr>
          <a:xfrm>
            <a:off x="2179991" y="5472449"/>
            <a:ext cx="283291" cy="704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54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716" y="843383"/>
            <a:ext cx="9317282" cy="55689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32608" y="147707"/>
            <a:ext cx="5179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altLang="zh-CN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(</a:t>
            </a:r>
            <a:r>
              <a:rPr lang="zh-CN" altLang="en-US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类</a:t>
            </a:r>
            <a:r>
              <a:rPr lang="en-US" altLang="zh-CN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)</a:t>
            </a:r>
            <a:r>
              <a:rPr lang="zh-CN" altLang="en-US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粲偶素谱学的研究</a:t>
            </a:r>
            <a:endParaRPr lang="en-US" altLang="zh-CN" sz="40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02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165" y="1"/>
            <a:ext cx="7886700" cy="1019331"/>
          </a:xfrm>
        </p:spPr>
        <p:txBody>
          <a:bodyPr/>
          <a:lstStyle/>
          <a:p>
            <a:r>
              <a:rPr kumimoji="1" lang="en-US" altLang="zh-CN" b="1" dirty="0" smtClean="0"/>
              <a:t>Y(4260): </a:t>
            </a:r>
            <a:r>
              <a:rPr kumimoji="1" lang="en-US" altLang="zh-CN" b="1" dirty="0" err="1" smtClean="0"/>
              <a:t>e</a:t>
            </a:r>
            <a:r>
              <a:rPr kumimoji="1" lang="en-US" altLang="zh-CN" b="1" baseline="30000" dirty="0" err="1" smtClean="0"/>
              <a:t>+</a:t>
            </a:r>
            <a:r>
              <a:rPr kumimoji="1" lang="en-US" altLang="zh-CN" b="1" dirty="0" err="1" smtClean="0"/>
              <a:t>e</a:t>
            </a:r>
            <a:r>
              <a:rPr kumimoji="1" lang="en-US" altLang="zh-CN" b="1" baseline="30000" dirty="0" smtClean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kumimoji="1" lang="en-US" altLang="zh-CN" b="1" dirty="0" smtClean="0"/>
              <a:t> </a:t>
            </a:r>
            <a:r>
              <a:rPr kumimoji="1" lang="en-US" altLang="zh-CN" b="1" dirty="0" smtClean="0">
                <a:sym typeface="Wingdings"/>
              </a:rPr>
              <a:t> π</a:t>
            </a:r>
            <a:r>
              <a:rPr kumimoji="1" lang="en-US" altLang="zh-CN" b="1" baseline="30000" dirty="0" smtClean="0">
                <a:sym typeface="Wingdings"/>
              </a:rPr>
              <a:t>+</a:t>
            </a:r>
            <a:r>
              <a:rPr kumimoji="1" lang="en-US" altLang="zh-CN" b="1" dirty="0" smtClean="0">
                <a:sym typeface="Wingdings"/>
              </a:rPr>
              <a:t>π</a:t>
            </a:r>
            <a:r>
              <a:rPr kumimoji="1" lang="en-US" altLang="zh-CN" b="1" baseline="30000" dirty="0" smtClean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kumimoji="1" lang="en-US" altLang="zh-CN" b="1" dirty="0" smtClean="0">
                <a:sym typeface="Wingdings"/>
              </a:rPr>
              <a:t> J/</a:t>
            </a:r>
            <a:r>
              <a:rPr kumimoji="1" lang="en-US" altLang="zh-CN" b="1" dirty="0" err="1" smtClean="0">
                <a:sym typeface="Wingdings"/>
              </a:rPr>
              <a:t>ψ</a:t>
            </a:r>
            <a:r>
              <a:rPr kumimoji="1" lang="en-US" altLang="zh-CN" b="1" dirty="0" smtClean="0">
                <a:sym typeface="Wingdings"/>
              </a:rPr>
              <a:t>_(ISR)</a:t>
            </a:r>
            <a:endParaRPr kumimoji="1"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706" y="841947"/>
            <a:ext cx="3459014" cy="3160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6" y="1424067"/>
            <a:ext cx="6369655" cy="5006715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3" y="4049792"/>
            <a:ext cx="2361143" cy="25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51175"/>
            <a:ext cx="7154146" cy="488208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75863"/>
            <a:ext cx="8229600" cy="688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r>
              <a:rPr lang="de-DE" dirty="0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h</a:t>
            </a:r>
            <a:r>
              <a:rPr lang="de-DE" baseline="-25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cross section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8" name="Picture 4" descr="BES3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0" y="1096776"/>
            <a:ext cx="766597" cy="3593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64713" y="564649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092002 (2017)</a:t>
            </a:r>
            <a:endParaRPr lang="de-DE" sz="20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48211" y="159802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~</a:t>
            </a: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6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  <a:endParaRPr lang="de-DE" sz="1800" baseline="300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9509" y="5660105"/>
            <a:ext cx="7938787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>
                <a:latin typeface="Calibri"/>
              </a:rPr>
              <a:t>=4218.4</a:t>
            </a:r>
            <a:r>
              <a:rPr lang="de-DE" altLang="zh-CN" sz="2000" baseline="30000" dirty="0">
                <a:latin typeface="Calibri"/>
              </a:rPr>
              <a:t>+5.5</a:t>
            </a:r>
            <a:r>
              <a:rPr lang="de-DE" altLang="zh-CN" sz="2000" baseline="-25000" dirty="0">
                <a:latin typeface="Calibri"/>
              </a:rPr>
              <a:t>-4.5</a:t>
            </a:r>
            <a:r>
              <a:rPr lang="de-DE" altLang="zh-CN" sz="2000" dirty="0">
                <a:latin typeface="Calibri"/>
              </a:rPr>
              <a:t>±0.9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 smtClean="0">
                <a:latin typeface="Calibri"/>
              </a:rPr>
              <a:t>=  66.0</a:t>
            </a:r>
            <a:r>
              <a:rPr lang="de-DE" altLang="zh-CN" sz="2000" baseline="30000" dirty="0" smtClean="0">
                <a:latin typeface="Calibri"/>
              </a:rPr>
              <a:t>+12.3</a:t>
            </a:r>
            <a:r>
              <a:rPr lang="de-DE" altLang="zh-CN" sz="2000" baseline="-25000" dirty="0" smtClean="0">
                <a:latin typeface="Calibri"/>
              </a:rPr>
              <a:t>-8.3</a:t>
            </a:r>
            <a:r>
              <a:rPr lang="de-DE" altLang="zh-CN" sz="2000" dirty="0" smtClean="0">
                <a:latin typeface="Calibri"/>
              </a:rPr>
              <a:t>±0.4 </a:t>
            </a:r>
            <a:r>
              <a:rPr lang="de-DE" altLang="zh-CN" sz="2000" dirty="0">
                <a:latin typeface="Calibri"/>
              </a:rPr>
              <a:t>MeV </a:t>
            </a:r>
            <a:r>
              <a:rPr lang="de-DE" altLang="zh-CN" sz="2000" dirty="0" smtClean="0">
                <a:latin typeface="Calibri"/>
              </a:rPr>
              <a:t>  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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Y(4220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)</a:t>
            </a:r>
            <a:endParaRPr lang="de-DE" altLang="zh-CN" sz="2000" dirty="0">
              <a:latin typeface="Calibri"/>
            </a:endParaRPr>
          </a:p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=4391.5</a:t>
            </a:r>
            <a:r>
              <a:rPr lang="de-DE" altLang="zh-CN" sz="2000" baseline="30000" dirty="0">
                <a:latin typeface="Calibri"/>
              </a:rPr>
              <a:t>+6.3</a:t>
            </a:r>
            <a:r>
              <a:rPr lang="de-DE" altLang="zh-CN" sz="2000" baseline="-25000" dirty="0">
                <a:latin typeface="Calibri"/>
              </a:rPr>
              <a:t>-6.8</a:t>
            </a:r>
            <a:r>
              <a:rPr lang="de-DE" altLang="zh-CN" sz="2000" dirty="0">
                <a:latin typeface="Calibri"/>
              </a:rPr>
              <a:t>±1.0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=139.5</a:t>
            </a:r>
            <a:r>
              <a:rPr lang="de-DE" altLang="zh-CN" sz="2000" baseline="30000" dirty="0">
                <a:latin typeface="Calibri"/>
              </a:rPr>
              <a:t>+16.2</a:t>
            </a:r>
            <a:r>
              <a:rPr lang="de-DE" altLang="zh-CN" sz="2000" baseline="-25000" dirty="0">
                <a:latin typeface="Calibri"/>
              </a:rPr>
              <a:t>-20.6</a:t>
            </a:r>
            <a:r>
              <a:rPr lang="de-DE" altLang="zh-CN" sz="2000" dirty="0">
                <a:latin typeface="Calibri"/>
              </a:rPr>
              <a:t>±0.6 MeV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 Y(4390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)</a:t>
            </a:r>
            <a:endParaRPr lang="de-DE" altLang="zh-CN" sz="2000" baseline="-25000" dirty="0">
              <a:latin typeface="Calibri"/>
            </a:endParaRPr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382333" y="2015268"/>
            <a:ext cx="26338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ea typeface="黑体"/>
                <a:cs typeface="黑体"/>
              </a:rPr>
              <a:t>BESIII</a:t>
            </a:r>
            <a:r>
              <a:rPr kumimoji="1" lang="en-US" altLang="zh-CN" sz="2800" b="1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sz="2800" b="1" dirty="0" smtClean="0">
                <a:latin typeface="黑体"/>
                <a:ea typeface="黑体"/>
                <a:cs typeface="黑体"/>
              </a:rPr>
              <a:t>首次测量</a:t>
            </a:r>
            <a:endParaRPr kumimoji="1" lang="zh-CN" altLang="en-US" sz="2800" b="1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37809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357"/>
            <a:ext cx="8229600" cy="678032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                   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截面测量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30" y="927623"/>
            <a:ext cx="5738610" cy="2744553"/>
          </a:xfrm>
          <a:prstGeom prst="rect">
            <a:avLst/>
          </a:prstGeom>
        </p:spPr>
      </p:pic>
      <p:pic>
        <p:nvPicPr>
          <p:cNvPr id="6" name="图片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5" y="320852"/>
            <a:ext cx="4953000" cy="444500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35" y="3650847"/>
            <a:ext cx="6765260" cy="3143909"/>
          </a:xfrm>
          <a:prstGeom prst="rect">
            <a:avLst/>
          </a:prstGeom>
        </p:spPr>
      </p:pic>
      <p:sp>
        <p:nvSpPr>
          <p:cNvPr id="8" name="Rectangle 10"/>
          <p:cNvSpPr/>
          <p:nvPr/>
        </p:nvSpPr>
        <p:spPr>
          <a:xfrm>
            <a:off x="2437265" y="1283677"/>
            <a:ext cx="236969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Preliminary</a:t>
            </a:r>
            <a:endParaRPr lang="x-none" sz="2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86094" y="4553696"/>
            <a:ext cx="2540691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error are statistical only.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057094" y="4916677"/>
            <a:ext cx="236969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Preliminary</a:t>
            </a:r>
            <a:endParaRPr lang="x-none" sz="2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47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5273231" cy="3568786"/>
          </a:xfrm>
          <a:prstGeom prst="rect">
            <a:avLst/>
          </a:prstGeom>
        </p:spPr>
      </p:pic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7427168" cy="60396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 smtClean="0">
                <a:solidFill>
                  <a:srgbClr val="000066"/>
                </a:solidFill>
              </a:rPr>
              <a:t>The Y in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’</a:t>
            </a:r>
            <a:endParaRPr lang="zh-CN" altLang="en-US" sz="4000" dirty="0" smtClean="0">
              <a:solidFill>
                <a:srgbClr val="000066"/>
              </a:solidFill>
            </a:endParaRPr>
          </a:p>
        </p:txBody>
      </p:sp>
      <p:sp>
        <p:nvSpPr>
          <p:cNvPr id="8195" name="灯片编号占位符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981A12-8C73-4D75-A798-C8670D98B99B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CN" altLang="zh-CN" sz="1400" smtClean="0"/>
          </a:p>
        </p:txBody>
      </p:sp>
      <p:pic>
        <p:nvPicPr>
          <p:cNvPr id="12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62" y="4316923"/>
            <a:ext cx="6288782" cy="25554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364088" y="1684341"/>
            <a:ext cx="3746872" cy="217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The Y(4220) is necessary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(significance = 5.8)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Fix parameters of the Y(4660) to Belle results</a:t>
            </a:r>
          </a:p>
        </p:txBody>
      </p:sp>
      <p:sp>
        <p:nvSpPr>
          <p:cNvPr id="10" name="矩形 10"/>
          <p:cNvSpPr/>
          <p:nvPr/>
        </p:nvSpPr>
        <p:spPr>
          <a:xfrm>
            <a:off x="6115491" y="764704"/>
            <a:ext cx="2892138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arXiv:1703.08787, </a:t>
            </a:r>
          </a:p>
          <a:p>
            <a:pPr>
              <a:spcBef>
                <a:spcPts val="0"/>
              </a:spcBef>
            </a:pPr>
            <a:r>
              <a:rPr lang="en-US" altLang="zh-CN" sz="20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</a:t>
            </a:r>
            <a:r>
              <a:rPr lang="en-US" altLang="zh-CN" sz="20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, 032004 (2017)</a:t>
            </a:r>
            <a:endParaRPr lang="en-US" altLang="zh-CN" sz="2000" dirty="0" smtClean="0">
              <a:solidFill>
                <a:srgbClr val="7030A0"/>
              </a:solidFill>
              <a:latin typeface="Arial Unicode MS"/>
              <a:cs typeface="Arial Unicode M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31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66"/>
                </a:solidFill>
              </a:rPr>
              <a:t>Y(4260)</a:t>
            </a:r>
            <a:r>
              <a:rPr lang="en-US" altLang="zh-CN" sz="40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CN" sz="4000" dirty="0" smtClean="0">
                <a:solidFill>
                  <a:srgbClr val="000066"/>
                </a:solidFill>
              </a:rPr>
              <a:t>Y(4220): </a:t>
            </a:r>
            <a:r>
              <a:rPr lang="zh-CN" altLang="en-US" sz="4000" b="1" dirty="0" smtClean="0">
                <a:solidFill>
                  <a:srgbClr val="000066"/>
                </a:solidFill>
                <a:latin typeface="黑体"/>
                <a:ea typeface="黑体"/>
                <a:cs typeface="黑体"/>
              </a:rPr>
              <a:t>是什么</a:t>
            </a:r>
            <a:r>
              <a:rPr lang="en-US" altLang="zh-CN" sz="4000" b="1" dirty="0" smtClean="0">
                <a:solidFill>
                  <a:srgbClr val="000066"/>
                </a:solidFill>
                <a:latin typeface="黑体"/>
                <a:ea typeface="黑体"/>
                <a:cs typeface="黑体"/>
              </a:rPr>
              <a:t>? </a:t>
            </a:r>
            <a:endParaRPr lang="zh-CN" altLang="en-US" sz="4000" b="1" dirty="0">
              <a:solidFill>
                <a:srgbClr val="000066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16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" y="779727"/>
            <a:ext cx="5558738" cy="179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346" y="719444"/>
            <a:ext cx="3356093" cy="2290241"/>
          </a:xfrm>
          <a:prstGeom prst="rect">
            <a:avLst/>
          </a:prstGeom>
        </p:spPr>
      </p:pic>
      <p:pic>
        <p:nvPicPr>
          <p:cNvPr id="15" name="内容占位符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8" y="3720517"/>
            <a:ext cx="4290514" cy="2051985"/>
          </a:xfr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38" y="3099316"/>
            <a:ext cx="3506412" cy="237304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245"/>
            <a:ext cx="3066975" cy="209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3" y="5843728"/>
            <a:ext cx="8686800" cy="42299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0650" y="6257362"/>
            <a:ext cx="8045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Y(4260)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在以上过程中出现，质量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:4220 MeV,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宽度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:60 MeV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356" y="2596046"/>
            <a:ext cx="2226220" cy="1648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495176" y="3044580"/>
                <a:ext cx="5464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𝐽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176" y="3044580"/>
                <a:ext cx="546496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889" t="-2174" r="-14444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10284" y="1016029"/>
                <a:ext cx="83879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𝜋𝜋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𝐽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84" y="1016029"/>
                <a:ext cx="838793" cy="276999"/>
              </a:xfrm>
              <a:prstGeom prst="rect">
                <a:avLst/>
              </a:prstGeom>
              <a:blipFill rotWithShape="0">
                <a:blip r:embed="rId10"/>
                <a:stretch>
                  <a:fillRect t="-4444" r="-1449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8169420" y="1001933"/>
                <a:ext cx="838793" cy="2743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𝜋𝜋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420" y="1001933"/>
                <a:ext cx="838793" cy="274320"/>
              </a:xfrm>
              <a:prstGeom prst="rect">
                <a:avLst/>
              </a:prstGeom>
              <a:blipFill rotWithShape="0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896433" y="930286"/>
                <a:ext cx="83879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𝜋𝜋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𝐽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433" y="930286"/>
                <a:ext cx="838793" cy="276999"/>
              </a:xfrm>
              <a:prstGeom prst="rect">
                <a:avLst/>
              </a:prstGeom>
              <a:blipFill rotWithShape="0">
                <a:blip r:embed="rId10"/>
                <a:stretch>
                  <a:fillRect t="-4444" r="-1449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44897" y="2743150"/>
                <a:ext cx="45467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sSub>
                        <m:sSubPr>
                          <m:ctrlPr>
                            <a:rPr kumimoji="1" lang="en-US" altLang="zh-C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97" y="2743150"/>
                <a:ext cx="454675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6757" r="-1351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3470772" y="4945579"/>
                <a:ext cx="82093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dirty="0" smtClean="0"/>
                  <a:t>D</a:t>
                </a:r>
                <a:r>
                  <a:rPr kumimoji="1" lang="en-US" altLang="zh-CN" baseline="30000" dirty="0" smtClean="0"/>
                  <a:t>*-</a:t>
                </a:r>
                <a:endParaRPr kumimoji="1" lang="zh-CN" altLang="en-US" baseline="300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772" y="4945579"/>
                <a:ext cx="820930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6667" t="-28261" r="-10370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6203411" y="3431076"/>
                <a:ext cx="54662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𝜋𝜋𝜓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1" y="3431076"/>
                <a:ext cx="546625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4607" t="-4444" r="-1348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6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957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Some ratios at 4.23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GeV@BESIII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122" y="5770587"/>
            <a:ext cx="2745785" cy="8168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57430"/>
            <a:ext cx="3670040" cy="993161"/>
          </a:xfrm>
          <a:prstGeom prst="rect">
            <a:avLst/>
          </a:prstGeom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359" y="1167177"/>
            <a:ext cx="3377681" cy="89697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00" y="1081110"/>
            <a:ext cx="3939267" cy="10576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00" y="3432711"/>
            <a:ext cx="3511800" cy="9857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850" y="3378121"/>
            <a:ext cx="3911309" cy="9660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43430" y="5857888"/>
            <a:ext cx="5121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Y (4220)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与自旋单态有很强的耦合！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很多衰变模式有待测量。</a:t>
            </a:r>
            <a:endParaRPr kumimoji="1" lang="zh-CN" altLang="en-US" sz="24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80" y="4722071"/>
            <a:ext cx="3650237" cy="9322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987" y="4651821"/>
            <a:ext cx="3279711" cy="920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30" y="2225954"/>
            <a:ext cx="3298942" cy="9404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82" y="624038"/>
            <a:ext cx="7805558" cy="38160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934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734" y="3367438"/>
            <a:ext cx="1857813" cy="77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62"/>
            <a:ext cx="8229600" cy="815151"/>
          </a:xfrm>
        </p:spPr>
        <p:txBody>
          <a:bodyPr/>
          <a:lstStyle/>
          <a:p>
            <a:r>
              <a:rPr lang="en-US" dirty="0" smtClean="0"/>
              <a:t>What is the Y(42</a:t>
            </a:r>
            <a:r>
              <a:rPr lang="en-US" altLang="zh-CN" dirty="0" smtClean="0"/>
              <a:t>2</a:t>
            </a:r>
            <a:r>
              <a:rPr lang="en-US" dirty="0" smtClean="0"/>
              <a:t>0)?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5218" y="962065"/>
            <a:ext cx="8697702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Y(4260) mass is lower and width narrower than previously thought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	“Y(4260)”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Y(4220)?</a:t>
            </a:r>
          </a:p>
          <a:p>
            <a:endParaRPr lang="en-US" dirty="0" smtClean="0"/>
          </a:p>
          <a:p>
            <a:r>
              <a:rPr lang="en-US" dirty="0" smtClean="0"/>
              <a:t>If it is a DD</a:t>
            </a:r>
            <a:r>
              <a:rPr lang="en-US" baseline="-25000" dirty="0" smtClean="0"/>
              <a:t>1</a:t>
            </a:r>
            <a:r>
              <a:rPr lang="en-US" sz="1400" dirty="0" smtClean="0"/>
              <a:t>(2420) </a:t>
            </a:r>
            <a:r>
              <a:rPr lang="en-US" dirty="0" smtClean="0"/>
              <a:t>molecule:</a:t>
            </a:r>
          </a:p>
          <a:p>
            <a:r>
              <a:rPr lang="en-US" dirty="0" smtClean="0"/>
              <a:t>           B.E. ≈ 66 </a:t>
            </a:r>
            <a:r>
              <a:rPr lang="en-US" dirty="0" err="1" smtClean="0"/>
              <a:t>MeV</a:t>
            </a:r>
            <a:r>
              <a:rPr lang="en-US" dirty="0" smtClean="0"/>
              <a:t>  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err="1" smtClean="0">
                <a:solidFill>
                  <a:srgbClr val="800000"/>
                </a:solidFill>
              </a:rPr>
              <a:t>too</a:t>
            </a:r>
            <a:r>
              <a:rPr lang="en-US" sz="1600" dirty="0" smtClean="0">
                <a:solidFill>
                  <a:srgbClr val="800000"/>
                </a:solidFill>
              </a:rPr>
              <a:t> large??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“affinity” to DD</a:t>
            </a:r>
            <a:r>
              <a:rPr lang="en-US" baseline="-25000" dirty="0" smtClean="0"/>
              <a:t>1</a:t>
            </a:r>
            <a:r>
              <a:rPr lang="en-US" sz="1400" dirty="0" smtClean="0"/>
              <a:t>(2420) </a:t>
            </a:r>
            <a:r>
              <a:rPr lang="en-US" dirty="0" smtClean="0"/>
              <a:t>should be high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If it is a cc-gluon hybrid:</a:t>
            </a:r>
          </a:p>
          <a:p>
            <a:r>
              <a:rPr lang="en-US" dirty="0" smtClean="0"/>
              <a:t>	   its mass is ~65 </a:t>
            </a:r>
            <a:r>
              <a:rPr lang="en-US" dirty="0" err="1" smtClean="0"/>
              <a:t>MeV</a:t>
            </a:r>
            <a:r>
              <a:rPr lang="en-US" dirty="0" smtClean="0"/>
              <a:t> below current </a:t>
            </a:r>
            <a:r>
              <a:rPr lang="en-US" sz="1600" dirty="0" smtClean="0"/>
              <a:t>(m</a:t>
            </a:r>
            <a:r>
              <a:rPr lang="en-US" sz="1600" baseline="-25000" dirty="0" smtClean="0"/>
              <a:t>π</a:t>
            </a:r>
            <a:r>
              <a:rPr lang="en-US" sz="1600" dirty="0" smtClean="0"/>
              <a:t>≈400 </a:t>
            </a:r>
            <a:r>
              <a:rPr lang="en-US" sz="1600" dirty="0" err="1" smtClean="0"/>
              <a:t>MeV</a:t>
            </a:r>
            <a:r>
              <a:rPr lang="en-US" sz="1600" dirty="0" smtClean="0"/>
              <a:t>) </a:t>
            </a:r>
            <a:r>
              <a:rPr lang="en-US" dirty="0" smtClean="0"/>
              <a:t>LQCD predictions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smtClean="0">
                <a:solidFill>
                  <a:srgbClr val="800000"/>
                </a:solidFill>
              </a:rPr>
              <a:t> not so bad?  </a:t>
            </a:r>
          </a:p>
          <a:p>
            <a:r>
              <a:rPr lang="en-US" dirty="0" smtClean="0"/>
              <a:t>	   “affinity” to DD</a:t>
            </a:r>
            <a:r>
              <a:rPr lang="en-US" baseline="-25000" dirty="0" smtClean="0"/>
              <a:t>0</a:t>
            </a:r>
            <a:r>
              <a:rPr lang="en-US" sz="1400" dirty="0" smtClean="0"/>
              <a:t>(2400) </a:t>
            </a:r>
            <a:r>
              <a:rPr lang="en-US" dirty="0" smtClean="0"/>
              <a:t>should be high  </a:t>
            </a:r>
          </a:p>
          <a:p>
            <a:endParaRPr lang="en-US" dirty="0" smtClean="0"/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If it is a QCD </a:t>
            </a:r>
            <a:r>
              <a:rPr lang="en-US" dirty="0" err="1" smtClean="0"/>
              <a:t>diquark</a:t>
            </a:r>
            <a:r>
              <a:rPr lang="en-US" dirty="0" smtClean="0"/>
              <a:t>–</a:t>
            </a:r>
            <a:r>
              <a:rPr lang="en-US" dirty="0" err="1" smtClean="0"/>
              <a:t>diantiquark</a:t>
            </a:r>
            <a:r>
              <a:rPr lang="en-US" dirty="0" smtClean="0"/>
              <a:t> </a:t>
            </a:r>
            <a:r>
              <a:rPr lang="en-US" dirty="0" err="1" smtClean="0"/>
              <a:t>tetraquark</a:t>
            </a:r>
            <a:r>
              <a:rPr lang="en-US" dirty="0" smtClean="0"/>
              <a:t>:</a:t>
            </a:r>
          </a:p>
          <a:p>
            <a:r>
              <a:rPr lang="en-US" dirty="0" smtClean="0"/>
              <a:t>	    it should have </a:t>
            </a:r>
            <a:r>
              <a:rPr lang="en-US" dirty="0" err="1" smtClean="0"/>
              <a:t>Isospin</a:t>
            </a:r>
            <a:r>
              <a:rPr lang="en-US" dirty="0" smtClean="0"/>
              <a:t>- &amp; SU</a:t>
            </a:r>
            <a:r>
              <a:rPr lang="en-US" baseline="-25000" dirty="0" smtClean="0"/>
              <a:t>F</a:t>
            </a:r>
            <a:r>
              <a:rPr lang="en-US" dirty="0" smtClean="0"/>
              <a:t>(3)-multiplet partner states 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smtClean="0">
                <a:solidFill>
                  <a:srgbClr val="800000"/>
                </a:solidFill>
              </a:rPr>
              <a:t> not seen</a:t>
            </a:r>
          </a:p>
          <a:p>
            <a:r>
              <a:rPr lang="en-US" sz="1000" dirty="0" smtClean="0"/>
              <a:t>  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it is </a:t>
            </a:r>
            <a:r>
              <a:rPr lang="en-US" dirty="0" err="1" smtClean="0"/>
              <a:t>hadrocharmonium</a:t>
            </a:r>
            <a:r>
              <a:rPr lang="en-US" dirty="0" smtClean="0"/>
              <a:t>:</a:t>
            </a:r>
          </a:p>
          <a:p>
            <a:r>
              <a:rPr lang="en-US" dirty="0" smtClean="0"/>
              <a:t>	    decays to non-J/</a:t>
            </a:r>
            <a:r>
              <a:rPr lang="en-US" dirty="0" err="1" smtClean="0"/>
              <a:t>ψ(h</a:t>
            </a:r>
            <a:r>
              <a:rPr lang="en-US" baseline="-25000" dirty="0" err="1" smtClean="0"/>
              <a:t>c</a:t>
            </a:r>
            <a:r>
              <a:rPr lang="en-US" dirty="0" smtClean="0"/>
              <a:t>) </a:t>
            </a:r>
            <a:r>
              <a:rPr lang="en-US" dirty="0" err="1" smtClean="0"/>
              <a:t>charmonium</a:t>
            </a:r>
            <a:r>
              <a:rPr lang="en-US" dirty="0" smtClean="0"/>
              <a:t> states should be suppressed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BESIII is well suited to further investigate this intriguing puzzle  </a:t>
            </a:r>
          </a:p>
          <a:p>
            <a:r>
              <a:rPr lang="en-US" dirty="0" smtClean="0"/>
              <a:t>	  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10800000">
            <a:off x="1094301" y="1921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2061156" y="24733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2620224" y="3343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2117854" y="343472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graphicFrame>
        <p:nvGraphicFramePr>
          <p:cNvPr id="1085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814320"/>
              </p:ext>
            </p:extLst>
          </p:nvPr>
        </p:nvGraphicFramePr>
        <p:xfrm>
          <a:off x="6286472" y="6124109"/>
          <a:ext cx="2367460" cy="3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" name="Equation" r:id="rId4" imgW="1498600" imgH="203200" progId="Equation.DSMT4">
                  <p:embed/>
                </p:oleObj>
              </mc:Choice>
              <mc:Fallback>
                <p:oleObj name="Equation" r:id="rId4" imgW="1498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472" y="6124109"/>
                        <a:ext cx="2367460" cy="32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786770"/>
              </p:ext>
            </p:extLst>
          </p:nvPr>
        </p:nvGraphicFramePr>
        <p:xfrm>
          <a:off x="7097041" y="5687900"/>
          <a:ext cx="1283919" cy="28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" name="公式" r:id="rId6" imgW="914400" imgH="203200" progId="Equation.3">
                  <p:embed/>
                </p:oleObj>
              </mc:Choice>
              <mc:Fallback>
                <p:oleObj name="公式" r:id="rId6" imgW="914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7041" y="5687900"/>
                        <a:ext cx="1283919" cy="285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642" y="1758662"/>
            <a:ext cx="1257288" cy="1166010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999" y="3736156"/>
            <a:ext cx="1083921" cy="14808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6298" y="5073708"/>
            <a:ext cx="1155804" cy="1050401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67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/>
          <a:lstStyle/>
          <a:p>
            <a:r>
              <a:rPr kumimoji="1" lang="en-US" altLang="zh-CN" dirty="0" smtClean="0">
                <a:latin typeface="黑体"/>
                <a:ea typeface="黑体"/>
                <a:cs typeface="黑体"/>
              </a:rPr>
              <a:t>Y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是什么？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15835"/>
            <a:ext cx="8229600" cy="23463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en-US" altLang="zh-CN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Y</a:t>
            </a: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只在正负电子对撞过程发现？与</a:t>
            </a:r>
            <a:r>
              <a:rPr kumimoji="1" lang="en-US" altLang="zh-CN" sz="2600" dirty="0" smtClean="0">
                <a:latin typeface="黑体"/>
                <a:ea typeface="黑体"/>
                <a:cs typeface="黑体"/>
              </a:rPr>
              <a:t>open-charm</a:t>
            </a: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阈关联？</a:t>
            </a:r>
          </a:p>
          <a:p>
            <a:pPr>
              <a:lnSpc>
                <a:spcPct val="110000"/>
              </a:lnSpc>
            </a:pPr>
            <a:r>
              <a:rPr kumimoji="1" lang="zh-CN" altLang="en-US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内部结构以及强相互作用散射势是什么？</a:t>
            </a:r>
          </a:p>
          <a:p>
            <a:pPr>
              <a:lnSpc>
                <a:spcPct val="110000"/>
              </a:lnSpc>
            </a:pP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可以同时衰变到自旋单态和自旋三重态粲偶素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8" name="TextBox 42"/>
          <p:cNvSpPr txBox="1"/>
          <p:nvPr/>
        </p:nvSpPr>
        <p:spPr>
          <a:xfrm>
            <a:off x="148772" y="4019790"/>
            <a:ext cx="3934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Y(4220) &amp; Y(4320):</a:t>
            </a:r>
          </a:p>
          <a:p>
            <a:r>
              <a:rPr lang="en-US" sz="2000" dirty="0" smtClean="0"/>
              <a:t>     production very similar</a:t>
            </a:r>
          </a:p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     decay schemes very different ???</a:t>
            </a:r>
          </a:p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     more complex than 2 BWs? </a:t>
            </a:r>
            <a:endParaRPr lang="en-US" sz="2000" dirty="0"/>
          </a:p>
        </p:txBody>
      </p:sp>
      <p:pic>
        <p:nvPicPr>
          <p:cNvPr id="9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31" y="3646265"/>
            <a:ext cx="3421398" cy="2513855"/>
          </a:xfrm>
          <a:prstGeom prst="rect">
            <a:avLst/>
          </a:prstGeom>
        </p:spPr>
      </p:pic>
      <p:pic>
        <p:nvPicPr>
          <p:cNvPr id="10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150" y="4499174"/>
            <a:ext cx="2031761" cy="2131586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12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690" y="3008690"/>
            <a:ext cx="2146212" cy="876003"/>
          </a:xfrm>
          <a:prstGeom prst="rect">
            <a:avLst/>
          </a:prstGeom>
          <a:ln>
            <a:solidFill>
              <a:srgbClr val="800000"/>
            </a:solidFill>
          </a:ln>
        </p:spPr>
      </p:pic>
      <p:cxnSp>
        <p:nvCxnSpPr>
          <p:cNvPr id="14" name="直线箭头连接符 13"/>
          <p:cNvCxnSpPr/>
          <p:nvPr/>
        </p:nvCxnSpPr>
        <p:spPr>
          <a:xfrm flipV="1">
            <a:off x="6030911" y="4499174"/>
            <a:ext cx="954089" cy="707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/>
          <p:cNvCxnSpPr/>
          <p:nvPr/>
        </p:nvCxnSpPr>
        <p:spPr>
          <a:xfrm flipH="1">
            <a:off x="7347857" y="3884693"/>
            <a:ext cx="163286" cy="886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2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 smtClean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报告提纲</a:t>
            </a:r>
            <a:endParaRPr kumimoji="1" lang="zh-CN" altLang="en-US" b="1" dirty="0">
              <a:solidFill>
                <a:srgbClr val="0070C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BES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实验</a:t>
                </a:r>
              </a:p>
              <a:p>
                <a:r>
                  <a:rPr kumimoji="1" lang="en-US" altLang="zh-CN" b="1" dirty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(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类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)</a:t>
                </a:r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粲偶素谱学</a:t>
                </a:r>
              </a:p>
              <a:p>
                <a:r>
                  <a:rPr kumimoji="1" lang="zh-CN" altLang="en-US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粲偶素衰变</a:t>
                </a:r>
              </a:p>
              <a:p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轻强子谱学</a:t>
                </a:r>
              </a:p>
              <a:p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kumimoji="1" lang="zh-CN" altLang="en-US" b="1" i="0">
                        <a:latin typeface="Cambria Math" charset="0"/>
                        <a:ea typeface="Heiti SC Medium" charset="-122"/>
                        <a:cs typeface="Heiti SC Medium" charset="-122"/>
                      </a:rPr>
                      <m:t>物理</m:t>
                    </m:r>
                    <m:r>
                      <a:rPr kumimoji="1" lang="zh-CN" alt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、</m:t>
                    </m:r>
                    <m:r>
                      <m:rPr>
                        <m:sty m:val="p"/>
                      </m:rP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R</m:t>
                    </m:r>
                    <m:r>
                      <a:rPr kumimoji="1" lang="zh-CN" altLang="en-US" b="1" i="0">
                        <a:latin typeface="Cambria Math" charset="0"/>
                        <a:ea typeface="Heiti SC Medium" charset="-122"/>
                        <a:cs typeface="Heiti SC Medium" charset="-122"/>
                      </a:rPr>
                      <m:t>值、</m:t>
                    </m:r>
                    <m:r>
                      <a:rPr kumimoji="1" lang="zh-CN" altLang="en-US" b="1" i="0" smtClean="0">
                        <a:solidFill>
                          <a:srgbClr val="FF0000"/>
                        </a:solidFill>
                        <a:latin typeface="Cambria Math" charset="0"/>
                        <a:ea typeface="Heiti SC Medium" charset="-122"/>
                        <a:cs typeface="Heiti SC Medium" charset="-122"/>
                      </a:rPr>
                      <m:t>形状因子</m:t>
                    </m:r>
                  </m:oMath>
                </a14:m>
                <a:endParaRPr kumimoji="1" lang="zh-CN" altLang="en-US" b="1" dirty="0" smtClean="0">
                  <a:solidFill>
                    <a:srgbClr val="FF0000"/>
                  </a:solidFill>
                  <a:latin typeface="Heiti SC Medium" charset="-122"/>
                  <a:ea typeface="Heiti SC Medium" charset="-122"/>
                  <a:cs typeface="Heiti SC Medium" charset="-122"/>
                </a:endParaRPr>
              </a:p>
              <a:p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粲介子和粲重子衰变</a:t>
                </a:r>
              </a:p>
              <a:p>
                <a:r>
                  <a:rPr kumimoji="1" lang="zh-CN" altLang="en-US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新物理寻找</a:t>
                </a:r>
              </a:p>
              <a:p>
                <a:r>
                  <a:rPr kumimoji="1" lang="zh-CN" altLang="en-US" b="1" dirty="0" smtClean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总结</a:t>
                </a:r>
                <a:endParaRPr kumimoji="1" lang="zh-CN" altLang="en-US" b="1" dirty="0">
                  <a:solidFill>
                    <a:srgbClr val="FF0000"/>
                  </a:solidFill>
                  <a:latin typeface="Heiti SC Medium" charset="-122"/>
                  <a:ea typeface="Heiti SC Medium" charset="-122"/>
                  <a:cs typeface="Heiti SC Medium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3504" b="-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44607" y="560294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latin typeface="Heiti SC Medium" charset="-122"/>
                <a:ea typeface="Heiti SC Medium" charset="-122"/>
                <a:cs typeface="Heiti SC Medium" charset="-122"/>
              </a:rPr>
              <a:t>更多物理参看分会报告</a:t>
            </a:r>
            <a:endParaRPr kumimoji="1" lang="zh-CN" altLang="en-US" sz="2800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6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latin typeface="黑体"/>
                <a:ea typeface="黑体"/>
                <a:cs typeface="黑体"/>
              </a:rPr>
              <a:t>带电类粲偶素：</a:t>
            </a:r>
            <a:r>
              <a:rPr kumimoji="1" lang="en-US" altLang="zh-CN" dirty="0" err="1"/>
              <a:t>Zc</a:t>
            </a:r>
            <a:r>
              <a:rPr kumimoji="1" lang="en-US" altLang="zh-CN" dirty="0"/>
              <a:t>(3900), </a:t>
            </a:r>
            <a:r>
              <a:rPr kumimoji="1" lang="en-US" altLang="zh-CN" dirty="0" err="1"/>
              <a:t>Zc</a:t>
            </a:r>
            <a:r>
              <a:rPr kumimoji="1" lang="en-US" altLang="zh-CN" dirty="0"/>
              <a:t>(4020)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984"/>
            <a:ext cx="9144000" cy="47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5A40D5DE-7116-9044-ABF2-8C189444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133961"/>
            <a:ext cx="5830844" cy="2149921"/>
          </a:xfrm>
          <a:prstGeom prst="rect">
            <a:avLst/>
          </a:prstGeom>
        </p:spPr>
      </p:pic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931178" cy="775286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Evidence for 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</a:t>
            </a:r>
            <a:r>
              <a:rPr lang="en-US" altLang="zh-CN" sz="4000" b="1" baseline="-25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endParaRPr lang="zh-CN" altLang="en-US" sz="4000" dirty="0" smtClean="0">
              <a:solidFill>
                <a:srgbClr val="000066"/>
              </a:solidFill>
            </a:endParaRPr>
          </a:p>
        </p:txBody>
      </p:sp>
      <p:sp>
        <p:nvSpPr>
          <p:cNvPr id="922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356474-932B-419C-BBA0-BF53B1B453E8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zh-CN" altLang="zh-CN" sz="1400" smtClean="0"/>
          </a:p>
        </p:txBody>
      </p:sp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0"/>
          <p:cNvSpPr/>
          <p:nvPr/>
        </p:nvSpPr>
        <p:spPr>
          <a:xfrm>
            <a:off x="77570" y="735087"/>
            <a:ext cx="169309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2"/>
              <p:cNvSpPr/>
              <p:nvPr/>
            </p:nvSpPr>
            <p:spPr>
              <a:xfrm>
                <a:off x="4608994" y="6218991"/>
                <a:ext cx="359841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8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1800" baseline="300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+</a:t>
                </a:r>
                <a:r>
                  <a:rPr lang="en-US" altLang="zh-CN" sz="18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1800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-</a:t>
                </a:r>
                <a:r>
                  <a:rPr lang="en-US" altLang="zh-CN" sz="1800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𝜋</m:t>
                    </m:r>
                    <m:r>
                      <a:rPr lang="en-US" altLang="zh-CN" sz="1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18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18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 </m:t>
                    </m:r>
                    <m:r>
                      <a:rPr lang="en-US" altLang="zh-CN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</m:t>
                    </m:r>
                    <m:r>
                      <a:rPr lang="en-US" altLang="zh-CN" sz="1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18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𝜌</m:t>
                    </m:r>
                    <m:r>
                      <a:rPr lang="en-US" altLang="zh-CN" sz="1800" i="1" baseline="30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sz="1800" i="1" baseline="-25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</m:oMath>
                </a14:m>
                <a:r>
                  <a:rPr lang="en-US" altLang="zh-CN" sz="1800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 @ 4.23 GeV</a:t>
                </a:r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4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994" y="6218991"/>
                <a:ext cx="359841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56" t="-983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5162204" y="4224511"/>
            <a:ext cx="1059906" cy="30777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p:sp>
        <p:nvSpPr>
          <p:cNvPr id="12" name="矩形 11"/>
          <p:cNvSpPr/>
          <p:nvPr/>
        </p:nvSpPr>
        <p:spPr>
          <a:xfrm>
            <a:off x="8046794" y="4275355"/>
            <a:ext cx="1059906" cy="30777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p:sp>
        <p:nvSpPr>
          <p:cNvPr id="15" name="爆炸形 1 14"/>
          <p:cNvSpPr/>
          <p:nvPr/>
        </p:nvSpPr>
        <p:spPr>
          <a:xfrm>
            <a:off x="7884973" y="65607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图片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84" y="910897"/>
            <a:ext cx="5343072" cy="3947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9903" y="1430927"/>
            <a:ext cx="6947897" cy="10304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4354" y="2666998"/>
            <a:ext cx="5448300" cy="1524000"/>
          </a:xfrm>
          <a:prstGeom prst="rect">
            <a:avLst/>
          </a:prstGeom>
        </p:spPr>
      </p:pic>
      <p:pic>
        <p:nvPicPr>
          <p:cNvPr id="7" name="图片 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1" y="1450755"/>
            <a:ext cx="2077112" cy="1107394"/>
          </a:xfrm>
          <a:prstGeom prst="rect">
            <a:avLst/>
          </a:prstGeom>
          <a:solidFill>
            <a:srgbClr val="FFFF00"/>
          </a:solidFill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内容占位符 4">
                <a:extLst>
                  <a:ext uri="{FF2B5EF4-FFF2-40B4-BE49-F238E27FC236}">
                    <a16:creationId xmlns="" xmlns:a16="http://schemas.microsoft.com/office/drawing/2014/main" id="{6301B2EC-3F64-2243-89D1-12301085362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56066503"/>
                  </p:ext>
                </p:extLst>
              </p:nvPr>
            </p:nvGraphicFramePr>
            <p:xfrm>
              <a:off x="77570" y="2978192"/>
              <a:ext cx="3253697" cy="31074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184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597513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035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300" b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" pitchFamily="2" charset="0"/>
                            </a:rPr>
                            <a:t>Decay mode </a:t>
                          </a:r>
                          <a:endParaRPr kumimoji="0" lang="zh-CN" altLang="en-US" sz="13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" pitchFamily="2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>
                              <a:latin typeface="Times" pitchFamily="2" charset="0"/>
                            </a:rPr>
                            <a:t>BR</a:t>
                          </a:r>
                          <a:endParaRPr lang="zh-CN" altLang="en-US" sz="1300" b="1" dirty="0">
                            <a:latin typeface="Times" pitchFamily="2" charset="0"/>
                          </a:endParaRPr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→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50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~0.13%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2(K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baseline="0" dirty="0"/>
                            <a:t>)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~0.15%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kumimoji="0" lang="en-US" altLang="zh-CN" sz="1500" u="none" strike="noStrike" cap="none" normalizeH="0" baseline="0" dirty="0">
                              <a:ln>
                                <a:noFill/>
                              </a:ln>
                              <a:effectLst/>
                            </a:rPr>
                            <a:t> </a:t>
                          </a:r>
                          <a:r>
                            <a:rPr lang="en-US" altLang="zh-CN" sz="1500" dirty="0"/>
                            <a:t>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~1.50%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~1.20%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50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~0.18%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-25000" dirty="0"/>
                            <a:t>S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l-GR" altLang="zh-CN" sz="1500" dirty="0"/>
                            <a:t>π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~1.80%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~1.60%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~0.57%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n-US" altLang="zh-CN" sz="1500" dirty="0"/>
                            <a:t>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~2.40%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="" xmlns:a16="http://schemas.microsoft.com/office/drawing/2014/main" val="1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内容占位符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301B2EC-3F64-2243-89D1-12301085362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56066503"/>
                  </p:ext>
                </p:extLst>
              </p:nvPr>
            </p:nvGraphicFramePr>
            <p:xfrm>
              <a:off x="77570" y="2978192"/>
              <a:ext cx="3253697" cy="31074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159751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</a:tblGrid>
                  <a:tr h="3035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300" b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" pitchFamily="2" charset="0"/>
                            </a:rPr>
                            <a:t>Decay mode </a:t>
                          </a:r>
                          <a:endParaRPr kumimoji="0" lang="zh-CN" altLang="en-US" sz="13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" pitchFamily="2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>
                              <a:latin typeface="Times" pitchFamily="2" charset="0"/>
                            </a:rPr>
                            <a:t>BR</a:t>
                          </a:r>
                          <a:endParaRPr lang="zh-CN" altLang="en-US" sz="1300" b="1" dirty="0">
                            <a:latin typeface="Times" pitchFamily="2" charset="0"/>
                          </a:endParaRPr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2944" marR="82944" marT="41472" marB="41472" anchor="ctr" horzOverflow="overflow">
                        <a:blipFill rotWithShape="0">
                          <a:blip r:embed="rId12"/>
                          <a:stretch>
                            <a:fillRect l="-1838" t="-100000" r="-97426" b="-8274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~0.13%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2(K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baseline="0" dirty="0"/>
                            <a:t>)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~0.15%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kumimoji="0" lang="en-US" altLang="zh-CN" sz="1500" u="none" strike="noStrike" cap="none" normalizeH="0" baseline="0" dirty="0">
                              <a:ln>
                                <a:noFill/>
                              </a:ln>
                              <a:effectLst/>
                            </a:rPr>
                            <a:t> </a:t>
                          </a:r>
                          <a:r>
                            <a:rPr lang="en-US" altLang="zh-CN" sz="1500" dirty="0"/>
                            <a:t>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~1.50%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~1.20%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2944" marR="82944" marT="41472" marB="41472" anchor="ctr" horzOverflow="overflow">
                        <a:blipFill rotWithShape="0">
                          <a:blip r:embed="rId12"/>
                          <a:stretch>
                            <a:fillRect l="-1838" t="-501961" r="-97426" b="-4254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~0.18%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-25000" dirty="0"/>
                            <a:t>S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l-GR" altLang="zh-CN" sz="1500" dirty="0"/>
                            <a:t>π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~1.80%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0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~1.60%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2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~0.57%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3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n-US" altLang="zh-CN" sz="1500" dirty="0"/>
                            <a:t>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~2.40%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79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3805"/>
            <a:ext cx="8229600" cy="1143000"/>
          </a:xfrm>
        </p:spPr>
        <p:txBody>
          <a:bodyPr/>
          <a:lstStyle/>
          <a:p>
            <a:pPr algn="l"/>
            <a:r>
              <a:rPr kumimoji="1" lang="en-US" altLang="zh-CN" dirty="0" err="1" smtClean="0"/>
              <a:t>Zc</a:t>
            </a:r>
            <a:r>
              <a:rPr kumimoji="1" lang="en-US" altLang="zh-CN" dirty="0" smtClean="0"/>
              <a:t>(3900): quantum number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01800"/>
            <a:ext cx="5565913" cy="2133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143000"/>
            <a:ext cx="8648700" cy="558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312" y="2032000"/>
            <a:ext cx="3606985" cy="12828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838463"/>
            <a:ext cx="5464312" cy="3060812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464312" y="1688909"/>
            <a:ext cx="879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altLang="zh-CN" sz="2400" dirty="0" err="1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Z</a:t>
            </a:r>
            <a:r>
              <a:rPr lang="en-US" altLang="zh-CN" sz="2400" baseline="-25000" dirty="0" err="1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c</a:t>
            </a:r>
            <a:r>
              <a:rPr lang="en-US" altLang="zh-CN" sz="24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 </a:t>
            </a:r>
            <a:r>
              <a:rPr lang="zh-CN" altLang="zh-CN" sz="24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：</a:t>
            </a:r>
            <a:r>
              <a:rPr lang="en-US" altLang="zh-CN" sz="24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 J</a:t>
            </a:r>
            <a:r>
              <a:rPr lang="en-US" altLang="zh-CN" sz="2400" baseline="300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P</a:t>
            </a:r>
            <a:r>
              <a:rPr lang="en-US" altLang="zh-CN" sz="24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=1</a:t>
            </a:r>
            <a:r>
              <a:rPr lang="en-US" altLang="zh-CN" sz="2400" baseline="300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+</a:t>
            </a:r>
            <a:r>
              <a:rPr lang="en-US" altLang="zh-CN" sz="2400" dirty="0" smtClean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 preference!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24230"/>
              </p:ext>
            </p:extLst>
          </p:nvPr>
        </p:nvGraphicFramePr>
        <p:xfrm>
          <a:off x="3338176" y="3322779"/>
          <a:ext cx="551564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684"/>
                <a:gridCol w="3853963"/>
              </a:tblGrid>
              <a:tr h="285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parameter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value</a:t>
                      </a:r>
                      <a:endParaRPr lang="zh-CN" altLang="en-US" sz="2400" dirty="0"/>
                    </a:p>
                  </a:txBody>
                  <a:tcPr/>
                </a:tc>
              </a:tr>
              <a:tr h="285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Mass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(3901.5 ± 2.7 ± 38.0) MeV</a:t>
                      </a:r>
                      <a:endParaRPr lang="zh-CN" altLang="en-US" sz="2400" b="1" dirty="0" smtClean="0"/>
                    </a:p>
                  </a:txBody>
                  <a:tcPr/>
                </a:tc>
              </a:tr>
              <a:tr h="285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g</a:t>
                      </a:r>
                      <a:r>
                        <a:rPr lang="en-US" altLang="zh-CN" sz="2400" b="1" baseline="-25000" dirty="0" smtClean="0"/>
                        <a:t>1</a:t>
                      </a:r>
                      <a:r>
                        <a:rPr lang="en-US" altLang="zh-CN" sz="2400" b="1" dirty="0" smtClean="0"/>
                        <a:t>'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(0.075 ± 0.006 ± 0.025) GeV</a:t>
                      </a:r>
                      <a:r>
                        <a:rPr lang="en-US" altLang="zh-CN" sz="2400" b="1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2400" b="1" baseline="30000" dirty="0"/>
                    </a:p>
                  </a:txBody>
                  <a:tcPr/>
                </a:tc>
              </a:tr>
              <a:tr h="285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/>
                        <a:t>g</a:t>
                      </a:r>
                      <a:r>
                        <a:rPr lang="en-US" altLang="zh-CN" sz="2400" b="1" baseline="-25000" dirty="0" smtClean="0"/>
                        <a:t>2</a:t>
                      </a:r>
                      <a:r>
                        <a:rPr lang="en-US" altLang="zh-CN" sz="2400" b="1" dirty="0" smtClean="0"/>
                        <a:t>'/g</a:t>
                      </a:r>
                      <a:r>
                        <a:rPr lang="en-US" altLang="zh-CN" sz="2400" b="1" baseline="-25000" dirty="0" smtClean="0"/>
                        <a:t>1</a:t>
                      </a:r>
                      <a:r>
                        <a:rPr lang="en-US" altLang="zh-CN" sz="2400" b="1" dirty="0" smtClean="0"/>
                        <a:t>'</a:t>
                      </a:r>
                      <a:endParaRPr lang="zh-CN" alt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27.1 ± 2.0 ± 1.9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285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 smtClean="0"/>
                        <a:t>M</a:t>
                      </a:r>
                      <a:r>
                        <a:rPr lang="en-US" altLang="zh-CN" sz="2400" b="1" baseline="-25000" dirty="0" err="1" smtClean="0"/>
                        <a:t>pole</a:t>
                      </a:r>
                      <a:endParaRPr lang="zh-CN" altLang="en-US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(3881.2 ± 4.2 ± 52.7) MeV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2858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ym typeface="Symbol" panose="05050102010706020507" pitchFamily="18" charset="2"/>
                        </a:rPr>
                        <a:t></a:t>
                      </a:r>
                      <a:r>
                        <a:rPr lang="en-US" altLang="zh-CN" sz="2400" b="1" baseline="-25000" dirty="0" smtClean="0">
                          <a:sym typeface="Symbol" panose="05050102010706020507" pitchFamily="18" charset="2"/>
                        </a:rPr>
                        <a:t>pole</a:t>
                      </a:r>
                      <a:endParaRPr lang="zh-CN" altLang="en-US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(51.8±4.6±36.0) MeV</a:t>
                      </a:r>
                      <a:endParaRPr lang="en-US" altLang="zh-CN" sz="2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5585012" y="-6995"/>
            <a:ext cx="3558988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 </a:t>
            </a: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119,</a:t>
            </a:r>
            <a:r>
              <a:rPr lang="zh-CN" altLang="en-US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 </a:t>
            </a:r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072001 (2017)</a:t>
            </a:r>
            <a:endParaRPr lang="zh-CN" altLang="en-US" sz="24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061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74638"/>
            <a:ext cx="8953500" cy="5562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02888" y="476806"/>
            <a:ext cx="25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Steve Olsen, CHARM2018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02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Road of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BelleII</a:t>
            </a:r>
            <a:r>
              <a:rPr kumimoji="1" lang="en-US" altLang="zh-CN" dirty="0" smtClean="0">
                <a:solidFill>
                  <a:srgbClr val="FF0000"/>
                </a:solidFill>
              </a:rPr>
              <a:t> to 50 ab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-1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24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4" y="1266565"/>
            <a:ext cx="7122877" cy="543587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93889" y="1557346"/>
            <a:ext cx="522611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600" dirty="0" smtClean="0">
                <a:solidFill>
                  <a:srgbClr val="FF0000"/>
                </a:solidFill>
              </a:rPr>
              <a:t>Goal of Belle II /</a:t>
            </a:r>
            <a:r>
              <a:rPr kumimoji="1" lang="en-US" altLang="zh-CN" sz="3600" dirty="0" err="1" smtClean="0">
                <a:solidFill>
                  <a:srgbClr val="FF0000"/>
                </a:solidFill>
              </a:rPr>
              <a:t>SuperKEKB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cxnSp>
        <p:nvCxnSpPr>
          <p:cNvPr id="12" name="直线箭头连接符 11"/>
          <p:cNvCxnSpPr/>
          <p:nvPr/>
        </p:nvCxnSpPr>
        <p:spPr>
          <a:xfrm>
            <a:off x="3116424" y="5001208"/>
            <a:ext cx="0" cy="1045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649895" y="4553339"/>
            <a:ext cx="913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Today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 flipH="1" flipV="1">
            <a:off x="3713584" y="3656161"/>
            <a:ext cx="18661" cy="2390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778834" y="3115004"/>
            <a:ext cx="2228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Start of Physics Run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cxnSp>
        <p:nvCxnSpPr>
          <p:cNvPr id="19" name="直线箭头连接符 18"/>
          <p:cNvCxnSpPr/>
          <p:nvPr/>
        </p:nvCxnSpPr>
        <p:spPr>
          <a:xfrm>
            <a:off x="4699772" y="4982177"/>
            <a:ext cx="0" cy="1024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310743" y="4422710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5ab</a:t>
            </a:r>
            <a:r>
              <a:rPr kumimoji="1" lang="en-US" altLang="zh-CN" sz="2000" baseline="30000" dirty="0" smtClean="0">
                <a:solidFill>
                  <a:srgbClr val="FF0000"/>
                </a:solidFill>
              </a:rPr>
              <a:t>-1-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583A-C2FC-48B4-A3CA-9BA1F30B89AD}" type="slidenum">
              <a:rPr lang="en-US" altLang="zh-CN">
                <a:solidFill>
                  <a:srgbClr val="000000"/>
                </a:solidFill>
              </a:rPr>
              <a:pPr/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9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849" y="-1488"/>
            <a:ext cx="8524597" cy="838200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66"/>
                </a:solidFill>
                <a:latin typeface="Arial" charset="0"/>
                <a:ea typeface="黑体" pitchFamily="2" charset="-122"/>
              </a:rPr>
              <a:t> </a:t>
            </a:r>
            <a:r>
              <a:rPr lang="en-US" altLang="zh-CN" sz="4000" dirty="0" err="1" smtClean="0">
                <a:solidFill>
                  <a:srgbClr val="000066"/>
                </a:solidFill>
                <a:latin typeface="Arial" charset="0"/>
                <a:ea typeface="黑体" pitchFamily="2" charset="-122"/>
              </a:rPr>
              <a:t>BelleII</a:t>
            </a:r>
            <a:r>
              <a:rPr lang="en-US" altLang="zh-CN" sz="4000" dirty="0" smtClean="0">
                <a:solidFill>
                  <a:srgbClr val="000066"/>
                </a:solidFill>
                <a:latin typeface="Arial" charset="0"/>
                <a:ea typeface="黑体" pitchFamily="2" charset="-122"/>
              </a:rPr>
              <a:t> —</a:t>
            </a:r>
            <a:r>
              <a:rPr lang="zh-CN" altLang="en-US" sz="4000" b="1" dirty="0" smtClean="0">
                <a:solidFill>
                  <a:srgbClr val="000066"/>
                </a:solidFill>
                <a:latin typeface="Heiti SC Medium" charset="-122"/>
                <a:ea typeface="Heiti SC Medium" charset="-122"/>
                <a:cs typeface="Heiti SC Medium" charset="-122"/>
              </a:rPr>
              <a:t>利用</a:t>
            </a:r>
            <a:r>
              <a:rPr lang="zh-CN" altLang="en-US" sz="4000" b="1" dirty="0">
                <a:solidFill>
                  <a:srgbClr val="000066"/>
                </a:solidFill>
                <a:latin typeface="Heiti SC Medium" charset="-122"/>
                <a:ea typeface="Heiti SC Medium" charset="-122"/>
                <a:cs typeface="Heiti SC Medium" charset="-122"/>
              </a:rPr>
              <a:t>多种</a:t>
            </a:r>
            <a:r>
              <a:rPr lang="zh-CN" altLang="en-US" sz="4000" b="1" dirty="0" smtClean="0">
                <a:solidFill>
                  <a:srgbClr val="000066"/>
                </a:solidFill>
                <a:latin typeface="Heiti SC Medium" charset="-122"/>
                <a:ea typeface="Heiti SC Medium" charset="-122"/>
                <a:cs typeface="Heiti SC Medium" charset="-122"/>
              </a:rPr>
              <a:t>机制研究</a:t>
            </a:r>
            <a:r>
              <a:rPr lang="en-US" altLang="zh-CN" sz="4000" b="1" dirty="0" smtClean="0">
                <a:solidFill>
                  <a:srgbClr val="000066"/>
                </a:solidFill>
                <a:latin typeface="+mn-lt"/>
                <a:ea typeface="Heiti SC Medium" charset="-122"/>
                <a:cs typeface="Heiti SC Medium" charset="-122"/>
              </a:rPr>
              <a:t>XYZ</a:t>
            </a:r>
            <a:r>
              <a:rPr lang="zh-CN" altLang="en-US" sz="4000" b="1" dirty="0" smtClean="0">
                <a:solidFill>
                  <a:srgbClr val="000066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粒子</a:t>
            </a:r>
            <a:endParaRPr lang="zh-CN" altLang="en-US" sz="4000" b="1" dirty="0">
              <a:solidFill>
                <a:srgbClr val="000066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389125" name="Text Box 1029"/>
          <p:cNvSpPr txBox="1">
            <a:spLocks noChangeArrowheads="1"/>
          </p:cNvSpPr>
          <p:nvPr/>
        </p:nvSpPr>
        <p:spPr bwMode="auto">
          <a:xfrm>
            <a:off x="179512" y="820966"/>
            <a:ext cx="8640763" cy="599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zh-CN" altLang="en-US" sz="3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粲偶素或类粲偶素粒子有多种产生机制：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初态辐射产生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en-US" altLang="zh-CN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B</a:t>
            </a: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介子衰变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双光子产生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双粲偶素产生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粲偶素衰变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</a:t>
            </a:r>
            <a:r>
              <a:rPr kumimoji="0" lang="en-US" altLang="zh-CN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(1S)</a:t>
            </a: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、</a:t>
            </a:r>
            <a:r>
              <a:rPr kumimoji="0" lang="en-US" altLang="zh-CN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(2S)</a:t>
            </a: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衰变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连续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产生</a:t>
            </a:r>
            <a:endParaRPr kumimoji="0" lang="en-US" altLang="zh-CN" sz="2800" b="1" dirty="0" smtClean="0">
              <a:solidFill>
                <a:srgbClr val="0000CC"/>
              </a:solidFill>
              <a:latin typeface="Heiti SC Medium" charset="-122"/>
              <a:ea typeface="Heiti SC Medium" charset="-122"/>
              <a:cs typeface="Heiti SC Medium" charset="-122"/>
              <a:sym typeface="Symbol" pitchFamily="18" charset="2"/>
            </a:endParaRPr>
          </a:p>
          <a:p>
            <a:pPr marL="0" indent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zh-CN" sz="3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(</a:t>
            </a:r>
            <a:r>
              <a:rPr kumimoji="0" lang="zh-CN" altLang="en-US" sz="32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类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)</a:t>
            </a:r>
            <a:r>
              <a:rPr kumimoji="0" lang="zh-CN" altLang="en-US" sz="32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底偶素产生：</a:t>
            </a:r>
            <a:endParaRPr kumimoji="0" lang="zh-CN" altLang="en-US" sz="32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  <a:sym typeface="Symbol" pitchFamily="18" charset="2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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(5S</a:t>
            </a:r>
            <a:r>
              <a:rPr kumimoji="0" lang="en-US" altLang="zh-CN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)</a:t>
            </a:r>
            <a:r>
              <a:rPr kumimoji="0" lang="zh-CN" altLang="en-US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、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(6S</a:t>
            </a:r>
            <a:r>
              <a:rPr kumimoji="0" lang="en-US" altLang="zh-CN" sz="2800" b="1" dirty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)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衰变 </a:t>
            </a:r>
            <a:endParaRPr kumimoji="0" lang="en-US" altLang="zh-CN" sz="2800" b="1" dirty="0" smtClean="0">
              <a:solidFill>
                <a:srgbClr val="0000CC"/>
              </a:solidFill>
              <a:latin typeface="Heiti SC Medium" charset="-122"/>
              <a:ea typeface="Heiti SC Medium" charset="-122"/>
              <a:cs typeface="Heiti SC Medium" charset="-122"/>
              <a:sym typeface="Symbol" pitchFamily="18" charset="2"/>
            </a:endParaRPr>
          </a:p>
          <a:p>
            <a:pPr marL="0" indent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en-US" altLang="zh-CN" sz="2000" b="1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sym typeface="Symbol" pitchFamily="18" charset="2"/>
              </a:rPr>
              <a:t>    [</a:t>
            </a:r>
            <a:r>
              <a:rPr kumimoji="0" lang="en-US" altLang="zh-CN" sz="2000" b="1" dirty="0" err="1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sym typeface="Symbol" pitchFamily="18" charset="2"/>
              </a:rPr>
              <a:t>SuperKEKB</a:t>
            </a:r>
            <a:r>
              <a:rPr kumimoji="0" lang="en-US" altLang="zh-CN" sz="2000" b="1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sym typeface="Symbol" pitchFamily="18" charset="2"/>
              </a:rPr>
              <a:t> can reach 11.2 GeV]</a:t>
            </a:r>
            <a:endParaRPr kumimoji="0" lang="zh-CN" altLang="en-US" sz="2000" b="1" dirty="0">
              <a:solidFill>
                <a:srgbClr val="0000CC"/>
              </a:solidFill>
              <a:latin typeface="楷体_GB2312" pitchFamily="49" charset="-122"/>
              <a:ea typeface="楷体_GB2312" pitchFamily="49" charset="-122"/>
              <a:sym typeface="Symbol" pitchFamily="18" charset="2"/>
            </a:endParaRPr>
          </a:p>
        </p:txBody>
      </p:sp>
      <p:pic>
        <p:nvPicPr>
          <p:cNvPr id="389129" name="Picture 1033" descr="solution12_p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773238"/>
            <a:ext cx="327025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0" name="Picture 1034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58800" r="22302" b="5359"/>
          <a:stretch>
            <a:fillRect/>
          </a:stretch>
        </p:blipFill>
        <p:spPr bwMode="auto">
          <a:xfrm>
            <a:off x="5678210" y="1657350"/>
            <a:ext cx="3455987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31" name="Picture 10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57535" r="10876"/>
          <a:stretch>
            <a:fillRect/>
          </a:stretch>
        </p:blipFill>
        <p:spPr bwMode="auto">
          <a:xfrm>
            <a:off x="5213627" y="4149080"/>
            <a:ext cx="370172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117633" y="820966"/>
            <a:ext cx="96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C.Z.Yuan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85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8776" y="274298"/>
            <a:ext cx="7632441" cy="58357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+mn-lt"/>
                <a:ea typeface="Heiti SC Medium" charset="-122"/>
                <a:cs typeface="Heiti SC Medium" charset="-122"/>
              </a:rPr>
              <a:t>Belle II</a:t>
            </a:r>
            <a:r>
              <a:rPr lang="zh-CN" altLang="en-US" b="1" dirty="0" smtClean="0">
                <a:latin typeface="Heiti SC Medium" charset="-122"/>
                <a:ea typeface="Heiti SC Medium" charset="-122"/>
                <a:cs typeface="Heiti SC Medium" charset="-122"/>
              </a:rPr>
              <a:t>于</a:t>
            </a:r>
            <a:r>
              <a:rPr lang="en-US" altLang="zh-CN" b="1" dirty="0" smtClean="0">
                <a:latin typeface="+mn-lt"/>
                <a:ea typeface="Heiti SC Medium" charset="-122"/>
                <a:cs typeface="Heiti SC Medium" charset="-122"/>
              </a:rPr>
              <a:t>2018</a:t>
            </a:r>
            <a:r>
              <a:rPr lang="zh-CN" altLang="en-US" b="1" dirty="0" smtClean="0">
                <a:latin typeface="Heiti SC Medium" charset="-122"/>
                <a:ea typeface="Heiti SC Medium" charset="-122"/>
                <a:cs typeface="Heiti SC Medium" charset="-122"/>
              </a:rPr>
              <a:t>年开始数据获取</a:t>
            </a:r>
            <a:r>
              <a:rPr lang="en-US" altLang="zh-CN" b="1" dirty="0" smtClean="0"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endParaRPr lang="zh-CN" altLang="en-US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8776" y="1180784"/>
            <a:ext cx="6642738" cy="93955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ISR produces events at all CM energies BESIII can reach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" y="2221319"/>
            <a:ext cx="5886654" cy="373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658100" y="1200150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C.Z. Yuan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040201" y="2120336"/>
            <a:ext cx="325762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对于粲偶素激发态、</a:t>
            </a:r>
          </a:p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类粲偶素态： 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2022</a:t>
            </a:r>
            <a:r>
              <a:rPr kumimoji="1" lang="zh-CN" altLang="en-US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</a:t>
            </a:r>
            <a:r>
              <a:rPr kumimoji="1" lang="en-US" altLang="zh-CN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10/ab 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: 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有效亮度将涵盖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BESIII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的</a:t>
            </a:r>
          </a:p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部分结果；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2025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50/ab: 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将涵盖大部分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BESIII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的结果；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2028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100/ab: </a:t>
            </a:r>
          </a:p>
          <a:p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 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将涵盖并超出</a:t>
            </a:r>
            <a:r>
              <a:rPr kumimoji="1" lang="en-US" altLang="zh-CN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BESIII</a:t>
            </a:r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的结果。</a:t>
            </a:r>
          </a:p>
          <a:p>
            <a:endParaRPr kumimoji="1" lang="zh-CN" altLang="en-US" b="1" dirty="0">
              <a:solidFill>
                <a:srgbClr val="C0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我们必须优化取数点分布，用</a:t>
            </a:r>
          </a:p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最少的时间得到数据，兼顾</a:t>
            </a:r>
          </a:p>
          <a:p>
            <a:r>
              <a:rPr kumimoji="1" lang="zh-CN" altLang="en-US" b="1" dirty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其它物理成果。  </a:t>
            </a:r>
            <a:endParaRPr kumimoji="1" lang="en-US" altLang="zh-CN" b="1" dirty="0">
              <a:solidFill>
                <a:srgbClr val="C0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47" y="1937448"/>
            <a:ext cx="3024544" cy="11679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89347" y="5955248"/>
            <a:ext cx="659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latin typeface="Heiti SC Medium" charset="-122"/>
                <a:ea typeface="Heiti SC Medium" charset="-122"/>
                <a:cs typeface="Heiti SC Medium" charset="-122"/>
              </a:rPr>
              <a:t>BESIII </a:t>
            </a:r>
            <a:r>
              <a:rPr kumimoji="1" lang="zh-CN" altLang="en-US" sz="2400" b="1" dirty="0" smtClean="0">
                <a:latin typeface="Heiti SC Medium" charset="-122"/>
                <a:ea typeface="Heiti SC Medium" charset="-122"/>
                <a:cs typeface="Heiti SC Medium" charset="-122"/>
              </a:rPr>
              <a:t>的优势： 高效率，特别是</a:t>
            </a:r>
            <a:r>
              <a:rPr kumimoji="1" lang="en-US" altLang="zh-CN" sz="2400" b="1" dirty="0" smtClean="0">
                <a:solidFill>
                  <a:srgbClr val="C00000"/>
                </a:solidFill>
                <a:ea typeface="Heiti SC Medium" charset="-122"/>
                <a:cs typeface="Heiti SC Medium" charset="-122"/>
              </a:rPr>
              <a:t>open-charm</a:t>
            </a:r>
            <a:r>
              <a:rPr kumimoji="1" lang="zh-CN" altLang="en-US" sz="2400" b="1" dirty="0" smtClean="0">
                <a:latin typeface="Heiti SC Medium" charset="-122"/>
                <a:ea typeface="Heiti SC Medium" charset="-122"/>
                <a:cs typeface="Heiti SC Medium" charset="-122"/>
              </a:rPr>
              <a:t>末态</a:t>
            </a:r>
            <a:endParaRPr kumimoji="1" lang="zh-CN" altLang="en-US" sz="2400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1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8264"/>
            <a:ext cx="8229600" cy="1143000"/>
          </a:xfrm>
        </p:spPr>
        <p:txBody>
          <a:bodyPr/>
          <a:lstStyle/>
          <a:p>
            <a:r>
              <a:rPr kumimoji="1" lang="en-US" altLang="zh-CN" dirty="0" err="1" smtClean="0"/>
              <a:t>LHCb</a:t>
            </a:r>
            <a:r>
              <a:rPr lang="zh-CN" altLang="en-US" dirty="0">
                <a:solidFill>
                  <a:srgbClr val="000066"/>
                </a:solidFill>
                <a:latin typeface="Arial" charset="0"/>
                <a:ea typeface="黑体" pitchFamily="2" charset="-122"/>
              </a:rPr>
              <a:t>利用多种机制</a:t>
            </a:r>
            <a:r>
              <a:rPr lang="zh-CN" altLang="en-US" dirty="0">
                <a:solidFill>
                  <a:srgbClr val="000066"/>
                </a:solidFill>
                <a:latin typeface="黑体" pitchFamily="2" charset="-122"/>
                <a:ea typeface="黑体" pitchFamily="2" charset="-122"/>
              </a:rPr>
              <a:t>研究</a:t>
            </a:r>
            <a:r>
              <a:rPr lang="en-US" altLang="zh-CN" dirty="0">
                <a:solidFill>
                  <a:srgbClr val="000066"/>
                </a:solidFill>
                <a:latin typeface="黑体" pitchFamily="2" charset="-122"/>
                <a:ea typeface="黑体" pitchFamily="2" charset="-122"/>
              </a:rPr>
              <a:t>XYZ</a:t>
            </a:r>
            <a:r>
              <a:rPr lang="zh-CN" altLang="en-US" dirty="0">
                <a:solidFill>
                  <a:srgbClr val="000066"/>
                </a:solidFill>
                <a:latin typeface="黑体" pitchFamily="2" charset="-122"/>
                <a:ea typeface="黑体" pitchFamily="2" charset="-122"/>
              </a:rPr>
              <a:t>粒子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44413"/>
                <a:ext cx="8229600" cy="45259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B/</a:t>
                </a:r>
                <a:r>
                  <a:rPr lang="en-US" altLang="zh-CN" b="1" dirty="0" err="1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B</a:t>
                </a:r>
                <a:r>
                  <a:rPr lang="en-US" altLang="zh-CN" b="1" baseline="-25000" dirty="0" err="1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s</a:t>
                </a:r>
                <a:r>
                  <a:rPr lang="en-US" altLang="zh-CN" b="1" dirty="0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/</a:t>
                </a:r>
                <a:r>
                  <a:rPr lang="en-US" altLang="zh-CN" b="1" dirty="0" err="1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B</a:t>
                </a:r>
                <a:r>
                  <a:rPr lang="en-US" altLang="zh-CN" b="1" baseline="-25000" dirty="0" err="1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c</a:t>
                </a:r>
                <a:r>
                  <a:rPr lang="zh-CN" altLang="en-US" b="1" dirty="0" smtClean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介子</a:t>
                </a:r>
                <a:r>
                  <a:rPr lang="zh-CN" altLang="en-US" b="1" dirty="0">
                    <a:solidFill>
                      <a:srgbClr val="0000CC"/>
                    </a:solidFill>
                    <a:latin typeface="楷体_GB2312" pitchFamily="49" charset="-122"/>
                    <a:ea typeface="楷体_GB2312" pitchFamily="49" charset="-122"/>
                    <a:sym typeface="Symbol" pitchFamily="18" charset="2"/>
                  </a:rPr>
                  <a:t>衰变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kumimoji="1" lang="en-US" altLang="zh-CN" b="0" i="1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kumimoji="1" lang="zh-CN" altLang="en-US" b="1" i="0" smtClean="0">
                        <a:latin typeface="Cambria Math" charset="0"/>
                        <a:ea typeface="Heiti SC Medium" charset="-122"/>
                        <a:cs typeface="Heiti SC Medium" charset="-122"/>
                      </a:rPr>
                      <m:t>重子衰变</m:t>
                    </m:r>
                  </m:oMath>
                </a14:m>
                <a:endParaRPr kumimoji="1" lang="zh-CN" altLang="en-US" b="1" dirty="0" smtClean="0">
                  <a:latin typeface="Heiti SC Medium" charset="-122"/>
                  <a:ea typeface="Heiti SC Medium" charset="-122"/>
                  <a:cs typeface="Heiti SC Medium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 smtClean="0"/>
                  <a:t>Prompt</a:t>
                </a:r>
                <a:r>
                  <a:rPr kumimoji="1" lang="zh-CN" altLang="en-US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产生</a:t>
                </a:r>
                <a:r>
                  <a:rPr kumimoji="1" lang="en-US" altLang="zh-CN" dirty="0" smtClean="0"/>
                  <a:t>(X(3872))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44413"/>
                <a:ext cx="8229600" cy="4525963"/>
              </a:xfrm>
              <a:blipFill rotWithShape="0"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27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04" y="1044413"/>
            <a:ext cx="3350514" cy="27815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3900940"/>
            <a:ext cx="4686300" cy="2552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91329" y="6328553"/>
            <a:ext cx="2169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C00000"/>
                </a:solidFill>
              </a:rPr>
              <a:t>Prompt production</a:t>
            </a:r>
            <a:endParaRPr kumimoji="1"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23" y="3644154"/>
            <a:ext cx="3449242" cy="28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78781"/>
            <a:ext cx="8229600" cy="1143000"/>
          </a:xfrm>
        </p:spPr>
        <p:txBody>
          <a:bodyPr/>
          <a:lstStyle/>
          <a:p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轻强子谱学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14285" y="3776210"/>
            <a:ext cx="58528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轻强子谱学是研究强相互作用重要途径</a:t>
            </a:r>
            <a:endParaRPr kumimoji="1" lang="zh-CN" altLang="en-US" sz="26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40613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69849"/>
            <a:ext cx="7886700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轻强子谱学：</a:t>
            </a:r>
            <a:r>
              <a:rPr kumimoji="1" lang="en-US" altLang="zh-CN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哪些重要的物理？</a:t>
            </a:r>
            <a:endParaRPr kumimoji="1" lang="zh-CN" altLang="en-US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8539" y="1110006"/>
            <a:ext cx="8587409" cy="4351338"/>
          </a:xfrm>
        </p:spPr>
        <p:txBody>
          <a:bodyPr>
            <a:noAutofit/>
          </a:bodyPr>
          <a:lstStyle/>
          <a:p>
            <a:r>
              <a:rPr kumimoji="1" lang="en-US" altLang="zh-CN" sz="3200" b="1" dirty="0" err="1" smtClean="0">
                <a:ea typeface="黑体"/>
                <a:cs typeface="黑体"/>
              </a:rPr>
              <a:t>Glueball</a:t>
            </a:r>
            <a:r>
              <a:rPr kumimoji="1" lang="en-US" altLang="zh-CN" sz="3200" b="1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sz="3200" b="1" dirty="0" smtClean="0">
                <a:latin typeface="黑体"/>
                <a:ea typeface="黑体"/>
                <a:cs typeface="黑体"/>
              </a:rPr>
              <a:t>候选态</a:t>
            </a:r>
            <a:endParaRPr kumimoji="1" lang="is-IS" altLang="zh-CN" sz="32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3200" b="1" dirty="0" smtClean="0">
                <a:latin typeface="黑体"/>
                <a:ea typeface="黑体"/>
                <a:cs typeface="黑体"/>
              </a:rPr>
              <a:t>奇特态、混杂态等</a:t>
            </a:r>
            <a:r>
              <a:rPr kumimoji="1" lang="en-US" altLang="zh-CN" sz="3200" b="1" dirty="0" smtClean="0">
                <a:latin typeface="黑体"/>
                <a:ea typeface="黑体"/>
                <a:cs typeface="黑体"/>
              </a:rPr>
              <a:t> </a:t>
            </a:r>
          </a:p>
          <a:p>
            <a:r>
              <a:rPr kumimoji="1" lang="zh-CN" altLang="en-US" sz="32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质子－反质子阈值增长、及其附近的结构</a:t>
            </a:r>
            <a:endParaRPr kumimoji="1" lang="is-IS" altLang="zh-CN" sz="32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zh-CN" altLang="en-US" sz="32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赝标量</a:t>
            </a:r>
            <a:r>
              <a:rPr kumimoji="1" lang="zh-CN" altLang="zh-CN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、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标量、张量介子谱学</a:t>
            </a:r>
            <a:endParaRPr kumimoji="1" lang="is-IS" altLang="zh-CN" sz="3200" b="1" dirty="0" smtClean="0">
              <a:latin typeface="黑体"/>
              <a:ea typeface="黑体"/>
              <a:cs typeface="黑体"/>
            </a:endParaRPr>
          </a:p>
          <a:p>
            <a:r>
              <a:rPr kumimoji="1" lang="zh-CN" altLang="en-US" sz="32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轻强子态的衰变</a:t>
            </a:r>
            <a:r>
              <a:rPr kumimoji="1" lang="is-IS" altLang="zh-CN" sz="32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? </a:t>
            </a:r>
            <a:endParaRPr kumimoji="1" lang="zh-CN" altLang="en-US" sz="32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zh-CN" altLang="en-US" sz="3200" b="1" dirty="0" smtClean="0">
                <a:latin typeface="黑体"/>
                <a:ea typeface="黑体"/>
                <a:cs typeface="黑体"/>
              </a:rPr>
              <a:t>重子谱学</a:t>
            </a:r>
            <a:r>
              <a:rPr kumimoji="1" lang="is-IS" altLang="zh-CN" sz="3200" b="1" dirty="0" smtClean="0">
                <a:latin typeface="黑体"/>
                <a:ea typeface="黑体"/>
                <a:cs typeface="黑体"/>
              </a:rPr>
              <a:t> </a:t>
            </a:r>
            <a:endParaRPr kumimoji="1" lang="zh-CN" altLang="en-US" sz="3200" b="1" dirty="0" smtClean="0">
              <a:latin typeface="黑体"/>
              <a:ea typeface="黑体"/>
              <a:cs typeface="黑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9575" y="5215122"/>
            <a:ext cx="9124425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600" b="1" dirty="0" smtClean="0">
                <a:latin typeface="黑体"/>
                <a:ea typeface="黑体"/>
                <a:cs typeface="黑体"/>
              </a:rPr>
              <a:t>系统地研究轻强子态的产生与衰变是</a:t>
            </a:r>
            <a:r>
              <a:rPr kumimoji="1" lang="en-US" altLang="zh-CN" sz="2600" b="1" dirty="0" smtClean="0">
                <a:latin typeface="黑体"/>
                <a:ea typeface="黑体"/>
                <a:cs typeface="黑体"/>
              </a:rPr>
              <a:t>BESIII</a:t>
            </a:r>
            <a:r>
              <a:rPr kumimoji="1" lang="zh-CN" altLang="en-US" sz="2600" b="1" dirty="0" smtClean="0">
                <a:latin typeface="黑体"/>
                <a:ea typeface="黑体"/>
                <a:cs typeface="黑体"/>
              </a:rPr>
              <a:t>实验重要物理目标</a:t>
            </a:r>
            <a:endParaRPr kumimoji="1" lang="zh-CN" altLang="en-US" sz="2600" b="1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937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12" y="1163368"/>
            <a:ext cx="8100392" cy="5650008"/>
          </a:xfrm>
          <a:prstGeom prst="rect">
            <a:avLst/>
          </a:prstGeom>
        </p:spPr>
      </p:pic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92280" y="6381334"/>
            <a:ext cx="1905000" cy="457200"/>
          </a:xfrm>
        </p:spPr>
        <p:txBody>
          <a:bodyPr/>
          <a:lstStyle/>
          <a:p>
            <a:fld id="{0E1BF1C9-A336-4597-9C7A-4BD5EDCBE284}" type="slidenum">
              <a:rPr lang="en-US" altLang="zh-CN">
                <a:solidFill>
                  <a:srgbClr val="000000"/>
                </a:solidFill>
              </a:rPr>
              <a:pPr/>
              <a:t>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" y="81728"/>
            <a:ext cx="8229600" cy="777875"/>
          </a:xfrm>
        </p:spPr>
        <p:txBody>
          <a:bodyPr/>
          <a:lstStyle/>
          <a:p>
            <a:r>
              <a:rPr lang="zh-CN" altLang="en-US" sz="3200" b="1" dirty="0" smtClean="0">
                <a:solidFill>
                  <a:srgbClr val="003399"/>
                </a:solidFill>
                <a:latin typeface="Heiti SC Medium" charset="-122"/>
                <a:ea typeface="Heiti SC Medium" charset="-122"/>
                <a:cs typeface="Heiti SC Medium" charset="-122"/>
              </a:rPr>
              <a:t>北京正负电子对撞机 </a:t>
            </a:r>
            <a:r>
              <a:rPr lang="en-US" altLang="zh-CN" sz="3200" b="1" dirty="0">
                <a:solidFill>
                  <a:srgbClr val="003399"/>
                </a:solidFill>
                <a:latin typeface="+mn-lt"/>
                <a:ea typeface="黑体"/>
                <a:cs typeface="黑体"/>
              </a:rPr>
              <a:t>(</a:t>
            </a:r>
            <a:r>
              <a:rPr lang="en-US" altLang="zh-CN" sz="3200" b="1" dirty="0" smtClean="0">
                <a:solidFill>
                  <a:srgbClr val="003399"/>
                </a:solidFill>
                <a:latin typeface="+mn-lt"/>
                <a:ea typeface="黑体"/>
                <a:cs typeface="黑体"/>
              </a:rPr>
              <a:t>BEPC)</a:t>
            </a:r>
            <a:endParaRPr lang="en-US" altLang="zh-CN" sz="3200" b="1" dirty="0">
              <a:solidFill>
                <a:srgbClr val="003399"/>
              </a:solidFill>
              <a:latin typeface="+mn-lt"/>
              <a:ea typeface="黑体"/>
              <a:cs typeface="黑体"/>
            </a:endParaRPr>
          </a:p>
        </p:txBody>
      </p:sp>
      <p:sp>
        <p:nvSpPr>
          <p:cNvPr id="221189" name="AutoShape 5"/>
          <p:cNvSpPr>
            <a:spLocks noChangeArrowheads="1"/>
          </p:cNvSpPr>
          <p:nvPr/>
        </p:nvSpPr>
        <p:spPr bwMode="auto">
          <a:xfrm>
            <a:off x="4575262" y="1844707"/>
            <a:ext cx="1397446" cy="465138"/>
          </a:xfrm>
          <a:prstGeom prst="wedgeRectCallout">
            <a:avLst>
              <a:gd name="adj1" fmla="val 178648"/>
              <a:gd name="adj2" fmla="val 4123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dirty="0" smtClean="0">
                <a:latin typeface="黑体"/>
                <a:ea typeface="黑体"/>
                <a:cs typeface="黑体"/>
              </a:rPr>
              <a:t>直线加速器</a:t>
            </a:r>
            <a:endParaRPr lang="en-US" altLang="zh-CN" sz="1800" dirty="0">
              <a:latin typeface="黑体"/>
              <a:ea typeface="黑体"/>
              <a:cs typeface="黑体"/>
            </a:endParaRPr>
          </a:p>
        </p:txBody>
      </p:sp>
      <p:sp>
        <p:nvSpPr>
          <p:cNvPr id="221190" name="AutoShape 6"/>
          <p:cNvSpPr>
            <a:spLocks noChangeArrowheads="1"/>
          </p:cNvSpPr>
          <p:nvPr/>
        </p:nvSpPr>
        <p:spPr bwMode="auto">
          <a:xfrm>
            <a:off x="6693695" y="2946972"/>
            <a:ext cx="2303585" cy="1041400"/>
          </a:xfrm>
          <a:prstGeom prst="wedgeRectCallout">
            <a:avLst>
              <a:gd name="adj1" fmla="val -139788"/>
              <a:gd name="adj2" fmla="val 136635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1800" dirty="0" smtClean="0">
                <a:latin typeface="Arial" pitchFamily="34" charset="0"/>
                <a:ea typeface="宋体"/>
              </a:rPr>
              <a:t>BEPCII</a:t>
            </a:r>
            <a:endParaRPr lang="en-US" altLang="zh-CN" sz="1800" dirty="0">
              <a:latin typeface="Arial" pitchFamily="34" charset="0"/>
              <a:ea typeface="宋体"/>
            </a:endParaRPr>
          </a:p>
          <a:p>
            <a:r>
              <a:rPr lang="en-US" altLang="zh-CN" sz="1800" dirty="0" smtClean="0">
                <a:latin typeface="黑体"/>
                <a:ea typeface="黑体"/>
                <a:cs typeface="黑体"/>
              </a:rPr>
              <a:t>(</a:t>
            </a:r>
            <a:r>
              <a:rPr lang="zh-CN" altLang="en-US" sz="1800" dirty="0" smtClean="0">
                <a:latin typeface="黑体"/>
                <a:ea typeface="黑体"/>
                <a:cs typeface="黑体"/>
              </a:rPr>
              <a:t>储存环</a:t>
            </a:r>
            <a:r>
              <a:rPr lang="en-US" altLang="zh-CN" sz="1800" dirty="0" smtClean="0">
                <a:latin typeface="黑体"/>
                <a:ea typeface="黑体"/>
                <a:cs typeface="黑体"/>
              </a:rPr>
              <a:t>)</a:t>
            </a:r>
            <a:endParaRPr lang="en-US" altLang="zh-CN" sz="1800" dirty="0">
              <a:latin typeface="黑体"/>
              <a:ea typeface="黑体"/>
              <a:cs typeface="黑体"/>
            </a:endParaRPr>
          </a:p>
        </p:txBody>
      </p:sp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1148166" y="4936129"/>
            <a:ext cx="1745986" cy="443386"/>
          </a:xfrm>
          <a:prstGeom prst="wedgeRectCallout">
            <a:avLst>
              <a:gd name="adj1" fmla="val 60695"/>
              <a:gd name="adj2" fmla="val -17310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1800" dirty="0" smtClean="0">
                <a:solidFill>
                  <a:srgbClr val="FF0000"/>
                </a:solidFill>
                <a:latin typeface="Arial" pitchFamily="34" charset="0"/>
                <a:ea typeface="宋体"/>
              </a:rPr>
              <a:t>BESIII 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探测器</a:t>
            </a:r>
            <a:endParaRPr lang="en-US" altLang="zh-CN" sz="18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 flipH="1" flipV="1">
            <a:off x="6084168" y="5285342"/>
            <a:ext cx="1583250" cy="151258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ea typeface="宋体"/>
            </a:endParaRPr>
          </a:p>
        </p:txBody>
      </p:sp>
      <p:sp>
        <p:nvSpPr>
          <p:cNvPr id="22119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76376" y="805309"/>
            <a:ext cx="3289745" cy="2687899"/>
          </a:xfrm>
          <a:solidFill>
            <a:srgbClr val="CCFFFF"/>
          </a:solidFill>
          <a:ln/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项目启动</a:t>
            </a:r>
            <a:r>
              <a:rPr lang="en-US" altLang="zh-CN" sz="2000" b="1" dirty="0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: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1984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质心能量</a:t>
            </a:r>
            <a:r>
              <a:rPr lang="zh-CN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2-4.6 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GeV </a:t>
            </a:r>
          </a:p>
          <a:p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1988-2005  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(BEPC): </a:t>
            </a:r>
          </a:p>
          <a:p>
            <a:pPr>
              <a:buFontTx/>
              <a:buNone/>
            </a:pP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en-US" altLang="zh-CN" sz="2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20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=1.0x10</a:t>
            </a:r>
            <a:r>
              <a:rPr lang="en-US" altLang="zh-CN" sz="2000" baseline="30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31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/cm</a:t>
            </a:r>
            <a:r>
              <a:rPr lang="en-US" altLang="zh-CN" sz="2000" baseline="30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2008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至今</a:t>
            </a:r>
            <a:r>
              <a:rPr lang="en-US" altLang="zh-CN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(BEPCII):</a:t>
            </a:r>
            <a:r>
              <a:rPr lang="en-US" altLang="zh-CN" sz="9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2000" baseline="-25000" dirty="0" err="1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=1.0x10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33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/cm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</a:p>
          <a:p>
            <a:pPr>
              <a:buFontTx/>
              <a:buNone/>
            </a:pPr>
            <a:r>
              <a:rPr lang="en-US" altLang="zh-CN" sz="20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     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(2016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4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5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)</a:t>
            </a:r>
            <a:endParaRPr lang="en-US" altLang="zh-CN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8085" y="4682639"/>
            <a:ext cx="2723071" cy="1852815"/>
          </a:xfrm>
          <a:prstGeom prst="rect">
            <a:avLst/>
          </a:prstGeom>
          <a:solidFill>
            <a:srgbClr val="85E7C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国际合作组：</a:t>
            </a:r>
            <a:endParaRPr lang="en-US" altLang="zh-CN" sz="2400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14</a:t>
            </a:r>
            <a:r>
              <a:rPr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国家</a:t>
            </a:r>
            <a:endParaRPr lang="en-US" altLang="zh-CN" sz="2400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64</a:t>
            </a:r>
            <a:r>
              <a:rPr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大学、研究所</a:t>
            </a:r>
            <a:endParaRPr lang="en-US" altLang="zh-CN" sz="2400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~500 </a:t>
            </a:r>
            <a:r>
              <a:rPr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成员</a:t>
            </a:r>
            <a:endParaRPr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5895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AAE3-7718-B044-BA67-515EF6A72C6F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700"/>
            <a:ext cx="7200900" cy="77787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latin typeface="+mn-lt"/>
              </a:rPr>
              <a:t>Too many light 0</a:t>
            </a:r>
            <a:r>
              <a:rPr lang="en-US" altLang="zh-CN" sz="3600" b="1" baseline="30000" dirty="0">
                <a:latin typeface="+mn-lt"/>
              </a:rPr>
              <a:t>++</a:t>
            </a:r>
            <a:r>
              <a:rPr lang="en-US" altLang="zh-CN" sz="3600" b="1" dirty="0">
                <a:latin typeface="+mn-lt"/>
              </a:rPr>
              <a:t> scalar in J/</a:t>
            </a:r>
            <a:r>
              <a:rPr lang="en-US" altLang="zh-CN" sz="3600" b="1" dirty="0" err="1">
                <a:latin typeface="+mn-lt"/>
                <a:ea typeface="Lucida Grande"/>
                <a:cs typeface="Lucida Grande"/>
              </a:rPr>
              <a:t>ψ</a:t>
            </a:r>
            <a:r>
              <a:rPr lang="en-US" altLang="zh-CN" sz="3600" b="1" dirty="0">
                <a:latin typeface="+mn-lt"/>
                <a:sym typeface="SymbolPS" charset="0"/>
              </a:rPr>
              <a:t> decays</a:t>
            </a:r>
            <a:r>
              <a:rPr lang="en-US" altLang="zh-CN" sz="3600" b="1" dirty="0">
                <a:latin typeface="+mn-lt"/>
              </a:rPr>
              <a:t>!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7" y="763871"/>
            <a:ext cx="5418534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582041" y="2035836"/>
            <a:ext cx="26617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这些结果来自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黑体"/>
                <a:cs typeface="黑体"/>
              </a:rPr>
              <a:t>BESII</a:t>
            </a:r>
            <a:endParaRPr kumimoji="1" lang="zh-CN" altLang="en-US" sz="2400" b="1" dirty="0" smtClean="0">
              <a:solidFill>
                <a:srgbClr val="FF0000"/>
              </a:solidFill>
              <a:ea typeface="黑体"/>
              <a:cs typeface="黑体"/>
            </a:endParaRPr>
          </a:p>
          <a:p>
            <a:endParaRPr kumimoji="1" lang="zh-CN" altLang="en-US" sz="2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系统研究还有待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完成。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2100" y="39506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强物质质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量来源息息相关 </a:t>
            </a:r>
          </a:p>
        </p:txBody>
      </p:sp>
    </p:spTree>
    <p:extLst>
      <p:ext uri="{BB962C8B-B14F-4D97-AF65-F5344CB8AC3E}">
        <p14:creationId xmlns:p14="http://schemas.microsoft.com/office/powerpoint/2010/main" val="28774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8076"/>
          </a:xfrm>
        </p:spPr>
        <p:txBody>
          <a:bodyPr>
            <a:normAutofit fontScale="90000"/>
          </a:bodyPr>
          <a:lstStyle/>
          <a:p>
            <a:r>
              <a:rPr kumimoji="1" lang="el-GR" altLang="zh-CN" dirty="0" smtClean="0">
                <a:latin typeface="黑体"/>
                <a:ea typeface="黑体"/>
                <a:cs typeface="黑体"/>
              </a:rPr>
              <a:t>Ψ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辐射衰变：富有胶子过程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2" y="1004208"/>
            <a:ext cx="8580972" cy="54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内容占位符 4"/>
          <p:cNvPicPr>
            <a:picLocks noChangeAspect="1"/>
          </p:cNvPicPr>
          <p:nvPr/>
        </p:nvPicPr>
        <p:blipFill rotWithShape="1">
          <a:blip r:embed="rId2" cstate="print"/>
          <a:srcRect l="37989" t="49953" r="33454" b="23000"/>
          <a:stretch/>
        </p:blipFill>
        <p:spPr>
          <a:xfrm>
            <a:off x="2782361" y="4123819"/>
            <a:ext cx="2016224" cy="12241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7950" y="3212976"/>
            <a:ext cx="2686050" cy="251936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4" y="1405791"/>
            <a:ext cx="2008938" cy="180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5"/>
              <p:cNvSpPr txBox="1"/>
              <p:nvPr/>
            </p:nvSpPr>
            <p:spPr>
              <a:xfrm>
                <a:off x="6205017" y="699307"/>
                <a:ext cx="28299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) observed 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in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J/</a:t>
                </a:r>
                <a:r>
                  <a:rPr lang="el-GR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b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017" y="699307"/>
                <a:ext cx="2829966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" y="1264285"/>
            <a:ext cx="2471518" cy="1807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792" y="322894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Connection is </a:t>
            </a:r>
            <a:r>
              <a:rPr lang="en-US" altLang="zh-CN" b="1" dirty="0" smtClean="0">
                <a:solidFill>
                  <a:srgbClr val="0000FF"/>
                </a:solidFill>
              </a:rPr>
              <a:t>emerging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1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2979" t="49953" r="1523" b="23000"/>
          <a:stretch/>
        </p:blipFill>
        <p:spPr>
          <a:xfrm>
            <a:off x="4720003" y="4123819"/>
            <a:ext cx="1800200" cy="122413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250" y="3212976"/>
            <a:ext cx="2709863" cy="25479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98533" y="980728"/>
            <a:ext cx="215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ea typeface="Cambria Math" panose="02040503050406030204" pitchFamily="18" charset="0"/>
              </a:rPr>
              <a:t>PRL 108, 112003 (2012</a:t>
            </a:r>
            <a:r>
              <a:rPr lang="en-US" altLang="zh-CN" sz="1200" dirty="0" smtClean="0">
                <a:solidFill>
                  <a:prstClr val="black"/>
                </a:solidFill>
                <a:ea typeface="Cambria Math" panose="02040503050406030204" pitchFamily="18" charset="0"/>
              </a:rPr>
              <a:t>)</a:t>
            </a:r>
          </a:p>
          <a:p>
            <a:r>
              <a:rPr lang="en-US" altLang="zh-CN" sz="1200" dirty="0">
                <a:solidFill>
                  <a:prstClr val="black"/>
                </a:solidFill>
                <a:ea typeface="Cambria Math" panose="02040503050406030204" pitchFamily="18" charset="0"/>
              </a:rPr>
              <a:t>PRL 115, 091803 (2015</a:t>
            </a:r>
            <a:r>
              <a:rPr lang="en-US" altLang="zh-CN" sz="1200" dirty="0" smtClean="0">
                <a:solidFill>
                  <a:prstClr val="black"/>
                </a:solidFill>
                <a:ea typeface="Cambria Math" panose="02040503050406030204" pitchFamily="18" charset="0"/>
              </a:rPr>
              <a:t>) 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001" y="1052736"/>
            <a:ext cx="3080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ea typeface="Cambria Math" panose="02040503050406030204" pitchFamily="18" charset="0"/>
              </a:rPr>
              <a:t>Phys. Rev. </a:t>
            </a:r>
            <a:r>
              <a:rPr lang="en-US" altLang="zh-CN" sz="1200" dirty="0" err="1">
                <a:solidFill>
                  <a:prstClr val="black"/>
                </a:solidFill>
                <a:ea typeface="Cambria Math" panose="02040503050406030204" pitchFamily="18" charset="0"/>
              </a:rPr>
              <a:t>Lett</a:t>
            </a:r>
            <a:r>
              <a:rPr lang="en-US" altLang="zh-CN" sz="1200" dirty="0">
                <a:solidFill>
                  <a:prstClr val="black"/>
                </a:solidFill>
                <a:ea typeface="Cambria Math" panose="02040503050406030204" pitchFamily="18" charset="0"/>
              </a:rPr>
              <a:t>. 106, 072002 (2011) 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26118" y="3532946"/>
            <a:ext cx="2691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effectLst>
                  <a:outerShdw blurRad="50800" dist="50800" dir="5400000" sx="95000" sy="95000" algn="ctr" rotWithShape="0">
                    <a:prstClr val="white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 (2016) 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2250" y="3212976"/>
            <a:ext cx="9131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499992" y="811984"/>
            <a:ext cx="0" cy="2416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57200" y="105894"/>
            <a:ext cx="8229600" cy="70609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正反质子的</a:t>
            </a:r>
            <a:r>
              <a:rPr kumimoji="1"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阈值增强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75771" y="767434"/>
            <a:ext cx="206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X(1835) observed in </a:t>
            </a:r>
            <a:endParaRPr kumimoji="1" lang="zh-CN" altLang="en-US" dirty="0"/>
          </a:p>
        </p:txBody>
      </p:sp>
      <p:pic>
        <p:nvPicPr>
          <p:cNvPr id="18" name="图片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57" y="810073"/>
            <a:ext cx="1836964" cy="2953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475" y="1583732"/>
            <a:ext cx="2018383" cy="10628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320" y="1551189"/>
            <a:ext cx="2286214" cy="11542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100" y="5721922"/>
            <a:ext cx="8051800" cy="7874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919080" y="1145069"/>
            <a:ext cx="13266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225M J/psi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5323805" y="3185862"/>
            <a:ext cx="12396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1.3 B J/psi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28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58" y="284811"/>
            <a:ext cx="1991840" cy="64907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956" y="1"/>
            <a:ext cx="8398394" cy="614597"/>
          </a:xfrm>
        </p:spPr>
        <p:txBody>
          <a:bodyPr>
            <a:normAutofit fontScale="90000"/>
          </a:bodyPr>
          <a:lstStyle/>
          <a:p>
            <a:pPr algn="l"/>
            <a:r>
              <a:rPr kumimoji="1"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正反质</a:t>
            </a:r>
            <a:r>
              <a:rPr kumimoji="1"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子的阈值增强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6" y="614598"/>
            <a:ext cx="4635477" cy="52465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07" y="307298"/>
            <a:ext cx="2362200" cy="2933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97176" y="4056606"/>
            <a:ext cx="2353931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在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BESIII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上又在不同的过程看到共振态，其的质量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都在正反质子阈值附近。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1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0" y="843189"/>
            <a:ext cx="3848100" cy="5842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90112" y="3960270"/>
            <a:ext cx="145424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destructive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877030" y="1113276"/>
            <a:ext cx="350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Phys. Rev. D97 (2018) no.5, 051101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r="49222"/>
          <a:stretch/>
        </p:blipFill>
        <p:spPr>
          <a:xfrm>
            <a:off x="6912271" y="1657561"/>
            <a:ext cx="2182637" cy="21437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51695"/>
          <a:stretch/>
        </p:blipFill>
        <p:spPr>
          <a:xfrm>
            <a:off x="6965431" y="3801342"/>
            <a:ext cx="2076317" cy="2143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7730695" y="2049069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1475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7594" y="2049069"/>
                <a:ext cx="1070678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7730696" y="4144936"/>
                <a:ext cx="1019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(1835)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7594" y="4144936"/>
                <a:ext cx="1074332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868341" y="928610"/>
            <a:ext cx="133530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constructive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19903" y="206994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smtClean="0"/>
              <a:t>Observation of </a:t>
            </a:r>
            <a:endParaRPr kumimoji="1" lang="zh-CN" altLang="en-US" sz="3600" dirty="0"/>
          </a:p>
        </p:txBody>
      </p:sp>
      <p:pic>
        <p:nvPicPr>
          <p:cNvPr id="17" name="图片 1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41" y="309335"/>
            <a:ext cx="4648200" cy="4699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53254" y="2012783"/>
            <a:ext cx="3091862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Both resonances favor 0</a:t>
            </a:r>
            <a:r>
              <a:rPr kumimoji="1" lang="en-US" altLang="zh-CN" sz="2000" baseline="30000" dirty="0" smtClean="0">
                <a:ea typeface="ＭＳ ゴシック"/>
                <a:cs typeface="ＭＳ ゴシック"/>
              </a:rPr>
              <a:t>−</a:t>
            </a:r>
            <a:r>
              <a:rPr kumimoji="1" lang="en-US" altLang="zh-CN" sz="2000" baseline="30000" dirty="0" smtClean="0"/>
              <a:t>+</a:t>
            </a:r>
            <a:r>
              <a:rPr kumimoji="1" lang="en-US" altLang="zh-CN" sz="2000" dirty="0" smtClean="0"/>
              <a:t>,</a:t>
            </a:r>
          </a:p>
          <a:p>
            <a:r>
              <a:rPr kumimoji="1" lang="en-US" altLang="zh-CN" sz="2000" dirty="0" smtClean="0"/>
              <a:t>Indicates sizable </a:t>
            </a:r>
            <a:r>
              <a:rPr kumimoji="1" lang="en-US" altLang="zh-CN" sz="2000" dirty="0" err="1" smtClean="0"/>
              <a:t>ssbar</a:t>
            </a:r>
            <a:r>
              <a:rPr kumimoji="1" lang="en-US" altLang="zh-CN" sz="2000" dirty="0" smtClean="0"/>
              <a:t> in </a:t>
            </a:r>
          </a:p>
          <a:p>
            <a:r>
              <a:rPr kumimoji="1" lang="en-US" altLang="zh-CN" sz="2000" dirty="0" smtClean="0"/>
              <a:t>X(1835), which is not a pure </a:t>
            </a:r>
          </a:p>
          <a:p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ppbar</a:t>
            </a:r>
            <a:r>
              <a:rPr kumimoji="1" lang="en-US" altLang="zh-CN" sz="2000" dirty="0" smtClean="0"/>
              <a:t> bound state. </a:t>
            </a:r>
            <a:endParaRPr kumimoji="1" lang="zh-CN" altLang="en-US" sz="2000" dirty="0"/>
          </a:p>
        </p:txBody>
      </p:sp>
      <p:pic>
        <p:nvPicPr>
          <p:cNvPr id="28" name="图片 2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18" y="5945123"/>
            <a:ext cx="3276600" cy="4699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1" name="文本框 30"/>
          <p:cNvSpPr txBox="1"/>
          <p:nvPr/>
        </p:nvSpPr>
        <p:spPr>
          <a:xfrm>
            <a:off x="3857989" y="5936833"/>
            <a:ext cx="169709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Quark filter: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4183465" y="3606327"/>
                <a:ext cx="1944378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𝛈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𝟏𝟒𝟕𝟓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1600" b="1" i="0" smtClean="0">
                        <a:latin typeface="Cambria Math" charset="0"/>
                      </a:rPr>
                      <m:t>𝐌𝐞𝐕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600" b="1" dirty="0" smtClean="0"/>
                  <a:t>:</a:t>
                </a:r>
              </a:p>
              <a:p>
                <a:r>
                  <a:rPr lang="en-US" altLang="zh-CN" sz="1600" b="1" dirty="0" smtClean="0"/>
                  <a:t>M=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𝟏𝟒𝟕𝟕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𝟏𝟑</m:t>
                    </m:r>
                  </m:oMath>
                </a14:m>
                <a:endParaRPr lang="en-US" altLang="zh-CN" sz="1600" b="1" dirty="0" smtClean="0"/>
              </a:p>
              <a:p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𝚪</m:t>
                    </m:r>
                  </m:oMath>
                </a14:m>
                <a:r>
                  <a:rPr lang="en-US" altLang="zh-CN" sz="1600" b="1" dirty="0" smtClean="0"/>
                  <a:t>=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𝟏𝟏𝟖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endParaRPr lang="en-US" altLang="zh-CN" sz="1600" b="1" dirty="0" smtClean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dirty="0" smtClean="0"/>
                  <a:t>X(1835)(</a:t>
                </a:r>
                <a:r>
                  <a:rPr lang="en-US" altLang="zh-CN" sz="1600" b="1" dirty="0"/>
                  <a:t>M</a:t>
                </a:r>
                <a:r>
                  <a:rPr lang="en-US" altLang="zh-CN" sz="1600" b="1" dirty="0" smtClean="0"/>
                  <a:t>eV):</a:t>
                </a:r>
              </a:p>
              <a:p>
                <a:r>
                  <a:rPr lang="en-US" altLang="zh-CN" sz="1600" b="1" dirty="0"/>
                  <a:t>M=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𝟖𝟑𝟗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𝟐𝟔</m:t>
                    </m:r>
                  </m:oMath>
                </a14:m>
                <a:endParaRPr lang="en-US" altLang="zh-CN" sz="1600" b="1" dirty="0"/>
              </a:p>
              <a:p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𝚪</m:t>
                    </m:r>
                  </m:oMath>
                </a14:m>
                <a:r>
                  <a:rPr lang="en-US" altLang="zh-CN" sz="1600" b="1" dirty="0"/>
                  <a:t>=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𝟕𝟓</m:t>
                    </m:r>
                    <m:r>
                      <a:rPr lang="en-US" altLang="zh-CN" sz="1600" b="1" i="1" dirty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𝟓𝟕</m:t>
                    </m:r>
                    <m:r>
                      <a:rPr lang="en-US" altLang="zh-CN" sz="1600" b="1" i="1" dirty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altLang="zh-CN" sz="1600" b="1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zh-CN" altLang="en-US" sz="1600" b="1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65" y="3606327"/>
                <a:ext cx="1944378" cy="1815882"/>
              </a:xfrm>
              <a:prstGeom prst="rect">
                <a:avLst/>
              </a:prstGeom>
              <a:blipFill rotWithShape="0">
                <a:blip r:embed="rId13"/>
                <a:stretch>
                  <a:fillRect l="-1567" t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2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 smtClean="0"/>
              <a:t>and      physics at BESIII</a:t>
            </a:r>
            <a:endParaRPr kumimoji="1" lang="zh-CN" altLang="en-US" sz="36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35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" y="1417638"/>
            <a:ext cx="6019800" cy="4673640"/>
          </a:xfrm>
          <a:prstGeom prst="rect">
            <a:avLst/>
          </a:prstGeom>
        </p:spPr>
      </p:pic>
      <p:pic>
        <p:nvPicPr>
          <p:cNvPr id="8" name="图片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29" y="636811"/>
            <a:ext cx="1498600" cy="469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08483" y="89972"/>
            <a:ext cx="294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S.S. Fang CHARM2018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12802" y="1338036"/>
            <a:ext cx="5273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SzPct val="70000"/>
              <a:buFont typeface="Wingdings" pitchFamily="2" charset="2"/>
              <a:buChar char="u"/>
            </a:pPr>
            <a:r>
              <a:rPr lang="en-GB" altLang="zh-CN" sz="2400" b="1" dirty="0" smtClean="0">
                <a:solidFill>
                  <a:srgbClr val="3333CC"/>
                </a:solidFill>
              </a:rPr>
              <a:t>test </a:t>
            </a:r>
            <a:r>
              <a:rPr lang="en-GB" altLang="zh-CN" sz="2400" b="1" dirty="0" err="1">
                <a:solidFill>
                  <a:srgbClr val="3333CC"/>
                </a:solidFill>
              </a:rPr>
              <a:t>ChPT</a:t>
            </a:r>
            <a:r>
              <a:rPr lang="en-GB" altLang="zh-CN" sz="2400" b="1" dirty="0">
                <a:solidFill>
                  <a:srgbClr val="3333CC"/>
                </a:solidFill>
              </a:rPr>
              <a:t> predictions</a:t>
            </a:r>
          </a:p>
          <a:p>
            <a:pPr marL="800100" lvl="1" indent="-342900">
              <a:buSzPct val="70000"/>
              <a:buFont typeface="Wingdings" pitchFamily="2" charset="2"/>
              <a:buChar char="u"/>
            </a:pPr>
            <a:r>
              <a:rPr lang="en-GB" altLang="zh-CN" sz="2400" b="1" dirty="0" smtClean="0">
                <a:solidFill>
                  <a:srgbClr val="3333CC"/>
                </a:solidFill>
              </a:rPr>
              <a:t>transition form </a:t>
            </a:r>
            <a:r>
              <a:rPr lang="en-GB" altLang="zh-CN" sz="2400" b="1" dirty="0">
                <a:solidFill>
                  <a:srgbClr val="3333CC"/>
                </a:solidFill>
              </a:rPr>
              <a:t>factors</a:t>
            </a:r>
          </a:p>
          <a:p>
            <a:pPr marL="800100" lvl="1" indent="-342900">
              <a:buSzPct val="70000"/>
              <a:buFont typeface="Wingdings" pitchFamily="2" charset="2"/>
              <a:buChar char="u"/>
            </a:pPr>
            <a:r>
              <a:rPr lang="en-GB" altLang="zh-CN" sz="2400" b="1" dirty="0" smtClean="0">
                <a:solidFill>
                  <a:srgbClr val="3333CC"/>
                </a:solidFill>
              </a:rPr>
              <a:t>test </a:t>
            </a:r>
            <a:r>
              <a:rPr lang="en-GB" altLang="zh-CN" sz="2400" b="1" dirty="0">
                <a:solidFill>
                  <a:srgbClr val="3333CC"/>
                </a:solidFill>
              </a:rPr>
              <a:t>fundamental symmetries</a:t>
            </a:r>
          </a:p>
          <a:p>
            <a:pPr marL="800100" lvl="1" indent="-342900">
              <a:buSzPct val="70000"/>
              <a:buFont typeface="Wingdings" pitchFamily="2" charset="2"/>
              <a:buChar char="u"/>
            </a:pPr>
            <a:r>
              <a:rPr lang="en-GB" altLang="zh-CN" sz="2400" b="1" dirty="0" smtClean="0">
                <a:solidFill>
                  <a:srgbClr val="3333CC"/>
                </a:solidFill>
                <a:cs typeface="Arial" charset="0"/>
              </a:rPr>
              <a:t>probe </a:t>
            </a:r>
            <a:r>
              <a:rPr lang="en-GB" altLang="zh-CN" sz="2400" b="1" dirty="0">
                <a:solidFill>
                  <a:srgbClr val="3333CC"/>
                </a:solidFill>
                <a:cs typeface="Arial" charset="0"/>
              </a:rPr>
              <a:t>physics beyond the SM</a:t>
            </a:r>
            <a:endParaRPr lang="el-GR" altLang="zh-CN" sz="2400" b="1" dirty="0">
              <a:solidFill>
                <a:srgbClr val="3333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6573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Time-like Form-factors at BESIII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36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046"/>
            <a:ext cx="9144000" cy="48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37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534400" cy="551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200" y="5586496"/>
            <a:ext cx="7917552" cy="898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rgbClr val="FF0000"/>
                </a:solidFill>
              </a:rPr>
              <a:t>World leading scan from 2.0 </a:t>
            </a:r>
            <a:r>
              <a:rPr kumimoji="1" lang="en-US" altLang="zh-CN" sz="2400" dirty="0" err="1" smtClean="0">
                <a:solidFill>
                  <a:srgbClr val="FF0000"/>
                </a:solidFill>
              </a:rPr>
              <a:t>GeV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– 3.08 </a:t>
            </a:r>
            <a:r>
              <a:rPr kumimoji="1" lang="en-US" altLang="zh-CN" sz="2400" dirty="0" err="1" smtClean="0">
                <a:solidFill>
                  <a:srgbClr val="FF0000"/>
                </a:solidFill>
              </a:rPr>
              <a:t>GeV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 energy region 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rgbClr val="FF0000"/>
                </a:solidFill>
              </a:rPr>
              <a:t>Nucleon and Hyperon form-factor available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38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6572"/>
            <a:ext cx="8801100" cy="787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4580"/>
            <a:ext cx="6947292" cy="27466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996" y="1964825"/>
            <a:ext cx="3885627" cy="12844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86" y="3586664"/>
            <a:ext cx="7190074" cy="26419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467" y="6274385"/>
            <a:ext cx="6146800" cy="520700"/>
          </a:xfrm>
          <a:prstGeom prst="rect">
            <a:avLst/>
          </a:prstGeom>
        </p:spPr>
      </p:pic>
      <p:sp>
        <p:nvSpPr>
          <p:cNvPr id="2" name="同侧圆角矩形 1"/>
          <p:cNvSpPr/>
          <p:nvPr/>
        </p:nvSpPr>
        <p:spPr>
          <a:xfrm>
            <a:off x="0" y="2463282"/>
            <a:ext cx="5001208" cy="1123382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2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39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3" y="850900"/>
            <a:ext cx="8115300" cy="5156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06572"/>
            <a:ext cx="8801100" cy="787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9225" y="6007100"/>
            <a:ext cx="787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Enhancement near the threshold is indicated from BESIII data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2" y="10756"/>
            <a:ext cx="7993601" cy="684076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20072" y="3769876"/>
            <a:ext cx="10801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4230+4260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1.9 fb</a:t>
            </a:r>
            <a:r>
              <a:rPr lang="en-US" altLang="zh-CN" sz="1400" baseline="300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-1</a:t>
            </a:r>
            <a:endParaRPr lang="zh-CN" altLang="en-US" sz="1400" baseline="30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763688" y="2276872"/>
            <a:ext cx="2752085" cy="792088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BEPCII</a:t>
            </a:r>
            <a:r>
              <a:rPr lang="zh-CN" altLang="en-US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质心系能量：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  <a:p>
            <a:pPr marL="0" indent="0" algn="just">
              <a:buNone/>
            </a:pPr>
            <a:r>
              <a:rPr lang="en-US" altLang="zh-CN" sz="24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zh-CN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r>
              <a:rPr lang="en-US" altLang="zh-CN" sz="2400" dirty="0" err="1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GeV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- 4.6 </a:t>
            </a:r>
            <a:r>
              <a:rPr lang="en-US" altLang="zh-CN" sz="2400" dirty="0" err="1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GeV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endParaRPr lang="zh-CN" altLang="en-US" sz="240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圆角矩形标注 5"/>
          <p:cNvSpPr/>
          <p:nvPr/>
        </p:nvSpPr>
        <p:spPr bwMode="auto">
          <a:xfrm>
            <a:off x="7308304" y="2525305"/>
            <a:ext cx="1728192" cy="1695783"/>
          </a:xfrm>
          <a:prstGeom prst="wedgeRoundRectCallout">
            <a:avLst>
              <a:gd name="adj1" fmla="val -127682"/>
              <a:gd name="adj2" fmla="val 117327"/>
              <a:gd name="adj3" fmla="val 16667"/>
            </a:avLst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800" dirty="0" smtClean="0">
                <a:solidFill>
                  <a:srgbClr val="0000FF"/>
                </a:solidFill>
              </a:rPr>
              <a:t>4190, 4200, 4210, 4220, 4236, 4245, 4270, 4280</a:t>
            </a:r>
            <a:r>
              <a:rPr lang="en-US" altLang="zh-CN" sz="1800" dirty="0">
                <a:solidFill>
                  <a:srgbClr val="0000FF"/>
                </a:solidFill>
              </a:rPr>
              <a:t>:</a:t>
            </a:r>
            <a:endParaRPr lang="en-US" altLang="zh-CN" sz="1800" dirty="0" smtClean="0">
              <a:solidFill>
                <a:srgbClr val="0000FF"/>
              </a:solidFill>
            </a:endParaRPr>
          </a:p>
          <a:p>
            <a:r>
              <a:rPr lang="en-US" altLang="zh-CN" sz="1800" dirty="0" smtClean="0">
                <a:solidFill>
                  <a:srgbClr val="0000FF"/>
                </a:solidFill>
              </a:rPr>
              <a:t>3.9 fb</a:t>
            </a:r>
            <a:r>
              <a:rPr lang="en-US" altLang="zh-CN" sz="1800" baseline="30000" dirty="0" smtClean="0">
                <a:solidFill>
                  <a:srgbClr val="0000FF"/>
                </a:solidFill>
              </a:rPr>
              <a:t>-1</a:t>
            </a:r>
            <a:endParaRPr lang="zh-CN" altLang="en-US" sz="1800" baseline="30000" dirty="0" smtClean="0">
              <a:solidFill>
                <a:srgbClr val="0000FF"/>
              </a:solidFill>
            </a:endParaRPr>
          </a:p>
        </p:txBody>
      </p:sp>
      <p:sp>
        <p:nvSpPr>
          <p:cNvPr id="3" name="圆角矩形标注 2"/>
          <p:cNvSpPr/>
          <p:nvPr/>
        </p:nvSpPr>
        <p:spPr bwMode="auto">
          <a:xfrm>
            <a:off x="1331640" y="3907810"/>
            <a:ext cx="770384" cy="626555"/>
          </a:xfrm>
          <a:prstGeom prst="wedgeRoundRectCallout">
            <a:avLst>
              <a:gd name="adj1" fmla="val 47980"/>
              <a:gd name="adj2" fmla="val 140390"/>
              <a:gd name="adj3" fmla="val 16667"/>
            </a:avLst>
          </a:prstGeom>
          <a:solidFill>
            <a:srgbClr val="FFFF99"/>
          </a:solidFill>
          <a:ln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J/</a:t>
            </a:r>
            <a:r>
              <a:rPr lang="en-US" altLang="zh-CN" sz="1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</a:t>
            </a:r>
          </a:p>
          <a:p>
            <a:r>
              <a:rPr lang="en-US" altLang="zh-CN" sz="1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5x10</a:t>
            </a:r>
            <a:r>
              <a:rPr lang="en-US" altLang="zh-CN" sz="1400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9</a:t>
            </a:r>
            <a:endParaRPr lang="zh-CN" altLang="en-US" sz="1400" baseline="30000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454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55" y="2455618"/>
            <a:ext cx="6427069" cy="40679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59" y="989718"/>
            <a:ext cx="4224014" cy="2219589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40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023" y="274638"/>
            <a:ext cx="4115977" cy="1888507"/>
          </a:xfrm>
          <a:prstGeom prst="rect">
            <a:avLst/>
          </a:prstGeom>
        </p:spPr>
      </p:pic>
      <p:pic>
        <p:nvPicPr>
          <p:cNvPr id="9" name="图片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5" y="274638"/>
            <a:ext cx="3873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2" y="889668"/>
            <a:ext cx="8407691" cy="57582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0493"/>
          </a:xfrm>
        </p:spPr>
        <p:txBody>
          <a:bodyPr/>
          <a:lstStyle/>
          <a:p>
            <a:pPr algn="l"/>
            <a:r>
              <a:rPr kumimoji="1" lang="en-US" altLang="zh-CN" dirty="0" smtClean="0"/>
              <a:t>Fit results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0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50182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42</a:t>
            </a:fld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660395" y="5987018"/>
            <a:ext cx="28320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Super-charm factory: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6" name="图片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62" y="6015446"/>
            <a:ext cx="2100694" cy="35957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3979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446" y="376231"/>
            <a:ext cx="8351354" cy="516317"/>
          </a:xfrm>
        </p:spPr>
        <p:txBody>
          <a:bodyPr>
            <a:noAutofit/>
          </a:bodyPr>
          <a:lstStyle/>
          <a:p>
            <a:r>
              <a:rPr kumimoji="1" lang="zh-CN" altLang="en-US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粲介子</a:t>
            </a:r>
            <a:r>
              <a:rPr kumimoji="1" lang="en-US" altLang="zh-CN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/</a:t>
            </a:r>
            <a:r>
              <a:rPr kumimoji="1" lang="zh-CN" altLang="en-US" sz="4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粲重子的产生与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衰变</a:t>
            </a:r>
            <a:endParaRPr kumimoji="1" lang="zh-CN" altLang="en-US" sz="4000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20124"/>
            <a:ext cx="7886700" cy="32635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粲强子的</a:t>
            </a:r>
            <a:r>
              <a:rPr kumimoji="1" lang="zh-CN" altLang="en-US" sz="2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纯轻子与半轻衰变精确测量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，检验</a:t>
            </a:r>
            <a:r>
              <a:rPr kumimoji="1" lang="zh-CN" altLang="en-US" sz="2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轻子普适性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，检验</a:t>
            </a:r>
            <a:r>
              <a:rPr kumimoji="1" lang="zh-CN" altLang="en-US" sz="20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（格点）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QCD</a:t>
            </a:r>
            <a:endParaRPr kumimoji="1" lang="zh-CN" altLang="en-US" sz="2000" b="1" dirty="0" smtClean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量子纠缠产生：测量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D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介子衰变强关联因子、相对强相角</a:t>
            </a:r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利用量子关联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:  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测量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D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介子系统的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CP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破坏</a:t>
            </a:r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粲介子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/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粲重子阈值关联产生： 双标记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/>
              </a:rPr>
              <a:t>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/>
              </a:rPr>
              <a:t> 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/>
              </a:rPr>
              <a:t>干净的实验环境</a:t>
            </a:r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研究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D/Ds/</a:t>
            </a:r>
            <a:r>
              <a:rPr kumimoji="1" lang="en-US" altLang="zh-CN" sz="2000" b="1" dirty="0" err="1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/>
              </a:rPr>
              <a:t>Λc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/>
              </a:rPr>
              <a:t>衰变，综合理解粲强子的衰变机制</a:t>
            </a:r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为测量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B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介子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CP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破坏相位角提供重要的实验输入。</a:t>
            </a:r>
            <a:endParaRPr kumimoji="1" lang="zh-CN" altLang="en-US" sz="2000" b="1" dirty="0">
              <a:solidFill>
                <a:srgbClr val="C0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43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02" y="980229"/>
            <a:ext cx="4730198" cy="6522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529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57FECB88-2EEA-4B40-9D49-DEB48F58A867}" type="slidenum">
              <a:rPr lang="en-US" altLang="zh-CN" sz="1400">
                <a:solidFill>
                  <a:srgbClr val="898989"/>
                </a:solidFill>
              </a:rPr>
              <a:pPr/>
              <a:t>44</a:t>
            </a:fld>
            <a:endParaRPr lang="en-US" altLang="zh-CN" sz="1400">
              <a:solidFill>
                <a:srgbClr val="898989"/>
              </a:solidFill>
            </a:endParaRPr>
          </a:p>
        </p:txBody>
      </p:sp>
      <p:pic>
        <p:nvPicPr>
          <p:cNvPr id="19459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8050"/>
            <a:ext cx="3419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908050"/>
            <a:ext cx="3419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36875"/>
            <a:ext cx="396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89275"/>
            <a:ext cx="3352800" cy="4889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3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Heiti SC Medium" charset="-122"/>
                        <a:cs typeface="Heiti SC Medium" charset="-122"/>
                      </a:rPr>
                      <m:t>D</m:t>
                    </m:r>
                    <m: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Heiti SC Medium" charset="-122"/>
                        <a:cs typeface="Heiti SC Medium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Heiti SC Medium" charset="-122"/>
                        <a:cs typeface="Heiti SC Medium" charset="-122"/>
                      </a:rPr>
                      <m:t>Ds</m:t>
                    </m:r>
                    <m:r>
                      <a:rPr lang="zh-CN" altLang="en-US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Heiti SC Medium" charset="-122"/>
                        <a:cs typeface="Heiti SC Medium" charset="-122"/>
                      </a:rPr>
                      <m:t>介子</m:t>
                    </m:r>
                  </m:oMath>
                </a14:m>
                <a:r>
                  <a:rPr lang="zh-CN" altLang="en-US" sz="3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iti SC Medium" charset="-122"/>
                    <a:ea typeface="Heiti SC Medium" charset="-122"/>
                    <a:cs typeface="Heiti SC Medium" charset="-122"/>
                  </a:rPr>
                  <a:t>纯轻子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iti SC Medium" charset="-122"/>
                    <a:ea typeface="Heiti SC Medium" charset="-122"/>
                    <a:cs typeface="Heiti SC Medium" charset="-122"/>
                  </a:rPr>
                  <a:t>和半轻衰变</a:t>
                </a:r>
                <a:endParaRPr lang="el-GR" altLang="zh-CN" sz="3600" b="1" baseline="-25000" dirty="0">
                  <a:solidFill>
                    <a:schemeClr val="bg1"/>
                  </a:solidFill>
                  <a:latin typeface="Heiti SC Medium" charset="-122"/>
                  <a:ea typeface="Heiti SC Medium" charset="-122"/>
                  <a:cs typeface="Heiti SC Medium" charset="-122"/>
                </a:endParaRPr>
              </a:p>
            </p:txBody>
          </p:sp>
        </mc:Choice>
        <mc:Fallback>
          <p:sp>
            <p:nvSpPr>
              <p:cNvPr id="12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blipFill rotWithShape="0">
                <a:blip r:embed="rId6"/>
                <a:stretch>
                  <a:fillRect t="-19444" b="-35185"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4" name="Text Box 33"/>
          <p:cNvSpPr txBox="1">
            <a:spLocks noChangeArrowheads="1"/>
          </p:cNvSpPr>
          <p:nvPr/>
        </p:nvSpPr>
        <p:spPr bwMode="auto">
          <a:xfrm>
            <a:off x="622300" y="4125913"/>
            <a:ext cx="8075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测定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|</a:t>
            </a:r>
            <a:r>
              <a:rPr lang="en-US" altLang="zh-CN" sz="2000" b="1" dirty="0" err="1">
                <a:solidFill>
                  <a:srgbClr val="FF0000"/>
                </a:solidFill>
                <a:latin typeface="+mn-lt"/>
                <a:ea typeface="黑体"/>
                <a:cs typeface="黑体"/>
              </a:rPr>
              <a:t>V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+mn-lt"/>
                <a:ea typeface="黑体"/>
                <a:cs typeface="黑体"/>
              </a:rPr>
              <a:t>cs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|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、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|</a:t>
            </a:r>
            <a:r>
              <a:rPr lang="en-US" altLang="zh-CN" sz="2000" b="1" dirty="0" err="1">
                <a:solidFill>
                  <a:srgbClr val="FF0000"/>
                </a:solidFill>
                <a:latin typeface="+mn-lt"/>
                <a:ea typeface="黑体"/>
                <a:cs typeface="黑体"/>
              </a:rPr>
              <a:t>V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+mn-lt"/>
                <a:ea typeface="黑体"/>
                <a:cs typeface="黑体"/>
              </a:rPr>
              <a:t>cd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|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，检验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/>
                <a:cs typeface="黑体"/>
              </a:rPr>
              <a:t>CKM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矩阵的幺正性</a:t>
            </a:r>
          </a:p>
        </p:txBody>
      </p:sp>
      <p:sp>
        <p:nvSpPr>
          <p:cNvPr id="19465" name="Text Box 1031"/>
          <p:cNvSpPr txBox="1">
            <a:spLocks noChangeArrowheads="1"/>
          </p:cNvSpPr>
          <p:nvPr/>
        </p:nvSpPr>
        <p:spPr bwMode="auto">
          <a:xfrm>
            <a:off x="615950" y="4824413"/>
            <a:ext cx="807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测定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D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介子衰变常数、半轻形状因子，检验理论计算</a:t>
            </a:r>
          </a:p>
        </p:txBody>
      </p:sp>
      <p:sp>
        <p:nvSpPr>
          <p:cNvPr id="19466" name="Text Box 1031"/>
          <p:cNvSpPr txBox="1">
            <a:spLocks noChangeArrowheads="1"/>
          </p:cNvSpPr>
          <p:nvPr/>
        </p:nvSpPr>
        <p:spPr bwMode="auto">
          <a:xfrm>
            <a:off x="611188" y="6094413"/>
            <a:ext cx="807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轻子味道普适性检验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……</a:t>
            </a:r>
            <a:endParaRPr lang="zh-CN" altLang="en-US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9467" name="Text Box 1031"/>
          <p:cNvSpPr txBox="1">
            <a:spLocks noChangeArrowheads="1"/>
          </p:cNvSpPr>
          <p:nvPr/>
        </p:nvSpPr>
        <p:spPr bwMode="auto">
          <a:xfrm>
            <a:off x="611188" y="5459413"/>
            <a:ext cx="807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寻找含标量介子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(S)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、轴矢量介子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(A)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半轻衰变</a:t>
            </a:r>
          </a:p>
        </p:txBody>
      </p:sp>
    </p:spTree>
    <p:extLst>
      <p:ext uri="{BB962C8B-B14F-4D97-AF65-F5344CB8AC3E}">
        <p14:creationId xmlns:p14="http://schemas.microsoft.com/office/powerpoint/2010/main" val="36076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A91EC636-57BA-8440-A555-4A57D3383BE4}" type="slidenum">
              <a:rPr lang="en-US" altLang="zh-CN" sz="1200">
                <a:solidFill>
                  <a:srgbClr val="898989"/>
                </a:solidFill>
              </a:rPr>
              <a:pPr/>
              <a:t>45</a:t>
            </a:fld>
            <a:endParaRPr lang="en-US" altLang="zh-CN" sz="1200">
              <a:solidFill>
                <a:srgbClr val="898989"/>
              </a:solidFill>
            </a:endParaRPr>
          </a:p>
        </p:txBody>
      </p:sp>
      <p:pic>
        <p:nvPicPr>
          <p:cNvPr id="45059" name="Picture 17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09788"/>
            <a:ext cx="26924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10"/>
          <p:cNvSpPr txBox="1">
            <a:spLocks noChangeArrowheads="1"/>
          </p:cNvSpPr>
          <p:nvPr/>
        </p:nvSpPr>
        <p:spPr bwMode="auto">
          <a:xfrm>
            <a:off x="3195638" y="1746250"/>
            <a:ext cx="28400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FF0000"/>
                </a:solidFill>
                <a:latin typeface="+mj-lt"/>
                <a:cs typeface="+mn-cs"/>
              </a:rPr>
              <a:t>PRD89(2014)051104(RC)</a:t>
            </a:r>
          </a:p>
        </p:txBody>
      </p:sp>
      <p:sp>
        <p:nvSpPr>
          <p:cNvPr id="45061" name="TextBox 11"/>
          <p:cNvSpPr txBox="1">
            <a:spLocks noChangeArrowheads="1"/>
          </p:cNvSpPr>
          <p:nvPr/>
        </p:nvSpPr>
        <p:spPr bwMode="auto">
          <a:xfrm>
            <a:off x="3516313" y="2890838"/>
            <a:ext cx="982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rgbClr val="FF0000"/>
                </a:solidFill>
                <a:latin typeface="Times New Roman" charset="0"/>
                <a:cs typeface="Times New Roman" charset="0"/>
                <a:sym typeface="Symbol" charset="0"/>
              </a:rPr>
              <a:t>40921</a:t>
            </a:r>
            <a:endParaRPr lang="en-US" altLang="zh-CN" sz="1800" b="1">
              <a:solidFill>
                <a:srgbClr val="FF0000"/>
              </a:solidFill>
              <a:latin typeface="Symbol" charset="0"/>
              <a:cs typeface="Times New Roman" charset="0"/>
            </a:endParaRPr>
          </a:p>
        </p:txBody>
      </p: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3343275" y="1046163"/>
            <a:ext cx="2692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zh-CN" sz="1800" b="1">
                <a:latin typeface="Calibri" charset="0"/>
              </a:rPr>
              <a:t>2.93 fb</a:t>
            </a:r>
            <a:r>
              <a:rPr lang="en-US" altLang="zh-CN" sz="1800" b="1" baseline="30000">
                <a:latin typeface="Calibri" charset="0"/>
              </a:rPr>
              <a:t>-1</a:t>
            </a:r>
            <a:r>
              <a:rPr lang="en-US" altLang="zh-CN" sz="1800" b="1">
                <a:latin typeface="Calibri" charset="0"/>
              </a:rPr>
              <a:t> data@ 3.773 GeV</a:t>
            </a:r>
          </a:p>
        </p:txBody>
      </p:sp>
      <p:sp>
        <p:nvSpPr>
          <p:cNvPr id="45063" name="TextBox 11"/>
          <p:cNvSpPr txBox="1">
            <a:spLocks noChangeArrowheads="1"/>
          </p:cNvSpPr>
          <p:nvPr/>
        </p:nvSpPr>
        <p:spPr bwMode="auto">
          <a:xfrm>
            <a:off x="3114675" y="5842000"/>
            <a:ext cx="2667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1600" b="1">
                <a:latin typeface="Times New Roman" charset="0"/>
                <a:cs typeface="Times New Roman" charset="0"/>
              </a:rPr>
              <a:t>f</a:t>
            </a:r>
            <a:r>
              <a:rPr lang="en-US" altLang="zh-CN" sz="1600" b="1" baseline="-25000">
                <a:latin typeface="Times New Roman" charset="0"/>
                <a:cs typeface="Times New Roman" charset="0"/>
              </a:rPr>
              <a:t>D+</a:t>
            </a:r>
            <a:r>
              <a:rPr lang="en-US" altLang="zh-CN" sz="1600" b="1">
                <a:latin typeface="Symbol" charset="0"/>
                <a:cs typeface="Times New Roman" charset="0"/>
                <a:sym typeface="Wingdings" charset="0"/>
              </a:rPr>
              <a:t>=(203.2</a:t>
            </a:r>
            <a:r>
              <a:rPr lang="en-US" altLang="zh-CN" sz="1600" b="1">
                <a:latin typeface="Symbol" charset="0"/>
                <a:cs typeface="Times New Roman" charset="0"/>
                <a:sym typeface="Symbol" charset="0"/>
              </a:rPr>
              <a:t>5.31.8) </a:t>
            </a:r>
            <a:r>
              <a:rPr lang="en-US" altLang="zh-CN" sz="1600" b="1">
                <a:latin typeface="Times New Roman" charset="0"/>
                <a:cs typeface="Times New Roman" charset="0"/>
                <a:sym typeface="Symbol" charset="0"/>
              </a:rPr>
              <a:t>MeV</a:t>
            </a:r>
            <a:endParaRPr lang="en-US" altLang="zh-CN" sz="1600" b="1" baseline="30000">
              <a:latin typeface="Times New Roman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45064" name="TextBox 11"/>
          <p:cNvSpPr txBox="1">
            <a:spLocks noChangeArrowheads="1"/>
          </p:cNvSpPr>
          <p:nvPr/>
        </p:nvSpPr>
        <p:spPr bwMode="auto">
          <a:xfrm>
            <a:off x="3200400" y="6259513"/>
            <a:ext cx="2667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1600" b="1">
                <a:latin typeface="Times New Roman" charset="0"/>
                <a:cs typeface="Times New Roman" charset="0"/>
              </a:rPr>
              <a:t>|V</a:t>
            </a:r>
            <a:r>
              <a:rPr lang="en-US" altLang="zh-CN" sz="1600" b="1" baseline="-25000">
                <a:latin typeface="Times New Roman" charset="0"/>
                <a:cs typeface="Times New Roman" charset="0"/>
              </a:rPr>
              <a:t>cd</a:t>
            </a:r>
            <a:r>
              <a:rPr lang="en-US" altLang="zh-CN" sz="1600" b="1">
                <a:latin typeface="Times New Roman" charset="0"/>
                <a:cs typeface="Times New Roman" charset="0"/>
              </a:rPr>
              <a:t>|</a:t>
            </a:r>
            <a:r>
              <a:rPr lang="en-US" altLang="zh-CN" sz="1600" b="1">
                <a:latin typeface="Symbol" charset="0"/>
                <a:cs typeface="Times New Roman" charset="0"/>
                <a:sym typeface="Wingdings" charset="0"/>
              </a:rPr>
              <a:t>=0.2210</a:t>
            </a:r>
            <a:r>
              <a:rPr lang="en-US" altLang="zh-CN" sz="1600" b="1">
                <a:latin typeface="Symbol" charset="0"/>
                <a:cs typeface="Times New Roman" charset="0"/>
                <a:sym typeface="Symbol" charset="0"/>
              </a:rPr>
              <a:t>0.00580.0047</a:t>
            </a:r>
            <a:endParaRPr lang="en-US" altLang="zh-CN" sz="1600" b="1" baseline="30000"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pic>
        <p:nvPicPr>
          <p:cNvPr id="45065" name="Picture 1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22475"/>
            <a:ext cx="246697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矩形 11"/>
          <p:cNvSpPr>
            <a:spLocks noChangeArrowheads="1"/>
          </p:cNvSpPr>
          <p:nvPr/>
        </p:nvSpPr>
        <p:spPr bwMode="auto">
          <a:xfrm>
            <a:off x="609600" y="4005263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600" b="1">
                <a:solidFill>
                  <a:srgbClr val="3333FF"/>
                </a:solidFill>
                <a:latin typeface="Symbol" charset="0"/>
                <a:cs typeface="Arial" charset="0"/>
                <a:sym typeface="Wingdings" charset="0"/>
              </a:rPr>
              <a:t>150 m</a:t>
            </a:r>
            <a:r>
              <a:rPr lang="en-US" altLang="zh-CN" sz="1600" b="1" baseline="30000">
                <a:solidFill>
                  <a:srgbClr val="3333FF"/>
                </a:solidFill>
                <a:cs typeface="Arial" charset="0"/>
                <a:sym typeface="Wingdings" charset="0"/>
              </a:rPr>
              <a:t>+</a:t>
            </a:r>
            <a:r>
              <a:rPr lang="en-US" altLang="zh-CN" sz="1600" b="1">
                <a:solidFill>
                  <a:srgbClr val="3333FF"/>
                </a:solidFill>
                <a:cs typeface="Arial" charset="0"/>
                <a:sym typeface="Wingdings" charset="0"/>
              </a:rPr>
              <a:t>v+</a:t>
            </a:r>
            <a:r>
              <a:rPr lang="en-US" altLang="zh-CN" sz="1600" b="1">
                <a:solidFill>
                  <a:srgbClr val="3333FF"/>
                </a:solidFill>
                <a:latin typeface="Symbol" charset="0"/>
                <a:cs typeface="Arial" charset="0"/>
                <a:sym typeface="Wingdings" charset="0"/>
              </a:rPr>
              <a:t>t</a:t>
            </a:r>
            <a:r>
              <a:rPr lang="en-US" altLang="zh-CN" sz="1600" b="1" baseline="30000">
                <a:solidFill>
                  <a:srgbClr val="3333FF"/>
                </a:solidFill>
                <a:cs typeface="Arial" charset="0"/>
                <a:sym typeface="Wingdings" charset="0"/>
              </a:rPr>
              <a:t>+</a:t>
            </a:r>
            <a:r>
              <a:rPr lang="en-US" altLang="zh-CN" sz="1600" b="1">
                <a:solidFill>
                  <a:srgbClr val="3333FF"/>
                </a:solidFill>
                <a:cs typeface="Arial" charset="0"/>
                <a:sym typeface="Wingdings" charset="0"/>
              </a:rPr>
              <a:t>v</a:t>
            </a:r>
            <a:endParaRPr lang="zh-CN" altLang="en-US" sz="1600">
              <a:solidFill>
                <a:srgbClr val="3333FF"/>
              </a:solidFill>
            </a:endParaRPr>
          </a:p>
        </p:txBody>
      </p:sp>
      <p:sp>
        <p:nvSpPr>
          <p:cNvPr id="45067" name="矩形 12"/>
          <p:cNvSpPr>
            <a:spLocks noChangeArrowheads="1"/>
          </p:cNvSpPr>
          <p:nvPr/>
        </p:nvSpPr>
        <p:spPr bwMode="auto">
          <a:xfrm>
            <a:off x="4572000" y="2481263"/>
            <a:ext cx="623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</a:t>
            </a:r>
            <a:r>
              <a:rPr lang="en-US" altLang="zh-CN" sz="1600" b="1" baseline="-25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</a:t>
            </a:r>
            <a:r>
              <a:rPr lang="en-US" altLang="zh-CN" sz="1600" b="1">
                <a:solidFill>
                  <a:srgbClr val="FF0000"/>
                </a:solidFill>
                <a:latin typeface="Symbol" charset="0"/>
                <a:cs typeface="Times New Roman" charset="0"/>
              </a:rPr>
              <a:t>p</a:t>
            </a:r>
            <a:r>
              <a:rPr lang="en-US" altLang="zh-CN" sz="1600" b="1" baseline="30000">
                <a:solidFill>
                  <a:srgbClr val="FF0000"/>
                </a:solidFill>
                <a:latin typeface="Symbol" charset="0"/>
                <a:cs typeface="Times New Roman" charset="0"/>
              </a:rPr>
              <a:t>+</a:t>
            </a:r>
            <a:endParaRPr lang="zh-CN" altLang="en-US" sz="1600" b="1" baseline="30000">
              <a:solidFill>
                <a:srgbClr val="FF0000"/>
              </a:solidFill>
              <a:latin typeface="Symbol" charset="0"/>
              <a:cs typeface="Times New Roman" charset="0"/>
            </a:endParaRPr>
          </a:p>
        </p:txBody>
      </p:sp>
      <p:sp>
        <p:nvSpPr>
          <p:cNvPr id="45068" name="矩形 23"/>
          <p:cNvSpPr>
            <a:spLocks noChangeArrowheads="1"/>
          </p:cNvSpPr>
          <p:nvPr/>
        </p:nvSpPr>
        <p:spPr bwMode="auto">
          <a:xfrm>
            <a:off x="539750" y="1676400"/>
            <a:ext cx="2428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b="1">
                <a:solidFill>
                  <a:srgbClr val="FF0000"/>
                </a:solidFill>
                <a:cs typeface="Arial" charset="0"/>
                <a:sym typeface="Wingdings" charset="0"/>
              </a:rPr>
              <a:t>PRD78(2008)052003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5069" name="Text Box 10"/>
          <p:cNvSpPr txBox="1">
            <a:spLocks noChangeArrowheads="1"/>
          </p:cNvSpPr>
          <p:nvPr/>
        </p:nvSpPr>
        <p:spPr bwMode="auto">
          <a:xfrm>
            <a:off x="565150" y="5907088"/>
            <a:ext cx="2178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zh-CN" sz="1600" b="1">
                <a:latin typeface="Calibri" charset="0"/>
              </a:rPr>
              <a:t>f</a:t>
            </a:r>
            <a:r>
              <a:rPr lang="en-US" altLang="zh-CN" sz="1600" b="1" baseline="-25000">
                <a:latin typeface="Calibri" charset="0"/>
              </a:rPr>
              <a:t>D+</a:t>
            </a:r>
            <a:r>
              <a:rPr lang="en-US" altLang="zh-CN" sz="1600" b="1">
                <a:latin typeface="Calibri" charset="0"/>
              </a:rPr>
              <a:t>=205.8</a:t>
            </a:r>
            <a:r>
              <a:rPr lang="en-US" altLang="zh-CN" sz="1600" b="1">
                <a:latin typeface="Calibri" charset="0"/>
                <a:sym typeface="Symbol" charset="0"/>
              </a:rPr>
              <a:t>7.52.5 MeV</a:t>
            </a:r>
            <a:endParaRPr lang="en-US" altLang="zh-CN" sz="1600" b="1">
              <a:latin typeface="Calibri" charset="0"/>
            </a:endParaRPr>
          </a:p>
        </p:txBody>
      </p:sp>
      <p:sp>
        <p:nvSpPr>
          <p:cNvPr id="45070" name="矩形 13"/>
          <p:cNvSpPr>
            <a:spLocks noChangeArrowheads="1"/>
          </p:cNvSpPr>
          <p:nvPr/>
        </p:nvSpPr>
        <p:spPr bwMode="auto">
          <a:xfrm>
            <a:off x="609600" y="908050"/>
            <a:ext cx="2133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600" b="1">
                <a:cs typeface="Arial" charset="0"/>
              </a:rPr>
              <a:t>818 pb</a:t>
            </a:r>
            <a:r>
              <a:rPr lang="en-US" altLang="zh-CN" sz="1600" b="1" baseline="30000">
                <a:cs typeface="Arial" charset="0"/>
              </a:rPr>
              <a:t>-1</a:t>
            </a:r>
            <a:r>
              <a:rPr lang="en-US" altLang="zh-CN" sz="1600" b="1">
                <a:cs typeface="Arial" charset="0"/>
              </a:rPr>
              <a:t> at</a:t>
            </a:r>
            <a:r>
              <a:rPr lang="en-US" altLang="zh-CN" sz="1600" b="1">
                <a:cs typeface="Arial" charset="0"/>
                <a:sym typeface="Wingdings" charset="0"/>
              </a:rPr>
              <a:t> </a:t>
            </a:r>
            <a:r>
              <a:rPr lang="en-US" altLang="zh-CN" sz="1600" b="1">
                <a:latin typeface="Symbol" charset="0"/>
                <a:cs typeface="Arial" charset="0"/>
                <a:sym typeface="Wingdings" charset="0"/>
              </a:rPr>
              <a:t>y(3770) (2004-2008)</a:t>
            </a:r>
            <a:endParaRPr lang="en-US" altLang="zh-CN" sz="1600" b="1" baseline="30000">
              <a:cs typeface="Arial" charset="0"/>
            </a:endParaRPr>
          </a:p>
        </p:txBody>
      </p:sp>
      <p:sp>
        <p:nvSpPr>
          <p:cNvPr id="45071" name="TextBox 11"/>
          <p:cNvSpPr txBox="1">
            <a:spLocks noChangeArrowheads="1"/>
          </p:cNvSpPr>
          <p:nvPr/>
        </p:nvSpPr>
        <p:spPr bwMode="auto">
          <a:xfrm>
            <a:off x="381000" y="53340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1400" b="1">
                <a:latin typeface="Times New Roman" charset="0"/>
                <a:cs typeface="Times New Roman" charset="0"/>
              </a:rPr>
              <a:t>B</a:t>
            </a:r>
            <a:r>
              <a:rPr lang="en-US" altLang="zh-CN" sz="1400" b="1" baseline="-25000">
                <a:latin typeface="Times New Roman" charset="0"/>
                <a:cs typeface="Times New Roman" charset="0"/>
              </a:rPr>
              <a:t>D+</a:t>
            </a:r>
            <a:r>
              <a:rPr lang="en-US" altLang="zh-CN" sz="1400" b="1" baseline="-25000">
                <a:latin typeface="Times New Roman" charset="0"/>
                <a:cs typeface="Times New Roman" charset="0"/>
                <a:sym typeface="Wingdings" charset="0"/>
              </a:rPr>
              <a:t></a:t>
            </a:r>
            <a:r>
              <a:rPr lang="en-US" altLang="zh-CN" sz="1400" b="1" baseline="-25000">
                <a:latin typeface="Symbol" charset="0"/>
                <a:cs typeface="Times New Roman" charset="0"/>
                <a:sym typeface="Wingdings" charset="0"/>
              </a:rPr>
              <a:t>m+n</a:t>
            </a:r>
            <a:r>
              <a:rPr lang="en-US" altLang="zh-CN" sz="1400" b="1">
                <a:latin typeface="Symbol" charset="0"/>
                <a:cs typeface="Times New Roman" charset="0"/>
                <a:sym typeface="Wingdings" charset="0"/>
              </a:rPr>
              <a:t>=(3.82</a:t>
            </a:r>
            <a:r>
              <a:rPr lang="en-US" altLang="zh-CN" sz="1400" b="1">
                <a:latin typeface="Symbol" charset="0"/>
                <a:cs typeface="Times New Roman" charset="0"/>
                <a:sym typeface="Symbol" charset="0"/>
              </a:rPr>
              <a:t>0.320.09)</a:t>
            </a:r>
            <a:r>
              <a:rPr lang="en-US" altLang="zh-CN" sz="1400" b="1">
                <a:latin typeface="仿宋_GB2312" charset="0"/>
                <a:ea typeface="仿宋_GB2312" charset="0"/>
                <a:cs typeface="Times New Roman" charset="0"/>
                <a:sym typeface="Symbol" charset="0"/>
              </a:rPr>
              <a:t>×10</a:t>
            </a:r>
            <a:r>
              <a:rPr lang="en-US" altLang="zh-CN" sz="1400" b="1" baseline="30000">
                <a:latin typeface="仿宋_GB2312" charset="0"/>
                <a:ea typeface="仿宋_GB2312" charset="0"/>
                <a:cs typeface="Times New Roman" charset="0"/>
                <a:sym typeface="Symbol" charset="0"/>
              </a:rPr>
              <a:t>-4</a:t>
            </a:r>
          </a:p>
        </p:txBody>
      </p:sp>
      <p:sp>
        <p:nvSpPr>
          <p:cNvPr id="45072" name="TextBox 11"/>
          <p:cNvSpPr txBox="1">
            <a:spLocks noChangeArrowheads="1"/>
          </p:cNvSpPr>
          <p:nvPr/>
        </p:nvSpPr>
        <p:spPr bwMode="auto">
          <a:xfrm>
            <a:off x="3200400" y="53340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1400" b="1">
                <a:latin typeface="Times New Roman" charset="0"/>
                <a:cs typeface="Times New Roman" charset="0"/>
              </a:rPr>
              <a:t>B</a:t>
            </a:r>
            <a:r>
              <a:rPr lang="en-US" altLang="zh-CN" sz="1400" b="1" baseline="-25000">
                <a:latin typeface="Times New Roman" charset="0"/>
                <a:cs typeface="Times New Roman" charset="0"/>
              </a:rPr>
              <a:t>D+</a:t>
            </a:r>
            <a:r>
              <a:rPr lang="en-US" altLang="zh-CN" sz="1400" b="1" baseline="-25000">
                <a:latin typeface="Times New Roman" charset="0"/>
                <a:cs typeface="Times New Roman" charset="0"/>
                <a:sym typeface="Wingdings" charset="0"/>
              </a:rPr>
              <a:t></a:t>
            </a:r>
            <a:r>
              <a:rPr lang="en-US" altLang="zh-CN" sz="1400" b="1" baseline="-25000">
                <a:latin typeface="Symbol" charset="0"/>
                <a:cs typeface="Times New Roman" charset="0"/>
                <a:sym typeface="Wingdings" charset="0"/>
              </a:rPr>
              <a:t>m+n</a:t>
            </a:r>
            <a:r>
              <a:rPr lang="en-US" altLang="zh-CN" sz="1400" b="1">
                <a:latin typeface="Symbol" charset="0"/>
                <a:cs typeface="Times New Roman" charset="0"/>
                <a:sym typeface="Wingdings" charset="0"/>
              </a:rPr>
              <a:t>=(3.71</a:t>
            </a:r>
            <a:r>
              <a:rPr lang="en-US" altLang="zh-CN" sz="1400" b="1">
                <a:latin typeface="Symbol" charset="0"/>
                <a:cs typeface="Times New Roman" charset="0"/>
                <a:sym typeface="Symbol" charset="0"/>
              </a:rPr>
              <a:t>0.190.06)</a:t>
            </a:r>
            <a:r>
              <a:rPr lang="en-US" altLang="zh-CN" sz="1400" b="1">
                <a:latin typeface="仿宋_GB2312" charset="0"/>
                <a:ea typeface="仿宋_GB2312" charset="0"/>
                <a:cs typeface="Times New Roman" charset="0"/>
                <a:sym typeface="Symbol" charset="0"/>
              </a:rPr>
              <a:t>×10</a:t>
            </a:r>
            <a:r>
              <a:rPr lang="en-US" altLang="zh-CN" sz="1400" b="1" baseline="30000">
                <a:latin typeface="仿宋_GB2312" charset="0"/>
                <a:ea typeface="仿宋_GB2312" charset="0"/>
                <a:cs typeface="Times New Roman" charset="0"/>
                <a:sym typeface="Symbol" charset="0"/>
              </a:rPr>
              <a:t>-4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52800" y="4876800"/>
            <a:ext cx="89058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BESIII</a:t>
            </a:r>
            <a:endParaRPr lang="zh-CN" altLang="en-US"/>
          </a:p>
        </p:txBody>
      </p:sp>
      <p:sp>
        <p:nvSpPr>
          <p:cNvPr id="23" name="Rectangle 22"/>
          <p:cNvSpPr/>
          <p:nvPr/>
        </p:nvSpPr>
        <p:spPr>
          <a:xfrm>
            <a:off x="609600" y="4876800"/>
            <a:ext cx="8382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CLEO</a:t>
            </a:r>
            <a:endParaRPr lang="zh-CN" altLang="en-US"/>
          </a:p>
        </p:txBody>
      </p:sp>
      <p:pic>
        <p:nvPicPr>
          <p:cNvPr id="4507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57" y="2056890"/>
            <a:ext cx="3062287" cy="34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86" y="3321886"/>
            <a:ext cx="21478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7" name="矩形 13"/>
          <p:cNvSpPr>
            <a:spLocks noChangeArrowheads="1"/>
          </p:cNvSpPr>
          <p:nvPr/>
        </p:nvSpPr>
        <p:spPr bwMode="auto">
          <a:xfrm>
            <a:off x="6081713" y="5653088"/>
            <a:ext cx="2847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cs typeface="Arial" charset="0"/>
              </a:rPr>
              <a:t>20 fb</a:t>
            </a:r>
            <a:r>
              <a:rPr lang="en-US" altLang="zh-CN" sz="2000" b="1" baseline="30000" dirty="0">
                <a:solidFill>
                  <a:srgbClr val="FF0000"/>
                </a:solidFill>
                <a:cs typeface="Arial" charset="0"/>
              </a:rPr>
              <a:t>-1</a:t>
            </a:r>
            <a:r>
              <a:rPr lang="en-US" altLang="zh-CN" sz="20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数据能够将</a:t>
            </a:r>
            <a:r>
              <a:rPr lang="en-US" altLang="zh-CN" sz="2000" b="1" dirty="0" err="1">
                <a:solidFill>
                  <a:srgbClr val="FF0000"/>
                </a:solidFill>
                <a:cs typeface="Arial" charset="0"/>
              </a:rPr>
              <a:t>f</a:t>
            </a:r>
            <a:r>
              <a:rPr lang="en-US" altLang="zh-CN" sz="2000" b="1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US" altLang="zh-CN" sz="2000" b="1" baseline="-25000" dirty="0">
                <a:solidFill>
                  <a:srgbClr val="FF0000"/>
                </a:solidFill>
                <a:cs typeface="Arial" charset="0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统计误差降至</a:t>
            </a:r>
            <a:r>
              <a:rPr lang="en-US" altLang="zh-CN" sz="2000" b="1" dirty="0">
                <a:solidFill>
                  <a:srgbClr val="FF0000"/>
                </a:solidFill>
                <a:cs typeface="Arial" charset="0"/>
              </a:rPr>
              <a:t>1%</a:t>
            </a:r>
            <a:endParaRPr lang="en-US" altLang="zh-CN" sz="2000" b="1" baseline="30000" dirty="0">
              <a:solidFill>
                <a:srgbClr val="FF0000"/>
              </a:solidFill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 Box 3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微软雅黑" charset="0"/>
                        <a:cs typeface="微软雅黑" charset="0"/>
                      </a:rPr>
                      <m:t>D</m:t>
                    </m:r>
                    <m:r>
                      <a:rPr lang="en-US" altLang="zh-CN" sz="3600" b="1" i="1" baseline="3000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微软雅黑" charset="0"/>
                        <a:cs typeface="微软雅黑" charset="0"/>
                      </a:rPr>
                      <m:t>+</m:t>
                    </m:r>
                    <m:r>
                      <a:rPr lang="is-I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Cambria Math" charset="0"/>
                        <a:cs typeface="Cambria Math" charset="0"/>
                      </a:rPr>
                      <m:t>𝒍</m:t>
                    </m:r>
                    <m:r>
                      <a:rPr lang="en-US" altLang="zh-CN" sz="3600" b="1" i="1" baseline="3000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zh-CN" altLang="en-US" sz="3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黑体"/>
                    <a:ea typeface="黑体"/>
                    <a:cs typeface="黑体"/>
                    <a:sym typeface="Wingdings" charset="0"/>
                  </a:rPr>
                  <a:t>最</a:t>
                </a:r>
                <a:r>
                  <a:rPr lang="zh-CN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黑体"/>
                    <a:ea typeface="黑体"/>
                    <a:cs typeface="黑体"/>
                    <a:sym typeface="Wingdings" charset="0"/>
                  </a:rPr>
                  <a:t>新实验进展</a:t>
                </a:r>
                <a:endParaRPr lang="el-GR" altLang="zh-CN" sz="3600" b="1" baseline="-25000" dirty="0">
                  <a:solidFill>
                    <a:schemeClr val="bg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>
          <p:sp>
            <p:nvSpPr>
              <p:cNvPr id="28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blipFill rotWithShape="0">
                <a:blip r:embed="rId6"/>
                <a:stretch>
                  <a:fillRect t="-18519" b="-36111"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9" name="矩形 13"/>
          <p:cNvSpPr>
            <a:spLocks noChangeArrowheads="1"/>
          </p:cNvSpPr>
          <p:nvPr/>
        </p:nvSpPr>
        <p:spPr bwMode="auto">
          <a:xfrm>
            <a:off x="6143625" y="1331913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600" b="1">
                <a:solidFill>
                  <a:srgbClr val="FF0000"/>
                </a:solidFill>
                <a:cs typeface="Arial" charset="0"/>
              </a:rPr>
              <a:t>BESIII</a:t>
            </a:r>
            <a:r>
              <a:rPr lang="zh-CN" altLang="en-US" sz="1600" b="1">
                <a:solidFill>
                  <a:srgbClr val="FF0000"/>
                </a:solidFill>
                <a:cs typeface="Arial" charset="0"/>
              </a:rPr>
              <a:t>获得世界上单次测量精度最高的</a:t>
            </a:r>
            <a:r>
              <a:rPr lang="en-US" altLang="zh-CN" sz="1600" b="1">
                <a:solidFill>
                  <a:srgbClr val="FF0000"/>
                </a:solidFill>
                <a:cs typeface="Arial" charset="0"/>
              </a:rPr>
              <a:t>f</a:t>
            </a:r>
            <a:r>
              <a:rPr lang="en-US" altLang="zh-CN" sz="1600" b="1" baseline="-25000">
                <a:solidFill>
                  <a:srgbClr val="FF0000"/>
                </a:solidFill>
                <a:cs typeface="Arial" charset="0"/>
              </a:rPr>
              <a:t>D+</a:t>
            </a:r>
            <a:r>
              <a:rPr lang="zh-CN" altLang="en-US" sz="1600" b="1">
                <a:solidFill>
                  <a:srgbClr val="FF0000"/>
                </a:solidFill>
                <a:cs typeface="Arial" charset="0"/>
              </a:rPr>
              <a:t>和</a:t>
            </a:r>
            <a:r>
              <a:rPr lang="en-US" altLang="zh-CN" sz="1600" b="1">
                <a:solidFill>
                  <a:srgbClr val="FF0000"/>
                </a:solidFill>
                <a:cs typeface="Arial" charset="0"/>
              </a:rPr>
              <a:t>|V</a:t>
            </a:r>
            <a:r>
              <a:rPr lang="en-US" altLang="zh-CN" sz="1600" b="1" baseline="-25000">
                <a:solidFill>
                  <a:srgbClr val="FF0000"/>
                </a:solidFill>
                <a:cs typeface="Arial" charset="0"/>
              </a:rPr>
              <a:t>cd</a:t>
            </a:r>
            <a:r>
              <a:rPr lang="en-US" altLang="zh-CN" sz="1600" b="1">
                <a:solidFill>
                  <a:srgbClr val="FF0000"/>
                </a:solidFill>
                <a:cs typeface="Arial" charset="0"/>
              </a:rPr>
              <a:t>|</a:t>
            </a:r>
            <a:endParaRPr lang="en-US" altLang="zh-CN" sz="1600" b="1" baseline="30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12989" y="3284538"/>
            <a:ext cx="69274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2.9%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06" y="1444384"/>
            <a:ext cx="8404938" cy="1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7" y="1714490"/>
            <a:ext cx="3485352" cy="343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50674" y="1299515"/>
            <a:ext cx="2381426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zh-CN" sz="2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BESIII Preliminary</a:t>
            </a:r>
            <a:endParaRPr lang="zh-CN" altLang="en-US" sz="2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6" name="TextBox 11"/>
          <p:cNvSpPr txBox="1">
            <a:spLocks noChangeArrowheads="1"/>
          </p:cNvSpPr>
          <p:nvPr/>
        </p:nvSpPr>
        <p:spPr bwMode="auto">
          <a:xfrm>
            <a:off x="1759185" y="2320974"/>
            <a:ext cx="2568575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600" b="1" dirty="0">
                <a:solidFill>
                  <a:srgbClr val="FF0000"/>
                </a:solidFill>
                <a:sym typeface="Symbol" charset="0"/>
              </a:rPr>
              <a:t>N[D</a:t>
            </a:r>
            <a:r>
              <a:rPr lang="en-US" altLang="zh-CN" sz="1600" b="1" baseline="-25000" dirty="0">
                <a:solidFill>
                  <a:srgbClr val="FF0000"/>
                </a:solidFill>
                <a:sym typeface="Symbol" charset="0"/>
              </a:rPr>
              <a:t>s</a:t>
            </a:r>
            <a:r>
              <a:rPr lang="en-US" altLang="zh-CN" sz="1600" b="1" baseline="30000" dirty="0">
                <a:solidFill>
                  <a:srgbClr val="FF0000"/>
                </a:solidFill>
                <a:sym typeface="Symbol" charset="0"/>
              </a:rPr>
              <a:t>+</a:t>
            </a:r>
            <a:r>
              <a:rPr lang="en-US" altLang="zh-CN" sz="1600" b="1" dirty="0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en-US" altLang="zh-CN" sz="1600" b="1" dirty="0" err="1">
                <a:solidFill>
                  <a:srgbClr val="FF0000"/>
                </a:solidFill>
                <a:latin typeface="Symbol" charset="0"/>
                <a:sym typeface="Wingdings" charset="0"/>
              </a:rPr>
              <a:t>m</a:t>
            </a:r>
            <a:r>
              <a:rPr lang="en-US" altLang="zh-CN" sz="1600" b="1" baseline="30000" dirty="0" err="1">
                <a:solidFill>
                  <a:srgbClr val="FF0000"/>
                </a:solidFill>
                <a:sym typeface="Wingdings" charset="0"/>
              </a:rPr>
              <a:t>+</a:t>
            </a:r>
            <a:r>
              <a:rPr lang="en-US" altLang="zh-CN" sz="1600" b="1" dirty="0" err="1">
                <a:solidFill>
                  <a:srgbClr val="FF0000"/>
                </a:solidFill>
                <a:sym typeface="Wingdings" charset="0"/>
              </a:rPr>
              <a:t>v</a:t>
            </a:r>
            <a:r>
              <a:rPr lang="en-US" altLang="zh-CN" sz="1600" b="1" dirty="0">
                <a:solidFill>
                  <a:srgbClr val="FF0000"/>
                </a:solidFill>
                <a:sym typeface="Wingdings" charset="0"/>
              </a:rPr>
              <a:t>]=</a:t>
            </a:r>
            <a:r>
              <a:rPr lang="en-US" altLang="zh-CN" sz="1600" b="1" dirty="0">
                <a:solidFill>
                  <a:srgbClr val="FF0000"/>
                </a:solidFill>
              </a:rPr>
              <a:t>1135.0</a:t>
            </a:r>
            <a:r>
              <a:rPr lang="en-US" altLang="zh-CN" sz="1600" b="1" dirty="0">
                <a:solidFill>
                  <a:srgbClr val="FF0000"/>
                </a:solidFill>
                <a:sym typeface="Symbol" charset="0"/>
              </a:rPr>
              <a:t>33.1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54277" name="灯片编号占位符 1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63581E30-230E-B446-A78A-920CFC0BE0E7}" type="slidenum">
              <a:rPr lang="zh-CN" altLang="en-US" sz="1200">
                <a:solidFill>
                  <a:srgbClr val="898989"/>
                </a:solidFill>
              </a:rPr>
              <a:pPr/>
              <a:t>46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4278" name="TextBox 10"/>
          <p:cNvSpPr txBox="1">
            <a:spLocks noChangeArrowheads="1"/>
          </p:cNvSpPr>
          <p:nvPr/>
        </p:nvSpPr>
        <p:spPr bwMode="auto">
          <a:xfrm>
            <a:off x="450674" y="771921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800" b="1"/>
              <a:t>3.19 fb</a:t>
            </a:r>
            <a:r>
              <a:rPr lang="en-US" altLang="zh-CN" sz="1800" b="1" baseline="30000"/>
              <a:t>-1</a:t>
            </a:r>
            <a:r>
              <a:rPr lang="en-US" altLang="zh-CN" sz="1800" b="1"/>
              <a:t> data@4.178 </a:t>
            </a:r>
            <a:r>
              <a:rPr lang="en-US" altLang="zh-CN" sz="1800" b="1" dirty="0" err="1"/>
              <a:t>GeV</a:t>
            </a:r>
            <a:endParaRPr lang="en-US" altLang="zh-CN" sz="1800" b="1" dirty="0"/>
          </a:p>
        </p:txBody>
      </p:sp>
      <p:sp>
        <p:nvSpPr>
          <p:cNvPr id="54279" name="TextBox 19"/>
          <p:cNvSpPr txBox="1">
            <a:spLocks noChangeArrowheads="1"/>
          </p:cNvSpPr>
          <p:nvPr/>
        </p:nvSpPr>
        <p:spPr bwMode="auto">
          <a:xfrm>
            <a:off x="3408362" y="808890"/>
            <a:ext cx="2327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Use </a:t>
            </a:r>
            <a:r>
              <a:rPr lang="en-US" altLang="zh-CN" sz="1600" b="1">
                <a:solidFill>
                  <a:srgbClr val="FF0000"/>
                </a:solidFill>
                <a:latin typeface="Symbol" charset="0"/>
              </a:rPr>
              <a:t>m</a:t>
            </a:r>
            <a:r>
              <a:rPr lang="en-US" altLang="zh-CN" sz="1600" b="1">
                <a:solidFill>
                  <a:srgbClr val="FF0000"/>
                </a:solidFill>
              </a:rPr>
              <a:t> counter to suppress background</a:t>
            </a:r>
          </a:p>
        </p:txBody>
      </p:sp>
      <p:pic>
        <p:nvPicPr>
          <p:cNvPr id="542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74" y="1286900"/>
            <a:ext cx="3127222" cy="451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Box 29"/>
          <p:cNvSpPr txBox="1">
            <a:spLocks noChangeArrowheads="1"/>
          </p:cNvSpPr>
          <p:nvPr/>
        </p:nvSpPr>
        <p:spPr bwMode="auto">
          <a:xfrm>
            <a:off x="-29700" y="5169988"/>
            <a:ext cx="2736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600" b="1" dirty="0" err="1">
                <a:solidFill>
                  <a:srgbClr val="FF0000"/>
                </a:solidFill>
                <a:sym typeface="Symbol" charset="0"/>
              </a:rPr>
              <a:t>f</a:t>
            </a:r>
            <a:r>
              <a:rPr lang="en-US" altLang="zh-CN" sz="1600" b="1" baseline="-25000" dirty="0" err="1">
                <a:solidFill>
                  <a:srgbClr val="FF0000"/>
                </a:solidFill>
                <a:sym typeface="Symbol" charset="0"/>
              </a:rPr>
              <a:t>Ds</a:t>
            </a:r>
            <a:r>
              <a:rPr lang="en-US" altLang="zh-CN" sz="1600" b="1" dirty="0" err="1">
                <a:solidFill>
                  <a:srgbClr val="FF0000"/>
                </a:solidFill>
                <a:sym typeface="Symbol" charset="0"/>
              </a:rPr>
              <a:t>|V</a:t>
            </a:r>
            <a:r>
              <a:rPr lang="en-US" altLang="zh-CN" sz="1600" b="1" baseline="-25000" dirty="0" err="1">
                <a:solidFill>
                  <a:srgbClr val="FF0000"/>
                </a:solidFill>
                <a:sym typeface="Symbol" charset="0"/>
              </a:rPr>
              <a:t>cs</a:t>
            </a:r>
            <a:r>
              <a:rPr lang="en-US" altLang="zh-CN" sz="1600" b="1" dirty="0">
                <a:solidFill>
                  <a:srgbClr val="FF0000"/>
                </a:solidFill>
                <a:sym typeface="Symbol" charset="0"/>
              </a:rPr>
              <a:t>|</a:t>
            </a:r>
            <a:r>
              <a:rPr lang="en-US" altLang="zh-CN" sz="1600" b="1" dirty="0">
                <a:solidFill>
                  <a:srgbClr val="FF0000"/>
                </a:solidFill>
                <a:sym typeface="Wingdings" charset="0"/>
              </a:rPr>
              <a:t>=242.5</a:t>
            </a:r>
            <a:r>
              <a:rPr lang="en-US" altLang="zh-CN" sz="1600" b="1" dirty="0">
                <a:solidFill>
                  <a:srgbClr val="FF0000"/>
                </a:solidFill>
                <a:sym typeface="Symbol" charset="0"/>
              </a:rPr>
              <a:t>3.53.7 MeV</a:t>
            </a:r>
            <a:endParaRPr lang="en-US" altLang="zh-CN" sz="1600" b="1" baseline="30000" dirty="0">
              <a:solidFill>
                <a:srgbClr val="FF0000"/>
              </a:solidFill>
            </a:endParaRPr>
          </a:p>
        </p:txBody>
      </p:sp>
      <p:sp>
        <p:nvSpPr>
          <p:cNvPr id="54285" name="矩形 13"/>
          <p:cNvSpPr>
            <a:spLocks noChangeArrowheads="1"/>
          </p:cNvSpPr>
          <p:nvPr/>
        </p:nvSpPr>
        <p:spPr bwMode="auto">
          <a:xfrm>
            <a:off x="5169160" y="5811907"/>
            <a:ext cx="3865294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200" b="1" dirty="0">
                <a:solidFill>
                  <a:srgbClr val="FF0000"/>
                </a:solidFill>
                <a:ea typeface="黑体"/>
                <a:cs typeface="黑体"/>
              </a:rPr>
              <a:t>BESIII </a:t>
            </a:r>
            <a:r>
              <a:rPr lang="en-US" altLang="zh-CN" sz="2200" b="1" dirty="0" err="1">
                <a:solidFill>
                  <a:srgbClr val="FF0000"/>
                </a:solidFill>
                <a:ea typeface="黑体"/>
                <a:cs typeface="黑体"/>
              </a:rPr>
              <a:t>f</a:t>
            </a:r>
            <a:r>
              <a:rPr lang="en-US" altLang="zh-CN" sz="2200" b="1" baseline="-25000" dirty="0" err="1">
                <a:solidFill>
                  <a:srgbClr val="FF0000"/>
                </a:solidFill>
                <a:ea typeface="黑体"/>
                <a:cs typeface="黑体"/>
              </a:rPr>
              <a:t>Ds</a:t>
            </a:r>
            <a:r>
              <a:rPr lang="en-US" altLang="zh-CN" sz="2200" b="1" baseline="-25000" dirty="0">
                <a:solidFill>
                  <a:srgbClr val="FF0000"/>
                </a:solidFill>
                <a:ea typeface="黑体"/>
                <a:cs typeface="黑体"/>
              </a:rPr>
              <a:t>+</a:t>
            </a:r>
            <a:r>
              <a:rPr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精度达</a:t>
            </a:r>
            <a:r>
              <a:rPr lang="en-US" altLang="zh-CN" sz="2200" b="1" dirty="0">
                <a:solidFill>
                  <a:srgbClr val="FF0000"/>
                </a:solidFill>
                <a:ea typeface="黑体"/>
                <a:cs typeface="黑体"/>
              </a:rPr>
              <a:t>2%</a:t>
            </a:r>
            <a:r>
              <a:rPr lang="zh-CN" altLang="en-US" sz="22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zh-CN" altLang="en-US" sz="2200" b="1" dirty="0" smtClean="0">
                <a:solidFill>
                  <a:srgbClr val="FF0000"/>
                </a:solidFill>
                <a:latin typeface="Heiti SC Light" charset="-122"/>
                <a:ea typeface="Heiti SC Light" charset="-122"/>
                <a:cs typeface="Heiti SC Light" charset="-122"/>
              </a:rPr>
              <a:t>联合</a:t>
            </a:r>
            <a:r>
              <a:rPr lang="en-US" altLang="zh-CN" sz="2200" b="1" dirty="0" err="1" smtClean="0">
                <a:solidFill>
                  <a:srgbClr val="FF0000"/>
                </a:solidFill>
                <a:ea typeface="黑体"/>
                <a:cs typeface="黑体"/>
              </a:rPr>
              <a:t>τ</a:t>
            </a:r>
            <a:r>
              <a:rPr lang="en-US" altLang="zh-CN" sz="2200" b="1" baseline="30000" dirty="0" err="1" smtClean="0">
                <a:solidFill>
                  <a:srgbClr val="FF0000"/>
                </a:solidFill>
                <a:ea typeface="黑体"/>
                <a:cs typeface="黑体"/>
              </a:rPr>
              <a:t>+</a:t>
            </a:r>
            <a:r>
              <a:rPr lang="en-US" altLang="zh-CN" sz="2200" b="1" dirty="0" err="1">
                <a:solidFill>
                  <a:srgbClr val="FF0000"/>
                </a:solidFill>
                <a:ea typeface="黑体"/>
                <a:cs typeface="黑体"/>
              </a:rPr>
              <a:t>v</a:t>
            </a:r>
            <a:r>
              <a:rPr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研究，能够降至</a:t>
            </a:r>
            <a:r>
              <a:rPr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1.5%</a:t>
            </a:r>
            <a:r>
              <a:rPr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水平</a:t>
            </a:r>
            <a:endParaRPr lang="en-US" altLang="zh-CN" sz="2200" b="1" baseline="30000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 Box 3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100000">
                    <a:srgbClr val="00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charset="0"/>
                            <a:ea typeface="微软雅黑" charset="0"/>
                            <a:cs typeface="微软雅黑" charset="0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charset="0"/>
                            <a:ea typeface="微软雅黑" charset="0"/>
                            <a:cs typeface="微软雅黑" charset="0"/>
                          </a:rPr>
                          <m:t>𝑫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charset="0"/>
                            <a:ea typeface="微软雅黑" charset="0"/>
                            <a:cs typeface="微软雅黑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charset="0"/>
                            <a:ea typeface="微软雅黑" charset="0"/>
                            <a:cs typeface="微软雅黑" charset="0"/>
                          </a:rPr>
                          <m:t>+</m:t>
                        </m:r>
                      </m:sup>
                    </m:sSubSup>
                    <m:r>
                      <a:rPr lang="en-US" altLang="zh-CN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微软雅黑" charset="0"/>
                        <a:cs typeface="微软雅黑" charset="0"/>
                      </a:rPr>
                      <m:t>→</m:t>
                    </m:r>
                    <m:r>
                      <a:rPr lang="en-US" altLang="zh-CN" sz="3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微软雅黑" charset="0"/>
                        <a:cs typeface="微软雅黑" charset="0"/>
                      </a:rPr>
                      <m:t>𝒍</m:t>
                    </m:r>
                    <m:r>
                      <a:rPr lang="en-US" altLang="zh-CN" sz="3600" b="1" i="1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微软雅黑" charset="0"/>
                        <a:cs typeface="微软雅黑" charset="0"/>
                      </a:rPr>
                      <m:t>+</m:t>
                    </m:r>
                    <m:r>
                      <a:rPr lang="en-US" altLang="zh-CN" sz="3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altLang="zh-CN" sz="3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charset="0"/>
                    <a:ea typeface="微软雅黑" charset="0"/>
                    <a:cs typeface="微软雅黑" charset="0"/>
                    <a:sym typeface="Wingdings" charset="0"/>
                  </a:rPr>
                  <a:t>研究</a:t>
                </a:r>
                <a:r>
                  <a:rPr lang="zh-CN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charset="0"/>
                    <a:ea typeface="微软雅黑" charset="0"/>
                    <a:cs typeface="微软雅黑" charset="0"/>
                    <a:sym typeface="Wingdings" charset="0"/>
                  </a:rPr>
                  <a:t>进展</a:t>
                </a:r>
                <a:endParaRPr lang="el-GR" altLang="zh-CN" sz="3600" b="1" baseline="-250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22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658898"/>
              </a:xfrm>
              <a:prstGeom prst="rect">
                <a:avLst/>
              </a:prstGeom>
              <a:blipFill rotWithShape="0">
                <a:blip r:embed="rId4"/>
                <a:stretch>
                  <a:fillRect t="-15741" b="-38889"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8" name="矩形 13"/>
          <p:cNvSpPr>
            <a:spLocks noChangeArrowheads="1"/>
          </p:cNvSpPr>
          <p:nvPr/>
        </p:nvSpPr>
        <p:spPr bwMode="auto">
          <a:xfrm>
            <a:off x="6004079" y="771921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FF0000"/>
                </a:solidFill>
                <a:cs typeface="Arial" charset="0"/>
              </a:rPr>
              <a:t>BESIII</a:t>
            </a:r>
            <a:r>
              <a:rPr lang="zh-CN" altLang="en-US" sz="1600" b="1" dirty="0">
                <a:solidFill>
                  <a:srgbClr val="FF0000"/>
                </a:solidFill>
                <a:cs typeface="Arial" charset="0"/>
              </a:rPr>
              <a:t>获得世界上单次测量精度最高的</a:t>
            </a:r>
            <a:r>
              <a:rPr lang="en-US" altLang="zh-CN" sz="1600" b="1" dirty="0" err="1">
                <a:solidFill>
                  <a:srgbClr val="FF0000"/>
                </a:solidFill>
                <a:cs typeface="Arial" charset="0"/>
              </a:rPr>
              <a:t>f</a:t>
            </a:r>
            <a:r>
              <a:rPr lang="en-US" altLang="zh-CN" sz="1600" b="1" baseline="-25000" dirty="0" err="1">
                <a:solidFill>
                  <a:srgbClr val="FF0000"/>
                </a:solidFill>
                <a:cs typeface="Arial" charset="0"/>
              </a:rPr>
              <a:t>Ds</a:t>
            </a:r>
            <a:r>
              <a:rPr lang="en-US" altLang="zh-CN" sz="1600" b="1" baseline="-25000" dirty="0">
                <a:solidFill>
                  <a:srgbClr val="FF0000"/>
                </a:solidFill>
                <a:cs typeface="Arial" charset="0"/>
              </a:rPr>
              <a:t>+</a:t>
            </a:r>
            <a:r>
              <a:rPr lang="zh-CN" altLang="en-US" sz="1600" b="1" dirty="0">
                <a:solidFill>
                  <a:srgbClr val="FF0000"/>
                </a:solidFill>
                <a:cs typeface="Arial" charset="0"/>
              </a:rPr>
              <a:t>和</a:t>
            </a:r>
            <a:r>
              <a:rPr lang="en-US" altLang="zh-CN" sz="1600" b="1" dirty="0">
                <a:solidFill>
                  <a:srgbClr val="FF0000"/>
                </a:solidFill>
                <a:cs typeface="Arial" charset="0"/>
              </a:rPr>
              <a:t>|</a:t>
            </a:r>
            <a:r>
              <a:rPr lang="en-US" altLang="zh-CN" sz="1600" b="1" dirty="0" err="1">
                <a:solidFill>
                  <a:srgbClr val="FF0000"/>
                </a:solidFill>
                <a:cs typeface="Arial" charset="0"/>
              </a:rPr>
              <a:t>V</a:t>
            </a:r>
            <a:r>
              <a:rPr lang="en-US" altLang="zh-CN" sz="1600" b="1" baseline="-25000" dirty="0" err="1">
                <a:solidFill>
                  <a:srgbClr val="FF0000"/>
                </a:solidFill>
                <a:cs typeface="Arial" charset="0"/>
              </a:rPr>
              <a:t>cs</a:t>
            </a:r>
            <a:r>
              <a:rPr lang="en-US" altLang="zh-CN" sz="1600" b="1" dirty="0">
                <a:solidFill>
                  <a:srgbClr val="FF0000"/>
                </a:solidFill>
                <a:cs typeface="Arial" charset="0"/>
              </a:rPr>
              <a:t>|</a:t>
            </a:r>
            <a:endParaRPr lang="en-US" altLang="zh-CN" sz="1600" b="1" baseline="30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3" y="5529794"/>
            <a:ext cx="3480465" cy="11916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142" y="2701678"/>
            <a:ext cx="3450388" cy="1393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094" y="4051033"/>
            <a:ext cx="1524000" cy="406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41679" y="4068148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SM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391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r" eaLnBrk="1" hangingPunct="1"/>
            <a:fld id="{535FCDC6-918D-6D42-8050-EF0A1DFCB819}" type="slidenum">
              <a:rPr lang="en-US" altLang="zh-CN" sz="1200">
                <a:latin typeface="Calibri" charset="0"/>
              </a:rPr>
              <a:pPr algn="r" eaLnBrk="1" hangingPunct="1"/>
              <a:t>47</a:t>
            </a:fld>
            <a:endParaRPr lang="en-US" altLang="zh-CN" sz="1200">
              <a:latin typeface="Calibri" charset="0"/>
            </a:endParaRPr>
          </a:p>
        </p:txBody>
      </p:sp>
      <p:pic>
        <p:nvPicPr>
          <p:cNvPr id="59395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92538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868738"/>
            <a:ext cx="32273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162050"/>
            <a:ext cx="336073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92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162050"/>
            <a:ext cx="32448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497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Oval 1"/>
          <p:cNvSpPr>
            <a:spLocks noChangeArrowheads="1"/>
          </p:cNvSpPr>
          <p:nvPr/>
        </p:nvSpPr>
        <p:spPr bwMode="auto">
          <a:xfrm rot="-1140000">
            <a:off x="2038350" y="5118100"/>
            <a:ext cx="1371600" cy="32385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zh-CN" altLang="en-US" sz="2000" b="1" baseline="30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9401" name="Oval 12"/>
          <p:cNvSpPr>
            <a:spLocks noChangeArrowheads="1"/>
          </p:cNvSpPr>
          <p:nvPr/>
        </p:nvSpPr>
        <p:spPr bwMode="auto">
          <a:xfrm rot="-1140000">
            <a:off x="6569075" y="5032375"/>
            <a:ext cx="1371600" cy="32385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zh-CN" altLang="en-US" sz="2000" b="1" baseline="30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9402" name="TextBox 62"/>
          <p:cNvSpPr txBox="1">
            <a:spLocks noChangeArrowheads="1"/>
          </p:cNvSpPr>
          <p:nvPr/>
        </p:nvSpPr>
        <p:spPr bwMode="auto">
          <a:xfrm>
            <a:off x="711200" y="1125538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  <a:sym typeface="Wingdings" charset="0"/>
              </a:rPr>
              <a:t>K</a:t>
            </a:r>
            <a:r>
              <a:rPr lang="en-US" altLang="zh-CN" sz="2400" b="1" baseline="30000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-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  <a:sym typeface="Wingdings" charset="0"/>
              </a:rPr>
              <a:t>e</a:t>
            </a:r>
            <a:r>
              <a:rPr lang="en-US" altLang="zh-CN" sz="2400" b="1" baseline="30000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+</a:t>
            </a:r>
            <a:r>
              <a:rPr lang="en-US" altLang="zh-CN" sz="2400" b="1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n</a:t>
            </a:r>
            <a:endParaRPr lang="en-US" altLang="zh-CN" sz="24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9403" name="TextBox 62"/>
          <p:cNvSpPr txBox="1">
            <a:spLocks noChangeArrowheads="1"/>
          </p:cNvSpPr>
          <p:nvPr/>
        </p:nvSpPr>
        <p:spPr bwMode="auto">
          <a:xfrm>
            <a:off x="5054600" y="1125538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  <a:sym typeface="Wingdings" charset="0"/>
              </a:rPr>
              <a:t></a:t>
            </a:r>
            <a:r>
              <a:rPr lang="en-US" altLang="zh-CN" sz="2400" b="1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p</a:t>
            </a:r>
            <a:r>
              <a:rPr lang="en-US" altLang="zh-CN" sz="2400" b="1" baseline="30000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-</a:t>
            </a:r>
            <a:r>
              <a:rPr lang="en-US" altLang="zh-CN" sz="2400" b="1">
                <a:solidFill>
                  <a:srgbClr val="FF0000"/>
                </a:solidFill>
                <a:latin typeface="Times New Roman" charset="0"/>
                <a:cs typeface="Times New Roman" charset="0"/>
                <a:sym typeface="Wingdings" charset="0"/>
              </a:rPr>
              <a:t>e</a:t>
            </a:r>
            <a:r>
              <a:rPr lang="en-US" altLang="zh-CN" sz="2400" b="1" baseline="30000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+</a:t>
            </a:r>
            <a:r>
              <a:rPr lang="en-US" altLang="zh-CN" sz="2400" b="1">
                <a:solidFill>
                  <a:srgbClr val="FF0000"/>
                </a:solidFill>
                <a:latin typeface="Symbol" charset="0"/>
                <a:cs typeface="Times New Roman" charset="0"/>
                <a:sym typeface="Wingdings" charset="0"/>
              </a:rPr>
              <a:t>n</a:t>
            </a:r>
            <a:endParaRPr lang="en-US" altLang="zh-CN" sz="24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</a:rPr>
              <a:t>D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</a:rPr>
              <a:t>0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K(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Times New Roman" charset="0"/>
                <a:sym typeface="Wingdings" charset="0"/>
              </a:rPr>
              <a:t>p)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-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e</a:t>
            </a:r>
            <a:r>
              <a:rPr lang="en-US" altLang="zh-CN" sz="3600" b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+</a:t>
            </a:r>
            <a:r>
              <a:rPr lang="en-US" altLang="zh-CN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v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 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/>
                <a:ea typeface="黑体"/>
                <a:cs typeface="黑体"/>
                <a:sym typeface="Wingdings" charset="0"/>
              </a:rPr>
              <a:t>形状因子</a:t>
            </a:r>
            <a:r>
              <a:rPr lang="en-US" altLang="zh-CN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f</a:t>
            </a:r>
            <a:r>
              <a:rPr lang="en-US" altLang="zh-CN" sz="36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K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(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微软雅黑" charset="0"/>
                <a:sym typeface="Wingdings" charset="0"/>
              </a:rPr>
              <a:t>p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)</a:t>
            </a:r>
            <a:r>
              <a:rPr lang="en-US" altLang="zh-CN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+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(q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2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)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/>
                <a:ea typeface="黑体"/>
                <a:cs typeface="黑体"/>
                <a:sym typeface="Wingdings" charset="0"/>
              </a:rPr>
              <a:t>的测量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/>
              <a:ea typeface="黑体"/>
              <a:cs typeface="黑体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348038" y="836613"/>
            <a:ext cx="244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+mn-cs"/>
              </a:rPr>
              <a:t>PRD92(2015)072012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52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FC595297-C228-FE47-A38C-0A4B71CB59A7}" type="slidenum">
              <a:rPr lang="en-US" altLang="zh-CN" sz="1200">
                <a:solidFill>
                  <a:srgbClr val="898989"/>
                </a:solidFill>
              </a:rPr>
              <a:pPr/>
              <a:t>48</a:t>
            </a:fld>
            <a:endParaRPr lang="en-US" altLang="zh-CN" sz="1200">
              <a:solidFill>
                <a:srgbClr val="898989"/>
              </a:solidFill>
            </a:endParaRPr>
          </a:p>
        </p:txBody>
      </p:sp>
      <p:pic>
        <p:nvPicPr>
          <p:cNvPr id="6349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01738"/>
            <a:ext cx="7448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10"/>
          <p:cNvSpPr txBox="1">
            <a:spLocks noChangeArrowheads="1"/>
          </p:cNvSpPr>
          <p:nvPr/>
        </p:nvSpPr>
        <p:spPr bwMode="auto">
          <a:xfrm>
            <a:off x="3419475" y="828675"/>
            <a:ext cx="2441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800" b="1" dirty="0" smtClean="0">
                <a:solidFill>
                  <a:srgbClr val="FF0000"/>
                </a:solidFill>
                <a:latin typeface="+mj-lt"/>
                <a:cs typeface="+mn-cs"/>
              </a:rPr>
              <a:t>PRD96(2017)012002</a:t>
            </a:r>
          </a:p>
        </p:txBody>
      </p:sp>
      <p:pic>
        <p:nvPicPr>
          <p:cNvPr id="63493" name="Picture 2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59213"/>
            <a:ext cx="2865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6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895725"/>
            <a:ext cx="30241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矩形 13"/>
          <p:cNvSpPr>
            <a:spLocks noChangeArrowheads="1"/>
          </p:cNvSpPr>
          <p:nvPr/>
        </p:nvSpPr>
        <p:spPr bwMode="auto">
          <a:xfrm>
            <a:off x="6659563" y="4868863"/>
            <a:ext cx="2449512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获得世界上单次测量精度最高的形状因子 </a:t>
            </a:r>
            <a:r>
              <a:rPr lang="en-US" altLang="zh-CN" sz="2000" b="1" dirty="0" err="1">
                <a:solidFill>
                  <a:srgbClr val="FF0000"/>
                </a:solidFill>
                <a:ea typeface="黑体"/>
                <a:cs typeface="黑体"/>
              </a:rPr>
              <a:t>f</a:t>
            </a:r>
            <a:r>
              <a:rPr lang="en-US" altLang="zh-CN" sz="2000" b="1" baseline="30000" dirty="0" err="1">
                <a:solidFill>
                  <a:srgbClr val="FF0000"/>
                </a:solidFill>
                <a:ea typeface="黑体"/>
                <a:cs typeface="黑体"/>
              </a:rPr>
              <a:t>D</a:t>
            </a:r>
            <a:r>
              <a:rPr lang="en-US" altLang="zh-CN" sz="2000" b="1" baseline="30000" dirty="0" err="1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</a:t>
            </a:r>
            <a:r>
              <a:rPr lang="en-US" altLang="zh-CN" sz="2000" b="1" baseline="30000" dirty="0" err="1" smtClean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K</a:t>
            </a:r>
            <a:r>
              <a:rPr lang="en-US" altLang="zh-CN" sz="2000" b="1" baseline="30000" dirty="0" smtClean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(</a:t>
            </a:r>
            <a:r>
              <a:rPr lang="en-US" altLang="zh-CN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Times New Roman" charset="0"/>
                <a:sym typeface="Wingdings" charset="0"/>
              </a:rPr>
              <a:t>p</a:t>
            </a:r>
            <a:r>
              <a:rPr lang="en-US" altLang="zh-CN" sz="2000" b="1" baseline="30000" dirty="0" smtClean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)</a:t>
            </a:r>
            <a:r>
              <a:rPr lang="en-US" altLang="zh-CN" sz="2000" b="1" baseline="-25000" dirty="0" smtClean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+</a:t>
            </a:r>
            <a:r>
              <a:rPr lang="en-US" altLang="zh-CN" sz="2000" b="1" dirty="0" smtClean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0)</a:t>
            </a:r>
            <a:r>
              <a:rPr lang="zh-CN" altLang="en-US" sz="2000" b="1" dirty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  <a:sym typeface="Wingdings" charset="0"/>
              </a:rPr>
              <a:t>精度好于</a:t>
            </a:r>
            <a:r>
              <a:rPr lang="en-US" altLang="zh-CN" sz="2000" b="1" dirty="0">
                <a:solidFill>
                  <a:srgbClr val="FF0000"/>
                </a:solidFill>
                <a:ea typeface="黑体"/>
                <a:cs typeface="黑体"/>
                <a:sym typeface="Wingdings" charset="0"/>
              </a:rPr>
              <a:t>1%</a:t>
            </a:r>
            <a:endParaRPr lang="en-US" altLang="zh-CN" sz="2000" b="1" baseline="30000" dirty="0">
              <a:solidFill>
                <a:srgbClr val="FF0000"/>
              </a:solidFill>
              <a:ea typeface="黑体"/>
              <a:cs typeface="黑体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</a:rPr>
              <a:t>D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</a:rPr>
              <a:t>+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K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0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(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Times New Roman" charset="0"/>
                <a:sym typeface="Wingdings" charset="0"/>
              </a:rPr>
              <a:t>p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Times New Roman" charset="0"/>
                <a:sym typeface="Wingdings" charset="0"/>
              </a:rPr>
              <a:t>0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ea typeface="微软雅黑" charset="0"/>
                <a:cs typeface="Times New Roman" charset="0"/>
                <a:sym typeface="Wingdings" charset="0"/>
              </a:rPr>
              <a:t>)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e</a:t>
            </a:r>
            <a:r>
              <a:rPr lang="en-US" altLang="zh-CN" sz="3600" b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+</a:t>
            </a:r>
            <a:r>
              <a:rPr lang="en-US" altLang="zh-CN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微软雅黑" charset="0"/>
                <a:cs typeface="Times New Roman" charset="0"/>
                <a:sym typeface="Wingdings" charset="0"/>
              </a:rPr>
              <a:t>v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Times New Roman" charset="0"/>
                <a:sym typeface="Wingdings" charset="0"/>
              </a:rPr>
              <a:t>形状因子</a:t>
            </a:r>
            <a:r>
              <a:rPr lang="en-US" altLang="zh-CN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f</a:t>
            </a:r>
            <a:r>
              <a:rPr lang="en-US" altLang="zh-CN" sz="36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K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(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cs typeface="Times New Roman" charset="0"/>
              </a:rPr>
              <a:t>p)</a:t>
            </a:r>
            <a:r>
              <a:rPr lang="en-US" altLang="zh-CN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cs typeface="Times New Roman" charset="0"/>
              </a:rPr>
              <a:t>+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(0)|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V</a:t>
            </a:r>
            <a:r>
              <a:rPr lang="en-US" altLang="zh-CN" sz="36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cs</a:t>
            </a:r>
            <a:r>
              <a:rPr lang="en-US" altLang="zh-CN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(d)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|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的测量</a:t>
            </a:r>
            <a:endParaRPr lang="en-US" altLang="zh-CN" sz="3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cxnSp>
        <p:nvCxnSpPr>
          <p:cNvPr id="10" name="直接连接符 11"/>
          <p:cNvCxnSpPr/>
          <p:nvPr/>
        </p:nvCxnSpPr>
        <p:spPr>
          <a:xfrm>
            <a:off x="2892425" y="138113"/>
            <a:ext cx="22860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8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80AF3B88-D193-7448-AE88-8A47F58BAF4B}" type="slidenum">
              <a:rPr lang="zh-CN" altLang="en-US" sz="1400"/>
              <a:pPr/>
              <a:t>49</a:t>
            </a:fld>
            <a:endParaRPr lang="zh-CN" altLang="en-US" sz="1400"/>
          </a:p>
        </p:txBody>
      </p:sp>
      <p:pic>
        <p:nvPicPr>
          <p:cNvPr id="686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6639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41947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内容占位符 2"/>
          <p:cNvSpPr txBox="1">
            <a:spLocks/>
          </p:cNvSpPr>
          <p:nvPr/>
        </p:nvSpPr>
        <p:spPr bwMode="auto">
          <a:xfrm>
            <a:off x="695325" y="1773238"/>
            <a:ext cx="15811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800" indent="-228600"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1300"/>
              <a:t>PRD84(2011)114505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形状因子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</a:t>
            </a:r>
            <a:r>
              <a:rPr lang="en-US" altLang="zh-CN" sz="36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+</a:t>
            </a:r>
            <a:r>
              <a:rPr lang="en-US" altLang="zh-CN" sz="3600" b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K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(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sym typeface="Wingdings" charset="0"/>
              </a:rPr>
              <a:t>p</a:t>
            </a:r>
            <a:r>
              <a:rPr lang="en-US" altLang="zh-CN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)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(0)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的实验与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LQCD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比较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7615"/>
          </a:xfrm>
        </p:spPr>
        <p:txBody>
          <a:bodyPr/>
          <a:lstStyle/>
          <a:p>
            <a:pPr algn="l"/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实验重要物理回顾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 descr="北京谱仪B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6" y="2079837"/>
            <a:ext cx="2971079" cy="44661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8175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1984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日，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BEPC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工程破土动工</a:t>
            </a:r>
            <a:endParaRPr lang="en-US" altLang="zh-CN" b="1" dirty="0" smtClean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1988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16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BEPC</a:t>
            </a:r>
            <a:r>
              <a:rPr lang="zh-CN" altLang="en-US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实现正负电子对撞</a:t>
            </a:r>
            <a:endParaRPr lang="en-US" altLang="zh-CN" b="1" dirty="0" smtClean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1989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9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月，北京谱仪（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）开始物理实验。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1992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完成</a:t>
            </a:r>
            <a:r>
              <a:rPr lang="en-US" altLang="zh-CN" b="1" dirty="0" err="1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τ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轻子质量测量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30" y="2251010"/>
            <a:ext cx="2903856" cy="4492048"/>
          </a:xfrm>
          <a:prstGeom prst="rect">
            <a:avLst/>
          </a:prstGeom>
        </p:spPr>
      </p:pic>
      <p:pic>
        <p:nvPicPr>
          <p:cNvPr id="8" name="图片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59" y="2017852"/>
            <a:ext cx="5440728" cy="92185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文本框 8"/>
          <p:cNvSpPr txBox="1"/>
          <p:nvPr/>
        </p:nvSpPr>
        <p:spPr>
          <a:xfrm>
            <a:off x="2992077" y="2967629"/>
            <a:ext cx="330090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BES, </a:t>
            </a:r>
            <a:r>
              <a:rPr kumimoji="1" lang="en-US" altLang="zh-CN" dirty="0" err="1" smtClean="0"/>
              <a:t>Phys.Rev.Lett</a:t>
            </a:r>
            <a:r>
              <a:rPr kumimoji="1" lang="en-US" altLang="zh-CN" dirty="0" smtClean="0"/>
              <a:t> 69(1992)3021</a:t>
            </a:r>
          </a:p>
          <a:p>
            <a:r>
              <a:rPr kumimoji="1" lang="en-US" altLang="zh-CN" dirty="0" smtClean="0"/>
              <a:t>BES, Phys. Rev.D53(1996)20</a:t>
            </a:r>
          </a:p>
          <a:p>
            <a:r>
              <a:rPr lang="zh-CN" altLang="en-US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比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原</a:t>
            </a:r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PDG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实验数据降</a:t>
            </a:r>
            <a:r>
              <a:rPr lang="zh-CN" altLang="en-US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低了</a:t>
            </a:r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7.2MeV</a:t>
            </a:r>
          </a:p>
          <a:p>
            <a:r>
              <a:rPr kumimoji="1"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最后获取</a:t>
            </a:r>
            <a:r>
              <a:rPr kumimoji="1"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5pb</a:t>
            </a:r>
            <a:r>
              <a:rPr kumimoji="1" lang="en-US" altLang="zh-CN" baseline="300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-1</a:t>
            </a:r>
            <a:r>
              <a:rPr kumimoji="1"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数据</a:t>
            </a:r>
            <a:endParaRPr kumimoji="1" lang="zh-CN" altLang="en-US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77753" y="4238269"/>
            <a:ext cx="4572000" cy="193899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李政道：“这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是最近一段时间高能物理领域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最重要的实验成果之一”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APS1992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LP1993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报道</a:t>
            </a:r>
          </a:p>
          <a:p>
            <a:r>
              <a:rPr lang="en-US" altLang="zh-CN" sz="2000" b="1" dirty="0">
                <a:latin typeface="黑体"/>
                <a:ea typeface="黑体"/>
                <a:cs typeface="黑体"/>
              </a:rPr>
              <a:t>1993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年获中科院自然科学奖一等奖，</a:t>
            </a:r>
            <a:r>
              <a:rPr lang="en-US" altLang="zh-CN" sz="2000" b="1" dirty="0">
                <a:latin typeface="黑体"/>
                <a:ea typeface="黑体"/>
                <a:cs typeface="黑体"/>
              </a:rPr>
              <a:t>1995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年获国家自然科学奖二等奖</a:t>
            </a:r>
            <a:r>
              <a:rPr lang="zh-CN" altLang="en-US" sz="2000" b="1" dirty="0" smtClean="0">
                <a:latin typeface="黑体"/>
                <a:ea typeface="黑体"/>
                <a:cs typeface="黑体"/>
              </a:rPr>
              <a:t>。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PDG 50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年最重要实验结果之一。</a:t>
            </a:r>
          </a:p>
        </p:txBody>
      </p:sp>
      <p:pic>
        <p:nvPicPr>
          <p:cNvPr id="11" name="Picture 2" descr="wp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19" y="65980"/>
            <a:ext cx="2518268" cy="20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90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BF138EA6-CDB1-774A-A92A-DD6B02D3E19E}" type="slidenum">
              <a:rPr lang="en-US" altLang="zh-CN" sz="1400">
                <a:solidFill>
                  <a:srgbClr val="898989"/>
                </a:solidFill>
              </a:rPr>
              <a:pPr/>
              <a:t>50</a:t>
            </a:fld>
            <a:endParaRPr lang="en-US" altLang="zh-CN" sz="1400">
              <a:solidFill>
                <a:srgbClr val="898989"/>
              </a:solidFill>
            </a:endParaRPr>
          </a:p>
        </p:txBody>
      </p:sp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542925" y="1220788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Font typeface="Wingdings" charset="0"/>
              <a:buChar char="n"/>
            </a:pPr>
            <a:r>
              <a:rPr lang="en-US" altLang="zh-CN" sz="2000" b="1">
                <a:latin typeface="Times New Roman" charset="0"/>
              </a:rPr>
              <a:t> Method</a:t>
            </a:r>
            <a:r>
              <a:rPr lang="zh-CN" altLang="en-US" sz="2000" b="1">
                <a:latin typeface="Times New Roman" charset="0"/>
              </a:rPr>
              <a:t> </a:t>
            </a:r>
            <a:r>
              <a:rPr lang="en-US" altLang="zh-CN" sz="2000" b="1">
                <a:latin typeface="Times New Roman" charset="0"/>
              </a:rPr>
              <a:t>2</a:t>
            </a:r>
          </a:p>
        </p:txBody>
      </p:sp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542925" y="6905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Font typeface="Wingdings" charset="0"/>
              <a:buChar char="n"/>
            </a:pPr>
            <a:r>
              <a:rPr lang="en-US" altLang="zh-CN" sz="2000" b="1">
                <a:latin typeface="Times New Roman" charset="0"/>
              </a:rPr>
              <a:t> Method</a:t>
            </a:r>
            <a:r>
              <a:rPr lang="zh-CN" altLang="en-US" sz="2000" b="1">
                <a:latin typeface="Times New Roman" charset="0"/>
              </a:rPr>
              <a:t> </a:t>
            </a:r>
            <a:r>
              <a:rPr lang="en-US" altLang="zh-CN" sz="2000" b="1">
                <a:latin typeface="Times New Roman" charset="0"/>
              </a:rPr>
              <a:t>1</a:t>
            </a:r>
          </a:p>
        </p:txBody>
      </p:sp>
      <p:sp>
        <p:nvSpPr>
          <p:cNvPr id="72709" name="TextBox 11"/>
          <p:cNvSpPr txBox="1">
            <a:spLocks noChangeArrowheads="1"/>
          </p:cNvSpPr>
          <p:nvPr/>
        </p:nvSpPr>
        <p:spPr bwMode="auto">
          <a:xfrm>
            <a:off x="2225675" y="688975"/>
            <a:ext cx="2160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f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D(s)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|V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cd(s)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|</a:t>
            </a:r>
            <a:endParaRPr lang="en-US" altLang="zh-CN" sz="2000" b="1" baseline="30000">
              <a:solidFill>
                <a:srgbClr val="FF0000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72710" name="TextBox 11"/>
          <p:cNvSpPr txBox="1">
            <a:spLocks noChangeArrowheads="1"/>
          </p:cNvSpPr>
          <p:nvPr/>
        </p:nvSpPr>
        <p:spPr bwMode="auto">
          <a:xfrm>
            <a:off x="4975225" y="685800"/>
            <a:ext cx="13128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|V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cd(s)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|</a:t>
            </a:r>
            <a:endParaRPr lang="en-US" altLang="zh-CN" sz="2000" b="1" baseline="30000">
              <a:solidFill>
                <a:srgbClr val="FF0000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72711" name="TextBox 11"/>
          <p:cNvSpPr txBox="1">
            <a:spLocks noChangeArrowheads="1"/>
          </p:cNvSpPr>
          <p:nvPr/>
        </p:nvSpPr>
        <p:spPr bwMode="auto">
          <a:xfrm>
            <a:off x="4962525" y="1190625"/>
            <a:ext cx="13128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|V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cs(d)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|</a:t>
            </a:r>
            <a:endParaRPr lang="en-US" altLang="zh-CN" sz="2000" b="1" baseline="30000">
              <a:solidFill>
                <a:srgbClr val="FF0000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72712" name="TextBox 11"/>
          <p:cNvSpPr txBox="1">
            <a:spLocks noChangeArrowheads="1"/>
          </p:cNvSpPr>
          <p:nvPr/>
        </p:nvSpPr>
        <p:spPr bwMode="auto">
          <a:xfrm>
            <a:off x="2219325" y="1206500"/>
            <a:ext cx="2160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f</a:t>
            </a:r>
            <a:r>
              <a:rPr lang="en-US" altLang="zh-CN" sz="2000" b="1" baseline="30000">
                <a:solidFill>
                  <a:srgbClr val="0000CC"/>
                </a:solidFill>
                <a:cs typeface="Arial" charset="0"/>
                <a:sym typeface="Wingdings" charset="0"/>
              </a:rPr>
              <a:t>DK(</a:t>
            </a:r>
            <a:r>
              <a:rPr lang="en-US" altLang="zh-CN" sz="2000" b="1" baseline="30000">
                <a:solidFill>
                  <a:srgbClr val="0000CC"/>
                </a:solidFill>
                <a:latin typeface="Symbol" charset="0"/>
                <a:cs typeface="Arial" charset="0"/>
                <a:sym typeface="Wingdings" charset="0"/>
              </a:rPr>
              <a:t>p)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+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(0)|V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cs(d)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|</a:t>
            </a:r>
            <a:endParaRPr lang="en-US" altLang="zh-CN" sz="2000" b="1" baseline="30000">
              <a:solidFill>
                <a:srgbClr val="0000CC"/>
              </a:solidFill>
              <a:cs typeface="Arial" charset="0"/>
            </a:endParaRPr>
          </a:p>
          <a:p>
            <a:pPr algn="ctr" eaLnBrk="1" hangingPunct="1"/>
            <a:endParaRPr lang="en-US" altLang="zh-CN" sz="2000" b="1" baseline="30000">
              <a:solidFill>
                <a:srgbClr val="FF0000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467600" y="2786063"/>
            <a:ext cx="347663" cy="0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4" name="Text Box 7"/>
          <p:cNvSpPr txBox="1">
            <a:spLocks noChangeArrowheads="1"/>
          </p:cNvSpPr>
          <p:nvPr/>
        </p:nvSpPr>
        <p:spPr bwMode="auto">
          <a:xfrm>
            <a:off x="547688" y="16891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Font typeface="Wingdings" charset="0"/>
              <a:buChar char="n"/>
            </a:pPr>
            <a:r>
              <a:rPr lang="en-US" altLang="zh-CN" sz="2000" b="1">
                <a:solidFill>
                  <a:srgbClr val="0000CC"/>
                </a:solidFill>
                <a:latin typeface="Times New Roman" charset="0"/>
              </a:rPr>
              <a:t> Method</a:t>
            </a:r>
            <a:r>
              <a:rPr lang="zh-CN" altLang="en-US" sz="2000" b="1">
                <a:solidFill>
                  <a:srgbClr val="0000CC"/>
                </a:solidFill>
                <a:latin typeface="Times New Roman" charset="0"/>
              </a:rPr>
              <a:t> </a:t>
            </a:r>
            <a:r>
              <a:rPr lang="en-US" altLang="zh-CN" sz="2000" b="1">
                <a:solidFill>
                  <a:srgbClr val="0000CC"/>
                </a:solidFill>
                <a:latin typeface="Times New Roman" charset="0"/>
              </a:rPr>
              <a:t>3</a:t>
            </a:r>
          </a:p>
        </p:txBody>
      </p:sp>
      <p:sp>
        <p:nvSpPr>
          <p:cNvPr id="72715" name="TextBox 11"/>
          <p:cNvSpPr txBox="1">
            <a:spLocks noChangeArrowheads="1"/>
          </p:cNvSpPr>
          <p:nvPr/>
        </p:nvSpPr>
        <p:spPr bwMode="auto">
          <a:xfrm>
            <a:off x="4953000" y="1658938"/>
            <a:ext cx="13128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|V</a:t>
            </a:r>
            <a:r>
              <a:rPr lang="en-US" altLang="zh-CN" sz="2000" b="1" baseline="-2500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cd(s)</a:t>
            </a:r>
            <a:r>
              <a:rPr lang="en-US" altLang="zh-CN" sz="2000" b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|</a:t>
            </a:r>
            <a:endParaRPr lang="en-US" altLang="zh-CN" sz="2000" b="1" baseline="30000">
              <a:solidFill>
                <a:srgbClr val="0000CC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72716" name="TextBox 11"/>
          <p:cNvSpPr txBox="1">
            <a:spLocks noChangeArrowheads="1"/>
          </p:cNvSpPr>
          <p:nvPr/>
        </p:nvSpPr>
        <p:spPr bwMode="auto">
          <a:xfrm>
            <a:off x="2209800" y="1676400"/>
            <a:ext cx="2160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f</a:t>
            </a:r>
            <a:r>
              <a:rPr lang="en-US" altLang="zh-CN" sz="2000" b="1" baseline="30000">
                <a:solidFill>
                  <a:srgbClr val="0000CC"/>
                </a:solidFill>
                <a:cs typeface="Arial" charset="0"/>
                <a:sym typeface="Wingdings" charset="0"/>
              </a:rPr>
              <a:t>D(s)</a:t>
            </a:r>
            <a:r>
              <a:rPr lang="en-US" altLang="zh-CN" sz="2000" b="1" baseline="30000">
                <a:solidFill>
                  <a:srgbClr val="0000CC"/>
                </a:solidFill>
                <a:latin typeface="Symbol" charset="0"/>
                <a:cs typeface="Arial" charset="0"/>
                <a:sym typeface="Wingdings" charset="0"/>
              </a:rPr>
              <a:t>h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+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(0)|V</a:t>
            </a:r>
            <a:r>
              <a:rPr lang="en-US" altLang="zh-CN" sz="2000" b="1" baseline="-25000">
                <a:solidFill>
                  <a:srgbClr val="0000CC"/>
                </a:solidFill>
                <a:cs typeface="Arial" charset="0"/>
              </a:rPr>
              <a:t>cd(s)</a:t>
            </a:r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|</a:t>
            </a:r>
            <a:endParaRPr lang="en-US" altLang="zh-CN" sz="2000" b="1" baseline="30000">
              <a:solidFill>
                <a:srgbClr val="0000CC"/>
              </a:solidFill>
              <a:cs typeface="Arial" charset="0"/>
            </a:endParaRPr>
          </a:p>
          <a:p>
            <a:pPr algn="ctr" eaLnBrk="1" hangingPunct="1"/>
            <a:endParaRPr lang="en-US" altLang="zh-CN" sz="2000" b="1" baseline="30000">
              <a:solidFill>
                <a:srgbClr val="FF0000"/>
              </a:solidFill>
              <a:latin typeface="仿宋_GB2312" charset="0"/>
              <a:ea typeface="仿宋_GB2312" charset="0"/>
              <a:cs typeface="Times New Roman" charset="0"/>
              <a:sym typeface="Symbol" charset="0"/>
            </a:endParaRPr>
          </a:p>
        </p:txBody>
      </p:sp>
      <p:sp>
        <p:nvSpPr>
          <p:cNvPr id="72717" name="TextBox 11"/>
          <p:cNvSpPr txBox="1">
            <a:spLocks noChangeArrowheads="1"/>
          </p:cNvSpPr>
          <p:nvPr/>
        </p:nvSpPr>
        <p:spPr bwMode="auto">
          <a:xfrm>
            <a:off x="6629400" y="1319213"/>
            <a:ext cx="152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400" b="1"/>
              <a:t>Limited by both statistics and LQCD input</a:t>
            </a:r>
          </a:p>
        </p:txBody>
      </p:sp>
      <p:cxnSp>
        <p:nvCxnSpPr>
          <p:cNvPr id="19" name="Straight Arrow Connector 26"/>
          <p:cNvCxnSpPr/>
          <p:nvPr/>
        </p:nvCxnSpPr>
        <p:spPr>
          <a:xfrm flipH="1">
            <a:off x="6281738" y="1919288"/>
            <a:ext cx="347662" cy="0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BESIII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获得最高精度的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|V</a:t>
            </a:r>
            <a:r>
              <a:rPr lang="en-US" altLang="zh-CN" sz="3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cs(d)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|</a:t>
            </a:r>
            <a:endParaRPr lang="en-US" altLang="zh-CN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2720" name="Text Box 7"/>
          <p:cNvSpPr txBox="1">
            <a:spLocks noChangeArrowheads="1"/>
          </p:cNvSpPr>
          <p:nvPr/>
        </p:nvSpPr>
        <p:spPr bwMode="auto">
          <a:xfrm>
            <a:off x="1593850" y="6245225"/>
            <a:ext cx="655955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zh-CN" altLang="en-US" sz="24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半轻方法受</a:t>
            </a:r>
            <a:r>
              <a:rPr lang="en-US" altLang="zh-CN" sz="2400" b="1" dirty="0" err="1">
                <a:solidFill>
                  <a:srgbClr val="FF0000"/>
                </a:solidFill>
                <a:latin typeface="+mn-lt"/>
                <a:ea typeface="Heiti SC Medium" charset="-122"/>
                <a:cs typeface="Heiti SC Medium" charset="-122"/>
              </a:rPr>
              <a:t>f</a:t>
            </a:r>
            <a:r>
              <a:rPr lang="en-US" altLang="zh-CN" sz="2400" b="1" baseline="-25000" dirty="0" err="1">
                <a:solidFill>
                  <a:srgbClr val="FF0000"/>
                </a:solidFill>
                <a:latin typeface="+mn-lt"/>
                <a:ea typeface="Heiti SC Medium" charset="-122"/>
                <a:cs typeface="Heiti SC Medium" charset="-122"/>
              </a:rPr>
              <a:t>+</a:t>
            </a:r>
            <a:r>
              <a:rPr lang="en-US" altLang="zh-CN" sz="2400" b="1" baseline="30000" dirty="0" err="1">
                <a:solidFill>
                  <a:srgbClr val="FF0000"/>
                </a:solidFill>
                <a:latin typeface="+mn-lt"/>
                <a:ea typeface="Heiti SC Medium" charset="-122"/>
                <a:cs typeface="Heiti SC Medium" charset="-122"/>
                <a:sym typeface="Wingdings" charset="0"/>
              </a:rPr>
              <a:t>K</a:t>
            </a:r>
            <a:r>
              <a:rPr lang="en-US" altLang="zh-CN" sz="2400" b="1" baseline="30000" dirty="0">
                <a:solidFill>
                  <a:srgbClr val="FF0000"/>
                </a:solidFill>
                <a:latin typeface="+mn-lt"/>
                <a:ea typeface="Heiti SC Medium" charset="-122"/>
                <a:cs typeface="Heiti SC Medium" charset="-122"/>
                <a:sym typeface="Wingdings" charset="0"/>
              </a:rPr>
              <a:t>(p)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Heiti SC Medium" charset="-122"/>
                <a:cs typeface="Heiti SC Medium" charset="-122"/>
                <a:sym typeface="Wingdings" charset="0"/>
              </a:rPr>
              <a:t>(0)</a:t>
            </a:r>
            <a:r>
              <a:rPr lang="zh-CN" altLang="en-US" sz="24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charset="0"/>
              </a:rPr>
              <a:t>格点计算精度限制 </a:t>
            </a:r>
            <a:r>
              <a:rPr lang="en-US" altLang="zh-CN" sz="2400" b="1" dirty="0">
                <a:latin typeface="+mn-lt"/>
                <a:ea typeface="Heiti SC Medium" charset="-122"/>
                <a:cs typeface="Heiti SC Medium" charset="-122"/>
                <a:sym typeface="Wingdings" charset="0"/>
              </a:rPr>
              <a:t>[2.4(4.4)%]</a:t>
            </a:r>
            <a:endParaRPr lang="en-US" altLang="zh-CN" sz="2400" b="1" dirty="0">
              <a:latin typeface="+mn-lt"/>
              <a:ea typeface="Heiti SC Medium" charset="-122"/>
              <a:cs typeface="Heiti SC Medium" charset="-122"/>
            </a:endParaRPr>
          </a:p>
        </p:txBody>
      </p:sp>
      <p:sp>
        <p:nvSpPr>
          <p:cNvPr id="72721" name="TextBox 23"/>
          <p:cNvSpPr txBox="1">
            <a:spLocks noChangeArrowheads="1"/>
          </p:cNvSpPr>
          <p:nvPr/>
        </p:nvSpPr>
        <p:spPr bwMode="auto">
          <a:xfrm>
            <a:off x="373063" y="2239963"/>
            <a:ext cx="839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400"/>
              <a:t>For measurements, the first error is the combined stat. and syst. errors, the second is LQCD uncertainty </a:t>
            </a:r>
          </a:p>
        </p:txBody>
      </p:sp>
      <p:pic>
        <p:nvPicPr>
          <p:cNvPr id="72722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565400"/>
            <a:ext cx="338296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3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608263"/>
            <a:ext cx="32512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4" name="TextBox 28"/>
          <p:cNvSpPr txBox="1">
            <a:spLocks noChangeArrowheads="1"/>
          </p:cNvSpPr>
          <p:nvPr/>
        </p:nvSpPr>
        <p:spPr bwMode="auto">
          <a:xfrm>
            <a:off x="3748088" y="319246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400" b="1">
                <a:solidFill>
                  <a:srgbClr val="FF0000"/>
                </a:solidFill>
              </a:rPr>
              <a:t>PDG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635375" y="3409950"/>
            <a:ext cx="152400" cy="4175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197350" y="3000375"/>
            <a:ext cx="519113" cy="292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74663" y="4870580"/>
            <a:ext cx="3313112" cy="466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51375" y="4982547"/>
            <a:ext cx="3382963" cy="634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3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51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076"/>
            <a:ext cx="9144000" cy="5684423"/>
          </a:xfrm>
          <a:prstGeom prst="rect">
            <a:avLst/>
          </a:prstGeom>
        </p:spPr>
      </p:pic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D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Kl</a:t>
            </a:r>
            <a:r>
              <a:rPr lang="en-US" altLang="zh-CN" sz="3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+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v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分支比或分宽度和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LFU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检验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5B0DB7A6-483C-E640-8DA6-BEC07610683F}" type="slidenum">
              <a:rPr lang="en-US" altLang="zh-CN" sz="1400">
                <a:solidFill>
                  <a:srgbClr val="898989"/>
                </a:solidFill>
              </a:rPr>
              <a:pPr/>
              <a:t>52</a:t>
            </a:fld>
            <a:endParaRPr lang="en-US" altLang="zh-CN" sz="1400">
              <a:solidFill>
                <a:srgbClr val="898989"/>
              </a:solidFill>
            </a:endParaRPr>
          </a:p>
        </p:txBody>
      </p:sp>
      <p:sp>
        <p:nvSpPr>
          <p:cNvPr id="97283" name="Text Box 7"/>
          <p:cNvSpPr txBox="1">
            <a:spLocks noChangeArrowheads="1"/>
          </p:cNvSpPr>
          <p:nvPr/>
        </p:nvSpPr>
        <p:spPr bwMode="auto">
          <a:xfrm>
            <a:off x="304800" y="892175"/>
            <a:ext cx="883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  <a:buFont typeface="Wingdings" charset="0"/>
              <a:buChar char="n"/>
            </a:pPr>
            <a:r>
              <a:rPr lang="en-US" altLang="zh-CN" sz="2000" b="1" dirty="0">
                <a:cs typeface="Arial" charset="0"/>
              </a:rPr>
              <a:t> Explore the nontrivial internal structure of light mesons, </a:t>
            </a:r>
            <a:endParaRPr lang="zh-CN" altLang="en-US" sz="2000" b="1" dirty="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zh-CN" altLang="en-US" sz="2000" b="1" dirty="0" smtClean="0">
                <a:cs typeface="Arial" charset="0"/>
              </a:rPr>
              <a:t>   </a:t>
            </a:r>
            <a:r>
              <a:rPr lang="en-US" altLang="zh-CN" sz="2000" b="1" dirty="0" smtClean="0">
                <a:cs typeface="Arial" charset="0"/>
              </a:rPr>
              <a:t>with</a:t>
            </a:r>
            <a:r>
              <a:rPr lang="zh-CN" altLang="en-US" sz="2000" b="1" dirty="0" smtClean="0">
                <a:cs typeface="Arial" charset="0"/>
              </a:rPr>
              <a:t> </a:t>
            </a:r>
            <a:r>
              <a:rPr lang="en-US" altLang="zh-CN" sz="2000" b="1" dirty="0" smtClean="0">
                <a:cs typeface="Arial" charset="0"/>
              </a:rPr>
              <a:t>clean </a:t>
            </a:r>
            <a:r>
              <a:rPr lang="en-US" altLang="zh-CN" sz="2000" b="1" dirty="0" err="1" smtClean="0">
                <a:cs typeface="Arial" charset="0"/>
              </a:rPr>
              <a:t>semileptonic</a:t>
            </a:r>
            <a:r>
              <a:rPr lang="en-US" altLang="zh-CN" sz="2000" b="1" dirty="0" smtClean="0">
                <a:cs typeface="Arial" charset="0"/>
              </a:rPr>
              <a:t> D/Ds decay without final state interactions. </a:t>
            </a:r>
            <a:endParaRPr lang="en-US" altLang="zh-CN" sz="2000" b="1" baseline="30000" dirty="0">
              <a:cs typeface="Arial" charset="0"/>
            </a:endParaRP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5" y="3772018"/>
            <a:ext cx="3332520" cy="6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10" y="2274064"/>
            <a:ext cx="4576665" cy="301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124575"/>
            <a:ext cx="3971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3810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6172200"/>
            <a:ext cx="3743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4" name="Text Box 10"/>
          <p:cNvSpPr txBox="1">
            <a:spLocks noChangeArrowheads="1"/>
          </p:cNvSpPr>
          <p:nvPr/>
        </p:nvSpPr>
        <p:spPr bwMode="auto">
          <a:xfrm>
            <a:off x="7696200" y="3048000"/>
            <a:ext cx="6096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zh-CN" sz="1600" b="1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6.4</a:t>
            </a:r>
            <a:r>
              <a:rPr lang="en-US" altLang="zh-CN" sz="1600" b="1">
                <a:solidFill>
                  <a:srgbClr val="FF0000"/>
                </a:solidFill>
                <a:latin typeface="Symbol" charset="0"/>
                <a:cs typeface="Arial Unicode MS" charset="0"/>
              </a:rPr>
              <a:t>s</a:t>
            </a:r>
          </a:p>
        </p:txBody>
      </p:sp>
      <p:sp>
        <p:nvSpPr>
          <p:cNvPr id="97295" name="Text Box 10"/>
          <p:cNvSpPr txBox="1">
            <a:spLocks noChangeArrowheads="1"/>
          </p:cNvSpPr>
          <p:nvPr/>
        </p:nvSpPr>
        <p:spPr bwMode="auto">
          <a:xfrm>
            <a:off x="7696200" y="4191000"/>
            <a:ext cx="6096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zh-CN" sz="1600" b="1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2.9</a:t>
            </a:r>
            <a:r>
              <a:rPr lang="en-US" altLang="zh-CN" sz="1600" b="1">
                <a:solidFill>
                  <a:srgbClr val="FF0000"/>
                </a:solidFill>
                <a:latin typeface="Symbol" charset="0"/>
                <a:cs typeface="Arial Unicode MS" charset="0"/>
              </a:rPr>
              <a:t>s</a:t>
            </a:r>
          </a:p>
        </p:txBody>
      </p:sp>
      <p:pic>
        <p:nvPicPr>
          <p:cNvPr id="97296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5670550"/>
            <a:ext cx="2562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7" name="矩形 45"/>
          <p:cNvSpPr>
            <a:spLocks noChangeArrowheads="1"/>
          </p:cNvSpPr>
          <p:nvPr/>
        </p:nvSpPr>
        <p:spPr bwMode="auto">
          <a:xfrm>
            <a:off x="4562475" y="1814016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arXiv:1803.02166, submitted to PRL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D</a:t>
            </a:r>
            <a:r>
              <a:rPr lang="en-US" altLang="zh-CN" sz="3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+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Se</a:t>
            </a:r>
            <a:r>
              <a:rPr lang="en-US" altLang="zh-CN" sz="3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+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v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型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半轻衰变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  <a:sym typeface="Wingdings" charset="0"/>
              </a:rPr>
              <a:t>的首次观测</a:t>
            </a:r>
            <a:endParaRPr lang="en-US" altLang="zh-CN" sz="3600" b="1" baseline="-25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2" y="1907678"/>
            <a:ext cx="4431935" cy="15819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76938" y="5351602"/>
            <a:ext cx="334739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粲介子和粲重子过去一年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发表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14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篇论文，其中</a:t>
            </a:r>
            <a:r>
              <a:rPr kumimoji="1" lang="en-US" altLang="zh-CN" sz="20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PRL4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篇</a:t>
            </a:r>
            <a:endParaRPr kumimoji="1" lang="zh-CN" altLang="en-US" sz="20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6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947510" y="87781"/>
                <a:ext cx="7405687" cy="71437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baseline="-25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effectLst/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zh-CN" altLang="en-US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b="1" baseline="-25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0000FF"/>
                    </a:solidFill>
                  </a:rPr>
                  <a:t>experimental status</a:t>
                </a:r>
                <a:endParaRPr lang="zh-CN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947510" y="87781"/>
                <a:ext cx="7405687" cy="714375"/>
              </a:xfrm>
              <a:blipFill rotWithShape="0">
                <a:blip r:embed="rId2" cstate="print"/>
                <a:stretch>
                  <a:fillRect t="-14407" b="-34746"/>
                </a:stretch>
              </a:blipFill>
            </p:spPr>
            <p:txBody>
              <a:bodyPr>
                <a:normAutofit fontScale="90000"/>
              </a:bodyPr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 3"/>
          <p:cNvGrpSpPr/>
          <p:nvPr/>
        </p:nvGrpSpPr>
        <p:grpSpPr>
          <a:xfrm>
            <a:off x="1503540" y="1057437"/>
            <a:ext cx="4591455" cy="5148810"/>
            <a:chOff x="-990184" y="2390540"/>
            <a:chExt cx="6239370" cy="7128792"/>
          </a:xfrm>
        </p:grpSpPr>
        <p:pic>
          <p:nvPicPr>
            <p:cNvPr id="8" name="屏幕快照 2015-01-13 22.37.22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500982" y="2390540"/>
              <a:ext cx="5750168" cy="71287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矩形 8"/>
            <p:cNvSpPr/>
            <p:nvPr/>
          </p:nvSpPr>
          <p:spPr>
            <a:xfrm>
              <a:off x="-990184" y="2743064"/>
              <a:ext cx="17556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 dirty="0" smtClean="0">
                  <a:solidFill>
                    <a:srgbClr val="000000"/>
                  </a:solidFill>
                  <a:cs typeface="Calibri" panose="020F0502020204030204" pitchFamily="34" charset="0"/>
                  <a:sym typeface="Calibri" panose="020F0502020204030204" pitchFamily="34" charset="0"/>
                </a:rPr>
                <a:t>PDG2014</a:t>
              </a:r>
              <a:endParaRPr lang="zh-CN" altLang="en-US" sz="3200" b="1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908" y="831869"/>
            <a:ext cx="8072892" cy="541363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51779" y="6070060"/>
            <a:ext cx="2918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3908" y="5275584"/>
            <a:ext cx="605088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Total BFs &lt; 65%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Large uncertainties, most larger than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Most BFs are measured relative to </a:t>
            </a:r>
            <a:r>
              <a:rPr lang="zh-CN" altLang="en-US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</a:t>
            </a:r>
            <a:r>
              <a:rPr lang="en-US" altLang="zh-CN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c</a:t>
            </a:r>
            <a:r>
              <a:rPr lang="zh-CN" altLang="en-US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</a:t>
            </a:r>
            <a:r>
              <a:rPr lang="en-US" altLang="zh-CN" sz="2400" b="1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pK</a:t>
            </a:r>
            <a:r>
              <a:rPr lang="zh-CN" altLang="en-US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endParaRPr lang="en-US" altLang="zh-CN" sz="2400" b="1" dirty="0" smtClean="0">
              <a:solidFill>
                <a:srgbClr val="0000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6B1-37E8-4CFE-833B-8E41AAEF0E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499814" y="188640"/>
                <a:ext cx="8248650" cy="71437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 smtClean="0">
                    <a:solidFill>
                      <a:srgbClr val="0000FF"/>
                    </a:solidFill>
                  </a:rPr>
                  <a:t>Absolute BFs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effectLst/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3600" b="1" i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36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6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6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6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3600" b="1" dirty="0" err="1">
                    <a:solidFill>
                      <a:srgbClr val="0000FF"/>
                    </a:solidFill>
                  </a:rPr>
                  <a:t>Cabibbo</a:t>
                </a:r>
                <a:r>
                  <a:rPr lang="en-US" altLang="zh-CN" sz="3600" b="1" dirty="0">
                    <a:solidFill>
                      <a:srgbClr val="0000FF"/>
                    </a:solidFill>
                  </a:rPr>
                  <a:t>-Favored </a:t>
                </a:r>
                <a:r>
                  <a:rPr lang="en-US" altLang="zh-CN" sz="3600" b="1" dirty="0" err="1" smtClean="0">
                    <a:solidFill>
                      <a:srgbClr val="0000FF"/>
                    </a:solidFill>
                  </a:rPr>
                  <a:t>hadronic</a:t>
                </a:r>
                <a:r>
                  <a:rPr lang="en-US" altLang="zh-CN" sz="36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00FF"/>
                    </a:solidFill>
                  </a:rPr>
                  <a:t>decays</a:t>
                </a:r>
                <a:endParaRPr lang="zh-CN" alt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499814" y="188640"/>
                <a:ext cx="8248650" cy="714375"/>
              </a:xfrm>
              <a:blipFill rotWithShape="0">
                <a:blip r:embed="rId2" cstate="print"/>
                <a:stretch>
                  <a:fillRect t="-46154" b="-65812"/>
                </a:stretch>
              </a:blipFill>
            </p:spPr>
            <p:txBody>
              <a:bodyPr>
                <a:normAutofit fontScale="90000"/>
              </a:bodyPr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8" y="939481"/>
            <a:ext cx="2246270" cy="20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5336503" y="6251054"/>
            <a:ext cx="3249039" cy="451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PRL 116, 052001 (2016)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11" y="2928946"/>
            <a:ext cx="2395567" cy="33498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0123" y="3446645"/>
            <a:ext cx="2144919" cy="27599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132" y="2003899"/>
            <a:ext cx="2199572" cy="3755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96249" y="2488134"/>
            <a:ext cx="2065652" cy="30839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672864" y="3006431"/>
            <a:ext cx="1585973" cy="440214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ST</a:t>
            </a:r>
            <a:r>
              <a:rPr lang="zh-CN" altLang="en-US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yields</a:t>
            </a:r>
            <a:endParaRPr lang="zh-CN" altLang="en-US" sz="24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81627" y="2047920"/>
            <a:ext cx="1585973" cy="440214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DT</a:t>
            </a:r>
            <a:r>
              <a:rPr lang="zh-CN" altLang="en-US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yields</a:t>
            </a:r>
            <a:endParaRPr lang="zh-CN" altLang="en-US" sz="24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131003" y="1410569"/>
            <a:ext cx="5616969" cy="570523"/>
            <a:chOff x="3426555" y="1585850"/>
            <a:chExt cx="5616969" cy="570523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626" y="1585850"/>
              <a:ext cx="2949898" cy="570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3426555" y="1616587"/>
              <a:ext cx="2667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 smtClean="0">
                  <a:solidFill>
                    <a:prstClr val="black"/>
                  </a:solidFill>
                </a:rPr>
                <a:t>Signal Tag Variable :</a:t>
              </a:r>
              <a:endParaRPr lang="zh-CN" altLang="en-US" sz="2400" i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248953" y="5804749"/>
            <a:ext cx="3642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Almost background free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9" name="besIII.png"/>
          <p:cNvPicPr/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231530" y="1055004"/>
            <a:ext cx="1015136" cy="60005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/>
          <p:cNvSpPr txBox="1"/>
          <p:nvPr/>
        </p:nvSpPr>
        <p:spPr>
          <a:xfrm>
            <a:off x="2118554" y="2355836"/>
            <a:ext cx="26276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500 pb</a:t>
            </a:r>
            <a:r>
              <a:rPr lang="en-US" altLang="zh-CN" sz="2400" b="1" baseline="30000" dirty="0" smtClean="0">
                <a:solidFill>
                  <a:prstClr val="black"/>
                </a:solidFill>
              </a:rPr>
              <a:t>-1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@ 4.6 </a:t>
            </a:r>
            <a:r>
              <a:rPr lang="en-US" altLang="zh-CN" sz="2400" b="1" dirty="0" err="1" smtClean="0">
                <a:solidFill>
                  <a:prstClr val="black"/>
                </a:solidFill>
              </a:rPr>
              <a:t>GeV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6B1-37E8-4CFE-833B-8E41AAEF0E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40374" y="833447"/>
            <a:ext cx="875076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Straightforward</a:t>
            </a:r>
            <a:r>
              <a:rPr lang="zh-CN" altLang="en-US" sz="2400" b="1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and model </a:t>
            </a:r>
            <a:r>
              <a:rPr lang="en-US" altLang="zh-CN" sz="2400" b="1" dirty="0" smtClean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independent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A least square global simultaneous fit :     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[</a:t>
            </a:r>
            <a:r>
              <a:rPr lang="en-US" altLang="zh-CN" sz="2400" b="1" i="1" dirty="0">
                <a:solidFill>
                  <a:srgbClr val="FF0000"/>
                </a:solidFill>
              </a:rPr>
              <a:t>CPC 37, 106201 (2013)]</a:t>
            </a:r>
            <a:endParaRPr lang="zh-CN" altLang="en-US" sz="2400" b="1" i="1" dirty="0">
              <a:solidFill>
                <a:srgbClr val="FF0000"/>
              </a:solidFill>
            </a:endParaRPr>
          </a:p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55576" y="50800"/>
            <a:ext cx="7405687" cy="714375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Results of 12 CF hadronic BFs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941" y="1881805"/>
            <a:ext cx="5590161" cy="299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椭圆 7"/>
          <p:cNvSpPr/>
          <p:nvPr/>
        </p:nvSpPr>
        <p:spPr>
          <a:xfrm>
            <a:off x="1227605" y="2346205"/>
            <a:ext cx="6301603" cy="35320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894961" y="833447"/>
            <a:ext cx="3249039" cy="5353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PRL 116, 052001 (2016)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20336" y="4997722"/>
                <a:ext cx="8390840" cy="1405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00" lvl="6" indent="-349200" fontAlgn="t">
                  <a:spcBef>
                    <a:spcPts val="600"/>
                  </a:spcBef>
                  <a:buFont typeface="Wingdings" panose="05000000000000000000" pitchFamily="2" charset="2"/>
                  <a:buChar char="p"/>
                  <a:tabLst>
                    <a:tab pos="0" algn="l"/>
                  </a:tabLst>
                </a:pP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alibri" panose="020F0502020204030204" pitchFamily="34" charset="0"/>
                      </a:rPr>
                      <m:t>𝐁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zh-CN" altLang="en-US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400" b="1" i="1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400" b="1">
                            <a:solidFill>
                              <a:srgbClr val="00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𝐩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𝛑</m:t>
                            </m:r>
                          </m:e>
                          <m:sup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:</a:t>
                </a:r>
                <a:r>
                  <a:rPr lang="en-US" altLang="zh-CN" sz="2400" b="1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BESIII precision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comparable</a:t>
                </a:r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with </a:t>
                </a:r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Belle’s</a:t>
                </a:r>
              </a:p>
              <a:p>
                <a:pPr marL="349200" lvl="6" indent="-349200" fontAlgn="t">
                  <a:spcBef>
                    <a:spcPts val="600"/>
                  </a:spcBef>
                  <a:buFont typeface="Wingdings" panose="05000000000000000000" pitchFamily="2" charset="2"/>
                  <a:buChar char="p"/>
                  <a:tabLst>
                    <a:tab pos="0" algn="l"/>
                  </a:tabLs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BESIII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Calibri" panose="020F0502020204030204" pitchFamily="34" charset="0"/>
                      </a:rPr>
                      <m:t>𝐁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zh-CN" altLang="en-US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400" b="1">
                            <a:solidFill>
                              <a:srgbClr val="000000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𝐩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𝛑</m:t>
                            </m:r>
                          </m:e>
                          <m:sup>
                            <m:r>
                              <a:rPr lang="en-US" altLang="zh-CN" sz="2400" b="1">
                                <a:solidFill>
                                  <a:srgbClr val="000000"/>
                                </a:solidFill>
                                <a:latin typeface="Cambria Math"/>
                                <a:sym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is compatible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with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BELLE's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within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2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𝞼</a:t>
                </a:r>
                <a:endParaRPr lang="en-US" altLang="zh-CN" sz="2400" b="1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  <a:p>
                <a:pPr marL="349200" lvl="6" indent="-349200" fontAlgn="t">
                  <a:spcBef>
                    <a:spcPts val="600"/>
                  </a:spcBef>
                  <a:buFont typeface="Wingdings" panose="05000000000000000000" pitchFamily="2" charset="2"/>
                  <a:buChar char="p"/>
                  <a:tabLst>
                    <a:tab pos="0" algn="l"/>
                  </a:tabLst>
                </a:pPr>
                <a:r>
                  <a:rPr lang="en-US" altLang="zh-CN" sz="2400" b="1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I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mproved </a:t>
                </a:r>
                <a:r>
                  <a:rPr lang="en-US" altLang="zh-CN" sz="2400" b="1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precisions of the other 11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modes </a:t>
                </a:r>
                <a:r>
                  <a:rPr lang="en-US" altLang="zh-CN" sz="2400" b="1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significantly</a:t>
                </a:r>
                <a:endParaRPr lang="zh-CN" altLang="en-US" sz="2400" b="1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36" y="4997722"/>
                <a:ext cx="8390840" cy="140583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1017" t="-3478" b="-56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6B1-37E8-4CFE-833B-8E41AAEF0E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</a:rPr>
              <a:t>Study of SCS Decays </a:t>
            </a:r>
            <a:r>
              <a:rPr lang="en-US" altLang="zh-CN" sz="3200" b="1">
                <a:solidFill>
                  <a:srgbClr val="FFFF00"/>
                </a:solidFill>
                <a:latin typeface="Symbol" charset="2"/>
                <a:ea typeface="黑体" charset="0"/>
                <a:cs typeface="Times New Roman" charset="0"/>
              </a:rPr>
              <a:t>L</a:t>
            </a:r>
            <a:r>
              <a:rPr lang="en-US" altLang="zh-CN" sz="3200" b="1" baseline="-25000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</a:rPr>
              <a:t>c</a:t>
            </a:r>
            <a:r>
              <a:rPr lang="en-US" altLang="zh-CN" sz="3200" b="1" baseline="30000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</a:rPr>
              <a:t>+</a:t>
            </a: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  <a:sym typeface="Wingdings" charset="2"/>
              </a:rPr>
              <a:t>p</a:t>
            </a:r>
            <a:r>
              <a:rPr lang="en-US" altLang="zh-CN" sz="3200" b="1">
                <a:solidFill>
                  <a:srgbClr val="FFFF00"/>
                </a:solidFill>
                <a:latin typeface="Symbol" charset="2"/>
                <a:ea typeface="黑体" charset="0"/>
                <a:cs typeface="Segoe UI" charset="0"/>
                <a:sym typeface="Wingdings" charset="2"/>
              </a:rPr>
              <a:t>p</a:t>
            </a:r>
            <a:r>
              <a:rPr lang="en-US" altLang="zh-CN" sz="3200" b="1" baseline="30000">
                <a:solidFill>
                  <a:srgbClr val="FFFF00"/>
                </a:solidFill>
                <a:latin typeface="Symbol" charset="2"/>
                <a:ea typeface="黑体" charset="0"/>
                <a:cs typeface="Segoe UI" charset="0"/>
                <a:sym typeface="Wingdings" charset="2"/>
              </a:rPr>
              <a:t>+</a:t>
            </a:r>
            <a:r>
              <a:rPr lang="en-US" altLang="zh-CN" sz="3200" b="1">
                <a:solidFill>
                  <a:srgbClr val="FFFF00"/>
                </a:solidFill>
                <a:latin typeface="Symbol" charset="2"/>
                <a:ea typeface="黑体" charset="0"/>
                <a:cs typeface="Times New Roman" charset="0"/>
                <a:sym typeface="Wingdings" charset="2"/>
              </a:rPr>
              <a:t>p</a:t>
            </a:r>
            <a:r>
              <a:rPr lang="en-US" altLang="zh-CN" sz="3200" b="1" baseline="30000">
                <a:solidFill>
                  <a:srgbClr val="FFFF00"/>
                </a:solidFill>
                <a:latin typeface="Symbol" charset="2"/>
                <a:ea typeface="黑体" charset="0"/>
                <a:cs typeface="Times New Roman" charset="0"/>
                <a:sym typeface="Wingdings" charset="2"/>
              </a:rPr>
              <a:t>- </a:t>
            </a: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  <a:sym typeface="Wingdings" charset="2"/>
              </a:rPr>
              <a:t>and </a:t>
            </a:r>
            <a:r>
              <a:rPr lang="en-US" altLang="zh-CN" sz="3200" b="1">
                <a:solidFill>
                  <a:srgbClr val="FFFF00"/>
                </a:solidFill>
                <a:latin typeface="Symbol" charset="2"/>
                <a:ea typeface="黑体" charset="0"/>
                <a:cs typeface="Times New Roman" charset="0"/>
              </a:rPr>
              <a:t>L</a:t>
            </a:r>
            <a:r>
              <a:rPr lang="en-US" altLang="zh-CN" sz="3200" b="1" baseline="-25000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</a:rPr>
              <a:t>c</a:t>
            </a:r>
            <a:r>
              <a:rPr lang="en-US" altLang="zh-CN" sz="3200" b="1" baseline="30000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</a:rPr>
              <a:t>+</a:t>
            </a: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  <a:sym typeface="Wingdings" charset="2"/>
              </a:rPr>
              <a:t>p</a:t>
            </a: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Segoe UI" charset="0"/>
                <a:cs typeface="Times New Roman" charset="0"/>
                <a:sym typeface="Wingdings" charset="2"/>
              </a:rPr>
              <a:t>K</a:t>
            </a:r>
            <a:r>
              <a:rPr lang="en-US" altLang="zh-CN" sz="3200" b="1" baseline="30000">
                <a:solidFill>
                  <a:srgbClr val="FFFF00"/>
                </a:solidFill>
                <a:latin typeface="Times New Roman" charset="0"/>
                <a:ea typeface="Segoe UI" charset="0"/>
                <a:cs typeface="Times New Roman" charset="0"/>
                <a:sym typeface="Wingdings" charset="2"/>
              </a:rPr>
              <a:t>+</a:t>
            </a:r>
            <a:r>
              <a:rPr lang="en-US" altLang="zh-CN" sz="3200" b="1">
                <a:solidFill>
                  <a:srgbClr val="FFFF00"/>
                </a:solidFill>
                <a:latin typeface="Times New Roman" charset="0"/>
                <a:ea typeface="黑体" charset="0"/>
                <a:cs typeface="Times New Roman" charset="0"/>
                <a:sym typeface="Wingdings" charset="2"/>
              </a:rPr>
              <a:t>K</a:t>
            </a:r>
            <a:r>
              <a:rPr lang="en-US" altLang="zh-CN" sz="3200" b="1" baseline="30000">
                <a:solidFill>
                  <a:srgbClr val="FFFF00"/>
                </a:solidFill>
                <a:latin typeface="Symbol" charset="2"/>
                <a:ea typeface="黑体" charset="0"/>
                <a:cs typeface="Times New Roman" charset="0"/>
                <a:sym typeface="Wingdings" charset="2"/>
              </a:rPr>
              <a:t>- </a:t>
            </a:r>
            <a:endParaRPr lang="el-GR" altLang="zh-CN" sz="3200" b="1">
              <a:solidFill>
                <a:srgbClr val="FFFF00"/>
              </a:solidFill>
              <a:latin typeface="Times New Roman" charset="0"/>
              <a:ea typeface="黑体" charset="0"/>
              <a:cs typeface="Times New Roman" charset="0"/>
            </a:endParaRPr>
          </a:p>
        </p:txBody>
      </p:sp>
      <p:pic>
        <p:nvPicPr>
          <p:cNvPr id="1536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55435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625" y="819150"/>
            <a:ext cx="1257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Symbol" pitchFamily="18" charset="2"/>
                <a:ea typeface="Segoe UI" pitchFamily="34" charset="0"/>
                <a:cs typeface="Segoe UI" pitchFamily="34" charset="0"/>
              </a:rPr>
              <a:t>L</a:t>
            </a:r>
            <a:r>
              <a:rPr lang="en-US" altLang="zh-CN" baseline="-250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zh-CN" dirty="0" err="1">
                <a:solidFill>
                  <a:srgbClr val="FF0000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zh-CN" baseline="30000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-</a:t>
            </a:r>
            <a:r>
              <a:rPr lang="en-US" altLang="zh-CN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zh-CN" baseline="30000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+</a:t>
            </a:r>
            <a:endParaRPr lang="zh-CN" altLang="en-US" baseline="30000" dirty="0">
              <a:solidFill>
                <a:srgbClr val="FF0000"/>
              </a:solidFill>
              <a:latin typeface="Symbol" pitchFamily="18" charset="2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3219450" y="806450"/>
            <a:ext cx="126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  <a:latin typeface="Symbol" charset="2"/>
              </a:rPr>
              <a:t>L</a:t>
            </a:r>
            <a:r>
              <a:rPr lang="en-US" altLang="zh-CN" baseline="-2500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lang="en-US" altLang="zh-CN" baseline="30000">
                <a:solidFill>
                  <a:srgbClr val="FF0000"/>
                </a:solidFill>
                <a:latin typeface="Times New Roman" charset="0"/>
              </a:rPr>
              <a:t>+</a:t>
            </a:r>
            <a:r>
              <a:rPr lang="en-US" altLang="zh-CN">
                <a:solidFill>
                  <a:srgbClr val="FF0000"/>
                </a:solidFill>
                <a:latin typeface="Times New Roman" charset="0"/>
                <a:sym typeface="Wingdings" charset="2"/>
              </a:rPr>
              <a:t>p</a:t>
            </a:r>
            <a:r>
              <a:rPr lang="en-US" altLang="zh-CN">
                <a:solidFill>
                  <a:srgbClr val="FF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zh-CN" baseline="30000">
                <a:solidFill>
                  <a:srgbClr val="FF0000"/>
                </a:solidFill>
                <a:latin typeface="Symbol" charset="2"/>
                <a:sym typeface="Wingdings" charset="2"/>
              </a:rPr>
              <a:t>+</a:t>
            </a:r>
            <a:r>
              <a:rPr lang="en-US" altLang="zh-CN">
                <a:solidFill>
                  <a:srgbClr val="FF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zh-CN" baseline="30000">
                <a:solidFill>
                  <a:srgbClr val="FF0000"/>
                </a:solidFill>
                <a:latin typeface="Symbol" charset="2"/>
                <a:sym typeface="Wingdings" charset="2"/>
              </a:rPr>
              <a:t>-</a:t>
            </a:r>
            <a:endParaRPr lang="zh-CN" altLang="en-US" baseline="30000">
              <a:solidFill>
                <a:srgbClr val="FF0000"/>
              </a:solidFill>
              <a:latin typeface="Symbol" charset="2"/>
            </a:endParaRPr>
          </a:p>
        </p:txBody>
      </p:sp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409950"/>
            <a:ext cx="533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073150"/>
            <a:ext cx="4476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7450"/>
            <a:ext cx="4476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8250"/>
            <a:ext cx="4476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729038"/>
            <a:ext cx="4476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8"/>
          <p:cNvSpPr txBox="1">
            <a:spLocks noChangeArrowheads="1"/>
          </p:cNvSpPr>
          <p:nvPr/>
        </p:nvSpPr>
        <p:spPr bwMode="auto">
          <a:xfrm>
            <a:off x="557213" y="116522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Times New Roman" charset="0"/>
              </a:rPr>
              <a:t>5940±85</a:t>
            </a:r>
            <a:endParaRPr lang="zh-CN" altLang="en-US" b="1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5372" name="TextBox 9"/>
          <p:cNvSpPr txBox="1">
            <a:spLocks noChangeArrowheads="1"/>
          </p:cNvSpPr>
          <p:nvPr/>
        </p:nvSpPr>
        <p:spPr bwMode="auto">
          <a:xfrm>
            <a:off x="3243263" y="1176338"/>
            <a:ext cx="99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Times New Roman" charset="0"/>
              </a:rPr>
              <a:t>495±35</a:t>
            </a:r>
            <a:endParaRPr lang="zh-CN" altLang="en-US" b="1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63" y="3473450"/>
            <a:ext cx="2028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0000CC"/>
                </a:solidFill>
                <a:latin typeface="Symbol" pitchFamily="18" charset="2"/>
                <a:ea typeface="Segoe UI" pitchFamily="34" charset="0"/>
                <a:cs typeface="Segoe UI" pitchFamily="34" charset="0"/>
              </a:rPr>
              <a:t>L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+</a:t>
            </a:r>
            <a:r>
              <a:rPr lang="en-US" altLang="zh-CN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err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zh-CN" dirty="0" err="1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zh-CN" baseline="30000" dirty="0" err="1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dirty="0" err="1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altLang="zh-CN" dirty="0">
                <a:solidFill>
                  <a:srgbClr val="0000CC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[</a:t>
            </a:r>
            <a:r>
              <a:rPr lang="en-US" altLang="zh-CN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non</a:t>
            </a:r>
            <a:r>
              <a:rPr lang="en-US" altLang="zh-CN" dirty="0">
                <a:solidFill>
                  <a:srgbClr val="0000CC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-f]</a:t>
            </a:r>
            <a:endParaRPr lang="zh-CN" altLang="en-US" dirty="0">
              <a:solidFill>
                <a:srgbClr val="0000CC"/>
              </a:solidFill>
              <a:latin typeface="Symbol" pitchFamily="18" charset="2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576263" y="3775075"/>
            <a:ext cx="76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CC"/>
                </a:solidFill>
                <a:latin typeface="Times New Roman" charset="0"/>
              </a:rPr>
              <a:t>38±9</a:t>
            </a:r>
            <a:endParaRPr lang="zh-CN" altLang="en-US" b="1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9471" name="TextBox 16"/>
          <p:cNvSpPr txBox="1">
            <a:spLocks noChangeArrowheads="1"/>
          </p:cNvSpPr>
          <p:nvPr/>
        </p:nvSpPr>
        <p:spPr bwMode="auto">
          <a:xfrm>
            <a:off x="304800" y="3116263"/>
            <a:ext cx="523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i="1" dirty="0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</a:rPr>
              <a:t>Two-dimensional </a:t>
            </a:r>
            <a:r>
              <a:rPr lang="en-US" altLang="zh-CN" b="1" i="1" dirty="0" err="1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</a:rPr>
              <a:t>unbinned</a:t>
            </a:r>
            <a:r>
              <a:rPr lang="en-US" altLang="zh-CN" b="1" i="1" dirty="0">
                <a:solidFill>
                  <a:srgbClr val="0000CC"/>
                </a:solidFill>
                <a:latin typeface="+mj-lt"/>
                <a:ea typeface="宋体" pitchFamily="2" charset="-122"/>
                <a:cs typeface="Times New Roman" pitchFamily="18" charset="0"/>
              </a:rPr>
              <a:t> maximum likelihood fit</a:t>
            </a:r>
            <a:endParaRPr lang="zh-CN" altLang="en-US" b="1" i="1" dirty="0">
              <a:solidFill>
                <a:srgbClr val="0000CC"/>
              </a:solidFill>
              <a:latin typeface="+mj-lt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53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02050"/>
            <a:ext cx="895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Box 14"/>
          <p:cNvSpPr txBox="1">
            <a:spLocks noChangeArrowheads="1"/>
          </p:cNvSpPr>
          <p:nvPr/>
        </p:nvSpPr>
        <p:spPr bwMode="auto">
          <a:xfrm>
            <a:off x="3536950" y="3790950"/>
            <a:ext cx="76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Times New Roman" charset="0"/>
              </a:rPr>
              <a:t>44±8</a:t>
            </a:r>
            <a:endParaRPr lang="zh-CN" altLang="en-US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6313" y="3505200"/>
            <a:ext cx="1963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Symbol" pitchFamily="18" charset="2"/>
                <a:ea typeface="Segoe UI" pitchFamily="34" charset="0"/>
                <a:cs typeface="Segoe UI" pitchFamily="34" charset="0"/>
              </a:rPr>
              <a:t>L</a:t>
            </a:r>
            <a:r>
              <a:rPr lang="en-US" altLang="zh-CN" baseline="-250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zh-CN" dirty="0" err="1">
                <a:solidFill>
                  <a:srgbClr val="FF0000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zh-CN" baseline="30000" dirty="0" err="1">
                <a:solidFill>
                  <a:srgbClr val="FF0000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dirty="0" err="1">
                <a:solidFill>
                  <a:srgbClr val="FF0000"/>
                </a:solidFill>
                <a:latin typeface="+mj-lt"/>
                <a:ea typeface="宋体" pitchFamily="2" charset="-122"/>
                <a:cs typeface="Times New Roman" pitchFamily="18" charset="0"/>
                <a:sym typeface="Wingdings" pitchFamily="2" charset="2"/>
              </a:rPr>
              <a:t>K</a:t>
            </a:r>
            <a:r>
              <a:rPr lang="en-US" altLang="zh-CN" baseline="30000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altLang="zh-CN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[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rPr>
              <a:t>via</a:t>
            </a:r>
            <a:r>
              <a:rPr lang="en-US" altLang="zh-CN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cs typeface="Times New Roman" pitchFamily="18" charset="0"/>
                <a:sym typeface="Wingdings" pitchFamily="2" charset="2"/>
              </a:rPr>
              <a:t>-f]</a:t>
            </a:r>
            <a:endParaRPr lang="zh-CN" altLang="en-US" dirty="0">
              <a:solidFill>
                <a:srgbClr val="FF0000"/>
              </a:solidFill>
              <a:latin typeface="Symbol" pitchFamily="18" charset="2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5379" name="TextBox 20"/>
          <p:cNvSpPr txBox="1">
            <a:spLocks noChangeArrowheads="1"/>
          </p:cNvSpPr>
          <p:nvPr/>
        </p:nvSpPr>
        <p:spPr bwMode="auto">
          <a:xfrm>
            <a:off x="5356225" y="1092200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zh-CN" sz="2000">
                <a:latin typeface="Times New Roman" charset="0"/>
              </a:rPr>
              <a:t> Study of SCS decays can shed light on dynamics of  </a:t>
            </a:r>
            <a:r>
              <a:rPr lang="en-US" altLang="zh-CN" sz="2000">
                <a:latin typeface="Symbol" charset="2"/>
              </a:rPr>
              <a:t>L</a:t>
            </a:r>
            <a:r>
              <a:rPr lang="en-US" altLang="zh-CN" sz="2000" baseline="-25000">
                <a:latin typeface="Times New Roman" charset="0"/>
              </a:rPr>
              <a:t>c</a:t>
            </a:r>
            <a:r>
              <a:rPr lang="en-US" altLang="zh-CN" sz="2000" baseline="30000">
                <a:latin typeface="Times New Roman" charset="0"/>
              </a:rPr>
              <a:t>+</a:t>
            </a:r>
            <a:r>
              <a:rPr lang="en-US" altLang="zh-CN" sz="2000">
                <a:latin typeface="Times New Roman" charset="0"/>
              </a:rPr>
              <a:t> decays</a:t>
            </a:r>
            <a:endParaRPr lang="zh-CN" altLang="en-US" sz="2000">
              <a:latin typeface="Times New Roman" charset="0"/>
            </a:endParaRP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5356225" y="1843088"/>
            <a:ext cx="3810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zh-CN" sz="2000">
                <a:latin typeface="Symbol" charset="2"/>
              </a:rPr>
              <a:t> B[L</a:t>
            </a:r>
            <a:r>
              <a:rPr lang="en-US" altLang="zh-CN" sz="2000" baseline="-25000">
                <a:latin typeface="Times New Roman" charset="0"/>
              </a:rPr>
              <a:t>c</a:t>
            </a:r>
            <a:r>
              <a:rPr lang="en-US" altLang="zh-CN" sz="2000" baseline="30000">
                <a:latin typeface="Times New Roman" charset="0"/>
              </a:rPr>
              <a:t>+</a:t>
            </a:r>
            <a:r>
              <a:rPr lang="en-US" altLang="zh-CN" sz="2000">
                <a:latin typeface="Times New Roman" charset="0"/>
                <a:sym typeface="Wingdings" charset="2"/>
              </a:rPr>
              <a:t></a:t>
            </a:r>
            <a:r>
              <a:rPr lang="en-US" altLang="zh-CN" sz="2000">
                <a:latin typeface="Times New Roman" charset="0"/>
              </a:rPr>
              <a:t>p</a:t>
            </a:r>
            <a:r>
              <a:rPr lang="en-US" altLang="zh-CN" sz="2000">
                <a:latin typeface="Symbol" charset="2"/>
              </a:rPr>
              <a:t>f</a:t>
            </a:r>
            <a:r>
              <a:rPr lang="en-US" altLang="zh-CN" sz="2000">
                <a:latin typeface="Times New Roman" charset="0"/>
              </a:rPr>
              <a:t>] is of particular interest since it proceeds W-exchange only, which is essential to validate the theoretical models and test the application of large-N</a:t>
            </a:r>
            <a:r>
              <a:rPr lang="en-US" altLang="zh-CN" sz="2000" baseline="-25000">
                <a:latin typeface="Times New Roman" charset="0"/>
              </a:rPr>
              <a:t>c</a:t>
            </a:r>
            <a:r>
              <a:rPr lang="en-US" altLang="zh-CN" sz="2000">
                <a:latin typeface="Times New Roman" charset="0"/>
              </a:rPr>
              <a:t> factorization in charmed baryon. </a:t>
            </a:r>
            <a:endParaRPr lang="zh-CN" altLang="en-US" sz="2000">
              <a:latin typeface="Times New Roman" charset="0"/>
            </a:endParaRP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5334000" y="3752850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zh-CN" sz="2000">
                <a:latin typeface="Symbol" charset="2"/>
              </a:rPr>
              <a:t> </a:t>
            </a:r>
            <a:r>
              <a:rPr lang="en-US" altLang="zh-CN" sz="2000">
                <a:latin typeface="Times New Roman" charset="0"/>
              </a:rPr>
              <a:t>ST study, relative BFs to </a:t>
            </a:r>
            <a:r>
              <a:rPr lang="en-US" altLang="zh-CN" sz="2000">
                <a:latin typeface="Symbol" charset="2"/>
              </a:rPr>
              <a:t>L</a:t>
            </a:r>
            <a:r>
              <a:rPr lang="en-US" altLang="zh-CN" sz="2000" baseline="-25000">
                <a:latin typeface="Times New Roman" charset="0"/>
              </a:rPr>
              <a:t>c</a:t>
            </a:r>
            <a:r>
              <a:rPr lang="en-US" altLang="zh-CN" sz="2000" baseline="30000">
                <a:latin typeface="Times New Roman" charset="0"/>
              </a:rPr>
              <a:t>+</a:t>
            </a:r>
            <a:r>
              <a:rPr lang="en-US" altLang="zh-CN" sz="2000">
                <a:latin typeface="Times New Roman" charset="0"/>
                <a:sym typeface="Wingdings" charset="2"/>
              </a:rPr>
              <a:t></a:t>
            </a:r>
            <a:r>
              <a:rPr lang="en-US" altLang="zh-CN" sz="2000">
                <a:latin typeface="Times New Roman" charset="0"/>
              </a:rPr>
              <a:t>pK</a:t>
            </a:r>
            <a:r>
              <a:rPr lang="en-US" altLang="zh-CN" sz="2000" baseline="30000">
                <a:latin typeface="Symbol" charset="2"/>
              </a:rPr>
              <a:t>-</a:t>
            </a:r>
            <a:r>
              <a:rPr lang="en-US" altLang="zh-CN" sz="2000">
                <a:latin typeface="Symbol" charset="2"/>
              </a:rPr>
              <a:t>p</a:t>
            </a:r>
            <a:r>
              <a:rPr lang="en-US" altLang="zh-CN" sz="2000" baseline="30000">
                <a:latin typeface="Symbol" charset="2"/>
              </a:rPr>
              <a:t>+</a:t>
            </a:r>
            <a:r>
              <a:rPr lang="en-US" altLang="zh-CN" sz="2000">
                <a:latin typeface="Times New Roman" charset="0"/>
              </a:rPr>
              <a:t> is measured. </a:t>
            </a:r>
            <a:endParaRPr lang="zh-CN" altLang="en-US" sz="2000">
              <a:latin typeface="Times New Roman" charset="0"/>
            </a:endParaRPr>
          </a:p>
        </p:txBody>
      </p:sp>
      <p:pic>
        <p:nvPicPr>
          <p:cNvPr id="1538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740400"/>
            <a:ext cx="74136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TextBox 25"/>
          <p:cNvSpPr txBox="1">
            <a:spLocks noChangeArrowheads="1"/>
          </p:cNvSpPr>
          <p:nvPr/>
        </p:nvSpPr>
        <p:spPr bwMode="auto">
          <a:xfrm>
            <a:off x="5334000" y="4495800"/>
            <a:ext cx="3810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en-US" altLang="zh-CN" sz="2000">
                <a:latin typeface="Symbol" charset="2"/>
              </a:rPr>
              <a:t> </a:t>
            </a:r>
            <a:r>
              <a:rPr lang="en-US" altLang="zh-CN" sz="2000">
                <a:latin typeface="Times New Roman" charset="0"/>
              </a:rPr>
              <a:t>Input BESIII measurement: </a:t>
            </a:r>
          </a:p>
          <a:p>
            <a:pPr eaLnBrk="1" hangingPunct="1"/>
            <a:r>
              <a:rPr lang="en-US" altLang="zh-CN">
                <a:latin typeface="Times New Roman" charset="0"/>
              </a:rPr>
              <a:t>B[</a:t>
            </a:r>
            <a:r>
              <a:rPr lang="en-US" altLang="zh-CN">
                <a:latin typeface="Symbol" charset="2"/>
              </a:rPr>
              <a:t>L</a:t>
            </a:r>
            <a:r>
              <a:rPr lang="en-US" altLang="zh-CN" baseline="-25000">
                <a:latin typeface="Times New Roman" charset="0"/>
              </a:rPr>
              <a:t>c</a:t>
            </a:r>
            <a:r>
              <a:rPr lang="en-US" altLang="zh-CN" baseline="30000">
                <a:latin typeface="Times New Roman" charset="0"/>
              </a:rPr>
              <a:t>+</a:t>
            </a:r>
            <a:r>
              <a:rPr lang="en-US" altLang="zh-CN">
                <a:latin typeface="Times New Roman" charset="0"/>
                <a:sym typeface="Wingdings" charset="2"/>
              </a:rPr>
              <a:t></a:t>
            </a:r>
            <a:r>
              <a:rPr lang="en-US" altLang="zh-CN">
                <a:latin typeface="Times New Roman" charset="0"/>
              </a:rPr>
              <a:t>pK</a:t>
            </a:r>
            <a:r>
              <a:rPr lang="en-US" altLang="zh-CN" baseline="30000">
                <a:latin typeface="Symbol" charset="2"/>
              </a:rPr>
              <a:t>-</a:t>
            </a:r>
            <a:r>
              <a:rPr lang="en-US" altLang="zh-CN">
                <a:latin typeface="Symbol" charset="2"/>
              </a:rPr>
              <a:t>p</a:t>
            </a:r>
            <a:r>
              <a:rPr lang="en-US" altLang="zh-CN" baseline="30000">
                <a:latin typeface="Symbol" charset="2"/>
              </a:rPr>
              <a:t>+</a:t>
            </a:r>
            <a:r>
              <a:rPr lang="en-US" altLang="zh-CN">
                <a:latin typeface="Times New Roman" charset="0"/>
              </a:rPr>
              <a:t>]=(5.84</a:t>
            </a:r>
            <a:r>
              <a:rPr lang="en-US" altLang="zh-CN">
                <a:latin typeface="Calibri" charset="0"/>
              </a:rPr>
              <a:t>±</a:t>
            </a:r>
            <a:r>
              <a:rPr lang="en-US" altLang="zh-CN">
                <a:latin typeface="Times New Roman" charset="0"/>
              </a:rPr>
              <a:t>0.27</a:t>
            </a:r>
            <a:r>
              <a:rPr lang="en-US" altLang="zh-CN">
                <a:latin typeface="Calibri" charset="0"/>
              </a:rPr>
              <a:t>±</a:t>
            </a:r>
            <a:r>
              <a:rPr lang="en-US" altLang="zh-CN">
                <a:latin typeface="Times New Roman" charset="0"/>
              </a:rPr>
              <a:t>0.23)%</a:t>
            </a:r>
            <a:endParaRPr lang="zh-CN" altLang="en-US">
              <a:latin typeface="Times New Roman" charset="0"/>
            </a:endParaRPr>
          </a:p>
        </p:txBody>
      </p:sp>
      <p:sp>
        <p:nvSpPr>
          <p:cNvPr id="15384" name="矩形 17"/>
          <p:cNvSpPr>
            <a:spLocks noChangeArrowheads="1"/>
          </p:cNvSpPr>
          <p:nvPr/>
        </p:nvSpPr>
        <p:spPr bwMode="auto">
          <a:xfrm>
            <a:off x="5486400" y="676275"/>
            <a:ext cx="2743200" cy="430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200" b="1">
                <a:solidFill>
                  <a:srgbClr val="FF0000"/>
                </a:solidFill>
                <a:latin typeface="Times New Roman" charset="0"/>
              </a:rPr>
              <a:t>PRL117(2016)232002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0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755576" y="50800"/>
                <a:ext cx="7405687" cy="71437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dirty="0" smtClean="0">
                    <a:effectLst/>
                  </a:rPr>
                  <a:t>BFs of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effectLst/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>
                            <a:effectLst/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>
                    <a:effectLst/>
                  </a:rPr>
                  <a:t> </a:t>
                </a:r>
                <a:r>
                  <a:rPr lang="en-US" altLang="zh-CN" dirty="0" err="1" smtClean="0">
                    <a:effectLst/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L</a:t>
                </a:r>
                <a:r>
                  <a:rPr lang="en-US" altLang="zh-CN" i="1" dirty="0" err="1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l</a:t>
                </a:r>
                <a:r>
                  <a:rPr lang="en-US" altLang="zh-CN" baseline="30000" dirty="0" err="1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+</a:t>
                </a:r>
                <a:r>
                  <a:rPr lang="en-US" altLang="zh-CN" i="1" dirty="0" err="1" smtClean="0">
                    <a:effectLst/>
                    <a:latin typeface="Symbol" panose="05050102010706020507" pitchFamily="18" charset="2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:r>
                  <a:rPr lang="en-US" altLang="zh-CN" i="1" baseline="-25000" dirty="0" err="1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l</a:t>
                </a:r>
                <a:r>
                  <a:rPr lang="en-US" altLang="zh-CN" i="1" baseline="-2500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dirty="0" smtClean="0">
                    <a:effectLst/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decays </a:t>
                </a:r>
                <a:endParaRPr lang="zh-CN" altLang="en-US" dirty="0"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755576" y="50800"/>
                <a:ext cx="7405687" cy="714375"/>
              </a:xfrm>
              <a:blipFill rotWithShape="0">
                <a:blip r:embed="rId3" cstate="print"/>
                <a:stretch>
                  <a:fillRect t="-16949" b="-35593"/>
                </a:stretch>
              </a:blipFill>
            </p:spPr>
            <p:txBody>
              <a:bodyPr>
                <a:normAutofit fontScale="90000"/>
              </a:bodyPr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 4"/>
          <p:cNvGrpSpPr/>
          <p:nvPr/>
        </p:nvGrpSpPr>
        <p:grpSpPr>
          <a:xfrm>
            <a:off x="144118" y="1392227"/>
            <a:ext cx="4327149" cy="3960441"/>
            <a:chOff x="767581" y="4660775"/>
            <a:chExt cx="4598663" cy="3960441"/>
          </a:xfrm>
        </p:grpSpPr>
        <p:grpSp>
          <p:nvGrpSpPr>
            <p:cNvPr id="8" name="组合 13"/>
            <p:cNvGrpSpPr>
              <a:grpSpLocks/>
            </p:cNvGrpSpPr>
            <p:nvPr/>
          </p:nvGrpSpPr>
          <p:grpSpPr bwMode="auto">
            <a:xfrm>
              <a:off x="767581" y="4660775"/>
              <a:ext cx="4598663" cy="3960441"/>
              <a:chOff x="515025" y="1357299"/>
              <a:chExt cx="6680446" cy="5481882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550" y="2044058"/>
                <a:ext cx="6143921" cy="4102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8"/>
              <p:cNvSpPr txBox="1">
                <a:spLocks noChangeArrowheads="1"/>
              </p:cNvSpPr>
              <p:nvPr/>
            </p:nvSpPr>
            <p:spPr bwMode="auto">
              <a:xfrm>
                <a:off x="3609624" y="6200163"/>
                <a:ext cx="2567664" cy="63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U</a:t>
                </a:r>
                <a:r>
                  <a:rPr lang="en-US" altLang="zh-CN" sz="2400" b="1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miss</a:t>
                </a:r>
                <a:r>
                  <a:rPr lang="en-US" altLang="zh-CN" sz="24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(GeV)</a:t>
                </a:r>
                <a:endParaRPr lang="zh-CN" alt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9"/>
              <p:cNvSpPr txBox="1">
                <a:spLocks noChangeArrowheads="1"/>
              </p:cNvSpPr>
              <p:nvPr/>
            </p:nvSpPr>
            <p:spPr bwMode="auto">
              <a:xfrm rot="16200000">
                <a:off x="-1384744" y="3257068"/>
                <a:ext cx="4336063" cy="536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b="1" dirty="0">
                    <a:solidFill>
                      <a:srgbClr val="000000"/>
                    </a:solidFill>
                    <a:latin typeface="Calibri"/>
                    <a:cs typeface="Times New Roman" pitchFamily="18" charset="0"/>
                  </a:rPr>
                  <a:t>Events /0.010  (</a:t>
                </a:r>
                <a:r>
                  <a:rPr lang="en-US" altLang="zh-CN" b="1" dirty="0" err="1">
                    <a:solidFill>
                      <a:srgbClr val="000000"/>
                    </a:solidFill>
                    <a:latin typeface="Calibri"/>
                    <a:cs typeface="Times New Roman" pitchFamily="18" charset="0"/>
                  </a:rPr>
                  <a:t>GeV</a:t>
                </a:r>
                <a:r>
                  <a:rPr lang="en-US" altLang="zh-CN" b="1" dirty="0">
                    <a:solidFill>
                      <a:srgbClr val="000000"/>
                    </a:solidFill>
                    <a:latin typeface="Calibri"/>
                    <a:cs typeface="Times New Roman" pitchFamily="18" charset="0"/>
                  </a:rPr>
                  <a:t>)</a:t>
                </a:r>
                <a:endParaRPr lang="zh-CN" altLang="en-US" b="1" dirty="0">
                  <a:solidFill>
                    <a:srgbClr val="000000"/>
                  </a:solidFill>
                  <a:latin typeface="Calibri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293059" y="4754634"/>
            <a:ext cx="3944059" cy="45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4" name="Equation" r:id="rId5" imgW="2450880" imgH="241200" progId="Equation.DSMT4">
                    <p:embed/>
                  </p:oleObj>
                </mc:Choice>
                <mc:Fallback>
                  <p:oleObj name="Equation" r:id="rId5" imgW="24508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3059" y="4754634"/>
                          <a:ext cx="3944059" cy="45657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932" y="970813"/>
            <a:ext cx="2487982" cy="4353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4116" y="871877"/>
            <a:ext cx="6150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First direct measurement, optimized variables :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grpSp>
        <p:nvGrpSpPr>
          <p:cNvPr id="17" name="组 24"/>
          <p:cNvGrpSpPr/>
          <p:nvPr/>
        </p:nvGrpSpPr>
        <p:grpSpPr>
          <a:xfrm>
            <a:off x="4546470" y="1486086"/>
            <a:ext cx="4098030" cy="3841981"/>
            <a:chOff x="7222479" y="4209638"/>
            <a:chExt cx="4098030" cy="3841981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22479" y="4441250"/>
              <a:ext cx="4098029" cy="361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7355228" y="4209638"/>
              <a:ext cx="3965281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F0000"/>
                </a:buClr>
                <a:buSzPct val="65000"/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charset="0"/>
                </a:rPr>
                <a:t>B[</a:t>
              </a:r>
              <a:r>
                <a:rPr lang="en-US" altLang="zh-CN" sz="2000" dirty="0" err="1">
                  <a:solidFill>
                    <a:prstClr val="black"/>
                  </a:solidFill>
                  <a:latin typeface="Symbol" charset="2"/>
                </a:rPr>
                <a:t>L</a:t>
              </a:r>
              <a:r>
                <a:rPr lang="en-US" altLang="zh-CN" sz="2000" baseline="-25000" dirty="0" err="1">
                  <a:solidFill>
                    <a:prstClr val="black"/>
                  </a:solidFill>
                  <a:latin typeface="Times New Roman" charset="0"/>
                </a:rPr>
                <a:t>c</a:t>
              </a:r>
              <a:r>
                <a:rPr lang="en-US" altLang="zh-CN" sz="2000" baseline="30000" dirty="0">
                  <a:solidFill>
                    <a:prstClr val="black"/>
                  </a:solidFill>
                  <a:latin typeface="Times New Roman" charset="0"/>
                </a:rPr>
                <a:t>+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charset="0"/>
                  <a:sym typeface="Wingdings" charset="2"/>
                </a:rPr>
                <a:t></a:t>
              </a:r>
              <a:r>
                <a:rPr lang="en-US" altLang="zh-CN" sz="2000" dirty="0" err="1">
                  <a:solidFill>
                    <a:prstClr val="black"/>
                  </a:solidFill>
                  <a:latin typeface="Symbol" charset="2"/>
                  <a:sym typeface="Wingdings" charset="2"/>
                </a:rPr>
                <a:t>Lm</a:t>
              </a:r>
              <a:r>
                <a:rPr lang="en-US" altLang="zh-CN" sz="2000" baseline="30000" dirty="0" err="1">
                  <a:solidFill>
                    <a:prstClr val="black"/>
                  </a:solidFill>
                  <a:latin typeface="Times New Roman" charset="0"/>
                  <a:sym typeface="Wingdings" charset="2"/>
                </a:rPr>
                <a:t>+</a:t>
              </a:r>
              <a:r>
                <a:rPr lang="en-US" altLang="zh-CN" sz="2000" dirty="0" err="1">
                  <a:solidFill>
                    <a:prstClr val="black"/>
                  </a:solidFill>
                  <a:latin typeface="Symbol" charset="2"/>
                  <a:sym typeface="Wingdings" charset="2"/>
                </a:rPr>
                <a:t>n</a:t>
              </a:r>
              <a:r>
                <a:rPr lang="en-US" altLang="zh-CN" sz="2000" baseline="-25000" dirty="0" err="1">
                  <a:solidFill>
                    <a:prstClr val="black"/>
                  </a:solidFill>
                  <a:latin typeface="Symbol" charset="2"/>
                  <a:sym typeface="Wingdings" charset="2"/>
                </a:rPr>
                <a:t>m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charset="0"/>
                  <a:sym typeface="Wingdings" charset="2"/>
                </a:rPr>
                <a:t>]=(3.49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charset="0"/>
                  <a:sym typeface="Symbol" charset="2"/>
                </a:rPr>
                <a:t>0.460.26)%</a:t>
              </a:r>
              <a:endParaRPr lang="en-US" altLang="zh-CN" sz="2000" baseline="30000" dirty="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739714" y="2946343"/>
            <a:ext cx="129527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sz="2200" b="1" i="1" dirty="0">
                <a:solidFill>
                  <a:srgbClr val="0036FA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104±11 </a:t>
            </a:r>
            <a:r>
              <a:rPr lang="en-US" altLang="zh-CN" sz="2200" b="1" i="1" dirty="0" smtClean="0">
                <a:solidFill>
                  <a:srgbClr val="0036FA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Events </a:t>
            </a:r>
            <a:endParaRPr lang="en-US" altLang="zh-CN" sz="2200" b="1" i="1" dirty="0">
              <a:solidFill>
                <a:srgbClr val="0036F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7152718" y="3064020"/>
            <a:ext cx="11031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200" b="1" i="1" dirty="0">
                <a:solidFill>
                  <a:srgbClr val="0036FA"/>
                </a:solidFill>
                <a:latin typeface="Calibri"/>
                <a:cs typeface="Times New Roman" panose="02020603050405020304" pitchFamily="18" charset="0"/>
              </a:rPr>
              <a:t>79±11 </a:t>
            </a:r>
            <a:r>
              <a:rPr lang="en-US" altLang="zh-CN" sz="2200" b="1" i="1" dirty="0" smtClean="0">
                <a:solidFill>
                  <a:srgbClr val="0036FA"/>
                </a:solidFill>
                <a:latin typeface="Calibri"/>
                <a:cs typeface="Times New Roman" panose="02020603050405020304" pitchFamily="18" charset="0"/>
              </a:rPr>
              <a:t>Events</a:t>
            </a:r>
            <a:endParaRPr lang="zh-CN" altLang="en-US" sz="2200" b="1" i="1" dirty="0">
              <a:solidFill>
                <a:srgbClr val="0036FA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3" name="矩形 5"/>
          <p:cNvSpPr>
            <a:spLocks noChangeArrowheads="1"/>
          </p:cNvSpPr>
          <p:nvPr/>
        </p:nvSpPr>
        <p:spPr bwMode="auto">
          <a:xfrm>
            <a:off x="1550925" y="5322549"/>
            <a:ext cx="653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Lm</a:t>
            </a:r>
            <a:r>
              <a:rPr lang="en-US" altLang="zh-CN" sz="2400" b="1" baseline="30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zh-CN" sz="2400" b="1" baseline="-25000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altLang="zh-CN" sz="24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]/</a:t>
            </a:r>
            <a:r>
              <a:rPr lang="en-US" altLang="zh-CN" sz="24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en-US" altLang="zh-CN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altLang="zh-CN" sz="2400" b="1" baseline="30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2400" b="1" dirty="0" err="1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zh-CN" sz="2400" b="1" i="1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altLang="zh-CN" sz="2400" b="1" dirty="0">
                <a:solidFill>
                  <a:srgbClr val="0000CC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]= 0.96±0.16±0.04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8446" y="5798504"/>
            <a:ext cx="876555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Important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</a:t>
            </a:r>
            <a:r>
              <a:rPr lang="en-US" altLang="zh-C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test and calibrate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LQCD and lepton universality</a:t>
            </a:r>
            <a:r>
              <a:rPr lang="en-US" altLang="zh-CN" sz="22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altLang="zh-CN" sz="2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61132" y="2012901"/>
            <a:ext cx="23622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PRL115(2015)221805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839419" y="1916832"/>
            <a:ext cx="28289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 767(2017)42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447402" y="3915627"/>
            <a:ext cx="26276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500 pb</a:t>
            </a:r>
            <a:r>
              <a:rPr lang="en-US" altLang="zh-CN" sz="2400" b="1" baseline="30000" dirty="0" smtClean="0">
                <a:solidFill>
                  <a:prstClr val="black"/>
                </a:solidFill>
              </a:rPr>
              <a:t>-1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@ 4.6 </a:t>
            </a:r>
            <a:r>
              <a:rPr lang="en-US" altLang="zh-CN" sz="2400" b="1" dirty="0" err="1" smtClean="0">
                <a:solidFill>
                  <a:prstClr val="black"/>
                </a:solidFill>
              </a:rPr>
              <a:t>GeV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6B1-37E8-4CFE-833B-8E41AAEF0E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683568" y="78489"/>
                <a:ext cx="7405687" cy="71437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b="1" dirty="0" smtClean="0">
                    <a:solidFill>
                      <a:srgbClr val="0000FF"/>
                    </a:solidFill>
                    <a:latin typeface="+mn-lt"/>
                  </a:rPr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effectLst/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effectLst/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nK</a:t>
                </a:r>
                <a:r>
                  <a:rPr lang="en-US" altLang="zh-CN" b="1" baseline="-25000" dirty="0" smtClean="0">
                    <a:solidFill>
                      <a:srgbClr val="0000FF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S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0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endParaRPr lang="zh-CN" altLang="en-US" b="1" baseline="3000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683568" y="78489"/>
                <a:ext cx="7405687" cy="714375"/>
              </a:xfrm>
              <a:blipFill rotWithShape="0">
                <a:blip r:embed="rId2" cstate="print"/>
                <a:stretch>
                  <a:fillRect t="-17094" b="-36752"/>
                </a:stretch>
              </a:blipFill>
            </p:spPr>
            <p:txBody>
              <a:bodyPr>
                <a:normAutofit fontScale="90000"/>
              </a:bodyPr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187757" y="887413"/>
                <a:ext cx="8820150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FF0000"/>
                  </a:buClr>
                  <a:buSzPct val="65000"/>
                </a:pPr>
                <a:r>
                  <a:rPr lang="en-US" altLang="zh-CN" sz="2400" b="1" i="1" dirty="0" smtClean="0">
                    <a:solidFill>
                      <a:srgbClr val="FF0000"/>
                    </a:solidFill>
                    <a:latin typeface="Calibri"/>
                    <a:cs typeface="Calibri" panose="020F0502020204030204" pitchFamily="34" charset="0"/>
                    <a:sym typeface="Wingdings" panose="05000000000000000000" pitchFamily="2" charset="2"/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4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i="1" dirty="0" smtClean="0">
                    <a:solidFill>
                      <a:srgbClr val="FF0000"/>
                    </a:solidFill>
                    <a:latin typeface="Calibri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400" b="1" i="1" dirty="0" smtClean="0">
                    <a:solidFill>
                      <a:srgbClr val="FF0000"/>
                    </a:solidFill>
                    <a:latin typeface="Calibri"/>
                    <a:cs typeface="Calibri" panose="020F0502020204030204" pitchFamily="34" charset="0"/>
                    <a:sym typeface="Wingdings" panose="05000000000000000000" pitchFamily="2" charset="2"/>
                  </a:rPr>
                  <a:t>decays involving </a:t>
                </a:r>
                <a:r>
                  <a:rPr lang="en-US" altLang="zh-CN" sz="2400" b="1" i="1" dirty="0">
                    <a:solidFill>
                      <a:srgbClr val="FF0000"/>
                    </a:solidFill>
                    <a:latin typeface="Calibri"/>
                    <a:cs typeface="Calibri" panose="020F0502020204030204" pitchFamily="34" charset="0"/>
                    <a:sym typeface="Wingdings" panose="05000000000000000000" pitchFamily="2" charset="2"/>
                  </a:rPr>
                  <a:t>the </a:t>
                </a:r>
                <a:r>
                  <a:rPr lang="en-US" altLang="zh-CN" sz="2400" b="1" i="1" dirty="0" smtClean="0">
                    <a:solidFill>
                      <a:srgbClr val="FF0000"/>
                    </a:solidFill>
                    <a:latin typeface="Calibri"/>
                    <a:cs typeface="Calibri" panose="020F0502020204030204" pitchFamily="34" charset="0"/>
                    <a:sym typeface="Wingdings" panose="05000000000000000000" pitchFamily="2" charset="2"/>
                  </a:rPr>
                  <a:t>neutron in final states</a:t>
                </a:r>
                <a:r>
                  <a:rPr lang="en-US" altLang="zh-CN" sz="2400" b="1" dirty="0" smtClean="0">
                    <a:solidFill>
                      <a:srgbClr val="0000CC"/>
                    </a:solidFill>
                    <a:latin typeface="Calibri"/>
                    <a:cs typeface="Calibri" panose="020F0502020204030204" pitchFamily="34" charset="0"/>
                    <a:sym typeface="Wingdings" panose="05000000000000000000" pitchFamily="2" charset="2"/>
                  </a:rPr>
                  <a:t>.</a:t>
                </a:r>
                <a:r>
                  <a:rPr lang="en-US" altLang="zh-CN" sz="2400" b="1" dirty="0" smtClean="0">
                    <a:solidFill>
                      <a:srgbClr val="0000CC"/>
                    </a:solidFill>
                    <a:latin typeface="Calibri"/>
                    <a:sym typeface="Wingdings" panose="05000000000000000000" pitchFamily="2" charset="2"/>
                  </a:rPr>
                  <a:t> </a:t>
                </a:r>
                <a:endParaRPr lang="en-US" altLang="zh-CN" sz="2400" b="1" dirty="0">
                  <a:solidFill>
                    <a:srgbClr val="0000CC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757" y="887413"/>
                <a:ext cx="8820150" cy="461665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1106" t="-10667" b="-30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188203" y="5817458"/>
            <a:ext cx="880966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 dirty="0">
                <a:solidFill>
                  <a:prstClr val="black"/>
                </a:solidFill>
                <a:cs typeface="Calibri" panose="020F0502020204030204" pitchFamily="34" charset="0"/>
              </a:rPr>
              <a:t>The relative BF of neutron-involved mode to proton-involved mode is essential to test</a:t>
            </a:r>
            <a:r>
              <a:rPr lang="en-US" altLang="zh-CN" sz="2000" b="1" i="1" dirty="0">
                <a:solidFill>
                  <a:srgbClr val="FF0000"/>
                </a:solidFill>
                <a:cs typeface="Calibri" panose="020F0502020204030204" pitchFamily="34" charset="0"/>
              </a:rPr>
              <a:t> the isospin symmetry and extract the strong phases of different final states.</a:t>
            </a:r>
            <a:endParaRPr lang="zh-CN" altLang="en-US" sz="2000" b="1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479897"/>
            <a:ext cx="42672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87835"/>
            <a:ext cx="4672013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15063" y="1808510"/>
            <a:ext cx="11430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65000"/>
            </a:pPr>
            <a:r>
              <a:rPr lang="en-US" altLang="zh-C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83±11</a:t>
            </a:r>
            <a:endParaRPr lang="en-US" altLang="zh-CN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528" y="4677122"/>
            <a:ext cx="4071938" cy="97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</a:t>
            </a:r>
            <a:r>
              <a:rPr lang="en-US" altLang="zh-CN" sz="1687" b="1" dirty="0" err="1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1687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nK</a:t>
            </a:r>
            <a:r>
              <a:rPr lang="en-US" altLang="zh-CN" sz="1687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altLang="zh-CN" sz="1687" b="1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]=(1.82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0.230.11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)%</a:t>
            </a:r>
          </a:p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B[</a:t>
            </a:r>
            <a:r>
              <a:rPr lang="en-US" altLang="zh-CN" sz="1687" b="1" dirty="0" err="1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1687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nK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altLang="zh-CN" sz="1687" b="1" dirty="0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]/B[</a:t>
            </a:r>
            <a:r>
              <a:rPr lang="en-US" altLang="zh-CN" sz="1687" b="1" dirty="0" err="1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1687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687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pK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zh-CN" sz="1687" b="1" dirty="0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]=0.62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0.09</a:t>
            </a:r>
          </a:p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B[</a:t>
            </a:r>
            <a:r>
              <a:rPr lang="en-US" altLang="zh-CN" sz="1687" b="1" dirty="0" err="1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1687" b="1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nK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altLang="zh-CN" sz="1687" b="1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]/B[</a:t>
            </a:r>
            <a:r>
              <a:rPr lang="en-US" altLang="zh-CN" sz="1687" b="1" dirty="0" err="1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1687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pK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altLang="zh-CN" sz="1687" b="1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altLang="zh-CN" sz="1687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]=0.97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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0.16</a:t>
            </a:r>
          </a:p>
        </p:txBody>
      </p:sp>
      <p:sp>
        <p:nvSpPr>
          <p:cNvPr id="20" name="矩形 17"/>
          <p:cNvSpPr>
            <a:spLocks noChangeArrowheads="1"/>
          </p:cNvSpPr>
          <p:nvPr/>
        </p:nvSpPr>
        <p:spPr bwMode="auto">
          <a:xfrm>
            <a:off x="6126163" y="1268760"/>
            <a:ext cx="2743200" cy="430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PRL118(2016)112001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530792" y="4680297"/>
            <a:ext cx="4375084" cy="97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The phase difference between I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(0)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 and I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(1)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:</a:t>
            </a:r>
          </a:p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cos</a:t>
            </a:r>
            <a:r>
              <a:rPr lang="en-US" altLang="zh-CN" sz="1687" b="1" dirty="0" err="1" smtClean="0">
                <a:solidFill>
                  <a:prstClr val="black"/>
                </a:solidFill>
                <a:latin typeface="Symbol" pitchFamily="18" charset="2"/>
                <a:cs typeface="Times New Roman" panose="02020603050405020304" pitchFamily="18" charset="0"/>
                <a:sym typeface="Symbol" panose="05050102010706020507" charset="0"/>
              </a:rPr>
              <a:t>d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=</a:t>
            </a:r>
            <a:r>
              <a:rPr lang="en-US" altLang="zh-CN" sz="1687" b="1" dirty="0" smtClean="0">
                <a:solidFill>
                  <a:prstClr val="black"/>
                </a:solidFill>
                <a:latin typeface="Symbol" pitchFamily="18" charset="2"/>
                <a:cs typeface="Times New Roman" panose="02020603050405020304" pitchFamily="18" charset="0"/>
                <a:sym typeface="Symbol" panose="05050102010706020507" charset="0"/>
              </a:rPr>
              <a:t>-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0.24  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0.08 </a:t>
            </a:r>
          </a:p>
          <a:p>
            <a:pPr>
              <a:buClr>
                <a:srgbClr val="FF0000"/>
              </a:buClr>
              <a:buSzPct val="65000"/>
              <a:buFontTx/>
              <a:buNone/>
              <a:defRPr/>
            </a:pP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and relative strength: |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I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(1)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|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/|I</a:t>
            </a:r>
            <a:r>
              <a:rPr lang="en-US" altLang="zh-CN" sz="1687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(0)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|= </a:t>
            </a:r>
            <a:r>
              <a:rPr lang="en-US" altLang="zh-CN" sz="168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1.14  </a:t>
            </a:r>
            <a:r>
              <a:rPr lang="en-US" altLang="zh-CN" sz="168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0.11</a:t>
            </a:r>
            <a:endParaRPr lang="en-US" altLang="zh-CN" sz="1687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Feb. 20, 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6B1-37E8-4CFE-833B-8E41AAEF0E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268" y="2232474"/>
            <a:ext cx="3837595" cy="818687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59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9455"/>
            <a:ext cx="5037268" cy="36871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90" y="4778831"/>
            <a:ext cx="5398277" cy="912385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00090" y="31649"/>
                <a:ext cx="91529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600" dirty="0" smtClean="0"/>
                  <a:t>Absolute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3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→</m:t>
                    </m:r>
                    <m:r>
                      <m:rPr>
                        <m:sty m:val="p"/>
                      </m:rPr>
                      <a:rPr kumimoji="1" lang="el-GR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𝑎𝑛𝑦𝑡h𝑖𝑛𝑔</m:t>
                    </m:r>
                  </m:oMath>
                </a14:m>
                <a:endParaRPr kumimoji="1" lang="zh-CN" altLang="en-US" sz="36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90" y="31649"/>
                <a:ext cx="9152955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065"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6382139" y="677980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Submitted to PRL</a:t>
            </a:r>
          </a:p>
          <a:p>
            <a:r>
              <a:rPr lang="is-IS" altLang="zh-CN" sz="2000" b="1" u="sng" dirty="0">
                <a:hlinkClick r:id="rId6"/>
              </a:rPr>
              <a:t>arXiv:1803.05706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976683"/>
            <a:ext cx="3505200" cy="876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5779158"/>
            <a:ext cx="4114800" cy="723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37268" y="1518053"/>
            <a:ext cx="379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dirty="0" smtClean="0"/>
              <a:t>Double tag, data driven method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297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kumimoji="1" lang="en-US" altLang="zh-CN" b="1" dirty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实验重要物理回顾：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4" y="1049889"/>
            <a:ext cx="5091569" cy="3712602"/>
          </a:xfrm>
          <a:prstGeom prst="rect">
            <a:avLst/>
          </a:prstGeom>
        </p:spPr>
      </p:pic>
      <p:pic>
        <p:nvPicPr>
          <p:cNvPr id="5" name="图片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35" y="428886"/>
            <a:ext cx="698500" cy="457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文本框 6"/>
          <p:cNvSpPr txBox="1"/>
          <p:nvPr/>
        </p:nvSpPr>
        <p:spPr>
          <a:xfrm>
            <a:off x="742242" y="2609713"/>
            <a:ext cx="34163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双标记：3个清楚的事例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49" y="4667378"/>
            <a:ext cx="4649458" cy="1990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046" y="4864060"/>
            <a:ext cx="210826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68.3%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置信度区间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3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00-580 MeV</a:t>
            </a:r>
            <a:endParaRPr kumimoji="1" lang="zh-CN" altLang="en-US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007" y="3190533"/>
            <a:ext cx="3753473" cy="32544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23007" y="1270153"/>
            <a:ext cx="38121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质心能量：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4.03 </a:t>
            </a:r>
            <a:r>
              <a:rPr kumimoji="1" lang="en-US" altLang="zh-CN" sz="2000" b="1" dirty="0" err="1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GeV</a:t>
            </a:r>
            <a:endParaRPr kumimoji="1" lang="en-US" altLang="zh-CN" sz="20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BES</a:t>
            </a:r>
            <a:r>
              <a:rPr kumimoji="1"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, Phys. Rev. </a:t>
            </a:r>
            <a:r>
              <a:rPr kumimoji="1" lang="en-US" altLang="zh-CN" sz="2000" b="1" dirty="0" err="1" smtClean="0">
                <a:solidFill>
                  <a:srgbClr val="FF0000"/>
                </a:solidFill>
                <a:ea typeface="黑体"/>
                <a:cs typeface="黑体"/>
              </a:rPr>
              <a:t>Lett</a:t>
            </a:r>
            <a:r>
              <a:rPr kumimoji="1"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. 74(1995)4599</a:t>
            </a:r>
            <a:endParaRPr kumimoji="1" lang="en-US" altLang="zh-CN" sz="2000" b="1" dirty="0" smtClean="0">
              <a:solidFill>
                <a:srgbClr val="FF0000"/>
              </a:solidFill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kumimoji="1" lang="en-US" altLang="zh-CN" sz="20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首次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绝对测量粲介子衰变常数</a:t>
            </a:r>
          </a:p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开启了对格点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QCD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的精确检验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7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60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00090" y="31649"/>
                <a:ext cx="90969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600" dirty="0" smtClean="0"/>
                  <a:t>Absolute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3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→</m:t>
                    </m:r>
                    <m:r>
                      <m:rPr>
                        <m:sty m:val="p"/>
                      </m:rP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e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𝑙𝑒𝑐𝑡𝑟𝑜𝑛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𝑋</m:t>
                    </m:r>
                    <m:r>
                      <a:rPr kumimoji="1" lang="en-US" altLang="zh-CN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kumimoji="1" lang="zh-CN" altLang="en-US" sz="36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90" y="31649"/>
                <a:ext cx="9096914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078"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29" y="979498"/>
            <a:ext cx="4772119" cy="21555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20" y="3300316"/>
            <a:ext cx="4330700" cy="2844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6449" y="677980"/>
            <a:ext cx="2460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Golden tag modes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491" y="1139644"/>
            <a:ext cx="4678140" cy="16035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883" y="3055634"/>
            <a:ext cx="4746904" cy="5833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2972" y="3998040"/>
            <a:ext cx="4028906" cy="59599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48547" y="4716953"/>
            <a:ext cx="394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Submitted to PRL  </a:t>
            </a:r>
            <a:r>
              <a:rPr lang="is-IS" altLang="zh-CN" sz="2000" b="1" u="sng" dirty="0">
                <a:hlinkClick r:id="rId8"/>
              </a:rPr>
              <a:t>arXiv:1805.09060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476491" y="5283697"/>
            <a:ext cx="453681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@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质心能量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5.60GeV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，获取</a:t>
            </a: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560pb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-1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数据，共发表文章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13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篇，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其中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PRL</a:t>
            </a:r>
            <a:r>
              <a:rPr kumimoji="1" lang="zh-CN" altLang="en-US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7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篇</a:t>
            </a:r>
            <a:endParaRPr kumimoji="1" lang="zh-CN" altLang="en-US" sz="24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0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33363"/>
            <a:ext cx="8058150" cy="659294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solidFill>
                  <a:srgbClr val="C0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国内外相关粲物理实验</a:t>
            </a:r>
            <a:endParaRPr kumimoji="1" lang="zh-CN" altLang="en-US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62119" y="1175754"/>
                <a:ext cx="8981881" cy="514688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b="1" dirty="0" smtClean="0">
                    <a:solidFill>
                      <a:srgbClr val="C0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日本</a:t>
                </a:r>
                <a:r>
                  <a:rPr kumimoji="1" lang="zh-CN" altLang="en-US" sz="2400" b="1" dirty="0" smtClean="0">
                    <a:solidFill>
                      <a:srgbClr val="C00000"/>
                    </a:solidFill>
                  </a:rPr>
                  <a:t>：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</a:rPr>
                  <a:t>Super-KEKB/Belle-II (50 ab</a:t>
                </a:r>
                <a:r>
                  <a:rPr kumimoji="1" lang="en-US" altLang="zh-CN" sz="2400" b="1" baseline="30000" dirty="0" smtClean="0">
                    <a:solidFill>
                      <a:srgbClr val="C00000"/>
                    </a:solidFill>
                  </a:rPr>
                  <a:t>-1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sym typeface="Wingdings"/>
                  </a:rPr>
                  <a:t>：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</a:rPr>
                  <a:t> 1nb charm cross-section)</a:t>
                </a:r>
              </a:p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en-US" altLang="zh-CN" sz="2400" b="1" dirty="0" smtClean="0">
                    <a:solidFill>
                      <a:srgbClr val="FF0000"/>
                    </a:solidFill>
                  </a:rPr>
                  <a:t>CERN</a:t>
                </a:r>
                <a:r>
                  <a:rPr kumimoji="1" lang="zh-CN" altLang="en-US" sz="2400" b="1" dirty="0" smtClean="0">
                    <a:solidFill>
                      <a:srgbClr val="FF0000"/>
                    </a:solidFill>
                  </a:rPr>
                  <a:t>：</a:t>
                </a:r>
                <a:r>
                  <a:rPr kumimoji="1" lang="en-US" altLang="zh-CN" sz="2400" b="1" dirty="0" err="1" smtClean="0">
                    <a:solidFill>
                      <a:srgbClr val="FF0000"/>
                    </a:solidFill>
                  </a:rPr>
                  <a:t>LHCb</a:t>
                </a:r>
                <a:r>
                  <a:rPr kumimoji="1" lang="en-US" altLang="zh-CN" sz="2400" b="1" dirty="0" smtClean="0">
                    <a:solidFill>
                      <a:srgbClr val="FF0000"/>
                    </a:solidFill>
                  </a:rPr>
                  <a:t> (RUN1-4 50 fb</a:t>
                </a:r>
                <a:r>
                  <a:rPr kumimoji="1" lang="en-US" altLang="zh-CN" sz="2400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kumimoji="1" lang="en-US" altLang="zh-CN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  <a:sym typeface="Wingdings"/>
                  </a:rPr>
                  <a:t>：</a:t>
                </a:r>
                <a:r>
                  <a:rPr kumimoji="1" lang="en-US" altLang="zh-CN" sz="2400" b="1" dirty="0" smtClean="0">
                    <a:solidFill>
                      <a:srgbClr val="FF0000"/>
                    </a:solidFill>
                    <a:sym typeface="Wingdings"/>
                  </a:rPr>
                  <a:t> 10</a:t>
                </a:r>
                <a:r>
                  <a:rPr kumimoji="1" lang="en-US" altLang="zh-CN" sz="2400" b="1" baseline="30000" dirty="0" smtClean="0">
                    <a:solidFill>
                      <a:srgbClr val="FF0000"/>
                    </a:solidFill>
                    <a:sym typeface="Wingdings"/>
                  </a:rPr>
                  <a:t>10</a:t>
                </a:r>
                <a:r>
                  <a:rPr kumimoji="1" lang="en-US" altLang="zh-CN" sz="2400" b="1" dirty="0" smtClean="0">
                    <a:solidFill>
                      <a:srgbClr val="FF0000"/>
                    </a:solidFill>
                    <a:sym typeface="Wingdings"/>
                  </a:rPr>
                  <a:t> reconstructed charm mesons)</a:t>
                </a:r>
                <a:endParaRPr kumimoji="1" lang="en-US" altLang="zh-CN" sz="2400" b="1" baseline="30000" dirty="0" smtClean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德国</a:t>
                </a:r>
                <a:r>
                  <a:rPr kumimoji="1" lang="zh-CN" altLang="en-US" sz="2400" b="1" dirty="0" smtClean="0"/>
                  <a:t>：</a:t>
                </a:r>
                <a:r>
                  <a:rPr kumimoji="1" lang="en-US" altLang="zh-CN" sz="2400" b="1" dirty="0" smtClean="0"/>
                  <a:t>proton-antiproton collisions (PANDA</a:t>
                </a:r>
                <a:r>
                  <a:rPr kumimoji="1" lang="is-IS" altLang="zh-CN" sz="2400" b="1" dirty="0" smtClean="0"/>
                  <a:t>…</a:t>
                </a:r>
                <a:r>
                  <a:rPr kumimoji="1" lang="en-US" altLang="zh-CN" sz="2400" b="1" dirty="0" smtClean="0"/>
                  <a:t>) </a:t>
                </a:r>
              </a:p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美国</a:t>
                </a:r>
                <a:r>
                  <a:rPr kumimoji="1" lang="zh-CN" altLang="en-US" sz="2400" b="1" dirty="0" smtClean="0"/>
                  <a:t>：</a:t>
                </a:r>
                <a:r>
                  <a:rPr kumimoji="1" lang="en-US" altLang="zh-CN" sz="2400" b="1" dirty="0" smtClean="0"/>
                  <a:t>e-p/gamma-p production (Glue-X</a:t>
                </a:r>
                <a:r>
                  <a:rPr kumimoji="1" lang="is-IS" altLang="zh-CN" sz="2400" b="1" dirty="0" smtClean="0"/>
                  <a:t>…</a:t>
                </a:r>
                <a:r>
                  <a:rPr kumimoji="1" lang="en-US" altLang="zh-CN" sz="2400" b="1" dirty="0" smtClean="0"/>
                  <a:t>) </a:t>
                </a:r>
                <a:endParaRPr kumimoji="1" lang="zh-CN" altLang="en-US" sz="2400" b="1" dirty="0" smtClean="0"/>
              </a:p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b="1" dirty="0" smtClean="0">
                    <a:solidFill>
                      <a:srgbClr val="C0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未来规划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</a:rPr>
                  <a:t>(</a:t>
                </a:r>
                <a:r>
                  <a:rPr kumimoji="1" lang="en-US" altLang="zh-CN" sz="2400" b="1" dirty="0" err="1" smtClean="0">
                    <a:solidFill>
                      <a:srgbClr val="C00000"/>
                    </a:solidFill>
                  </a:rPr>
                  <a:t>SHiP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</a:rPr>
                  <a:t> experiment at CERN: </a:t>
                </a:r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10</a:t>
                </a:r>
                <a:r>
                  <a:rPr kumimoji="1" lang="is-IS" altLang="zh-CN" sz="2400" b="1" baseline="30000" dirty="0" smtClean="0">
                    <a:solidFill>
                      <a:srgbClr val="C00000"/>
                    </a:solidFill>
                  </a:rPr>
                  <a:t>18</a:t>
                </a:r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 D mesons, 10</a:t>
                </a:r>
                <a:r>
                  <a:rPr kumimoji="1" lang="is-IS" altLang="zh-CN" sz="2400" b="1" baseline="30000" dirty="0" smtClean="0">
                    <a:solidFill>
                      <a:srgbClr val="C00000"/>
                    </a:solidFill>
                  </a:rPr>
                  <a:t>16</a:t>
                </a:r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is-IS" altLang="zh-CN" sz="2400" b="1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</m:oMath>
                </a14:m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, 10</a:t>
                </a:r>
                <a:r>
                  <a:rPr kumimoji="1" lang="is-IS" altLang="zh-CN" sz="2400" b="1" baseline="30000" dirty="0" smtClean="0">
                    <a:solidFill>
                      <a:srgbClr val="C00000"/>
                    </a:solidFill>
                  </a:rPr>
                  <a:t>20</a:t>
                </a:r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is-IS" altLang="zh-CN" sz="2400" b="1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kumimoji="1" lang="is-IS" altLang="zh-CN" sz="2400" b="1" dirty="0" smtClean="0">
                    <a:solidFill>
                      <a:srgbClr val="C00000"/>
                    </a:solidFill>
                  </a:rPr>
                  <a:t>) </a:t>
                </a:r>
              </a:p>
              <a:p>
                <a:pPr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zh-CN" altLang="en-US" sz="2400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超级粲工厂等；</a:t>
                </a:r>
                <a:r>
                  <a:rPr kumimoji="1" lang="is-IS" altLang="zh-CN" sz="2400" b="1" dirty="0" smtClean="0">
                    <a:latin typeface="Heiti SC Medium" charset="-122"/>
                    <a:ea typeface="Heiti SC Medium" charset="-122"/>
                    <a:cs typeface="Heiti SC Medium" charset="-122"/>
                  </a:rPr>
                  <a:t> </a:t>
                </a:r>
                <a:endParaRPr kumimoji="1" lang="en-US" altLang="zh-CN" sz="2400" b="1" dirty="0" smtClean="0">
                  <a:latin typeface="Heiti SC Medium" charset="-122"/>
                  <a:ea typeface="Heiti SC Medium" charset="-122"/>
                  <a:cs typeface="Heiti SC Medium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119" y="1175754"/>
                <a:ext cx="8981881" cy="5146886"/>
              </a:xfrm>
              <a:blipFill rotWithShape="0">
                <a:blip r:embed="rId2"/>
                <a:stretch>
                  <a:fillRect l="-950" r="-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2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9"/>
              <p:cNvSpPr>
                <a:spLocks noGrp="1"/>
              </p:cNvSpPr>
              <p:nvPr>
                <p:ph type="title"/>
              </p:nvPr>
            </p:nvSpPr>
            <p:spPr>
              <a:xfrm>
                <a:off x="1381756" y="261915"/>
                <a:ext cx="6210690" cy="58131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00" b="1" i="1">
                            <a:solidFill>
                              <a:srgbClr val="FF0000"/>
                            </a:solidFill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3000" b="1" i="0">
                            <a:solidFill>
                              <a:srgbClr val="FF0000"/>
                            </a:solidFill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000" b="1" i="0">
                            <a:solidFill>
                              <a:srgbClr val="FF0000"/>
                            </a:solidFill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000" b="1" i="0">
                            <a:solidFill>
                              <a:srgbClr val="FF0000"/>
                            </a:solidFill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3000" b="1" dirty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研究的国际实验比较</a:t>
                </a:r>
              </a:p>
            </p:txBody>
          </p:sp>
        </mc:Choice>
        <mc:Fallback xmlns="">
          <p:sp>
            <p:nvSpPr>
              <p:cNvPr id="10" name="标题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1756" y="261915"/>
                <a:ext cx="6210690" cy="581317"/>
              </a:xfrm>
              <a:blipFill rotWithShape="0">
                <a:blip r:embed="rId2"/>
                <a:stretch>
                  <a:fillRect t="-12632" b="-2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040717"/>
                  </p:ext>
                </p:extLst>
              </p:nvPr>
            </p:nvGraphicFramePr>
            <p:xfrm>
              <a:off x="944705" y="1114442"/>
              <a:ext cx="6549263" cy="3308483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583518"/>
                    <a:gridCol w="1321915"/>
                    <a:gridCol w="1321915"/>
                    <a:gridCol w="1321915"/>
                  </a:tblGrid>
                  <a:tr h="355457">
                    <a:tc>
                      <a:txBody>
                        <a:bodyPr/>
                        <a:lstStyle/>
                        <a:p>
                          <a:pPr algn="ctr"/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BESIII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Belle(-II)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err="1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LHCb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5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Heiti SC Medium" charset="-122"/>
                                      <a:cs typeface="Heiti SC Medium" charset="-122"/>
                                      <a:sym typeface="Calibri" panose="020F050202020403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500" b="1" i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Heiti SC Medium" charset="-122"/>
                                      <a:cs typeface="Heiti SC Medium" charset="-122"/>
                                      <a:sym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a:rPr lang="zh-CN" altLang="en-US" sz="1500" b="1" i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Heiti SC Medium" charset="-122"/>
                                      <a:cs typeface="Heiti SC Medium" charset="-122"/>
                                      <a:sym typeface="Calibri" panose="020F0502020204030204" pitchFamily="34" charset="0"/>
                                    </a:rPr>
                                    <m:t>𝚲</m:t>
                                  </m:r>
                                </m:e>
                                <m:sub>
                                  <m:r>
                                    <a:rPr lang="en-US" altLang="zh-CN" sz="1500" b="1" i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Heiti SC Medium" charset="-122"/>
                                      <a:cs typeface="Heiti SC Medium" charset="-122"/>
                                      <a:sym typeface="Calibri" panose="020F0502020204030204" pitchFamily="34" charset="0"/>
                                    </a:rPr>
                                    <m:t>𝐜</m:t>
                                  </m:r>
                                </m:sub>
                                <m:sup>
                                  <m:r>
                                    <a:rPr lang="en-US" altLang="zh-CN" sz="1500" b="1" i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Heiti SC Medium" charset="-122"/>
                                      <a:cs typeface="Heiti SC Medium" charset="-122"/>
                                      <a:sym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产生总数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本底率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系统误差控制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系统性研究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410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半轻衰变过程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410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含中子和</a:t>
                          </a:r>
                          <a:r>
                            <a:rPr lang="en-US" altLang="zh-CN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K</a:t>
                          </a:r>
                          <a:r>
                            <a:rPr lang="en-US" altLang="zh-CN" sz="1500" b="1" i="0" baseline="-2500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L</a:t>
                          </a:r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强子衰变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含光子末态过程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绝对测量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040717"/>
                  </p:ext>
                </p:extLst>
              </p:nvPr>
            </p:nvGraphicFramePr>
            <p:xfrm>
              <a:off x="944705" y="1114442"/>
              <a:ext cx="6549263" cy="3308483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583518"/>
                    <a:gridCol w="1321915"/>
                    <a:gridCol w="1321915"/>
                    <a:gridCol w="1321915"/>
                  </a:tblGrid>
                  <a:tr h="355457">
                    <a:tc>
                      <a:txBody>
                        <a:bodyPr/>
                        <a:lstStyle/>
                        <a:p>
                          <a:pPr algn="ctr"/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BESIII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Belle(-II)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 err="1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LHCb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 rotWithShape="0">
                          <a:blip r:embed="rId3"/>
                          <a:stretch>
                            <a:fillRect l="-236" t="-100000" r="-154245" b="-7406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本底率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系统误差控制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系统性研究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410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半轻衰变过程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410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含中子和</a:t>
                          </a:r>
                          <a:r>
                            <a:rPr lang="en-US" altLang="zh-CN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K</a:t>
                          </a:r>
                          <a:r>
                            <a:rPr lang="en-US" altLang="zh-CN" sz="1500" b="1" i="0" baseline="-2500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L</a:t>
                          </a:r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强子衰变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含光子末态过程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altLang="zh-CN" sz="15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  <a:tr h="355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i="0" dirty="0" smtClean="0">
                              <a:latin typeface="Heiti SC Medium" charset="-122"/>
                              <a:ea typeface="Heiti SC Medium" charset="-122"/>
                              <a:cs typeface="Heiti SC Medium" charset="-122"/>
                            </a:rPr>
                            <a:t>绝对测量</a:t>
                          </a:r>
                          <a:endParaRPr lang="en-US" sz="1500" b="1" i="0" dirty="0">
                            <a:latin typeface="Heiti SC Medium" charset="-122"/>
                            <a:ea typeface="Heiti SC Medium" charset="-122"/>
                            <a:cs typeface="Heiti SC Medium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5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15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5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15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marL="68580" marR="68580" marT="34290" marB="3429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55677" y="4694136"/>
                <a:ext cx="5832647" cy="1089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100" b="1" dirty="0">
                    <a:latin typeface="Heiti SC Medium" charset="-122"/>
                    <a:ea typeface="Heiti SC Medium" charset="-122"/>
                    <a:cs typeface="Heiti SC Medium" charset="-122"/>
                  </a:rPr>
                  <a:t>BESIII</a:t>
                </a:r>
                <a:r>
                  <a:rPr lang="zh-CN" altLang="en-US" sz="2100" b="1" dirty="0">
                    <a:latin typeface="Heiti SC Medium" charset="-122"/>
                    <a:ea typeface="Heiti SC Medium" charset="-122"/>
                    <a:cs typeface="Heiti SC Medium" charset="-122"/>
                  </a:rPr>
                  <a:t>上高统计量的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00" b="1" i="1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a:rPr lang="zh-CN" altLang="en-US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100" b="1" dirty="0">
                    <a:latin typeface="Heiti SC Medium" charset="-122"/>
                    <a:ea typeface="Heiti SC Medium" charset="-122"/>
                    <a:cs typeface="Heiti SC Medium" charset="-122"/>
                  </a:rPr>
                  <a:t>的阈值数据，对于全面理解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00" b="1" i="1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a:rPr lang="zh-CN" altLang="en-US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100" b="1" i="0">
                            <a:latin typeface="Cambria Math" charset="0"/>
                            <a:ea typeface="Heiti SC Medium" charset="-122"/>
                            <a:cs typeface="Heiti SC Medium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100" b="1" dirty="0">
                    <a:latin typeface="Heiti SC Medium" charset="-122"/>
                    <a:ea typeface="Heiti SC Medium" charset="-122"/>
                    <a:cs typeface="Heiti SC Medium" charset="-122"/>
                  </a:rPr>
                  <a:t>的性质非常重要，具有综合性优势</a:t>
                </a:r>
                <a:endParaRPr lang="en-US" altLang="zh-CN" sz="2100" b="1" dirty="0">
                  <a:latin typeface="Heiti SC Medium" charset="-122"/>
                  <a:ea typeface="Heiti SC Medium" charset="-122"/>
                  <a:cs typeface="Heiti SC Medium" charset="-122"/>
                </a:endParaRPr>
              </a:p>
              <a:p>
                <a:pPr marL="342900" indent="-342900">
                  <a:buFont typeface="Wingdings" charset="2"/>
                  <a:buChar char="l"/>
                </a:pPr>
                <a:r>
                  <a:rPr lang="en-US" altLang="zh-CN" sz="2100" b="1" dirty="0">
                    <a:solidFill>
                      <a:srgbClr val="FF0000"/>
                    </a:solidFill>
                    <a:ea typeface="Heiti SC Medium" charset="-122"/>
                    <a:cs typeface="Heiti SC Medium" charset="-122"/>
                  </a:rPr>
                  <a:t>BESIII</a:t>
                </a:r>
                <a:r>
                  <a:rPr lang="zh-CN" altLang="en-US" sz="2100" b="1" dirty="0">
                    <a:solidFill>
                      <a:srgbClr val="FF0000"/>
                    </a:solidFill>
                    <a:latin typeface="Heiti SC Medium" charset="-122"/>
                    <a:ea typeface="Heiti SC Medium" charset="-122"/>
                    <a:cs typeface="Heiti SC Medium" charset="-122"/>
                  </a:rPr>
                  <a:t>有不可替代的作用</a:t>
                </a:r>
                <a:endParaRPr lang="en-US" sz="2100" b="1" dirty="0">
                  <a:solidFill>
                    <a:srgbClr val="FF0000"/>
                  </a:solidFill>
                  <a:latin typeface="Heiti SC Medium" charset="-122"/>
                  <a:ea typeface="Heiti SC Medium" charset="-122"/>
                  <a:cs typeface="Heiti SC Medium" charset="-122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7" y="4694136"/>
                <a:ext cx="5832647" cy="1089657"/>
              </a:xfrm>
              <a:prstGeom prst="rect">
                <a:avLst/>
              </a:prstGeom>
              <a:blipFill rotWithShape="0">
                <a:blip r:embed="rId4"/>
                <a:stretch>
                  <a:fillRect l="-1046" t="-37430" r="-732" b="-173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2" y="373222"/>
            <a:ext cx="9326428" cy="58969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8193" y="6270170"/>
            <a:ext cx="847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利用量子关联，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BESIII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能够测量强相因子、混合参数、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CP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破坏</a:t>
            </a:r>
            <a:endParaRPr kumimoji="1" lang="zh-CN" altLang="en-US" sz="24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7" name="同侧圆角矩形 6"/>
          <p:cNvSpPr/>
          <p:nvPr/>
        </p:nvSpPr>
        <p:spPr>
          <a:xfrm>
            <a:off x="7539135" y="1306286"/>
            <a:ext cx="746449" cy="4460032"/>
          </a:xfrm>
          <a:prstGeom prst="round2Same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64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28"/>
            <a:ext cx="9144000" cy="5673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78090" y="615821"/>
            <a:ext cx="19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rgbClr val="002060"/>
                </a:solidFill>
              </a:rPr>
              <a:t>i</a:t>
            </a:r>
            <a:r>
              <a:rPr kumimoji="1" lang="en-US" altLang="zh-CN" sz="3200" dirty="0" smtClean="0">
                <a:solidFill>
                  <a:srgbClr val="002060"/>
                </a:solidFill>
              </a:rPr>
              <a:t>n D sector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3" name="同侧圆角矩形 2"/>
          <p:cNvSpPr/>
          <p:nvPr/>
        </p:nvSpPr>
        <p:spPr>
          <a:xfrm>
            <a:off x="3943180" y="1586204"/>
            <a:ext cx="1487236" cy="4148409"/>
          </a:xfrm>
          <a:prstGeom prst="round2Same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err="1" smtClean="0"/>
              <a:t>LHCb</a:t>
            </a:r>
            <a:r>
              <a:rPr kumimoji="1" lang="en-US" altLang="zh-CN" dirty="0" smtClean="0"/>
              <a:t> upgrades-extreme charm factory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65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71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66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82"/>
            <a:ext cx="9144000" cy="37104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2173" y="4021389"/>
            <a:ext cx="8222874" cy="113877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400" dirty="0" smtClean="0">
                <a:solidFill>
                  <a:srgbClr val="FF0000"/>
                </a:solidFill>
              </a:rPr>
              <a:t>About 1 billion/</a:t>
            </a:r>
            <a:r>
              <a:rPr kumimoji="1" lang="en-US" altLang="zh-CN" sz="3400" dirty="0" err="1" smtClean="0">
                <a:solidFill>
                  <a:srgbClr val="FF0000"/>
                </a:solidFill>
              </a:rPr>
              <a:t>fb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  D</a:t>
            </a:r>
            <a:r>
              <a:rPr kumimoji="1" lang="en-US" altLang="zh-CN" sz="3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Kπ RS  reconstructed, </a:t>
            </a:r>
          </a:p>
          <a:p>
            <a:r>
              <a:rPr kumimoji="1" lang="en-US" altLang="zh-CN" sz="3400" dirty="0" smtClean="0">
                <a:solidFill>
                  <a:srgbClr val="FF0000"/>
                </a:solidFill>
              </a:rPr>
              <a:t>About 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2 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m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illion/fb </a:t>
            </a:r>
            <a:r>
              <a:rPr kumimoji="1" lang="en-US" altLang="zh-CN" sz="3400" dirty="0">
                <a:solidFill>
                  <a:srgbClr val="FF0000"/>
                </a:solidFill>
              </a:rPr>
              <a:t>D</a:t>
            </a:r>
            <a:r>
              <a:rPr kumimoji="1" lang="en-US" altLang="zh-CN" sz="3400" dirty="0">
                <a:solidFill>
                  <a:srgbClr val="FF0000"/>
                </a:solidFill>
                <a:sym typeface="Wingdings"/>
              </a:rPr>
              <a:t></a:t>
            </a:r>
            <a:r>
              <a:rPr kumimoji="1" lang="en-US" altLang="zh-CN" sz="3400" dirty="0">
                <a:solidFill>
                  <a:srgbClr val="FF0000"/>
                </a:solidFill>
              </a:rPr>
              <a:t>Kπ </a:t>
            </a:r>
            <a:r>
              <a:rPr kumimoji="1" lang="en-US" altLang="zh-CN" sz="3400" dirty="0" smtClean="0">
                <a:solidFill>
                  <a:srgbClr val="FF0000"/>
                </a:solidFill>
              </a:rPr>
              <a:t>WS reconstructed</a:t>
            </a:r>
            <a:endParaRPr kumimoji="1" lang="zh-CN" altLang="en-US" sz="34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13959" y="1026367"/>
            <a:ext cx="177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CHARM2018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1555" y="5496646"/>
            <a:ext cx="72841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在</a:t>
            </a:r>
            <a:r>
              <a:rPr kumimoji="1" lang="en-US" altLang="zh-CN" sz="2800" dirty="0" smtClean="0">
                <a:solidFill>
                  <a:srgbClr val="0070C0"/>
                </a:solidFill>
                <a:ea typeface="黑体"/>
                <a:cs typeface="黑体"/>
              </a:rPr>
              <a:t>super-tau-charm</a:t>
            </a:r>
            <a:r>
              <a:rPr kumimoji="1" lang="zh-CN" altLang="en-US" sz="2800" dirty="0" smtClean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上</a:t>
            </a:r>
            <a:r>
              <a:rPr kumimoji="1" lang="en-US" altLang="zh-CN" sz="2800" dirty="0" smtClean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D</a:t>
            </a:r>
            <a:r>
              <a:rPr kumimoji="1" lang="zh-CN" altLang="en-US" sz="2800" dirty="0" smtClean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介子总产额才</a:t>
            </a:r>
            <a:r>
              <a:rPr kumimoji="1" lang="en-US" altLang="zh-CN" sz="2800" dirty="0" smtClean="0">
                <a:solidFill>
                  <a:srgbClr val="0070C0"/>
                </a:solidFill>
                <a:ea typeface="黑体"/>
                <a:cs typeface="黑体"/>
              </a:rPr>
              <a:t>3.6</a:t>
            </a:r>
            <a:r>
              <a:rPr kumimoji="1" lang="zh-CN" altLang="en-US" sz="2800" dirty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800" dirty="0" smtClean="0">
                <a:solidFill>
                  <a:srgbClr val="0070C0"/>
                </a:solidFill>
                <a:ea typeface="黑体"/>
                <a:cs typeface="黑体"/>
              </a:rPr>
              <a:t>billion</a:t>
            </a:r>
            <a:endParaRPr kumimoji="1" lang="zh-CN" altLang="en-US" sz="2800" dirty="0">
              <a:solidFill>
                <a:srgbClr val="0070C0"/>
              </a:solidFill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34707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67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500"/>
            <a:ext cx="9144000" cy="52522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72454" y="6013005"/>
            <a:ext cx="19713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CHARM2018</a:t>
            </a:r>
            <a:endParaRPr kumimoji="1" lang="zh-CN" altLang="en-US" sz="27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71184" y="429500"/>
            <a:ext cx="994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err="1" smtClean="0">
                <a:solidFill>
                  <a:srgbClr val="FF0000"/>
                </a:solidFill>
              </a:rPr>
              <a:t>LHCb</a:t>
            </a:r>
            <a:endParaRPr kumimoji="1" lang="zh-CN" altLang="en-US" sz="3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34469">
            <a:off x="7804852" y="5570675"/>
            <a:ext cx="72487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500" b="1" dirty="0">
                <a:solidFill>
                  <a:srgbClr val="FF0000"/>
                </a:solidFill>
              </a:rPr>
              <a:t>10</a:t>
            </a:r>
            <a:r>
              <a:rPr kumimoji="1" lang="en-US" altLang="zh-CN" sz="2500" b="1" baseline="30000" dirty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kumimoji="1" lang="en-US" altLang="zh-CN" sz="2500" b="1" baseline="30000" dirty="0">
                <a:solidFill>
                  <a:srgbClr val="FF0000"/>
                </a:solidFill>
              </a:rPr>
              <a:t>4</a:t>
            </a:r>
            <a:endParaRPr lang="zh-CN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4156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" y="1156203"/>
            <a:ext cx="9144000" cy="47437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203"/>
            <a:ext cx="8229600" cy="1143000"/>
          </a:xfrm>
        </p:spPr>
        <p:txBody>
          <a:bodyPr/>
          <a:lstStyle/>
          <a:p>
            <a:r>
              <a:rPr kumimoji="1" lang="en-US" altLang="zh-CN" dirty="0" err="1" smtClean="0"/>
              <a:t>LHCb</a:t>
            </a:r>
            <a:r>
              <a:rPr kumimoji="1" lang="en-US" altLang="zh-CN" dirty="0" smtClean="0"/>
              <a:t>: at the end of run5!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68</a:t>
            </a:fld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52722" y="3633089"/>
            <a:ext cx="1772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CHARM2018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37630" y="5154003"/>
            <a:ext cx="85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</a:rPr>
              <a:t>&lt;10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</a:rPr>
              <a:t>4</a:t>
            </a:r>
            <a:endParaRPr kumimoji="1" lang="zh-CN" altLang="en-US" sz="2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2"/>
            <a:ext cx="9144000" cy="6531429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69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56" y="1527887"/>
            <a:ext cx="2880443" cy="11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9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497"/>
            <a:ext cx="5270329" cy="26842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5785"/>
            <a:ext cx="8229600" cy="66560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CN" b="1" dirty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>
                <a:latin typeface="黑体"/>
                <a:ea typeface="黑体"/>
                <a:cs typeface="黑体"/>
              </a:rPr>
              <a:t>实验重要物理回顾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：</a:t>
            </a:r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R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值</a:t>
            </a:r>
            <a:endParaRPr kumimoji="1" lang="zh-CN" altLang="en-US" dirty="0"/>
          </a:p>
        </p:txBody>
      </p:sp>
      <p:pic>
        <p:nvPicPr>
          <p:cNvPr id="6" name="图片 5" descr="fig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3" y="-5785"/>
            <a:ext cx="3029218" cy="47795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矩形 6"/>
          <p:cNvSpPr/>
          <p:nvPr/>
        </p:nvSpPr>
        <p:spPr>
          <a:xfrm>
            <a:off x="4929937" y="868323"/>
            <a:ext cx="4065311" cy="2112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</a:rPr>
              <a:t>BES Collaboration </a:t>
            </a:r>
            <a:endParaRPr lang="sk-SK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sk-SK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sk-SK" altLang="zh-CN" sz="2200" b="1" dirty="0">
                <a:solidFill>
                  <a:srgbClr val="FF0000"/>
                </a:solidFill>
              </a:rPr>
              <a:t>. 84 (2000) 594-597</a:t>
            </a:r>
            <a:endParaRPr lang="is-IS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is-IS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is-IS" altLang="zh-CN" sz="2200" b="1" dirty="0">
                <a:solidFill>
                  <a:srgbClr val="FF0000"/>
                </a:solidFill>
              </a:rPr>
              <a:t>. 88 (2002) 101802</a:t>
            </a:r>
            <a:endParaRPr lang="is-IS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is-IS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is-IS" altLang="zh-CN" sz="2200" b="1" dirty="0">
                <a:solidFill>
                  <a:srgbClr val="FF0000"/>
                </a:solidFill>
              </a:rPr>
              <a:t>. 97 (2006) </a:t>
            </a:r>
            <a:r>
              <a:rPr lang="is-IS" altLang="zh-CN" sz="2200" b="1" dirty="0" smtClean="0">
                <a:solidFill>
                  <a:srgbClr val="FF0000"/>
                </a:solidFill>
              </a:rPr>
              <a:t>262001</a:t>
            </a:r>
          </a:p>
          <a:p>
            <a:pPr>
              <a:lnSpc>
                <a:spcPct val="120000"/>
              </a:lnSpc>
            </a:pPr>
            <a:r>
              <a:rPr lang="is-IS" altLang="zh-CN" sz="2200" b="1" dirty="0">
                <a:solidFill>
                  <a:srgbClr val="FF0000"/>
                </a:solidFill>
              </a:rPr>
              <a:t>Phys.Rev.Lett. 101 (2008) 102004</a:t>
            </a:r>
            <a:r>
              <a:rPr lang="is-IS" altLang="zh-CN" sz="2200" dirty="0">
                <a:solidFill>
                  <a:srgbClr val="FF0000"/>
                </a:solidFill>
              </a:rPr>
              <a:t> 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6680" y="3142551"/>
            <a:ext cx="3877985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BESII</a:t>
            </a: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实验精度提高了</a:t>
            </a: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2-3</a:t>
            </a: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倍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1）缪子反常磁矩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2）电弱精确检验</a:t>
            </a: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 </a:t>
            </a:r>
            <a:endParaRPr kumimoji="1" lang="zh-CN" altLang="en-US" sz="2400" b="1" dirty="0">
              <a:latin typeface="黑体"/>
              <a:ea typeface="黑体"/>
              <a:cs typeface="黑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2344" y="5504549"/>
            <a:ext cx="387798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合作组</a:t>
            </a:r>
            <a:endParaRPr kumimoji="1" lang="en-US" altLang="zh-CN" sz="2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2004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03641" y="5303396"/>
            <a:ext cx="288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上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R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值精度：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3% </a:t>
            </a:r>
          </a:p>
          <a:p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精度再提高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倍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7059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70</a:t>
            </a:fld>
            <a:endParaRPr kumimoji="1"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076012"/>
              </p:ext>
            </p:extLst>
          </p:nvPr>
        </p:nvGraphicFramePr>
        <p:xfrm>
          <a:off x="349897" y="745282"/>
          <a:ext cx="8444205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351"/>
                <a:gridCol w="1991420"/>
                <a:gridCol w="1984714"/>
                <a:gridCol w="1745015"/>
                <a:gridCol w="1511705"/>
              </a:tblGrid>
              <a:tr h="274320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chemeClr val="tx1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物理分类</a:t>
                      </a:r>
                      <a:endParaRPr lang="zh-CN" altLang="en-US" sz="1500" b="1" i="0" dirty="0">
                        <a:solidFill>
                          <a:schemeClr val="tx1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chemeClr val="tx1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重要的问题</a:t>
                      </a:r>
                      <a:endParaRPr lang="zh-CN" altLang="en-US" sz="1500" b="1" i="0" dirty="0">
                        <a:solidFill>
                          <a:schemeClr val="tx1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chemeClr val="tx1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现有数据</a:t>
                      </a:r>
                      <a:endParaRPr lang="zh-CN" altLang="en-US" sz="1500" b="1" i="0" dirty="0">
                        <a:solidFill>
                          <a:schemeClr val="tx1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最终数据样本</a:t>
                      </a:r>
                      <a:endParaRPr lang="zh-CN" altLang="en-US" sz="1500" b="1" i="0" dirty="0">
                        <a:solidFill>
                          <a:srgbClr val="FF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国际竞争</a:t>
                      </a:r>
                      <a:endParaRPr lang="zh-CN" altLang="en-US" sz="1500" b="1" i="0" dirty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</a:tr>
              <a:tr h="715031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轻强子谱学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胶子球、奇特态、</a:t>
                      </a:r>
                      <a:r>
                        <a:rPr lang="en-US" altLang="zh-CN" sz="1500" b="1" i="0" dirty="0" smtClean="0">
                          <a:latin typeface="+mn-lt"/>
                          <a:ea typeface="Heiti SC Medium" charset="-122"/>
                          <a:cs typeface="Heiti SC Medium" charset="-122"/>
                        </a:rPr>
                        <a:t>X(pp)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、标量、张量态等，重子谱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5.5 billion 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</a:p>
                    <a:p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0.5 billion 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lang="zh-CN" altLang="en-US" sz="1500" b="1" i="0" dirty="0" smtClean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zh-CN" altLang="en-US" sz="1500" b="1" i="0" dirty="0" smtClean="0">
                          <a:solidFill>
                            <a:schemeClr val="tx1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其它能点数据</a:t>
                      </a:r>
                      <a:endParaRPr lang="zh-CN" altLang="en-US" sz="1500" b="1" i="0" dirty="0">
                        <a:solidFill>
                          <a:schemeClr val="tx1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10 billion 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</a:p>
                    <a:p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 billion 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kumimoji="1" lang="zh-CN" altLang="en-US" sz="1500" b="1" i="0" dirty="0" smtClean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其它能点数据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独具特色</a:t>
                      </a:r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夸克偶素衰变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粲偶素的跃迁、</a:t>
                      </a:r>
                      <a:r>
                        <a:rPr lang="en-US" altLang="zh-CN" sz="1500" b="1" i="0" dirty="0" smtClean="0">
                          <a:latin typeface="+mn-lt"/>
                          <a:ea typeface="Heiti SC Medium" charset="-122"/>
                          <a:cs typeface="Heiti SC Medium" charset="-122"/>
                        </a:rPr>
                        <a:t>OZI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压低衰变、与轻子的耦合、轻夸克偶素的衰变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5.5 billion 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</a:p>
                    <a:p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0.5 billion 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lang="zh-CN" altLang="en-US" sz="1500" b="1" i="0" dirty="0" smtClean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高激发态扫描</a:t>
                      </a:r>
                      <a:endParaRPr lang="zh-CN" altLang="en-US" sz="1500" b="1" i="0" dirty="0" smtClean="0">
                        <a:solidFill>
                          <a:srgbClr val="00206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1</a:t>
                      </a: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0 billion 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endParaRPr kumimoji="1" lang="zh-CN" altLang="en-US" sz="1500" b="1" i="0" dirty="0" smtClean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 billion 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lang="zh-CN" altLang="en-US" sz="1500" b="1" i="0" dirty="0" smtClean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高激发态扫描数据</a:t>
                      </a:r>
                      <a:endParaRPr lang="zh-CN" altLang="en-US" sz="1500" b="1" i="0" dirty="0">
                        <a:solidFill>
                          <a:srgbClr val="FF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独具特色</a:t>
                      </a:r>
                      <a:endParaRPr lang="zh-CN" altLang="en-US" sz="1500" b="1" i="0" dirty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</a:tr>
              <a:tr h="715031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粲偶素谱学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高激发态谱学、类粲偶素谱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高激发态扫描</a:t>
                      </a:r>
                    </a:p>
                    <a:p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(12</a:t>
                      </a:r>
                      <a:r>
                        <a:rPr lang="en-US" altLang="zh-CN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/fb)</a:t>
                      </a:r>
                      <a:endParaRPr lang="zh-CN" altLang="en-US" sz="1500" b="1" i="0" dirty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高激发态扫描数据</a:t>
                      </a:r>
                    </a:p>
                    <a:p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阈值附近高亮度</a:t>
                      </a:r>
                      <a:endParaRPr lang="zh-CN" altLang="en-US" sz="1500" b="1" i="0" dirty="0">
                        <a:solidFill>
                          <a:srgbClr val="FF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Belle-II(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日本）</a:t>
                      </a:r>
                    </a:p>
                    <a:p>
                      <a:r>
                        <a:rPr lang="en-US" altLang="zh-CN" sz="1500" b="1" i="0" dirty="0" err="1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LHCb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(CERN)</a:t>
                      </a:r>
                      <a:endParaRPr lang="zh-CN" altLang="en-US" sz="1500" b="1" i="0" dirty="0" smtClean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PANDA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德国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)</a:t>
                      </a:r>
                      <a:endParaRPr lang="zh-CN" altLang="en-US" sz="1500" b="1" i="0" dirty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粲介子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&amp;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粲重子衰变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量子关联－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D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介子关联因子、强相位、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CPV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、形状因子、衰变常数、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CKM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2.9/fb @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(3770) </a:t>
                      </a:r>
                    </a:p>
                    <a:p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0.56/fb</a:t>
                      </a:r>
                      <a:r>
                        <a:rPr lang="zh-CN" altLang="en-US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@</a:t>
                      </a:r>
                      <a:r>
                        <a:rPr lang="zh-CN" altLang="en-US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4.6</a:t>
                      </a:r>
                      <a:r>
                        <a:rPr lang="zh-CN" altLang="en-US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GeV</a:t>
                      </a:r>
                      <a:endParaRPr lang="en-US" altLang="zh-CN" sz="1500" b="1" i="0" baseline="0" dirty="0" smtClean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en-US" altLang="zh-CN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3.1/fb@ 4.180 </a:t>
                      </a:r>
                      <a:r>
                        <a:rPr lang="en-US" altLang="zh-CN" sz="1500" b="1" i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GeV</a:t>
                      </a:r>
                      <a:r>
                        <a:rPr lang="en-US" altLang="zh-CN" sz="15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 </a:t>
                      </a:r>
                      <a:endParaRPr lang="zh-CN" altLang="en-US" sz="1500" b="1" i="0" dirty="0" smtClean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endParaRPr lang="zh-CN" altLang="en-US" sz="1500" b="1" i="0" dirty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20/fb @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(3770) </a:t>
                      </a:r>
                    </a:p>
                    <a:p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5/fb</a:t>
                      </a:r>
                      <a:r>
                        <a:rPr lang="zh-CN" altLang="en-US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@</a:t>
                      </a:r>
                      <a:r>
                        <a:rPr lang="zh-CN" altLang="en-US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4.64</a:t>
                      </a:r>
                      <a:r>
                        <a:rPr lang="zh-CN" altLang="en-US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GeV</a:t>
                      </a:r>
                      <a:endParaRPr lang="en-US" altLang="zh-CN" sz="1500" b="1" i="0" baseline="0" dirty="0" smtClean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5/fb@ 4.18 </a:t>
                      </a:r>
                      <a:r>
                        <a:rPr lang="en-US" altLang="zh-CN" sz="1500" b="1" i="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GeV</a:t>
                      </a:r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 </a:t>
                      </a:r>
                    </a:p>
                    <a:p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  <a:hlinkClick r:id="rId2"/>
                        </a:rPr>
                        <a:t>5/fb@4.96</a:t>
                      </a:r>
                      <a:r>
                        <a:rPr lang="en-US" altLang="zh-CN" sz="1500" b="1" i="0" baseline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GeV</a:t>
                      </a:r>
                      <a:endParaRPr lang="zh-CN" altLang="en-US" sz="1500" b="1" i="0" dirty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Belle-II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日本）</a:t>
                      </a:r>
                    </a:p>
                    <a:p>
                      <a:r>
                        <a:rPr lang="en-US" altLang="zh-CN" sz="1500" b="1" i="0" dirty="0" err="1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LHCb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(CERN)</a:t>
                      </a:r>
                      <a:endParaRPr lang="zh-CN" altLang="en-US" sz="1500" b="1" i="0" dirty="0" smtClean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  <a:p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互补关系</a:t>
                      </a:r>
                      <a:endParaRPr lang="zh-CN" altLang="en-US" sz="1500" b="1" i="0" dirty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</a:tr>
              <a:tr h="651510"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R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值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&amp;QCD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R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值、重子形状因子、遍举强子截面、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ISR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物理、谱学等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130</a:t>
                      </a:r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能点数据</a:t>
                      </a:r>
                      <a:r>
                        <a:rPr lang="en-US" altLang="zh-CN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</a:t>
                      </a:r>
                      <a:r>
                        <a:rPr lang="en-US" altLang="zh-CN" sz="1500" b="1" i="0" dirty="0" smtClean="0">
                          <a:latin typeface="+mn-lt"/>
                          <a:ea typeface="Heiti SC Medium" charset="-122"/>
                          <a:cs typeface="Heiti SC Medium" charset="-122"/>
                        </a:rPr>
                        <a:t>2.0-4.6GeV)</a:t>
                      </a:r>
                      <a:endParaRPr lang="zh-CN" altLang="en-US" sz="1500" b="1" i="0" dirty="0"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20/fb @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(3770) </a:t>
                      </a:r>
                    </a:p>
                    <a:p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ISR</a:t>
                      </a:r>
                      <a:r>
                        <a:rPr lang="zh-CN" altLang="en-US" sz="1500" b="1" i="0" dirty="0" smtClean="0">
                          <a:solidFill>
                            <a:srgbClr val="FF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物理 </a:t>
                      </a:r>
                      <a:endParaRPr lang="zh-CN" altLang="en-US" sz="1500" b="1" i="0" dirty="0">
                        <a:solidFill>
                          <a:srgbClr val="FF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Belle-II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日本）</a:t>
                      </a:r>
                    </a:p>
                    <a:p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俄罗斯</a:t>
                      </a:r>
                      <a:endParaRPr lang="zh-CN" altLang="en-US" sz="1500" b="1" i="0" dirty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新物理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500" b="1" i="0" dirty="0" smtClean="0"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粲介子稀有、粲偶素稀有、禁闭衰变等</a:t>
                      </a:r>
                      <a:endParaRPr lang="zh-CN" altLang="en-US" sz="1500" b="1" i="0" dirty="0"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1.3 billion 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</a:p>
                    <a:p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0.5 billion </a:t>
                      </a:r>
                      <a:r>
                        <a:rPr kumimoji="1" lang="en-US" altLang="zh-CN" sz="1500" b="1" i="0" dirty="0" err="1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chemeClr val="tx1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lang="zh-CN" altLang="en-US" sz="1500" b="1" i="0" dirty="0" smtClean="0">
                        <a:solidFill>
                          <a:schemeClr val="tx1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latin typeface="+mn-lt"/>
                          <a:ea typeface="Heiti SC Medium" charset="-122"/>
                          <a:cs typeface="Heiti SC Medium" charset="-122"/>
                        </a:rPr>
                        <a:t>2.9/fb @</a:t>
                      </a:r>
                      <a:r>
                        <a:rPr kumimoji="1" lang="en-US" altLang="zh-CN" sz="1500" b="1" i="0" dirty="0" err="1" smtClean="0">
                          <a:solidFill>
                            <a:srgbClr val="00206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00206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(3770)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10 billion 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J/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</a:t>
                      </a:r>
                    </a:p>
                    <a:p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5 billion 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(2S) </a:t>
                      </a:r>
                      <a:endParaRPr lang="zh-CN" altLang="en-US" sz="1500" b="1" i="0" dirty="0" smtClean="0">
                        <a:solidFill>
                          <a:srgbClr val="FF0000"/>
                        </a:solidFill>
                        <a:latin typeface="+mn-lt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20/fb @</a:t>
                      </a:r>
                      <a:r>
                        <a:rPr kumimoji="1" lang="en-US" altLang="zh-CN" sz="1500" b="1" i="0" dirty="0" err="1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ψ</a:t>
                      </a:r>
                      <a:r>
                        <a:rPr kumimoji="1" lang="en-US" altLang="zh-CN" sz="1500" b="1" i="0" dirty="0" smtClean="0">
                          <a:solidFill>
                            <a:srgbClr val="FF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 (3770)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Belle-II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日本）</a:t>
                      </a:r>
                    </a:p>
                    <a:p>
                      <a:r>
                        <a:rPr lang="en-US" altLang="zh-CN" sz="1500" b="1" i="0" dirty="0" err="1" smtClean="0">
                          <a:solidFill>
                            <a:srgbClr val="C00000"/>
                          </a:solidFill>
                          <a:latin typeface="+mn-lt"/>
                          <a:ea typeface="Heiti SC Medium" charset="-122"/>
                          <a:cs typeface="Heiti SC Medium" charset="-122"/>
                        </a:rPr>
                        <a:t>LHCb</a:t>
                      </a:r>
                      <a:r>
                        <a:rPr lang="zh-CN" altLang="en-US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 </a:t>
                      </a:r>
                      <a:r>
                        <a:rPr lang="en-US" altLang="zh-CN" sz="1500" b="1" i="0" dirty="0" smtClean="0">
                          <a:solidFill>
                            <a:srgbClr val="C00000"/>
                          </a:solidFill>
                          <a:latin typeface="Heiti SC Medium" charset="-122"/>
                          <a:ea typeface="Heiti SC Medium" charset="-122"/>
                          <a:cs typeface="Heiti SC Medium" charset="-122"/>
                        </a:rPr>
                        <a:t>(CERN)</a:t>
                      </a:r>
                      <a:endParaRPr lang="zh-CN" altLang="en-US" sz="1500" b="1" i="0" dirty="0" smtClean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CN" sz="1500" b="1" i="0" dirty="0" smtClean="0">
                        <a:solidFill>
                          <a:srgbClr val="C00000"/>
                        </a:solidFill>
                        <a:latin typeface="Heiti SC Medium" charset="-122"/>
                        <a:ea typeface="Heiti SC Medium" charset="-122"/>
                        <a:cs typeface="Heiti SC Medium" charset="-122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332653" y="0"/>
            <a:ext cx="3990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BESIII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物理数据预期</a:t>
            </a:r>
            <a:endParaRPr kumimoji="1" lang="zh-CN" altLang="en-US" sz="36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7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3225"/>
            <a:ext cx="7886700" cy="694010"/>
          </a:xfrm>
        </p:spPr>
        <p:txBody>
          <a:bodyPr>
            <a:no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总结</a:t>
            </a:r>
            <a:endParaRPr kumimoji="1" lang="zh-CN" altLang="en-US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4120" y="1658947"/>
            <a:ext cx="8898182" cy="2550661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kumimoji="1" lang="zh-CN" altLang="en-US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建立了质子－反质子阈值附近</a:t>
            </a:r>
            <a:r>
              <a:rPr kumimoji="1" lang="zh-CN" altLang="en-US" sz="2200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的</a:t>
            </a:r>
            <a:r>
              <a:rPr kumimoji="1" lang="en-US" altLang="zh-CN" sz="2200" b="1" dirty="0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X(</a:t>
            </a:r>
            <a:r>
              <a:rPr kumimoji="1" lang="en-US" altLang="zh-CN" sz="2200" b="1" dirty="0" err="1" smtClean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ppbar</a:t>
            </a:r>
            <a:r>
              <a:rPr kumimoji="1" lang="en-US" altLang="zh-CN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)</a:t>
            </a:r>
            <a:r>
              <a:rPr kumimoji="1" lang="zh-CN" altLang="en-US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与</a:t>
            </a:r>
            <a:r>
              <a:rPr kumimoji="1" lang="en-US" altLang="zh-CN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X(1835)</a:t>
            </a:r>
            <a:r>
              <a:rPr kumimoji="1" lang="zh-CN" altLang="en-US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的联系 </a:t>
            </a:r>
            <a:r>
              <a:rPr kumimoji="1" lang="en-US" altLang="zh-CN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 </a:t>
            </a:r>
            <a:r>
              <a:rPr kumimoji="1" lang="en-US" altLang="zh-CN" sz="2200" b="1" dirty="0" err="1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ppbar</a:t>
            </a:r>
            <a:r>
              <a:rPr kumimoji="1" lang="zh-CN" altLang="en-US" sz="2200" b="1" dirty="0">
                <a:solidFill>
                  <a:srgbClr val="002060"/>
                </a:solidFill>
                <a:latin typeface="Heiti SC Medium" charset="-122"/>
                <a:ea typeface="Heiti SC Medium" charset="-122"/>
                <a:cs typeface="Heiti SC Medium" charset="-122"/>
              </a:rPr>
              <a:t>束缚态？</a:t>
            </a:r>
            <a:endParaRPr kumimoji="1" lang="en-US" altLang="zh-CN" sz="2200" b="1" dirty="0">
              <a:solidFill>
                <a:srgbClr val="00206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pPr>
              <a:lnSpc>
                <a:spcPct val="170000"/>
              </a:lnSpc>
            </a:pP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首次在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2.0GeV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以上发现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 0</a:t>
            </a:r>
            <a:r>
              <a:rPr kumimoji="1" lang="en-US" altLang="zh-CN" sz="2200" b="1" baseline="30000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-+ 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X(2120)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、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X(2370)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等的大量产生 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 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0</a:t>
            </a:r>
            <a:r>
              <a:rPr kumimoji="1" lang="en-US" altLang="zh-CN" sz="2200" b="1" baseline="30000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-+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胶球候选者？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Symbol" panose="05050102010706020507" pitchFamily="18" charset="2"/>
              </a:rPr>
              <a:t>(LQCD)</a:t>
            </a:r>
            <a:endParaRPr kumimoji="1" lang="en-US" altLang="zh-CN" sz="22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  <a:sym typeface="Wingdings" panose="05000000000000000000" pitchFamily="2" charset="2"/>
            </a:endParaRPr>
          </a:p>
          <a:p>
            <a:pPr>
              <a:lnSpc>
                <a:spcPct val="170000"/>
              </a:lnSpc>
            </a:pPr>
            <a:r>
              <a:rPr kumimoji="1" lang="zh-CN" altLang="en-US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发现带电类粲偶素结构（</a:t>
            </a:r>
            <a:r>
              <a:rPr kumimoji="1" lang="en-US" altLang="zh-CN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Z</a:t>
            </a:r>
            <a:r>
              <a:rPr kumimoji="1" lang="zh-CN" altLang="en-US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粒子）；发现</a:t>
            </a:r>
            <a:r>
              <a:rPr kumimoji="1" lang="en-US" altLang="zh-CN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Y</a:t>
            </a:r>
            <a:r>
              <a:rPr kumimoji="1" lang="zh-CN" altLang="en-US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粒子的双峰结构；</a:t>
            </a:r>
            <a:r>
              <a:rPr kumimoji="1" lang="en-US" altLang="zh-CN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… </a:t>
            </a:r>
            <a:r>
              <a:rPr kumimoji="1" lang="en-US" altLang="zh-CN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 XYZ </a:t>
            </a:r>
            <a:r>
              <a:rPr kumimoji="1" lang="zh-CN" altLang="en-US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粒子的性质？</a:t>
            </a:r>
            <a:endParaRPr kumimoji="1" lang="zh-CN" altLang="en-US" sz="2200" b="1" dirty="0">
              <a:solidFill>
                <a:srgbClr val="0070C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pPr>
              <a:lnSpc>
                <a:spcPct val="170000"/>
              </a:lnSpc>
            </a:pP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阈值附近粲介子对的产生和衰变性质的研究 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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强相因子－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&gt; CKM</a:t>
            </a:r>
            <a:r>
              <a:rPr kumimoji="1" lang="zh-CN" altLang="en-US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精确测量</a:t>
            </a:r>
            <a:r>
              <a:rPr kumimoji="1" lang="en-US" altLang="zh-CN" sz="2200" b="1" dirty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, … </a:t>
            </a:r>
            <a:endParaRPr kumimoji="1" lang="zh-CN" altLang="en-US" sz="22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  <a:sym typeface="Wingdings" panose="05000000000000000000" pitchFamily="2" charset="2"/>
            </a:endParaRPr>
          </a:p>
          <a:p>
            <a:pPr>
              <a:lnSpc>
                <a:spcPct val="170000"/>
              </a:lnSpc>
            </a:pPr>
            <a:r>
              <a:rPr kumimoji="1" lang="zh-CN" altLang="en-US" sz="2200" b="1" dirty="0">
                <a:solidFill>
                  <a:srgbClr val="0070C0"/>
                </a:solidFill>
                <a:latin typeface="Heiti SC Medium" charset="-122"/>
                <a:ea typeface="Heiti SC Medium" charset="-122"/>
                <a:cs typeface="Heiti SC Medium" charset="-122"/>
              </a:rPr>
              <a:t>阈值附近粲重子对的产生和绝对分支比的测量。</a:t>
            </a:r>
            <a:endParaRPr kumimoji="1" lang="zh-CN" altLang="en-US" sz="2200" b="1" dirty="0">
              <a:solidFill>
                <a:srgbClr val="0070C0"/>
              </a:solidFill>
              <a:latin typeface="Heiti SC Medium" charset="-122"/>
              <a:ea typeface="Heiti SC Medium" charset="-122"/>
              <a:cs typeface="Heiti SC Medium" charset="-122"/>
              <a:sym typeface="Wingdings" panose="05000000000000000000" pitchFamily="2" charset="2"/>
            </a:endParaRPr>
          </a:p>
          <a:p>
            <a:endParaRPr kumimoji="1" lang="en-US" altLang="zh-CN" sz="1800" b="1" dirty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559" y="995976"/>
            <a:ext cx="860474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25"/>
              </a:lnSpc>
            </a:pPr>
            <a:r>
              <a:rPr kumimoji="1" lang="en-US" altLang="zh-CN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BESIII</a:t>
            </a:r>
            <a:r>
              <a:rPr kumimoji="1" lang="zh-CN" altLang="en-US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实验在过去</a:t>
            </a:r>
            <a:r>
              <a:rPr kumimoji="1" lang="en-US" altLang="zh-CN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8</a:t>
            </a:r>
            <a:r>
              <a:rPr kumimoji="1" lang="zh-CN" altLang="en-US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年的运行中，</a:t>
            </a:r>
            <a:r>
              <a:rPr lang="zh-CN" altLang="en-US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取得</a:t>
            </a:r>
            <a:r>
              <a:rPr lang="zh-CN" altLang="en-US" sz="2200" b="1" dirty="0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了系列重要的</a:t>
            </a:r>
            <a:r>
              <a:rPr lang="zh-CN" altLang="en-US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物理成果</a:t>
            </a:r>
            <a:r>
              <a:rPr lang="en-US" altLang="zh-CN" sz="22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  <a:sym typeface="Symbol" pitchFamily="18" charset="2"/>
              </a:rPr>
              <a:t>: </a:t>
            </a:r>
            <a:endParaRPr kumimoji="1" lang="en-US" altLang="zh-CN" sz="2200" b="1" dirty="0">
              <a:solidFill>
                <a:srgbClr val="0000FF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2300" y="4209608"/>
            <a:ext cx="8786380" cy="2313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1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BEPCII </a:t>
            </a:r>
            <a:r>
              <a:rPr kumimoji="1" lang="zh-CN" altLang="en-US" sz="21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将对能量进行升级</a:t>
            </a:r>
            <a:r>
              <a:rPr kumimoji="1" lang="zh-CN" altLang="en-US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（</a:t>
            </a:r>
            <a:r>
              <a:rPr kumimoji="1" lang="en-US" altLang="zh-CN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4.6 </a:t>
            </a:r>
            <a:r>
              <a:rPr kumimoji="1" lang="en-US" altLang="zh-CN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 </a:t>
            </a:r>
            <a:r>
              <a:rPr kumimoji="1" lang="en-US" altLang="zh-CN" sz="2100" b="1" dirty="0" smtClean="0">
                <a:solidFill>
                  <a:srgbClr val="0000FF"/>
                </a:solidFill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4.9 </a:t>
            </a:r>
            <a:r>
              <a:rPr kumimoji="1" lang="en-US" altLang="zh-CN" sz="2100" b="1" dirty="0" err="1">
                <a:solidFill>
                  <a:srgbClr val="0000FF"/>
                </a:solidFill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GeV</a:t>
            </a:r>
            <a:r>
              <a:rPr kumimoji="1" lang="zh-CN" altLang="en-US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）</a:t>
            </a:r>
            <a:r>
              <a:rPr kumimoji="1" lang="zh-CN" altLang="en-US" sz="2100" b="1" dirty="0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  <a:sym typeface="Wingdings" panose="05000000000000000000" pitchFamily="2" charset="2"/>
              </a:rPr>
              <a:t>；</a:t>
            </a:r>
            <a:r>
              <a:rPr kumimoji="1" lang="zh-CN" altLang="en-US" sz="2100" b="1" dirty="0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通过</a:t>
            </a:r>
            <a:r>
              <a:rPr kumimoji="1" lang="zh-CN" altLang="en-US" sz="21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实现 </a:t>
            </a:r>
            <a:r>
              <a:rPr kumimoji="1" lang="en-US" altLang="zh-CN" sz="2100" b="1" dirty="0" err="1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T</a:t>
            </a:r>
            <a:r>
              <a:rPr kumimoji="1" lang="en-US" altLang="zh-CN" sz="2100" b="1" dirty="0" err="1" smtClean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opup</a:t>
            </a:r>
            <a:r>
              <a:rPr kumimoji="1" lang="zh-CN" altLang="en-US" sz="21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，</a:t>
            </a:r>
            <a:endParaRPr kumimoji="1" lang="en-US" altLang="zh-CN" sz="2100" b="1" dirty="0">
              <a:solidFill>
                <a:srgbClr val="0000FF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100" b="1" dirty="0">
                <a:solidFill>
                  <a:srgbClr val="0000FF"/>
                </a:solidFill>
                <a:latin typeface="Heiti SC Medium" charset="-122"/>
                <a:ea typeface="Heiti SC Medium" charset="-122"/>
                <a:cs typeface="Heiti SC Medium" charset="-122"/>
              </a:rPr>
              <a:t>使积分亮度提高</a:t>
            </a:r>
            <a:r>
              <a:rPr kumimoji="1" lang="en-US" altLang="zh-CN" sz="2100" b="1" dirty="0" smtClean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20-30%</a:t>
            </a:r>
            <a:r>
              <a:rPr kumimoji="1" lang="zh-CN" altLang="en-US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 </a:t>
            </a:r>
            <a:r>
              <a:rPr kumimoji="1" lang="zh-CN" altLang="en-US" sz="2100" b="1" dirty="0" smtClean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（</a:t>
            </a:r>
            <a:r>
              <a:rPr kumimoji="1" lang="en-US" altLang="zh-CN" sz="2100" b="1" dirty="0" smtClean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2-3</a:t>
            </a:r>
            <a:r>
              <a:rPr kumimoji="1" lang="zh-CN" altLang="en-US" sz="2100" b="1" dirty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年</a:t>
            </a:r>
            <a:r>
              <a:rPr kumimoji="1" lang="zh-CN" altLang="en-US" sz="2100" b="1" dirty="0" smtClean="0">
                <a:solidFill>
                  <a:srgbClr val="0000FF"/>
                </a:solidFill>
                <a:ea typeface="Heiti SC Medium" charset="-122"/>
                <a:cs typeface="Heiti SC Medium" charset="-122"/>
              </a:rPr>
              <a:t>）</a:t>
            </a:r>
            <a:endParaRPr kumimoji="1" lang="en-US" altLang="zh-CN" sz="2100" b="1" dirty="0" smtClean="0">
              <a:solidFill>
                <a:srgbClr val="0000FF"/>
              </a:solidFill>
              <a:ea typeface="Heiti SC Medium" charset="-122"/>
              <a:cs typeface="Heiti SC Medium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1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今年是</a:t>
            </a:r>
            <a:r>
              <a:rPr kumimoji="1" lang="en-US" altLang="zh-CN" sz="21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BEPC</a:t>
            </a:r>
            <a:r>
              <a:rPr kumimoji="1" lang="zh-CN" altLang="en-US" sz="21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建成对撞</a:t>
            </a:r>
            <a:r>
              <a:rPr kumimoji="1" lang="en-US" altLang="zh-CN" sz="21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30</a:t>
            </a:r>
            <a:r>
              <a:rPr kumimoji="1" lang="zh-CN" altLang="en-US" sz="21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周年，自</a:t>
            </a:r>
            <a:r>
              <a:rPr kumimoji="1" lang="en-US" altLang="zh-CN" sz="21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1988</a:t>
            </a:r>
            <a:r>
              <a:rPr kumimoji="1" lang="zh-CN" altLang="en-US" sz="21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年以来，</a:t>
            </a:r>
            <a:r>
              <a:rPr kumimoji="1" lang="en-US" altLang="zh-CN" sz="21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</a:t>
            </a:r>
            <a:r>
              <a:rPr kumimoji="1" lang="zh-CN" altLang="en-US" sz="21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培养了几百名博士生。</a:t>
            </a:r>
          </a:p>
          <a:p>
            <a:pPr>
              <a:lnSpc>
                <a:spcPct val="150000"/>
              </a:lnSpc>
            </a:pPr>
            <a:endParaRPr kumimoji="1" lang="en-US" altLang="zh-CN" sz="2100" b="1" dirty="0">
              <a:solidFill>
                <a:srgbClr val="0000FF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pPr>
              <a:lnSpc>
                <a:spcPts val="2175"/>
              </a:lnSpc>
            </a:pPr>
            <a:endParaRPr kumimoji="1" lang="en-US" altLang="zh-CN" sz="900" b="1" dirty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71</a:t>
            </a:fld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6580" y="5797222"/>
            <a:ext cx="741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ea typeface="+mj-ea"/>
                <a:cs typeface="黑体"/>
              </a:rPr>
              <a:t>BESI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30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篇，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BESII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ea typeface="黑体"/>
                <a:cs typeface="黑体"/>
              </a:rPr>
              <a:t>126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篇；到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目前为止</a:t>
            </a:r>
            <a:r>
              <a:rPr lang="en-US" altLang="zh-CN" sz="2000" b="1" dirty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发表论文</a:t>
            </a:r>
            <a:r>
              <a:rPr lang="en-US" altLang="zh-CN" sz="2000" b="1" dirty="0" smtClean="0">
                <a:solidFill>
                  <a:srgbClr val="C00000"/>
                </a:solidFill>
                <a:ea typeface="黑体"/>
                <a:cs typeface="黑体"/>
              </a:rPr>
              <a:t>210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余篇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213350"/>
            <a:ext cx="8229600" cy="1143000"/>
          </a:xfrm>
        </p:spPr>
        <p:txBody>
          <a:bodyPr>
            <a:normAutofit/>
          </a:bodyPr>
          <a:lstStyle/>
          <a:p>
            <a:r>
              <a:rPr kumimoji="1" lang="zh-CN" altLang="en-US" sz="46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谢谢！</a:t>
            </a:r>
            <a:endParaRPr kumimoji="1" lang="zh-CN" altLang="en-US" sz="4600" b="1" dirty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72</a:t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6612" y="561069"/>
            <a:ext cx="88080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ea typeface="Heiti SC Medium" charset="-122"/>
                <a:cs typeface="Heiti SC Medium" charset="-122"/>
              </a:rPr>
              <a:t>BES</a:t>
            </a:r>
            <a:r>
              <a:rPr kumimoji="1" lang="zh-CN" altLang="en-US" sz="2400" b="1" dirty="0" smtClean="0">
                <a:latin typeface="Heiti SC Medium" charset="-122"/>
                <a:ea typeface="Heiti SC Medium" charset="-122"/>
                <a:cs typeface="Heiti SC Medium" charset="-122"/>
              </a:rPr>
              <a:t>物理成就：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年，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完成</a:t>
            </a:r>
            <a:r>
              <a:rPr lang="en-US" altLang="zh-CN" sz="2400" b="1" dirty="0" err="1">
                <a:solidFill>
                  <a:srgbClr val="FF0000"/>
                </a:solidFill>
                <a:latin typeface="黑体"/>
                <a:ea typeface="黑体"/>
                <a:cs typeface="黑体"/>
              </a:rPr>
              <a:t>τ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轻子质量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测量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     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1995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年获国家自然科学奖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二等奖</a:t>
            </a:r>
          </a:p>
          <a:p>
            <a:r>
              <a:rPr lang="zh-CN" altLang="en-US" sz="24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          </a:t>
            </a:r>
            <a:r>
              <a:rPr lang="en-US" altLang="zh-CN" sz="2400" b="1" dirty="0" smtClean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  Particle Data Group: 50</a:t>
            </a:r>
            <a:r>
              <a:rPr lang="zh-CN" altLang="en-US" sz="24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年最重要实验结果之一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。</a:t>
            </a:r>
            <a:endParaRPr lang="zh-CN" altLang="en-US" sz="2400" dirty="0">
              <a:solidFill>
                <a:srgbClr val="002060"/>
              </a:solidFill>
            </a:endParaRP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2000</a:t>
            </a:r>
            <a:r>
              <a:rPr kumimoji="1" lang="zh-CN" altLang="en-US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年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，          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实验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R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值精确测量</a:t>
            </a:r>
            <a:endParaRPr kumimoji="1" lang="en-US" altLang="zh-CN" sz="2400" b="1" dirty="0" smtClean="0">
              <a:solidFill>
                <a:srgbClr val="FF0000"/>
              </a:solidFill>
              <a:latin typeface="Heiti SC Medium" charset="-122"/>
              <a:ea typeface="Heiti SC Medium" charset="-122"/>
              <a:cs typeface="Heiti SC Medium" charset="-122"/>
            </a:endParaRPr>
          </a:p>
          <a:p>
            <a:r>
              <a:rPr kumimoji="1" lang="en-US" altLang="zh-CN" sz="2400" b="1" dirty="0">
                <a:latin typeface="Heiti SC Medium" charset="-122"/>
                <a:ea typeface="Heiti SC Medium" charset="-122"/>
                <a:cs typeface="Heiti SC Medium" charset="-122"/>
              </a:rPr>
              <a:t> </a:t>
            </a:r>
            <a:r>
              <a:rPr kumimoji="1" lang="en-US" altLang="zh-CN" sz="2400" b="1" dirty="0" smtClean="0">
                <a:latin typeface="Heiti SC Medium" charset="-122"/>
                <a:ea typeface="Heiti SC Medium" charset="-122"/>
                <a:cs typeface="Heiti SC Medium" charset="-122"/>
              </a:rPr>
              <a:t>                          </a:t>
            </a:r>
            <a:r>
              <a:rPr lang="en-US" altLang="zh-CN" sz="2400" b="1" dirty="0" smtClean="0">
                <a:solidFill>
                  <a:srgbClr val="FF0000"/>
                </a:solidFill>
                <a:ea typeface="黑体"/>
                <a:cs typeface="黑体"/>
              </a:rPr>
              <a:t>2004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年获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国家自然科学奖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二等奖</a:t>
            </a:r>
            <a:endParaRPr lang="en-US" altLang="zh-CN" sz="2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2001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 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BESII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矢量－张量末态反常压低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     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2001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国家自然科学奖二等奖</a:t>
            </a:r>
            <a:endParaRPr lang="zh-CN" altLang="en-US" sz="2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2003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              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：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ψ</a:t>
            </a:r>
            <a:r>
              <a:rPr kumimoji="1" lang="en-US" altLang="zh-CN" sz="2400" b="1" dirty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(3770)</a:t>
            </a:r>
            <a:r>
              <a:rPr kumimoji="1"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态的</a:t>
            </a:r>
            <a:r>
              <a:rPr kumimoji="1" lang="en-US" altLang="zh-CN" sz="2400" b="1" dirty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non-DD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衰变</a:t>
            </a:r>
          </a:p>
          <a:p>
            <a:r>
              <a:rPr kumimoji="1"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           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黑体"/>
                <a:cs typeface="黑体"/>
              </a:rPr>
              <a:t>2010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获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国家自然科学奖二等奖</a:t>
            </a: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2005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年               </a:t>
            </a:r>
            <a:r>
              <a:rPr kumimoji="1" lang="en-US" altLang="zh-CN" sz="2400" b="1" dirty="0" smtClean="0">
                <a:solidFill>
                  <a:srgbClr val="FF0000"/>
                </a:solidFill>
                <a:ea typeface="Heiti SC Medium" charset="-122"/>
                <a:cs typeface="Heiti SC Medium" charset="-122"/>
              </a:rPr>
              <a:t>BESII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Heiti SC Medium" charset="-122"/>
                <a:ea typeface="Heiti SC Medium" charset="-122"/>
                <a:cs typeface="Heiti SC Medium" charset="-122"/>
              </a:rPr>
              <a:t>： 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质子</a:t>
            </a:r>
            <a:r>
              <a:rPr kumimoji="1" lang="zh-CN" altLang="en-US" sz="2400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－反质子阈值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增强</a:t>
            </a:r>
          </a:p>
          <a:p>
            <a:r>
              <a:rPr kumimoji="1" lang="zh-CN" altLang="en-US" sz="2400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            </a:t>
            </a:r>
            <a:r>
              <a:rPr kumimoji="1"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2013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获</a:t>
            </a:r>
            <a:r>
              <a:rPr lang="zh-CN" altLang="en-US" sz="24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国家自然科学奖二等奖</a:t>
            </a:r>
          </a:p>
          <a:p>
            <a:r>
              <a:rPr kumimoji="1" lang="en-US" altLang="zh-CN" sz="2400" dirty="0" smtClean="0">
                <a:latin typeface="黑体"/>
                <a:ea typeface="黑体"/>
                <a:cs typeface="黑体"/>
              </a:rPr>
              <a:t> </a:t>
            </a:r>
            <a:endParaRPr kumimoji="1" lang="zh-CN" altLang="en-US" sz="2400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  <p:sp>
        <p:nvSpPr>
          <p:cNvPr id="8" name="对角圆角矩形 7"/>
          <p:cNvSpPr/>
          <p:nvPr/>
        </p:nvSpPr>
        <p:spPr>
          <a:xfrm>
            <a:off x="186612" y="989045"/>
            <a:ext cx="8808098" cy="1101012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8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266" y="454805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Back-up slides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73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10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74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60" y="54868"/>
            <a:ext cx="5931933" cy="40879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5075"/>
            <a:ext cx="4368800" cy="4216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3143" y="690465"/>
            <a:ext cx="16530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700" b="1" dirty="0" smtClean="0">
                <a:latin typeface="Heiti SC Medium" charset="-122"/>
                <a:ea typeface="Heiti SC Medium" charset="-122"/>
                <a:cs typeface="Heiti SC Medium" charset="-122"/>
              </a:rPr>
              <a:t>HQL2018</a:t>
            </a:r>
            <a:endParaRPr kumimoji="1" lang="zh-CN" altLang="en-US" sz="2700" b="1" dirty="0">
              <a:latin typeface="Heiti SC Medium" charset="-122"/>
              <a:ea typeface="Heiti SC Medium" charset="-122"/>
              <a:cs typeface="Heiti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1746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75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" y="281900"/>
            <a:ext cx="8877204" cy="60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492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 descr="C:\Users\YuanCZ\AppData\Local\Temp\Rar$DI10.008\UnblindedSpectrumBell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53" y="692696"/>
            <a:ext cx="4698751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1" y="3631716"/>
            <a:ext cx="4173709" cy="28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1" y="786442"/>
            <a:ext cx="4221247" cy="296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6296" y="6428184"/>
            <a:ext cx="1905000" cy="457200"/>
          </a:xfrm>
        </p:spPr>
        <p:txBody>
          <a:bodyPr/>
          <a:lstStyle/>
          <a:p>
            <a:pPr algn="ctr"/>
            <a:fld id="{5BE37EA5-90CC-485A-BDA4-B86CB4D403C4}" type="slidenum">
              <a:rPr lang="en-US" altLang="zh-CN"/>
              <a:pPr algn="ctr"/>
              <a:t>76</a:t>
            </a:fld>
            <a:endParaRPr lang="en-US" altLang="zh-CN" dirty="0"/>
          </a:p>
        </p:txBody>
      </p:sp>
      <p:sp>
        <p:nvSpPr>
          <p:cNvPr id="510981" name="Rectangle 5"/>
          <p:cNvSpPr>
            <a:spLocks noGrp="1" noChangeArrowheads="1"/>
          </p:cNvSpPr>
          <p:nvPr>
            <p:ph type="title"/>
          </p:nvPr>
        </p:nvSpPr>
        <p:spPr>
          <a:xfrm>
            <a:off x="107950" y="116557"/>
            <a:ext cx="5400154" cy="79216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2017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年以前的</a:t>
            </a:r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Y</a:t>
            </a:r>
            <a:r>
              <a:rPr lang="en-US" altLang="zh-CN" dirty="0">
                <a:solidFill>
                  <a:srgbClr val="FF0000"/>
                </a:solidFill>
                <a:latin typeface="黑体"/>
                <a:ea typeface="黑体"/>
                <a:cs typeface="黑体"/>
                <a:sym typeface="Symbol" pitchFamily="18" charset="2"/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  <a:sym typeface="Symbol" pitchFamily="18" charset="2"/>
              </a:rPr>
              <a:t>结构</a:t>
            </a:r>
            <a:endParaRPr lang="en-US" altLang="zh-CN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510986" name="Picture 10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2" y="3981917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9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959272" y="1578198"/>
            <a:ext cx="660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7" name="Rectangle 21"/>
          <p:cNvSpPr>
            <a:spLocks noChangeArrowheads="1"/>
          </p:cNvSpPr>
          <p:nvPr/>
        </p:nvSpPr>
        <p:spPr bwMode="auto">
          <a:xfrm>
            <a:off x="4598888" y="6453336"/>
            <a:ext cx="4320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May BESIII help?</a:t>
            </a:r>
            <a:endParaRPr lang="en-US" altLang="zh-CN" sz="2000" b="1" dirty="0">
              <a:solidFill>
                <a:srgbClr val="0000CC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070686" y="4770082"/>
            <a:ext cx="1836110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PRL110,252002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967/</a:t>
            </a:r>
            <a:r>
              <a:rPr lang="en-US" altLang="zh-CN" sz="1800" dirty="0" err="1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矩形 10"/>
          <p:cNvSpPr/>
          <p:nvPr/>
        </p:nvSpPr>
        <p:spPr>
          <a:xfrm>
            <a:off x="2070686" y="1255032"/>
            <a:ext cx="1763185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PRD86,051102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454/</a:t>
            </a:r>
            <a:r>
              <a:rPr lang="en-US" altLang="zh-CN" sz="1800" dirty="0" err="1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5508104" y="44624"/>
            <a:ext cx="3384376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Belle: PRL99,142002, 670/</a:t>
            </a:r>
            <a:r>
              <a:rPr lang="en-US" altLang="zh-CN" sz="1800" dirty="0" err="1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en-US" altLang="zh-CN" sz="1800" dirty="0" smtClean="0">
              <a:solidFill>
                <a:srgbClr val="7030A0"/>
              </a:solidFill>
              <a:latin typeface="Arial Unicode MS"/>
              <a:cs typeface="Arial Unicode MS"/>
              <a:sym typeface="Symbol" pitchFamily="18" charset="2"/>
            </a:endParaRPr>
          </a:p>
          <a:p>
            <a:pPr algn="l">
              <a:spcBef>
                <a:spcPts val="0"/>
              </a:spcBef>
            </a:pPr>
            <a:r>
              <a:rPr lang="en-US" altLang="zh-CN" sz="1800" dirty="0" err="1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BaBar</a:t>
            </a: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: PRD89, 111103, 520/fb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grpSp>
        <p:nvGrpSpPr>
          <p:cNvPr id="13" name="Group 3"/>
          <p:cNvGrpSpPr/>
          <p:nvPr/>
        </p:nvGrpSpPr>
        <p:grpSpPr>
          <a:xfrm>
            <a:off x="4788024" y="3717032"/>
            <a:ext cx="4131344" cy="2448272"/>
            <a:chOff x="1562100" y="1916832"/>
            <a:chExt cx="6007100" cy="3134320"/>
          </a:xfrm>
        </p:grpSpPr>
        <p:pic>
          <p:nvPicPr>
            <p:cNvPr id="17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100" y="1916832"/>
              <a:ext cx="6007100" cy="2971800"/>
            </a:xfrm>
            <a:prstGeom prst="rect">
              <a:avLst/>
            </a:prstGeom>
          </p:spPr>
        </p:pic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696" y="4797152"/>
              <a:ext cx="5651500" cy="254000"/>
            </a:xfrm>
            <a:prstGeom prst="rect">
              <a:avLst/>
            </a:prstGeom>
          </p:spPr>
        </p:pic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444208" y="6170873"/>
            <a:ext cx="1248826" cy="374461"/>
          </a:xfrm>
          <a:prstGeom prst="rect">
            <a:avLst/>
          </a:prstGeom>
          <a:solidFill>
            <a:srgbClr val="FCCA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M(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</p:txBody>
      </p:sp>
      <p:sp>
        <p:nvSpPr>
          <p:cNvPr id="20" name="矩形 10"/>
          <p:cNvSpPr/>
          <p:nvPr/>
        </p:nvSpPr>
        <p:spPr>
          <a:xfrm>
            <a:off x="6998608" y="3861048"/>
            <a:ext cx="1853242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PRL101,172001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695/</a:t>
            </a:r>
            <a:r>
              <a:rPr lang="en-US" altLang="zh-CN" sz="1800" dirty="0" err="1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pic>
        <p:nvPicPr>
          <p:cNvPr id="21" name="Picture 16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21482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863"/>
            <a:ext cx="8229600" cy="731830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r>
              <a:rPr lang="de-DE" dirty="0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J/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cross-section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8" y="908720"/>
            <a:ext cx="8893721" cy="28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5335" y="3795969"/>
            <a:ext cx="4848715" cy="9257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Calibri"/>
                <a:ea typeface="+mn-ea"/>
              </a:rPr>
              <a:t>M = 4222.0±3.1±1.4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lower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Symbol" panose="05050102010706020507" pitchFamily="18" charset="2"/>
                <a:ea typeface="+mn-ea"/>
              </a:rPr>
              <a:t>G</a:t>
            </a:r>
            <a:r>
              <a:rPr lang="de-DE" sz="2400" dirty="0" smtClean="0">
                <a:latin typeface="Calibri"/>
                <a:ea typeface="+mn-ea"/>
              </a:rPr>
              <a:t> = 44.1±4.3±2.0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narrower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  <a:endParaRPr lang="de-DE" sz="2400" dirty="0">
              <a:latin typeface="Calibri"/>
              <a:ea typeface="+mn-ea"/>
            </a:endParaRPr>
          </a:p>
        </p:txBody>
      </p:sp>
      <p:pic>
        <p:nvPicPr>
          <p:cNvPr id="5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82" y="1155912"/>
            <a:ext cx="766597" cy="359330"/>
          </a:xfrm>
          <a:prstGeom prst="rect">
            <a:avLst/>
          </a:prstGeom>
        </p:spPr>
      </p:pic>
      <p:pic>
        <p:nvPicPr>
          <p:cNvPr id="13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62" y="1155912"/>
            <a:ext cx="766597" cy="35933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356206" y="1665488"/>
            <a:ext cx="1054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8.2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19 </a:t>
            </a:r>
            <a:r>
              <a:rPr lang="de-DE" sz="1800" dirty="0" err="1" smtClean="0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649115" y="1593386"/>
            <a:ext cx="1171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0.8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103 </a:t>
            </a:r>
            <a:r>
              <a:rPr lang="de-DE" sz="1800" dirty="0" err="1" smtClean="0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32088" y="63320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092001 (2017)</a:t>
            </a:r>
            <a:endParaRPr lang="de-DE" sz="18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2465" y="1110064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77292" y="1119620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29447" y="6058953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961085" y="6406837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788" y="4874370"/>
            <a:ext cx="751532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 smtClean="0">
                <a:latin typeface="Calibri"/>
              </a:rPr>
              <a:t>A </a:t>
            </a:r>
            <a:r>
              <a:rPr lang="de-DE" altLang="zh-CN" sz="2400" dirty="0">
                <a:latin typeface="Calibri"/>
              </a:rPr>
              <a:t>2nd resonance Y</a:t>
            </a:r>
            <a:r>
              <a:rPr lang="de-DE" altLang="zh-CN" sz="2400" baseline="-25000" dirty="0">
                <a:latin typeface="Calibri"/>
              </a:rPr>
              <a:t>2</a:t>
            </a:r>
            <a:r>
              <a:rPr lang="de-DE" altLang="zh-CN" sz="2400" dirty="0">
                <a:latin typeface="Calibri"/>
              </a:rPr>
              <a:t> with M=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4320.0±10.4±7.0</a:t>
            </a:r>
            <a:r>
              <a:rPr lang="de-DE" altLang="zh-CN" sz="2400" dirty="0">
                <a:latin typeface="Calibri"/>
              </a:rPr>
              <a:t> </a:t>
            </a:r>
            <a:r>
              <a:rPr lang="de-DE" altLang="zh-CN" sz="2400" dirty="0" smtClean="0">
                <a:latin typeface="Calibri"/>
              </a:rPr>
              <a:t>MeV/c</a:t>
            </a:r>
            <a:r>
              <a:rPr lang="de-DE" altLang="zh-CN" sz="2400" baseline="30000" dirty="0" smtClean="0">
                <a:latin typeface="Calibri"/>
              </a:rPr>
              <a:t>2</a:t>
            </a:r>
            <a:r>
              <a:rPr lang="de-DE" altLang="zh-CN" sz="2400" dirty="0" smtClean="0"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altLang="zh-CN" sz="2400" dirty="0">
                <a:latin typeface="Calibri"/>
              </a:rPr>
              <a:t> </a:t>
            </a:r>
            <a:r>
              <a:rPr lang="de-DE" altLang="zh-CN" sz="2400" dirty="0" smtClean="0">
                <a:latin typeface="Calibri"/>
              </a:rPr>
              <a:t>                                                  </a:t>
            </a:r>
            <a:r>
              <a:rPr lang="de-DE" altLang="zh-CN" sz="2400" dirty="0" smtClean="0">
                <a:latin typeface="Symbol" panose="05050102010706020507" pitchFamily="18" charset="2"/>
              </a:rPr>
              <a:t>G</a:t>
            </a:r>
            <a:r>
              <a:rPr lang="de-DE" altLang="zh-CN" sz="2400" dirty="0" smtClean="0">
                <a:latin typeface="Calibri"/>
              </a:rPr>
              <a:t>=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101.4</a:t>
            </a:r>
            <a:r>
              <a:rPr lang="de-DE" altLang="zh-CN" sz="2400" baseline="30000" dirty="0" smtClean="0">
                <a:solidFill>
                  <a:srgbClr val="FF0000"/>
                </a:solidFill>
                <a:latin typeface="Calibri"/>
              </a:rPr>
              <a:t>+25.3</a:t>
            </a:r>
            <a:r>
              <a:rPr lang="de-DE" altLang="zh-CN" sz="2400" baseline="-25000" dirty="0" smtClean="0">
                <a:solidFill>
                  <a:srgbClr val="FF0000"/>
                </a:solidFill>
                <a:latin typeface="Calibri"/>
              </a:rPr>
              <a:t>-19.7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±10.2</a:t>
            </a:r>
            <a:r>
              <a:rPr lang="de-DE" altLang="zh-CN" sz="2400" dirty="0" smtClean="0">
                <a:latin typeface="Calibri"/>
              </a:rPr>
              <a:t> MeV</a:t>
            </a:r>
            <a:endParaRPr lang="de-DE" altLang="zh-CN" sz="2400" dirty="0">
              <a:solidFill>
                <a:srgbClr val="FF0000"/>
              </a:solidFill>
              <a:latin typeface="Calibri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>
                <a:latin typeface="Calibri"/>
              </a:rPr>
              <a:t>Observed for the 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first time</a:t>
            </a:r>
            <a:r>
              <a:rPr lang="de-DE" altLang="zh-CN" sz="2400" dirty="0">
                <a:latin typeface="Calibri"/>
              </a:rPr>
              <a:t>, significance &gt;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7.6</a:t>
            </a:r>
            <a:r>
              <a:rPr lang="de-DE" altLang="zh-CN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endParaRPr lang="de-DE" altLang="zh-CN" sz="24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16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0"/>
          <p:cNvGrpSpPr/>
          <p:nvPr/>
        </p:nvGrpSpPr>
        <p:grpSpPr>
          <a:xfrm>
            <a:off x="4778110" y="3880409"/>
            <a:ext cx="5039974" cy="920401"/>
            <a:chOff x="127216" y="5872863"/>
            <a:chExt cx="5039974" cy="920401"/>
          </a:xfrm>
          <a:solidFill>
            <a:schemeClr val="bg1"/>
          </a:solidFill>
        </p:grpSpPr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29" y="6018155"/>
              <a:ext cx="1362816" cy="276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23" y="5872863"/>
              <a:ext cx="5028367" cy="790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572" y="6058953"/>
              <a:ext cx="2329307" cy="1782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29" y="6403687"/>
              <a:ext cx="1362816" cy="237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387" y="6401804"/>
              <a:ext cx="2329307" cy="208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16" y="6714215"/>
              <a:ext cx="5028367" cy="790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7"/>
            <p:cNvSpPr txBox="1"/>
            <p:nvPr/>
          </p:nvSpPr>
          <p:spPr>
            <a:xfrm>
              <a:off x="2910609" y="6130020"/>
              <a:ext cx="59182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 smtClean="0">
                  <a:latin typeface="Calibri"/>
                  <a:ea typeface="+mn-ea"/>
                </a:rPr>
                <a:t>PDG</a:t>
              </a:r>
              <a:endParaRPr lang="de-DE" sz="1800" dirty="0">
                <a:latin typeface="Calibri"/>
                <a:ea typeface="+mn-ea"/>
              </a:endParaRPr>
            </a:p>
          </p:txBody>
        </p:sp>
        <p:sp>
          <p:nvSpPr>
            <p:cNvPr id="28" name="Rechteck 9"/>
            <p:cNvSpPr/>
            <p:nvPr/>
          </p:nvSpPr>
          <p:spPr>
            <a:xfrm>
              <a:off x="3029447" y="6058953"/>
              <a:ext cx="437322" cy="1782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29" name="Rechteck 20"/>
            <p:cNvSpPr/>
            <p:nvPr/>
          </p:nvSpPr>
          <p:spPr>
            <a:xfrm>
              <a:off x="2961085" y="6406837"/>
              <a:ext cx="437322" cy="1782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7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8099123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5776" y="5049"/>
            <a:ext cx="6347048" cy="634082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/>
              <a:t>A coupled channel analysis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78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672"/>
          <a:stretch/>
        </p:blipFill>
        <p:spPr>
          <a:xfrm>
            <a:off x="2699792" y="586099"/>
            <a:ext cx="5938883" cy="8266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08984" y="1772816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By Jielei </a:t>
            </a:r>
            <a:r>
              <a:rPr lang="de-DE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Zhang, </a:t>
            </a:r>
            <a:r>
              <a:rPr lang="de-DE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Limin, Yuan</a:t>
            </a:r>
            <a:r>
              <a:rPr lang="de-DE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 </a:t>
            </a:r>
            <a:r>
              <a:rPr lang="de-DE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Rumin Wang, </a:t>
            </a:r>
            <a:r>
              <a:rPr lang="en-US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arXiv:1805.03565</a:t>
            </a:r>
            <a:endParaRPr lang="zh-CN" altLang="en-US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3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350"/>
          </a:xfrm>
        </p:spPr>
        <p:txBody>
          <a:bodyPr/>
          <a:lstStyle/>
          <a:p>
            <a:r>
              <a:rPr lang="en-US" altLang="zh-CN" sz="4000" dirty="0" err="1" smtClean="0">
                <a:solidFill>
                  <a:srgbClr val="000066"/>
                </a:solidFill>
              </a:rPr>
              <a:t>Leptonic</a:t>
            </a:r>
            <a:r>
              <a:rPr lang="en-US" altLang="zh-CN" sz="4000" dirty="0" smtClean="0">
                <a:solidFill>
                  <a:srgbClr val="000066"/>
                </a:solidFill>
              </a:rPr>
              <a:t> width of Y(4220)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502" y="715633"/>
            <a:ext cx="8871994" cy="625135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isospin-zero </a:t>
            </a:r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charmoniumlike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state, we </a:t>
            </a: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expect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79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4" y="3164843"/>
            <a:ext cx="8677178" cy="105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51238" y="4293096"/>
                <a:ext cx="8741242" cy="1889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kumimoji="0" lang="en-US" altLang="zh-CN" sz="2800" i="0" dirty="0" smtClean="0">
                    <a:solidFill>
                      <a:srgbClr val="0000FF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Taking Solutions with the smallest</a:t>
                </a:r>
                <a:r>
                  <a:rPr kumimoji="0" lang="en-US" altLang="zh-CN" sz="2800" i="0" dirty="0" smtClean="0">
                    <a:solidFill>
                      <a:srgbClr val="0000FF"/>
                    </a:solidFill>
                    <a:latin typeface="Comic Sans MS" pitchFamily="66" charset="0"/>
                    <a:ea typeface="宋体" charset="-122"/>
                    <a:cs typeface="Times New Roman" panose="02020603050405020304" pitchFamily="18" charset="0"/>
                  </a:rPr>
                  <a:t>,   </a:t>
                </a:r>
                <a:endParaRPr kumimoji="0" lang="en-US" altLang="zh-CN" sz="2800" i="0" dirty="0">
                  <a:solidFill>
                    <a:srgbClr val="0000FF"/>
                  </a:solidFill>
                  <a:latin typeface="Comic Sans MS" pitchFamily="66" charset="0"/>
                  <a:ea typeface="宋体" charset="-122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en-US" altLang="zh-CN" sz="2800" i="0" dirty="0">
                    <a:solidFill>
                      <a:srgbClr val="0000FF"/>
                    </a:solidFill>
                    <a:latin typeface="Comic Sans MS" pitchFamily="66" charset="0"/>
                    <a:ea typeface="宋体" charset="-122"/>
                    <a:cs typeface="Times New Roman" panose="02020603050405020304" pitchFamily="18" charset="0"/>
                  </a:rPr>
                  <a:t>	</a:t>
                </a:r>
                <a:endParaRPr kumimoji="0" lang="en-US" altLang="zh-CN" sz="2800" i="0" dirty="0" smtClean="0">
                  <a:solidFill>
                    <a:srgbClr val="C00000"/>
                  </a:solidFill>
                  <a:latin typeface="Comic Sans MS" pitchFamily="66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l">
                  <a:spcBef>
                    <a:spcPct val="20000"/>
                  </a:spcBef>
                </a:pPr>
                <a:r>
                  <a:rPr kumimoji="0" lang="en-US" altLang="zh-CN" sz="2800" i="0" dirty="0" smtClean="0">
                    <a:solidFill>
                      <a:srgbClr val="0000FF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      More modes being measured:</a:t>
                </a:r>
              </a:p>
              <a:p>
                <a:pPr marL="457200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</a:pPr>
                <a:r>
                  <a:rPr kumimoji="0" lang="en-US" altLang="zh-CN" b="1" i="0" dirty="0" smtClean="0">
                    <a:solidFill>
                      <a:srgbClr val="0000FF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anose="05050102010706020507" pitchFamily="18" charset="2"/>
                  </a:rPr>
                  <a:t>charmed meson pairs, light hadrons+</a:t>
                </a:r>
                <a:r>
                  <a:rPr kumimoji="0" lang="en-US" altLang="zh-CN" b="1" i="0" baseline="-25000" dirty="0" smtClean="0">
                    <a:solidFill>
                      <a:srgbClr val="0000FF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anose="05050102010706020507" pitchFamily="18" charset="2"/>
                  </a:rPr>
                  <a:t>c</a:t>
                </a:r>
                <a:endParaRPr kumimoji="0" lang="en-US" altLang="zh-CN" b="1" i="0" baseline="-25000" dirty="0">
                  <a:solidFill>
                    <a:srgbClr val="0000FF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38" y="4293096"/>
                <a:ext cx="8741242" cy="1889748"/>
              </a:xfrm>
              <a:prstGeom prst="rect">
                <a:avLst/>
              </a:prstGeom>
              <a:blipFill rotWithShape="1">
                <a:blip r:embed="rId3"/>
                <a:stretch>
                  <a:fillRect t="-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850" y="1549724"/>
            <a:ext cx="5760066" cy="13879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64768" y="645959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J. Zhang et al., arXiv:1805.03565</a:t>
            </a:r>
            <a:endParaRPr lang="zh-CN" altLang="en-US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" name="图片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4387850"/>
            <a:ext cx="1968500" cy="419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80" y="4862972"/>
            <a:ext cx="6769460" cy="5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005"/>
          </a:xfrm>
        </p:spPr>
        <p:txBody>
          <a:bodyPr/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质子－反质子阈值增强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>-      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12721"/>
          <a:stretch>
            <a:fillRect/>
          </a:stretch>
        </p:blipFill>
        <p:spPr bwMode="auto">
          <a:xfrm>
            <a:off x="457200" y="1417638"/>
            <a:ext cx="4208462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755650" y="1341438"/>
          <a:ext cx="165576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公式" r:id="rId4" imgW="850900" imgH="203200" progId="Equation.3">
                  <p:embed/>
                </p:oleObj>
              </mc:Choice>
              <mc:Fallback>
                <p:oleObj name="公式" r:id="rId4" imgW="850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341438"/>
                        <a:ext cx="165576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84438" y="4198938"/>
            <a:ext cx="2447925" cy="477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20" tIns="53410" rIns="106820" bIns="5341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/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M</a:t>
            </a:r>
            <a:r>
              <a:rPr kumimoji="1" lang="en-US" altLang="zh-CN" sz="2000" baseline="-25000" dirty="0">
                <a:latin typeface="Times New Roman" charset="0"/>
                <a:ea typeface="Gulim" charset="0"/>
                <a:cs typeface="Gulim" charset="0"/>
              </a:rPr>
              <a:t>pp</a:t>
            </a:r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-2m</a:t>
            </a:r>
            <a:r>
              <a:rPr kumimoji="1" lang="en-US" altLang="zh-CN" sz="2000" baseline="-25000" dirty="0">
                <a:latin typeface="Times New Roman" charset="0"/>
                <a:ea typeface="Gulim" charset="0"/>
                <a:cs typeface="Gulim" charset="0"/>
              </a:rPr>
              <a:t>p </a:t>
            </a:r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(</a:t>
            </a:r>
            <a:r>
              <a:rPr kumimoji="1" lang="en-US" altLang="zh-CN" sz="2000" dirty="0" err="1">
                <a:latin typeface="Times New Roman" charset="0"/>
                <a:ea typeface="Gulim" charset="0"/>
                <a:cs typeface="Gulim" charset="0"/>
              </a:rPr>
              <a:t>GeV</a:t>
            </a:r>
            <a:r>
              <a:rPr kumimoji="1" lang="en-US" altLang="zh-CN" dirty="0">
                <a:latin typeface="Times New Roman" charset="0"/>
                <a:ea typeface="Gulim" charset="0"/>
                <a:cs typeface="Gulim" charset="0"/>
              </a:rPr>
              <a:t>)</a:t>
            </a:r>
            <a:endParaRPr kumimoji="1" lang="en-US" altLang="zh-CN" baseline="-25000" dirty="0">
              <a:latin typeface="Times New Roman" charset="0"/>
              <a:ea typeface="Gulim" charset="0"/>
              <a:cs typeface="Gulim" charset="0"/>
            </a:endParaRPr>
          </a:p>
        </p:txBody>
      </p:sp>
      <p:pic>
        <p:nvPicPr>
          <p:cNvPr id="10" name="图片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81739"/>
            <a:ext cx="1181100" cy="469900"/>
          </a:xfrm>
          <a:prstGeom prst="rect">
            <a:avLst/>
          </a:prstGeom>
        </p:spPr>
      </p:pic>
      <p:pic>
        <p:nvPicPr>
          <p:cNvPr id="11" name="Picture 6" descr="Picture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7" y="1238670"/>
            <a:ext cx="4291665" cy="26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796693" y="1238670"/>
            <a:ext cx="2447925" cy="33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>
              <a:spcBef>
                <a:spcPct val="50000"/>
              </a:spcBef>
            </a:pPr>
            <a:r>
              <a:rPr kumimoji="1" lang="en-US" altLang="zh-CN" sz="1600" dirty="0">
                <a:solidFill>
                  <a:srgbClr val="CC3300"/>
                </a:solidFill>
                <a:latin typeface="黑体"/>
                <a:ea typeface="黑体"/>
                <a:cs typeface="黑体"/>
              </a:rPr>
              <a:t>PRL 95,262001(2005)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5796693" y="777715"/>
            <a:ext cx="215034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>
              <a:defRPr/>
            </a:pPr>
            <a:r>
              <a:rPr lang="en-US" altLang="zh-CN" dirty="0" smtClean="0"/>
              <a:t>J/</a:t>
            </a:r>
            <a:r>
              <a:rPr lang="en-US" altLang="zh-CN" dirty="0" smtClean="0">
                <a:sym typeface="Symbol" charset="0"/>
              </a:rPr>
              <a:t></a:t>
            </a:r>
            <a:r>
              <a:rPr lang="en-US" altLang="zh-CN" dirty="0" err="1" smtClean="0">
                <a:sym typeface="Symbol" charset="0"/>
              </a:rPr>
              <a:t>γ</a:t>
            </a:r>
            <a:r>
              <a:rPr lang="en-US" altLang="zh-CN" dirty="0" smtClean="0">
                <a:sym typeface="Symbol" charset="0"/>
              </a:rPr>
              <a:t></a:t>
            </a:r>
            <a:r>
              <a:rPr lang="en-US" altLang="zh-CN" dirty="0">
                <a:sym typeface="Symbol" charset="0"/>
              </a:rPr>
              <a:t></a:t>
            </a:r>
            <a:r>
              <a:rPr lang="en-US" altLang="zh-CN" dirty="0" smtClean="0">
                <a:latin typeface="Lucida Grande" charset="0"/>
                <a:cs typeface="Lucida Grande" charset="0"/>
                <a:sym typeface="Wingdings" charset="0"/>
              </a:rPr>
              <a:t>π</a:t>
            </a:r>
            <a:r>
              <a:rPr lang="en-US" altLang="zh-CN" baseline="30000" dirty="0" smtClean="0">
                <a:latin typeface="Lucida Grande" charset="0"/>
                <a:cs typeface="Lucida Grande" charset="0"/>
                <a:sym typeface="Wingdings" charset="0"/>
              </a:rPr>
              <a:t>+</a:t>
            </a:r>
            <a:r>
              <a:rPr lang="en-US" altLang="zh-CN" dirty="0" smtClean="0">
                <a:latin typeface="Lucida Grande" charset="0"/>
                <a:cs typeface="Lucida Grande" charset="0"/>
                <a:sym typeface="Wingdings" charset="0"/>
              </a:rPr>
              <a:t>π</a:t>
            </a:r>
            <a:r>
              <a:rPr lang="en-US" altLang="zh-CN" baseline="30000" dirty="0" smtClean="0">
                <a:latin typeface="Lucida Grande" charset="0"/>
                <a:cs typeface="Lucida Grande" charset="0"/>
                <a:sym typeface="Wingdings" charset="0"/>
              </a:rPr>
              <a:t>−</a:t>
            </a:r>
            <a:endParaRPr lang="en-US" altLang="zh-CN" baseline="30000" dirty="0" smtClean="0">
              <a:sym typeface="SymbolPS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539223" y="1740325"/>
            <a:ext cx="3313112" cy="3667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>
              <a:spcBef>
                <a:spcPct val="50000"/>
              </a:spcBef>
            </a:pPr>
            <a:r>
              <a:rPr kumimoji="1" lang="en-US" altLang="zh-CN" sz="1800" dirty="0">
                <a:solidFill>
                  <a:srgbClr val="CC3300"/>
                </a:solidFill>
                <a:latin typeface="Times New Roman" charset="0"/>
                <a:ea typeface="Gulim" charset="0"/>
                <a:cs typeface="Gulim" charset="0"/>
              </a:rPr>
              <a:t>PRL 91 (2003) 022001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8333" y="5024730"/>
            <a:ext cx="601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结果获得：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“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2013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年国家自然科学二等奖”</a:t>
            </a:r>
            <a:endParaRPr kumimoji="1" lang="zh-CN" altLang="en-US" sz="28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4005" y="777005"/>
            <a:ext cx="249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重要结果回顾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5365628" y="3778829"/>
            <a:ext cx="3321172" cy="2179802"/>
            <a:chOff x="2234" y="3755"/>
            <a:chExt cx="1967" cy="1179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3755"/>
              <a:ext cx="1843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704" y="3800"/>
              <a:ext cx="37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&gt;25 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19" name="TextBox 28"/>
            <p:cNvSpPr txBox="1">
              <a:spLocks noChangeArrowheads="1"/>
            </p:cNvSpPr>
            <p:nvPr/>
          </p:nvSpPr>
          <p:spPr bwMode="auto">
            <a:xfrm>
              <a:off x="3521" y="3800"/>
              <a:ext cx="32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 6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20" name="TextBox 29"/>
            <p:cNvSpPr txBox="1">
              <a:spLocks noChangeArrowheads="1"/>
            </p:cNvSpPr>
            <p:nvPr/>
          </p:nvSpPr>
          <p:spPr bwMode="auto">
            <a:xfrm>
              <a:off x="3218" y="3800"/>
              <a:ext cx="29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&gt;7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2234" y="4193"/>
              <a:ext cx="763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FF0000"/>
                  </a:solidFill>
                  <a:latin typeface="Calibri" charset="0"/>
                </a:rPr>
                <a:t>确认</a:t>
              </a:r>
              <a:r>
                <a:rPr lang="en-US" altLang="zh-CN" sz="1600" b="1">
                  <a:solidFill>
                    <a:srgbClr val="FF0000"/>
                  </a:solidFill>
                  <a:latin typeface="Calibri" charset="0"/>
                </a:rPr>
                <a:t>X(1835)</a:t>
              </a:r>
              <a:endParaRPr lang="zh-CN" altLang="en-US" sz="1600" b="1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V="1">
              <a:off x="2980" y="4224"/>
              <a:ext cx="170" cy="9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3294" y="4390"/>
              <a:ext cx="907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FF0000"/>
                  </a:solidFill>
                  <a:latin typeface="Calibri" charset="0"/>
                </a:rPr>
                <a:t>两个新共振态</a:t>
              </a:r>
              <a:endParaRPr lang="en-US" altLang="zh-CN" sz="1600" b="1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H="1" flipV="1">
              <a:off x="3387" y="4193"/>
              <a:ext cx="272" cy="21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H="1" flipV="1">
              <a:off x="3624" y="4130"/>
              <a:ext cx="68" cy="28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602523" y="77700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latin typeface="黑体"/>
                <a:ea typeface="黑体"/>
                <a:cs typeface="黑体"/>
              </a:rPr>
              <a:t>X(1835)</a:t>
            </a:r>
            <a:endParaRPr kumimoji="1" lang="zh-CN" altLang="en-US" sz="2400" dirty="0">
              <a:latin typeface="黑体"/>
              <a:ea typeface="黑体"/>
              <a:cs typeface="黑体"/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93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74A0-0D7A-D448-8328-2E8999A0D4F9}" type="slidenum">
              <a:rPr lang="en-US" altLang="zh-CN"/>
              <a:pPr/>
              <a:t>80</a:t>
            </a:fld>
            <a:endParaRPr lang="en-US" altLang="zh-CN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9589" y="116632"/>
            <a:ext cx="7155414" cy="850106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轻标量介子九重态疑难</a:t>
            </a:r>
            <a:r>
              <a:rPr lang="en-US" altLang="zh-CN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lang="zh-CN" altLang="en-US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0" y="3662691"/>
            <a:ext cx="9186403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实验上理解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: </a:t>
            </a:r>
            <a:endParaRPr lang="en-US" altLang="zh-CN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sz="2000" dirty="0"/>
              <a:t>       1. Where are the light J</a:t>
            </a:r>
            <a:r>
              <a:rPr lang="en-US" altLang="zh-CN" sz="2000" baseline="30000" dirty="0"/>
              <a:t>P</a:t>
            </a:r>
            <a:r>
              <a:rPr lang="en-US" altLang="zh-CN" sz="2000" dirty="0"/>
              <a:t>=1</a:t>
            </a:r>
            <a:r>
              <a:rPr lang="en-US" altLang="zh-CN" sz="2000" baseline="30000" dirty="0"/>
              <a:t>+</a:t>
            </a:r>
            <a:r>
              <a:rPr lang="en-US" altLang="zh-CN" sz="2000" dirty="0"/>
              <a:t> and 2</a:t>
            </a:r>
            <a:r>
              <a:rPr lang="en-US" altLang="zh-CN" sz="2000" baseline="30000" dirty="0"/>
              <a:t>++</a:t>
            </a:r>
            <a:r>
              <a:rPr lang="en-US" altLang="zh-CN" sz="2000" dirty="0"/>
              <a:t> partner </a:t>
            </a:r>
            <a:r>
              <a:rPr lang="en-US" altLang="zh-CN" sz="2000" dirty="0" err="1"/>
              <a:t>nonets</a:t>
            </a:r>
            <a:r>
              <a:rPr lang="en-US" altLang="zh-CN" sz="2000" dirty="0"/>
              <a:t>? </a:t>
            </a:r>
          </a:p>
          <a:p>
            <a:r>
              <a:rPr lang="en-US" altLang="zh-CN" sz="2000" dirty="0"/>
              <a:t>       2. In </a:t>
            </a:r>
            <a:r>
              <a:rPr lang="en-US" altLang="zh-CN" sz="2000" dirty="0" err="1"/>
              <a:t>qqbar</a:t>
            </a:r>
            <a:r>
              <a:rPr lang="en-US" altLang="zh-CN" sz="2000" dirty="0"/>
              <a:t> meson </a:t>
            </a:r>
            <a:r>
              <a:rPr lang="en-US" altLang="zh-CN" sz="2000" dirty="0" err="1"/>
              <a:t>nonets</a:t>
            </a:r>
            <a:r>
              <a:rPr lang="en-US" altLang="zh-CN" sz="2000" dirty="0"/>
              <a:t>, the I=1 state (a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(980)), has no s quarks.</a:t>
            </a:r>
          </a:p>
          <a:p>
            <a:r>
              <a:rPr lang="en-US" altLang="zh-CN" sz="2000" dirty="0"/>
              <a:t>       3. m(f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(980))=m(a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 implies that mixing &amp; small s quark content in 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and </a:t>
            </a:r>
          </a:p>
          <a:p>
            <a:r>
              <a:rPr lang="en-US" altLang="zh-CN" sz="2000" dirty="0"/>
              <a:t>           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</a:t>
            </a:r>
          </a:p>
          <a:p>
            <a:r>
              <a:rPr lang="en-US" altLang="zh-CN" sz="2000" dirty="0"/>
              <a:t>       4. 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and 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are possible di-quark-anti-</a:t>
            </a:r>
            <a:r>
              <a:rPr lang="en-US" altLang="zh-CN" sz="2000" dirty="0" err="1"/>
              <a:t>diquark</a:t>
            </a:r>
            <a:r>
              <a:rPr lang="en-US" altLang="zh-CN" sz="2000" dirty="0"/>
              <a:t> bound states or loosely </a:t>
            </a:r>
          </a:p>
          <a:p>
            <a:r>
              <a:rPr lang="en-US" altLang="zh-CN" sz="2000" dirty="0"/>
              <a:t>           bounded  meson-</a:t>
            </a:r>
            <a:r>
              <a:rPr lang="en-US" altLang="zh-CN" sz="2000" dirty="0" err="1"/>
              <a:t>antimeson</a:t>
            </a:r>
            <a:r>
              <a:rPr lang="en-US" altLang="zh-CN" sz="2000" dirty="0"/>
              <a:t> molecule states.  </a:t>
            </a:r>
          </a:p>
          <a:p>
            <a:r>
              <a:rPr lang="en-US" altLang="zh-CN" sz="2000" dirty="0"/>
              <a:t>            R.L. Jaffe PRD 15, 267 (1977),  J.D. Weinstein &amp;N. </a:t>
            </a:r>
            <a:r>
              <a:rPr lang="en-US" altLang="zh-CN" sz="2000" dirty="0" err="1"/>
              <a:t>Isgur</a:t>
            </a:r>
            <a:r>
              <a:rPr lang="en-US" altLang="zh-CN" sz="2000" dirty="0"/>
              <a:t>  PRD 27, 588(1983) </a:t>
            </a:r>
          </a:p>
          <a:p>
            <a:r>
              <a:rPr lang="en-US" altLang="zh-CN" sz="2000" dirty="0"/>
              <a:t>      </a:t>
            </a:r>
          </a:p>
        </p:txBody>
      </p:sp>
      <p:pic>
        <p:nvPicPr>
          <p:cNvPr id="2" name="图片 1" descr="未命名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2" y="1038095"/>
            <a:ext cx="5751258" cy="2535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2" y="1080326"/>
            <a:ext cx="2197256" cy="25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0443-14C7-484F-B433-78A422D28CA1}" type="slidenum">
              <a:rPr lang="en-US" altLang="zh-CN"/>
              <a:pPr/>
              <a:t>81</a:t>
            </a:fld>
            <a:endParaRPr lang="en-US" altLang="zh-CN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8491" y="225656"/>
            <a:ext cx="7807006" cy="850106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理解轻标量介子的本质、质量来源</a:t>
            </a:r>
            <a:endParaRPr lang="en-US" altLang="zh-CN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372718" y="1075762"/>
            <a:ext cx="86172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轻标量谱极其复杂！ </a:t>
            </a: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在线性</a:t>
            </a:r>
            <a:r>
              <a:rPr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sigma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模型中，最低能量同位旋单态标量粒子来自强相互作用真空自发破缺。</a:t>
            </a: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类似的，电弱真空自发破缺预言了</a:t>
            </a:r>
            <a:r>
              <a:rPr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Higgs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粒子的存在</a:t>
            </a:r>
            <a:endParaRPr lang="zh-CN" altLang="en-US" sz="2400" b="1" dirty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在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能标，强作用对称破缺与强物质质量来源息息相关 </a:t>
            </a: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66" y="3500440"/>
            <a:ext cx="1265634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94" y="3665775"/>
            <a:ext cx="2213372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862967"/>
            <a:ext cx="35433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787224" y="3168312"/>
            <a:ext cx="4673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Recent review: M. Schumacher arXiv:1403.7804</a:t>
            </a:r>
          </a:p>
        </p:txBody>
      </p:sp>
    </p:spTree>
    <p:extLst>
      <p:ext uri="{BB962C8B-B14F-4D97-AF65-F5344CB8AC3E}">
        <p14:creationId xmlns:p14="http://schemas.microsoft.com/office/powerpoint/2010/main" val="9954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157EC506-C55B-824D-B446-1CB6A8341AE3}" type="slidenum">
              <a:rPr lang="en-US" altLang="zh-CN" sz="1400">
                <a:solidFill>
                  <a:srgbClr val="898989"/>
                </a:solidFill>
              </a:rPr>
              <a:pPr/>
              <a:t>82</a:t>
            </a:fld>
            <a:endParaRPr lang="en-US" altLang="zh-CN" sz="1400">
              <a:solidFill>
                <a:srgbClr val="898989"/>
              </a:solidFill>
            </a:endParaRP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BESIII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实验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D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半轻实验研究展望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(2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年以上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charset="0"/>
                <a:ea typeface="微软雅黑" charset="0"/>
                <a:cs typeface="微软雅黑" charset="0"/>
              </a:rPr>
              <a:t>)</a:t>
            </a:r>
          </a:p>
        </p:txBody>
      </p:sp>
      <p:pic>
        <p:nvPicPr>
          <p:cNvPr id="1136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8500"/>
            <a:ext cx="5915025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52"/>
          <p:cNvSpPr txBox="1">
            <a:spLocks noChangeArrowheads="1"/>
          </p:cNvSpPr>
          <p:nvPr/>
        </p:nvSpPr>
        <p:spPr bwMode="auto">
          <a:xfrm>
            <a:off x="6489700" y="2133600"/>
            <a:ext cx="23891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 D Ke</a:t>
            </a:r>
            <a:r>
              <a:rPr lang="en-US" altLang="zh-CN" sz="2000" b="1" baseline="30000">
                <a:solidFill>
                  <a:srgbClr val="0000FF"/>
                </a:solidFill>
                <a:latin typeface="Verdana" charset="0"/>
                <a:sym typeface="Wingdings" charset="0"/>
              </a:rPr>
              <a:t>+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v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形状因子测量已由系统误差主导</a:t>
            </a:r>
            <a:endParaRPr lang="en-US" altLang="zh-CN" sz="20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13670" name="Text Box 52"/>
          <p:cNvSpPr txBox="1">
            <a:spLocks noChangeArrowheads="1"/>
          </p:cNvSpPr>
          <p:nvPr/>
        </p:nvSpPr>
        <p:spPr bwMode="auto">
          <a:xfrm>
            <a:off x="6484938" y="3429000"/>
            <a:ext cx="2389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 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更多数据能够使大部分衰变道的测量由系统误差主导</a:t>
            </a:r>
            <a:endParaRPr lang="en-US" altLang="zh-CN" sz="20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13671" name="Text Box 52"/>
          <p:cNvSpPr txBox="1">
            <a:spLocks noChangeArrowheads="1"/>
          </p:cNvSpPr>
          <p:nvPr/>
        </p:nvSpPr>
        <p:spPr bwMode="auto">
          <a:xfrm>
            <a:off x="6503988" y="4797425"/>
            <a:ext cx="23891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 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并首次开展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DSe</a:t>
            </a:r>
            <a:r>
              <a:rPr lang="en-US" altLang="zh-CN" sz="2000" b="1" baseline="30000">
                <a:solidFill>
                  <a:srgbClr val="0000FF"/>
                </a:solidFill>
                <a:latin typeface="Verdana" charset="0"/>
                <a:sym typeface="Wingdings" charset="0"/>
              </a:rPr>
              <a:t>+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v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和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Ae</a:t>
            </a:r>
            <a:r>
              <a:rPr lang="en-US" altLang="zh-CN" sz="2000" b="1" baseline="30000">
                <a:solidFill>
                  <a:srgbClr val="0000FF"/>
                </a:solidFill>
                <a:latin typeface="Verdana" charset="0"/>
                <a:sym typeface="Wingdings" charset="0"/>
              </a:rPr>
              <a:t>+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v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半轻衰变形状因子的研究，并深入探讨这些粒子的的性质</a:t>
            </a:r>
            <a:endParaRPr lang="en-US" altLang="zh-CN" sz="20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13672" name="Text Box 52"/>
          <p:cNvSpPr txBox="1">
            <a:spLocks noChangeArrowheads="1"/>
          </p:cNvSpPr>
          <p:nvPr/>
        </p:nvSpPr>
        <p:spPr bwMode="auto">
          <a:xfrm>
            <a:off x="6497638" y="901700"/>
            <a:ext cx="2389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 f</a:t>
            </a:r>
            <a:r>
              <a:rPr lang="en-US" altLang="zh-CN" sz="2000" b="1" baseline="-25000">
                <a:solidFill>
                  <a:srgbClr val="0000FF"/>
                </a:solidFill>
                <a:latin typeface="Verdana" charset="0"/>
                <a:sym typeface="Wingdings" charset="0"/>
              </a:rPr>
              <a:t>D+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|V</a:t>
            </a:r>
            <a:r>
              <a:rPr lang="en-US" altLang="zh-CN" sz="2000" b="1" baseline="-25000">
                <a:solidFill>
                  <a:srgbClr val="0000FF"/>
                </a:solidFill>
                <a:latin typeface="Verdana" charset="0"/>
                <a:sym typeface="Wingdings" charset="0"/>
              </a:rPr>
              <a:t>cd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|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统计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(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系统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)</a:t>
            </a:r>
            <a:r>
              <a:rPr lang="zh-CN" altLang="en-US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误差达到</a:t>
            </a:r>
            <a:r>
              <a:rPr lang="en-US" altLang="zh-CN" sz="2000" b="1">
                <a:solidFill>
                  <a:srgbClr val="0000FF"/>
                </a:solidFill>
                <a:latin typeface="Verdana" charset="0"/>
                <a:sym typeface="Wingdings" charset="0"/>
              </a:rPr>
              <a:t>~1(1)%</a:t>
            </a:r>
            <a:endParaRPr lang="en-US" altLang="zh-CN" sz="2000" b="1">
              <a:solidFill>
                <a:srgbClr val="0000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8656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BEPC/BES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历史沿革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56342"/>
            <a:ext cx="8229600" cy="5636431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cs-CZ" altLang="zh-CN" sz="1800" b="1" dirty="0">
                <a:latin typeface="黑体"/>
                <a:ea typeface="黑体"/>
                <a:cs typeface="黑体"/>
              </a:rPr>
              <a:t>1983</a:t>
            </a:r>
            <a:r>
              <a:rPr lang="zh-CN" altLang="cs-CZ" sz="1800" b="1" dirty="0">
                <a:latin typeface="黑体"/>
                <a:ea typeface="黑体"/>
                <a:cs typeface="黑体"/>
              </a:rPr>
              <a:t>年</a:t>
            </a:r>
            <a:r>
              <a:rPr lang="cs-CZ" altLang="zh-CN" sz="1800" b="1" dirty="0">
                <a:latin typeface="黑体"/>
                <a:ea typeface="黑体"/>
                <a:cs typeface="黑体"/>
              </a:rPr>
              <a:t>4</a:t>
            </a:r>
            <a:r>
              <a:rPr lang="zh-CN" altLang="cs-CZ" sz="1800" b="1" dirty="0">
                <a:latin typeface="黑体"/>
                <a:ea typeface="黑体"/>
                <a:cs typeface="黑体"/>
              </a:rPr>
              <a:t>月</a:t>
            </a:r>
            <a:r>
              <a:rPr lang="cs-CZ" altLang="zh-CN" sz="1800" b="1" dirty="0" smtClean="0">
                <a:latin typeface="黑体"/>
                <a:ea typeface="黑体"/>
                <a:cs typeface="黑体"/>
              </a:rPr>
              <a:t>25</a:t>
            </a:r>
            <a:r>
              <a:rPr lang="zh-CN" altLang="cs-CZ" sz="1800" b="1" dirty="0" smtClean="0">
                <a:latin typeface="黑体"/>
                <a:ea typeface="黑体"/>
                <a:cs typeface="黑体"/>
              </a:rPr>
              <a:t>日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，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国务院批准国家计委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《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关于审批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2×22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亿电子伏正负电子对撞机建设计划的请示报告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》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latin typeface="黑体"/>
                <a:ea typeface="黑体"/>
                <a:cs typeface="黑体"/>
              </a:rPr>
              <a:t>1983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12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月，中央书记处第一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○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三次会议决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定将</a:t>
            </a:r>
            <a:r>
              <a:rPr lang="en-US" altLang="zh-CN" sz="1800" b="1" dirty="0" smtClean="0">
                <a:latin typeface="黑体"/>
                <a:ea typeface="黑体"/>
                <a:cs typeface="黑体"/>
              </a:rPr>
              <a:t>BEPC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工程列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入国家重点工程建设项目，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并成立对撞机工程领导小组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1984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BEPC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工程破土动工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，邓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小平等党和国家领导人为工程奠基。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1988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16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日，北京正负电子对撞机实现正负电子对撞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1988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24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日，邓小平等党和国家领导人视察北京正负电子对撞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机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1989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9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月，北京谱仪（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）开始物理实验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latin typeface="黑体"/>
                <a:ea typeface="黑体"/>
                <a:cs typeface="黑体"/>
              </a:rPr>
              <a:t>1990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7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21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日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，</a:t>
            </a:r>
            <a:r>
              <a:rPr lang="en-US" altLang="zh-CN" sz="1800" b="1" dirty="0" smtClean="0">
                <a:latin typeface="黑体"/>
                <a:ea typeface="黑体"/>
                <a:cs typeface="黑体"/>
              </a:rPr>
              <a:t>BEPC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工程通过国家验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收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。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获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1990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年度国家科技进步奖特等奖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1992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日，北京谱仪圆满结束了</a:t>
            </a:r>
            <a:r>
              <a:rPr lang="en-US" altLang="zh-CN" sz="1800" b="1" dirty="0" err="1">
                <a:solidFill>
                  <a:srgbClr val="FF0000"/>
                </a:solidFill>
                <a:latin typeface="黑体"/>
                <a:ea typeface="黑体"/>
                <a:cs typeface="黑体"/>
              </a:rPr>
              <a:t>τ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轻子质量测量实验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工作。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1993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，“</a:t>
            </a:r>
            <a:r>
              <a:rPr lang="en-US" altLang="zh-CN" sz="1800" b="1" dirty="0" err="1">
                <a:solidFill>
                  <a:srgbClr val="FF0000"/>
                </a:solidFill>
                <a:latin typeface="黑体"/>
                <a:ea typeface="黑体"/>
                <a:cs typeface="黑体"/>
              </a:rPr>
              <a:t>τ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轻子质量的精确测定结果”入选</a:t>
            </a:r>
            <a:r>
              <a:rPr lang="en-US" altLang="zh-CN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1992</a:t>
            </a:r>
            <a:r>
              <a:rPr lang="zh-CN" altLang="en-US" sz="1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年度全国十大科技成就</a:t>
            </a:r>
            <a:r>
              <a:rPr lang="zh-CN" altLang="en-US" sz="1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>
                <a:latin typeface="黑体"/>
                <a:ea typeface="黑体"/>
                <a:cs typeface="黑体"/>
              </a:rPr>
              <a:t>1993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5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月，中科院批准</a:t>
            </a:r>
            <a:r>
              <a:rPr lang="en-US" altLang="zh-CN" sz="1800" b="1" dirty="0" smtClean="0">
                <a:latin typeface="黑体"/>
                <a:ea typeface="黑体"/>
                <a:cs typeface="黑体"/>
              </a:rPr>
              <a:t>《BEPC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改进项目可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行性研究报告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》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、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《</a:t>
            </a:r>
            <a:r>
              <a:rPr lang="zh-CN" altLang="en-US" sz="1800" b="1" dirty="0">
                <a:latin typeface="黑体"/>
                <a:ea typeface="黑体"/>
                <a:cs typeface="黑体"/>
              </a:rPr>
              <a:t>北京谱仪改进项目可行性研究报告</a:t>
            </a:r>
            <a:r>
              <a:rPr lang="en-US" altLang="zh-CN" sz="1800" b="1" dirty="0">
                <a:latin typeface="黑体"/>
                <a:ea typeface="黑体"/>
                <a:cs typeface="黑体"/>
              </a:rPr>
              <a:t>》</a:t>
            </a:r>
            <a:r>
              <a:rPr lang="zh-CN" altLang="en-US" sz="1800" b="1" dirty="0" smtClean="0">
                <a:latin typeface="黑体"/>
                <a:ea typeface="黑体"/>
                <a:cs typeface="黑体"/>
              </a:rPr>
              <a:t>。</a:t>
            </a:r>
          </a:p>
          <a:p>
            <a:pPr>
              <a:buFont typeface="Wingdings" charset="2"/>
              <a:buChar char="Ø"/>
            </a:pP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1999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2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7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日，“北京正负电子对撞机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/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北京谱仪</a:t>
            </a:r>
            <a:r>
              <a:rPr lang="en-US" altLang="zh-CN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/</a:t>
            </a:r>
            <a:r>
              <a:rPr lang="zh-CN" altLang="en-US" sz="18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北京同步辐射装置改进”项目顺利通过鉴定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。取得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R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值测量重要成果。</a:t>
            </a:r>
          </a:p>
          <a:p>
            <a:pPr>
              <a:buFont typeface="Wingdings" charset="2"/>
              <a:buChar char="Ø"/>
            </a:pP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004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 BEPCII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开始建造</a:t>
            </a:r>
            <a:r>
              <a:rPr lang="zh-CN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。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 </a:t>
            </a:r>
            <a:endParaRPr lang="en-US" altLang="zh-CN" sz="1800" b="1" dirty="0" smtClean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  <a:p>
            <a:pPr>
              <a:buFont typeface="Wingdings" charset="2"/>
              <a:buChar char="Ø"/>
            </a:pPr>
            <a:r>
              <a:rPr lang="zh-CN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008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 BESIII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实验开始运行取数。</a:t>
            </a:r>
          </a:p>
          <a:p>
            <a:pPr>
              <a:buFont typeface="Wingdings" charset="2"/>
              <a:buChar char="Ø"/>
            </a:pP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013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发现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Z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（</a:t>
            </a:r>
            <a:r>
              <a:rPr lang="en-US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3900</a:t>
            </a:r>
            <a:r>
              <a:rPr lang="zh-CN" altLang="en-US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）</a:t>
            </a:r>
            <a:r>
              <a:rPr lang="zh-CN" altLang="zh-CN" sz="1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。</a:t>
            </a:r>
            <a:endParaRPr lang="zh-CN" altLang="en-US" sz="1800" b="1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136" y="6355910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BESI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30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篇，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BESII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126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篇；到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目前为止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BESIII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发表论文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210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余篇</a:t>
            </a:r>
            <a:r>
              <a:rPr lang="en-US" altLang="zh-CN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31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7615"/>
          </a:xfrm>
        </p:spPr>
        <p:txBody>
          <a:bodyPr/>
          <a:lstStyle/>
          <a:p>
            <a:pPr algn="l"/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实验重要物理回顾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 descr="北京谱仪B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6" y="2079837"/>
            <a:ext cx="2971079" cy="44661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8175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1984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日，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BEPC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工程破土动工</a:t>
            </a:r>
            <a:endParaRPr lang="en-US" altLang="zh-CN" b="1" dirty="0" smtClean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1988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16</a:t>
            </a:r>
            <a:r>
              <a:rPr lang="zh-CN" altLang="en-US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BEPC</a:t>
            </a:r>
            <a:r>
              <a:rPr lang="zh-CN" altLang="en-US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实现正负电子对撞</a:t>
            </a:r>
            <a:endParaRPr lang="en-US" altLang="zh-CN" b="1" dirty="0" smtClean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1989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9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月，北京谱仪（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）开始物理实验。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1992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月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日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完成</a:t>
            </a:r>
            <a:r>
              <a:rPr lang="en-US" altLang="zh-CN" b="1" dirty="0" err="1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τ</a:t>
            </a:r>
            <a:r>
              <a:rPr lang="zh-CN" altLang="en-US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轻子质量测量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30" y="2251010"/>
            <a:ext cx="2903856" cy="4492048"/>
          </a:xfrm>
          <a:prstGeom prst="rect">
            <a:avLst/>
          </a:prstGeom>
        </p:spPr>
      </p:pic>
      <p:pic>
        <p:nvPicPr>
          <p:cNvPr id="8" name="图片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59" y="2017852"/>
            <a:ext cx="5440728" cy="92185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文本框 8"/>
          <p:cNvSpPr txBox="1"/>
          <p:nvPr/>
        </p:nvSpPr>
        <p:spPr>
          <a:xfrm>
            <a:off x="2992077" y="2967629"/>
            <a:ext cx="330090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BES, </a:t>
            </a:r>
            <a:r>
              <a:rPr kumimoji="1" lang="en-US" altLang="zh-CN" dirty="0" err="1" smtClean="0"/>
              <a:t>Phys.Rev.Lett</a:t>
            </a:r>
            <a:r>
              <a:rPr kumimoji="1" lang="en-US" altLang="zh-CN" dirty="0" smtClean="0"/>
              <a:t> 69(1992)3021</a:t>
            </a:r>
          </a:p>
          <a:p>
            <a:r>
              <a:rPr kumimoji="1" lang="en-US" altLang="zh-CN" dirty="0" smtClean="0"/>
              <a:t>BES, Phys. Rev.D53(1996)20</a:t>
            </a:r>
          </a:p>
          <a:p>
            <a:r>
              <a:rPr lang="zh-CN" altLang="en-US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比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原</a:t>
            </a:r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PDG</a:t>
            </a:r>
            <a:r>
              <a:rPr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实验数据降</a:t>
            </a:r>
            <a:r>
              <a:rPr lang="zh-CN" altLang="en-US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低了</a:t>
            </a:r>
            <a:r>
              <a:rPr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7.2MeV</a:t>
            </a:r>
          </a:p>
          <a:p>
            <a:r>
              <a:rPr kumimoji="1"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最后获取</a:t>
            </a:r>
            <a:r>
              <a:rPr kumimoji="1" lang="en-US" altLang="zh-CN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5pb</a:t>
            </a:r>
            <a:r>
              <a:rPr kumimoji="1" lang="en-US" altLang="zh-CN" baseline="300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-1</a:t>
            </a:r>
            <a:r>
              <a:rPr kumimoji="1" lang="zh-CN" altLang="en-US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数据</a:t>
            </a:r>
            <a:endParaRPr kumimoji="1" lang="zh-CN" altLang="en-US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77753" y="4238269"/>
            <a:ext cx="4572000" cy="193899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李政道：“这</a:t>
            </a:r>
            <a:r>
              <a:rPr lang="zh-CN" altLang="en-US" sz="20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是最近一段时间高能物理领域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最重要的实验成果之一”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APS1992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LP1993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报道</a:t>
            </a:r>
          </a:p>
          <a:p>
            <a:r>
              <a:rPr lang="en-US" altLang="zh-CN" sz="2000" b="1" dirty="0">
                <a:latin typeface="黑体"/>
                <a:ea typeface="黑体"/>
                <a:cs typeface="黑体"/>
              </a:rPr>
              <a:t>1993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年获中科院自然科学奖一等奖，</a:t>
            </a:r>
            <a:r>
              <a:rPr lang="en-US" altLang="zh-CN" sz="2000" b="1" dirty="0">
                <a:latin typeface="黑体"/>
                <a:ea typeface="黑体"/>
                <a:cs typeface="黑体"/>
              </a:rPr>
              <a:t>1995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年获国家自然科学奖二等奖</a:t>
            </a:r>
            <a:r>
              <a:rPr lang="zh-CN" altLang="en-US" sz="2000" b="1" dirty="0" smtClean="0">
                <a:latin typeface="黑体"/>
                <a:ea typeface="黑体"/>
                <a:cs typeface="黑体"/>
              </a:rPr>
              <a:t>。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PDG 50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年最重要实验结果之一。</a:t>
            </a:r>
          </a:p>
        </p:txBody>
      </p:sp>
      <p:pic>
        <p:nvPicPr>
          <p:cNvPr id="11" name="Picture 2" descr="wp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19" y="65980"/>
            <a:ext cx="2518268" cy="20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47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kumimoji="1" lang="en-US" altLang="zh-CN" b="1" dirty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实验重要物理回顾：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4" y="1049889"/>
            <a:ext cx="5091569" cy="3712602"/>
          </a:xfrm>
          <a:prstGeom prst="rect">
            <a:avLst/>
          </a:prstGeom>
        </p:spPr>
      </p:pic>
      <p:pic>
        <p:nvPicPr>
          <p:cNvPr id="5" name="图片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35" y="428886"/>
            <a:ext cx="698500" cy="457200"/>
          </a:xfrm>
          <a:prstGeom prst="rect">
            <a:avLst/>
          </a:prstGeom>
        </p:spPr>
      </p:pic>
      <p:pic>
        <p:nvPicPr>
          <p:cNvPr id="6" name="图片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41" y="410928"/>
            <a:ext cx="736600" cy="431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2242" y="2609713"/>
            <a:ext cx="34163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双标记：3个清楚的事例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49" y="4667378"/>
            <a:ext cx="4649458" cy="1990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046" y="4864060"/>
            <a:ext cx="210826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68.3%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置信度区间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3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00-580 MeV</a:t>
            </a:r>
            <a:endParaRPr kumimoji="1" lang="zh-CN" altLang="en-US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007" y="3190533"/>
            <a:ext cx="3753473" cy="32544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23007" y="1270153"/>
            <a:ext cx="4031873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质心能量：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4.03 </a:t>
            </a:r>
            <a:r>
              <a:rPr kumimoji="1" lang="en-US" altLang="zh-CN" sz="2000" b="1" dirty="0" err="1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GeV</a:t>
            </a:r>
            <a:endParaRPr kumimoji="1" lang="en-US" altLang="zh-CN" sz="20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BES,Phys.Rev.Lett.74(1995)4599</a:t>
            </a:r>
          </a:p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首次绝对测量粲介子衰变常数</a:t>
            </a:r>
          </a:p>
          <a:p>
            <a:pPr>
              <a:lnSpc>
                <a:spcPct val="12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开启了对格点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QCD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的精确检验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0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90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497"/>
            <a:ext cx="5270329" cy="26842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5785"/>
            <a:ext cx="8229600" cy="66560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CN" b="1" dirty="0"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b="1" dirty="0">
                <a:latin typeface="黑体"/>
                <a:ea typeface="黑体"/>
                <a:cs typeface="黑体"/>
              </a:rPr>
              <a:t>实验重要物理回顾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：</a:t>
            </a:r>
            <a:r>
              <a:rPr kumimoji="1" lang="en-US" altLang="zh-CN" b="1" dirty="0" smtClean="0">
                <a:latin typeface="黑体"/>
                <a:ea typeface="黑体"/>
                <a:cs typeface="黑体"/>
              </a:rPr>
              <a:t>R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值</a:t>
            </a:r>
            <a:endParaRPr kumimoji="1" lang="zh-CN" altLang="en-US" dirty="0"/>
          </a:p>
        </p:txBody>
      </p:sp>
      <p:pic>
        <p:nvPicPr>
          <p:cNvPr id="6" name="图片 5" descr="fig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3" y="-5785"/>
            <a:ext cx="3029218" cy="47795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矩形 6"/>
          <p:cNvSpPr/>
          <p:nvPr/>
        </p:nvSpPr>
        <p:spPr>
          <a:xfrm>
            <a:off x="4929937" y="868323"/>
            <a:ext cx="4065311" cy="2112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</a:rPr>
              <a:t>BES Collaboration </a:t>
            </a:r>
            <a:endParaRPr lang="sk-SK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sk-SK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sk-SK" altLang="zh-CN" sz="2200" b="1" dirty="0">
                <a:solidFill>
                  <a:srgbClr val="FF0000"/>
                </a:solidFill>
              </a:rPr>
              <a:t>. 84 (2000) 594-597</a:t>
            </a:r>
            <a:endParaRPr lang="is-IS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is-IS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is-IS" altLang="zh-CN" sz="2200" b="1" dirty="0">
                <a:solidFill>
                  <a:srgbClr val="FF0000"/>
                </a:solidFill>
              </a:rPr>
              <a:t>. 88 (2002) 101802</a:t>
            </a:r>
            <a:endParaRPr lang="is-IS" altLang="zh-CN" sz="22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is-IS" altLang="zh-CN" sz="2200" b="1" dirty="0" smtClean="0">
                <a:solidFill>
                  <a:srgbClr val="FF0000"/>
                </a:solidFill>
              </a:rPr>
              <a:t>Phys.Rev.Lett</a:t>
            </a:r>
            <a:r>
              <a:rPr lang="is-IS" altLang="zh-CN" sz="2200" b="1" dirty="0">
                <a:solidFill>
                  <a:srgbClr val="FF0000"/>
                </a:solidFill>
              </a:rPr>
              <a:t>. 97 (2006) </a:t>
            </a:r>
            <a:r>
              <a:rPr lang="is-IS" altLang="zh-CN" sz="2200" b="1" dirty="0" smtClean="0">
                <a:solidFill>
                  <a:srgbClr val="FF0000"/>
                </a:solidFill>
              </a:rPr>
              <a:t>262001</a:t>
            </a:r>
          </a:p>
          <a:p>
            <a:pPr>
              <a:lnSpc>
                <a:spcPct val="120000"/>
              </a:lnSpc>
            </a:pPr>
            <a:r>
              <a:rPr lang="is-IS" altLang="zh-CN" sz="2200" b="1" dirty="0">
                <a:solidFill>
                  <a:srgbClr val="FF0000"/>
                </a:solidFill>
              </a:rPr>
              <a:t>Phys.Rev.Lett. 101 (2008) 102004</a:t>
            </a:r>
            <a:r>
              <a:rPr lang="is-IS" altLang="zh-CN" sz="2200" dirty="0">
                <a:solidFill>
                  <a:srgbClr val="FF0000"/>
                </a:solidFill>
              </a:rPr>
              <a:t> 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6680" y="3142551"/>
            <a:ext cx="3877985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BESII</a:t>
            </a: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实验精度提高了</a:t>
            </a: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2-3</a:t>
            </a: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倍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1）缪子反常磁矩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 b="1" dirty="0" smtClean="0">
                <a:latin typeface="黑体"/>
                <a:ea typeface="黑体"/>
                <a:cs typeface="黑体"/>
              </a:rPr>
              <a:t>2）电弱精确检验</a:t>
            </a:r>
            <a:r>
              <a:rPr kumimoji="1" lang="en-US" altLang="zh-CN" sz="2400" b="1" dirty="0" smtClean="0">
                <a:latin typeface="黑体"/>
                <a:ea typeface="黑体"/>
                <a:cs typeface="黑体"/>
              </a:rPr>
              <a:t> </a:t>
            </a:r>
            <a:endParaRPr kumimoji="1" lang="zh-CN" altLang="en-US" sz="2400" b="1" dirty="0">
              <a:latin typeface="黑体"/>
              <a:ea typeface="黑体"/>
              <a:cs typeface="黑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2344" y="5504549"/>
            <a:ext cx="387798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合作组</a:t>
            </a:r>
            <a:endParaRPr kumimoji="1" lang="en-US" altLang="zh-CN" sz="2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2004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86</a:t>
            </a:fld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03641" y="5303396"/>
            <a:ext cx="288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ea typeface="黑体"/>
                <a:cs typeface="黑体"/>
              </a:rPr>
              <a:t>BESIII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上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R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值精度：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3% </a:t>
            </a:r>
          </a:p>
          <a:p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精度再提高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倍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33603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005"/>
          </a:xfrm>
        </p:spPr>
        <p:txBody>
          <a:bodyPr/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质子－反质子阈值增强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>-      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12721"/>
          <a:stretch>
            <a:fillRect/>
          </a:stretch>
        </p:blipFill>
        <p:spPr bwMode="auto">
          <a:xfrm>
            <a:off x="457200" y="1417638"/>
            <a:ext cx="4208462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755650" y="1341438"/>
          <a:ext cx="165576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" name="公式" r:id="rId4" imgW="850900" imgH="203200" progId="Equation.3">
                  <p:embed/>
                </p:oleObj>
              </mc:Choice>
              <mc:Fallback>
                <p:oleObj name="公式" r:id="rId4" imgW="850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341438"/>
                        <a:ext cx="165576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84438" y="4198938"/>
            <a:ext cx="2447925" cy="477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20" tIns="53410" rIns="106820" bIns="5341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/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M</a:t>
            </a:r>
            <a:r>
              <a:rPr kumimoji="1" lang="en-US" altLang="zh-CN" sz="2000" baseline="-25000" dirty="0">
                <a:latin typeface="Times New Roman" charset="0"/>
                <a:ea typeface="Gulim" charset="0"/>
                <a:cs typeface="Gulim" charset="0"/>
              </a:rPr>
              <a:t>pp</a:t>
            </a:r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-2m</a:t>
            </a:r>
            <a:r>
              <a:rPr kumimoji="1" lang="en-US" altLang="zh-CN" sz="2000" baseline="-25000" dirty="0">
                <a:latin typeface="Times New Roman" charset="0"/>
                <a:ea typeface="Gulim" charset="0"/>
                <a:cs typeface="Gulim" charset="0"/>
              </a:rPr>
              <a:t>p </a:t>
            </a:r>
            <a:r>
              <a:rPr kumimoji="1" lang="en-US" altLang="zh-CN" sz="2000" dirty="0">
                <a:latin typeface="Times New Roman" charset="0"/>
                <a:ea typeface="Gulim" charset="0"/>
                <a:cs typeface="Gulim" charset="0"/>
              </a:rPr>
              <a:t>(</a:t>
            </a:r>
            <a:r>
              <a:rPr kumimoji="1" lang="en-US" altLang="zh-CN" sz="2000" dirty="0" err="1">
                <a:latin typeface="Times New Roman" charset="0"/>
                <a:ea typeface="Gulim" charset="0"/>
                <a:cs typeface="Gulim" charset="0"/>
              </a:rPr>
              <a:t>GeV</a:t>
            </a:r>
            <a:r>
              <a:rPr kumimoji="1" lang="en-US" altLang="zh-CN" dirty="0">
                <a:latin typeface="Times New Roman" charset="0"/>
                <a:ea typeface="Gulim" charset="0"/>
                <a:cs typeface="Gulim" charset="0"/>
              </a:rPr>
              <a:t>)</a:t>
            </a:r>
            <a:endParaRPr kumimoji="1" lang="en-US" altLang="zh-CN" baseline="-25000" dirty="0">
              <a:latin typeface="Times New Roman" charset="0"/>
              <a:ea typeface="Gulim" charset="0"/>
              <a:cs typeface="Gulim" charset="0"/>
            </a:endParaRPr>
          </a:p>
        </p:txBody>
      </p:sp>
      <p:pic>
        <p:nvPicPr>
          <p:cNvPr id="10" name="图片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81739"/>
            <a:ext cx="1181100" cy="469900"/>
          </a:xfrm>
          <a:prstGeom prst="rect">
            <a:avLst/>
          </a:prstGeom>
        </p:spPr>
      </p:pic>
      <p:pic>
        <p:nvPicPr>
          <p:cNvPr id="11" name="Picture 6" descr="Picture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7" y="1238670"/>
            <a:ext cx="4291665" cy="26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796693" y="1238670"/>
            <a:ext cx="2447925" cy="33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>
              <a:spcBef>
                <a:spcPct val="50000"/>
              </a:spcBef>
            </a:pPr>
            <a:r>
              <a:rPr kumimoji="1" lang="en-US" altLang="zh-CN" sz="1600" dirty="0">
                <a:solidFill>
                  <a:srgbClr val="CC3300"/>
                </a:solidFill>
                <a:latin typeface="黑体"/>
                <a:ea typeface="黑体"/>
                <a:cs typeface="黑体"/>
              </a:rPr>
              <a:t>PRL 95,262001(2005)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5796693" y="777715"/>
            <a:ext cx="215034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>
              <a:defRPr/>
            </a:pPr>
            <a:r>
              <a:rPr lang="en-US" altLang="zh-CN" dirty="0" smtClean="0"/>
              <a:t>J/</a:t>
            </a:r>
            <a:r>
              <a:rPr lang="en-US" altLang="zh-CN" dirty="0" smtClean="0">
                <a:sym typeface="Symbol" charset="0"/>
              </a:rPr>
              <a:t></a:t>
            </a:r>
            <a:r>
              <a:rPr lang="en-US" altLang="zh-CN" dirty="0" err="1" smtClean="0">
                <a:sym typeface="Symbol" charset="0"/>
              </a:rPr>
              <a:t>γ</a:t>
            </a:r>
            <a:r>
              <a:rPr lang="en-US" altLang="zh-CN" dirty="0" smtClean="0">
                <a:sym typeface="Symbol" charset="0"/>
              </a:rPr>
              <a:t></a:t>
            </a:r>
            <a:r>
              <a:rPr lang="en-US" altLang="zh-CN" dirty="0">
                <a:sym typeface="Symbol" charset="0"/>
              </a:rPr>
              <a:t></a:t>
            </a:r>
            <a:r>
              <a:rPr lang="en-US" altLang="zh-CN" dirty="0" smtClean="0">
                <a:latin typeface="Lucida Grande" charset="0"/>
                <a:cs typeface="Lucida Grande" charset="0"/>
                <a:sym typeface="Wingdings" charset="0"/>
              </a:rPr>
              <a:t>π</a:t>
            </a:r>
            <a:r>
              <a:rPr lang="en-US" altLang="zh-CN" baseline="30000" dirty="0" smtClean="0">
                <a:latin typeface="Lucida Grande" charset="0"/>
                <a:cs typeface="Lucida Grande" charset="0"/>
                <a:sym typeface="Wingdings" charset="0"/>
              </a:rPr>
              <a:t>+</a:t>
            </a:r>
            <a:r>
              <a:rPr lang="en-US" altLang="zh-CN" dirty="0" smtClean="0">
                <a:latin typeface="Lucida Grande" charset="0"/>
                <a:cs typeface="Lucida Grande" charset="0"/>
                <a:sym typeface="Wingdings" charset="0"/>
              </a:rPr>
              <a:t>π</a:t>
            </a:r>
            <a:r>
              <a:rPr lang="en-US" altLang="zh-CN" baseline="30000" dirty="0" smtClean="0">
                <a:latin typeface="Lucida Grande" charset="0"/>
                <a:cs typeface="Lucida Grande" charset="0"/>
                <a:sym typeface="Wingdings" charset="0"/>
              </a:rPr>
              <a:t>−</a:t>
            </a:r>
            <a:endParaRPr lang="en-US" altLang="zh-CN" baseline="30000" dirty="0" smtClean="0">
              <a:sym typeface="SymbolPS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539223" y="1740325"/>
            <a:ext cx="3313112" cy="3667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宋体" charset="0"/>
              </a:defRPr>
            </a:lvl9pPr>
          </a:lstStyle>
          <a:p>
            <a:pPr latinLnBrk="1">
              <a:spcBef>
                <a:spcPct val="50000"/>
              </a:spcBef>
            </a:pPr>
            <a:r>
              <a:rPr kumimoji="1" lang="en-US" altLang="zh-CN" sz="1800" dirty="0">
                <a:solidFill>
                  <a:srgbClr val="CC3300"/>
                </a:solidFill>
                <a:latin typeface="Times New Roman" charset="0"/>
                <a:ea typeface="Gulim" charset="0"/>
                <a:cs typeface="Gulim" charset="0"/>
              </a:rPr>
              <a:t>PRL 91 (2003) 022001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8333" y="5024730"/>
            <a:ext cx="601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结果获得：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“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2013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年国家自然科学二等奖”</a:t>
            </a:r>
            <a:endParaRPr kumimoji="1" lang="zh-CN" altLang="en-US" sz="28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4005" y="777005"/>
            <a:ext cx="249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BES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重要结果回顾</a:t>
            </a:r>
            <a:endParaRPr kumimoji="1" lang="zh-CN" altLang="en-US" sz="24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5365628" y="3778829"/>
            <a:ext cx="3321172" cy="2179802"/>
            <a:chOff x="2234" y="3755"/>
            <a:chExt cx="1967" cy="1179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3755"/>
              <a:ext cx="1843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704" y="3800"/>
              <a:ext cx="37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&gt;25 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19" name="TextBox 28"/>
            <p:cNvSpPr txBox="1">
              <a:spLocks noChangeArrowheads="1"/>
            </p:cNvSpPr>
            <p:nvPr/>
          </p:nvSpPr>
          <p:spPr bwMode="auto">
            <a:xfrm>
              <a:off x="3521" y="3800"/>
              <a:ext cx="32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 6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20" name="TextBox 29"/>
            <p:cNvSpPr txBox="1">
              <a:spLocks noChangeArrowheads="1"/>
            </p:cNvSpPr>
            <p:nvPr/>
          </p:nvSpPr>
          <p:spPr bwMode="auto">
            <a:xfrm>
              <a:off x="3218" y="3800"/>
              <a:ext cx="29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400" b="1">
                  <a:latin typeface="Calibri" charset="0"/>
                </a:rPr>
                <a:t>&gt;7</a:t>
              </a:r>
              <a:r>
                <a:rPr lang="en-US" altLang="zh-CN" sz="1400" b="1">
                  <a:latin typeface="Calibri" charset="0"/>
                  <a:sym typeface="Symbol" charset="0"/>
                </a:rPr>
                <a:t></a:t>
              </a:r>
              <a:endParaRPr lang="zh-CN" altLang="en-US" sz="1400" b="1">
                <a:latin typeface="Calibri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2234" y="4193"/>
              <a:ext cx="763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FF0000"/>
                  </a:solidFill>
                  <a:latin typeface="Calibri" charset="0"/>
                </a:rPr>
                <a:t>确认</a:t>
              </a:r>
              <a:r>
                <a:rPr lang="en-US" altLang="zh-CN" sz="1600" b="1">
                  <a:solidFill>
                    <a:srgbClr val="FF0000"/>
                  </a:solidFill>
                  <a:latin typeface="Calibri" charset="0"/>
                </a:rPr>
                <a:t>X(1835)</a:t>
              </a:r>
              <a:endParaRPr lang="zh-CN" altLang="en-US" sz="1600" b="1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V="1">
              <a:off x="2980" y="4224"/>
              <a:ext cx="170" cy="9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3294" y="4390"/>
              <a:ext cx="907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FF0000"/>
                  </a:solidFill>
                  <a:latin typeface="Calibri" charset="0"/>
                </a:rPr>
                <a:t>两个新共振态</a:t>
              </a:r>
              <a:endParaRPr lang="en-US" altLang="zh-CN" sz="1600" b="1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H="1" flipV="1">
              <a:off x="3387" y="4193"/>
              <a:ext cx="272" cy="21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H="1" flipV="1">
              <a:off x="3624" y="4130"/>
              <a:ext cx="68" cy="28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602523" y="77700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latin typeface="黑体"/>
                <a:ea typeface="黑体"/>
                <a:cs typeface="黑体"/>
              </a:rPr>
              <a:t>X(1835)</a:t>
            </a:r>
            <a:endParaRPr kumimoji="1" lang="zh-CN" altLang="en-US" sz="2400" dirty="0">
              <a:latin typeface="黑体"/>
              <a:ea typeface="黑体"/>
              <a:cs typeface="黑体"/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47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latin typeface="Arial"/>
                <a:ea typeface="黑体"/>
                <a:cs typeface="Arial"/>
              </a:rPr>
              <a:t>ψ</a:t>
            </a:r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(3770)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态的</a:t>
            </a:r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non-DD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衰变</a:t>
            </a:r>
            <a:br>
              <a:rPr kumimoji="1" lang="zh-CN" altLang="en-US" b="1" dirty="0" smtClean="0">
                <a:latin typeface="黑体"/>
                <a:ea typeface="黑体"/>
                <a:cs typeface="黑体"/>
              </a:rPr>
            </a:b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粲偶素衰变性质的研究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4559300" cy="4533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436" y="56769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2010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6" name="Picture 17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70" y="1143000"/>
            <a:ext cx="3109053" cy="425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773712" y="3287445"/>
            <a:ext cx="203132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 smtClean="0">
                <a:latin typeface="黑体"/>
                <a:ea typeface="黑体"/>
                <a:cs typeface="黑体"/>
              </a:rPr>
              <a:t>对矢量</a:t>
            </a:r>
            <a:r>
              <a:rPr lang="en-US" altLang="zh-CN" b="1" dirty="0">
                <a:latin typeface="黑体"/>
                <a:ea typeface="黑体"/>
                <a:cs typeface="黑体"/>
              </a:rPr>
              <a:t>-</a:t>
            </a:r>
            <a:r>
              <a:rPr lang="zh-CN" altLang="en-US" b="1" dirty="0" smtClean="0">
                <a:latin typeface="黑体"/>
                <a:ea typeface="黑体"/>
                <a:cs typeface="黑体"/>
              </a:rPr>
              <a:t>张量</a:t>
            </a:r>
          </a:p>
          <a:p>
            <a:r>
              <a:rPr lang="zh-CN" altLang="en-US" b="1" dirty="0" smtClean="0">
                <a:latin typeface="黑体"/>
                <a:ea typeface="黑体"/>
                <a:cs typeface="黑体"/>
              </a:rPr>
              <a:t>末态的反常压低的</a:t>
            </a:r>
          </a:p>
          <a:p>
            <a:r>
              <a:rPr lang="zh-CN" altLang="en-US" b="1" dirty="0" smtClean="0">
                <a:latin typeface="黑体"/>
                <a:ea typeface="黑体"/>
                <a:cs typeface="黑体"/>
              </a:rPr>
              <a:t>实验研究。</a:t>
            </a:r>
            <a:endParaRPr lang="zh-CN" altLang="en-US" b="1" dirty="0">
              <a:latin typeface="黑体"/>
              <a:ea typeface="黑体"/>
              <a:cs typeface="黑体"/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2481131" y="3135242"/>
            <a:ext cx="368300" cy="639762"/>
          </a:xfrm>
          <a:prstGeom prst="downArrow">
            <a:avLst>
              <a:gd name="adj1" fmla="val 50000"/>
              <a:gd name="adj2" fmla="val 50206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zh-CN" alt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9772" y="1392532"/>
            <a:ext cx="225128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首次发现</a:t>
            </a:r>
            <a:r>
              <a:rPr kumimoji="1" lang="zh-CN" altLang="en-US" sz="2000" b="1" dirty="0">
                <a:latin typeface="Arial"/>
                <a:ea typeface="黑体"/>
                <a:cs typeface="Arial"/>
              </a:rPr>
              <a:t>ψ</a:t>
            </a:r>
            <a:r>
              <a:rPr kumimoji="1" lang="en-US" altLang="zh-CN" sz="2000" b="1" dirty="0">
                <a:latin typeface="Arial"/>
                <a:ea typeface="黑体"/>
                <a:cs typeface="Arial"/>
              </a:rPr>
              <a:t>(3770</a:t>
            </a:r>
            <a:r>
              <a:rPr kumimoji="1" lang="en-US" altLang="zh-CN" sz="2000" b="1" dirty="0" smtClean="0">
                <a:latin typeface="黑体"/>
                <a:ea typeface="黑体"/>
                <a:cs typeface="黑体"/>
              </a:rPr>
              <a:t>)</a:t>
            </a:r>
          </a:p>
          <a:p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态</a:t>
            </a: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的</a:t>
            </a:r>
            <a:r>
              <a:rPr kumimoji="1" lang="en-US" altLang="zh-CN" sz="2000" b="1" dirty="0">
                <a:latin typeface="Arial"/>
                <a:ea typeface="黑体"/>
                <a:cs typeface="Arial"/>
              </a:rPr>
              <a:t>non-DD</a:t>
            </a:r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衰变</a:t>
            </a:r>
          </a:p>
          <a:p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特别是：</a:t>
            </a:r>
            <a:endParaRPr kumimoji="1" lang="zh-CN" altLang="en-US" sz="2000" dirty="0">
              <a:latin typeface="黑体"/>
              <a:ea typeface="黑体"/>
              <a:cs typeface="黑体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57599" y="5673347"/>
            <a:ext cx="3886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2001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5" name="图片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1" y="2435597"/>
            <a:ext cx="2426668" cy="29877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文本框 15"/>
          <p:cNvSpPr txBox="1"/>
          <p:nvPr/>
        </p:nvSpPr>
        <p:spPr>
          <a:xfrm>
            <a:off x="919772" y="2764774"/>
            <a:ext cx="20636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PLB 65 (2005) 63-67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88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28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latin typeface="Arial"/>
                <a:ea typeface="黑体"/>
                <a:cs typeface="Arial"/>
              </a:rPr>
              <a:t>ψ</a:t>
            </a:r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(3770)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态的</a:t>
            </a:r>
            <a:r>
              <a:rPr kumimoji="1" lang="en-US" altLang="zh-CN" b="1" dirty="0" smtClean="0">
                <a:latin typeface="Arial"/>
                <a:ea typeface="黑体"/>
                <a:cs typeface="Arial"/>
              </a:rPr>
              <a:t>non-DD</a:t>
            </a: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衰变</a:t>
            </a:r>
            <a:br>
              <a:rPr kumimoji="1" lang="zh-CN" altLang="en-US" b="1" dirty="0" smtClean="0">
                <a:latin typeface="黑体"/>
                <a:ea typeface="黑体"/>
                <a:cs typeface="黑体"/>
              </a:rPr>
            </a:br>
            <a:r>
              <a:rPr kumimoji="1" lang="zh-CN" altLang="en-US" b="1" dirty="0" smtClean="0">
                <a:latin typeface="黑体"/>
                <a:ea typeface="黑体"/>
                <a:cs typeface="黑体"/>
              </a:rPr>
              <a:t>粲偶素衰变性质的研究</a:t>
            </a:r>
            <a:endParaRPr kumimoji="1" lang="zh-CN" altLang="en-US" b="1" dirty="0">
              <a:latin typeface="黑体"/>
              <a:ea typeface="黑体"/>
              <a:cs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4559300" cy="4533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436" y="56769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2010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6" name="Picture 17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70" y="1143000"/>
            <a:ext cx="3109053" cy="425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773712" y="3287445"/>
            <a:ext cx="203132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黑体"/>
                <a:ea typeface="黑体"/>
                <a:cs typeface="黑体"/>
              </a:rPr>
              <a:t>BES</a:t>
            </a:r>
            <a:r>
              <a:rPr lang="zh-CN" altLang="en-US" b="1" dirty="0" smtClean="0">
                <a:latin typeface="黑体"/>
                <a:ea typeface="黑体"/>
                <a:cs typeface="黑体"/>
              </a:rPr>
              <a:t>对矢量</a:t>
            </a:r>
            <a:r>
              <a:rPr lang="en-US" altLang="zh-CN" b="1" dirty="0">
                <a:latin typeface="黑体"/>
                <a:ea typeface="黑体"/>
                <a:cs typeface="黑体"/>
              </a:rPr>
              <a:t>-</a:t>
            </a:r>
            <a:r>
              <a:rPr lang="zh-CN" altLang="en-US" b="1" dirty="0" smtClean="0">
                <a:latin typeface="黑体"/>
                <a:ea typeface="黑体"/>
                <a:cs typeface="黑体"/>
              </a:rPr>
              <a:t>张量</a:t>
            </a:r>
          </a:p>
          <a:p>
            <a:r>
              <a:rPr lang="zh-CN" altLang="en-US" b="1" dirty="0" smtClean="0">
                <a:latin typeface="黑体"/>
                <a:ea typeface="黑体"/>
                <a:cs typeface="黑体"/>
              </a:rPr>
              <a:t>末态的反常压低的</a:t>
            </a:r>
          </a:p>
          <a:p>
            <a:r>
              <a:rPr lang="zh-CN" altLang="en-US" b="1" dirty="0" smtClean="0">
                <a:latin typeface="黑体"/>
                <a:ea typeface="黑体"/>
                <a:cs typeface="黑体"/>
              </a:rPr>
              <a:t>实验研究。</a:t>
            </a:r>
            <a:endParaRPr lang="zh-CN" altLang="en-US" b="1" dirty="0">
              <a:latin typeface="黑体"/>
              <a:ea typeface="黑体"/>
              <a:cs typeface="黑体"/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2481131" y="3135242"/>
            <a:ext cx="368300" cy="639762"/>
          </a:xfrm>
          <a:prstGeom prst="downArrow">
            <a:avLst>
              <a:gd name="adj1" fmla="val 50000"/>
              <a:gd name="adj2" fmla="val 50206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zh-CN" altLang="en-US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9772" y="1392532"/>
            <a:ext cx="225128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首次发现</a:t>
            </a:r>
            <a:r>
              <a:rPr kumimoji="1" lang="zh-CN" altLang="en-US" sz="2000" b="1" dirty="0">
                <a:latin typeface="Arial"/>
                <a:ea typeface="黑体"/>
                <a:cs typeface="Arial"/>
              </a:rPr>
              <a:t>ψ</a:t>
            </a:r>
            <a:r>
              <a:rPr kumimoji="1" lang="en-US" altLang="zh-CN" sz="2000" b="1" dirty="0">
                <a:latin typeface="Arial"/>
                <a:ea typeface="黑体"/>
                <a:cs typeface="Arial"/>
              </a:rPr>
              <a:t>(3770</a:t>
            </a:r>
            <a:r>
              <a:rPr kumimoji="1" lang="en-US" altLang="zh-CN" sz="2000" b="1" dirty="0" smtClean="0">
                <a:latin typeface="黑体"/>
                <a:ea typeface="黑体"/>
                <a:cs typeface="黑体"/>
              </a:rPr>
              <a:t>)</a:t>
            </a:r>
          </a:p>
          <a:p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态</a:t>
            </a: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的</a:t>
            </a:r>
            <a:r>
              <a:rPr kumimoji="1" lang="en-US" altLang="zh-CN" sz="2000" b="1" dirty="0">
                <a:latin typeface="Arial"/>
                <a:ea typeface="黑体"/>
                <a:cs typeface="Arial"/>
              </a:rPr>
              <a:t>non-DD</a:t>
            </a:r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衰变</a:t>
            </a:r>
          </a:p>
          <a:p>
            <a:r>
              <a:rPr kumimoji="1" lang="zh-CN" altLang="en-US" sz="2000" b="1" dirty="0" smtClean="0">
                <a:latin typeface="黑体"/>
                <a:ea typeface="黑体"/>
                <a:cs typeface="黑体"/>
              </a:rPr>
              <a:t>特别是：</a:t>
            </a:r>
            <a:endParaRPr kumimoji="1" lang="zh-CN" altLang="en-US" sz="2000" dirty="0">
              <a:latin typeface="黑体"/>
              <a:ea typeface="黑体"/>
              <a:cs typeface="黑体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57599" y="5673347"/>
            <a:ext cx="3886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2001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年国家自然科学二等奖</a:t>
            </a:r>
            <a:endParaRPr kumimoji="1" lang="zh-CN" altLang="en-US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5" name="图片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1" y="2435597"/>
            <a:ext cx="2426668" cy="29877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文本框 15"/>
          <p:cNvSpPr txBox="1"/>
          <p:nvPr/>
        </p:nvSpPr>
        <p:spPr>
          <a:xfrm>
            <a:off x="919772" y="2764774"/>
            <a:ext cx="20636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PLB 65 (2005) 63-67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9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20783</TotalTime>
  <Words>4654</Words>
  <Application>Microsoft Macintosh PowerPoint</Application>
  <PresentationFormat>全屏显示(4:3)</PresentationFormat>
  <Paragraphs>844</Paragraphs>
  <Slides>88</Slides>
  <Notes>9</Notes>
  <HiddenSlides>3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88</vt:i4>
      </vt:variant>
    </vt:vector>
  </HeadingPairs>
  <TitlesOfParts>
    <vt:vector size="116" baseType="lpstr">
      <vt:lpstr>Arial Narrow</vt:lpstr>
      <vt:lpstr>Arial Unicode MS</vt:lpstr>
      <vt:lpstr>Calibri</vt:lpstr>
      <vt:lpstr>Cambria Math</vt:lpstr>
      <vt:lpstr>Comic Sans MS</vt:lpstr>
      <vt:lpstr>Gulim</vt:lpstr>
      <vt:lpstr>Heiti SC Light</vt:lpstr>
      <vt:lpstr>Heiti SC Medium</vt:lpstr>
      <vt:lpstr>Lucida Grande</vt:lpstr>
      <vt:lpstr>Mathematica1</vt:lpstr>
      <vt:lpstr>ＭＳ ゴシック</vt:lpstr>
      <vt:lpstr>Segoe UI</vt:lpstr>
      <vt:lpstr>STFangsong</vt:lpstr>
      <vt:lpstr>Symbol</vt:lpstr>
      <vt:lpstr>SymbolPS</vt:lpstr>
      <vt:lpstr>Times</vt:lpstr>
      <vt:lpstr>Times New Roman</vt:lpstr>
      <vt:lpstr>Verdana</vt:lpstr>
      <vt:lpstr>Wingdings</vt:lpstr>
      <vt:lpstr>仿宋_GB2312</vt:lpstr>
      <vt:lpstr>黑体</vt:lpstr>
      <vt:lpstr>楷体_GB2312</vt:lpstr>
      <vt:lpstr>宋体</vt:lpstr>
      <vt:lpstr>微软雅黑</vt:lpstr>
      <vt:lpstr>Arial</vt:lpstr>
      <vt:lpstr>Office 主题</vt:lpstr>
      <vt:lpstr>Equation</vt:lpstr>
      <vt:lpstr>公式</vt:lpstr>
      <vt:lpstr>BESIII and Prospects</vt:lpstr>
      <vt:lpstr>报告提纲</vt:lpstr>
      <vt:lpstr>北京正负电子对撞机 (BEPC)</vt:lpstr>
      <vt:lpstr>PowerPoint 演示文稿</vt:lpstr>
      <vt:lpstr>BES实验重要物理回顾</vt:lpstr>
      <vt:lpstr>BES实验重要物理回顾：</vt:lpstr>
      <vt:lpstr>BES实验重要物理回顾：R值</vt:lpstr>
      <vt:lpstr>质子－反质子阈值增强-      </vt:lpstr>
      <vt:lpstr>ψ(3770)态的non-DD衰变 粲偶素衰变性质的研究</vt:lpstr>
      <vt:lpstr>Belle实验发现X(3872)</vt:lpstr>
      <vt:lpstr>PowerPoint 演示文稿</vt:lpstr>
      <vt:lpstr>Y(4260): e+e−  π+π− J/ψ_(ISR)</vt:lpstr>
      <vt:lpstr>PowerPoint 演示文稿</vt:lpstr>
      <vt:lpstr>                   截面测量</vt:lpstr>
      <vt:lpstr>The Y in e+e- +-’</vt:lpstr>
      <vt:lpstr>Y(4260)Y(4220): 是什么? </vt:lpstr>
      <vt:lpstr>Some ratios at 4.23 GeV@BESIII</vt:lpstr>
      <vt:lpstr>What is the Y(4220)?</vt:lpstr>
      <vt:lpstr>Y是什么？</vt:lpstr>
      <vt:lpstr>带电类粲偶素：Zc(3900), Zc(4020) </vt:lpstr>
      <vt:lpstr>Evidence for Zc c</vt:lpstr>
      <vt:lpstr>Zc(3900): quantum number</vt:lpstr>
      <vt:lpstr>PowerPoint 演示文稿</vt:lpstr>
      <vt:lpstr>Road of BelleII to 50 ab-1</vt:lpstr>
      <vt:lpstr> BelleII —利用多种机制研究XYZ粒子</vt:lpstr>
      <vt:lpstr>Belle II于2018年开始数据获取 </vt:lpstr>
      <vt:lpstr>LHCb利用多种机制研究XYZ粒子</vt:lpstr>
      <vt:lpstr>轻强子谱学</vt:lpstr>
      <vt:lpstr>轻强子谱学： 哪些重要的物理？</vt:lpstr>
      <vt:lpstr>Too many light 0++ scalar in J/ψ decays!</vt:lpstr>
      <vt:lpstr>Ψ辐射衰变：富有胶子过程</vt:lpstr>
      <vt:lpstr>正反质子的阈值增强</vt:lpstr>
      <vt:lpstr>正反质子的阈值增强</vt:lpstr>
      <vt:lpstr>PowerPoint 演示文稿</vt:lpstr>
      <vt:lpstr>and      physics at BESIII</vt:lpstr>
      <vt:lpstr>Time-like Form-factors at BESIII</vt:lpstr>
      <vt:lpstr>PowerPoint 演示文稿</vt:lpstr>
      <vt:lpstr>PowerPoint 演示文稿</vt:lpstr>
      <vt:lpstr>PowerPoint 演示文稿</vt:lpstr>
      <vt:lpstr>PowerPoint 演示文稿</vt:lpstr>
      <vt:lpstr>Fit results</vt:lpstr>
      <vt:lpstr>PowerPoint 演示文稿</vt:lpstr>
      <vt:lpstr>粲介子/粲重子的产生与衰变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Λ_c^+ experimental status</vt:lpstr>
      <vt:lpstr>Absolute BFs of 〖 Λ〗_c^+ Cabibbo-Favored hadronic decays</vt:lpstr>
      <vt:lpstr>Results of 12 CF hadronic BFs</vt:lpstr>
      <vt:lpstr>PowerPoint 演示文稿</vt:lpstr>
      <vt:lpstr>BFs of〖 Λ〗_c^+→ Ll+nl   decays </vt:lpstr>
      <vt:lpstr>Observation of 〖 Λ〗_c^+→ nKS0+</vt:lpstr>
      <vt:lpstr>PowerPoint 演示文稿</vt:lpstr>
      <vt:lpstr>PowerPoint 演示文稿</vt:lpstr>
      <vt:lpstr>国内外相关粲物理实验</vt:lpstr>
      <vt:lpstr>Λ_c^+研究的国际实验比较</vt:lpstr>
      <vt:lpstr>PowerPoint 演示文稿</vt:lpstr>
      <vt:lpstr>PowerPoint 演示文稿</vt:lpstr>
      <vt:lpstr>LHCb upgrades-extreme charm factory</vt:lpstr>
      <vt:lpstr>PowerPoint 演示文稿</vt:lpstr>
      <vt:lpstr>PowerPoint 演示文稿</vt:lpstr>
      <vt:lpstr>LHCb: at the end of run5!</vt:lpstr>
      <vt:lpstr>PowerPoint 演示文稿</vt:lpstr>
      <vt:lpstr>PowerPoint 演示文稿</vt:lpstr>
      <vt:lpstr>总结</vt:lpstr>
      <vt:lpstr>谢谢！</vt:lpstr>
      <vt:lpstr>Back-up slides</vt:lpstr>
      <vt:lpstr>PowerPoint 演示文稿</vt:lpstr>
      <vt:lpstr>PowerPoint 演示文稿</vt:lpstr>
      <vt:lpstr>2017年以前的 Y 结构</vt:lpstr>
      <vt:lpstr>e+e-p+p-J/y cross-section</vt:lpstr>
      <vt:lpstr>A coupled channel analysis</vt:lpstr>
      <vt:lpstr>Leptonic width of Y(4220)</vt:lpstr>
      <vt:lpstr>轻标量介子九重态疑难 </vt:lpstr>
      <vt:lpstr>理解轻标量介子的本质、质量来源</vt:lpstr>
      <vt:lpstr>PowerPoint 演示文稿</vt:lpstr>
      <vt:lpstr>BEPC/BES历史沿革</vt:lpstr>
      <vt:lpstr>BES实验重要物理回顾</vt:lpstr>
      <vt:lpstr>BES实验重要物理回顾：</vt:lpstr>
      <vt:lpstr>BES实验重要物理回顾：R值</vt:lpstr>
      <vt:lpstr>质子－反质子阈值增强-      </vt:lpstr>
      <vt:lpstr>ψ(3770)态的non-DD衰变 粲偶素衰变性质的研究</vt:lpstr>
    </vt:vector>
  </TitlesOfParts>
  <Company>IHEP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海波 李</dc:creator>
  <cp:lastModifiedBy>Microsoft Office 用户</cp:lastModifiedBy>
  <cp:revision>334</cp:revision>
  <cp:lastPrinted>2018-06-20T00:39:25Z</cp:lastPrinted>
  <dcterms:created xsi:type="dcterms:W3CDTF">2018-05-06T02:27:53Z</dcterms:created>
  <dcterms:modified xsi:type="dcterms:W3CDTF">2018-06-20T03:47:11Z</dcterms:modified>
</cp:coreProperties>
</file>