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1" r:id="rId2"/>
    <p:sldId id="262" r:id="rId3"/>
    <p:sldId id="263" r:id="rId4"/>
    <p:sldId id="265" r:id="rId5"/>
    <p:sldId id="266" r:id="rId6"/>
    <p:sldId id="267" r:id="rId7"/>
    <p:sldId id="268" r:id="rId8"/>
    <p:sldId id="269" r:id="rId9"/>
    <p:sldId id="270" r:id="rId10"/>
    <p:sldId id="286" r:id="rId11"/>
    <p:sldId id="271" r:id="rId12"/>
    <p:sldId id="281" r:id="rId13"/>
    <p:sldId id="275" r:id="rId14"/>
    <p:sldId id="282" r:id="rId15"/>
    <p:sldId id="274" r:id="rId16"/>
    <p:sldId id="273" r:id="rId17"/>
    <p:sldId id="279" r:id="rId18"/>
    <p:sldId id="272" r:id="rId19"/>
    <p:sldId id="280" r:id="rId20"/>
    <p:sldId id="283" r:id="rId21"/>
    <p:sldId id="28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initials="X" lastIdx="3" clrIdx="0">
    <p:extLst>
      <p:ext uri="{19B8F6BF-5375-455C-9EA6-DF929625EA0E}">
        <p15:presenceInfo xmlns:p15="http://schemas.microsoft.com/office/powerpoint/2012/main" userId="unknow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18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8B57C-3182-4ED7-8325-DBD9FA33DB44}" type="datetimeFigureOut">
              <a:rPr lang="zh-CN" altLang="en-US" smtClean="0"/>
              <a:t>2018-6-21</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1D8E02-EBD0-48A9-844F-F863766D97E8}" type="slidenum">
              <a:rPr lang="zh-CN" altLang="en-US" smtClean="0"/>
              <a:t>‹#›</a:t>
            </a:fld>
            <a:endParaRPr lang="zh-CN" altLang="en-US"/>
          </a:p>
        </p:txBody>
      </p:sp>
    </p:spTree>
    <p:extLst>
      <p:ext uri="{BB962C8B-B14F-4D97-AF65-F5344CB8AC3E}">
        <p14:creationId xmlns:p14="http://schemas.microsoft.com/office/powerpoint/2010/main" val="4130240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1C401D-E9FD-4CBF-B80F-4E59FDB44381}" type="slidenum">
              <a:rPr lang="zh-CN" altLang="en-US" smtClean="0"/>
              <a:t>5</a:t>
            </a:fld>
            <a:endParaRPr lang="zh-CN" altLang="en-US"/>
          </a:p>
        </p:txBody>
      </p:sp>
    </p:spTree>
    <p:extLst>
      <p:ext uri="{BB962C8B-B14F-4D97-AF65-F5344CB8AC3E}">
        <p14:creationId xmlns:p14="http://schemas.microsoft.com/office/powerpoint/2010/main" val="35693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1C401D-E9FD-4CBF-B80F-4E59FDB44381}" type="slidenum">
              <a:rPr lang="zh-CN" altLang="en-US" smtClean="0"/>
              <a:t>9</a:t>
            </a:fld>
            <a:endParaRPr lang="zh-CN" altLang="en-US"/>
          </a:p>
        </p:txBody>
      </p:sp>
    </p:spTree>
    <p:extLst>
      <p:ext uri="{BB962C8B-B14F-4D97-AF65-F5344CB8AC3E}">
        <p14:creationId xmlns:p14="http://schemas.microsoft.com/office/powerpoint/2010/main" val="3158645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99B61ED-B7A9-4C21-8DC5-D98D38EDDCA2}" type="slidenum">
              <a:rPr lang="zh-CN" altLang="en-US" smtClean="0"/>
              <a:t>10</a:t>
            </a:fld>
            <a:endParaRPr lang="zh-CN" altLang="en-US"/>
          </a:p>
        </p:txBody>
      </p:sp>
    </p:spTree>
    <p:extLst>
      <p:ext uri="{BB962C8B-B14F-4D97-AF65-F5344CB8AC3E}">
        <p14:creationId xmlns:p14="http://schemas.microsoft.com/office/powerpoint/2010/main" val="2436006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BFBFD9-6BD8-44A5-BF6F-DE9A5075DB4D}" type="slidenum">
              <a:rPr lang="zh-CN" altLang="en-US" smtClean="0"/>
              <a:t>‹#›</a:t>
            </a:fld>
            <a:endParaRPr lang="zh-CN" altLang="en-US"/>
          </a:p>
        </p:txBody>
      </p:sp>
    </p:spTree>
    <p:extLst>
      <p:ext uri="{BB962C8B-B14F-4D97-AF65-F5344CB8AC3E}">
        <p14:creationId xmlns:p14="http://schemas.microsoft.com/office/powerpoint/2010/main" val="2676646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BFBFD9-6BD8-44A5-BF6F-DE9A5075DB4D}" type="slidenum">
              <a:rPr lang="zh-CN" altLang="en-US" smtClean="0"/>
              <a:t>‹#›</a:t>
            </a:fld>
            <a:endParaRPr lang="zh-CN" altLang="en-US"/>
          </a:p>
        </p:txBody>
      </p:sp>
    </p:spTree>
    <p:extLst>
      <p:ext uri="{BB962C8B-B14F-4D97-AF65-F5344CB8AC3E}">
        <p14:creationId xmlns:p14="http://schemas.microsoft.com/office/powerpoint/2010/main" val="3995469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BFBFD9-6BD8-44A5-BF6F-DE9A5075DB4D}" type="slidenum">
              <a:rPr lang="zh-CN" altLang="en-US" smtClean="0"/>
              <a:t>‹#›</a:t>
            </a:fld>
            <a:endParaRPr lang="zh-CN" altLang="en-US"/>
          </a:p>
        </p:txBody>
      </p:sp>
    </p:spTree>
    <p:extLst>
      <p:ext uri="{BB962C8B-B14F-4D97-AF65-F5344CB8AC3E}">
        <p14:creationId xmlns:p14="http://schemas.microsoft.com/office/powerpoint/2010/main" val="1665293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内页-有页码">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5" y="975600"/>
            <a:ext cx="8372163" cy="576000"/>
          </a:xfrm>
          <a:prstGeom prst="rect">
            <a:avLst/>
          </a:prstGeom>
        </p:spPr>
        <p:txBody>
          <a:bodyPr/>
          <a:lstStyle>
            <a:lvl1pPr>
              <a:defRPr sz="3200" b="1">
                <a:solidFill>
                  <a:schemeClr val="accent1"/>
                </a:solidFill>
              </a:defRPr>
            </a:lvl1pPr>
          </a:lstStyle>
          <a:p>
            <a:r>
              <a:rPr lang="zh-CN" altLang="en-US"/>
              <a:t>单击此处编辑母版标题样式</a:t>
            </a:r>
          </a:p>
        </p:txBody>
      </p:sp>
      <p:sp>
        <p:nvSpPr>
          <p:cNvPr id="10" name="灯片编号占位符 5"/>
          <p:cNvSpPr txBox="1">
            <a:spLocks/>
          </p:cNvSpPr>
          <p:nvPr/>
        </p:nvSpPr>
        <p:spPr>
          <a:xfrm>
            <a:off x="8663419" y="288219"/>
            <a:ext cx="480581" cy="276999"/>
          </a:xfrm>
          <a:prstGeom prst="rect">
            <a:avLst/>
          </a:prstGeom>
          <a:noFill/>
        </p:spPr>
        <p:txBody>
          <a:bodyPr wrap="non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E1703B59-C883-4B8B-974E-AFB30A6C43A7}" type="slidenum">
              <a:rPr lang="zh-CN" altLang="en-US" b="1" smtClean="0">
                <a:latin typeface="Comic Sans MS" panose="030F0702030302020204" pitchFamily="66" charset="0"/>
              </a:rPr>
              <a:pPr lvl="0"/>
              <a:t>‹#›</a:t>
            </a:fld>
            <a:endParaRPr lang="zh-CN" altLang="en-US" b="1" dirty="0">
              <a:latin typeface="Comic Sans MS" panose="030F0702030302020204" pitchFamily="66" charset="0"/>
            </a:endParaRPr>
          </a:p>
        </p:txBody>
      </p:sp>
      <p:sp>
        <p:nvSpPr>
          <p:cNvPr id="9" name="文本框 8"/>
          <p:cNvSpPr txBox="1"/>
          <p:nvPr/>
        </p:nvSpPr>
        <p:spPr>
          <a:xfrm>
            <a:off x="8243916" y="272831"/>
            <a:ext cx="615874" cy="307777"/>
          </a:xfrm>
          <a:prstGeom prst="rect">
            <a:avLst/>
          </a:prstGeom>
          <a:noFill/>
        </p:spPr>
        <p:txBody>
          <a:bodyPr wrap="none" rtlCol="0">
            <a:spAutoFit/>
          </a:bodyPr>
          <a:lstStyle/>
          <a:p>
            <a:r>
              <a:rPr lang="en-US" altLang="zh-CN" sz="1400" b="1" spc="-60" baseline="0" dirty="0">
                <a:solidFill>
                  <a:schemeClr val="bg1"/>
                </a:solidFill>
                <a:latin typeface="Comic Sans MS" panose="030F0702030302020204" pitchFamily="66" charset="0"/>
                <a:ea typeface="微软雅黑" panose="020B0503020204020204" pitchFamily="34" charset="-122"/>
              </a:rPr>
              <a:t>Page </a:t>
            </a:r>
            <a:endParaRPr lang="zh-CN" altLang="en-US" sz="1400" b="1" spc="-60" baseline="0" dirty="0">
              <a:solidFill>
                <a:schemeClr val="bg1"/>
              </a:solidFill>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1075049828"/>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0"/>
            <a:ext cx="4038600" cy="218757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0"/>
            <a:ext cx="4038600" cy="218757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840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BFBFD9-6BD8-44A5-BF6F-DE9A5075DB4D}" type="slidenum">
              <a:rPr lang="zh-CN" altLang="en-US" smtClean="0"/>
              <a:t>‹#›</a:t>
            </a:fld>
            <a:endParaRPr lang="zh-CN" altLang="en-US"/>
          </a:p>
        </p:txBody>
      </p:sp>
    </p:spTree>
    <p:extLst>
      <p:ext uri="{BB962C8B-B14F-4D97-AF65-F5344CB8AC3E}">
        <p14:creationId xmlns:p14="http://schemas.microsoft.com/office/powerpoint/2010/main" val="163975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BFBFD9-6BD8-44A5-BF6F-DE9A5075DB4D}" type="slidenum">
              <a:rPr lang="zh-CN" altLang="en-US" smtClean="0"/>
              <a:t>‹#›</a:t>
            </a:fld>
            <a:endParaRPr lang="zh-CN" altLang="en-US"/>
          </a:p>
        </p:txBody>
      </p:sp>
    </p:spTree>
    <p:extLst>
      <p:ext uri="{BB962C8B-B14F-4D97-AF65-F5344CB8AC3E}">
        <p14:creationId xmlns:p14="http://schemas.microsoft.com/office/powerpoint/2010/main" val="150700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ABFBFD9-6BD8-44A5-BF6F-DE9A5075DB4D}" type="slidenum">
              <a:rPr lang="zh-CN" altLang="en-US" smtClean="0"/>
              <a:t>‹#›</a:t>
            </a:fld>
            <a:endParaRPr lang="zh-CN" altLang="en-US"/>
          </a:p>
        </p:txBody>
      </p:sp>
    </p:spTree>
    <p:extLst>
      <p:ext uri="{BB962C8B-B14F-4D97-AF65-F5344CB8AC3E}">
        <p14:creationId xmlns:p14="http://schemas.microsoft.com/office/powerpoint/2010/main" val="2130594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ABFBFD9-6BD8-44A5-BF6F-DE9A5075DB4D}" type="slidenum">
              <a:rPr lang="zh-CN" altLang="en-US" smtClean="0"/>
              <a:t>‹#›</a:t>
            </a:fld>
            <a:endParaRPr lang="zh-CN" altLang="en-US"/>
          </a:p>
        </p:txBody>
      </p:sp>
    </p:spTree>
    <p:extLst>
      <p:ext uri="{BB962C8B-B14F-4D97-AF65-F5344CB8AC3E}">
        <p14:creationId xmlns:p14="http://schemas.microsoft.com/office/powerpoint/2010/main" val="3387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ABFBFD9-6BD8-44A5-BF6F-DE9A5075DB4D}" type="slidenum">
              <a:rPr lang="zh-CN" altLang="en-US" smtClean="0"/>
              <a:t>‹#›</a:t>
            </a:fld>
            <a:endParaRPr lang="zh-CN" altLang="en-US"/>
          </a:p>
        </p:txBody>
      </p:sp>
    </p:spTree>
    <p:extLst>
      <p:ext uri="{BB962C8B-B14F-4D97-AF65-F5344CB8AC3E}">
        <p14:creationId xmlns:p14="http://schemas.microsoft.com/office/powerpoint/2010/main" val="3016792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ABFBFD9-6BD8-44A5-BF6F-DE9A5075DB4D}" type="slidenum">
              <a:rPr lang="zh-CN" altLang="en-US" smtClean="0"/>
              <a:t>‹#›</a:t>
            </a:fld>
            <a:endParaRPr lang="zh-CN" altLang="en-US"/>
          </a:p>
        </p:txBody>
      </p:sp>
    </p:spTree>
    <p:extLst>
      <p:ext uri="{BB962C8B-B14F-4D97-AF65-F5344CB8AC3E}">
        <p14:creationId xmlns:p14="http://schemas.microsoft.com/office/powerpoint/2010/main" val="1920796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ABFBFD9-6BD8-44A5-BF6F-DE9A5075DB4D}" type="slidenum">
              <a:rPr lang="zh-CN" altLang="en-US" smtClean="0"/>
              <a:t>‹#›</a:t>
            </a:fld>
            <a:endParaRPr lang="zh-CN" altLang="en-US"/>
          </a:p>
        </p:txBody>
      </p:sp>
    </p:spTree>
    <p:extLst>
      <p:ext uri="{BB962C8B-B14F-4D97-AF65-F5344CB8AC3E}">
        <p14:creationId xmlns:p14="http://schemas.microsoft.com/office/powerpoint/2010/main" val="2022333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ABFBFD9-6BD8-44A5-BF6F-DE9A5075DB4D}" type="slidenum">
              <a:rPr lang="zh-CN" altLang="en-US" smtClean="0"/>
              <a:t>‹#›</a:t>
            </a:fld>
            <a:endParaRPr lang="zh-CN" altLang="en-US"/>
          </a:p>
        </p:txBody>
      </p:sp>
    </p:spTree>
    <p:extLst>
      <p:ext uri="{BB962C8B-B14F-4D97-AF65-F5344CB8AC3E}">
        <p14:creationId xmlns:p14="http://schemas.microsoft.com/office/powerpoint/2010/main" val="2526106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FBFD9-6BD8-44A5-BF6F-DE9A5075DB4D}" type="slidenum">
              <a:rPr lang="zh-CN" altLang="en-US" smtClean="0"/>
              <a:t>‹#›</a:t>
            </a:fld>
            <a:endParaRPr lang="zh-CN" altLang="en-US"/>
          </a:p>
        </p:txBody>
      </p:sp>
    </p:spTree>
    <p:extLst>
      <p:ext uri="{BB962C8B-B14F-4D97-AF65-F5344CB8AC3E}">
        <p14:creationId xmlns:p14="http://schemas.microsoft.com/office/powerpoint/2010/main" val="2745358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8.jpe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image" Target="../media/image15.emf"/><Relationship Id="rId5" Type="http://schemas.openxmlformats.org/officeDocument/2006/relationships/image" Target="../media/image16.png"/><Relationship Id="rId10" Type="http://schemas.openxmlformats.org/officeDocument/2006/relationships/oleObject" Target="../embeddings/oleObject3.bin"/><Relationship Id="rId4" Type="http://schemas.openxmlformats.org/officeDocument/2006/relationships/image" Target="../media/image13.emf"/><Relationship Id="rId9"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754326"/>
          </a:xfrm>
          <a:prstGeom prst="rect">
            <a:avLst/>
          </a:prstGeom>
          <a:solidFill>
            <a:schemeClr val="tx2">
              <a:lumMod val="40000"/>
              <a:lumOff val="60000"/>
            </a:schemeClr>
          </a:solidFill>
        </p:spPr>
        <p:txBody>
          <a:bodyPr wrap="square" rtlCol="0">
            <a:spAutoFit/>
          </a:bodyPr>
          <a:lstStyle/>
          <a:p>
            <a:endParaRPr lang="en-US" altLang="zh-CN" sz="3600" dirty="0" smtClean="0"/>
          </a:p>
          <a:p>
            <a:r>
              <a:rPr lang="en-US" altLang="zh-CN" sz="3600" dirty="0" smtClean="0"/>
              <a:t>2018</a:t>
            </a:r>
            <a:r>
              <a:rPr lang="zh-CN" altLang="en-US" sz="3600" dirty="0" smtClean="0"/>
              <a:t>年第十届高能物理学术年会</a:t>
            </a:r>
            <a:endParaRPr lang="en-US" altLang="zh-CN" sz="3600" dirty="0" smtClean="0"/>
          </a:p>
          <a:p>
            <a:endParaRPr lang="zh-CN" altLang="en-US" sz="3600" dirty="0"/>
          </a:p>
        </p:txBody>
      </p:sp>
      <p:sp>
        <p:nvSpPr>
          <p:cNvPr id="7" name="标题 1"/>
          <p:cNvSpPr txBox="1">
            <a:spLocks/>
          </p:cNvSpPr>
          <p:nvPr/>
        </p:nvSpPr>
        <p:spPr bwMode="auto">
          <a:xfrm>
            <a:off x="1306678" y="1754326"/>
            <a:ext cx="6877202" cy="1447038"/>
          </a:xfrm>
          <a:prstGeom prst="rect">
            <a:avLst/>
          </a:prstGeom>
          <a:solidFill>
            <a:schemeClr val="bg1"/>
          </a:solidFill>
          <a:ln>
            <a:noFill/>
          </a:ln>
          <a:effectLst/>
          <a:extLst/>
        </p:spPr>
        <p:txBody>
          <a:bodyPr vert="horz" wrap="square" lIns="68580" tIns="34290" rIns="68580" bIns="34290" numCol="1" anchor="ctr" anchorCtr="0" compatLnSpc="1">
            <a:prstTxWarp prst="textNoShape">
              <a:avLst/>
            </a:prstTxWarp>
            <a:normAutofit fontScale="97500"/>
          </a:bodyPr>
          <a:lstStyle>
            <a:lvl1pPr algn="ctr" rtl="0" fontAlgn="base">
              <a:spcBef>
                <a:spcPct val="0"/>
              </a:spcBef>
              <a:spcAft>
                <a:spcPct val="0"/>
              </a:spcAft>
              <a:defRPr sz="3200" b="1" u="sng">
                <a:solidFill>
                  <a:srgbClr val="000099"/>
                </a:solidFill>
                <a:effectLst>
                  <a:outerShdw blurRad="38100" dist="38100" dir="2700000" algn="tl">
                    <a:srgbClr val="C0C0C0"/>
                  </a:outerShdw>
                </a:effectLst>
                <a:latin typeface="Arial" pitchFamily="34" charset="0"/>
                <a:ea typeface="+mj-ea"/>
                <a:cs typeface="Arial" pitchFamily="34" charset="0"/>
              </a:defRPr>
            </a:lvl1pPr>
            <a:lvl2pPr algn="ctr" rtl="0" fontAlgn="base">
              <a:spcBef>
                <a:spcPct val="0"/>
              </a:spcBef>
              <a:spcAft>
                <a:spcPct val="0"/>
              </a:spcAft>
              <a:defRPr sz="3200" b="1" u="sng">
                <a:solidFill>
                  <a:srgbClr val="000099"/>
                </a:solidFill>
                <a:effectLst>
                  <a:outerShdw blurRad="38100" dist="38100" dir="2700000" algn="tl">
                    <a:srgbClr val="C0C0C0"/>
                  </a:outerShdw>
                </a:effectLst>
                <a:latin typeface="Garamond" pitchFamily="18" charset="0"/>
                <a:ea typeface="宋体" charset="-122"/>
              </a:defRPr>
            </a:lvl2pPr>
            <a:lvl3pPr algn="ctr" rtl="0" fontAlgn="base">
              <a:spcBef>
                <a:spcPct val="0"/>
              </a:spcBef>
              <a:spcAft>
                <a:spcPct val="0"/>
              </a:spcAft>
              <a:defRPr sz="3200" b="1" u="sng">
                <a:solidFill>
                  <a:srgbClr val="000099"/>
                </a:solidFill>
                <a:effectLst>
                  <a:outerShdw blurRad="38100" dist="38100" dir="2700000" algn="tl">
                    <a:srgbClr val="C0C0C0"/>
                  </a:outerShdw>
                </a:effectLst>
                <a:latin typeface="Garamond" pitchFamily="18" charset="0"/>
                <a:ea typeface="宋体" charset="-122"/>
              </a:defRPr>
            </a:lvl3pPr>
            <a:lvl4pPr algn="ctr" rtl="0" fontAlgn="base">
              <a:spcBef>
                <a:spcPct val="0"/>
              </a:spcBef>
              <a:spcAft>
                <a:spcPct val="0"/>
              </a:spcAft>
              <a:defRPr sz="3200" b="1" u="sng">
                <a:solidFill>
                  <a:srgbClr val="000099"/>
                </a:solidFill>
                <a:effectLst>
                  <a:outerShdw blurRad="38100" dist="38100" dir="2700000" algn="tl">
                    <a:srgbClr val="C0C0C0"/>
                  </a:outerShdw>
                </a:effectLst>
                <a:latin typeface="Garamond" pitchFamily="18" charset="0"/>
                <a:ea typeface="宋体" charset="-122"/>
              </a:defRPr>
            </a:lvl4pPr>
            <a:lvl5pPr algn="ctr" rtl="0" fontAlgn="base">
              <a:spcBef>
                <a:spcPct val="0"/>
              </a:spcBef>
              <a:spcAft>
                <a:spcPct val="0"/>
              </a:spcAft>
              <a:defRPr sz="3200" b="1" u="sng">
                <a:solidFill>
                  <a:srgbClr val="000099"/>
                </a:solidFill>
                <a:effectLst>
                  <a:outerShdw blurRad="38100" dist="38100" dir="2700000" algn="tl">
                    <a:srgbClr val="C0C0C0"/>
                  </a:outerShdw>
                </a:effectLst>
                <a:latin typeface="Garamond" pitchFamily="18" charset="0"/>
                <a:ea typeface="宋体" charset="-122"/>
              </a:defRPr>
            </a:lvl5pPr>
            <a:lvl6pPr marL="457200" algn="ctr" rtl="0" fontAlgn="base">
              <a:spcBef>
                <a:spcPct val="0"/>
              </a:spcBef>
              <a:spcAft>
                <a:spcPct val="0"/>
              </a:spcAft>
              <a:defRPr sz="3200" b="1" u="sng">
                <a:solidFill>
                  <a:srgbClr val="000099"/>
                </a:solidFill>
                <a:effectLst>
                  <a:outerShdw blurRad="38100" dist="38100" dir="2700000" algn="tl">
                    <a:srgbClr val="C0C0C0"/>
                  </a:outerShdw>
                </a:effectLst>
                <a:latin typeface="Garamond" pitchFamily="18" charset="0"/>
                <a:ea typeface="宋体" charset="-122"/>
              </a:defRPr>
            </a:lvl6pPr>
            <a:lvl7pPr marL="914400" algn="ctr" rtl="0" fontAlgn="base">
              <a:spcBef>
                <a:spcPct val="0"/>
              </a:spcBef>
              <a:spcAft>
                <a:spcPct val="0"/>
              </a:spcAft>
              <a:defRPr sz="3200" b="1" u="sng">
                <a:solidFill>
                  <a:srgbClr val="000099"/>
                </a:solidFill>
                <a:effectLst>
                  <a:outerShdw blurRad="38100" dist="38100" dir="2700000" algn="tl">
                    <a:srgbClr val="C0C0C0"/>
                  </a:outerShdw>
                </a:effectLst>
                <a:latin typeface="Garamond" pitchFamily="18" charset="0"/>
                <a:ea typeface="宋体" charset="-122"/>
              </a:defRPr>
            </a:lvl7pPr>
            <a:lvl8pPr marL="1371600" algn="ctr" rtl="0" fontAlgn="base">
              <a:spcBef>
                <a:spcPct val="0"/>
              </a:spcBef>
              <a:spcAft>
                <a:spcPct val="0"/>
              </a:spcAft>
              <a:defRPr sz="3200" b="1" u="sng">
                <a:solidFill>
                  <a:srgbClr val="000099"/>
                </a:solidFill>
                <a:effectLst>
                  <a:outerShdw blurRad="38100" dist="38100" dir="2700000" algn="tl">
                    <a:srgbClr val="C0C0C0"/>
                  </a:outerShdw>
                </a:effectLst>
                <a:latin typeface="Garamond" pitchFamily="18" charset="0"/>
                <a:ea typeface="宋体" charset="-122"/>
              </a:defRPr>
            </a:lvl8pPr>
            <a:lvl9pPr marL="1828800" algn="ctr" rtl="0" fontAlgn="base">
              <a:spcBef>
                <a:spcPct val="0"/>
              </a:spcBef>
              <a:spcAft>
                <a:spcPct val="0"/>
              </a:spcAft>
              <a:defRPr sz="3200" b="1" u="sng">
                <a:solidFill>
                  <a:srgbClr val="000099"/>
                </a:solidFill>
                <a:effectLst>
                  <a:outerShdw blurRad="38100" dist="38100" dir="2700000" algn="tl">
                    <a:srgbClr val="C0C0C0"/>
                  </a:outerShdw>
                </a:effectLst>
                <a:latin typeface="Garamond" pitchFamily="18" charset="0"/>
                <a:ea typeface="宋体" charset="-122"/>
              </a:defRPr>
            </a:lvl9pPr>
          </a:lstStyle>
          <a:p>
            <a:r>
              <a:rPr lang="en-US" altLang="zh-CN" sz="3000" u="none" kern="0">
                <a:solidFill>
                  <a:schemeClr val="tx1"/>
                </a:solidFill>
                <a:effectLst>
                  <a:outerShdw blurRad="38100" dist="38100" dir="2700000" algn="tl">
                    <a:srgbClr val="000000">
                      <a:alpha val="43137"/>
                    </a:srgbClr>
                  </a:outerShdw>
                </a:effectLst>
                <a:ea typeface="Arial Unicode MS" pitchFamily="34" charset="-122"/>
              </a:rPr>
              <a:t>CEPC</a:t>
            </a:r>
            <a:r>
              <a:rPr lang="zh-CN" altLang="en-US" sz="3000" u="none" kern="0">
                <a:solidFill>
                  <a:schemeClr val="tx1"/>
                </a:solidFill>
                <a:effectLst>
                  <a:outerShdw blurRad="38100" dist="38100" dir="2700000" algn="tl">
                    <a:srgbClr val="000000">
                      <a:alpha val="43137"/>
                    </a:srgbClr>
                  </a:outerShdw>
                </a:effectLst>
                <a:ea typeface="Arial Unicode MS" pitchFamily="34" charset="-122"/>
              </a:rPr>
              <a:t>强子量能器的研究进展</a:t>
            </a:r>
            <a:endParaRPr lang="zh-CN" altLang="en-US" sz="3000" u="none" kern="0" dirty="0">
              <a:solidFill>
                <a:schemeClr val="tx1"/>
              </a:solidFill>
              <a:effectLst>
                <a:outerShdw blurRad="38100" dist="38100" dir="2700000" algn="tl">
                  <a:srgbClr val="000000">
                    <a:alpha val="43137"/>
                  </a:srgbClr>
                </a:outerShdw>
              </a:effectLst>
              <a:ea typeface="Arial Unicode MS" pitchFamily="34" charset="-122"/>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767" y="5103674"/>
            <a:ext cx="2556769" cy="175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68923" y="3351772"/>
            <a:ext cx="1406154" cy="1154162"/>
          </a:xfrm>
          <a:prstGeom prst="rect">
            <a:avLst/>
          </a:prstGeom>
          <a:noFill/>
        </p:spPr>
        <p:txBody>
          <a:bodyPr wrap="none" rtlCol="0">
            <a:spAutoFit/>
          </a:bodyPr>
          <a:lstStyle/>
          <a:p>
            <a:pPr algn="ctr"/>
            <a:r>
              <a:rPr lang="zh-CN" altLang="en-US" sz="2400" b="1"/>
              <a:t>蒋杰臣</a:t>
            </a:r>
            <a:endParaRPr lang="en-US" altLang="zh-CN" sz="2400" b="1"/>
          </a:p>
          <a:p>
            <a:pPr algn="ctr"/>
            <a:endParaRPr lang="en-US" altLang="zh-CN" b="1"/>
          </a:p>
          <a:p>
            <a:pPr algn="ctr"/>
            <a:endParaRPr lang="en-US" altLang="zh-CN" sz="1200" b="1"/>
          </a:p>
          <a:p>
            <a:pPr algn="ctr"/>
            <a:r>
              <a:rPr lang="en-US" altLang="zh-CN" sz="1500" b="1"/>
              <a:t>CEPC</a:t>
            </a:r>
            <a:r>
              <a:rPr lang="zh-CN" altLang="en-US" sz="1500" b="1"/>
              <a:t>量能器组</a:t>
            </a:r>
            <a:endParaRPr lang="en-US" altLang="zh-CN" sz="1500" b="1"/>
          </a:p>
        </p:txBody>
      </p:sp>
      <p:sp>
        <p:nvSpPr>
          <p:cNvPr id="6" name="文本框 5"/>
          <p:cNvSpPr txBox="1"/>
          <p:nvPr/>
        </p:nvSpPr>
        <p:spPr>
          <a:xfrm>
            <a:off x="4079455" y="4730091"/>
            <a:ext cx="1083951" cy="323165"/>
          </a:xfrm>
          <a:prstGeom prst="rect">
            <a:avLst/>
          </a:prstGeom>
          <a:noFill/>
        </p:spPr>
        <p:txBody>
          <a:bodyPr wrap="none" rtlCol="0">
            <a:spAutoFit/>
          </a:bodyPr>
          <a:lstStyle/>
          <a:p>
            <a:r>
              <a:rPr lang="en-US" altLang="zh-CN" sz="1500"/>
              <a:t>2018-6-22</a:t>
            </a:r>
            <a:endParaRPr lang="zh-CN" altLang="en-US" sz="1500" dirty="0"/>
          </a:p>
        </p:txBody>
      </p:sp>
      <p:sp>
        <p:nvSpPr>
          <p:cNvPr id="9" name="灯片编号占位符 8"/>
          <p:cNvSpPr>
            <a:spLocks noGrp="1"/>
          </p:cNvSpPr>
          <p:nvPr>
            <p:ph type="sldNum" sz="quarter" idx="12"/>
          </p:nvPr>
        </p:nvSpPr>
        <p:spPr/>
        <p:txBody>
          <a:bodyPr/>
          <a:lstStyle/>
          <a:p>
            <a:fld id="{8ABFBFD9-6BD8-44A5-BF6F-DE9A5075DB4D}" type="slidenum">
              <a:rPr lang="zh-CN" altLang="en-US" smtClean="0"/>
              <a:t>1</a:t>
            </a:fld>
            <a:endParaRPr lang="zh-CN" altLang="en-US"/>
          </a:p>
        </p:txBody>
      </p:sp>
    </p:spTree>
    <p:extLst>
      <p:ext uri="{BB962C8B-B14F-4D97-AF65-F5344CB8AC3E}">
        <p14:creationId xmlns:p14="http://schemas.microsoft.com/office/powerpoint/2010/main" val="2109331267"/>
      </p:ext>
    </p:extLst>
  </p:cSld>
  <p:clrMapOvr>
    <a:masterClrMapping/>
  </p:clrMapOvr>
  <p:transition spd="slow" advClick="0" advTm="1802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680014" y="164459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5964157" y="3885407"/>
            <a:ext cx="3022788" cy="2677656"/>
          </a:xfrm>
          <a:prstGeom prst="rect">
            <a:avLst/>
          </a:prstGeom>
        </p:spPr>
        <p:txBody>
          <a:bodyPr wrap="square">
            <a:spAutoFit/>
          </a:bodyPr>
          <a:lstStyle/>
          <a:p>
            <a:pPr>
              <a:lnSpc>
                <a:spcPct val="150000"/>
              </a:lnSpc>
            </a:pPr>
            <a:r>
              <a:rPr lang="en-US" altLang="zh-CN" sz="1600" dirty="0" smtClean="0">
                <a:latin typeface="Times New Roman" panose="02020603050405020304" pitchFamily="18" charset="0"/>
                <a:ea typeface="黑体" panose="02010609060101010101" pitchFamily="49" charset="-122"/>
                <a:cs typeface="Times New Roman" panose="02020603050405020304" pitchFamily="18" charset="0"/>
              </a:rPr>
              <a:t>MICROROC Parameters</a:t>
            </a:r>
          </a:p>
          <a:p>
            <a:pPr marL="285750" indent="-285750">
              <a:lnSpc>
                <a:spcPct val="150000"/>
              </a:lnSpc>
              <a:buFont typeface="Wingdings" panose="05000000000000000000" pitchFamily="2" charset="2"/>
              <a:buChar char="p"/>
            </a:pPr>
            <a:r>
              <a:rPr lang="en-US" altLang="zh-CN" sz="1600" dirty="0" smtClean="0">
                <a:latin typeface="Times New Roman" panose="02020603050405020304" pitchFamily="18" charset="0"/>
                <a:ea typeface="黑体" panose="02010609060101010101" pitchFamily="49" charset="-122"/>
                <a:cs typeface="Times New Roman" panose="02020603050405020304" pitchFamily="18" charset="0"/>
              </a:rPr>
              <a:t>Thickness: 1.4mm</a:t>
            </a:r>
          </a:p>
          <a:p>
            <a:pPr marL="285750" indent="-285750">
              <a:lnSpc>
                <a:spcPct val="150000"/>
              </a:lnSpc>
              <a:buFont typeface="Wingdings" panose="05000000000000000000" pitchFamily="2" charset="2"/>
              <a:buChar char="p"/>
            </a:pPr>
            <a:r>
              <a:rPr lang="en-US" altLang="zh-CN" sz="1600" dirty="0" smtClean="0">
                <a:latin typeface="Times New Roman" panose="02020603050405020304" pitchFamily="18" charset="0"/>
                <a:ea typeface="黑体" panose="02010609060101010101" pitchFamily="49" charset="-122"/>
                <a:cs typeface="Times New Roman" panose="02020603050405020304" pitchFamily="18" charset="0"/>
              </a:rPr>
              <a:t>64 Channels</a:t>
            </a:r>
          </a:p>
          <a:p>
            <a:pPr marL="285750" indent="-285750">
              <a:lnSpc>
                <a:spcPct val="150000"/>
              </a:lnSpc>
              <a:buFont typeface="Wingdings" panose="05000000000000000000" pitchFamily="2" charset="2"/>
              <a:buChar char="p"/>
            </a:pPr>
            <a:r>
              <a:rPr lang="en-US" altLang="zh-CN" sz="1600" dirty="0" smtClean="0">
                <a:latin typeface="Times New Roman" panose="02020603050405020304" pitchFamily="18" charset="0"/>
                <a:ea typeface="黑体" panose="02010609060101010101" pitchFamily="49" charset="-122"/>
                <a:cs typeface="Times New Roman" panose="02020603050405020304" pitchFamily="18" charset="0"/>
              </a:rPr>
              <a:t>3 threshold per channel</a:t>
            </a:r>
          </a:p>
          <a:p>
            <a:pPr marL="285750" indent="-285750">
              <a:lnSpc>
                <a:spcPct val="150000"/>
              </a:lnSpc>
              <a:buFont typeface="Wingdings" panose="05000000000000000000" pitchFamily="2" charset="2"/>
              <a:buChar char="p"/>
            </a:pPr>
            <a:r>
              <a:rPr lang="en-US" altLang="zh-CN" sz="1600" dirty="0" smtClean="0">
                <a:latin typeface="Times New Roman" panose="02020603050405020304" pitchFamily="18" charset="0"/>
                <a:ea typeface="黑体" panose="02010609060101010101" pitchFamily="49" charset="-122"/>
                <a:cs typeface="Times New Roman" panose="02020603050405020304" pitchFamily="18" charset="0"/>
              </a:rPr>
              <a:t>128 hit storage depth</a:t>
            </a:r>
          </a:p>
          <a:p>
            <a:pPr marL="285750" indent="-285750">
              <a:lnSpc>
                <a:spcPct val="150000"/>
              </a:lnSpc>
              <a:buFont typeface="Wingdings" panose="05000000000000000000" pitchFamily="2" charset="2"/>
              <a:buChar char="p"/>
            </a:pP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Minimum </a:t>
            </a:r>
            <a:r>
              <a:rPr lang="en-US" altLang="zh-CN" sz="1600" dirty="0" smtClean="0">
                <a:latin typeface="Times New Roman" panose="02020603050405020304" pitchFamily="18" charset="0"/>
                <a:ea typeface="黑体" panose="02010609060101010101" pitchFamily="49" charset="-122"/>
                <a:cs typeface="Times New Roman" panose="02020603050405020304" pitchFamily="18" charset="0"/>
              </a:rPr>
              <a:t>distinguishable charge:2fC</a:t>
            </a:r>
          </a:p>
        </p:txBody>
      </p:sp>
      <p:graphicFrame>
        <p:nvGraphicFramePr>
          <p:cNvPr id="13" name="表格 12"/>
          <p:cNvGraphicFramePr>
            <a:graphicFrameLocks noGrp="1"/>
          </p:cNvGraphicFramePr>
          <p:nvPr>
            <p:extLst>
              <p:ext uri="{D42A27DB-BD31-4B8C-83A1-F6EECF244321}">
                <p14:modId xmlns:p14="http://schemas.microsoft.com/office/powerpoint/2010/main" val="1685152354"/>
              </p:ext>
            </p:extLst>
          </p:nvPr>
        </p:nvGraphicFramePr>
        <p:xfrm>
          <a:off x="274223" y="1232098"/>
          <a:ext cx="8783578" cy="2177067"/>
        </p:xfrm>
        <a:graphic>
          <a:graphicData uri="http://schemas.openxmlformats.org/drawingml/2006/table">
            <a:tbl>
              <a:tblPr firstRow="1" firstCol="1" bandRow="1">
                <a:tableStyleId>{EB344D84-9AFB-497E-A393-DC336BA19D2E}</a:tableStyleId>
              </a:tblPr>
              <a:tblGrid>
                <a:gridCol w="1629036">
                  <a:extLst>
                    <a:ext uri="{9D8B030D-6E8A-4147-A177-3AD203B41FA5}">
                      <a16:colId xmlns:a16="http://schemas.microsoft.com/office/drawing/2014/main" val="20000"/>
                    </a:ext>
                  </a:extLst>
                </a:gridCol>
                <a:gridCol w="1083147">
                  <a:extLst>
                    <a:ext uri="{9D8B030D-6E8A-4147-A177-3AD203B41FA5}">
                      <a16:colId xmlns:a16="http://schemas.microsoft.com/office/drawing/2014/main" val="20001"/>
                    </a:ext>
                  </a:extLst>
                </a:gridCol>
                <a:gridCol w="1820518">
                  <a:extLst>
                    <a:ext uri="{9D8B030D-6E8A-4147-A177-3AD203B41FA5}">
                      <a16:colId xmlns:a16="http://schemas.microsoft.com/office/drawing/2014/main" val="20002"/>
                    </a:ext>
                  </a:extLst>
                </a:gridCol>
                <a:gridCol w="1523960">
                  <a:extLst>
                    <a:ext uri="{9D8B030D-6E8A-4147-A177-3AD203B41FA5}">
                      <a16:colId xmlns:a16="http://schemas.microsoft.com/office/drawing/2014/main" val="20003"/>
                    </a:ext>
                  </a:extLst>
                </a:gridCol>
                <a:gridCol w="2726917">
                  <a:extLst>
                    <a:ext uri="{9D8B030D-6E8A-4147-A177-3AD203B41FA5}">
                      <a16:colId xmlns:a16="http://schemas.microsoft.com/office/drawing/2014/main" val="20004"/>
                    </a:ext>
                  </a:extLst>
                </a:gridCol>
              </a:tblGrid>
              <a:tr h="274320">
                <a:tc>
                  <a:txBody>
                    <a:bodyPr/>
                    <a:lstStyle/>
                    <a:p>
                      <a:pPr algn="just">
                        <a:spcAft>
                          <a:spcPts val="0"/>
                        </a:spcAft>
                      </a:pPr>
                      <a:r>
                        <a:rPr lang="en-US" altLang="zh-CN" sz="1800" kern="100" dirty="0" smtClean="0">
                          <a:solidFill>
                            <a:schemeClr val="tx1"/>
                          </a:solidFill>
                          <a:effectLst/>
                          <a:latin typeface="Times New Roman" panose="02020603050405020304" pitchFamily="18" charset="0"/>
                          <a:cs typeface="Times New Roman" panose="02020603050405020304" pitchFamily="18" charset="0"/>
                        </a:rPr>
                        <a:t>Readout ASIC</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solidFill>
                            <a:schemeClr val="tx1"/>
                          </a:solidFill>
                          <a:effectLst/>
                          <a:latin typeface="Times New Roman" panose="02020603050405020304" pitchFamily="18" charset="0"/>
                          <a:cs typeface="Times New Roman" panose="02020603050405020304" pitchFamily="18" charset="0"/>
                        </a:rPr>
                        <a:t>Channels</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solidFill>
                            <a:schemeClr val="tx1"/>
                          </a:solidFill>
                          <a:effectLst/>
                          <a:latin typeface="Times New Roman" panose="02020603050405020304" pitchFamily="18" charset="0"/>
                          <a:cs typeface="Times New Roman" panose="02020603050405020304" pitchFamily="18" charset="0"/>
                        </a:rPr>
                        <a:t>Dynamic Range</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baseline="0" dirty="0" smtClean="0">
                          <a:solidFill>
                            <a:schemeClr val="tx1"/>
                          </a:solidFill>
                          <a:effectLst/>
                          <a:latin typeface="Times New Roman" panose="02020603050405020304" pitchFamily="18" charset="0"/>
                          <a:cs typeface="Times New Roman" panose="02020603050405020304" pitchFamily="18" charset="0"/>
                        </a:rPr>
                        <a:t>Threshold</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solidFill>
                            <a:schemeClr val="tx1"/>
                          </a:solidFill>
                          <a:effectLst/>
                          <a:latin typeface="Times New Roman" panose="02020603050405020304" pitchFamily="18" charset="0"/>
                          <a:ea typeface="+mn-ea"/>
                          <a:cs typeface="Times New Roman" panose="02020603050405020304" pitchFamily="18" charset="0"/>
                        </a:rPr>
                        <a:t>Consumption</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68367">
                <a:tc>
                  <a:txBody>
                    <a:bodyPr/>
                    <a:lstStyle/>
                    <a:p>
                      <a:pPr algn="just">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GASTONE</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64</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200fC</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solidFill>
                            <a:schemeClr val="tx1"/>
                          </a:solidFill>
                          <a:effectLst/>
                          <a:latin typeface="Times New Roman" panose="02020603050405020304" pitchFamily="18" charset="0"/>
                          <a:ea typeface="+mn-ea"/>
                          <a:cs typeface="Times New Roman" panose="02020603050405020304" pitchFamily="18" charset="0"/>
                        </a:rPr>
                        <a:t>Single</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2.4mW/</a:t>
                      </a:r>
                      <a:r>
                        <a:rPr lang="en-US" sz="1800" kern="100" dirty="0" err="1">
                          <a:solidFill>
                            <a:schemeClr val="tx1"/>
                          </a:solidFill>
                          <a:effectLst/>
                          <a:latin typeface="Times New Roman" panose="02020603050405020304" pitchFamily="18" charset="0"/>
                          <a:cs typeface="Times New Roman" panose="02020603050405020304" pitchFamily="18" charset="0"/>
                        </a:rPr>
                        <a:t>ch</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68367">
                <a:tc>
                  <a:txBody>
                    <a:bodyPr/>
                    <a:lstStyle/>
                    <a:p>
                      <a:pPr algn="just">
                        <a:spcAft>
                          <a:spcPts val="0"/>
                        </a:spcAft>
                      </a:pPr>
                      <a:r>
                        <a:rPr lang="en-US" sz="1800" kern="100">
                          <a:solidFill>
                            <a:schemeClr val="tx1"/>
                          </a:solidFill>
                          <a:effectLst/>
                          <a:latin typeface="Times New Roman" panose="02020603050405020304" pitchFamily="18" charset="0"/>
                          <a:cs typeface="Times New Roman" panose="02020603050405020304" pitchFamily="18" charset="0"/>
                        </a:rPr>
                        <a:t>VFAT2</a:t>
                      </a:r>
                      <a:endParaRPr lang="zh-CN" sz="180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a:solidFill>
                            <a:schemeClr val="tx1"/>
                          </a:solidFill>
                          <a:effectLst/>
                          <a:latin typeface="Times New Roman" panose="02020603050405020304" pitchFamily="18" charset="0"/>
                          <a:cs typeface="Times New Roman" panose="02020603050405020304" pitchFamily="18" charset="0"/>
                        </a:rPr>
                        <a:t>128</a:t>
                      </a:r>
                      <a:endParaRPr lang="zh-CN" sz="180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a:solidFill>
                            <a:schemeClr val="tx1"/>
                          </a:solidFill>
                          <a:effectLst/>
                          <a:latin typeface="Times New Roman" panose="02020603050405020304" pitchFamily="18" charset="0"/>
                          <a:cs typeface="Times New Roman" panose="02020603050405020304" pitchFamily="18" charset="0"/>
                        </a:rPr>
                        <a:t>18.5fC</a:t>
                      </a:r>
                      <a:endParaRPr lang="zh-CN" sz="180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solidFill>
                            <a:schemeClr val="tx1"/>
                          </a:solidFill>
                          <a:effectLst/>
                          <a:latin typeface="Times New Roman" panose="02020603050405020304" pitchFamily="18" charset="0"/>
                          <a:ea typeface="+mn-ea"/>
                          <a:cs typeface="Times New Roman" panose="02020603050405020304" pitchFamily="18" charset="0"/>
                        </a:rPr>
                        <a:t>Single</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1.5mW/</a:t>
                      </a:r>
                      <a:r>
                        <a:rPr lang="en-US" sz="1800" kern="100" dirty="0" err="1">
                          <a:solidFill>
                            <a:schemeClr val="tx1"/>
                          </a:solidFill>
                          <a:effectLst/>
                          <a:latin typeface="Times New Roman" panose="02020603050405020304" pitchFamily="18" charset="0"/>
                          <a:cs typeface="Times New Roman" panose="02020603050405020304" pitchFamily="18" charset="0"/>
                        </a:rPr>
                        <a:t>ch</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59929">
                <a:tc>
                  <a:txBody>
                    <a:bodyPr/>
                    <a:lstStyle/>
                    <a:p>
                      <a:pPr algn="just">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DIRAC</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64</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200fC for MPGD</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solidFill>
                            <a:schemeClr val="tx1"/>
                          </a:solidFill>
                          <a:effectLst/>
                          <a:latin typeface="Times New Roman" panose="02020603050405020304" pitchFamily="18" charset="0"/>
                          <a:ea typeface="+mn-ea"/>
                          <a:cs typeface="Times New Roman" panose="02020603050405020304" pitchFamily="18" charset="0"/>
                        </a:rPr>
                        <a:t>Multiple</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1mW/</a:t>
                      </a:r>
                      <a:r>
                        <a:rPr lang="en-US" sz="1800" kern="100" dirty="0" err="1">
                          <a:solidFill>
                            <a:schemeClr val="tx1"/>
                          </a:solidFill>
                          <a:effectLst/>
                          <a:latin typeface="Times New Roman" panose="02020603050405020304" pitchFamily="18" charset="0"/>
                          <a:cs typeface="Times New Roman" panose="02020603050405020304" pitchFamily="18" charset="0"/>
                        </a:rPr>
                        <a:t>ch</a:t>
                      </a:r>
                      <a:r>
                        <a:rPr lang="en-US" sz="1800" kern="100" dirty="0">
                          <a:solidFill>
                            <a:schemeClr val="tx1"/>
                          </a:solidFill>
                          <a:effectLst/>
                          <a:latin typeface="Times New Roman" panose="02020603050405020304" pitchFamily="18" charset="0"/>
                          <a:cs typeface="Times New Roman" panose="02020603050405020304" pitchFamily="18" charset="0"/>
                        </a:rPr>
                        <a:t>, 10μW/</a:t>
                      </a:r>
                      <a:r>
                        <a:rPr lang="en-US" sz="1800" kern="100" dirty="0" err="1">
                          <a:solidFill>
                            <a:schemeClr val="tx1"/>
                          </a:solidFill>
                          <a:effectLst/>
                          <a:latin typeface="Times New Roman" panose="02020603050405020304" pitchFamily="18" charset="0"/>
                          <a:cs typeface="Times New Roman" panose="02020603050405020304" pitchFamily="18" charset="0"/>
                        </a:rPr>
                        <a:t>ch</a:t>
                      </a:r>
                      <a:r>
                        <a:rPr lang="en-US" sz="1800" kern="100" dirty="0">
                          <a:solidFill>
                            <a:schemeClr val="tx1"/>
                          </a:solidFill>
                          <a:effectLst/>
                          <a:latin typeface="Times New Roman" panose="02020603050405020304" pitchFamily="18" charset="0"/>
                          <a:cs typeface="Times New Roman" panose="02020603050405020304" pitchFamily="18" charset="0"/>
                        </a:rPr>
                        <a:t>(ILC)</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68367">
                <a:tc>
                  <a:txBody>
                    <a:bodyPr/>
                    <a:lstStyle/>
                    <a:p>
                      <a:pPr algn="just">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DCAL</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a:solidFill>
                            <a:schemeClr val="tx1"/>
                          </a:solidFill>
                          <a:effectLst/>
                          <a:latin typeface="Times New Roman" panose="02020603050405020304" pitchFamily="18" charset="0"/>
                          <a:cs typeface="Times New Roman" panose="02020603050405020304" pitchFamily="18" charset="0"/>
                        </a:rPr>
                        <a:t>64</a:t>
                      </a:r>
                      <a:endParaRPr lang="zh-CN" sz="180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20fC~200fC</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solidFill>
                            <a:schemeClr val="tx1"/>
                          </a:solidFill>
                          <a:effectLst/>
                          <a:latin typeface="Times New Roman" panose="02020603050405020304" pitchFamily="18" charset="0"/>
                          <a:cs typeface="Times New Roman" panose="02020603050405020304" pitchFamily="18" charset="0"/>
                        </a:rPr>
                        <a:t>Single</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59929">
                <a:tc>
                  <a:txBody>
                    <a:bodyPr/>
                    <a:lstStyle/>
                    <a:p>
                      <a:pPr algn="just">
                        <a:spcAft>
                          <a:spcPts val="0"/>
                        </a:spcAft>
                      </a:pPr>
                      <a:r>
                        <a:rPr lang="en-US" sz="1800" kern="100">
                          <a:solidFill>
                            <a:schemeClr val="tx1"/>
                          </a:solidFill>
                          <a:effectLst/>
                          <a:latin typeface="Times New Roman" panose="02020603050405020304" pitchFamily="18" charset="0"/>
                          <a:cs typeface="Times New Roman" panose="02020603050405020304" pitchFamily="18" charset="0"/>
                        </a:rPr>
                        <a:t>HARDROC2</a:t>
                      </a:r>
                      <a:endParaRPr lang="zh-CN" sz="180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a:solidFill>
                            <a:schemeClr val="tx1"/>
                          </a:solidFill>
                          <a:effectLst/>
                          <a:latin typeface="Times New Roman" panose="02020603050405020304" pitchFamily="18" charset="0"/>
                          <a:cs typeface="Times New Roman" panose="02020603050405020304" pitchFamily="18" charset="0"/>
                        </a:rPr>
                        <a:t>64</a:t>
                      </a:r>
                      <a:endParaRPr lang="zh-CN" sz="180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10fC~10pC</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solidFill>
                            <a:schemeClr val="tx1"/>
                          </a:solidFill>
                          <a:effectLst/>
                          <a:latin typeface="Times New Roman" panose="02020603050405020304" pitchFamily="18" charset="0"/>
                          <a:ea typeface="+mn-ea"/>
                          <a:cs typeface="Times New Roman" panose="02020603050405020304" pitchFamily="18" charset="0"/>
                        </a:rPr>
                        <a:t>Multiple</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1.42mW/ch,10μW/</a:t>
                      </a:r>
                      <a:r>
                        <a:rPr lang="en-US" sz="1800" kern="100" dirty="0" err="1">
                          <a:solidFill>
                            <a:schemeClr val="tx1"/>
                          </a:solidFill>
                          <a:effectLst/>
                          <a:latin typeface="Times New Roman" panose="02020603050405020304" pitchFamily="18" charset="0"/>
                          <a:cs typeface="Times New Roman" panose="02020603050405020304" pitchFamily="18" charset="0"/>
                        </a:rPr>
                        <a:t>ch</a:t>
                      </a:r>
                      <a:r>
                        <a:rPr lang="en-US" sz="1800" kern="100" dirty="0">
                          <a:solidFill>
                            <a:schemeClr val="tx1"/>
                          </a:solidFill>
                          <a:effectLst/>
                          <a:latin typeface="Times New Roman" panose="02020603050405020304" pitchFamily="18" charset="0"/>
                          <a:cs typeface="Times New Roman" panose="02020603050405020304" pitchFamily="18" charset="0"/>
                        </a:rPr>
                        <a:t>(ILC)</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59929">
                <a:tc>
                  <a:txBody>
                    <a:bodyPr/>
                    <a:lstStyle/>
                    <a:p>
                      <a:pPr algn="just">
                        <a:spcAft>
                          <a:spcPts val="0"/>
                        </a:spcAft>
                      </a:pPr>
                      <a:r>
                        <a:rPr lang="en-US" sz="1800" kern="100" dirty="0">
                          <a:solidFill>
                            <a:srgbClr val="00B050"/>
                          </a:solidFill>
                          <a:effectLst/>
                          <a:latin typeface="Times New Roman" panose="02020603050405020304" pitchFamily="18" charset="0"/>
                          <a:cs typeface="Times New Roman" panose="02020603050405020304" pitchFamily="18" charset="0"/>
                        </a:rPr>
                        <a:t>MICROROC</a:t>
                      </a:r>
                      <a:endParaRPr lang="zh-CN" sz="1800"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a:solidFill>
                            <a:srgbClr val="00B050"/>
                          </a:solidFill>
                          <a:effectLst/>
                          <a:latin typeface="Times New Roman" panose="02020603050405020304" pitchFamily="18" charset="0"/>
                          <a:cs typeface="Times New Roman" panose="02020603050405020304" pitchFamily="18" charset="0"/>
                        </a:rPr>
                        <a:t>64</a:t>
                      </a:r>
                      <a:endParaRPr lang="zh-CN" sz="1800" kern="10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a:solidFill>
                            <a:srgbClr val="00B050"/>
                          </a:solidFill>
                          <a:effectLst/>
                          <a:latin typeface="Times New Roman" panose="02020603050405020304" pitchFamily="18" charset="0"/>
                          <a:cs typeface="Times New Roman" panose="02020603050405020304" pitchFamily="18" charset="0"/>
                        </a:rPr>
                        <a:t>1fC~500fC</a:t>
                      </a:r>
                      <a:endParaRPr lang="zh-CN" sz="1800"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800" kern="100" dirty="0" smtClean="0">
                          <a:solidFill>
                            <a:schemeClr val="tx1"/>
                          </a:solidFill>
                          <a:effectLst/>
                          <a:latin typeface="Times New Roman" panose="02020603050405020304" pitchFamily="18" charset="0"/>
                          <a:ea typeface="+mn-ea"/>
                          <a:cs typeface="Times New Roman" panose="02020603050405020304" pitchFamily="18" charset="0"/>
                        </a:rPr>
                        <a:t>Multiple</a:t>
                      </a:r>
                      <a:endParaRPr lang="zh-CN" sz="1800"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335μW/</a:t>
                      </a:r>
                      <a:r>
                        <a:rPr lang="en-US" sz="1800" kern="100" dirty="0" err="1" smtClean="0">
                          <a:solidFill>
                            <a:srgbClr val="FF0000"/>
                          </a:solidFill>
                          <a:effectLst/>
                          <a:latin typeface="Times New Roman" panose="02020603050405020304" pitchFamily="18" charset="0"/>
                          <a:cs typeface="Times New Roman" panose="02020603050405020304" pitchFamily="18" charset="0"/>
                        </a:rPr>
                        <a:t>ch</a:t>
                      </a:r>
                      <a:r>
                        <a:rPr lang="en-US" sz="1800" kern="100" dirty="0" smtClean="0">
                          <a:solidFill>
                            <a:srgbClr val="FF0000"/>
                          </a:solidFill>
                          <a:effectLst/>
                          <a:latin typeface="Times New Roman" panose="02020603050405020304" pitchFamily="18" charset="0"/>
                          <a:cs typeface="Times New Roman" panose="02020603050405020304" pitchFamily="18" charset="0"/>
                        </a:rPr>
                        <a:t>, </a:t>
                      </a:r>
                      <a:r>
                        <a:rPr lang="en-US" sz="1800" kern="100" dirty="0" smtClean="0">
                          <a:solidFill>
                            <a:srgbClr val="00B050"/>
                          </a:solidFill>
                          <a:effectLst/>
                          <a:latin typeface="Times New Roman" panose="02020603050405020304" pitchFamily="18" charset="0"/>
                          <a:cs typeface="Times New Roman" panose="02020603050405020304" pitchFamily="18" charset="0"/>
                        </a:rPr>
                        <a:t>10μW/</a:t>
                      </a:r>
                      <a:r>
                        <a:rPr lang="en-US" sz="1800" kern="100" dirty="0" err="1" smtClean="0">
                          <a:solidFill>
                            <a:srgbClr val="00B050"/>
                          </a:solidFill>
                          <a:effectLst/>
                          <a:latin typeface="Times New Roman" panose="02020603050405020304" pitchFamily="18" charset="0"/>
                          <a:cs typeface="Times New Roman" panose="02020603050405020304" pitchFamily="18" charset="0"/>
                        </a:rPr>
                        <a:t>ch</a:t>
                      </a:r>
                      <a:r>
                        <a:rPr lang="en-US" sz="1800" kern="100" dirty="0" smtClean="0">
                          <a:solidFill>
                            <a:srgbClr val="00B050"/>
                          </a:solidFill>
                          <a:effectLst/>
                          <a:latin typeface="Times New Roman" panose="02020603050405020304" pitchFamily="18" charset="0"/>
                          <a:cs typeface="Times New Roman" panose="02020603050405020304" pitchFamily="18" charset="0"/>
                        </a:rPr>
                        <a:t> </a:t>
                      </a:r>
                      <a:r>
                        <a:rPr lang="en-US" sz="1800" kern="100" dirty="0">
                          <a:solidFill>
                            <a:srgbClr val="00B050"/>
                          </a:solidFill>
                          <a:effectLst/>
                          <a:latin typeface="Times New Roman" panose="02020603050405020304" pitchFamily="18" charset="0"/>
                          <a:cs typeface="Times New Roman" panose="02020603050405020304" pitchFamily="18" charset="0"/>
                        </a:rPr>
                        <a:t>(ILC)</a:t>
                      </a:r>
                      <a:endParaRPr lang="zh-CN" sz="1800"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pic>
        <p:nvPicPr>
          <p:cNvPr id="19" name="图片 18" descr="F:\我的博士毕业论文\参考资料\图片\SDHCAL\IMG_093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16" y="4130019"/>
            <a:ext cx="5509895" cy="2358340"/>
          </a:xfrm>
          <a:prstGeom prst="rect">
            <a:avLst/>
          </a:prstGeom>
          <a:noFill/>
          <a:ln>
            <a:noFill/>
          </a:ln>
        </p:spPr>
      </p:pic>
      <p:sp>
        <p:nvSpPr>
          <p:cNvPr id="8" name="矩形 7"/>
          <p:cNvSpPr/>
          <p:nvPr/>
        </p:nvSpPr>
        <p:spPr>
          <a:xfrm>
            <a:off x="274223" y="3577423"/>
            <a:ext cx="8686572" cy="369332"/>
          </a:xfrm>
          <a:prstGeom prst="rect">
            <a:avLst/>
          </a:prstGeom>
        </p:spPr>
        <p:txBody>
          <a:bodyPr wrap="square">
            <a:spAutoFit/>
          </a:bodyPr>
          <a:lstStyle/>
          <a:p>
            <a:r>
              <a:rPr lang="zh-CN" altLang="en-US" smtClean="0">
                <a:solidFill>
                  <a:srgbClr val="0000FF"/>
                </a:solidFill>
                <a:latin typeface="黑体" panose="02010609060101010101" pitchFamily="49" charset="-122"/>
                <a:ea typeface="黑体" panose="02010609060101010101" pitchFamily="49" charset="-122"/>
              </a:rPr>
              <a:t>   考虑到多阈值读出，动态范围和功耗的因素，</a:t>
            </a:r>
            <a:r>
              <a:rPr lang="en-US" altLang="zh-CN" smtClean="0">
                <a:solidFill>
                  <a:srgbClr val="0000FF"/>
                </a:solidFill>
                <a:latin typeface="黑体" panose="02010609060101010101" pitchFamily="49" charset="-122"/>
                <a:ea typeface="黑体" panose="02010609060101010101" pitchFamily="49" charset="-122"/>
              </a:rPr>
              <a:t>MICROROC</a:t>
            </a:r>
            <a:r>
              <a:rPr lang="zh-CN" altLang="en-US" smtClean="0">
                <a:solidFill>
                  <a:srgbClr val="0000FF"/>
                </a:solidFill>
                <a:latin typeface="黑体" panose="02010609060101010101" pitchFamily="49" charset="-122"/>
                <a:ea typeface="黑体" panose="02010609060101010101" pitchFamily="49" charset="-122"/>
              </a:rPr>
              <a:t>是最合适的读出</a:t>
            </a:r>
            <a:r>
              <a:rPr lang="en-US" altLang="zh-CN" smtClean="0">
                <a:solidFill>
                  <a:srgbClr val="0000FF"/>
                </a:solidFill>
                <a:latin typeface="黑体" panose="02010609060101010101" pitchFamily="49" charset="-122"/>
                <a:ea typeface="黑体" panose="02010609060101010101" pitchFamily="49" charset="-122"/>
              </a:rPr>
              <a:t>ASIC</a:t>
            </a:r>
            <a:r>
              <a:rPr lang="zh-CN" altLang="en-US" smtClean="0">
                <a:solidFill>
                  <a:srgbClr val="0000FF"/>
                </a:solidFill>
                <a:latin typeface="黑体" panose="02010609060101010101" pitchFamily="49" charset="-122"/>
                <a:ea typeface="黑体" panose="02010609060101010101" pitchFamily="49" charset="-122"/>
              </a:rPr>
              <a:t>芯片</a:t>
            </a:r>
            <a:endParaRPr lang="zh-CN" altLang="en-US" dirty="0">
              <a:solidFill>
                <a:srgbClr val="0000FF"/>
              </a:solidFill>
            </a:endParaRPr>
          </a:p>
        </p:txBody>
      </p:sp>
      <p:sp>
        <p:nvSpPr>
          <p:cNvPr id="10" name="矩形 9"/>
          <p:cNvSpPr/>
          <p:nvPr/>
        </p:nvSpPr>
        <p:spPr>
          <a:xfrm>
            <a:off x="1651996" y="4997561"/>
            <a:ext cx="609584" cy="609584"/>
          </a:xfrm>
          <a:prstGeom prst="rect">
            <a:avLst/>
          </a:prstGeom>
          <a:noFill/>
          <a:ln w="412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矩形 10"/>
          <p:cNvSpPr/>
          <p:nvPr/>
        </p:nvSpPr>
        <p:spPr>
          <a:xfrm>
            <a:off x="1423402" y="4601956"/>
            <a:ext cx="1415772" cy="369332"/>
          </a:xfrm>
          <a:prstGeom prst="rect">
            <a:avLst/>
          </a:prstGeom>
        </p:spPr>
        <p:txBody>
          <a:bodyPr wrap="none">
            <a:spAutoFit/>
          </a:bodyPr>
          <a:lstStyle/>
          <a:p>
            <a:r>
              <a:rPr lang="en-US" altLang="zh-CN" kern="100" dirty="0">
                <a:solidFill>
                  <a:srgbClr val="FFFF00"/>
                </a:solidFill>
                <a:latin typeface="Times New Roman" panose="02020603050405020304" pitchFamily="18" charset="0"/>
                <a:cs typeface="Times New Roman" panose="02020603050405020304" pitchFamily="18" charset="0"/>
              </a:rPr>
              <a:t>MICROROC</a:t>
            </a:r>
            <a:endParaRPr lang="zh-CN" altLang="en-US" dirty="0">
              <a:solidFill>
                <a:srgbClr val="FFFF00"/>
              </a:solidFill>
            </a:endParaRPr>
          </a:p>
        </p:txBody>
      </p:sp>
      <p:sp>
        <p:nvSpPr>
          <p:cNvPr id="26" name="文本框 25"/>
          <p:cNvSpPr txBox="1"/>
          <p:nvPr/>
        </p:nvSpPr>
        <p:spPr>
          <a:xfrm>
            <a:off x="402516" y="4077072"/>
            <a:ext cx="3108543" cy="461665"/>
          </a:xfrm>
          <a:prstGeom prst="rect">
            <a:avLst/>
          </a:prstGeom>
          <a:noFill/>
          <a:ln w="28575">
            <a:solidFill>
              <a:schemeClr val="tx1"/>
            </a:solidFill>
          </a:ln>
        </p:spPr>
        <p:txBody>
          <a:bodyPr wrap="none" rtlCol="0">
            <a:spAutoFit/>
          </a:bodyPr>
          <a:lstStyle/>
          <a:p>
            <a:r>
              <a:rPr lang="en-US" altLang="zh-CN" sz="2400" dirty="0" smtClean="0">
                <a:solidFill>
                  <a:srgbClr val="0000FF"/>
                </a:solidFill>
                <a:latin typeface="黑体" panose="02010609060101010101" pitchFamily="49" charset="-122"/>
                <a:ea typeface="黑体" panose="02010609060101010101" pitchFamily="49" charset="-122"/>
              </a:rPr>
              <a:t>Microroc Test Board</a:t>
            </a:r>
            <a:endParaRPr lang="zh-CN" altLang="en-US" sz="2400" dirty="0">
              <a:solidFill>
                <a:srgbClr val="0000FF"/>
              </a:solidFill>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t>10</a:t>
            </a:fld>
            <a:endParaRPr lang="zh-CN" altLang="en-US"/>
          </a:p>
        </p:txBody>
      </p:sp>
      <p:sp>
        <p:nvSpPr>
          <p:cNvPr id="14" name="矩形 13"/>
          <p:cNvSpPr/>
          <p:nvPr/>
        </p:nvSpPr>
        <p:spPr>
          <a:xfrm flipV="1">
            <a:off x="-8178" y="605845"/>
            <a:ext cx="4217318"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flipV="1">
            <a:off x="4163421" y="8153"/>
            <a:ext cx="45719" cy="597056"/>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3"/>
          <p:cNvSpPr txBox="1"/>
          <p:nvPr/>
        </p:nvSpPr>
        <p:spPr>
          <a:xfrm>
            <a:off x="0" y="28116"/>
            <a:ext cx="3137397" cy="523220"/>
          </a:xfrm>
          <a:prstGeom prst="rect">
            <a:avLst/>
          </a:prstGeom>
          <a:noFill/>
        </p:spPr>
        <p:txBody>
          <a:bodyPr wrap="none" rtlCol="0">
            <a:spAutoFit/>
          </a:bodyPr>
          <a:lstStyle/>
          <a:p>
            <a:r>
              <a:rPr lang="zh-CN" altLang="en-US" sz="2800" b="1" dirty="0" smtClean="0"/>
              <a:t>数字型</a:t>
            </a:r>
            <a:r>
              <a:rPr lang="zh-CN" altLang="en-US" sz="2800" b="1" dirty="0"/>
              <a:t>强子量</a:t>
            </a:r>
            <a:r>
              <a:rPr lang="zh-CN" altLang="en-US" sz="2800" b="1"/>
              <a:t>能</a:t>
            </a:r>
            <a:r>
              <a:rPr lang="zh-CN" altLang="en-US" sz="2800" b="1" smtClean="0"/>
              <a:t>器</a:t>
            </a:r>
            <a:endParaRPr lang="zh-CN" altLang="en-US" sz="2000" b="1" dirty="0"/>
          </a:p>
        </p:txBody>
      </p:sp>
      <p:sp>
        <p:nvSpPr>
          <p:cNvPr id="3" name="文本框 2"/>
          <p:cNvSpPr txBox="1"/>
          <p:nvPr/>
        </p:nvSpPr>
        <p:spPr>
          <a:xfrm>
            <a:off x="3273552" y="794939"/>
            <a:ext cx="3374136" cy="369332"/>
          </a:xfrm>
          <a:prstGeom prst="rect">
            <a:avLst/>
          </a:prstGeom>
          <a:noFill/>
        </p:spPr>
        <p:txBody>
          <a:bodyPr wrap="square" rtlCol="0">
            <a:spAutoFit/>
          </a:bodyPr>
          <a:lstStyle/>
          <a:p>
            <a:r>
              <a:rPr lang="zh-CN" altLang="en-US" smtClean="0"/>
              <a:t>不同读出</a:t>
            </a:r>
            <a:r>
              <a:rPr lang="en-US" altLang="zh-CN" smtClean="0"/>
              <a:t>ASIC</a:t>
            </a:r>
            <a:r>
              <a:rPr lang="zh-CN" altLang="en-US" smtClean="0"/>
              <a:t>芯片参数</a:t>
            </a:r>
            <a:endParaRPr lang="zh-CN" altLang="en-US"/>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7062" y="28116"/>
            <a:ext cx="1656938" cy="98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39779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4934485" y="1791413"/>
            <a:ext cx="4127219" cy="3841291"/>
          </a:xfrm>
          <a:prstGeom prst="rect">
            <a:avLst/>
          </a:prstGeom>
        </p:spPr>
      </p:pic>
      <p:sp>
        <p:nvSpPr>
          <p:cNvPr id="4" name="文本框 3"/>
          <p:cNvSpPr txBox="1"/>
          <p:nvPr/>
        </p:nvSpPr>
        <p:spPr>
          <a:xfrm>
            <a:off x="98360" y="33462"/>
            <a:ext cx="3070071" cy="830997"/>
          </a:xfrm>
          <a:prstGeom prst="rect">
            <a:avLst/>
          </a:prstGeom>
          <a:noFill/>
        </p:spPr>
        <p:txBody>
          <a:bodyPr wrap="none" rtlCol="0">
            <a:spAutoFit/>
          </a:bodyPr>
          <a:lstStyle/>
          <a:p>
            <a:r>
              <a:rPr lang="zh-CN" altLang="en-US" sz="2800" b="1" dirty="0" smtClean="0"/>
              <a:t>模拟型强子量能器</a:t>
            </a:r>
            <a:endParaRPr lang="en-US" altLang="zh-CN" sz="2800" b="1" dirty="0" smtClean="0"/>
          </a:p>
          <a:p>
            <a:r>
              <a:rPr lang="en-US" altLang="zh-CN" sz="2000" b="1" dirty="0" smtClean="0"/>
              <a:t>       (</a:t>
            </a:r>
            <a:r>
              <a:rPr lang="en-US" altLang="zh-CN" sz="2000" b="1" dirty="0" smtClean="0">
                <a:solidFill>
                  <a:srgbClr val="FF0000"/>
                </a:solidFill>
              </a:rPr>
              <a:t>IHEP+USTC+SJTU</a:t>
            </a:r>
            <a:r>
              <a:rPr lang="en-US" altLang="zh-CN" sz="2000" b="1" dirty="0" smtClean="0"/>
              <a:t>)</a:t>
            </a:r>
            <a:endParaRPr lang="zh-CN" altLang="en-US" sz="2000" b="1"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t>11</a:t>
            </a:fld>
            <a:endParaRPr lang="zh-CN" altLang="en-US"/>
          </a:p>
        </p:txBody>
      </p:sp>
      <p:sp>
        <p:nvSpPr>
          <p:cNvPr id="5" name="矩形 4"/>
          <p:cNvSpPr/>
          <p:nvPr/>
        </p:nvSpPr>
        <p:spPr>
          <a:xfrm>
            <a:off x="0" y="889843"/>
            <a:ext cx="5708992" cy="5078313"/>
          </a:xfrm>
          <a:prstGeom prst="rect">
            <a:avLst/>
          </a:prstGeom>
        </p:spPr>
        <p:txBody>
          <a:bodyPr wrap="square">
            <a:spAutoFit/>
          </a:bodyPr>
          <a:lstStyle/>
          <a:p>
            <a:pPr marL="342900" indent="-342900">
              <a:lnSpc>
                <a:spcPct val="150000"/>
              </a:lnSpc>
              <a:buFont typeface="Calibri" panose="020F0502020204030204" pitchFamily="34" charset="0"/>
              <a:buChar char="—"/>
            </a:pPr>
            <a:r>
              <a:rPr lang="en-US" altLang="zh-CN" sz="2400" dirty="0" smtClean="0">
                <a:solidFill>
                  <a:srgbClr val="000000"/>
                </a:solidFill>
              </a:rPr>
              <a:t>CEPC</a:t>
            </a:r>
            <a:r>
              <a:rPr lang="zh-CN" altLang="en-US" sz="2400" dirty="0" smtClean="0">
                <a:solidFill>
                  <a:srgbClr val="000000"/>
                </a:solidFill>
              </a:rPr>
              <a:t>的</a:t>
            </a:r>
            <a:r>
              <a:rPr lang="zh-CN" altLang="en-US" sz="2400" b="1" dirty="0"/>
              <a:t>模拟型强子量能</a:t>
            </a:r>
            <a:r>
              <a:rPr lang="zh-CN" altLang="en-US" sz="2400" b="1" dirty="0" smtClean="0"/>
              <a:t>器</a:t>
            </a:r>
            <a:endParaRPr lang="en-US" altLang="zh-CN" sz="2400" dirty="0" smtClean="0">
              <a:solidFill>
                <a:srgbClr val="000000"/>
              </a:solidFill>
            </a:endParaRPr>
          </a:p>
          <a:p>
            <a:pPr marL="800100" lvl="1" indent="-342900">
              <a:lnSpc>
                <a:spcPct val="150000"/>
              </a:lnSpc>
              <a:buFont typeface="Arial" panose="020B0604020202020204" pitchFamily="34" charset="0"/>
              <a:buChar char="•"/>
            </a:pPr>
            <a:r>
              <a:rPr lang="zh-CN" altLang="en-US" sz="2400" dirty="0" smtClean="0">
                <a:solidFill>
                  <a:srgbClr val="000000"/>
                </a:solidFill>
              </a:rPr>
              <a:t>吸收层</a:t>
            </a:r>
            <a:r>
              <a:rPr lang="en-US" altLang="zh-CN" sz="2400" dirty="0" smtClean="0">
                <a:solidFill>
                  <a:srgbClr val="000000"/>
                </a:solidFill>
              </a:rPr>
              <a:t>: </a:t>
            </a:r>
            <a:r>
              <a:rPr lang="en-US" altLang="zh-CN" sz="2000" dirty="0">
                <a:solidFill>
                  <a:srgbClr val="000000"/>
                </a:solidFill>
              </a:rPr>
              <a:t>2cm Stainless steel</a:t>
            </a:r>
          </a:p>
          <a:p>
            <a:pPr marL="800100" lvl="1" indent="-342900">
              <a:lnSpc>
                <a:spcPct val="150000"/>
              </a:lnSpc>
              <a:buFont typeface="Arial" panose="020B0604020202020204" pitchFamily="34" charset="0"/>
              <a:buChar char="•"/>
            </a:pPr>
            <a:r>
              <a:rPr lang="zh-CN" altLang="en-US" sz="2400" dirty="0" smtClean="0">
                <a:solidFill>
                  <a:srgbClr val="000000"/>
                </a:solidFill>
              </a:rPr>
              <a:t>探测单元尺寸</a:t>
            </a:r>
            <a:r>
              <a:rPr lang="en-US" altLang="zh-CN" sz="2400" dirty="0" smtClean="0">
                <a:solidFill>
                  <a:srgbClr val="000000"/>
                </a:solidFill>
              </a:rPr>
              <a:t>: </a:t>
            </a:r>
            <a:r>
              <a:rPr lang="en-US" altLang="zh-CN" sz="2000" dirty="0" smtClean="0">
                <a:solidFill>
                  <a:srgbClr val="000000"/>
                </a:solidFill>
              </a:rPr>
              <a:t>3cm×3cm (baseline) </a:t>
            </a:r>
          </a:p>
          <a:p>
            <a:pPr lvl="1">
              <a:lnSpc>
                <a:spcPct val="150000"/>
              </a:lnSpc>
            </a:pPr>
            <a:r>
              <a:rPr lang="en-US" altLang="zh-CN" sz="2400" dirty="0" smtClean="0">
                <a:solidFill>
                  <a:srgbClr val="000000"/>
                </a:solidFill>
              </a:rPr>
              <a:t>     </a:t>
            </a:r>
            <a:r>
              <a:rPr lang="en-US" altLang="zh-CN" sz="2000" dirty="0">
                <a:solidFill>
                  <a:srgbClr val="000000"/>
                </a:solidFill>
              </a:rPr>
              <a:t>4cm× 4cm, 5cm× 5cm </a:t>
            </a:r>
          </a:p>
          <a:p>
            <a:pPr marL="800100" lvl="1" indent="-342900">
              <a:lnSpc>
                <a:spcPct val="150000"/>
              </a:lnSpc>
              <a:buFont typeface="Arial" panose="020B0604020202020204" pitchFamily="34" charset="0"/>
              <a:buChar char="•"/>
            </a:pPr>
            <a:r>
              <a:rPr lang="zh-CN" altLang="en-US" sz="2400" dirty="0">
                <a:solidFill>
                  <a:srgbClr val="000000"/>
                </a:solidFill>
              </a:rPr>
              <a:t>读出芯片</a:t>
            </a:r>
            <a:r>
              <a:rPr lang="en-US" altLang="zh-CN" sz="2400" dirty="0" smtClean="0">
                <a:solidFill>
                  <a:srgbClr val="000000"/>
                </a:solidFill>
              </a:rPr>
              <a:t>: </a:t>
            </a:r>
            <a:r>
              <a:rPr lang="en-US" altLang="zh-CN" sz="2000" dirty="0">
                <a:solidFill>
                  <a:srgbClr val="000000"/>
                </a:solidFill>
              </a:rPr>
              <a:t>ASIC SPIROC2E</a:t>
            </a:r>
          </a:p>
          <a:p>
            <a:pPr marL="800100" lvl="1" indent="-342900">
              <a:lnSpc>
                <a:spcPct val="150000"/>
              </a:lnSpc>
              <a:buFont typeface="Arial" panose="020B0604020202020204" pitchFamily="34" charset="0"/>
              <a:buChar char="•"/>
            </a:pPr>
            <a:r>
              <a:rPr lang="zh-CN" altLang="en-US" sz="2400" dirty="0" smtClean="0">
                <a:solidFill>
                  <a:srgbClr val="000000"/>
                </a:solidFill>
              </a:rPr>
              <a:t>灵敏层</a:t>
            </a:r>
            <a:r>
              <a:rPr lang="en-US" altLang="zh-CN" sz="2400" dirty="0" smtClean="0">
                <a:solidFill>
                  <a:srgbClr val="000000"/>
                </a:solidFill>
              </a:rPr>
              <a:t> </a:t>
            </a:r>
            <a:r>
              <a:rPr lang="en-US" altLang="zh-CN" sz="2400" dirty="0">
                <a:solidFill>
                  <a:srgbClr val="000000"/>
                </a:solidFill>
              </a:rPr>
              <a:t>: </a:t>
            </a:r>
            <a:r>
              <a:rPr lang="zh-CN" altLang="en-US" sz="2000" dirty="0">
                <a:solidFill>
                  <a:srgbClr val="000000"/>
                </a:solidFill>
              </a:rPr>
              <a:t>塑料闪烁体</a:t>
            </a:r>
            <a:endParaRPr lang="en-US" altLang="zh-CN" sz="2000" dirty="0">
              <a:solidFill>
                <a:srgbClr val="000000"/>
              </a:solidFill>
            </a:endParaRPr>
          </a:p>
          <a:p>
            <a:pPr marL="800100" lvl="1" indent="-342900">
              <a:lnSpc>
                <a:spcPct val="150000"/>
              </a:lnSpc>
              <a:buFont typeface="Arial" panose="020B0604020202020204" pitchFamily="34" charset="0"/>
              <a:buChar char="•"/>
            </a:pPr>
            <a:r>
              <a:rPr lang="zh-CN" altLang="en-US" sz="2400" dirty="0" smtClean="0">
                <a:solidFill>
                  <a:srgbClr val="000000"/>
                </a:solidFill>
              </a:rPr>
              <a:t>层数：</a:t>
            </a:r>
            <a:r>
              <a:rPr lang="en-US" altLang="zh-CN" sz="2000" dirty="0" smtClean="0">
                <a:solidFill>
                  <a:srgbClr val="000000"/>
                </a:solidFill>
              </a:rPr>
              <a:t>40</a:t>
            </a:r>
            <a:r>
              <a:rPr lang="zh-CN" altLang="en-US" sz="2000" dirty="0" smtClean="0">
                <a:solidFill>
                  <a:srgbClr val="000000"/>
                </a:solidFill>
              </a:rPr>
              <a:t>层</a:t>
            </a:r>
            <a:endParaRPr lang="en-US" altLang="zh-CN" sz="2000" dirty="0" smtClean="0">
              <a:solidFill>
                <a:srgbClr val="000000"/>
              </a:solidFill>
            </a:endParaRPr>
          </a:p>
          <a:p>
            <a:pPr marL="800100" lvl="1" indent="-342900">
              <a:lnSpc>
                <a:spcPct val="150000"/>
              </a:lnSpc>
              <a:buFont typeface="Arial" panose="020B0604020202020204" pitchFamily="34" charset="0"/>
              <a:buChar char="•"/>
            </a:pPr>
            <a:r>
              <a:rPr lang="zh-CN" altLang="en-US" sz="2400" dirty="0" smtClean="0">
                <a:solidFill>
                  <a:srgbClr val="000000"/>
                </a:solidFill>
              </a:rPr>
              <a:t>总的通道数</a:t>
            </a:r>
            <a:r>
              <a:rPr lang="en-US" altLang="zh-CN" sz="2400" dirty="0" smtClean="0">
                <a:solidFill>
                  <a:srgbClr val="000000"/>
                </a:solidFill>
              </a:rPr>
              <a:t>:</a:t>
            </a:r>
            <a:r>
              <a:rPr lang="en-US" altLang="zh-CN" sz="2000" dirty="0">
                <a:solidFill>
                  <a:srgbClr val="000000"/>
                </a:solidFill>
              </a:rPr>
              <a:t>6</a:t>
            </a:r>
            <a:r>
              <a:rPr lang="zh-CN" altLang="en-US" sz="2000" dirty="0">
                <a:solidFill>
                  <a:srgbClr val="000000"/>
                </a:solidFill>
              </a:rPr>
              <a:t>百万</a:t>
            </a:r>
            <a:r>
              <a:rPr lang="en-US" altLang="zh-CN" sz="2000" dirty="0">
                <a:solidFill>
                  <a:srgbClr val="000000"/>
                </a:solidFill>
              </a:rPr>
              <a:t> </a:t>
            </a:r>
            <a:r>
              <a:rPr lang="en-US" altLang="zh-CN" sz="1600" dirty="0">
                <a:solidFill>
                  <a:srgbClr val="000000"/>
                </a:solidFill>
              </a:rPr>
              <a:t>(3cm× 3cm)</a:t>
            </a:r>
          </a:p>
          <a:p>
            <a:pPr lvl="1">
              <a:lnSpc>
                <a:spcPct val="150000"/>
              </a:lnSpc>
            </a:pPr>
            <a:endParaRPr lang="en-US" altLang="zh-CN" sz="2400" dirty="0" smtClean="0">
              <a:solidFill>
                <a:srgbClr val="000000"/>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83071"/>
            <a:ext cx="1656938" cy="98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flipV="1">
            <a:off x="-25199" y="844124"/>
            <a:ext cx="4217318"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V="1">
            <a:off x="4171598" y="-3"/>
            <a:ext cx="45719" cy="889845"/>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31778323"/>
      </p:ext>
    </p:extLst>
  </p:cSld>
  <p:clrMapOvr>
    <a:masterClrMapping/>
  </p:clrMapOvr>
  <mc:AlternateContent xmlns:mc="http://schemas.openxmlformats.org/markup-compatibility/2006" xmlns:p14="http://schemas.microsoft.com/office/powerpoint/2010/main">
    <mc:Choice Requires="p14">
      <p:transition spd="slow" p14:dur="2000" advTm="592"/>
    </mc:Choice>
    <mc:Fallback xmlns="">
      <p:transition spd="slow" advTm="59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7503" y="979987"/>
            <a:ext cx="1723549" cy="400110"/>
          </a:xfrm>
          <a:prstGeom prst="rect">
            <a:avLst/>
          </a:prstGeom>
          <a:noFill/>
        </p:spPr>
        <p:txBody>
          <a:bodyPr wrap="none" rtlCol="0">
            <a:spAutoFit/>
          </a:bodyPr>
          <a:lstStyle/>
          <a:p>
            <a:r>
              <a:rPr lang="zh-CN" altLang="en-US" sz="2000" b="1" smtClean="0"/>
              <a:t>探测单元研究</a:t>
            </a:r>
            <a:endParaRPr lang="zh-CN" altLang="en-US" sz="2000" b="1" dirty="0"/>
          </a:p>
        </p:txBody>
      </p:sp>
      <p:pic>
        <p:nvPicPr>
          <p:cNvPr id="1026" name="Picture 2" descr="39]}$1(XGUE~$BI143}YH}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52" y="2668168"/>
            <a:ext cx="5200466" cy="97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65" y="4266922"/>
            <a:ext cx="473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4"/>
          <a:stretch>
            <a:fillRect/>
          </a:stretch>
        </p:blipFill>
        <p:spPr>
          <a:xfrm>
            <a:off x="5247093" y="3928143"/>
            <a:ext cx="1932323" cy="1944215"/>
          </a:xfrm>
          <a:prstGeom prst="rect">
            <a:avLst/>
          </a:prstGeom>
        </p:spPr>
      </p:pic>
      <p:pic>
        <p:nvPicPr>
          <p:cNvPr id="7" name="图片 6"/>
          <p:cNvPicPr>
            <a:picLocks noChangeAspect="1"/>
          </p:cNvPicPr>
          <p:nvPr/>
        </p:nvPicPr>
        <p:blipFill>
          <a:blip r:embed="rId5"/>
          <a:stretch>
            <a:fillRect/>
          </a:stretch>
        </p:blipFill>
        <p:spPr>
          <a:xfrm>
            <a:off x="7179416" y="3928143"/>
            <a:ext cx="1920999" cy="1944215"/>
          </a:xfrm>
          <a:prstGeom prst="rect">
            <a:avLst/>
          </a:prstGeom>
        </p:spPr>
      </p:pic>
      <p:sp>
        <p:nvSpPr>
          <p:cNvPr id="16" name="矩形 15"/>
          <p:cNvSpPr/>
          <p:nvPr/>
        </p:nvSpPr>
        <p:spPr>
          <a:xfrm>
            <a:off x="107503" y="1463591"/>
            <a:ext cx="8928993" cy="1015663"/>
          </a:xfrm>
          <a:prstGeom prst="rect">
            <a:avLst/>
          </a:prstGeom>
        </p:spPr>
        <p:txBody>
          <a:bodyPr wrap="square">
            <a:spAutoFit/>
          </a:bodyPr>
          <a:lstStyle/>
          <a:p>
            <a:r>
              <a:rPr lang="en-US" altLang="zh-CN" sz="2000" smtClean="0">
                <a:latin typeface="Arial" panose="020B0604020202020204" pitchFamily="34" charset="0"/>
                <a:cs typeface="Arial" panose="020B0604020202020204" pitchFamily="34" charset="0"/>
              </a:rPr>
              <a:t>– </a:t>
            </a:r>
            <a:r>
              <a:rPr lang="zh-CN" altLang="en-US" sz="2000" kern="100" smtClean="0">
                <a:latin typeface="Times New Roman" panose="02020603050405020304" pitchFamily="18" charset="0"/>
              </a:rPr>
              <a:t>四种尺寸</a:t>
            </a:r>
            <a:r>
              <a:rPr lang="en-US" altLang="zh-CN" sz="2000" kern="100" smtClean="0">
                <a:latin typeface="Times New Roman" panose="02020603050405020304" pitchFamily="18" charset="0"/>
              </a:rPr>
              <a:t>:</a:t>
            </a:r>
            <a:r>
              <a:rPr lang="en-US" altLang="zh-CN" kern="100" smtClean="0">
                <a:latin typeface="Times New Roman" panose="02020603050405020304" pitchFamily="18" charset="0"/>
              </a:rPr>
              <a:t>30×30×3mm</a:t>
            </a:r>
            <a:r>
              <a:rPr lang="en-US" altLang="zh-CN" kern="100" baseline="30000" smtClean="0">
                <a:latin typeface="Times New Roman" panose="02020603050405020304" pitchFamily="18" charset="0"/>
              </a:rPr>
              <a:t>3</a:t>
            </a:r>
            <a:r>
              <a:rPr lang="en-US" altLang="zh-CN" kern="100" smtClean="0">
                <a:latin typeface="Times New Roman" panose="02020603050405020304" pitchFamily="18" charset="0"/>
              </a:rPr>
              <a:t>,30×30×2mm</a:t>
            </a:r>
            <a:r>
              <a:rPr lang="en-US" altLang="zh-CN" kern="100" baseline="30000" smtClean="0">
                <a:latin typeface="Times New Roman" panose="02020603050405020304" pitchFamily="18" charset="0"/>
              </a:rPr>
              <a:t>3</a:t>
            </a:r>
            <a:r>
              <a:rPr lang="en-US" altLang="zh-CN" kern="100" smtClean="0">
                <a:latin typeface="Times New Roman" panose="02020603050405020304" pitchFamily="18" charset="0"/>
              </a:rPr>
              <a:t> </a:t>
            </a:r>
            <a:r>
              <a:rPr lang="en-US" altLang="zh-CN" kern="100" dirty="0">
                <a:latin typeface="Times New Roman" panose="02020603050405020304" pitchFamily="18" charset="0"/>
              </a:rPr>
              <a:t>, </a:t>
            </a:r>
            <a:r>
              <a:rPr lang="en-US" altLang="zh-CN" kern="100" smtClean="0">
                <a:latin typeface="Times New Roman" panose="02020603050405020304" pitchFamily="18" charset="0"/>
              </a:rPr>
              <a:t>40×40×3mm</a:t>
            </a:r>
            <a:r>
              <a:rPr lang="en-US" altLang="zh-CN" kern="100" baseline="30000" smtClean="0">
                <a:latin typeface="Times New Roman" panose="02020603050405020304" pitchFamily="18" charset="0"/>
              </a:rPr>
              <a:t>3</a:t>
            </a:r>
            <a:r>
              <a:rPr lang="en-US" altLang="zh-CN" kern="100" smtClean="0">
                <a:latin typeface="Times New Roman" panose="02020603050405020304" pitchFamily="18" charset="0"/>
              </a:rPr>
              <a:t>and 50×50×3mm</a:t>
            </a:r>
            <a:r>
              <a:rPr lang="en-US" altLang="zh-CN" kern="100" baseline="30000" smtClean="0">
                <a:latin typeface="Times New Roman" panose="02020603050405020304" pitchFamily="18" charset="0"/>
              </a:rPr>
              <a:t>3</a:t>
            </a:r>
            <a:endParaRPr lang="en-US" altLang="zh-CN" dirty="0" smtClean="0">
              <a:latin typeface="Arial" panose="020B0604020202020204" pitchFamily="34" charset="0"/>
              <a:cs typeface="Arial" panose="020B0604020202020204" pitchFamily="34" charset="0"/>
            </a:endParaRPr>
          </a:p>
          <a:p>
            <a:r>
              <a:rPr lang="en-US" altLang="zh-CN" sz="2000" smtClean="0">
                <a:latin typeface="Arial" panose="020B0604020202020204" pitchFamily="34" charset="0"/>
                <a:cs typeface="Arial" panose="020B0604020202020204" pitchFamily="34" charset="0"/>
              </a:rPr>
              <a:t>– </a:t>
            </a:r>
            <a:r>
              <a:rPr lang="zh-CN" altLang="en-US" sz="2000" smtClean="0">
                <a:latin typeface="Arial" panose="020B0604020202020204" pitchFamily="34" charset="0"/>
                <a:cs typeface="Arial" panose="020B0604020202020204" pitchFamily="34" charset="0"/>
              </a:rPr>
              <a:t>反射膜：</a:t>
            </a:r>
            <a:r>
              <a:rPr lang="en-US" altLang="zh-CN" sz="1600" smtClean="0">
                <a:latin typeface="Arial" panose="020B0604020202020204" pitchFamily="34" charset="0"/>
                <a:cs typeface="Arial" panose="020B0604020202020204" pitchFamily="34" charset="0"/>
              </a:rPr>
              <a:t>TYVEK,ESR</a:t>
            </a:r>
            <a:endParaRPr lang="en-US" altLang="zh-CN" sz="1600">
              <a:latin typeface="Arial" panose="020B0604020202020204" pitchFamily="34" charset="0"/>
              <a:cs typeface="Arial" panose="020B0604020202020204" pitchFamily="34" charset="0"/>
            </a:endParaRPr>
          </a:p>
          <a:p>
            <a:r>
              <a:rPr lang="en-US" altLang="zh-CN" sz="2000" smtClean="0">
                <a:latin typeface="Arial" panose="020B0604020202020204" pitchFamily="34" charset="0"/>
                <a:cs typeface="Arial" panose="020B0604020202020204" pitchFamily="34" charset="0"/>
              </a:rPr>
              <a:t>–</a:t>
            </a:r>
            <a:r>
              <a:rPr lang="en-US" altLang="zh-CN" sz="2000" kern="100" smtClean="0">
                <a:latin typeface="Times New Roman" panose="02020603050405020304" pitchFamily="18" charset="0"/>
              </a:rPr>
              <a:t> </a:t>
            </a:r>
            <a:r>
              <a:rPr lang="en-US" altLang="zh-CN" sz="2000" kern="100" err="1" smtClean="0">
                <a:latin typeface="Times New Roman" panose="02020603050405020304" pitchFamily="18" charset="0"/>
              </a:rPr>
              <a:t>SiPM</a:t>
            </a:r>
            <a:r>
              <a:rPr lang="en-US" altLang="zh-CN" sz="2000" kern="100" smtClean="0">
                <a:latin typeface="Times New Roman" panose="02020603050405020304" pitchFamily="18" charset="0"/>
              </a:rPr>
              <a:t> :</a:t>
            </a:r>
            <a:r>
              <a:rPr lang="en-US" altLang="zh-CN" sz="1600" smtClean="0"/>
              <a:t>S12571-025P </a:t>
            </a:r>
            <a:r>
              <a:rPr lang="en-US" altLang="zh-CN" sz="1600"/>
              <a:t>,</a:t>
            </a:r>
            <a:r>
              <a:rPr lang="en-US" altLang="zh-CN" sz="1600" smtClean="0"/>
              <a:t>S13360-1325PE</a:t>
            </a:r>
            <a:endParaRPr lang="en-US" altLang="zh-CN" sz="1600" kern="100" dirty="0" smtClean="0">
              <a:latin typeface="Times New Roman" panose="02020603050405020304" pitchFamily="18" charset="0"/>
            </a:endParaRPr>
          </a:p>
        </p:txBody>
      </p:sp>
      <p:sp>
        <p:nvSpPr>
          <p:cNvPr id="11" name="矩形 10"/>
          <p:cNvSpPr/>
          <p:nvPr/>
        </p:nvSpPr>
        <p:spPr>
          <a:xfrm>
            <a:off x="5578190" y="3504381"/>
            <a:ext cx="3202451" cy="338554"/>
          </a:xfrm>
          <a:prstGeom prst="rect">
            <a:avLst/>
          </a:prstGeom>
        </p:spPr>
        <p:txBody>
          <a:bodyPr wrap="square">
            <a:spAutoFit/>
          </a:bodyPr>
          <a:lstStyle/>
          <a:p>
            <a:r>
              <a:rPr lang="zh-CN" altLang="en-US" sz="1600" b="1" smtClean="0"/>
              <a:t>闪烁体包上</a:t>
            </a:r>
            <a:r>
              <a:rPr lang="en-US" altLang="zh-CN" sz="1600" b="1" smtClean="0"/>
              <a:t>ESR</a:t>
            </a:r>
            <a:r>
              <a:rPr lang="zh-CN" altLang="en-US" sz="1600" b="1" smtClean="0"/>
              <a:t>膜在粘到</a:t>
            </a:r>
            <a:r>
              <a:rPr lang="en-US" altLang="zh-CN" sz="1600" b="1" smtClean="0"/>
              <a:t>PCB</a:t>
            </a:r>
            <a:r>
              <a:rPr lang="zh-CN" altLang="en-US" sz="1600" b="1" smtClean="0"/>
              <a:t>板上</a:t>
            </a:r>
            <a:endParaRPr lang="zh-CN" altLang="en-US" sz="1600" b="1" dirty="0"/>
          </a:p>
        </p:txBody>
      </p:sp>
      <p:sp>
        <p:nvSpPr>
          <p:cNvPr id="2" name="灯片编号占位符 1"/>
          <p:cNvSpPr>
            <a:spLocks noGrp="1"/>
          </p:cNvSpPr>
          <p:nvPr>
            <p:ph type="sldNum" sz="quarter" idx="12"/>
          </p:nvPr>
        </p:nvSpPr>
        <p:spPr>
          <a:xfrm>
            <a:off x="6588224" y="6381328"/>
            <a:ext cx="2133600" cy="365125"/>
          </a:xfrm>
        </p:spPr>
        <p:txBody>
          <a:bodyPr/>
          <a:lstStyle/>
          <a:p>
            <a:fld id="{0C913308-F349-4B6D-A68A-DD1791B4A57B}" type="slidenum">
              <a:rPr lang="zh-CN" altLang="en-US" smtClean="0"/>
              <a:t>12</a:t>
            </a:fld>
            <a:endParaRPr lang="zh-CN" altLang="en-US" dirty="0"/>
          </a:p>
        </p:txBody>
      </p:sp>
      <p:sp>
        <p:nvSpPr>
          <p:cNvPr id="3" name="矩形 2"/>
          <p:cNvSpPr/>
          <p:nvPr/>
        </p:nvSpPr>
        <p:spPr>
          <a:xfrm>
            <a:off x="335689" y="17824"/>
            <a:ext cx="3858768" cy="523220"/>
          </a:xfrm>
          <a:prstGeom prst="rect">
            <a:avLst/>
          </a:prstGeom>
        </p:spPr>
        <p:txBody>
          <a:bodyPr wrap="square">
            <a:spAutoFit/>
          </a:bodyPr>
          <a:lstStyle/>
          <a:p>
            <a:r>
              <a:rPr lang="zh-CN" altLang="en-US" sz="2800" b="1"/>
              <a:t>模拟型强子量能器</a:t>
            </a:r>
            <a:endParaRPr lang="zh-CN" altLang="en-US" sz="2800" b="1" dirty="0"/>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7316" y="41740"/>
            <a:ext cx="1659766" cy="986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本框 4"/>
          <p:cNvSpPr txBox="1"/>
          <p:nvPr/>
        </p:nvSpPr>
        <p:spPr>
          <a:xfrm>
            <a:off x="1734554" y="3743477"/>
            <a:ext cx="2005342" cy="369332"/>
          </a:xfrm>
          <a:prstGeom prst="rect">
            <a:avLst/>
          </a:prstGeom>
          <a:noFill/>
        </p:spPr>
        <p:txBody>
          <a:bodyPr wrap="square" rtlCol="0">
            <a:spAutoFit/>
          </a:bodyPr>
          <a:lstStyle/>
          <a:p>
            <a:r>
              <a:rPr lang="zh-CN" altLang="en-US"/>
              <a:t>探测单元结构</a:t>
            </a:r>
          </a:p>
        </p:txBody>
      </p:sp>
      <p:sp>
        <p:nvSpPr>
          <p:cNvPr id="8" name="文本框 7"/>
          <p:cNvSpPr txBox="1"/>
          <p:nvPr/>
        </p:nvSpPr>
        <p:spPr>
          <a:xfrm>
            <a:off x="1304786" y="6196661"/>
            <a:ext cx="2864878" cy="369332"/>
          </a:xfrm>
          <a:prstGeom prst="rect">
            <a:avLst/>
          </a:prstGeom>
          <a:noFill/>
        </p:spPr>
        <p:txBody>
          <a:bodyPr wrap="square" rtlCol="0">
            <a:spAutoFit/>
          </a:bodyPr>
          <a:lstStyle/>
          <a:p>
            <a:r>
              <a:rPr lang="en-US" altLang="zh-CN" kern="100" smtClean="0">
                <a:latin typeface="Times New Roman" panose="02020603050405020304" pitchFamily="18" charset="0"/>
              </a:rPr>
              <a:t>BC408</a:t>
            </a:r>
            <a:r>
              <a:rPr lang="zh-CN" altLang="en-US">
                <a:latin typeface="Arial" panose="020B0604020202020204" pitchFamily="34" charset="0"/>
                <a:cs typeface="Arial" panose="020B0604020202020204" pitchFamily="34" charset="0"/>
              </a:rPr>
              <a:t>通过机械钻孔抛光</a:t>
            </a:r>
            <a:endParaRPr lang="zh-CN" altLang="en-US"/>
          </a:p>
        </p:txBody>
      </p:sp>
      <p:sp>
        <p:nvSpPr>
          <p:cNvPr id="14" name="矩形 13"/>
          <p:cNvSpPr/>
          <p:nvPr/>
        </p:nvSpPr>
        <p:spPr>
          <a:xfrm flipV="1">
            <a:off x="-14683" y="551336"/>
            <a:ext cx="4217318"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flipV="1">
            <a:off x="4171598" y="-2"/>
            <a:ext cx="45719" cy="597056"/>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42494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41020" y="852673"/>
            <a:ext cx="1980029" cy="400110"/>
          </a:xfrm>
          <a:prstGeom prst="rect">
            <a:avLst/>
          </a:prstGeom>
          <a:noFill/>
        </p:spPr>
        <p:txBody>
          <a:bodyPr wrap="none" rtlCol="0">
            <a:spAutoFit/>
          </a:bodyPr>
          <a:lstStyle/>
          <a:p>
            <a:r>
              <a:rPr lang="zh-CN" altLang="en-US" sz="2000" b="1"/>
              <a:t>宇宙线测试结果</a:t>
            </a:r>
            <a:endParaRPr lang="zh-CN" altLang="en-US" sz="2000" b="1" dirty="0"/>
          </a:p>
        </p:txBody>
      </p:sp>
      <p:sp>
        <p:nvSpPr>
          <p:cNvPr id="2" name="灯片编号占位符 1"/>
          <p:cNvSpPr>
            <a:spLocks noGrp="1"/>
          </p:cNvSpPr>
          <p:nvPr>
            <p:ph type="sldNum" sz="quarter" idx="12"/>
          </p:nvPr>
        </p:nvSpPr>
        <p:spPr/>
        <p:txBody>
          <a:bodyPr/>
          <a:lstStyle/>
          <a:p>
            <a:fld id="{0C913308-F349-4B6D-A68A-DD1791B4A57B}" type="slidenum">
              <a:rPr lang="zh-CN" altLang="en-US" smtClean="0"/>
              <a:t>13</a:t>
            </a:fld>
            <a:endParaRPr lang="zh-CN" altLang="en-US"/>
          </a:p>
        </p:txBody>
      </p:sp>
      <p:sp>
        <p:nvSpPr>
          <p:cNvPr id="10" name="文本框 9"/>
          <p:cNvSpPr txBox="1"/>
          <p:nvPr/>
        </p:nvSpPr>
        <p:spPr>
          <a:xfrm>
            <a:off x="199186" y="5039271"/>
            <a:ext cx="8807896" cy="1200329"/>
          </a:xfrm>
          <a:prstGeom prst="rect">
            <a:avLst/>
          </a:prstGeom>
          <a:noFill/>
        </p:spPr>
        <p:txBody>
          <a:bodyPr wrap="square" rtlCol="0">
            <a:spAutoFit/>
          </a:bodyPr>
          <a:lstStyle/>
          <a:p>
            <a:pPr marL="342900" indent="-342900">
              <a:buFont typeface="Arial" panose="020B0604020202020204" pitchFamily="34" charset="0"/>
              <a:buChar char="•"/>
            </a:pPr>
            <a:r>
              <a:rPr lang="zh-CN" altLang="en-US" sz="2400" smtClean="0"/>
              <a:t>相同尺寸，抛光后光产额更多</a:t>
            </a:r>
            <a:endParaRPr lang="en-US" altLang="zh-CN" sz="2400" dirty="0" smtClean="0"/>
          </a:p>
          <a:p>
            <a:pPr marL="342900" indent="-342900">
              <a:buFont typeface="Arial" panose="020B0604020202020204" pitchFamily="34" charset="0"/>
              <a:buChar char="•"/>
            </a:pPr>
            <a:r>
              <a:rPr lang="zh-CN" altLang="en-US" sz="2400" smtClean="0"/>
              <a:t>对于反射膜</a:t>
            </a:r>
            <a:r>
              <a:rPr lang="en-US" altLang="zh-CN" sz="2400" smtClean="0"/>
              <a:t>ESR </a:t>
            </a:r>
            <a:r>
              <a:rPr lang="zh-CN" altLang="en-US" sz="2400" smtClean="0"/>
              <a:t>比</a:t>
            </a:r>
            <a:r>
              <a:rPr lang="en-US" altLang="zh-CN" sz="2400" smtClean="0"/>
              <a:t>TYVEK</a:t>
            </a:r>
            <a:r>
              <a:rPr lang="zh-CN" altLang="en-US" sz="2400"/>
              <a:t>效果</a:t>
            </a:r>
            <a:r>
              <a:rPr lang="zh-CN" altLang="en-US" sz="2400" smtClean="0"/>
              <a:t>更好</a:t>
            </a:r>
            <a:r>
              <a:rPr lang="en-US" altLang="zh-CN" smtClean="0">
                <a:solidFill>
                  <a:srgbClr val="FF0000"/>
                </a:solidFill>
              </a:rPr>
              <a:t>—ESR</a:t>
            </a:r>
            <a:endParaRPr lang="en-US" altLang="zh-CN" dirty="0" smtClean="0">
              <a:solidFill>
                <a:srgbClr val="FF0000"/>
              </a:solidFill>
            </a:endParaRPr>
          </a:p>
          <a:p>
            <a:pPr marL="342900" indent="-342900">
              <a:buFont typeface="Arial" panose="020B0604020202020204" pitchFamily="34" charset="0"/>
              <a:buChar char="•"/>
            </a:pPr>
            <a:r>
              <a:rPr lang="zh-CN" altLang="en-US" sz="2400" smtClean="0"/>
              <a:t>较大的探测单元尺寸，光产额更少</a:t>
            </a:r>
            <a:r>
              <a:rPr lang="en-US" altLang="zh-CN" sz="2400" smtClean="0">
                <a:solidFill>
                  <a:srgbClr val="FF0000"/>
                </a:solidFill>
              </a:rPr>
              <a:t>—</a:t>
            </a:r>
            <a:r>
              <a:rPr lang="en-US" altLang="zh-CN" kern="100">
                <a:solidFill>
                  <a:srgbClr val="FF0000"/>
                </a:solidFill>
                <a:latin typeface="Times New Roman" panose="02020603050405020304" pitchFamily="18" charset="0"/>
              </a:rPr>
              <a:t>30×30×3mm</a:t>
            </a:r>
            <a:r>
              <a:rPr lang="en-US" altLang="zh-CN" kern="100" baseline="30000">
                <a:solidFill>
                  <a:srgbClr val="FF0000"/>
                </a:solidFill>
                <a:latin typeface="Times New Roman" panose="02020603050405020304" pitchFamily="18" charset="0"/>
              </a:rPr>
              <a:t>3</a:t>
            </a:r>
            <a:endParaRPr lang="zh-CN" altLang="en-US" dirty="0">
              <a:solidFill>
                <a:srgbClr val="FF0000"/>
              </a:solidFill>
            </a:endParaRPr>
          </a:p>
        </p:txBody>
      </p:sp>
      <p:pic>
        <p:nvPicPr>
          <p:cNvPr id="4" name="图片 3"/>
          <p:cNvPicPr>
            <a:picLocks noChangeAspect="1"/>
          </p:cNvPicPr>
          <p:nvPr/>
        </p:nvPicPr>
        <p:blipFill>
          <a:blip r:embed="rId2"/>
          <a:stretch>
            <a:fillRect/>
          </a:stretch>
        </p:blipFill>
        <p:spPr>
          <a:xfrm>
            <a:off x="340271" y="1255031"/>
            <a:ext cx="8463457" cy="3456217"/>
          </a:xfrm>
          <a:prstGeom prst="rect">
            <a:avLst/>
          </a:prstGeom>
        </p:spPr>
      </p:pic>
      <p:sp>
        <p:nvSpPr>
          <p:cNvPr id="7" name="矩形 6"/>
          <p:cNvSpPr/>
          <p:nvPr/>
        </p:nvSpPr>
        <p:spPr>
          <a:xfrm>
            <a:off x="312830" y="50975"/>
            <a:ext cx="3858768" cy="523220"/>
          </a:xfrm>
          <a:prstGeom prst="rect">
            <a:avLst/>
          </a:prstGeom>
        </p:spPr>
        <p:txBody>
          <a:bodyPr wrap="square">
            <a:spAutoFit/>
          </a:bodyPr>
          <a:lstStyle/>
          <a:p>
            <a:r>
              <a:rPr lang="zh-CN" altLang="en-US" sz="2800" b="1"/>
              <a:t>模拟型强子量能器</a:t>
            </a:r>
            <a:endParaRPr lang="zh-CN" altLang="en-US" sz="2800" b="1"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316" y="41740"/>
            <a:ext cx="1659766" cy="986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flipV="1">
            <a:off x="-14683" y="551336"/>
            <a:ext cx="4217318"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V="1">
            <a:off x="4171598" y="-2"/>
            <a:ext cx="45719" cy="597056"/>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65450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58768" y="517590"/>
            <a:ext cx="1210588" cy="400110"/>
          </a:xfrm>
          <a:prstGeom prst="rect">
            <a:avLst/>
          </a:prstGeom>
          <a:noFill/>
        </p:spPr>
        <p:txBody>
          <a:bodyPr wrap="none" rtlCol="0">
            <a:spAutoFit/>
          </a:bodyPr>
          <a:lstStyle/>
          <a:p>
            <a:r>
              <a:rPr lang="zh-CN" altLang="en-US" sz="2000" b="1" smtClean="0"/>
              <a:t>读出电路</a:t>
            </a:r>
            <a:endParaRPr lang="zh-CN" altLang="en-US" sz="2000" b="1" dirty="0"/>
          </a:p>
        </p:txBody>
      </p:sp>
      <p:pic>
        <p:nvPicPr>
          <p:cNvPr id="2050" name="Picture 2" descr="149741804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28" y="3506324"/>
            <a:ext cx="4032448" cy="102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88" y="1551243"/>
            <a:ext cx="4571278" cy="1946007"/>
          </a:xfrm>
          <a:prstGeom prst="rect">
            <a:avLst/>
          </a:prstGeom>
        </p:spPr>
      </p:pic>
      <p:pic>
        <p:nvPicPr>
          <p:cNvPr id="9" name="图片 8"/>
          <p:cNvPicPr>
            <a:picLocks noChangeAspect="1"/>
          </p:cNvPicPr>
          <p:nvPr/>
        </p:nvPicPr>
        <p:blipFill>
          <a:blip r:embed="rId4"/>
          <a:stretch>
            <a:fillRect/>
          </a:stretch>
        </p:blipFill>
        <p:spPr>
          <a:xfrm>
            <a:off x="5156456" y="1543598"/>
            <a:ext cx="3869764" cy="2337034"/>
          </a:xfrm>
          <a:prstGeom prst="rect">
            <a:avLst/>
          </a:prstGeom>
        </p:spPr>
      </p:pic>
      <p:sp>
        <p:nvSpPr>
          <p:cNvPr id="2" name="矩形 1"/>
          <p:cNvSpPr/>
          <p:nvPr/>
        </p:nvSpPr>
        <p:spPr>
          <a:xfrm>
            <a:off x="107504" y="784738"/>
            <a:ext cx="8744616" cy="646331"/>
          </a:xfrm>
          <a:prstGeom prst="rect">
            <a:avLst/>
          </a:prstGeom>
        </p:spPr>
        <p:txBody>
          <a:bodyPr wrap="square">
            <a:spAutoFit/>
          </a:bodyPr>
          <a:lstStyle/>
          <a:p>
            <a:pPr marL="285750" indent="-285750">
              <a:buFont typeface="Arial" panose="020B0604020202020204" pitchFamily="34" charset="0"/>
              <a:buChar char="•"/>
            </a:pPr>
            <a:r>
              <a:rPr lang="zh-CN" altLang="en-US" smtClean="0"/>
              <a:t>读出电子板Hamamatsu </a:t>
            </a:r>
            <a:r>
              <a:rPr lang="zh-CN" altLang="en-US" dirty="0"/>
              <a:t>C12332</a:t>
            </a:r>
            <a:r>
              <a:rPr lang="zh-CN" altLang="en-US"/>
              <a:t>-</a:t>
            </a:r>
            <a:r>
              <a:rPr lang="zh-CN" altLang="en-US" smtClean="0"/>
              <a:t>01</a:t>
            </a:r>
            <a:endParaRPr lang="en-US" altLang="zh-CN" smtClean="0"/>
          </a:p>
          <a:p>
            <a:pPr marL="285750" indent="-285750">
              <a:buFont typeface="Arial" panose="020B0604020202020204" pitchFamily="34" charset="0"/>
              <a:buChar char="•"/>
            </a:pPr>
            <a:r>
              <a:rPr lang="zh-CN" altLang="en-US" smtClean="0"/>
              <a:t>温度补偿使得</a:t>
            </a:r>
            <a:r>
              <a:rPr lang="en-US" altLang="zh-CN" smtClean="0"/>
              <a:t>SiPM</a:t>
            </a:r>
            <a:r>
              <a:rPr lang="zh-CN" altLang="en-US" smtClean="0"/>
              <a:t>增益更稳定</a:t>
            </a:r>
            <a:endParaRPr lang="en-US" altLang="zh-CN" dirty="0" smtClean="0"/>
          </a:p>
        </p:txBody>
      </p:sp>
      <p:sp>
        <p:nvSpPr>
          <p:cNvPr id="10" name="矩形 9"/>
          <p:cNvSpPr/>
          <p:nvPr/>
        </p:nvSpPr>
        <p:spPr>
          <a:xfrm>
            <a:off x="447228" y="4666389"/>
            <a:ext cx="4032448" cy="1938992"/>
          </a:xfrm>
          <a:prstGeom prst="rect">
            <a:avLst/>
          </a:prstGeom>
          <a:ln>
            <a:solidFill>
              <a:schemeClr val="tx1"/>
            </a:solidFill>
          </a:ln>
        </p:spPr>
        <p:txBody>
          <a:bodyPr wrap="square">
            <a:spAutoFit/>
          </a:bodyPr>
          <a:lstStyle/>
          <a:p>
            <a:pPr indent="266700" algn="just"/>
            <a:r>
              <a:rPr lang="en-US" altLang="zh-CN" sz="2400" dirty="0"/>
              <a:t>S12571-025P </a:t>
            </a:r>
            <a:r>
              <a:rPr lang="en-US" altLang="zh-CN" sz="2400" dirty="0" smtClean="0"/>
              <a:t>parameter :</a:t>
            </a:r>
          </a:p>
          <a:p>
            <a:pPr indent="266700" algn="just"/>
            <a:r>
              <a:rPr lang="en-US" altLang="zh-CN" sz="2400" dirty="0"/>
              <a:t>Sensitive area :1×1mm</a:t>
            </a:r>
            <a:r>
              <a:rPr lang="en-US" altLang="zh-CN" sz="2400" baseline="30000" dirty="0"/>
              <a:t>2</a:t>
            </a:r>
          </a:p>
          <a:p>
            <a:pPr indent="266700" algn="just"/>
            <a:r>
              <a:rPr lang="en-US" altLang="zh-CN" sz="2400" dirty="0"/>
              <a:t>Pixel size :</a:t>
            </a:r>
            <a:r>
              <a:rPr lang="en-US" altLang="zh-CN" sz="2400" dirty="0" smtClean="0"/>
              <a:t>25×25μm</a:t>
            </a:r>
            <a:r>
              <a:rPr lang="en-US" altLang="zh-CN" sz="2400" baseline="30000" dirty="0" smtClean="0"/>
              <a:t>2</a:t>
            </a:r>
            <a:endParaRPr lang="en-US" altLang="zh-CN" sz="2400" baseline="30000" dirty="0"/>
          </a:p>
          <a:p>
            <a:pPr indent="266700" algn="just"/>
            <a:r>
              <a:rPr lang="en-US" altLang="zh-CN" sz="2400" dirty="0"/>
              <a:t>Pixel number:1600</a:t>
            </a:r>
          </a:p>
          <a:p>
            <a:pPr indent="266700" algn="just"/>
            <a:r>
              <a:rPr lang="en-US" altLang="zh-CN" sz="2400" dirty="0"/>
              <a:t>Gain: 5.15E+05</a:t>
            </a:r>
            <a:endParaRPr lang="zh-CN" altLang="zh-CN" sz="2400"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14</a:t>
            </a:fld>
            <a:endParaRPr lang="zh-CN" altLang="en-US" dirty="0"/>
          </a:p>
        </p:txBody>
      </p:sp>
      <p:sp>
        <p:nvSpPr>
          <p:cNvPr id="11" name="矩形 10"/>
          <p:cNvSpPr/>
          <p:nvPr/>
        </p:nvSpPr>
        <p:spPr>
          <a:xfrm>
            <a:off x="4853250" y="4617107"/>
            <a:ext cx="4042792" cy="1938992"/>
          </a:xfrm>
          <a:prstGeom prst="rect">
            <a:avLst/>
          </a:prstGeom>
          <a:ln>
            <a:solidFill>
              <a:schemeClr val="tx1"/>
            </a:solidFill>
          </a:ln>
        </p:spPr>
        <p:txBody>
          <a:bodyPr wrap="square">
            <a:spAutoFit/>
          </a:bodyPr>
          <a:lstStyle/>
          <a:p>
            <a:pPr indent="266700" algn="just"/>
            <a:r>
              <a:rPr lang="en-US" altLang="zh-CN" sz="2400" dirty="0" smtClean="0"/>
              <a:t>S13360-1325PE parameter :</a:t>
            </a:r>
          </a:p>
          <a:p>
            <a:pPr indent="266700" algn="just"/>
            <a:r>
              <a:rPr lang="en-US" altLang="zh-CN" sz="2400" dirty="0"/>
              <a:t>Sensitive area :</a:t>
            </a:r>
            <a:r>
              <a:rPr lang="en-US" altLang="zh-CN" sz="2400" dirty="0" smtClean="0"/>
              <a:t>1.3×1.3mm</a:t>
            </a:r>
            <a:r>
              <a:rPr lang="en-US" altLang="zh-CN" sz="2400" baseline="30000" dirty="0" smtClean="0"/>
              <a:t>2</a:t>
            </a:r>
            <a:endParaRPr lang="en-US" altLang="zh-CN" sz="2400" baseline="30000" dirty="0"/>
          </a:p>
          <a:p>
            <a:pPr indent="266700" algn="just"/>
            <a:r>
              <a:rPr lang="en-US" altLang="zh-CN" sz="2400" dirty="0"/>
              <a:t>Pixel size :</a:t>
            </a:r>
            <a:r>
              <a:rPr lang="en-US" altLang="zh-CN" sz="2400" dirty="0" smtClean="0"/>
              <a:t>25×25μm</a:t>
            </a:r>
            <a:r>
              <a:rPr lang="en-US" altLang="zh-CN" sz="2400" baseline="30000" dirty="0" smtClean="0"/>
              <a:t>2</a:t>
            </a:r>
            <a:endParaRPr lang="en-US" altLang="zh-CN" sz="2400" baseline="30000" dirty="0"/>
          </a:p>
          <a:p>
            <a:pPr indent="266700" algn="just"/>
            <a:r>
              <a:rPr lang="en-US" altLang="zh-CN" sz="2400" dirty="0"/>
              <a:t>Pixel </a:t>
            </a:r>
            <a:r>
              <a:rPr lang="en-US" altLang="zh-CN" sz="2400" dirty="0" smtClean="0"/>
              <a:t>number:2668</a:t>
            </a:r>
            <a:endParaRPr lang="en-US" altLang="zh-CN" sz="2400" dirty="0"/>
          </a:p>
          <a:p>
            <a:pPr indent="266700" algn="just"/>
            <a:r>
              <a:rPr lang="en-US" altLang="zh-CN" sz="2400" dirty="0"/>
              <a:t>Gain: </a:t>
            </a:r>
            <a:r>
              <a:rPr lang="en-US" altLang="zh-CN" sz="2400" dirty="0" smtClean="0"/>
              <a:t>1.1E+06</a:t>
            </a:r>
            <a:endParaRPr lang="zh-CN" altLang="zh-CN" sz="2400" dirty="0"/>
          </a:p>
        </p:txBody>
      </p:sp>
      <p:sp>
        <p:nvSpPr>
          <p:cNvPr id="12" name="矩形 11"/>
          <p:cNvSpPr/>
          <p:nvPr/>
        </p:nvSpPr>
        <p:spPr>
          <a:xfrm>
            <a:off x="246788" y="57574"/>
            <a:ext cx="3858768" cy="523220"/>
          </a:xfrm>
          <a:prstGeom prst="rect">
            <a:avLst/>
          </a:prstGeom>
        </p:spPr>
        <p:txBody>
          <a:bodyPr wrap="square">
            <a:spAutoFit/>
          </a:bodyPr>
          <a:lstStyle/>
          <a:p>
            <a:r>
              <a:rPr lang="zh-CN" altLang="en-US" sz="2800" b="1"/>
              <a:t>模拟型强子量能器</a:t>
            </a:r>
            <a:endParaRPr lang="zh-CN" altLang="en-US" sz="2800" b="1"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2470" y="121527"/>
            <a:ext cx="1659766" cy="986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矩形 13"/>
          <p:cNvSpPr/>
          <p:nvPr/>
        </p:nvSpPr>
        <p:spPr>
          <a:xfrm flipV="1">
            <a:off x="-14683" y="551336"/>
            <a:ext cx="4217318"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flipV="1">
            <a:off x="4171598" y="-2"/>
            <a:ext cx="45719" cy="597056"/>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42820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22965" y="3215462"/>
            <a:ext cx="1467068" cy="400110"/>
          </a:xfrm>
          <a:prstGeom prst="rect">
            <a:avLst/>
          </a:prstGeom>
          <a:noFill/>
        </p:spPr>
        <p:txBody>
          <a:bodyPr wrap="none" rtlCol="0">
            <a:spAutoFit/>
          </a:bodyPr>
          <a:lstStyle/>
          <a:p>
            <a:r>
              <a:rPr lang="zh-CN" altLang="en-US" sz="2000" b="1" smtClean="0">
                <a:solidFill>
                  <a:srgbClr val="0070C0"/>
                </a:solidFill>
              </a:rPr>
              <a:t>均匀性测试</a:t>
            </a:r>
            <a:endParaRPr lang="zh-CN" altLang="en-US" sz="2000" b="1" dirty="0">
              <a:solidFill>
                <a:srgbClr val="0070C0"/>
              </a:solidFill>
            </a:endParaRPr>
          </a:p>
        </p:txBody>
      </p:sp>
      <p:grpSp>
        <p:nvGrpSpPr>
          <p:cNvPr id="6" name="组合 5"/>
          <p:cNvGrpSpPr/>
          <p:nvPr/>
        </p:nvGrpSpPr>
        <p:grpSpPr>
          <a:xfrm>
            <a:off x="19775" y="990529"/>
            <a:ext cx="3568342" cy="2251006"/>
            <a:chOff x="342489" y="782706"/>
            <a:chExt cx="4229511" cy="2412268"/>
          </a:xfrm>
        </p:grpSpPr>
        <p:pic>
          <p:nvPicPr>
            <p:cNvPr id="307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89" y="782706"/>
              <a:ext cx="4229511" cy="241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177679" y="1796867"/>
              <a:ext cx="1213321" cy="329826"/>
            </a:xfrm>
            <a:prstGeom prst="rect">
              <a:avLst/>
            </a:prstGeom>
          </p:spPr>
          <p:txBody>
            <a:bodyPr wrap="square">
              <a:spAutoFit/>
            </a:bodyPr>
            <a:lstStyle/>
            <a:p>
              <a:r>
                <a:rPr lang="en-US" altLang="zh-CN" sz="1400" b="1" dirty="0" smtClean="0"/>
                <a:t>scintillator </a:t>
              </a:r>
              <a:endParaRPr lang="zh-CN" altLang="en-US" sz="1400" b="1" dirty="0"/>
            </a:p>
          </p:txBody>
        </p:sp>
      </p:grpSp>
      <p:sp>
        <p:nvSpPr>
          <p:cNvPr id="10" name="TextBox 1"/>
          <p:cNvSpPr txBox="1"/>
          <p:nvPr/>
        </p:nvSpPr>
        <p:spPr>
          <a:xfrm>
            <a:off x="-23493" y="3977669"/>
            <a:ext cx="9085450" cy="1292662"/>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altLang="zh-CN" sz="2000"/>
              <a:t>30x30x3mm</a:t>
            </a:r>
            <a:r>
              <a:rPr lang="en-US" altLang="zh-CN" sz="2000" baseline="30000"/>
              <a:t>3</a:t>
            </a:r>
            <a:r>
              <a:rPr lang="en-US" altLang="zh-CN" sz="2000"/>
              <a:t>,  30x30x2mm</a:t>
            </a:r>
            <a:r>
              <a:rPr lang="en-US" altLang="zh-CN" sz="2000" baseline="30000"/>
              <a:t>3</a:t>
            </a:r>
            <a:r>
              <a:rPr lang="en-US" altLang="zh-CN" sz="2000"/>
              <a:t>and </a:t>
            </a:r>
            <a:r>
              <a:rPr lang="en-US" altLang="zh-CN" sz="2000" smtClean="0"/>
              <a:t>50x50x3mm</a:t>
            </a:r>
            <a:r>
              <a:rPr lang="en-US" altLang="zh-CN" sz="2000" baseline="30000" smtClean="0"/>
              <a:t>3</a:t>
            </a:r>
            <a:r>
              <a:rPr lang="zh-CN" altLang="en-US" sz="2000" smtClean="0"/>
              <a:t>的塑料闪烁体均匀性测试</a:t>
            </a:r>
            <a:endParaRPr lang="en-US" altLang="zh-CN" sz="2000" smtClean="0"/>
          </a:p>
          <a:p>
            <a:pPr marL="342900" indent="-342900">
              <a:buClr>
                <a:schemeClr val="tx1"/>
              </a:buClr>
              <a:buFont typeface="Arial" panose="020B0604020202020204" pitchFamily="34" charset="0"/>
              <a:buChar char="•"/>
            </a:pPr>
            <a:endParaRPr lang="en-US" altLang="zh-CN" sz="2000" smtClean="0"/>
          </a:p>
          <a:p>
            <a:pPr marL="342900" indent="-342900">
              <a:buClr>
                <a:schemeClr val="tx1"/>
              </a:buClr>
              <a:buFont typeface="Arial" panose="020B0604020202020204" pitchFamily="34" charset="0"/>
              <a:buChar char="•"/>
            </a:pPr>
            <a:r>
              <a:rPr lang="en-US" altLang="zh-CN" sz="2000"/>
              <a:t>5×5 mm2</a:t>
            </a:r>
            <a:r>
              <a:rPr lang="zh-CN" altLang="en-US" sz="2000"/>
              <a:t>的步长对闪烁体进行均匀性扫描</a:t>
            </a:r>
            <a:r>
              <a:rPr lang="zh-CN" altLang="en-US" sz="1600" smtClean="0"/>
              <a:t>（</a:t>
            </a:r>
            <a:r>
              <a:rPr lang="en-US" altLang="zh-CN" sz="1600" smtClean="0"/>
              <a:t>SiPM:S12571-025P </a:t>
            </a:r>
            <a:r>
              <a:rPr lang="zh-CN" altLang="en-US" smtClean="0"/>
              <a:t>）</a:t>
            </a:r>
            <a:endParaRPr lang="en-US" altLang="zh-CN" smtClean="0"/>
          </a:p>
          <a:p>
            <a:pPr>
              <a:buClr>
                <a:schemeClr val="tx1"/>
              </a:buClr>
            </a:pPr>
            <a:endParaRPr lang="en-US" altLang="zh-CN"/>
          </a:p>
        </p:txBody>
      </p:sp>
      <p:sp>
        <p:nvSpPr>
          <p:cNvPr id="3" name="灯片编号占位符 2"/>
          <p:cNvSpPr>
            <a:spLocks noGrp="1"/>
          </p:cNvSpPr>
          <p:nvPr>
            <p:ph type="sldNum" sz="quarter" idx="12"/>
          </p:nvPr>
        </p:nvSpPr>
        <p:spPr/>
        <p:txBody>
          <a:bodyPr/>
          <a:lstStyle/>
          <a:p>
            <a:fld id="{0C913308-F349-4B6D-A68A-DD1791B4A57B}" type="slidenum">
              <a:rPr lang="zh-CN" altLang="en-US" smtClean="0"/>
              <a:t>15</a:t>
            </a:fld>
            <a:endParaRPr lang="zh-CN" altLang="en-US"/>
          </a:p>
        </p:txBody>
      </p:sp>
      <p:grpSp>
        <p:nvGrpSpPr>
          <p:cNvPr id="11" name="组合 10"/>
          <p:cNvGrpSpPr/>
          <p:nvPr/>
        </p:nvGrpSpPr>
        <p:grpSpPr>
          <a:xfrm>
            <a:off x="3534717" y="916887"/>
            <a:ext cx="4994023" cy="2442256"/>
            <a:chOff x="402357" y="976303"/>
            <a:chExt cx="8659610" cy="4255894"/>
          </a:xfrm>
        </p:grpSpPr>
        <p:pic>
          <p:nvPicPr>
            <p:cNvPr id="13"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779" y="1046512"/>
              <a:ext cx="3329188" cy="230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p:nvPr/>
          </p:nvGrpSpPr>
          <p:grpSpPr>
            <a:xfrm>
              <a:off x="402357" y="976303"/>
              <a:ext cx="8363955" cy="4255894"/>
              <a:chOff x="402357" y="976303"/>
              <a:chExt cx="8363955" cy="4255894"/>
            </a:xfrm>
          </p:grpSpPr>
          <p:sp>
            <p:nvSpPr>
              <p:cNvPr id="15" name="矩形 14"/>
              <p:cNvSpPr/>
              <p:nvPr/>
            </p:nvSpPr>
            <p:spPr>
              <a:xfrm>
                <a:off x="6084168" y="2348880"/>
                <a:ext cx="184731" cy="369332"/>
              </a:xfrm>
              <a:prstGeom prst="rect">
                <a:avLst/>
              </a:prstGeom>
            </p:spPr>
            <p:txBody>
              <a:bodyPr wrap="none">
                <a:spAutoFit/>
              </a:bodyPr>
              <a:lstStyle/>
              <a:p>
                <a:endParaRPr lang="zh-CN" altLang="en-US" dirty="0"/>
              </a:p>
            </p:txBody>
          </p:sp>
          <p:pic>
            <p:nvPicPr>
              <p:cNvPr id="16" name="Picture 2" descr="149631419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357" y="976303"/>
                <a:ext cx="3175146" cy="223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16"/>
              <p:cNvSpPr txBox="1"/>
              <p:nvPr/>
            </p:nvSpPr>
            <p:spPr>
              <a:xfrm>
                <a:off x="1259632" y="4797152"/>
                <a:ext cx="184731" cy="369332"/>
              </a:xfrm>
              <a:prstGeom prst="rect">
                <a:avLst/>
              </a:prstGeom>
              <a:noFill/>
            </p:spPr>
            <p:txBody>
              <a:bodyPr wrap="none" rtlCol="0">
                <a:spAutoFit/>
              </a:bodyPr>
              <a:lstStyle/>
              <a:p>
                <a:endParaRPr lang="zh-CN" altLang="en-US" dirty="0"/>
              </a:p>
            </p:txBody>
          </p:sp>
          <p:sp>
            <p:nvSpPr>
              <p:cNvPr id="18" name="文本框 17"/>
              <p:cNvSpPr txBox="1"/>
              <p:nvPr/>
            </p:nvSpPr>
            <p:spPr>
              <a:xfrm>
                <a:off x="402357" y="3318034"/>
                <a:ext cx="2433615" cy="369332"/>
              </a:xfrm>
              <a:prstGeom prst="rect">
                <a:avLst/>
              </a:prstGeom>
              <a:noFill/>
            </p:spPr>
            <p:txBody>
              <a:bodyPr wrap="none" rtlCol="0">
                <a:spAutoFit/>
              </a:bodyPr>
              <a:lstStyle/>
              <a:p>
                <a:r>
                  <a:rPr lang="en-US" altLang="zh-CN" dirty="0" smtClean="0"/>
                  <a:t>30x30x3mm</a:t>
                </a:r>
                <a:r>
                  <a:rPr lang="en-US" altLang="zh-CN" baseline="30000" dirty="0" smtClean="0"/>
                  <a:t>3 </a:t>
                </a:r>
                <a:r>
                  <a:rPr lang="en-US" altLang="zh-CN" dirty="0" smtClean="0"/>
                  <a:t>uniformity</a:t>
                </a:r>
                <a:endParaRPr lang="zh-CN" altLang="en-US" dirty="0"/>
              </a:p>
            </p:txBody>
          </p:sp>
          <p:sp>
            <p:nvSpPr>
              <p:cNvPr id="19" name="矩形 18"/>
              <p:cNvSpPr/>
              <p:nvPr/>
            </p:nvSpPr>
            <p:spPr>
              <a:xfrm>
                <a:off x="5995874" y="3672779"/>
                <a:ext cx="2433615" cy="369332"/>
              </a:xfrm>
              <a:prstGeom prst="rect">
                <a:avLst/>
              </a:prstGeom>
            </p:spPr>
            <p:txBody>
              <a:bodyPr wrap="none">
                <a:spAutoFit/>
              </a:bodyPr>
              <a:lstStyle/>
              <a:p>
                <a:r>
                  <a:rPr lang="en-US" altLang="zh-CN" dirty="0" smtClean="0"/>
                  <a:t>50x50x3mm</a:t>
                </a:r>
                <a:r>
                  <a:rPr lang="en-US" altLang="zh-CN" baseline="30000" dirty="0" smtClean="0"/>
                  <a:t>3 </a:t>
                </a:r>
                <a:r>
                  <a:rPr lang="en-US" altLang="zh-CN" dirty="0" smtClean="0"/>
                  <a:t>uniformity</a:t>
                </a:r>
                <a:endParaRPr lang="zh-CN" altLang="en-US" dirty="0"/>
              </a:p>
            </p:txBody>
          </p:sp>
          <p:sp>
            <p:nvSpPr>
              <p:cNvPr id="20" name="文本框 19"/>
              <p:cNvSpPr txBox="1"/>
              <p:nvPr/>
            </p:nvSpPr>
            <p:spPr>
              <a:xfrm>
                <a:off x="2109500" y="1069291"/>
                <a:ext cx="1553630" cy="369332"/>
              </a:xfrm>
              <a:prstGeom prst="rect">
                <a:avLst/>
              </a:prstGeom>
              <a:noFill/>
            </p:spPr>
            <p:txBody>
              <a:bodyPr wrap="none" rtlCol="0">
                <a:spAutoFit/>
              </a:bodyPr>
              <a:lstStyle/>
              <a:p>
                <a:r>
                  <a:rPr lang="en-US" altLang="zh-CN" dirty="0" smtClean="0">
                    <a:solidFill>
                      <a:srgbClr val="FF0000"/>
                    </a:solidFill>
                  </a:rPr>
                  <a:t>Mean:32.2p.e.</a:t>
                </a:r>
                <a:endParaRPr lang="zh-CN" altLang="en-US" dirty="0">
                  <a:solidFill>
                    <a:srgbClr val="FF0000"/>
                  </a:solidFill>
                </a:endParaRPr>
              </a:p>
            </p:txBody>
          </p:sp>
          <p:sp>
            <p:nvSpPr>
              <p:cNvPr id="21" name="文本框 20"/>
              <p:cNvSpPr txBox="1"/>
              <p:nvPr/>
            </p:nvSpPr>
            <p:spPr>
              <a:xfrm>
                <a:off x="7212682" y="1095164"/>
                <a:ext cx="1553630" cy="369332"/>
              </a:xfrm>
              <a:prstGeom prst="rect">
                <a:avLst/>
              </a:prstGeom>
              <a:noFill/>
            </p:spPr>
            <p:txBody>
              <a:bodyPr wrap="none" rtlCol="0">
                <a:spAutoFit/>
              </a:bodyPr>
              <a:lstStyle/>
              <a:p>
                <a:r>
                  <a:rPr lang="en-US" altLang="zh-CN" dirty="0" smtClean="0">
                    <a:solidFill>
                      <a:srgbClr val="FF0000"/>
                    </a:solidFill>
                  </a:rPr>
                  <a:t>Mean:8.57p.e.</a:t>
                </a:r>
                <a:endParaRPr lang="zh-CN" altLang="en-US" dirty="0">
                  <a:solidFill>
                    <a:srgbClr val="FF0000"/>
                  </a:solidFill>
                </a:endParaRPr>
              </a:p>
            </p:txBody>
          </p:sp>
          <p:pic>
            <p:nvPicPr>
              <p:cNvPr id="22"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3222" y="2733075"/>
                <a:ext cx="2939557" cy="224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文本框 22"/>
              <p:cNvSpPr txBox="1"/>
              <p:nvPr/>
            </p:nvSpPr>
            <p:spPr>
              <a:xfrm>
                <a:off x="3033448" y="4862865"/>
                <a:ext cx="2433615" cy="369332"/>
              </a:xfrm>
              <a:prstGeom prst="rect">
                <a:avLst/>
              </a:prstGeom>
              <a:noFill/>
            </p:spPr>
            <p:txBody>
              <a:bodyPr wrap="none" rtlCol="0">
                <a:spAutoFit/>
              </a:bodyPr>
              <a:lstStyle/>
              <a:p>
                <a:r>
                  <a:rPr lang="en-US" altLang="zh-CN" dirty="0" smtClean="0"/>
                  <a:t>30x30x2mm</a:t>
                </a:r>
                <a:r>
                  <a:rPr lang="en-US" altLang="zh-CN" baseline="30000" dirty="0" smtClean="0"/>
                  <a:t>3 </a:t>
                </a:r>
                <a:r>
                  <a:rPr lang="en-US" altLang="zh-CN" dirty="0" smtClean="0"/>
                  <a:t>uniformity</a:t>
                </a:r>
                <a:endParaRPr lang="zh-CN" altLang="en-US" dirty="0"/>
              </a:p>
            </p:txBody>
          </p:sp>
          <p:sp>
            <p:nvSpPr>
              <p:cNvPr id="24" name="矩形 23"/>
              <p:cNvSpPr/>
              <p:nvPr/>
            </p:nvSpPr>
            <p:spPr>
              <a:xfrm>
                <a:off x="3923928" y="2786216"/>
                <a:ext cx="1627369" cy="369332"/>
              </a:xfrm>
              <a:prstGeom prst="rect">
                <a:avLst/>
              </a:prstGeom>
            </p:spPr>
            <p:txBody>
              <a:bodyPr wrap="none">
                <a:spAutoFit/>
              </a:bodyPr>
              <a:lstStyle/>
              <a:p>
                <a:r>
                  <a:rPr lang="en-US" altLang="zh-CN" kern="100" dirty="0" smtClean="0">
                    <a:solidFill>
                      <a:srgbClr val="FF0000"/>
                    </a:solidFill>
                    <a:latin typeface="Times New Roman" panose="02020603050405020304" pitchFamily="18" charset="0"/>
                  </a:rPr>
                  <a:t>Mean:34.29p.e</a:t>
                </a:r>
                <a:r>
                  <a:rPr lang="en-US" altLang="zh-CN" kern="100" dirty="0">
                    <a:solidFill>
                      <a:srgbClr val="FF0000"/>
                    </a:solidFill>
                    <a:latin typeface="Times New Roman" panose="02020603050405020304" pitchFamily="18" charset="0"/>
                  </a:rPr>
                  <a:t>.</a:t>
                </a:r>
                <a:endParaRPr lang="zh-CN" altLang="en-US" dirty="0">
                  <a:solidFill>
                    <a:srgbClr val="FF0000"/>
                  </a:solidFill>
                </a:endParaRPr>
              </a:p>
            </p:txBody>
          </p:sp>
        </p:grpSp>
      </p:grpSp>
      <p:sp>
        <p:nvSpPr>
          <p:cNvPr id="25" name="矩形 24"/>
          <p:cNvSpPr/>
          <p:nvPr/>
        </p:nvSpPr>
        <p:spPr>
          <a:xfrm>
            <a:off x="-49705" y="5328350"/>
            <a:ext cx="8264163" cy="461665"/>
          </a:xfrm>
          <a:prstGeom prst="rect">
            <a:avLst/>
          </a:prstGeom>
        </p:spPr>
        <p:txBody>
          <a:bodyPr wrap="square">
            <a:spAutoFit/>
          </a:bodyPr>
          <a:lstStyle/>
          <a:p>
            <a:pPr marL="285750" indent="-285750">
              <a:buFont typeface="Arial" panose="020B0604020202020204" pitchFamily="34" charset="0"/>
              <a:buChar char="•"/>
            </a:pPr>
            <a:r>
              <a:rPr lang="zh-CN" altLang="en-US" sz="2400" smtClean="0"/>
              <a:t>对于</a:t>
            </a:r>
            <a:r>
              <a:rPr lang="zh-CN" altLang="en-US" sz="2400"/>
              <a:t>平均值的偏差基本上在</a:t>
            </a:r>
            <a:r>
              <a:rPr lang="en-US" altLang="zh-CN" sz="2400"/>
              <a:t>10%</a:t>
            </a:r>
            <a:r>
              <a:rPr lang="zh-CN" altLang="en-US" sz="2400" smtClean="0"/>
              <a:t>以内</a:t>
            </a:r>
            <a:r>
              <a:rPr lang="zh-CN" altLang="en-US" sz="2400"/>
              <a:t>。</a:t>
            </a:r>
            <a:endParaRPr lang="zh-CN" altLang="en-US" sz="2400" dirty="0"/>
          </a:p>
        </p:txBody>
      </p:sp>
      <p:sp>
        <p:nvSpPr>
          <p:cNvPr id="7" name="矩形 6"/>
          <p:cNvSpPr/>
          <p:nvPr/>
        </p:nvSpPr>
        <p:spPr>
          <a:xfrm>
            <a:off x="5052075" y="3453987"/>
            <a:ext cx="2308645" cy="369332"/>
          </a:xfrm>
          <a:prstGeom prst="rect">
            <a:avLst/>
          </a:prstGeom>
        </p:spPr>
        <p:txBody>
          <a:bodyPr wrap="none">
            <a:spAutoFit/>
          </a:bodyPr>
          <a:lstStyle/>
          <a:p>
            <a:r>
              <a:rPr lang="en-US" altLang="zh-CN" dirty="0" smtClean="0"/>
              <a:t>MPPC S13360- </a:t>
            </a:r>
            <a:r>
              <a:rPr lang="en-US" altLang="zh-CN" dirty="0"/>
              <a:t>1325PE</a:t>
            </a:r>
            <a:endParaRPr lang="zh-CN" altLang="en-US" dirty="0"/>
          </a:p>
        </p:txBody>
      </p:sp>
      <p:sp>
        <p:nvSpPr>
          <p:cNvPr id="8" name="矩形 7"/>
          <p:cNvSpPr/>
          <p:nvPr/>
        </p:nvSpPr>
        <p:spPr>
          <a:xfrm>
            <a:off x="4967223" y="1403484"/>
            <a:ext cx="2029723" cy="369332"/>
          </a:xfrm>
          <a:prstGeom prst="rect">
            <a:avLst/>
          </a:prstGeom>
        </p:spPr>
        <p:txBody>
          <a:bodyPr wrap="none">
            <a:spAutoFit/>
          </a:bodyPr>
          <a:lstStyle/>
          <a:p>
            <a:r>
              <a:rPr lang="en-US" altLang="zh-CN" dirty="0" smtClean="0"/>
              <a:t>MPPC S12571-025p</a:t>
            </a:r>
            <a:endParaRPr lang="zh-CN" altLang="en-US" dirty="0"/>
          </a:p>
        </p:txBody>
      </p:sp>
      <p:sp>
        <p:nvSpPr>
          <p:cNvPr id="12" name="文本框 11"/>
          <p:cNvSpPr txBox="1"/>
          <p:nvPr/>
        </p:nvSpPr>
        <p:spPr>
          <a:xfrm>
            <a:off x="35496" y="1495817"/>
            <a:ext cx="1591141" cy="276999"/>
          </a:xfrm>
          <a:prstGeom prst="rect">
            <a:avLst/>
          </a:prstGeom>
          <a:solidFill>
            <a:schemeClr val="bg1"/>
          </a:solidFill>
        </p:spPr>
        <p:txBody>
          <a:bodyPr wrap="none" rtlCol="0">
            <a:spAutoFit/>
          </a:bodyPr>
          <a:lstStyle/>
          <a:p>
            <a:r>
              <a:rPr lang="en-US" altLang="zh-CN" sz="1200" b="1" dirty="0" smtClean="0"/>
              <a:t>Step motor controlled</a:t>
            </a:r>
            <a:endParaRPr lang="zh-CN" altLang="en-US" sz="1200" b="1" dirty="0"/>
          </a:p>
        </p:txBody>
      </p:sp>
      <p:sp>
        <p:nvSpPr>
          <p:cNvPr id="26" name="矩形 25"/>
          <p:cNvSpPr/>
          <p:nvPr/>
        </p:nvSpPr>
        <p:spPr>
          <a:xfrm>
            <a:off x="329485" y="60257"/>
            <a:ext cx="3858768" cy="523220"/>
          </a:xfrm>
          <a:prstGeom prst="rect">
            <a:avLst/>
          </a:prstGeom>
        </p:spPr>
        <p:txBody>
          <a:bodyPr wrap="square">
            <a:spAutoFit/>
          </a:bodyPr>
          <a:lstStyle/>
          <a:p>
            <a:r>
              <a:rPr lang="zh-CN" altLang="en-US" sz="2800" b="1"/>
              <a:t>模拟型强子量能器</a:t>
            </a:r>
            <a:endParaRPr lang="zh-CN" altLang="en-US" sz="2800" b="1" dirty="0"/>
          </a:p>
        </p:txBody>
      </p:sp>
      <p:pic>
        <p:nvPicPr>
          <p:cNvPr id="2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4575" y="3904"/>
            <a:ext cx="1659766" cy="986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矩形 27"/>
          <p:cNvSpPr/>
          <p:nvPr/>
        </p:nvSpPr>
        <p:spPr>
          <a:xfrm flipV="1">
            <a:off x="-14683" y="551336"/>
            <a:ext cx="4217318"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flipV="1">
            <a:off x="4171598" y="-2"/>
            <a:ext cx="45719" cy="597056"/>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6717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16</a:t>
            </a:fld>
            <a:endParaRPr lang="zh-CN" altLang="en-US"/>
          </a:p>
        </p:txBody>
      </p:sp>
      <p:pic>
        <p:nvPicPr>
          <p:cNvPr id="3" name="图片 2"/>
          <p:cNvPicPr>
            <a:picLocks noChangeAspect="1"/>
          </p:cNvPicPr>
          <p:nvPr/>
        </p:nvPicPr>
        <p:blipFill>
          <a:blip r:embed="rId2"/>
          <a:stretch>
            <a:fillRect/>
          </a:stretch>
        </p:blipFill>
        <p:spPr>
          <a:xfrm>
            <a:off x="440053" y="1014432"/>
            <a:ext cx="2625666" cy="2053976"/>
          </a:xfrm>
          <a:prstGeom prst="rect">
            <a:avLst/>
          </a:prstGeom>
        </p:spPr>
      </p:pic>
      <p:sp>
        <p:nvSpPr>
          <p:cNvPr id="4" name="矩形 3"/>
          <p:cNvSpPr/>
          <p:nvPr/>
        </p:nvSpPr>
        <p:spPr>
          <a:xfrm>
            <a:off x="3085943" y="1257361"/>
            <a:ext cx="2839420" cy="1631216"/>
          </a:xfrm>
          <a:prstGeom prst="rect">
            <a:avLst/>
          </a:prstGeom>
        </p:spPr>
        <p:txBody>
          <a:bodyPr wrap="square">
            <a:spAutoFit/>
          </a:bodyPr>
          <a:lstStyle/>
          <a:p>
            <a:pPr algn="just"/>
            <a:r>
              <a:rPr lang="zh-CN" altLang="en-US" sz="2000" smtClean="0"/>
              <a:t>注塑闪烁体不需要表面抛光处理。通过模具注塑成型的尺寸差异小于</a:t>
            </a:r>
            <a:r>
              <a:rPr lang="en-US" altLang="zh-CN" sz="2000" smtClean="0"/>
              <a:t>50um,</a:t>
            </a:r>
            <a:r>
              <a:rPr lang="zh-CN" altLang="en-US" sz="2000" smtClean="0"/>
              <a:t>不同闪烁体光产额基本均匀</a:t>
            </a:r>
            <a:endParaRPr lang="en-US" altLang="zh-CN" sz="2000" smtClean="0"/>
          </a:p>
        </p:txBody>
      </p:sp>
      <p:graphicFrame>
        <p:nvGraphicFramePr>
          <p:cNvPr id="6" name="内容占位符 3"/>
          <p:cNvGraphicFramePr>
            <a:graphicFrameLocks/>
          </p:cNvGraphicFramePr>
          <p:nvPr>
            <p:extLst>
              <p:ext uri="{D42A27DB-BD31-4B8C-83A1-F6EECF244321}">
                <p14:modId xmlns:p14="http://schemas.microsoft.com/office/powerpoint/2010/main" val="1573192759"/>
              </p:ext>
            </p:extLst>
          </p:nvPr>
        </p:nvGraphicFramePr>
        <p:xfrm>
          <a:off x="442594" y="3118906"/>
          <a:ext cx="8246161" cy="1233354"/>
        </p:xfrm>
        <a:graphic>
          <a:graphicData uri="http://schemas.openxmlformats.org/drawingml/2006/table">
            <a:tbl>
              <a:tblPr firstRow="1" bandRow="1">
                <a:tableStyleId>{5C22544A-7EE6-4342-B048-85BDC9FD1C3A}</a:tableStyleId>
              </a:tblPr>
              <a:tblGrid>
                <a:gridCol w="1374359">
                  <a:extLst>
                    <a:ext uri="{9D8B030D-6E8A-4147-A177-3AD203B41FA5}">
                      <a16:colId xmlns:a16="http://schemas.microsoft.com/office/drawing/2014/main" val="3912350223"/>
                    </a:ext>
                  </a:extLst>
                </a:gridCol>
                <a:gridCol w="1374359">
                  <a:extLst>
                    <a:ext uri="{9D8B030D-6E8A-4147-A177-3AD203B41FA5}">
                      <a16:colId xmlns:a16="http://schemas.microsoft.com/office/drawing/2014/main" val="20002"/>
                    </a:ext>
                  </a:extLst>
                </a:gridCol>
                <a:gridCol w="1374361">
                  <a:extLst>
                    <a:ext uri="{9D8B030D-6E8A-4147-A177-3AD203B41FA5}">
                      <a16:colId xmlns:a16="http://schemas.microsoft.com/office/drawing/2014/main" val="20003"/>
                    </a:ext>
                  </a:extLst>
                </a:gridCol>
                <a:gridCol w="1374361">
                  <a:extLst>
                    <a:ext uri="{9D8B030D-6E8A-4147-A177-3AD203B41FA5}">
                      <a16:colId xmlns:a16="http://schemas.microsoft.com/office/drawing/2014/main" val="20004"/>
                    </a:ext>
                  </a:extLst>
                </a:gridCol>
                <a:gridCol w="1505961">
                  <a:extLst>
                    <a:ext uri="{9D8B030D-6E8A-4147-A177-3AD203B41FA5}">
                      <a16:colId xmlns:a16="http://schemas.microsoft.com/office/drawing/2014/main" val="20005"/>
                    </a:ext>
                  </a:extLst>
                </a:gridCol>
                <a:gridCol w="1242760">
                  <a:extLst>
                    <a:ext uri="{9D8B030D-6E8A-4147-A177-3AD203B41FA5}">
                      <a16:colId xmlns:a16="http://schemas.microsoft.com/office/drawing/2014/main" val="20006"/>
                    </a:ext>
                  </a:extLst>
                </a:gridCol>
              </a:tblGrid>
              <a:tr h="654234">
                <a:tc>
                  <a:txBody>
                    <a:bodyPr/>
                    <a:lstStyle/>
                    <a:p>
                      <a:pPr algn="ctr"/>
                      <a:r>
                        <a:rPr lang="en-US" altLang="zh-CN" sz="1400" dirty="0" smtClean="0"/>
                        <a:t>Tiles</a:t>
                      </a:r>
                      <a:r>
                        <a:rPr lang="en-US" altLang="zh-CN" sz="1400" baseline="0" dirty="0" smtClean="0"/>
                        <a:t> size</a:t>
                      </a:r>
                      <a:r>
                        <a:rPr lang="en-US" altLang="zh-CN" sz="1400" dirty="0" smtClean="0"/>
                        <a:t>(mm)</a:t>
                      </a:r>
                      <a:endParaRPr lang="zh-CN" altLang="en-US" sz="1400" dirty="0"/>
                    </a:p>
                  </a:txBody>
                  <a:tcPr/>
                </a:tc>
                <a:tc>
                  <a:txBody>
                    <a:bodyPr/>
                    <a:lstStyle/>
                    <a:p>
                      <a:pPr algn="ctr"/>
                      <a:r>
                        <a:rPr lang="en-US" altLang="zh-CN" sz="1400" dirty="0" smtClean="0"/>
                        <a:t>30.08x30.01</a:t>
                      </a:r>
                    </a:p>
                    <a:p>
                      <a:pPr algn="ctr"/>
                      <a:r>
                        <a:rPr lang="en-US" altLang="zh-CN" sz="1400" dirty="0" smtClean="0"/>
                        <a:t>x3.08</a:t>
                      </a:r>
                      <a:endParaRPr lang="zh-CN" altLang="en-US" sz="1400" dirty="0"/>
                    </a:p>
                  </a:txBody>
                  <a:tcPr/>
                </a:tc>
                <a:tc>
                  <a:txBody>
                    <a:bodyPr/>
                    <a:lstStyle/>
                    <a:p>
                      <a:pPr algn="ctr"/>
                      <a:r>
                        <a:rPr lang="en-US" altLang="zh-CN" sz="1400" dirty="0" smtClean="0"/>
                        <a:t>30.07x30.04</a:t>
                      </a:r>
                    </a:p>
                    <a:p>
                      <a:pPr algn="ctr"/>
                      <a:r>
                        <a:rPr lang="en-US" altLang="zh-CN" sz="1400" dirty="0" smtClean="0"/>
                        <a:t>x3.09</a:t>
                      </a:r>
                      <a:endParaRPr lang="zh-CN" altLang="en-US" sz="1400" dirty="0"/>
                    </a:p>
                  </a:txBody>
                  <a:tcPr/>
                </a:tc>
                <a:tc>
                  <a:txBody>
                    <a:bodyPr/>
                    <a:lstStyle/>
                    <a:p>
                      <a:pPr algn="ctr"/>
                      <a:r>
                        <a:rPr lang="en-US" altLang="zh-CN" sz="1400" dirty="0" smtClean="0"/>
                        <a:t>30.04x30.02</a:t>
                      </a:r>
                    </a:p>
                    <a:p>
                      <a:pPr algn="ctr"/>
                      <a:r>
                        <a:rPr lang="en-US" altLang="zh-CN" sz="1400" dirty="0" smtClean="0"/>
                        <a:t>x3.09</a:t>
                      </a:r>
                      <a:endParaRPr lang="zh-CN" altLang="en-US" sz="1400" dirty="0"/>
                    </a:p>
                  </a:txBody>
                  <a:tcPr/>
                </a:tc>
                <a:tc>
                  <a:txBody>
                    <a:bodyPr/>
                    <a:lstStyle/>
                    <a:p>
                      <a:pPr algn="ctr"/>
                      <a:r>
                        <a:rPr lang="en-US" altLang="zh-CN" sz="1400" dirty="0" smtClean="0"/>
                        <a:t>30.09x30.09</a:t>
                      </a:r>
                    </a:p>
                    <a:p>
                      <a:pPr algn="ctr"/>
                      <a:r>
                        <a:rPr lang="en-US" altLang="zh-CN" sz="1400" dirty="0" smtClean="0"/>
                        <a:t>x3.09</a:t>
                      </a:r>
                      <a:endParaRPr lang="zh-CN" altLang="en-US" sz="1400" dirty="0"/>
                    </a:p>
                  </a:txBody>
                  <a:tcPr/>
                </a:tc>
                <a:tc>
                  <a:txBody>
                    <a:bodyPr/>
                    <a:lstStyle/>
                    <a:p>
                      <a:pPr algn="ctr"/>
                      <a:r>
                        <a:rPr lang="en-US" altLang="zh-CN" sz="1400" dirty="0" smtClean="0"/>
                        <a:t>30.05x30.03</a:t>
                      </a:r>
                    </a:p>
                    <a:p>
                      <a:pPr algn="ctr"/>
                      <a:r>
                        <a:rPr lang="en-US" altLang="zh-CN" sz="1400" dirty="0" smtClean="0"/>
                        <a:t>x3.09</a:t>
                      </a:r>
                      <a:endParaRPr lang="zh-CN" altLang="en-US" sz="1400" dirty="0"/>
                    </a:p>
                  </a:txBody>
                  <a:tcPr/>
                </a:tc>
                <a:extLst>
                  <a:ext uri="{0D108BD9-81ED-4DB2-BD59-A6C34878D82A}">
                    <a16:rowId xmlns:a16="http://schemas.microsoft.com/office/drawing/2014/main" val="10000"/>
                  </a:ext>
                </a:extLst>
              </a:tr>
              <a:tr h="425056">
                <a:tc>
                  <a:txBody>
                    <a:bodyPr/>
                    <a:lstStyle/>
                    <a:p>
                      <a:pPr algn="ctr"/>
                      <a:r>
                        <a:rPr lang="en-US" altLang="zh-CN" sz="1600" dirty="0" smtClean="0"/>
                        <a:t>Light</a:t>
                      </a:r>
                      <a:r>
                        <a:rPr lang="en-US" altLang="zh-CN" sz="1600" baseline="0" dirty="0" smtClean="0"/>
                        <a:t> yield</a:t>
                      </a:r>
                      <a:r>
                        <a:rPr lang="en-US" altLang="zh-CN" sz="1600" dirty="0" smtClean="0"/>
                        <a:t>(</a:t>
                      </a:r>
                      <a:r>
                        <a:rPr lang="en-US" altLang="zh-CN" sz="1600" dirty="0" err="1" smtClean="0"/>
                        <a:t>p.e.</a:t>
                      </a:r>
                      <a:r>
                        <a:rPr lang="en-US" altLang="zh-CN" sz="1600" dirty="0" smtClean="0"/>
                        <a:t>)</a:t>
                      </a:r>
                      <a:endParaRPr lang="zh-CN" alt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23.5</a:t>
                      </a:r>
                      <a:endParaRPr lang="zh-CN" altLang="en-US" dirty="0" smtClean="0"/>
                    </a:p>
                  </a:txBody>
                  <a:tcPr anchor="ctr"/>
                </a:tc>
                <a:tc>
                  <a:txBody>
                    <a:bodyPr/>
                    <a:lstStyle/>
                    <a:p>
                      <a:pPr algn="ctr"/>
                      <a:r>
                        <a:rPr lang="en-US" altLang="zh-CN" dirty="0" smtClean="0"/>
                        <a:t>22.78</a:t>
                      </a:r>
                      <a:endParaRPr lang="zh-CN" altLang="en-US" dirty="0"/>
                    </a:p>
                  </a:txBody>
                  <a:tcPr anchor="ctr"/>
                </a:tc>
                <a:tc>
                  <a:txBody>
                    <a:bodyPr/>
                    <a:lstStyle/>
                    <a:p>
                      <a:pPr algn="ctr"/>
                      <a:r>
                        <a:rPr lang="en-US" altLang="zh-CN" dirty="0" smtClean="0"/>
                        <a:t>22.86</a:t>
                      </a:r>
                      <a:endParaRPr lang="zh-CN" altLang="en-US" dirty="0"/>
                    </a:p>
                  </a:txBody>
                  <a:tcPr anchor="ctr"/>
                </a:tc>
                <a:tc>
                  <a:txBody>
                    <a:bodyPr/>
                    <a:lstStyle/>
                    <a:p>
                      <a:pPr algn="ctr"/>
                      <a:r>
                        <a:rPr lang="en-US" altLang="zh-CN" dirty="0" smtClean="0"/>
                        <a:t>25.02</a:t>
                      </a:r>
                      <a:endParaRPr lang="zh-CN" altLang="en-US" dirty="0"/>
                    </a:p>
                  </a:txBody>
                  <a:tcPr anchor="ctr"/>
                </a:tc>
                <a:tc>
                  <a:txBody>
                    <a:bodyPr/>
                    <a:lstStyle/>
                    <a:p>
                      <a:pPr algn="ctr"/>
                      <a:r>
                        <a:rPr lang="en-US" altLang="zh-CN" dirty="0" smtClean="0"/>
                        <a:t>23.54</a:t>
                      </a:r>
                      <a:endParaRPr lang="zh-CN" altLang="en-US" dirty="0"/>
                    </a:p>
                  </a:txBody>
                  <a:tcPr anchor="ctr"/>
                </a:tc>
                <a:extLst>
                  <a:ext uri="{0D108BD9-81ED-4DB2-BD59-A6C34878D82A}">
                    <a16:rowId xmlns:a16="http://schemas.microsoft.com/office/drawing/2014/main" val="10001"/>
                  </a:ext>
                </a:extLst>
              </a:tr>
            </a:tbl>
          </a:graphicData>
        </a:graphic>
      </p:graphicFrame>
      <p:sp>
        <p:nvSpPr>
          <p:cNvPr id="7" name="矩形 6"/>
          <p:cNvSpPr/>
          <p:nvPr/>
        </p:nvSpPr>
        <p:spPr>
          <a:xfrm>
            <a:off x="2885879" y="639311"/>
            <a:ext cx="3518912" cy="400110"/>
          </a:xfrm>
          <a:prstGeom prst="rect">
            <a:avLst/>
          </a:prstGeom>
        </p:spPr>
        <p:txBody>
          <a:bodyPr wrap="none">
            <a:spAutoFit/>
          </a:bodyPr>
          <a:lstStyle/>
          <a:p>
            <a:r>
              <a:rPr lang="zh-CN" altLang="en-US" sz="2000" b="1" smtClean="0"/>
              <a:t>高能科迪注塑塑料闪烁体测试</a:t>
            </a:r>
            <a:endParaRPr lang="zh-CN" altLang="en-US" sz="2000" b="1" dirty="0"/>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5588" y="1044074"/>
            <a:ext cx="2743167" cy="2057376"/>
          </a:xfrm>
          <a:prstGeom prst="rect">
            <a:avLst/>
          </a:prstGeom>
        </p:spPr>
      </p:pic>
      <p:pic>
        <p:nvPicPr>
          <p:cNvPr id="9" name="Picture 2" descr="尺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207" y="4402758"/>
            <a:ext cx="2350672" cy="185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4714" y="4369716"/>
            <a:ext cx="2511039" cy="1883279"/>
          </a:xfrm>
          <a:prstGeom prst="rect">
            <a:avLst/>
          </a:prstGeom>
        </p:spPr>
      </p:pic>
      <p:sp>
        <p:nvSpPr>
          <p:cNvPr id="11" name="矩形 10"/>
          <p:cNvSpPr/>
          <p:nvPr/>
        </p:nvSpPr>
        <p:spPr>
          <a:xfrm>
            <a:off x="352327" y="36916"/>
            <a:ext cx="3057247" cy="523220"/>
          </a:xfrm>
          <a:prstGeom prst="rect">
            <a:avLst/>
          </a:prstGeom>
        </p:spPr>
        <p:txBody>
          <a:bodyPr wrap="none">
            <a:spAutoFit/>
          </a:bodyPr>
          <a:lstStyle/>
          <a:p>
            <a:r>
              <a:rPr lang="zh-CN" altLang="en-US" sz="2800" b="1"/>
              <a:t>模拟型强子量能器</a:t>
            </a:r>
            <a:endParaRPr lang="zh-CN" altLang="en-US" sz="2800" b="1" dirty="0"/>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8190" y="53045"/>
            <a:ext cx="1659766" cy="986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85943" y="4369716"/>
            <a:ext cx="2546761" cy="1910071"/>
          </a:xfrm>
          <a:prstGeom prst="rect">
            <a:avLst/>
          </a:prstGeom>
        </p:spPr>
      </p:pic>
      <p:sp>
        <p:nvSpPr>
          <p:cNvPr id="14" name="文本框 13"/>
          <p:cNvSpPr txBox="1"/>
          <p:nvPr/>
        </p:nvSpPr>
        <p:spPr>
          <a:xfrm>
            <a:off x="2885879" y="6383143"/>
            <a:ext cx="4237297" cy="369332"/>
          </a:xfrm>
          <a:prstGeom prst="rect">
            <a:avLst/>
          </a:prstGeom>
          <a:noFill/>
        </p:spPr>
        <p:txBody>
          <a:bodyPr wrap="square" rtlCol="0">
            <a:spAutoFit/>
          </a:bodyPr>
          <a:lstStyle/>
          <a:p>
            <a:r>
              <a:rPr lang="zh-CN" altLang="en-US" smtClean="0"/>
              <a:t>模具切割的</a:t>
            </a:r>
            <a:r>
              <a:rPr lang="en-US" altLang="zh-CN" smtClean="0"/>
              <a:t>ESR</a:t>
            </a:r>
            <a:r>
              <a:rPr lang="zh-CN" altLang="en-US" smtClean="0"/>
              <a:t>膜以及包装效果</a:t>
            </a:r>
            <a:endParaRPr lang="zh-CN" altLang="en-US"/>
          </a:p>
        </p:txBody>
      </p:sp>
      <p:sp>
        <p:nvSpPr>
          <p:cNvPr id="15" name="矩形 14"/>
          <p:cNvSpPr/>
          <p:nvPr/>
        </p:nvSpPr>
        <p:spPr>
          <a:xfrm flipV="1">
            <a:off x="-14683" y="551336"/>
            <a:ext cx="4217318"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flipV="1">
            <a:off x="4171598" y="-2"/>
            <a:ext cx="45719" cy="597056"/>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88226539"/>
      </p:ext>
    </p:extLst>
  </p:cSld>
  <p:clrMapOvr>
    <a:masterClrMapping/>
  </p:clrMapOvr>
  <mc:AlternateContent xmlns:mc="http://schemas.openxmlformats.org/markup-compatibility/2006" xmlns:p14="http://schemas.microsoft.com/office/powerpoint/2010/main">
    <mc:Choice Requires="p14">
      <p:transition spd="slow" p14:dur="2000" advTm="311"/>
    </mc:Choice>
    <mc:Fallback xmlns="">
      <p:transition spd="slow" advTm="31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1353" y="1462975"/>
            <a:ext cx="2462647" cy="1846986"/>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92" y="4149080"/>
            <a:ext cx="3077529" cy="198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内容占位符 2"/>
          <p:cNvSpPr>
            <a:spLocks noGrp="1"/>
          </p:cNvSpPr>
          <p:nvPr>
            <p:ph idx="1"/>
          </p:nvPr>
        </p:nvSpPr>
        <p:spPr>
          <a:xfrm>
            <a:off x="0" y="984126"/>
            <a:ext cx="8892480" cy="4461098"/>
          </a:xfrm>
        </p:spPr>
        <p:txBody>
          <a:bodyPr>
            <a:normAutofit/>
          </a:bodyPr>
          <a:lstStyle/>
          <a:p>
            <a:pPr marL="0" indent="0">
              <a:buNone/>
            </a:pPr>
            <a:endParaRPr lang="en-US" altLang="zh-CN" sz="2000"/>
          </a:p>
          <a:p>
            <a:pPr marL="0" indent="0">
              <a:buNone/>
            </a:pPr>
            <a:endParaRPr lang="en-US" altLang="zh-CN" sz="2000" smtClean="0"/>
          </a:p>
          <a:p>
            <a:pPr marL="0" indent="0">
              <a:buNone/>
            </a:pPr>
            <a:r>
              <a:rPr lang="en-US" altLang="zh-CN" sz="2000" smtClean="0"/>
              <a:t>6</a:t>
            </a:r>
            <a:r>
              <a:rPr lang="zh-CN" altLang="en-US" sz="2000" smtClean="0"/>
              <a:t>个</a:t>
            </a:r>
            <a:r>
              <a:rPr lang="en-US" altLang="zh-CN" sz="2000" smtClean="0"/>
              <a:t>SiPM</a:t>
            </a:r>
            <a:r>
              <a:rPr lang="zh-CN" altLang="en-US" sz="2000" smtClean="0"/>
              <a:t>测试结果</a:t>
            </a:r>
            <a:r>
              <a:rPr lang="en-US" altLang="zh-CN" sz="1600" smtClean="0"/>
              <a:t>(</a:t>
            </a:r>
            <a:r>
              <a:rPr lang="zh-CN" altLang="en-US" sz="1600" smtClean="0"/>
              <a:t>闪烁体</a:t>
            </a:r>
            <a:r>
              <a:rPr lang="en-US" altLang="zh-CN" sz="1600" smtClean="0"/>
              <a:t>30mmx30mmx3mm)</a:t>
            </a:r>
            <a:endParaRPr lang="en-US" altLang="zh-CN" sz="1600" dirty="0" smtClean="0"/>
          </a:p>
          <a:p>
            <a:pPr marL="0" indent="0">
              <a:buNone/>
            </a:pPr>
            <a:endParaRPr lang="en-US" altLang="zh-CN" sz="2800" dirty="0" smtClean="0"/>
          </a:p>
          <a:p>
            <a:pPr marL="0" indent="0">
              <a:buNone/>
            </a:pPr>
            <a:endParaRPr lang="en-US" altLang="zh-CN" sz="2000" smtClean="0"/>
          </a:p>
          <a:p>
            <a:pPr marL="0" indent="0">
              <a:buNone/>
            </a:pPr>
            <a:endParaRPr lang="en-US" altLang="zh-CN" sz="2000" smtClean="0"/>
          </a:p>
          <a:p>
            <a:pPr marL="0" indent="0">
              <a:buNone/>
            </a:pPr>
            <a:r>
              <a:rPr lang="zh-CN" altLang="en-US" sz="2000" smtClean="0"/>
              <a:t>光产额偏差小于</a:t>
            </a:r>
            <a:r>
              <a:rPr lang="en-US" altLang="zh-CN" sz="2000" smtClean="0"/>
              <a:t>2p.e. </a:t>
            </a:r>
            <a:r>
              <a:rPr lang="en-US" altLang="zh-CN" sz="1400"/>
              <a:t>(</a:t>
            </a:r>
            <a:r>
              <a:rPr lang="zh-CN" altLang="en-US" sz="1400" smtClean="0">
                <a:solidFill>
                  <a:srgbClr val="FF0000"/>
                </a:solidFill>
              </a:rPr>
              <a:t>所有</a:t>
            </a:r>
            <a:r>
              <a:rPr lang="zh-CN" altLang="en-US" sz="1400">
                <a:solidFill>
                  <a:srgbClr val="FF0000"/>
                </a:solidFill>
              </a:rPr>
              <a:t>的</a:t>
            </a:r>
            <a:r>
              <a:rPr lang="en-US" altLang="zh-CN" sz="1400">
                <a:solidFill>
                  <a:srgbClr val="FF0000"/>
                </a:solidFill>
              </a:rPr>
              <a:t>SiPM</a:t>
            </a:r>
            <a:r>
              <a:rPr lang="zh-CN" altLang="en-US" sz="1400">
                <a:solidFill>
                  <a:srgbClr val="FF0000"/>
                </a:solidFill>
              </a:rPr>
              <a:t>偏压为</a:t>
            </a:r>
            <a:r>
              <a:rPr lang="en-US" altLang="zh-CN" sz="1400">
                <a:solidFill>
                  <a:srgbClr val="FF0000"/>
                </a:solidFill>
              </a:rPr>
              <a:t>35V</a:t>
            </a:r>
            <a:r>
              <a:rPr lang="zh-CN" altLang="en-US" sz="1400" smtClean="0">
                <a:solidFill>
                  <a:srgbClr val="FF0000"/>
                </a:solidFill>
              </a:rPr>
              <a:t>，并且刻度</a:t>
            </a:r>
            <a:r>
              <a:rPr lang="zh-CN" altLang="en-US" sz="1400">
                <a:solidFill>
                  <a:srgbClr val="FF0000"/>
                </a:solidFill>
              </a:rPr>
              <a:t>后的</a:t>
            </a:r>
            <a:r>
              <a:rPr lang="zh-CN" altLang="en-US" sz="1400" smtClean="0">
                <a:solidFill>
                  <a:srgbClr val="FF0000"/>
                </a:solidFill>
              </a:rPr>
              <a:t>结果</a:t>
            </a:r>
            <a:r>
              <a:rPr lang="en-US" altLang="zh-CN" sz="1400"/>
              <a:t>)</a:t>
            </a:r>
            <a:r>
              <a:rPr lang="en-US" altLang="zh-CN" sz="2000" dirty="0" smtClean="0"/>
              <a:t>		</a:t>
            </a:r>
            <a:endParaRPr lang="en-US" altLang="zh-CN" sz="2000" dirty="0"/>
          </a:p>
          <a:p>
            <a:pPr marL="0" indent="0">
              <a:buNone/>
            </a:pPr>
            <a:r>
              <a:rPr lang="en-US" altLang="zh-CN" sz="1200" dirty="0"/>
              <a:t>                                                                                          </a:t>
            </a:r>
          </a:p>
          <a:p>
            <a:pPr marL="0" indent="0">
              <a:buNone/>
            </a:pPr>
            <a:endParaRPr lang="en-US" altLang="zh-CN" sz="1200" dirty="0"/>
          </a:p>
          <a:p>
            <a:pPr marL="0" indent="0">
              <a:buNone/>
            </a:pPr>
            <a:r>
              <a:rPr lang="en-US" altLang="zh-CN" sz="1200" dirty="0" smtClean="0"/>
              <a:t>                       </a:t>
            </a:r>
            <a:endParaRPr lang="en-US" altLang="zh-CN" sz="1800" dirty="0"/>
          </a:p>
        </p:txBody>
      </p:sp>
      <p:sp>
        <p:nvSpPr>
          <p:cNvPr id="5" name="灯片编号占位符 4"/>
          <p:cNvSpPr>
            <a:spLocks noGrp="1"/>
          </p:cNvSpPr>
          <p:nvPr>
            <p:ph type="sldNum" sz="quarter" idx="12"/>
          </p:nvPr>
        </p:nvSpPr>
        <p:spPr/>
        <p:txBody>
          <a:bodyPr/>
          <a:lstStyle/>
          <a:p>
            <a:fld id="{3E049E6F-25BB-458C-AFA9-7166C7B7D6AD}" type="slidenum">
              <a:rPr lang="zh-CN" altLang="en-US" smtClean="0"/>
              <a:t>17</a:t>
            </a:fld>
            <a:endParaRPr lang="zh-CN" altLang="en-US"/>
          </a:p>
        </p:txBody>
      </p:sp>
      <p:graphicFrame>
        <p:nvGraphicFramePr>
          <p:cNvPr id="4" name="内容占位符 3"/>
          <p:cNvGraphicFramePr>
            <a:graphicFrameLocks/>
          </p:cNvGraphicFramePr>
          <p:nvPr>
            <p:extLst>
              <p:ext uri="{D42A27DB-BD31-4B8C-83A1-F6EECF244321}">
                <p14:modId xmlns:p14="http://schemas.microsoft.com/office/powerpoint/2010/main" val="4126711672"/>
              </p:ext>
            </p:extLst>
          </p:nvPr>
        </p:nvGraphicFramePr>
        <p:xfrm>
          <a:off x="-9053" y="2216740"/>
          <a:ext cx="6563466" cy="931265"/>
        </p:xfrm>
        <a:graphic>
          <a:graphicData uri="http://schemas.openxmlformats.org/drawingml/2006/table">
            <a:tbl>
              <a:tblPr firstRow="1" bandRow="1">
                <a:tableStyleId>{5C22544A-7EE6-4342-B048-85BDC9FD1C3A}</a:tableStyleId>
              </a:tblPr>
              <a:tblGrid>
                <a:gridCol w="1093911">
                  <a:extLst>
                    <a:ext uri="{9D8B030D-6E8A-4147-A177-3AD203B41FA5}">
                      <a16:colId xmlns:a16="http://schemas.microsoft.com/office/drawing/2014/main" val="20000"/>
                    </a:ext>
                  </a:extLst>
                </a:gridCol>
                <a:gridCol w="1093911">
                  <a:extLst>
                    <a:ext uri="{9D8B030D-6E8A-4147-A177-3AD203B41FA5}">
                      <a16:colId xmlns:a16="http://schemas.microsoft.com/office/drawing/2014/main" val="20001"/>
                    </a:ext>
                  </a:extLst>
                </a:gridCol>
                <a:gridCol w="1093911">
                  <a:extLst>
                    <a:ext uri="{9D8B030D-6E8A-4147-A177-3AD203B41FA5}">
                      <a16:colId xmlns:a16="http://schemas.microsoft.com/office/drawing/2014/main" val="20002"/>
                    </a:ext>
                  </a:extLst>
                </a:gridCol>
                <a:gridCol w="1093911">
                  <a:extLst>
                    <a:ext uri="{9D8B030D-6E8A-4147-A177-3AD203B41FA5}">
                      <a16:colId xmlns:a16="http://schemas.microsoft.com/office/drawing/2014/main" val="20003"/>
                    </a:ext>
                  </a:extLst>
                </a:gridCol>
                <a:gridCol w="1093911">
                  <a:extLst>
                    <a:ext uri="{9D8B030D-6E8A-4147-A177-3AD203B41FA5}">
                      <a16:colId xmlns:a16="http://schemas.microsoft.com/office/drawing/2014/main" val="20004"/>
                    </a:ext>
                  </a:extLst>
                </a:gridCol>
                <a:gridCol w="1093911">
                  <a:extLst>
                    <a:ext uri="{9D8B030D-6E8A-4147-A177-3AD203B41FA5}">
                      <a16:colId xmlns:a16="http://schemas.microsoft.com/office/drawing/2014/main" val="20005"/>
                    </a:ext>
                  </a:extLst>
                </a:gridCol>
              </a:tblGrid>
              <a:tr h="327792">
                <a:tc>
                  <a:txBody>
                    <a:bodyPr/>
                    <a:lstStyle/>
                    <a:p>
                      <a:r>
                        <a:rPr lang="en-US" altLang="zh-CN" sz="2000" dirty="0" smtClean="0"/>
                        <a:t>SiPM1</a:t>
                      </a:r>
                      <a:endParaRPr lang="zh-CN" altLang="en-US" sz="2000" dirty="0"/>
                    </a:p>
                  </a:txBody>
                  <a:tcPr marL="68580" marR="68580" marT="34290" marB="34290" anchor="ctr"/>
                </a:tc>
                <a:tc>
                  <a:txBody>
                    <a:bodyPr/>
                    <a:lstStyle/>
                    <a:p>
                      <a:r>
                        <a:rPr lang="en-US" altLang="zh-CN" sz="2000" dirty="0" smtClean="0"/>
                        <a:t>SiPM2</a:t>
                      </a:r>
                      <a:endParaRPr lang="zh-CN" altLang="en-US" sz="2000" dirty="0"/>
                    </a:p>
                  </a:txBody>
                  <a:tcPr marL="68580" marR="68580" marT="34290" marB="34290" anchor="ctr"/>
                </a:tc>
                <a:tc>
                  <a:txBody>
                    <a:bodyPr/>
                    <a:lstStyle/>
                    <a:p>
                      <a:r>
                        <a:rPr lang="en-US" altLang="zh-CN" sz="2000" dirty="0" smtClean="0"/>
                        <a:t>SiPM3</a:t>
                      </a:r>
                      <a:endParaRPr lang="zh-CN" altLang="en-US" sz="2000" dirty="0"/>
                    </a:p>
                  </a:txBody>
                  <a:tcPr marL="68580" marR="68580" marT="34290" marB="34290" anchor="ctr"/>
                </a:tc>
                <a:tc>
                  <a:txBody>
                    <a:bodyPr/>
                    <a:lstStyle/>
                    <a:p>
                      <a:r>
                        <a:rPr lang="en-US" altLang="zh-CN" sz="2000" smtClean="0"/>
                        <a:t>SiPM4</a:t>
                      </a:r>
                      <a:endParaRPr lang="zh-CN" altLang="en-US" sz="2000" dirty="0"/>
                    </a:p>
                  </a:txBody>
                  <a:tcPr marL="68580" marR="68580" marT="34290" marB="34290" anchor="ctr"/>
                </a:tc>
                <a:tc>
                  <a:txBody>
                    <a:bodyPr/>
                    <a:lstStyle/>
                    <a:p>
                      <a:r>
                        <a:rPr lang="en-US" altLang="zh-CN" sz="2000" smtClean="0"/>
                        <a:t>SiPM5</a:t>
                      </a:r>
                      <a:endParaRPr lang="zh-CN" altLang="en-US" sz="2000" dirty="0"/>
                    </a:p>
                  </a:txBody>
                  <a:tcPr marL="68580" marR="68580" marT="34290" marB="34290" anchor="ctr"/>
                </a:tc>
                <a:tc>
                  <a:txBody>
                    <a:bodyPr/>
                    <a:lstStyle/>
                    <a:p>
                      <a:r>
                        <a:rPr lang="en-US" altLang="zh-CN" sz="2000" smtClean="0"/>
                        <a:t>SiPM6</a:t>
                      </a:r>
                      <a:endParaRPr lang="zh-CN" altLang="en-US" sz="2000" dirty="0"/>
                    </a:p>
                  </a:txBody>
                  <a:tcPr marL="68580" marR="68580" marT="34290" marB="34290" anchor="ctr"/>
                </a:tc>
                <a:extLst>
                  <a:ext uri="{0D108BD9-81ED-4DB2-BD59-A6C34878D82A}">
                    <a16:rowId xmlns:a16="http://schemas.microsoft.com/office/drawing/2014/main" val="10000"/>
                  </a:ext>
                </a:extLst>
              </a:tr>
              <a:tr h="557885">
                <a:tc>
                  <a:txBody>
                    <a:bodyPr/>
                    <a:lstStyle/>
                    <a:p>
                      <a:r>
                        <a:rPr lang="en-US" altLang="zh-CN" sz="2000" dirty="0" smtClean="0"/>
                        <a:t>25.43p.e.</a:t>
                      </a:r>
                      <a:endParaRPr lang="zh-CN" altLang="en-US" sz="2000" dirty="0"/>
                    </a:p>
                  </a:txBody>
                  <a:tcPr marL="68580" marR="68580" marT="34290" marB="34290" anchor="ctr"/>
                </a:tc>
                <a:tc>
                  <a:txBody>
                    <a:bodyPr/>
                    <a:lstStyle/>
                    <a:p>
                      <a:r>
                        <a:rPr lang="en-US" altLang="zh-CN" sz="2000" dirty="0" smtClean="0"/>
                        <a:t>25.77p.e.</a:t>
                      </a:r>
                      <a:endParaRPr lang="zh-CN" altLang="en-US" sz="2000" dirty="0"/>
                    </a:p>
                  </a:txBody>
                  <a:tcPr marL="68580" marR="68580" marT="34290" marB="34290" anchor="ctr"/>
                </a:tc>
                <a:tc>
                  <a:txBody>
                    <a:bodyPr/>
                    <a:lstStyle/>
                    <a:p>
                      <a:r>
                        <a:rPr lang="en-US" altLang="zh-CN" sz="2000" dirty="0" smtClean="0"/>
                        <a:t>25.12p.e.</a:t>
                      </a:r>
                      <a:endParaRPr lang="zh-CN" altLang="en-US" sz="2000" dirty="0"/>
                    </a:p>
                  </a:txBody>
                  <a:tcPr marL="68580" marR="68580" marT="34290" marB="34290" anchor="ctr"/>
                </a:tc>
                <a:tc>
                  <a:txBody>
                    <a:bodyPr/>
                    <a:lstStyle/>
                    <a:p>
                      <a:r>
                        <a:rPr lang="en-US" altLang="zh-CN" sz="2000" smtClean="0"/>
                        <a:t>24.06p.e.</a:t>
                      </a:r>
                      <a:endParaRPr lang="zh-CN" altLang="en-US" sz="2000" dirty="0"/>
                    </a:p>
                  </a:txBody>
                  <a:tcPr marL="68580" marR="68580" marT="34290" marB="34290" anchor="ctr"/>
                </a:tc>
                <a:tc>
                  <a:txBody>
                    <a:bodyPr/>
                    <a:lstStyle/>
                    <a:p>
                      <a:r>
                        <a:rPr lang="en-US" altLang="zh-CN" sz="2000" smtClean="0"/>
                        <a:t>23.44p.e.</a:t>
                      </a:r>
                      <a:endParaRPr lang="zh-CN" altLang="en-US" sz="2000" dirty="0"/>
                    </a:p>
                  </a:txBody>
                  <a:tcPr marL="68580" marR="68580" marT="34290" marB="34290" anchor="ctr"/>
                </a:tc>
                <a:tc>
                  <a:txBody>
                    <a:bodyPr/>
                    <a:lstStyle/>
                    <a:p>
                      <a:r>
                        <a:rPr lang="en-US" altLang="zh-CN" sz="2000" dirty="0" smtClean="0"/>
                        <a:t>24.61p.e.</a:t>
                      </a:r>
                      <a:endParaRPr lang="zh-CN" altLang="en-US" sz="2000" dirty="0"/>
                    </a:p>
                  </a:txBody>
                  <a:tcPr marL="68580" marR="68580" marT="34290" marB="34290" anchor="ctr"/>
                </a:tc>
                <a:extLst>
                  <a:ext uri="{0D108BD9-81ED-4DB2-BD59-A6C34878D82A}">
                    <a16:rowId xmlns:a16="http://schemas.microsoft.com/office/drawing/2014/main" val="10001"/>
                  </a:ext>
                </a:extLst>
              </a:tr>
            </a:tbl>
          </a:graphicData>
        </a:graphic>
      </p:graphicFrame>
      <p:pic>
        <p:nvPicPr>
          <p:cNvPr id="8" name="图片 7"/>
          <p:cNvPicPr>
            <a:picLocks noChangeAspect="1"/>
          </p:cNvPicPr>
          <p:nvPr/>
        </p:nvPicPr>
        <p:blipFill>
          <a:blip r:embed="rId4"/>
          <a:stretch>
            <a:fillRect/>
          </a:stretch>
        </p:blipFill>
        <p:spPr>
          <a:xfrm>
            <a:off x="3037976" y="4221088"/>
            <a:ext cx="6101015" cy="2215770"/>
          </a:xfrm>
          <a:prstGeom prst="rect">
            <a:avLst/>
          </a:prstGeom>
        </p:spPr>
      </p:pic>
      <p:sp>
        <p:nvSpPr>
          <p:cNvPr id="12" name="矩形 11"/>
          <p:cNvSpPr/>
          <p:nvPr/>
        </p:nvSpPr>
        <p:spPr>
          <a:xfrm>
            <a:off x="1700589" y="1028810"/>
            <a:ext cx="4751109" cy="461665"/>
          </a:xfrm>
          <a:prstGeom prst="rect">
            <a:avLst/>
          </a:prstGeom>
        </p:spPr>
        <p:txBody>
          <a:bodyPr wrap="none">
            <a:spAutoFit/>
          </a:bodyPr>
          <a:lstStyle/>
          <a:p>
            <a:r>
              <a:rPr lang="zh-CN" altLang="en-US" sz="2400" b="1" smtClean="0"/>
              <a:t>北师大</a:t>
            </a:r>
            <a:r>
              <a:rPr lang="en-US" altLang="zh-CN" sz="2400" b="1" smtClean="0"/>
              <a:t>SiPM</a:t>
            </a:r>
            <a:r>
              <a:rPr lang="zh-CN" altLang="en-US" sz="2400" b="1" smtClean="0"/>
              <a:t>测试</a:t>
            </a:r>
            <a:r>
              <a:rPr lang="en-US" altLang="zh-CN" b="1" smtClean="0"/>
              <a:t>(</a:t>
            </a:r>
            <a:r>
              <a:rPr lang="en-US" altLang="zh-CN" b="1" smtClean="0">
                <a:solidFill>
                  <a:srgbClr val="FF0000"/>
                </a:solidFill>
              </a:rPr>
              <a:t>1mmx1mm</a:t>
            </a:r>
            <a:r>
              <a:rPr lang="zh-CN" altLang="en-US" b="1" smtClean="0">
                <a:solidFill>
                  <a:srgbClr val="FF0000"/>
                </a:solidFill>
              </a:rPr>
              <a:t> </a:t>
            </a:r>
            <a:r>
              <a:rPr lang="en-US" altLang="zh-CN" b="1" smtClean="0">
                <a:solidFill>
                  <a:srgbClr val="FF0000"/>
                </a:solidFill>
              </a:rPr>
              <a:t>10umSiPM</a:t>
            </a:r>
            <a:r>
              <a:rPr lang="en-US" altLang="zh-CN" b="1" smtClean="0"/>
              <a:t>) </a:t>
            </a:r>
            <a:endParaRPr lang="zh-CN" altLang="en-US" b="1" dirty="0"/>
          </a:p>
        </p:txBody>
      </p:sp>
      <p:sp>
        <p:nvSpPr>
          <p:cNvPr id="13" name="文本框 12"/>
          <p:cNvSpPr txBox="1"/>
          <p:nvPr/>
        </p:nvSpPr>
        <p:spPr>
          <a:xfrm>
            <a:off x="393501" y="6276696"/>
            <a:ext cx="1415772" cy="461665"/>
          </a:xfrm>
          <a:prstGeom prst="rect">
            <a:avLst/>
          </a:prstGeom>
          <a:noFill/>
        </p:spPr>
        <p:txBody>
          <a:bodyPr wrap="none" rtlCol="0">
            <a:spAutoFit/>
          </a:bodyPr>
          <a:lstStyle/>
          <a:p>
            <a:r>
              <a:rPr lang="zh-CN" altLang="en-US" sz="2400" b="1"/>
              <a:t>单光子谱</a:t>
            </a:r>
            <a:endParaRPr lang="zh-CN" altLang="en-US" sz="2400" b="1" dirty="0"/>
          </a:p>
        </p:txBody>
      </p:sp>
      <p:cxnSp>
        <p:nvCxnSpPr>
          <p:cNvPr id="10" name="直接箭头连接符 9"/>
          <p:cNvCxnSpPr/>
          <p:nvPr/>
        </p:nvCxnSpPr>
        <p:spPr>
          <a:xfrm flipH="1">
            <a:off x="8019135" y="2023231"/>
            <a:ext cx="212921" cy="237833"/>
          </a:xfrm>
          <a:prstGeom prst="straightConnector1">
            <a:avLst/>
          </a:prstGeom>
          <a:ln w="38100">
            <a:solidFill>
              <a:srgbClr val="FFFF00"/>
            </a:solidFill>
            <a:tailEnd type="triangle"/>
          </a:ln>
        </p:spPr>
        <p:style>
          <a:lnRef idx="1">
            <a:schemeClr val="accent2"/>
          </a:lnRef>
          <a:fillRef idx="0">
            <a:schemeClr val="accent2"/>
          </a:fillRef>
          <a:effectRef idx="0">
            <a:schemeClr val="accent2"/>
          </a:effectRef>
          <a:fontRef idx="minor">
            <a:schemeClr val="tx1"/>
          </a:fontRef>
        </p:style>
      </p:cxnSp>
      <p:sp>
        <p:nvSpPr>
          <p:cNvPr id="15" name="文本框 14"/>
          <p:cNvSpPr txBox="1"/>
          <p:nvPr/>
        </p:nvSpPr>
        <p:spPr>
          <a:xfrm>
            <a:off x="7554767" y="1700808"/>
            <a:ext cx="1141659" cy="369332"/>
          </a:xfrm>
          <a:prstGeom prst="rect">
            <a:avLst/>
          </a:prstGeom>
          <a:noFill/>
        </p:spPr>
        <p:txBody>
          <a:bodyPr wrap="none" rtlCol="0">
            <a:spAutoFit/>
          </a:bodyPr>
          <a:lstStyle/>
          <a:p>
            <a:r>
              <a:rPr lang="en-US" altLang="zh-CN" b="1" dirty="0" smtClean="0">
                <a:solidFill>
                  <a:srgbClr val="FFFF00"/>
                </a:solidFill>
              </a:rPr>
              <a:t>NDL-</a:t>
            </a:r>
            <a:r>
              <a:rPr lang="en-US" altLang="zh-CN" b="1" dirty="0" err="1" smtClean="0">
                <a:solidFill>
                  <a:srgbClr val="FFFF00"/>
                </a:solidFill>
              </a:rPr>
              <a:t>SiPM</a:t>
            </a:r>
            <a:endParaRPr lang="zh-CN" altLang="en-US" b="1" dirty="0">
              <a:solidFill>
                <a:srgbClr val="FFFF00"/>
              </a:solidFill>
            </a:endParaRPr>
          </a:p>
        </p:txBody>
      </p:sp>
      <p:sp>
        <p:nvSpPr>
          <p:cNvPr id="19" name="矩形 18"/>
          <p:cNvSpPr/>
          <p:nvPr/>
        </p:nvSpPr>
        <p:spPr>
          <a:xfrm>
            <a:off x="4572000" y="3917314"/>
            <a:ext cx="3042821" cy="400110"/>
          </a:xfrm>
          <a:prstGeom prst="rect">
            <a:avLst/>
          </a:prstGeom>
        </p:spPr>
        <p:txBody>
          <a:bodyPr wrap="none">
            <a:spAutoFit/>
          </a:bodyPr>
          <a:lstStyle/>
          <a:p>
            <a:r>
              <a:rPr lang="en-US" altLang="zh-CN" sz="2000" b="1" dirty="0"/>
              <a:t>NDL-</a:t>
            </a:r>
            <a:r>
              <a:rPr lang="en-US" altLang="zh-CN" sz="2000" b="1" dirty="0" err="1"/>
              <a:t>SiPM</a:t>
            </a:r>
            <a:r>
              <a:rPr lang="en-US" altLang="zh-CN" sz="2000" b="1" dirty="0"/>
              <a:t>    </a:t>
            </a:r>
            <a:r>
              <a:rPr lang="zh-CN" altLang="en-US" sz="2000" b="1" dirty="0"/>
              <a:t>11-1010</a:t>
            </a:r>
            <a:r>
              <a:rPr lang="zh-CN" altLang="en-US" sz="2000" b="1" smtClean="0"/>
              <a:t>C </a:t>
            </a:r>
            <a:r>
              <a:rPr lang="zh-CN" altLang="en-US" sz="2000" b="1"/>
              <a:t>参数</a:t>
            </a:r>
            <a:endParaRPr lang="zh-CN" altLang="en-US" sz="2000" dirty="0"/>
          </a:p>
        </p:txBody>
      </p:sp>
      <p:sp>
        <p:nvSpPr>
          <p:cNvPr id="20" name="圆角矩形 19"/>
          <p:cNvSpPr/>
          <p:nvPr/>
        </p:nvSpPr>
        <p:spPr>
          <a:xfrm>
            <a:off x="8249328" y="4890165"/>
            <a:ext cx="621138" cy="2799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8244408" y="4549741"/>
            <a:ext cx="621138" cy="2799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8244408" y="6021288"/>
            <a:ext cx="621138" cy="2799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80080" y="14057"/>
            <a:ext cx="3058385" cy="523220"/>
          </a:xfrm>
          <a:prstGeom prst="rect">
            <a:avLst/>
          </a:prstGeom>
        </p:spPr>
        <p:txBody>
          <a:bodyPr wrap="square">
            <a:spAutoFit/>
          </a:bodyPr>
          <a:lstStyle/>
          <a:p>
            <a:r>
              <a:rPr lang="zh-CN" altLang="en-US" sz="2800" b="1"/>
              <a:t>模拟型强子量能器</a:t>
            </a:r>
            <a:endParaRPr lang="zh-CN" altLang="en-US" sz="2800" b="1" dirty="0"/>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5970" y="55278"/>
            <a:ext cx="1659766" cy="986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矩形 17"/>
          <p:cNvSpPr/>
          <p:nvPr/>
        </p:nvSpPr>
        <p:spPr>
          <a:xfrm flipV="1">
            <a:off x="-14683" y="551336"/>
            <a:ext cx="4217318"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flipV="1">
            <a:off x="4171598" y="-2"/>
            <a:ext cx="45719" cy="597056"/>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70397575"/>
      </p:ext>
    </p:extLst>
  </p:cSld>
  <p:clrMapOvr>
    <a:masterClrMapping/>
  </p:clrMapOvr>
  <mc:AlternateContent xmlns:mc="http://schemas.openxmlformats.org/markup-compatibility/2006" xmlns:p14="http://schemas.microsoft.com/office/powerpoint/2010/main">
    <mc:Choice Requires="p14">
      <p:transition spd="slow" p14:dur="2000" advTm="6577"/>
    </mc:Choice>
    <mc:Fallback xmlns="">
      <p:transition spd="slow" advTm="657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467544" y="3695971"/>
            <a:ext cx="3791394" cy="2931023"/>
          </a:xfrm>
          <a:prstGeom prst="rect">
            <a:avLst/>
          </a:prstGeom>
        </p:spPr>
      </p:pic>
      <p:pic>
        <p:nvPicPr>
          <p:cNvPr id="13" name="图片 12"/>
          <p:cNvPicPr>
            <a:picLocks noChangeAspect="1"/>
          </p:cNvPicPr>
          <p:nvPr/>
        </p:nvPicPr>
        <p:blipFill>
          <a:blip r:embed="rId3"/>
          <a:stretch>
            <a:fillRect/>
          </a:stretch>
        </p:blipFill>
        <p:spPr>
          <a:xfrm>
            <a:off x="4921118" y="3695972"/>
            <a:ext cx="3879256" cy="2966490"/>
          </a:xfrm>
          <a:prstGeom prst="rect">
            <a:avLst/>
          </a:prstGeom>
        </p:spPr>
      </p:pic>
      <p:sp>
        <p:nvSpPr>
          <p:cNvPr id="2" name="灯片编号占位符 1"/>
          <p:cNvSpPr>
            <a:spLocks noGrp="1"/>
          </p:cNvSpPr>
          <p:nvPr>
            <p:ph type="sldNum" sz="quarter" idx="12"/>
          </p:nvPr>
        </p:nvSpPr>
        <p:spPr/>
        <p:txBody>
          <a:bodyPr/>
          <a:lstStyle/>
          <a:p>
            <a:fld id="{0C913308-F349-4B6D-A68A-DD1791B4A57B}" type="slidenum">
              <a:rPr lang="zh-CN" altLang="en-US" smtClean="0"/>
              <a:t>18</a:t>
            </a:fld>
            <a:endParaRPr lang="zh-CN" altLang="en-US"/>
          </a:p>
        </p:txBody>
      </p:sp>
      <p:sp>
        <p:nvSpPr>
          <p:cNvPr id="4" name="文本框 3"/>
          <p:cNvSpPr txBox="1"/>
          <p:nvPr/>
        </p:nvSpPr>
        <p:spPr>
          <a:xfrm>
            <a:off x="216823" y="45188"/>
            <a:ext cx="3057247" cy="523220"/>
          </a:xfrm>
          <a:prstGeom prst="rect">
            <a:avLst/>
          </a:prstGeom>
          <a:noFill/>
        </p:spPr>
        <p:txBody>
          <a:bodyPr wrap="none" rtlCol="0">
            <a:spAutoFit/>
          </a:bodyPr>
          <a:lstStyle/>
          <a:p>
            <a:r>
              <a:rPr lang="zh-CN" altLang="en-US" sz="2800" b="1"/>
              <a:t>模拟型强子量能器</a:t>
            </a:r>
            <a:endParaRPr lang="zh-CN" altLang="en-US" sz="2800" b="1" dirty="0"/>
          </a:p>
        </p:txBody>
      </p:sp>
      <p:sp>
        <p:nvSpPr>
          <p:cNvPr id="5" name="文本框 4"/>
          <p:cNvSpPr txBox="1"/>
          <p:nvPr/>
        </p:nvSpPr>
        <p:spPr>
          <a:xfrm>
            <a:off x="74548" y="801384"/>
            <a:ext cx="4954651" cy="2616101"/>
          </a:xfrm>
          <a:prstGeom prst="rect">
            <a:avLst/>
          </a:prstGeom>
          <a:noFill/>
        </p:spPr>
        <p:txBody>
          <a:bodyPr wrap="square" rtlCol="0">
            <a:spAutoFit/>
          </a:bodyPr>
          <a:lstStyle/>
          <a:p>
            <a:r>
              <a:rPr lang="zh-CN" altLang="en-US" sz="2000" b="1"/>
              <a:t>模拟型强子量能</a:t>
            </a:r>
            <a:r>
              <a:rPr lang="zh-CN" altLang="en-US" sz="2000" b="1" smtClean="0"/>
              <a:t>器原型机初步方案</a:t>
            </a:r>
            <a:endParaRPr lang="en-US" altLang="zh-CN" sz="2000" b="1" smtClean="0"/>
          </a:p>
          <a:p>
            <a:pPr marL="342900" indent="-342900">
              <a:buFont typeface="Arial" panose="020B0604020202020204" pitchFamily="34" charset="0"/>
              <a:buChar char="•"/>
            </a:pPr>
            <a:r>
              <a:rPr lang="zh-CN" altLang="en-US" sz="2400"/>
              <a:t>原型机尺寸</a:t>
            </a:r>
            <a:r>
              <a:rPr lang="en-US" altLang="zh-CN" sz="2400"/>
              <a:t>:</a:t>
            </a:r>
            <a:r>
              <a:rPr lang="en-US" altLang="zh-CN" sz="1600" smtClean="0"/>
              <a:t>51*51*87.5cm</a:t>
            </a:r>
            <a:r>
              <a:rPr lang="en-US" altLang="zh-CN" sz="1600" baseline="30000" smtClean="0"/>
              <a:t>3</a:t>
            </a:r>
            <a:endParaRPr lang="en-US" altLang="zh-CN" sz="1600" b="1" smtClean="0"/>
          </a:p>
          <a:p>
            <a:pPr marL="342900" indent="-342900">
              <a:buFont typeface="Arial" panose="020B0604020202020204" pitchFamily="34" charset="0"/>
              <a:buChar char="•"/>
            </a:pPr>
            <a:r>
              <a:rPr lang="en-US" altLang="zh-CN" sz="2400"/>
              <a:t> </a:t>
            </a:r>
            <a:r>
              <a:rPr lang="zh-CN" altLang="en-US" sz="2400"/>
              <a:t>层数：</a:t>
            </a:r>
            <a:r>
              <a:rPr lang="en-US" altLang="zh-CN" sz="1600"/>
              <a:t>35 </a:t>
            </a:r>
            <a:r>
              <a:rPr lang="zh-CN" altLang="en-US" sz="1600"/>
              <a:t>层</a:t>
            </a:r>
            <a:endParaRPr lang="en-US" altLang="zh-CN" sz="1600"/>
          </a:p>
          <a:p>
            <a:pPr marL="342900" indent="-342900">
              <a:buFont typeface="Arial" panose="020B0604020202020204" pitchFamily="34" charset="0"/>
              <a:buChar char="•"/>
            </a:pPr>
            <a:r>
              <a:rPr lang="zh-CN" altLang="en-US" sz="2400" smtClean="0"/>
              <a:t>探测单元</a:t>
            </a:r>
            <a:r>
              <a:rPr lang="en-US" altLang="zh-CN" sz="2400" smtClean="0"/>
              <a:t>:</a:t>
            </a:r>
            <a:r>
              <a:rPr lang="en-US" altLang="zh-CN" sz="2400">
                <a:solidFill>
                  <a:srgbClr val="000000"/>
                </a:solidFill>
              </a:rPr>
              <a:t> </a:t>
            </a:r>
            <a:r>
              <a:rPr lang="en-US" altLang="zh-CN" sz="1600"/>
              <a:t>3cm×3cm </a:t>
            </a:r>
          </a:p>
          <a:p>
            <a:pPr marL="342900" indent="-342900">
              <a:buFont typeface="Arial" panose="020B0604020202020204" pitchFamily="34" charset="0"/>
              <a:buChar char="•"/>
            </a:pPr>
            <a:r>
              <a:rPr lang="zh-CN" altLang="en-US" sz="2400" smtClean="0"/>
              <a:t>吸收层</a:t>
            </a:r>
            <a:r>
              <a:rPr lang="en-US" altLang="zh-CN" sz="2400" smtClean="0"/>
              <a:t>: </a:t>
            </a:r>
            <a:r>
              <a:rPr lang="en-US" altLang="zh-CN" sz="1600"/>
              <a:t>stainless steel</a:t>
            </a:r>
            <a:endParaRPr lang="en-US" altLang="zh-CN" sz="1600" dirty="0"/>
          </a:p>
          <a:p>
            <a:pPr marL="342900" indent="-342900">
              <a:buFont typeface="Arial" panose="020B0604020202020204" pitchFamily="34" charset="0"/>
              <a:buChar char="•"/>
            </a:pPr>
            <a:r>
              <a:rPr lang="zh-CN" altLang="en-US" sz="2400"/>
              <a:t>读出芯片</a:t>
            </a:r>
            <a:r>
              <a:rPr lang="zh-CN" altLang="en-US" sz="2400" smtClean="0"/>
              <a:t>： </a:t>
            </a:r>
            <a:r>
              <a:rPr lang="en-US" altLang="zh-CN" sz="1600"/>
              <a:t>SPIROC-2E</a:t>
            </a:r>
          </a:p>
          <a:p>
            <a:pPr marL="342900" indent="-342900">
              <a:buFont typeface="Arial" panose="020B0604020202020204" pitchFamily="34" charset="0"/>
              <a:buChar char="•"/>
            </a:pPr>
            <a:r>
              <a:rPr lang="zh-CN" altLang="en-US" sz="2400">
                <a:solidFill>
                  <a:srgbClr val="000000"/>
                </a:solidFill>
              </a:rPr>
              <a:t>总的通道</a:t>
            </a:r>
            <a:r>
              <a:rPr lang="zh-CN" altLang="en-US" sz="2400" smtClean="0">
                <a:solidFill>
                  <a:srgbClr val="000000"/>
                </a:solidFill>
              </a:rPr>
              <a:t>数：</a:t>
            </a:r>
            <a:r>
              <a:rPr lang="en-US" altLang="zh-CN" sz="1600"/>
              <a:t>17*17*35=10115</a:t>
            </a:r>
          </a:p>
        </p:txBody>
      </p:sp>
      <p:sp>
        <p:nvSpPr>
          <p:cNvPr id="9" name="文本框 8"/>
          <p:cNvSpPr txBox="1"/>
          <p:nvPr/>
        </p:nvSpPr>
        <p:spPr>
          <a:xfrm>
            <a:off x="1901893" y="4788216"/>
            <a:ext cx="2090188" cy="369332"/>
          </a:xfrm>
          <a:prstGeom prst="rect">
            <a:avLst/>
          </a:prstGeom>
          <a:noFill/>
        </p:spPr>
        <p:txBody>
          <a:bodyPr wrap="none" rtlCol="0">
            <a:spAutoFit/>
          </a:bodyPr>
          <a:lstStyle/>
          <a:p>
            <a:r>
              <a:rPr lang="en-US" altLang="zh-CN" b="1" dirty="0" smtClean="0">
                <a:solidFill>
                  <a:srgbClr val="0000FF"/>
                </a:solidFill>
              </a:rPr>
              <a:t>Pi Energy resolution</a:t>
            </a:r>
            <a:endParaRPr lang="zh-CN" altLang="en-US" b="1" dirty="0">
              <a:solidFill>
                <a:srgbClr val="0000FF"/>
              </a:solidFill>
            </a:endParaRPr>
          </a:p>
        </p:txBody>
      </p:sp>
      <p:sp>
        <p:nvSpPr>
          <p:cNvPr id="10" name="文本框 9"/>
          <p:cNvSpPr txBox="1"/>
          <p:nvPr/>
        </p:nvSpPr>
        <p:spPr>
          <a:xfrm>
            <a:off x="1043608" y="4278510"/>
            <a:ext cx="1995611" cy="400110"/>
          </a:xfrm>
          <a:prstGeom prst="rect">
            <a:avLst/>
          </a:prstGeom>
          <a:noFill/>
        </p:spPr>
        <p:txBody>
          <a:bodyPr wrap="none" rtlCol="0">
            <a:spAutoFit/>
          </a:bodyPr>
          <a:lstStyle/>
          <a:p>
            <a:r>
              <a:rPr lang="en-US" altLang="zh-CN" sz="2000" b="1" dirty="0" smtClean="0">
                <a:solidFill>
                  <a:srgbClr val="0000FF"/>
                </a:solidFill>
              </a:rPr>
              <a:t>Simulation result</a:t>
            </a:r>
            <a:endParaRPr lang="zh-CN" altLang="en-US" sz="2000" b="1" dirty="0">
              <a:solidFill>
                <a:srgbClr val="0000FF"/>
              </a:solidFill>
            </a:endParaRPr>
          </a:p>
        </p:txBody>
      </p:sp>
      <p:sp>
        <p:nvSpPr>
          <p:cNvPr id="11" name="文本框 10"/>
          <p:cNvSpPr txBox="1"/>
          <p:nvPr/>
        </p:nvSpPr>
        <p:spPr>
          <a:xfrm>
            <a:off x="6228184" y="5517232"/>
            <a:ext cx="1910010" cy="369332"/>
          </a:xfrm>
          <a:prstGeom prst="rect">
            <a:avLst/>
          </a:prstGeom>
          <a:noFill/>
        </p:spPr>
        <p:txBody>
          <a:bodyPr wrap="none" rtlCol="0">
            <a:spAutoFit/>
          </a:bodyPr>
          <a:lstStyle/>
          <a:p>
            <a:r>
              <a:rPr lang="en-US" altLang="zh-CN" b="1" dirty="0" smtClean="0">
                <a:solidFill>
                  <a:srgbClr val="0000FF"/>
                </a:solidFill>
              </a:rPr>
              <a:t>Pi Energy linearity</a:t>
            </a:r>
            <a:endParaRPr lang="zh-CN" altLang="en-US" b="1" dirty="0">
              <a:solidFill>
                <a:srgbClr val="0000FF"/>
              </a:solidFill>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835753"/>
            <a:ext cx="3186087" cy="2721718"/>
          </a:xfrm>
          <a:prstGeom prst="rect">
            <a:avLst/>
          </a:prstGeom>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298" y="108512"/>
            <a:ext cx="1223722" cy="7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矩形 15"/>
          <p:cNvSpPr/>
          <p:nvPr/>
        </p:nvSpPr>
        <p:spPr>
          <a:xfrm flipV="1">
            <a:off x="-14683" y="551336"/>
            <a:ext cx="4217318"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flipV="1">
            <a:off x="4171598" y="-2"/>
            <a:ext cx="45719" cy="597056"/>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12342493"/>
      </p:ext>
    </p:extLst>
  </p:cSld>
  <p:clrMapOvr>
    <a:masterClrMapping/>
  </p:clrMapOvr>
  <mc:AlternateContent xmlns:mc="http://schemas.openxmlformats.org/markup-compatibility/2006" xmlns:p14="http://schemas.microsoft.com/office/powerpoint/2010/main">
    <mc:Choice Requires="p14">
      <p:transition spd="slow" p14:dur="2000" advTm="520"/>
    </mc:Choice>
    <mc:Fallback xmlns="">
      <p:transition spd="slow" advTm="52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003710" y="1555675"/>
            <a:ext cx="2031325" cy="461665"/>
          </a:xfrm>
          <a:prstGeom prst="rect">
            <a:avLst/>
          </a:prstGeom>
          <a:noFill/>
        </p:spPr>
        <p:txBody>
          <a:bodyPr wrap="none" rtlCol="0">
            <a:spAutoFit/>
          </a:bodyPr>
          <a:lstStyle/>
          <a:p>
            <a:r>
              <a:rPr lang="zh-CN" altLang="en-US" sz="2400" b="1" smtClean="0"/>
              <a:t>下一步的研究</a:t>
            </a:r>
            <a:endParaRPr lang="zh-CN" altLang="en-US" sz="2400" b="1" dirty="0"/>
          </a:p>
        </p:txBody>
      </p:sp>
      <p:sp>
        <p:nvSpPr>
          <p:cNvPr id="2" name="文本框 1"/>
          <p:cNvSpPr txBox="1"/>
          <p:nvPr/>
        </p:nvSpPr>
        <p:spPr>
          <a:xfrm>
            <a:off x="124122" y="2352193"/>
            <a:ext cx="8391228" cy="28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smtClean="0"/>
              <a:t>ASCI</a:t>
            </a:r>
            <a:r>
              <a:rPr lang="zh-CN" altLang="en-US" sz="2400" smtClean="0"/>
              <a:t>芯片读出研究</a:t>
            </a:r>
            <a:endParaRPr lang="en-US" altLang="zh-CN" sz="2400" dirty="0" smtClean="0"/>
          </a:p>
          <a:p>
            <a:pPr marL="285750" indent="-285750">
              <a:lnSpc>
                <a:spcPct val="150000"/>
              </a:lnSpc>
              <a:buFont typeface="Arial" panose="020B0604020202020204" pitchFamily="34" charset="0"/>
              <a:buChar char="•"/>
            </a:pPr>
            <a:r>
              <a:rPr lang="zh-CN" altLang="en-US" sz="2400" smtClean="0"/>
              <a:t>注塑型闪烁体的生产及测试</a:t>
            </a:r>
            <a:endParaRPr lang="en-US" altLang="zh-CN" sz="2400" dirty="0"/>
          </a:p>
          <a:p>
            <a:pPr marL="285750" indent="-285750">
              <a:lnSpc>
                <a:spcPct val="150000"/>
              </a:lnSpc>
              <a:buFont typeface="Arial" panose="020B0604020202020204" pitchFamily="34" charset="0"/>
              <a:buChar char="•"/>
            </a:pPr>
            <a:r>
              <a:rPr lang="zh-CN" altLang="en-US" sz="2400" smtClean="0"/>
              <a:t>北师大</a:t>
            </a:r>
            <a:r>
              <a:rPr lang="en-US" altLang="zh-CN" sz="2400" smtClean="0"/>
              <a:t>NDL-SiPM</a:t>
            </a:r>
            <a:r>
              <a:rPr lang="zh-CN" altLang="en-US" sz="2400" smtClean="0"/>
              <a:t>的测试</a:t>
            </a:r>
            <a:endParaRPr lang="en-US" altLang="zh-CN" sz="2400" dirty="0" smtClean="0"/>
          </a:p>
          <a:p>
            <a:pPr marL="285750" indent="-285750">
              <a:lnSpc>
                <a:spcPct val="150000"/>
              </a:lnSpc>
              <a:buFont typeface="Arial" panose="020B0604020202020204" pitchFamily="34" charset="0"/>
              <a:buChar char="•"/>
            </a:pPr>
            <a:r>
              <a:rPr lang="zh-CN" altLang="en-US" sz="2400" smtClean="0"/>
              <a:t>探测单元的批量自动化测试</a:t>
            </a:r>
            <a:endParaRPr lang="en-US" altLang="zh-CN" sz="2400" dirty="0" smtClean="0"/>
          </a:p>
          <a:p>
            <a:pPr marL="285750" indent="-285750">
              <a:lnSpc>
                <a:spcPct val="150000"/>
              </a:lnSpc>
              <a:buFont typeface="Arial" panose="020B0604020202020204" pitchFamily="34" charset="0"/>
              <a:buChar char="•"/>
            </a:pPr>
            <a:r>
              <a:rPr lang="en-US" altLang="zh-CN" sz="2400" smtClean="0"/>
              <a:t>AHCAL</a:t>
            </a:r>
            <a:r>
              <a:rPr lang="zh-CN" altLang="en-US" sz="2400" smtClean="0"/>
              <a:t>的进一步模拟及重建</a:t>
            </a:r>
            <a:endParaRPr lang="en-US" altLang="zh-CN" sz="2400" dirty="0"/>
          </a:p>
        </p:txBody>
      </p:sp>
      <p:sp>
        <p:nvSpPr>
          <p:cNvPr id="23" name="灯片编号占位符 22"/>
          <p:cNvSpPr>
            <a:spLocks noGrp="1"/>
          </p:cNvSpPr>
          <p:nvPr>
            <p:ph type="sldNum" sz="quarter" idx="12"/>
          </p:nvPr>
        </p:nvSpPr>
        <p:spPr/>
        <p:txBody>
          <a:bodyPr/>
          <a:lstStyle/>
          <a:p>
            <a:fld id="{0C913308-F349-4B6D-A68A-DD1791B4A57B}" type="slidenum">
              <a:rPr lang="zh-CN" altLang="en-US" b="1" smtClean="0"/>
              <a:t>19</a:t>
            </a:fld>
            <a:endParaRPr lang="zh-CN" altLang="en-US" b="1" dirty="0"/>
          </a:p>
        </p:txBody>
      </p:sp>
      <p:sp>
        <p:nvSpPr>
          <p:cNvPr id="12" name="矩形 11"/>
          <p:cNvSpPr/>
          <p:nvPr/>
        </p:nvSpPr>
        <p:spPr>
          <a:xfrm>
            <a:off x="297463" y="28116"/>
            <a:ext cx="3057247" cy="523220"/>
          </a:xfrm>
          <a:prstGeom prst="rect">
            <a:avLst/>
          </a:prstGeom>
        </p:spPr>
        <p:txBody>
          <a:bodyPr wrap="none">
            <a:spAutoFit/>
          </a:bodyPr>
          <a:lstStyle/>
          <a:p>
            <a:r>
              <a:rPr lang="zh-CN" altLang="en-US" sz="2800" b="1"/>
              <a:t>模拟型强子量能器</a:t>
            </a:r>
            <a:endParaRPr lang="zh-CN" altLang="en-US" sz="2800" b="1"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024" y="117194"/>
            <a:ext cx="1839458" cy="1093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flipV="1">
            <a:off x="-14683" y="551336"/>
            <a:ext cx="4217318"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V="1">
            <a:off x="4171598" y="-2"/>
            <a:ext cx="45719" cy="597056"/>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9507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39283" y="1100210"/>
            <a:ext cx="1415772" cy="461665"/>
          </a:xfrm>
          <a:prstGeom prst="rect">
            <a:avLst/>
          </a:prstGeom>
          <a:noFill/>
        </p:spPr>
        <p:txBody>
          <a:bodyPr wrap="none" rtlCol="0">
            <a:spAutoFit/>
          </a:bodyPr>
          <a:lstStyle/>
          <a:p>
            <a:r>
              <a:rPr lang="zh-CN" altLang="en-US" sz="2400"/>
              <a:t>主要内容</a:t>
            </a:r>
            <a:endParaRPr lang="zh-CN" altLang="en-US" sz="2400" dirty="0"/>
          </a:p>
        </p:txBody>
      </p:sp>
      <p:sp>
        <p:nvSpPr>
          <p:cNvPr id="4" name="文本框 3"/>
          <p:cNvSpPr txBox="1"/>
          <p:nvPr/>
        </p:nvSpPr>
        <p:spPr>
          <a:xfrm>
            <a:off x="1547664" y="2024845"/>
            <a:ext cx="6110436" cy="2908489"/>
          </a:xfrm>
          <a:prstGeom prst="rect">
            <a:avLst/>
          </a:prstGeom>
          <a:noFill/>
        </p:spPr>
        <p:txBody>
          <a:bodyPr wrap="square" rtlCol="0">
            <a:spAutoFit/>
          </a:bodyPr>
          <a:lstStyle/>
          <a:p>
            <a:r>
              <a:rPr lang="zh-CN" altLang="en-US" sz="2100"/>
              <a:t>一、</a:t>
            </a:r>
            <a:r>
              <a:rPr lang="en-US" altLang="zh-CN" sz="2100"/>
              <a:t>CEPC</a:t>
            </a:r>
            <a:r>
              <a:rPr lang="zh-CN" altLang="en-US" sz="2100"/>
              <a:t>量能器的要求</a:t>
            </a:r>
            <a:endParaRPr lang="en-US" altLang="zh-CN" sz="2100" dirty="0"/>
          </a:p>
          <a:p>
            <a:pPr marL="214313" indent="-214313">
              <a:buFont typeface="Calibri" panose="020F0502020204030204" pitchFamily="34" charset="0"/>
              <a:buChar char="—"/>
            </a:pPr>
            <a:endParaRPr lang="zh-CN" altLang="en-US" sz="2100" dirty="0"/>
          </a:p>
          <a:p>
            <a:endParaRPr lang="en-US" altLang="zh-CN" sz="2100" dirty="0"/>
          </a:p>
          <a:p>
            <a:r>
              <a:rPr lang="zh-CN" altLang="en-US" sz="2100"/>
              <a:t>二、强子量能器两种方案的进展</a:t>
            </a:r>
            <a:endParaRPr lang="en-US" altLang="zh-CN" sz="2100"/>
          </a:p>
          <a:p>
            <a:r>
              <a:rPr lang="en-US" altLang="zh-CN" sz="2100"/>
              <a:t>      </a:t>
            </a:r>
            <a:r>
              <a:rPr lang="en-US" altLang="zh-CN" sz="1500"/>
              <a:t>1</a:t>
            </a:r>
            <a:r>
              <a:rPr lang="zh-CN" altLang="en-US" sz="1500"/>
              <a:t>、基于阻性板室和微结构气体探测器的数字型强子量能</a:t>
            </a:r>
            <a:r>
              <a:rPr lang="zh-CN" altLang="en-US" sz="1500" smtClean="0"/>
              <a:t>器</a:t>
            </a:r>
            <a:endParaRPr lang="en-US" altLang="zh-CN" sz="1500" dirty="0"/>
          </a:p>
          <a:p>
            <a:r>
              <a:rPr lang="en-US" altLang="zh-CN" sz="1500"/>
              <a:t> </a:t>
            </a:r>
            <a:r>
              <a:rPr lang="en-US" altLang="zh-CN" sz="1500" smtClean="0"/>
              <a:t>        2</a:t>
            </a:r>
            <a:r>
              <a:rPr lang="zh-CN" altLang="en-US" sz="1500"/>
              <a:t>、基于闪烁体的模拟型强子量能器</a:t>
            </a:r>
            <a:endParaRPr lang="en-US" altLang="zh-CN" sz="1500" dirty="0"/>
          </a:p>
          <a:p>
            <a:endParaRPr lang="en-US" altLang="zh-CN" sz="2100" smtClean="0"/>
          </a:p>
          <a:p>
            <a:endParaRPr lang="en-US" altLang="zh-CN" sz="2100"/>
          </a:p>
          <a:p>
            <a:r>
              <a:rPr lang="zh-CN" altLang="en-US" sz="2100"/>
              <a:t>三、小结</a:t>
            </a:r>
            <a:endParaRPr lang="zh-CN" altLang="en-US" sz="21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485" y="0"/>
            <a:ext cx="1924515" cy="114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灯片编号占位符 6"/>
          <p:cNvSpPr>
            <a:spLocks noGrp="1"/>
          </p:cNvSpPr>
          <p:nvPr>
            <p:ph type="sldNum" sz="quarter" idx="12"/>
          </p:nvPr>
        </p:nvSpPr>
        <p:spPr/>
        <p:txBody>
          <a:bodyPr/>
          <a:lstStyle/>
          <a:p>
            <a:fld id="{8ABFBFD9-6BD8-44A5-BF6F-DE9A5075DB4D}" type="slidenum">
              <a:rPr lang="zh-CN" altLang="en-US" smtClean="0"/>
              <a:t>2</a:t>
            </a:fld>
            <a:endParaRPr lang="zh-CN" altLang="en-US"/>
          </a:p>
        </p:txBody>
      </p:sp>
    </p:spTree>
    <p:extLst>
      <p:ext uri="{BB962C8B-B14F-4D97-AF65-F5344CB8AC3E}">
        <p14:creationId xmlns:p14="http://schemas.microsoft.com/office/powerpoint/2010/main" val="1391472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20</a:t>
            </a:fld>
            <a:endParaRPr lang="zh-CN" altLang="en-US"/>
          </a:p>
        </p:txBody>
      </p:sp>
      <p:sp>
        <p:nvSpPr>
          <p:cNvPr id="4" name="文本框 3"/>
          <p:cNvSpPr txBox="1"/>
          <p:nvPr/>
        </p:nvSpPr>
        <p:spPr>
          <a:xfrm>
            <a:off x="3487333" y="277232"/>
            <a:ext cx="1980029" cy="523220"/>
          </a:xfrm>
          <a:prstGeom prst="rect">
            <a:avLst/>
          </a:prstGeom>
          <a:noFill/>
        </p:spPr>
        <p:txBody>
          <a:bodyPr wrap="none" rtlCol="0">
            <a:spAutoFit/>
          </a:bodyPr>
          <a:lstStyle/>
          <a:p>
            <a:r>
              <a:rPr lang="zh-CN" altLang="en-US" sz="2800" b="1" smtClean="0"/>
              <a:t>小结及展望</a:t>
            </a:r>
            <a:endParaRPr lang="zh-CN" altLang="en-US" sz="2800" b="1" dirty="0"/>
          </a:p>
        </p:txBody>
      </p:sp>
      <p:sp>
        <p:nvSpPr>
          <p:cNvPr id="5" name="文本框 4"/>
          <p:cNvSpPr txBox="1"/>
          <p:nvPr/>
        </p:nvSpPr>
        <p:spPr>
          <a:xfrm>
            <a:off x="256032" y="1412776"/>
            <a:ext cx="8373061" cy="4708981"/>
          </a:xfrm>
          <a:prstGeom prst="rect">
            <a:avLst/>
          </a:prstGeom>
          <a:noFill/>
        </p:spPr>
        <p:txBody>
          <a:bodyPr wrap="square" rtlCol="0">
            <a:spAutoFit/>
          </a:bodyPr>
          <a:lstStyle/>
          <a:p>
            <a:pPr marL="285750" indent="-285750" algn="just">
              <a:buFont typeface="Calibri" panose="020F0502020204030204" pitchFamily="34" charset="0"/>
              <a:buChar char="—"/>
            </a:pPr>
            <a:r>
              <a:rPr lang="zh-CN" altLang="en-US" sz="2000" smtClean="0"/>
              <a:t>和</a:t>
            </a:r>
            <a:r>
              <a:rPr lang="en-US" altLang="zh-CN" sz="2000" smtClean="0"/>
              <a:t>CALICE</a:t>
            </a:r>
            <a:r>
              <a:rPr lang="zh-CN" altLang="en-US" sz="2000" smtClean="0"/>
              <a:t>合作的</a:t>
            </a:r>
            <a:r>
              <a:rPr lang="en-US" altLang="zh-CN" sz="2000" smtClean="0"/>
              <a:t>RPC-DHCAL</a:t>
            </a:r>
            <a:r>
              <a:rPr lang="zh-CN" altLang="en-US" sz="2000" smtClean="0"/>
              <a:t>已经进行了很多数据分析并发展了多变量分析及神经网络的粒子鉴别能量重建的方法，将会有更多对</a:t>
            </a:r>
            <a:r>
              <a:rPr lang="en-US" altLang="zh-CN" sz="2000" smtClean="0"/>
              <a:t>CEPC</a:t>
            </a:r>
            <a:r>
              <a:rPr lang="zh-CN" altLang="en-US" sz="2000" smtClean="0"/>
              <a:t>参考的分析结果。</a:t>
            </a:r>
            <a:endParaRPr lang="en-US" altLang="zh-CN" sz="2000" smtClean="0"/>
          </a:p>
          <a:p>
            <a:pPr marL="285750" indent="-285750" algn="just">
              <a:buFont typeface="Calibri" panose="020F0502020204030204" pitchFamily="34" charset="0"/>
              <a:buChar char="—"/>
            </a:pPr>
            <a:endParaRPr lang="en-US" altLang="zh-CN" sz="2800" smtClean="0"/>
          </a:p>
          <a:p>
            <a:pPr marL="285750" indent="-285750" algn="just">
              <a:buFont typeface="Calibri" panose="020F0502020204030204" pitchFamily="34" charset="0"/>
              <a:buChar char="—"/>
            </a:pPr>
            <a:r>
              <a:rPr lang="en-US" altLang="zh-CN" sz="2000" smtClean="0">
                <a:latin typeface="Times New Roman" panose="02020603050405020304" pitchFamily="18" charset="0"/>
                <a:cs typeface="Times New Roman" panose="02020603050405020304" pitchFamily="18" charset="0"/>
              </a:rPr>
              <a:t>THGEM</a:t>
            </a:r>
            <a:r>
              <a:rPr lang="zh-CN" altLang="en-US" sz="2000" smtClean="0">
                <a:latin typeface="Times New Roman" panose="02020603050405020304" pitchFamily="18" charset="0"/>
                <a:cs typeface="Times New Roman" panose="02020603050405020304" pitchFamily="18" charset="0"/>
              </a:rPr>
              <a:t>和</a:t>
            </a:r>
            <a:r>
              <a:rPr lang="en-US" altLang="zh-CN" sz="2000" smtClean="0">
                <a:latin typeface="Times New Roman" panose="02020603050405020304" pitchFamily="18" charset="0"/>
                <a:cs typeface="Times New Roman" panose="02020603050405020304" pitchFamily="18" charset="0"/>
              </a:rPr>
              <a:t>GEM</a:t>
            </a:r>
            <a:r>
              <a:rPr lang="zh-CN" altLang="en-US" sz="2000" smtClean="0">
                <a:latin typeface="Times New Roman" panose="02020603050405020304" pitchFamily="18" charset="0"/>
                <a:cs typeface="Times New Roman" panose="02020603050405020304" pitchFamily="18" charset="0"/>
              </a:rPr>
              <a:t>的</a:t>
            </a:r>
            <a:r>
              <a:rPr lang="en-US" altLang="zh-CN" sz="2000" smtClean="0">
                <a:latin typeface="Times New Roman" panose="02020603050405020304" pitchFamily="18" charset="0"/>
                <a:cs typeface="Times New Roman" panose="02020603050405020304" pitchFamily="18" charset="0"/>
              </a:rPr>
              <a:t>DHCAL</a:t>
            </a:r>
            <a:r>
              <a:rPr lang="zh-CN" altLang="en-US" sz="2000" smtClean="0">
                <a:latin typeface="Times New Roman" panose="02020603050405020304" pitchFamily="18" charset="0"/>
                <a:cs typeface="Times New Roman" panose="02020603050405020304" pitchFamily="18" charset="0"/>
              </a:rPr>
              <a:t>进行了很多探测单元的测试，两者并将合并成</a:t>
            </a:r>
            <a:r>
              <a:rPr lang="en-US" altLang="zh-CN" sz="2000" smtClean="0">
                <a:latin typeface="Times New Roman" panose="02020603050405020304" pitchFamily="18" charset="0"/>
                <a:cs typeface="Times New Roman" panose="02020603050405020304" pitchFamily="18" charset="0"/>
              </a:rPr>
              <a:t>THGEM</a:t>
            </a:r>
            <a:r>
              <a:rPr lang="zh-CN" altLang="en-US" sz="2000" smtClean="0">
                <a:latin typeface="Times New Roman" panose="02020603050405020304" pitchFamily="18" charset="0"/>
                <a:cs typeface="Times New Roman" panose="02020603050405020304" pitchFamily="18" charset="0"/>
              </a:rPr>
              <a:t>。</a:t>
            </a:r>
            <a:endParaRPr lang="en-US" altLang="zh-CN" sz="2000"/>
          </a:p>
          <a:p>
            <a:pPr marL="285750" indent="-285750" algn="just">
              <a:buFont typeface="Calibri" panose="020F0502020204030204" pitchFamily="34" charset="0"/>
              <a:buChar char="—"/>
            </a:pPr>
            <a:endParaRPr lang="en-US" altLang="zh-CN" sz="2800" smtClean="0"/>
          </a:p>
          <a:p>
            <a:pPr marL="285750" indent="-285750" algn="just">
              <a:buFont typeface="Calibri" panose="020F0502020204030204" pitchFamily="34" charset="0"/>
              <a:buChar char="—"/>
            </a:pPr>
            <a:r>
              <a:rPr lang="zh-CN" altLang="en-US" sz="2000" smtClean="0"/>
              <a:t>基于塑料闪烁体的</a:t>
            </a:r>
            <a:r>
              <a:rPr lang="en-US" altLang="zh-CN" sz="2000" smtClean="0"/>
              <a:t>CEPC</a:t>
            </a:r>
            <a:r>
              <a:rPr lang="zh-CN" altLang="en-US" sz="2000" smtClean="0"/>
              <a:t>强子量能器</a:t>
            </a:r>
            <a:r>
              <a:rPr lang="en-US" altLang="zh-CN" sz="2000" smtClean="0"/>
              <a:t>(AHCAL)</a:t>
            </a:r>
            <a:r>
              <a:rPr lang="zh-CN" altLang="en-US" sz="2000" smtClean="0"/>
              <a:t>进行了大量的探测单元测试以及相关的模拟，并对国产闪烁体及</a:t>
            </a:r>
            <a:r>
              <a:rPr lang="en-US" altLang="zh-CN" sz="2000" smtClean="0"/>
              <a:t>SiPM</a:t>
            </a:r>
            <a:r>
              <a:rPr lang="zh-CN" altLang="en-US" sz="2000" smtClean="0"/>
              <a:t>进行了一定的测试，</a:t>
            </a:r>
            <a:r>
              <a:rPr lang="en-US" altLang="zh-CN" sz="2000" smtClean="0"/>
              <a:t>AHCAL</a:t>
            </a:r>
            <a:r>
              <a:rPr lang="zh-CN" altLang="en-US" sz="2000" smtClean="0"/>
              <a:t>原型机将会在之后慢慢开始组装搭建。</a:t>
            </a:r>
            <a:endParaRPr lang="en-US" altLang="zh-CN" sz="2000" dirty="0" smtClean="0"/>
          </a:p>
          <a:p>
            <a:pPr algn="just"/>
            <a:endParaRPr lang="en-US" altLang="zh-CN" sz="2800" dirty="0"/>
          </a:p>
          <a:p>
            <a:pPr marL="285750" indent="-285750" algn="just">
              <a:buFont typeface="Calibri" panose="020F0502020204030204" pitchFamily="34" charset="0"/>
              <a:buChar char="—"/>
            </a:pPr>
            <a:r>
              <a:rPr lang="zh-CN" altLang="en-US" sz="2000"/>
              <a:t>我们的研发工作必将越来越多</a:t>
            </a:r>
            <a:r>
              <a:rPr lang="zh-CN" altLang="en-US" sz="2000" smtClean="0"/>
              <a:t>地结合到国际上基于</a:t>
            </a:r>
            <a:r>
              <a:rPr lang="en-US" altLang="zh-CN" sz="2000" smtClean="0"/>
              <a:t>PFA</a:t>
            </a:r>
            <a:r>
              <a:rPr lang="zh-CN" altLang="en-US" sz="2000" smtClean="0"/>
              <a:t>量能器研发工作中</a:t>
            </a:r>
            <a:r>
              <a:rPr lang="zh-CN" altLang="en-US" sz="2800"/>
              <a:t>。</a:t>
            </a:r>
            <a:endParaRPr lang="zh-CN" altLang="en-US" sz="2800" dirty="0"/>
          </a:p>
        </p:txBody>
      </p:sp>
    </p:spTree>
    <p:extLst>
      <p:ext uri="{BB962C8B-B14F-4D97-AF65-F5344CB8AC3E}">
        <p14:creationId xmlns:p14="http://schemas.microsoft.com/office/powerpoint/2010/main" val="1009388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9144000" cy="6810183"/>
          </a:xfrm>
          <a:prstGeom prst="rect">
            <a:avLst/>
          </a:prstGeom>
        </p:spPr>
      </p:pic>
      <p:sp>
        <p:nvSpPr>
          <p:cNvPr id="2" name="灯片编号占位符 1"/>
          <p:cNvSpPr>
            <a:spLocks noGrp="1"/>
          </p:cNvSpPr>
          <p:nvPr>
            <p:ph type="sldNum" sz="quarter" idx="12"/>
          </p:nvPr>
        </p:nvSpPr>
        <p:spPr/>
        <p:txBody>
          <a:bodyPr/>
          <a:lstStyle/>
          <a:p>
            <a:fld id="{8ABFBFD9-6BD8-44A5-BF6F-DE9A5075DB4D}" type="slidenum">
              <a:rPr lang="zh-CN" altLang="en-US" smtClean="0"/>
              <a:t>21</a:t>
            </a:fld>
            <a:endParaRPr lang="zh-CN" altLang="en-US"/>
          </a:p>
        </p:txBody>
      </p:sp>
      <p:sp>
        <p:nvSpPr>
          <p:cNvPr id="3" name="TextBox 2"/>
          <p:cNvSpPr txBox="1"/>
          <p:nvPr/>
        </p:nvSpPr>
        <p:spPr>
          <a:xfrm>
            <a:off x="2781517" y="2596896"/>
            <a:ext cx="3580966" cy="1446550"/>
          </a:xfrm>
          <a:prstGeom prst="rect">
            <a:avLst/>
          </a:prstGeom>
          <a:noFill/>
        </p:spPr>
        <p:txBody>
          <a:bodyPr wrap="square" rtlCol="0">
            <a:spAutoFit/>
          </a:bodyPr>
          <a:lstStyle/>
          <a:p>
            <a:r>
              <a:rPr lang="en-US" altLang="zh-CN" sz="8800" dirty="0" smtClean="0">
                <a:solidFill>
                  <a:schemeClr val="bg1">
                    <a:lumMod val="95000"/>
                  </a:schemeClr>
                </a:solidFill>
              </a:rPr>
              <a:t>Thanks</a:t>
            </a:r>
            <a:endParaRPr lang="zh-CN" altLang="en-US" sz="8800" dirty="0">
              <a:solidFill>
                <a:schemeClr val="bg1">
                  <a:lumMod val="95000"/>
                </a:schemeClr>
              </a:solidFill>
            </a:endParaRPr>
          </a:p>
        </p:txBody>
      </p:sp>
    </p:spTree>
    <p:extLst>
      <p:ext uri="{BB962C8B-B14F-4D97-AF65-F5344CB8AC3E}">
        <p14:creationId xmlns:p14="http://schemas.microsoft.com/office/powerpoint/2010/main" val="387101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2"/>
          <a:stretch>
            <a:fillRect/>
          </a:stretch>
        </p:blipFill>
        <p:spPr>
          <a:xfrm>
            <a:off x="4321448" y="1673352"/>
            <a:ext cx="4822552" cy="3811963"/>
          </a:xfrm>
          <a:prstGeom prst="rect">
            <a:avLst/>
          </a:prstGeom>
        </p:spPr>
      </p:pic>
      <mc:AlternateContent xmlns:mc="http://schemas.openxmlformats.org/markup-compatibility/2006" xmlns:a14="http://schemas.microsoft.com/office/drawing/2010/main">
        <mc:Choice Requires="a14">
          <p:sp>
            <p:nvSpPr>
              <p:cNvPr id="34" name="内容占位符 2"/>
              <p:cNvSpPr>
                <a:spLocks noGrp="1"/>
              </p:cNvSpPr>
              <p:nvPr>
                <p:ph idx="1"/>
              </p:nvPr>
            </p:nvSpPr>
            <p:spPr>
              <a:xfrm>
                <a:off x="97263" y="1199211"/>
                <a:ext cx="4474737" cy="4286104"/>
              </a:xfrm>
            </p:spPr>
            <p:txBody>
              <a:bodyPr>
                <a:noAutofit/>
              </a:bodyPr>
              <a:lstStyle/>
              <a:p>
                <a:endParaRPr kumimoji="1" lang="en-US" altLang="zh-CN" sz="2200" smtClean="0"/>
              </a:p>
              <a:p>
                <a:endParaRPr kumimoji="1" lang="en-US" altLang="zh-CN" sz="2200"/>
              </a:p>
              <a:p>
                <a:r>
                  <a:rPr kumimoji="1" lang="en-US" altLang="zh-CN" sz="2200" smtClean="0"/>
                  <a:t>Jet</a:t>
                </a:r>
                <a:r>
                  <a:rPr kumimoji="1" lang="zh-CN" altLang="en-US" sz="2200" smtClean="0"/>
                  <a:t>的能量分辨率</a:t>
                </a:r>
                <a:r>
                  <a:rPr kumimoji="1" lang="en-US" altLang="zh-CN" sz="2200" smtClean="0"/>
                  <a:t>(</a:t>
                </a:r>
                <a:r>
                  <a:rPr kumimoji="1" lang="zh-CN" altLang="en-US" sz="2200" smtClean="0"/>
                  <a:t>基于</a:t>
                </a:r>
                <a:r>
                  <a:rPr kumimoji="1" lang="en-US" altLang="zh-CN" sz="2200" smtClean="0"/>
                  <a:t>PFA)</a:t>
                </a:r>
              </a:p>
              <a:p>
                <a:pPr marL="0" indent="0">
                  <a:buNone/>
                </a:pPr>
                <a14:m>
                  <m:oMath xmlns:m="http://schemas.openxmlformats.org/officeDocument/2006/math">
                    <m:f>
                      <m:fPr>
                        <m:type m:val="lin"/>
                        <m:ctrlPr>
                          <a:rPr kumimoji="1" lang="en-US" altLang="zh-CN" sz="2200" i="1">
                            <a:latin typeface="Cambria Math" panose="02040503050406030204" pitchFamily="18" charset="0"/>
                          </a:rPr>
                        </m:ctrlPr>
                      </m:fPr>
                      <m:num>
                        <m:sSub>
                          <m:sSubPr>
                            <m:ctrlPr>
                              <a:rPr kumimoji="1" lang="en-US" altLang="zh-CN" sz="2200" i="1" smtClean="0">
                                <a:latin typeface="Cambria Math" panose="02040503050406030204" pitchFamily="18" charset="0"/>
                              </a:rPr>
                            </m:ctrlPr>
                          </m:sSubPr>
                          <m:e>
                            <m:r>
                              <a:rPr kumimoji="1" lang="zh-CN" altLang="en-US" sz="2200" i="1">
                                <a:latin typeface="Cambria Math" panose="02040503050406030204" pitchFamily="18" charset="0"/>
                              </a:rPr>
                              <m:t>𝜎</m:t>
                            </m:r>
                          </m:e>
                          <m:sub>
                            <m:r>
                              <a:rPr kumimoji="1" lang="en-US" altLang="zh-CN" sz="2200" i="1">
                                <a:latin typeface="Cambria Math" panose="02040503050406030204" pitchFamily="18" charset="0"/>
                              </a:rPr>
                              <m:t>𝐸</m:t>
                            </m:r>
                          </m:sub>
                        </m:sSub>
                      </m:num>
                      <m:den>
                        <m:r>
                          <a:rPr kumimoji="1" lang="en-US" altLang="zh-CN" sz="2200" i="1">
                            <a:latin typeface="Cambria Math" panose="02040503050406030204" pitchFamily="18" charset="0"/>
                          </a:rPr>
                          <m:t>𝐸</m:t>
                        </m:r>
                        <m:r>
                          <a:rPr kumimoji="1" lang="en-US" altLang="zh-CN" sz="2200" i="1">
                            <a:latin typeface="Cambria Math" panose="02040503050406030204" pitchFamily="18" charset="0"/>
                            <a:ea typeface="Cambria Math" panose="02040503050406030204" pitchFamily="18" charset="0"/>
                          </a:rPr>
                          <m:t>≈(3%−4%)</m:t>
                        </m:r>
                      </m:den>
                    </m:f>
                  </m:oMath>
                </a14:m>
                <a:r>
                  <a:rPr kumimoji="1" lang="en-US" altLang="zh-CN" sz="2200" dirty="0" smtClean="0"/>
                  <a:t> </a:t>
                </a:r>
                <a:r>
                  <a:rPr kumimoji="1" lang="en-US" altLang="zh-CN" sz="2200" smtClean="0"/>
                  <a:t>@100GeV</a:t>
                </a:r>
              </a:p>
              <a:p>
                <a:r>
                  <a:rPr kumimoji="1" lang="zh-CN" altLang="en-US" sz="2200" smtClean="0"/>
                  <a:t>电磁量能器 </a:t>
                </a:r>
                <a14:m>
                  <m:oMath xmlns:m="http://schemas.openxmlformats.org/officeDocument/2006/math">
                    <m:f>
                      <m:fPr>
                        <m:type m:val="lin"/>
                        <m:ctrlPr>
                          <a:rPr kumimoji="1" lang="zh-CN" altLang="en-US" sz="2200" i="1" smtClean="0">
                            <a:latin typeface="Cambria Math" panose="02040503050406030204" pitchFamily="18" charset="0"/>
                          </a:rPr>
                        </m:ctrlPr>
                      </m:fPr>
                      <m:num>
                        <m:r>
                          <a:rPr kumimoji="1" lang="en-US" altLang="zh-CN" sz="2200" b="0" i="1" smtClean="0">
                            <a:latin typeface="Cambria Math" panose="02040503050406030204" pitchFamily="18" charset="0"/>
                          </a:rPr>
                          <m:t>16%</m:t>
                        </m:r>
                      </m:num>
                      <m:den>
                        <m:rad>
                          <m:radPr>
                            <m:degHide m:val="on"/>
                            <m:ctrlPr>
                              <a:rPr kumimoji="1" lang="zh-CN" altLang="en-US" sz="2200" i="1" smtClean="0">
                                <a:latin typeface="Cambria Math" panose="02040503050406030204" pitchFamily="18" charset="0"/>
                              </a:rPr>
                            </m:ctrlPr>
                          </m:radPr>
                          <m:deg/>
                          <m:e>
                            <m:r>
                              <a:rPr kumimoji="1" lang="en-US" altLang="zh-CN" sz="2200" b="0" i="1" smtClean="0">
                                <a:latin typeface="Cambria Math" panose="02040503050406030204" pitchFamily="18" charset="0"/>
                              </a:rPr>
                              <m:t>𝐸</m:t>
                            </m:r>
                          </m:e>
                        </m:rad>
                      </m:den>
                    </m:f>
                  </m:oMath>
                </a14:m>
                <a:endParaRPr kumimoji="1" lang="en-US" altLang="zh-CN" sz="2200" dirty="0" smtClean="0"/>
              </a:p>
              <a:p>
                <a:r>
                  <a:rPr kumimoji="1" lang="zh-CN" altLang="en-US" sz="2200" smtClean="0"/>
                  <a:t>强子量能器</a:t>
                </a:r>
                <a14:m>
                  <m:oMath xmlns:m="http://schemas.openxmlformats.org/officeDocument/2006/math">
                    <m:f>
                      <m:fPr>
                        <m:type m:val="lin"/>
                        <m:ctrlPr>
                          <a:rPr kumimoji="1" lang="zh-CN" altLang="en-US" sz="2200" i="1">
                            <a:latin typeface="Cambria Math" panose="02040503050406030204" pitchFamily="18" charset="0"/>
                          </a:rPr>
                        </m:ctrlPr>
                      </m:fPr>
                      <m:num>
                        <m:r>
                          <a:rPr kumimoji="1" lang="en-US" altLang="zh-CN" sz="2200" b="0" i="1" smtClean="0">
                            <a:latin typeface="Cambria Math" panose="02040503050406030204" pitchFamily="18" charset="0"/>
                          </a:rPr>
                          <m:t>50</m:t>
                        </m:r>
                        <m:r>
                          <a:rPr kumimoji="1" lang="en-US" altLang="zh-CN" sz="2200" i="1">
                            <a:latin typeface="Cambria Math" panose="02040503050406030204" pitchFamily="18" charset="0"/>
                          </a:rPr>
                          <m:t>%</m:t>
                        </m:r>
                      </m:num>
                      <m:den>
                        <m:rad>
                          <m:radPr>
                            <m:degHide m:val="on"/>
                            <m:ctrlPr>
                              <a:rPr kumimoji="1" lang="zh-CN" altLang="en-US" sz="2200" i="1">
                                <a:latin typeface="Cambria Math" panose="02040503050406030204" pitchFamily="18" charset="0"/>
                              </a:rPr>
                            </m:ctrlPr>
                          </m:radPr>
                          <m:deg/>
                          <m:e>
                            <m:r>
                              <a:rPr kumimoji="1" lang="en-US" altLang="zh-CN" sz="2200" i="1">
                                <a:latin typeface="Cambria Math" panose="02040503050406030204" pitchFamily="18" charset="0"/>
                              </a:rPr>
                              <m:t>𝐸</m:t>
                            </m:r>
                          </m:e>
                        </m:rad>
                      </m:den>
                    </m:f>
                  </m:oMath>
                </a14:m>
                <a:endParaRPr kumimoji="1" lang="en-US" altLang="zh-CN" sz="2200" dirty="0" smtClean="0"/>
              </a:p>
              <a:p>
                <a:pPr marL="0" indent="0">
                  <a:buNone/>
                </a:pPr>
                <a:endParaRPr kumimoji="1" lang="en-US" altLang="zh-CN" sz="2200" smtClean="0"/>
              </a:p>
              <a:p>
                <a:r>
                  <a:rPr kumimoji="1" lang="zh-CN" altLang="en-US" sz="2200" smtClean="0"/>
                  <a:t>高颗粒度，紧凑的簇射</a:t>
                </a:r>
                <a:r>
                  <a:rPr kumimoji="1" lang="en-US" altLang="zh-CN" sz="2200" smtClean="0"/>
                  <a:t>(</a:t>
                </a:r>
                <a:r>
                  <a:rPr kumimoji="1" lang="zh-CN" altLang="en-US" sz="2200" smtClean="0"/>
                  <a:t>小的辐射长度和莫里哀半径</a:t>
                </a:r>
                <a:r>
                  <a:rPr kumimoji="1" lang="en-US" altLang="zh-CN" sz="2200" smtClean="0"/>
                  <a:t>)</a:t>
                </a:r>
                <a:r>
                  <a:rPr kumimoji="1" lang="zh-CN" altLang="en-US" sz="2200" smtClean="0"/>
                  <a:t>，小的死区。</a:t>
                </a:r>
                <a:endParaRPr kumimoji="1" lang="en-US" altLang="zh-CN" sz="2200" smtClean="0"/>
              </a:p>
              <a:p>
                <a:pPr marL="0" indent="0">
                  <a:buNone/>
                </a:pPr>
                <a:endParaRPr kumimoji="1" lang="en-US" altLang="zh-CN" sz="2200"/>
              </a:p>
            </p:txBody>
          </p:sp>
        </mc:Choice>
        <mc:Fallback xmlns="">
          <p:sp>
            <p:nvSpPr>
              <p:cNvPr id="34" name="内容占位符 2"/>
              <p:cNvSpPr>
                <a:spLocks noGrp="1" noRot="1" noChangeAspect="1" noMove="1" noResize="1" noEditPoints="1" noAdjustHandles="1" noChangeArrowheads="1" noChangeShapeType="1" noTextEdit="1"/>
              </p:cNvSpPr>
              <p:nvPr>
                <p:ph idx="1"/>
              </p:nvPr>
            </p:nvSpPr>
            <p:spPr>
              <a:xfrm>
                <a:off x="97263" y="1199211"/>
                <a:ext cx="4474737" cy="4286104"/>
              </a:xfrm>
              <a:blipFill>
                <a:blip r:embed="rId3"/>
                <a:stretch>
                  <a:fillRect l="-2725" r="-681"/>
                </a:stretch>
              </a:blipFill>
            </p:spPr>
            <p:txBody>
              <a:bodyPr/>
              <a:lstStyle/>
              <a:p>
                <a:r>
                  <a:rPr lang="zh-CN" altLang="en-US">
                    <a:noFill/>
                  </a:rPr>
                  <a:t> </a:t>
                </a:r>
              </a:p>
            </p:txBody>
          </p:sp>
        </mc:Fallback>
      </mc:AlternateContent>
      <p:sp>
        <p:nvSpPr>
          <p:cNvPr id="5" name="矩形 4"/>
          <p:cNvSpPr/>
          <p:nvPr/>
        </p:nvSpPr>
        <p:spPr>
          <a:xfrm>
            <a:off x="2761489" y="514773"/>
            <a:ext cx="3995928" cy="584775"/>
          </a:xfrm>
          <a:prstGeom prst="rect">
            <a:avLst/>
          </a:prstGeom>
        </p:spPr>
        <p:txBody>
          <a:bodyPr wrap="square">
            <a:spAutoFit/>
          </a:bodyPr>
          <a:lstStyle/>
          <a:p>
            <a:pPr algn="ctr"/>
            <a:r>
              <a:rPr lang="en-US" altLang="zh-CN" sz="3200"/>
              <a:t>CEPC</a:t>
            </a:r>
            <a:r>
              <a:rPr lang="zh-CN" altLang="en-US" sz="3200"/>
              <a:t>量能器的要求</a:t>
            </a:r>
            <a:endParaRPr lang="en-US" altLang="zh-CN" sz="3200"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8418" y="52806"/>
            <a:ext cx="1962681" cy="1166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2"/>
          </p:nvPr>
        </p:nvSpPr>
        <p:spPr/>
        <p:txBody>
          <a:bodyPr/>
          <a:lstStyle/>
          <a:p>
            <a:fld id="{8ABFBFD9-6BD8-44A5-BF6F-DE9A5075DB4D}" type="slidenum">
              <a:rPr lang="zh-CN" altLang="en-US" smtClean="0"/>
              <a:t>3</a:t>
            </a:fld>
            <a:endParaRPr lang="zh-CN" altLang="en-US"/>
          </a:p>
        </p:txBody>
      </p:sp>
    </p:spTree>
    <p:extLst>
      <p:ext uri="{BB962C8B-B14F-4D97-AF65-F5344CB8AC3E}">
        <p14:creationId xmlns:p14="http://schemas.microsoft.com/office/powerpoint/2010/main" val="1101071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92609" y="2514384"/>
            <a:ext cx="8540496" cy="4016796"/>
          </a:xfrm>
          <a:prstGeom prst="rect">
            <a:avLst/>
          </a:prstGeom>
        </p:spPr>
      </p:pic>
      <p:sp>
        <p:nvSpPr>
          <p:cNvPr id="6" name="椭圆 5"/>
          <p:cNvSpPr/>
          <p:nvPr/>
        </p:nvSpPr>
        <p:spPr>
          <a:xfrm>
            <a:off x="5394644" y="3704745"/>
            <a:ext cx="2921772" cy="318321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152928" y="187543"/>
            <a:ext cx="4318811" cy="584775"/>
          </a:xfrm>
          <a:prstGeom prst="rect">
            <a:avLst/>
          </a:prstGeom>
        </p:spPr>
        <p:txBody>
          <a:bodyPr wrap="none">
            <a:spAutoFit/>
          </a:bodyPr>
          <a:lstStyle/>
          <a:p>
            <a:r>
              <a:rPr lang="en-US" altLang="zh-CN" sz="3200" smtClean="0"/>
              <a:t>CEPC</a:t>
            </a:r>
            <a:r>
              <a:rPr lang="zh-CN" altLang="en-US" sz="3200" smtClean="0"/>
              <a:t>强子量能器的方案</a:t>
            </a:r>
            <a:endParaRPr lang="en-US" altLang="zh-CN" sz="3200" dirty="0"/>
          </a:p>
        </p:txBody>
      </p:sp>
      <p:sp>
        <p:nvSpPr>
          <p:cNvPr id="4" name="文本框 3"/>
          <p:cNvSpPr txBox="1"/>
          <p:nvPr/>
        </p:nvSpPr>
        <p:spPr>
          <a:xfrm>
            <a:off x="0" y="944724"/>
            <a:ext cx="5727850" cy="1785104"/>
          </a:xfrm>
          <a:prstGeom prst="rect">
            <a:avLst/>
          </a:prstGeom>
          <a:noFill/>
        </p:spPr>
        <p:txBody>
          <a:bodyPr wrap="none" rtlCol="0">
            <a:spAutoFit/>
          </a:bodyPr>
          <a:lstStyle/>
          <a:p>
            <a:r>
              <a:rPr lang="zh-CN" altLang="en-US" sz="2400" smtClean="0"/>
              <a:t>两种</a:t>
            </a:r>
            <a:r>
              <a:rPr lang="en-US" altLang="zh-CN" sz="2400" smtClean="0"/>
              <a:t>:</a:t>
            </a:r>
            <a:endParaRPr lang="en-US" altLang="zh-CN" sz="2400" dirty="0" smtClean="0"/>
          </a:p>
          <a:p>
            <a:pPr marL="342900" indent="-342900">
              <a:buFont typeface="+mj-lt"/>
              <a:buAutoNum type="arabicPeriod"/>
            </a:pPr>
            <a:r>
              <a:rPr lang="zh-CN" altLang="en-US" sz="2400" smtClean="0"/>
              <a:t>数字型强子量能器</a:t>
            </a:r>
            <a:r>
              <a:rPr lang="en-US" altLang="zh-CN" sz="2400" smtClean="0"/>
              <a:t>(</a:t>
            </a:r>
            <a:r>
              <a:rPr lang="en-US" altLang="zh-CN" sz="2400" dirty="0"/>
              <a:t>DHCAL</a:t>
            </a:r>
            <a:r>
              <a:rPr lang="en-US" altLang="zh-CN" sz="2400"/>
              <a:t>): </a:t>
            </a:r>
            <a:endParaRPr lang="en-US" altLang="zh-CN" sz="2400" smtClean="0"/>
          </a:p>
          <a:p>
            <a:r>
              <a:rPr lang="zh-CN" altLang="en-US" smtClean="0"/>
              <a:t>气体探测器</a:t>
            </a:r>
            <a:r>
              <a:rPr lang="en-US" altLang="zh-CN" smtClean="0"/>
              <a:t>, </a:t>
            </a:r>
            <a:r>
              <a:rPr lang="zh-CN" altLang="en-US" smtClean="0"/>
              <a:t>阻性板室</a:t>
            </a:r>
            <a:r>
              <a:rPr lang="en-US" altLang="zh-CN" smtClean="0"/>
              <a:t> ,</a:t>
            </a:r>
            <a:r>
              <a:rPr lang="zh-CN" altLang="en-US" smtClean="0"/>
              <a:t>微结构气体探测器</a:t>
            </a:r>
            <a:r>
              <a:rPr lang="en-US" altLang="zh-CN" smtClean="0"/>
              <a:t>(THGEM/GEM</a:t>
            </a:r>
            <a:r>
              <a:rPr lang="en-US" altLang="zh-CN" dirty="0" smtClean="0"/>
              <a:t>)</a:t>
            </a:r>
            <a:endParaRPr lang="zh-CN" altLang="en-US" dirty="0"/>
          </a:p>
          <a:p>
            <a:r>
              <a:rPr lang="en-US" altLang="zh-CN" sz="2400" smtClean="0"/>
              <a:t>2. </a:t>
            </a:r>
            <a:r>
              <a:rPr lang="zh-CN" altLang="en-US" sz="2400" smtClean="0"/>
              <a:t>模拟型强子量能器</a:t>
            </a:r>
            <a:r>
              <a:rPr lang="en-US" altLang="zh-CN" sz="2400" smtClean="0"/>
              <a:t>(AHCAL): </a:t>
            </a:r>
            <a:r>
              <a:rPr lang="zh-CN" altLang="en-US" sz="2000"/>
              <a:t>塑料</a:t>
            </a:r>
            <a:r>
              <a:rPr lang="zh-CN" altLang="en-US" sz="2000" smtClean="0"/>
              <a:t>闪烁体</a:t>
            </a:r>
            <a:endParaRPr lang="en-US" altLang="zh-CN" sz="2000" smtClean="0"/>
          </a:p>
          <a:p>
            <a:r>
              <a:rPr lang="zh-CN" altLang="en-US" sz="2000" smtClean="0">
                <a:solidFill>
                  <a:srgbClr val="FF0000"/>
                </a:solidFill>
              </a:rPr>
              <a:t>         原型机：</a:t>
            </a:r>
            <a:r>
              <a:rPr lang="en-US" altLang="zh-CN" sz="2000" smtClean="0">
                <a:solidFill>
                  <a:srgbClr val="FF0000"/>
                </a:solidFill>
              </a:rPr>
              <a:t>1000</a:t>
            </a:r>
            <a:r>
              <a:rPr lang="zh-CN" altLang="en-US" sz="2000" smtClean="0">
                <a:solidFill>
                  <a:srgbClr val="FF0000"/>
                </a:solidFill>
              </a:rPr>
              <a:t>万的研究经费</a:t>
            </a:r>
            <a:r>
              <a:rPr lang="en-US" altLang="zh-CN" sz="2000" smtClean="0">
                <a:solidFill>
                  <a:srgbClr val="FF0000"/>
                </a:solidFill>
              </a:rPr>
              <a:t>(</a:t>
            </a:r>
            <a:r>
              <a:rPr lang="zh-CN" altLang="en-US" sz="2000" smtClean="0">
                <a:solidFill>
                  <a:srgbClr val="FF0000"/>
                </a:solidFill>
              </a:rPr>
              <a:t>科技部</a:t>
            </a:r>
            <a:r>
              <a:rPr lang="en-US" altLang="zh-CN" sz="2000" smtClean="0">
                <a:solidFill>
                  <a:srgbClr val="FF0000"/>
                </a:solidFill>
              </a:rPr>
              <a:t>)</a:t>
            </a:r>
            <a:endParaRPr lang="en-US" altLang="zh-CN" sz="2000" dirty="0" smtClean="0">
              <a:solidFill>
                <a:srgbClr val="FF0000"/>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2656" y="187543"/>
            <a:ext cx="1931344" cy="1147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灯片编号占位符 2"/>
          <p:cNvSpPr>
            <a:spLocks noGrp="1"/>
          </p:cNvSpPr>
          <p:nvPr>
            <p:ph type="sldNum" sz="quarter" idx="12"/>
          </p:nvPr>
        </p:nvSpPr>
        <p:spPr/>
        <p:txBody>
          <a:bodyPr/>
          <a:lstStyle/>
          <a:p>
            <a:fld id="{8ABFBFD9-6BD8-44A5-BF6F-DE9A5075DB4D}" type="slidenum">
              <a:rPr lang="zh-CN" altLang="en-US" smtClean="0"/>
              <a:t>4</a:t>
            </a:fld>
            <a:endParaRPr lang="zh-CN" altLang="en-US"/>
          </a:p>
        </p:txBody>
      </p:sp>
    </p:spTree>
    <p:extLst>
      <p:ext uri="{BB962C8B-B14F-4D97-AF65-F5344CB8AC3E}">
        <p14:creationId xmlns:p14="http://schemas.microsoft.com/office/powerpoint/2010/main" val="3989159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sz="quarter" idx="10"/>
              </p:nvPr>
            </p:nvSpPr>
            <p:spPr>
              <a:xfrm>
                <a:off x="132962" y="1399404"/>
                <a:ext cx="4727070" cy="2029595"/>
              </a:xfrm>
            </p:spPr>
            <p:txBody>
              <a:bodyPr>
                <a:noAutofit/>
              </a:bodyPr>
              <a:lstStyle/>
              <a:p>
                <a:pPr>
                  <a:lnSpc>
                    <a:spcPct val="110000"/>
                  </a:lnSpc>
                </a:pPr>
                <a:r>
                  <a:rPr lang="zh-CN" altLang="en-US" b="1"/>
                  <a:t>总尺寸</a:t>
                </a:r>
                <a:r>
                  <a:rPr lang="en-US" altLang="zh-CN" b="1" smtClean="0"/>
                  <a:t>:1.0x1.0x1.4m</a:t>
                </a:r>
                <a:r>
                  <a:rPr lang="en-US" altLang="zh-CN" b="1" baseline="30000" smtClean="0"/>
                  <a:t>3</a:t>
                </a:r>
                <a:endParaRPr lang="en-US" altLang="zh-CN" b="1" baseline="30000" dirty="0"/>
              </a:p>
              <a:p>
                <a:pPr>
                  <a:lnSpc>
                    <a:spcPct val="110000"/>
                  </a:lnSpc>
                </a:pPr>
                <a:r>
                  <a:rPr lang="zh-CN" altLang="en-US" b="1"/>
                  <a:t>总层数</a:t>
                </a:r>
                <a:r>
                  <a:rPr lang="en-US" altLang="zh-CN" b="1" smtClean="0"/>
                  <a:t>: </a:t>
                </a:r>
                <a:r>
                  <a:rPr lang="en-US" altLang="zh-CN" b="1" dirty="0"/>
                  <a:t>48</a:t>
                </a:r>
              </a:p>
              <a:p>
                <a:pPr>
                  <a:lnSpc>
                    <a:spcPct val="110000"/>
                  </a:lnSpc>
                </a:pPr>
                <a:r>
                  <a:rPr lang="zh-CN" altLang="en-US" b="1"/>
                  <a:t>总</a:t>
                </a:r>
                <a:r>
                  <a:rPr lang="zh-CN" altLang="en-US" b="1" smtClean="0"/>
                  <a:t>的通道数</a:t>
                </a:r>
                <a:r>
                  <a:rPr lang="en-US" altLang="zh-CN" b="1" smtClean="0"/>
                  <a:t>:440000</a:t>
                </a:r>
                <a:endParaRPr lang="en-US" altLang="zh-CN" b="1" dirty="0"/>
              </a:p>
              <a:p>
                <a:pPr>
                  <a:lnSpc>
                    <a:spcPct val="110000"/>
                  </a:lnSpc>
                </a:pPr>
                <a:r>
                  <a:rPr lang="zh-CN" altLang="en-US" b="1"/>
                  <a:t>功耗</a:t>
                </a:r>
                <a:r>
                  <a:rPr lang="zh-CN" altLang="en-US" b="1" smtClean="0"/>
                  <a:t>：</a:t>
                </a:r>
                <a14:m>
                  <m:oMath xmlns:m="http://schemas.openxmlformats.org/officeDocument/2006/math">
                    <m:r>
                      <a:rPr lang="en-US" altLang="zh-CN" b="1">
                        <a:latin typeface="Cambria Math" panose="02040503050406030204" pitchFamily="18" charset="0"/>
                      </a:rPr>
                      <m:t>𝟏𝟎</m:t>
                    </m:r>
                    <m:r>
                      <a:rPr lang="zh-CN" altLang="en-US" b="1" i="1">
                        <a:latin typeface="Cambria Math" panose="02040503050406030204" pitchFamily="18" charset="0"/>
                      </a:rPr>
                      <m:t>𝝁</m:t>
                    </m:r>
                    <m:r>
                      <a:rPr lang="en-US" altLang="zh-CN" b="1" i="1">
                        <a:latin typeface="Cambria Math" panose="02040503050406030204" pitchFamily="18" charset="0"/>
                      </a:rPr>
                      <m:t>𝑾</m:t>
                    </m:r>
                    <m:r>
                      <a:rPr lang="en-US" altLang="zh-CN" b="1" i="1">
                        <a:latin typeface="Cambria Math" panose="02040503050406030204" pitchFamily="18" charset="0"/>
                      </a:rPr>
                      <m:t>/</m:t>
                    </m:r>
                    <m:r>
                      <a:rPr lang="en-US" altLang="zh-CN" b="1" i="1">
                        <a:latin typeface="Cambria Math" panose="02040503050406030204" pitchFamily="18" charset="0"/>
                      </a:rPr>
                      <m:t>𝒄𝒉𝒂𝒏𝒏𝒆𝒍</m:t>
                    </m:r>
                  </m:oMath>
                </a14:m>
                <a:endParaRPr lang="en-US" altLang="zh-CN" b="1" dirty="0"/>
              </a:p>
            </p:txBody>
          </p:sp>
        </mc:Choice>
        <mc:Fallback xmlns="">
          <p:sp>
            <p:nvSpPr>
              <p:cNvPr id="2" name="内容占位符 1"/>
              <p:cNvSpPr>
                <a:spLocks noGrp="1" noRot="1" noChangeAspect="1" noMove="1" noResize="1" noEditPoints="1" noAdjustHandles="1" noChangeArrowheads="1" noChangeShapeType="1" noTextEdit="1"/>
              </p:cNvSpPr>
              <p:nvPr>
                <p:ph sz="quarter" idx="10"/>
              </p:nvPr>
            </p:nvSpPr>
            <p:spPr>
              <a:xfrm>
                <a:off x="132962" y="1399404"/>
                <a:ext cx="4727070" cy="2029595"/>
              </a:xfrm>
              <a:blipFill>
                <a:blip r:embed="rId3"/>
                <a:stretch>
                  <a:fillRect l="-1161" t="-1205"/>
                </a:stretch>
              </a:blipFill>
            </p:spPr>
            <p:txBody>
              <a:bodyPr/>
              <a:lstStyle/>
              <a:p>
                <a:r>
                  <a:rPr lang="zh-CN" altLang="en-US">
                    <a:noFill/>
                  </a:rPr>
                  <a:t> </a:t>
                </a:r>
              </a:p>
            </p:txBody>
          </p:sp>
        </mc:Fallback>
      </mc:AlternateContent>
      <p:sp>
        <p:nvSpPr>
          <p:cNvPr id="3" name="标题 2"/>
          <p:cNvSpPr>
            <a:spLocks noGrp="1"/>
          </p:cNvSpPr>
          <p:nvPr>
            <p:ph type="title"/>
          </p:nvPr>
        </p:nvSpPr>
        <p:spPr>
          <a:xfrm>
            <a:off x="172488" y="906975"/>
            <a:ext cx="8372163" cy="576000"/>
          </a:xfrm>
        </p:spPr>
        <p:txBody>
          <a:bodyPr>
            <a:noAutofit/>
          </a:bodyPr>
          <a:lstStyle/>
          <a:p>
            <a:r>
              <a:rPr lang="zh-CN" altLang="en-US" sz="2000">
                <a:solidFill>
                  <a:schemeClr val="tx1"/>
                </a:solidFill>
              </a:rPr>
              <a:t>半数字型强子量能</a:t>
            </a:r>
            <a:r>
              <a:rPr lang="zh-CN" altLang="en-US" sz="2000" smtClean="0">
                <a:solidFill>
                  <a:schemeClr val="tx1"/>
                </a:solidFill>
              </a:rPr>
              <a:t>器原型机结构</a:t>
            </a:r>
            <a:endParaRPr lang="en-US" altLang="zh-CN" sz="2000">
              <a:solidFill>
                <a:schemeClr val="tx1"/>
              </a:solidFill>
            </a:endParaRPr>
          </a:p>
        </p:txBody>
      </p:sp>
      <p:pic>
        <p:nvPicPr>
          <p:cNvPr id="5" name="图片 4"/>
          <p:cNvPicPr>
            <a:picLocks noChangeAspect="1"/>
          </p:cNvPicPr>
          <p:nvPr/>
        </p:nvPicPr>
        <p:blipFill>
          <a:blip r:embed="rId4"/>
          <a:stretch>
            <a:fillRect/>
          </a:stretch>
        </p:blipFill>
        <p:spPr>
          <a:xfrm>
            <a:off x="4860033" y="4369983"/>
            <a:ext cx="3278510" cy="2304425"/>
          </a:xfrm>
          <a:prstGeom prst="rect">
            <a:avLst/>
          </a:prstGeom>
        </p:spPr>
      </p:pic>
      <p:sp>
        <p:nvSpPr>
          <p:cNvPr id="9" name="矩形 8"/>
          <p:cNvSpPr/>
          <p:nvPr/>
        </p:nvSpPr>
        <p:spPr>
          <a:xfrm>
            <a:off x="4358569" y="3957559"/>
            <a:ext cx="4657415" cy="369332"/>
          </a:xfrm>
          <a:prstGeom prst="rect">
            <a:avLst/>
          </a:prstGeom>
        </p:spPr>
        <p:txBody>
          <a:bodyPr wrap="square">
            <a:spAutoFit/>
          </a:bodyPr>
          <a:lstStyle/>
          <a:p>
            <a:r>
              <a:rPr lang="zh-CN" altLang="en-US" b="1" smtClean="0"/>
              <a:t>第一台高颗粒度强子量能器的技术性原型机</a:t>
            </a:r>
            <a:endParaRPr lang="zh-CN" altLang="en-US" b="1" dirty="0"/>
          </a:p>
        </p:txBody>
      </p:sp>
      <p:sp>
        <p:nvSpPr>
          <p:cNvPr id="10" name="矩形 9"/>
          <p:cNvSpPr/>
          <p:nvPr/>
        </p:nvSpPr>
        <p:spPr>
          <a:xfrm>
            <a:off x="799635" y="6306416"/>
            <a:ext cx="2667718" cy="461665"/>
          </a:xfrm>
          <a:prstGeom prst="rect">
            <a:avLst/>
          </a:prstGeom>
        </p:spPr>
        <p:txBody>
          <a:bodyPr wrap="none">
            <a:spAutoFit/>
          </a:bodyPr>
          <a:lstStyle/>
          <a:p>
            <a:r>
              <a:rPr lang="en-US" altLang="zh-CN" sz="2400" b="1" smtClean="0"/>
              <a:t>CALICE </a:t>
            </a:r>
            <a:r>
              <a:rPr lang="zh-CN" altLang="en-US" sz="2400" b="1" smtClean="0"/>
              <a:t>合作组研制</a:t>
            </a:r>
            <a:endParaRPr lang="en-US" altLang="zh-CN" sz="2400" b="1" dirty="0"/>
          </a:p>
        </p:txBody>
      </p:sp>
      <p:sp>
        <p:nvSpPr>
          <p:cNvPr id="12" name="矩形 11"/>
          <p:cNvSpPr/>
          <p:nvPr/>
        </p:nvSpPr>
        <p:spPr>
          <a:xfrm>
            <a:off x="-21456" y="43146"/>
            <a:ext cx="4309898" cy="800219"/>
          </a:xfrm>
          <a:prstGeom prst="rect">
            <a:avLst/>
          </a:prstGeom>
        </p:spPr>
        <p:txBody>
          <a:bodyPr wrap="none">
            <a:spAutoFit/>
          </a:bodyPr>
          <a:lstStyle/>
          <a:p>
            <a:pPr algn="ctr"/>
            <a:r>
              <a:rPr lang="zh-CN" altLang="en-US" sz="2800" b="1" dirty="0" smtClean="0"/>
              <a:t>数字型强子量能器</a:t>
            </a:r>
            <a:r>
              <a:rPr lang="en-US" altLang="zh-CN" sz="2000" b="1" dirty="0" smtClean="0">
                <a:solidFill>
                  <a:srgbClr val="C00000"/>
                </a:solidFill>
              </a:rPr>
              <a:t>(RPC)</a:t>
            </a:r>
          </a:p>
          <a:p>
            <a:pPr algn="ctr"/>
            <a:r>
              <a:rPr lang="zh-CN" altLang="en-US" b="1" dirty="0" smtClean="0"/>
              <a:t>（</a:t>
            </a:r>
            <a:r>
              <a:rPr lang="en-US" altLang="zh-CN" b="1" dirty="0">
                <a:solidFill>
                  <a:srgbClr val="FF0000"/>
                </a:solidFill>
              </a:rPr>
              <a:t>SJTU</a:t>
            </a:r>
            <a:r>
              <a:rPr lang="zh-CN" altLang="en-US" b="1" dirty="0" smtClean="0"/>
              <a:t>参与</a:t>
            </a:r>
            <a:r>
              <a:rPr lang="en-US" altLang="zh-CN" b="1" dirty="0" smtClean="0"/>
              <a:t>CALICE</a:t>
            </a:r>
            <a:r>
              <a:rPr lang="zh-CN" altLang="en-US" b="1" dirty="0" smtClean="0"/>
              <a:t>束流实验的数据分析）</a:t>
            </a:r>
            <a:endParaRPr lang="zh-CN" altLang="en-US" b="1" dirty="0"/>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782" y="3338302"/>
            <a:ext cx="3633425" cy="2983302"/>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879131" y="666137"/>
            <a:ext cx="3000533" cy="3496127"/>
          </a:xfrm>
          <a:prstGeom prst="rect">
            <a:avLst/>
          </a:prstGeom>
        </p:spPr>
      </p:pic>
      <p:sp>
        <p:nvSpPr>
          <p:cNvPr id="16" name="灯片编号占位符 2"/>
          <p:cNvSpPr txBox="1">
            <a:spLocks/>
          </p:cNvSpPr>
          <p:nvPr/>
        </p:nvSpPr>
        <p:spPr>
          <a:xfrm>
            <a:off x="8544651" y="6532676"/>
            <a:ext cx="590205" cy="28346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200">
                <a:solidFill>
                  <a:schemeClr val="tx1">
                    <a:tint val="75000"/>
                  </a:schemeClr>
                </a:solidFill>
              </a:rPr>
              <a:t>5</a:t>
            </a:r>
            <a:endParaRPr lang="zh-CN" altLang="en-US" sz="1200">
              <a:solidFill>
                <a:schemeClr val="tx1">
                  <a:tint val="75000"/>
                </a:schemeClr>
              </a:solidFill>
            </a:endParaRPr>
          </a:p>
        </p:txBody>
      </p:sp>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1298" y="-20464"/>
            <a:ext cx="1453558" cy="863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矩形 13"/>
          <p:cNvSpPr/>
          <p:nvPr/>
        </p:nvSpPr>
        <p:spPr>
          <a:xfrm flipV="1">
            <a:off x="0" y="827115"/>
            <a:ext cx="4217318"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flipV="1">
            <a:off x="4165460" y="-1"/>
            <a:ext cx="51858" cy="870844"/>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63723828"/>
      </p:ext>
    </p:extLst>
  </p:cSld>
  <p:clrMapOvr>
    <a:masterClrMapping/>
  </p:clrMapOvr>
  <mc:AlternateContent xmlns:mc="http://schemas.openxmlformats.org/markup-compatibility/2006" xmlns:p14="http://schemas.microsoft.com/office/powerpoint/2010/main">
    <mc:Choice Requires="p14">
      <p:transition spd="slow" p14:dur="2000" advTm="23136"/>
    </mc:Choice>
    <mc:Fallback xmlns="">
      <p:transition spd="slow" advTm="2313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0" y="139989"/>
            <a:ext cx="3429000" cy="568254"/>
          </a:xfrm>
        </p:spPr>
        <p:txBody>
          <a:bodyPr>
            <a:normAutofit fontScale="90000"/>
          </a:bodyPr>
          <a:lstStyle/>
          <a:p>
            <a:r>
              <a:rPr lang="zh-CN" altLang="en-US" sz="2800" dirty="0" smtClean="0">
                <a:solidFill>
                  <a:schemeClr val="tx1"/>
                </a:solidFill>
                <a:latin typeface="+mn-ea"/>
                <a:ea typeface="+mn-ea"/>
                <a:cs typeface="+mn-cs"/>
              </a:rPr>
              <a:t>数字型强子量能器</a:t>
            </a:r>
            <a:r>
              <a:rPr lang="en-US" altLang="zh-CN" sz="2200" dirty="0">
                <a:solidFill>
                  <a:schemeClr val="tx1"/>
                </a:solidFill>
                <a:latin typeface="+mn-ea"/>
                <a:ea typeface="+mn-ea"/>
              </a:rPr>
              <a:t>(</a:t>
            </a:r>
            <a:r>
              <a:rPr lang="en-US" altLang="zh-CN" sz="2200" dirty="0">
                <a:solidFill>
                  <a:srgbClr val="C00000"/>
                </a:solidFill>
                <a:latin typeface="+mn-ea"/>
                <a:ea typeface="+mn-ea"/>
              </a:rPr>
              <a:t>RPC</a:t>
            </a:r>
            <a:r>
              <a:rPr lang="en-US" altLang="zh-CN" sz="2200" dirty="0">
                <a:solidFill>
                  <a:schemeClr val="tx1"/>
                </a:solidFill>
                <a:latin typeface="+mn-ea"/>
                <a:ea typeface="+mn-ea"/>
              </a:rPr>
              <a:t>)</a:t>
            </a:r>
            <a:r>
              <a:rPr lang="en-US" altLang="zh-CN" sz="2200" dirty="0">
                <a:solidFill>
                  <a:schemeClr val="tx1"/>
                </a:solidFill>
              </a:rPr>
              <a:t/>
            </a:r>
            <a:br>
              <a:rPr lang="en-US" altLang="zh-CN" sz="2200" dirty="0">
                <a:solidFill>
                  <a:schemeClr val="tx1"/>
                </a:solidFill>
              </a:rPr>
            </a:br>
            <a:endParaRPr lang="en-US" altLang="zh-CN" sz="2200" dirty="0">
              <a:solidFill>
                <a:schemeClr val="tx1"/>
              </a:solidFill>
              <a:latin typeface="+mn-lt"/>
              <a:ea typeface="+mn-ea"/>
              <a:cs typeface="+mn-cs"/>
            </a:endParaRPr>
          </a:p>
        </p:txBody>
      </p:sp>
      <p:pic>
        <p:nvPicPr>
          <p:cNvPr id="20" name="图片 19"/>
          <p:cNvPicPr>
            <a:picLocks noChangeAspect="1"/>
          </p:cNvPicPr>
          <p:nvPr/>
        </p:nvPicPr>
        <p:blipFill>
          <a:blip r:embed="rId2"/>
          <a:stretch>
            <a:fillRect/>
          </a:stretch>
        </p:blipFill>
        <p:spPr>
          <a:xfrm>
            <a:off x="243463" y="840672"/>
            <a:ext cx="4122846" cy="1857300"/>
          </a:xfrm>
          <a:prstGeom prst="rect">
            <a:avLst/>
          </a:prstGeom>
        </p:spPr>
      </p:pic>
      <p:sp>
        <p:nvSpPr>
          <p:cNvPr id="2" name="矩形 1"/>
          <p:cNvSpPr/>
          <p:nvPr/>
        </p:nvSpPr>
        <p:spPr>
          <a:xfrm>
            <a:off x="4147022" y="4058460"/>
            <a:ext cx="3744250" cy="1815882"/>
          </a:xfrm>
          <a:prstGeom prst="rect">
            <a:avLst/>
          </a:prstGeom>
        </p:spPr>
        <p:txBody>
          <a:bodyPr wrap="square">
            <a:spAutoFit/>
          </a:bodyPr>
          <a:lstStyle/>
          <a:p>
            <a:r>
              <a:rPr lang="zh-CN" altLang="en-US" sz="1600" b="1" smtClean="0"/>
              <a:t>对于</a:t>
            </a:r>
            <a:r>
              <a:rPr lang="en-US" altLang="zh-CN" sz="1600" b="1" smtClean="0"/>
              <a:t>ILD</a:t>
            </a:r>
            <a:r>
              <a:rPr lang="zh-CN" altLang="en-US" sz="1600" b="1" smtClean="0"/>
              <a:t>的目标</a:t>
            </a:r>
            <a:r>
              <a:rPr lang="en-US" altLang="zh-CN" sz="1600" b="1" smtClean="0"/>
              <a:t>SDHCAL</a:t>
            </a:r>
            <a:r>
              <a:rPr lang="zh-CN" altLang="en-US" sz="1600" b="1" smtClean="0"/>
              <a:t>需要</a:t>
            </a:r>
            <a:r>
              <a:rPr lang="en-US" altLang="zh-CN" sz="1600" b="1" smtClean="0"/>
              <a:t>48</a:t>
            </a:r>
            <a:r>
              <a:rPr lang="zh-CN" altLang="en-US" sz="1600" b="1" smtClean="0"/>
              <a:t>层</a:t>
            </a:r>
            <a:endParaRPr lang="en-US" altLang="zh-CN" sz="1600" b="1" smtClean="0"/>
          </a:p>
          <a:p>
            <a:r>
              <a:rPr lang="en-US" altLang="zh-CN" sz="1600" b="1" smtClean="0"/>
              <a:t> </a:t>
            </a:r>
            <a:r>
              <a:rPr lang="zh-CN" altLang="en-US" sz="1600" b="1" smtClean="0"/>
              <a:t>每一层由</a:t>
            </a:r>
            <a:r>
              <a:rPr lang="en-US" altLang="zh-CN" sz="1600" b="1" smtClean="0"/>
              <a:t>6mm </a:t>
            </a:r>
            <a:r>
              <a:rPr lang="en-US" altLang="zh-CN" sz="1600" b="1"/>
              <a:t>RPC+20mm </a:t>
            </a:r>
            <a:r>
              <a:rPr lang="en-US" altLang="zh-CN" sz="1600" b="1" smtClean="0"/>
              <a:t>absorber</a:t>
            </a:r>
            <a:endParaRPr lang="en-US" altLang="zh-CN" sz="1600" b="1"/>
          </a:p>
          <a:p>
            <a:endParaRPr lang="en-US" altLang="zh-CN" sz="1600" b="1" smtClean="0">
              <a:solidFill>
                <a:prstClr val="black"/>
              </a:solidFill>
            </a:endParaRPr>
          </a:p>
          <a:p>
            <a:endParaRPr lang="en-US" altLang="zh-CN" sz="1600" b="1">
              <a:solidFill>
                <a:prstClr val="black"/>
              </a:solidFill>
            </a:endParaRPr>
          </a:p>
          <a:p>
            <a:r>
              <a:rPr lang="zh-CN" altLang="en-US" sz="1600" b="1" smtClean="0">
                <a:solidFill>
                  <a:srgbClr val="FF0000"/>
                </a:solidFill>
              </a:rPr>
              <a:t>对于质心能量</a:t>
            </a:r>
            <a:r>
              <a:rPr lang="en-US" altLang="zh-CN" sz="1600" b="1" smtClean="0">
                <a:solidFill>
                  <a:srgbClr val="FF0000"/>
                </a:solidFill>
              </a:rPr>
              <a:t>240GeV</a:t>
            </a:r>
            <a:r>
              <a:rPr lang="zh-CN" altLang="en-US" sz="1600" b="1" smtClean="0">
                <a:solidFill>
                  <a:srgbClr val="FF0000"/>
                </a:solidFill>
              </a:rPr>
              <a:t>的</a:t>
            </a:r>
            <a:r>
              <a:rPr lang="en-US" altLang="zh-CN" sz="1600" b="1" smtClean="0">
                <a:solidFill>
                  <a:srgbClr val="FF0000"/>
                </a:solidFill>
              </a:rPr>
              <a:t>CEPC</a:t>
            </a:r>
            <a:r>
              <a:rPr lang="zh-CN" altLang="en-US" sz="1600" b="1" smtClean="0">
                <a:solidFill>
                  <a:srgbClr val="FF0000"/>
                </a:solidFill>
              </a:rPr>
              <a:t>，</a:t>
            </a:r>
            <a:r>
              <a:rPr lang="en-US" altLang="zh-CN" sz="1600" b="1" smtClean="0">
                <a:solidFill>
                  <a:srgbClr val="FF0000"/>
                </a:solidFill>
              </a:rPr>
              <a:t>40</a:t>
            </a:r>
            <a:r>
              <a:rPr lang="zh-CN" altLang="en-US" sz="1600" b="1" smtClean="0">
                <a:solidFill>
                  <a:srgbClr val="FF0000"/>
                </a:solidFill>
              </a:rPr>
              <a:t>层的</a:t>
            </a:r>
            <a:r>
              <a:rPr lang="en-US" altLang="zh-CN" sz="1600" b="1" smtClean="0">
                <a:solidFill>
                  <a:srgbClr val="FF0000"/>
                </a:solidFill>
              </a:rPr>
              <a:t> SDHCAL</a:t>
            </a:r>
            <a:r>
              <a:rPr lang="zh-CN" altLang="en-US" sz="1600" b="1" smtClean="0">
                <a:solidFill>
                  <a:srgbClr val="FF0000"/>
                </a:solidFill>
              </a:rPr>
              <a:t>满足要求的能量分辨率</a:t>
            </a:r>
            <a:r>
              <a:rPr lang="en-US" altLang="zh-CN" sz="1600" b="1" smtClean="0">
                <a:solidFill>
                  <a:srgbClr val="FF0000"/>
                </a:solidFill>
              </a:rPr>
              <a:t>.</a:t>
            </a:r>
            <a:endParaRPr lang="en-US" altLang="zh-CN" sz="1600" b="1">
              <a:solidFill>
                <a:srgbClr val="FF0000"/>
              </a:solidFill>
            </a:endParaRPr>
          </a:p>
          <a:p>
            <a:endParaRPr lang="en-US" altLang="zh-CN" sz="1600" b="1" dirty="0">
              <a:solidFill>
                <a:prstClr val="black"/>
              </a:solidFill>
            </a:endParaRPr>
          </a:p>
        </p:txBody>
      </p:sp>
      <p:pic>
        <p:nvPicPr>
          <p:cNvPr id="4" name="图片 3"/>
          <p:cNvPicPr>
            <a:picLocks noChangeAspect="1"/>
          </p:cNvPicPr>
          <p:nvPr/>
        </p:nvPicPr>
        <p:blipFill>
          <a:blip r:embed="rId3"/>
          <a:stretch>
            <a:fillRect/>
          </a:stretch>
        </p:blipFill>
        <p:spPr>
          <a:xfrm>
            <a:off x="4585595" y="1312704"/>
            <a:ext cx="4254158" cy="2333646"/>
          </a:xfrm>
          <a:prstGeom prst="rect">
            <a:avLst/>
          </a:prstGeom>
        </p:spPr>
      </p:pic>
      <p:sp>
        <p:nvSpPr>
          <p:cNvPr id="9" name="灯片编号占位符 2"/>
          <p:cNvSpPr txBox="1">
            <a:spLocks/>
          </p:cNvSpPr>
          <p:nvPr/>
        </p:nvSpPr>
        <p:spPr>
          <a:xfrm>
            <a:off x="8544651" y="6532676"/>
            <a:ext cx="590205" cy="28346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200">
                <a:solidFill>
                  <a:schemeClr val="tx1">
                    <a:tint val="75000"/>
                  </a:schemeClr>
                </a:solidFill>
              </a:rPr>
              <a:t>6</a:t>
            </a:r>
            <a:endParaRPr lang="zh-CN" altLang="en-US" sz="1200">
              <a:solidFill>
                <a:schemeClr val="tx1">
                  <a:tint val="75000"/>
                </a:schemeClr>
              </a:solidFill>
            </a:endParaRPr>
          </a:p>
        </p:txBody>
      </p:sp>
      <p:pic>
        <p:nvPicPr>
          <p:cNvPr id="10" name="图片 9">
            <a:extLst>
              <a:ext uri="{FF2B5EF4-FFF2-40B4-BE49-F238E27FC236}">
                <a16:creationId xmlns:a16="http://schemas.microsoft.com/office/drawing/2014/main" id="{AD6DCAD7-FD8D-424A-B62C-102AE1868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38" y="3151468"/>
            <a:ext cx="3960084" cy="3268944"/>
          </a:xfrm>
          <a:prstGeom prst="rect">
            <a:avLst/>
          </a:prstGeom>
        </p:spPr>
      </p:pic>
      <p:sp>
        <p:nvSpPr>
          <p:cNvPr id="5" name="文本框 4"/>
          <p:cNvSpPr txBox="1"/>
          <p:nvPr/>
        </p:nvSpPr>
        <p:spPr>
          <a:xfrm>
            <a:off x="1431634" y="2822657"/>
            <a:ext cx="1746504" cy="369332"/>
          </a:xfrm>
          <a:prstGeom prst="rect">
            <a:avLst/>
          </a:prstGeom>
          <a:noFill/>
        </p:spPr>
        <p:txBody>
          <a:bodyPr wrap="square" rtlCol="0">
            <a:spAutoFit/>
          </a:bodyPr>
          <a:lstStyle/>
          <a:p>
            <a:r>
              <a:rPr lang="zh-CN" altLang="en-US" smtClean="0"/>
              <a:t>探测单元结构</a:t>
            </a:r>
            <a:endParaRPr lang="zh-CN" altLang="en-US"/>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3488" y="36764"/>
            <a:ext cx="1656938" cy="98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本框 5"/>
          <p:cNvSpPr txBox="1"/>
          <p:nvPr/>
        </p:nvSpPr>
        <p:spPr>
          <a:xfrm>
            <a:off x="1316736" y="6354618"/>
            <a:ext cx="1554480" cy="369332"/>
          </a:xfrm>
          <a:prstGeom prst="rect">
            <a:avLst/>
          </a:prstGeom>
          <a:noFill/>
        </p:spPr>
        <p:txBody>
          <a:bodyPr wrap="square" rtlCol="0">
            <a:spAutoFit/>
          </a:bodyPr>
          <a:lstStyle/>
          <a:p>
            <a:r>
              <a:rPr lang="zh-CN" altLang="en-US" smtClean="0"/>
              <a:t>能量分辨率</a:t>
            </a:r>
            <a:endParaRPr lang="zh-CN" altLang="en-US"/>
          </a:p>
        </p:txBody>
      </p:sp>
      <p:sp>
        <p:nvSpPr>
          <p:cNvPr id="11" name="矩形 10"/>
          <p:cNvSpPr/>
          <p:nvPr/>
        </p:nvSpPr>
        <p:spPr>
          <a:xfrm flipV="1">
            <a:off x="-14683" y="551336"/>
            <a:ext cx="4217318"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flipV="1">
            <a:off x="4171598" y="-2"/>
            <a:ext cx="45719" cy="597056"/>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83656251"/>
      </p:ext>
    </p:extLst>
  </p:cSld>
  <p:clrMapOvr>
    <a:masterClrMapping/>
  </p:clrMapOvr>
  <mc:AlternateContent xmlns:mc="http://schemas.openxmlformats.org/markup-compatibility/2006" xmlns:p14="http://schemas.microsoft.com/office/powerpoint/2010/main">
    <mc:Choice Requires="p14">
      <p:transition spd="slow" p14:dur="2000" advTm="711"/>
    </mc:Choice>
    <mc:Fallback xmlns="">
      <p:transition spd="slow" advTm="71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7932" y="3636400"/>
            <a:ext cx="2983602" cy="2229128"/>
          </a:xfrm>
          <a:prstGeom prst="rect">
            <a:avLst/>
          </a:prstGeom>
        </p:spPr>
      </p:pic>
      <p:sp>
        <p:nvSpPr>
          <p:cNvPr id="28" name="文本框 27"/>
          <p:cNvSpPr txBox="1"/>
          <p:nvPr/>
        </p:nvSpPr>
        <p:spPr>
          <a:xfrm>
            <a:off x="5382834" y="3943050"/>
            <a:ext cx="1658149" cy="369332"/>
          </a:xfrm>
          <a:prstGeom prst="rect">
            <a:avLst/>
          </a:prstGeom>
          <a:noFill/>
        </p:spPr>
        <p:txBody>
          <a:bodyPr wrap="square" rtlCol="0">
            <a:spAutoFit/>
          </a:bodyPr>
          <a:lstStyle/>
          <a:p>
            <a:r>
              <a:rPr lang="en-US" altLang="zh-CN" b="1" dirty="0" smtClean="0">
                <a:solidFill>
                  <a:srgbClr val="FFFF00"/>
                </a:solidFill>
              </a:rPr>
              <a:t>GEM detector</a:t>
            </a:r>
            <a:endParaRPr lang="zh-CN" altLang="en-US" b="1" dirty="0">
              <a:solidFill>
                <a:srgbClr val="FFFF00"/>
              </a:solidFill>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31" y="3804181"/>
            <a:ext cx="5018277" cy="1513944"/>
          </a:xfrm>
          <a:prstGeom prst="rect">
            <a:avLst/>
          </a:prstGeom>
        </p:spPr>
      </p:pic>
      <p:grpSp>
        <p:nvGrpSpPr>
          <p:cNvPr id="12" name="组合 11"/>
          <p:cNvGrpSpPr/>
          <p:nvPr/>
        </p:nvGrpSpPr>
        <p:grpSpPr>
          <a:xfrm>
            <a:off x="2724912" y="1002764"/>
            <a:ext cx="3621024" cy="2071262"/>
            <a:chOff x="650926" y="3732872"/>
            <a:chExt cx="2857682" cy="2193105"/>
          </a:xfrm>
        </p:grpSpPr>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26" y="3732872"/>
              <a:ext cx="2857682" cy="219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直接连接符 13"/>
            <p:cNvCxnSpPr/>
            <p:nvPr/>
          </p:nvCxnSpPr>
          <p:spPr>
            <a:xfrm>
              <a:off x="1434939" y="3975067"/>
              <a:ext cx="0" cy="5111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7" name="直接连接符 16"/>
            <p:cNvCxnSpPr/>
            <p:nvPr/>
          </p:nvCxnSpPr>
          <p:spPr>
            <a:xfrm>
              <a:off x="2209862" y="3975067"/>
              <a:ext cx="0" cy="5111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8" name="文本框 35"/>
            <p:cNvSpPr txBox="1">
              <a:spLocks noChangeArrowheads="1"/>
            </p:cNvSpPr>
            <p:nvPr/>
          </p:nvSpPr>
          <p:spPr bwMode="auto">
            <a:xfrm>
              <a:off x="1390489" y="3935380"/>
              <a:ext cx="889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a:solidFill>
                    <a:srgbClr val="FFFF00"/>
                  </a:solidFill>
                </a:rPr>
                <a:t>140um</a:t>
              </a:r>
              <a:endParaRPr lang="zh-CN" altLang="en-US">
                <a:solidFill>
                  <a:srgbClr val="FFFF00"/>
                </a:solidFill>
              </a:endParaRPr>
            </a:p>
          </p:txBody>
        </p:sp>
        <p:cxnSp>
          <p:nvCxnSpPr>
            <p:cNvPr id="19" name="直接箭头连接符 18"/>
            <p:cNvCxnSpPr/>
            <p:nvPr/>
          </p:nvCxnSpPr>
          <p:spPr>
            <a:xfrm>
              <a:off x="1390489" y="4230654"/>
              <a:ext cx="853600" cy="0"/>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2" name="矩形 1"/>
          <p:cNvSpPr/>
          <p:nvPr/>
        </p:nvSpPr>
        <p:spPr>
          <a:xfrm>
            <a:off x="5675923" y="5421305"/>
            <a:ext cx="2077813" cy="369332"/>
          </a:xfrm>
          <a:prstGeom prst="rect">
            <a:avLst/>
          </a:prstGeom>
        </p:spPr>
        <p:txBody>
          <a:bodyPr wrap="none">
            <a:spAutoFit/>
          </a:bodyPr>
          <a:lstStyle/>
          <a:p>
            <a:r>
              <a:rPr lang="en-US" altLang="zh-CN" b="1" dirty="0">
                <a:solidFill>
                  <a:srgbClr val="FFFF00"/>
                </a:solidFill>
                <a:latin typeface="Times New Roman" panose="02020603050405020304" pitchFamily="18" charset="0"/>
                <a:ea typeface="楷体" panose="02010609060101010101" pitchFamily="49" charset="-122"/>
              </a:rPr>
              <a:t>30cm×30cm GEM</a:t>
            </a:r>
            <a:endParaRPr lang="zh-CN" altLang="en-US" b="1" dirty="0">
              <a:solidFill>
                <a:srgbClr val="FFFF00"/>
              </a:solidFill>
              <a:latin typeface="Times New Roman" panose="02020603050405020304" pitchFamily="18" charset="0"/>
              <a:ea typeface="楷体" panose="02010609060101010101" pitchFamily="49" charset="-122"/>
            </a:endParaRPr>
          </a:p>
        </p:txBody>
      </p:sp>
      <p:sp>
        <p:nvSpPr>
          <p:cNvPr id="20" name="文本框 19"/>
          <p:cNvSpPr txBox="1"/>
          <p:nvPr/>
        </p:nvSpPr>
        <p:spPr>
          <a:xfrm>
            <a:off x="89082" y="89195"/>
            <a:ext cx="4575163" cy="830997"/>
          </a:xfrm>
          <a:prstGeom prst="rect">
            <a:avLst/>
          </a:prstGeom>
          <a:noFill/>
        </p:spPr>
        <p:txBody>
          <a:bodyPr wrap="none" rtlCol="0">
            <a:spAutoFit/>
          </a:bodyPr>
          <a:lstStyle/>
          <a:p>
            <a:r>
              <a:rPr lang="zh-CN" altLang="en-US" sz="2800" b="1" dirty="0" smtClean="0"/>
              <a:t>数字型强子量能器</a:t>
            </a:r>
            <a:r>
              <a:rPr lang="en-US" altLang="zh-CN" sz="2000" b="1" dirty="0" smtClean="0"/>
              <a:t>(</a:t>
            </a:r>
            <a:r>
              <a:rPr lang="en-US" altLang="zh-CN" sz="2000" b="1" dirty="0" smtClean="0">
                <a:solidFill>
                  <a:schemeClr val="accent2">
                    <a:lumMod val="50000"/>
                  </a:schemeClr>
                </a:solidFill>
              </a:rPr>
              <a:t>GEM</a:t>
            </a:r>
            <a:r>
              <a:rPr lang="en-US" altLang="zh-CN" sz="2000" b="1" dirty="0" smtClean="0"/>
              <a:t>   </a:t>
            </a:r>
            <a:r>
              <a:rPr lang="en-US" altLang="zh-CN" sz="2000" b="1" dirty="0" smtClean="0">
                <a:solidFill>
                  <a:srgbClr val="FF0000"/>
                </a:solidFill>
              </a:rPr>
              <a:t>USTC</a:t>
            </a:r>
            <a:r>
              <a:rPr lang="en-US" altLang="zh-CN" sz="2000" b="1" dirty="0" smtClean="0"/>
              <a:t>)  </a:t>
            </a:r>
          </a:p>
          <a:p>
            <a:r>
              <a:rPr lang="en-US" altLang="zh-CN" sz="2000" b="1" dirty="0" smtClean="0"/>
              <a:t>              </a:t>
            </a:r>
            <a:endParaRPr lang="zh-CN" altLang="en-US" sz="2000" b="1" dirty="0">
              <a:solidFill>
                <a:srgbClr val="FF0000"/>
              </a:solidFill>
            </a:endParaRPr>
          </a:p>
        </p:txBody>
      </p:sp>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911" y="64321"/>
            <a:ext cx="1656938" cy="98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灯片编号占位符 2"/>
          <p:cNvSpPr txBox="1">
            <a:spLocks/>
          </p:cNvSpPr>
          <p:nvPr/>
        </p:nvSpPr>
        <p:spPr>
          <a:xfrm>
            <a:off x="8544651" y="6532676"/>
            <a:ext cx="590205" cy="28346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200">
                <a:solidFill>
                  <a:schemeClr val="tx1">
                    <a:tint val="75000"/>
                  </a:schemeClr>
                </a:solidFill>
              </a:rPr>
              <a:t>7</a:t>
            </a:r>
            <a:endParaRPr lang="zh-CN" altLang="en-US" sz="1200">
              <a:solidFill>
                <a:schemeClr val="tx1">
                  <a:tint val="75000"/>
                </a:schemeClr>
              </a:solidFill>
            </a:endParaRPr>
          </a:p>
        </p:txBody>
      </p:sp>
      <p:sp>
        <p:nvSpPr>
          <p:cNvPr id="4" name="文本框 3"/>
          <p:cNvSpPr txBox="1"/>
          <p:nvPr/>
        </p:nvSpPr>
        <p:spPr>
          <a:xfrm>
            <a:off x="156063" y="1008527"/>
            <a:ext cx="3005322" cy="1754326"/>
          </a:xfrm>
          <a:prstGeom prst="rect">
            <a:avLst/>
          </a:prstGeom>
          <a:noFill/>
        </p:spPr>
        <p:txBody>
          <a:bodyPr wrap="square" rtlCol="0">
            <a:spAutoFit/>
          </a:bodyPr>
          <a:lstStyle/>
          <a:p>
            <a:r>
              <a:rPr lang="zh-CN" altLang="en-US" smtClean="0"/>
              <a:t>探测单元结构</a:t>
            </a:r>
            <a:endParaRPr lang="en-US" altLang="zh-CN" smtClean="0"/>
          </a:p>
          <a:p>
            <a:pPr>
              <a:defRPr/>
            </a:pPr>
            <a:r>
              <a:rPr lang="en-US" altLang="zh-CN" b="1"/>
              <a:t>Cu :           t = 5µm </a:t>
            </a:r>
          </a:p>
          <a:p>
            <a:pPr>
              <a:defRPr/>
            </a:pPr>
            <a:r>
              <a:rPr lang="en-US" altLang="zh-CN" b="1"/>
              <a:t>Kapton:    T = 50µm </a:t>
            </a:r>
          </a:p>
          <a:p>
            <a:pPr>
              <a:defRPr/>
            </a:pPr>
            <a:r>
              <a:rPr lang="en-US" altLang="zh-CN" b="1"/>
              <a:t>Diameter: d = 60µm</a:t>
            </a:r>
          </a:p>
          <a:p>
            <a:pPr>
              <a:defRPr/>
            </a:pPr>
            <a:r>
              <a:rPr lang="en-US" altLang="zh-CN" b="1"/>
              <a:t>                  D = 80µm </a:t>
            </a:r>
          </a:p>
          <a:p>
            <a:pPr>
              <a:defRPr/>
            </a:pPr>
            <a:r>
              <a:rPr lang="en-US" altLang="zh-CN" b="1"/>
              <a:t>pitch:        </a:t>
            </a:r>
            <a:r>
              <a:rPr lang="en-US" altLang="zh-CN" b="1" smtClean="0"/>
              <a:t>140µm</a:t>
            </a:r>
            <a:endParaRPr lang="en-US" altLang="zh-CN" smtClean="0"/>
          </a:p>
        </p:txBody>
      </p:sp>
      <p:sp>
        <p:nvSpPr>
          <p:cNvPr id="5" name="矩形 4"/>
          <p:cNvSpPr/>
          <p:nvPr/>
        </p:nvSpPr>
        <p:spPr>
          <a:xfrm>
            <a:off x="0" y="3144360"/>
            <a:ext cx="5747894" cy="369332"/>
          </a:xfrm>
          <a:prstGeom prst="rect">
            <a:avLst/>
          </a:prstGeom>
        </p:spPr>
        <p:txBody>
          <a:bodyPr wrap="square">
            <a:spAutoFit/>
          </a:bodyPr>
          <a:lstStyle/>
          <a:p>
            <a:pPr>
              <a:defRPr/>
            </a:pPr>
            <a:r>
              <a:rPr lang="zh-CN" altLang="en-US" b="1" smtClean="0">
                <a:solidFill>
                  <a:srgbClr val="FF0000"/>
                </a:solidFill>
              </a:rPr>
              <a:t>组装</a:t>
            </a:r>
            <a:r>
              <a:rPr lang="zh-CN" altLang="en-US" b="1">
                <a:solidFill>
                  <a:srgbClr val="FF0000"/>
                </a:solidFill>
              </a:rPr>
              <a:t>、</a:t>
            </a:r>
            <a:r>
              <a:rPr lang="zh-CN" altLang="en-US" b="1" smtClean="0">
                <a:solidFill>
                  <a:srgbClr val="FF0000"/>
                </a:solidFill>
              </a:rPr>
              <a:t>拆卸容易</a:t>
            </a:r>
            <a:r>
              <a:rPr lang="zh-CN" altLang="en-US" b="1">
                <a:solidFill>
                  <a:srgbClr val="FF0000"/>
                </a:solidFill>
              </a:rPr>
              <a:t>、灵敏区内部无</a:t>
            </a:r>
            <a:r>
              <a:rPr lang="zh-CN" altLang="en-US" b="1" smtClean="0">
                <a:solidFill>
                  <a:srgbClr val="FF0000"/>
                </a:solidFill>
              </a:rPr>
              <a:t>死区</a:t>
            </a:r>
            <a:r>
              <a:rPr lang="en-US" altLang="zh-CN" b="1">
                <a:solidFill>
                  <a:srgbClr val="FF0000"/>
                </a:solidFill>
              </a:rPr>
              <a:t> </a:t>
            </a:r>
            <a:r>
              <a:rPr lang="zh-CN" altLang="en-US" b="1" smtClean="0">
                <a:solidFill>
                  <a:srgbClr val="FF0000"/>
                </a:solidFill>
              </a:rPr>
              <a:t>气流均匀的优点</a:t>
            </a:r>
            <a:endParaRPr lang="en-US" altLang="zh-CN" b="1" dirty="0">
              <a:solidFill>
                <a:srgbClr val="FF0000"/>
              </a:solidFill>
            </a:endParaRPr>
          </a:p>
        </p:txBody>
      </p:sp>
      <p:sp>
        <p:nvSpPr>
          <p:cNvPr id="23" name="文本框 22"/>
          <p:cNvSpPr txBox="1"/>
          <p:nvPr/>
        </p:nvSpPr>
        <p:spPr>
          <a:xfrm>
            <a:off x="925723" y="5403863"/>
            <a:ext cx="5472608" cy="461665"/>
          </a:xfrm>
          <a:prstGeom prst="rect">
            <a:avLst/>
          </a:prstGeom>
          <a:noFill/>
        </p:spPr>
        <p:txBody>
          <a:bodyPr wrap="square" rtlCol="0">
            <a:spAutoFit/>
          </a:bodyPr>
          <a:lstStyle/>
          <a:p>
            <a:r>
              <a:rPr lang="zh-CN" altLang="en-US" sz="2400" b="1" smtClean="0"/>
              <a:t>自张紧技术</a:t>
            </a:r>
            <a:r>
              <a:rPr lang="en-US" altLang="zh-CN" b="1" smtClean="0">
                <a:solidFill>
                  <a:srgbClr val="00B0F0"/>
                </a:solidFill>
              </a:rPr>
              <a:t>(</a:t>
            </a:r>
            <a:r>
              <a:rPr lang="zh-CN" altLang="en-US" b="1" smtClean="0">
                <a:solidFill>
                  <a:srgbClr val="00B0F0"/>
                </a:solidFill>
              </a:rPr>
              <a:t>来自</a:t>
            </a:r>
            <a:r>
              <a:rPr lang="en-US" altLang="zh-CN" b="1" smtClean="0">
                <a:solidFill>
                  <a:srgbClr val="00B0F0"/>
                </a:solidFill>
              </a:rPr>
              <a:t>cern)</a:t>
            </a:r>
            <a:endParaRPr lang="zh-CN" altLang="en-US" b="1" dirty="0">
              <a:solidFill>
                <a:srgbClr val="00B0F0"/>
              </a:solidFill>
            </a:endParaRPr>
          </a:p>
        </p:txBody>
      </p:sp>
      <p:sp>
        <p:nvSpPr>
          <p:cNvPr id="24" name="矩形 23"/>
          <p:cNvSpPr/>
          <p:nvPr/>
        </p:nvSpPr>
        <p:spPr>
          <a:xfrm>
            <a:off x="7942" y="769257"/>
            <a:ext cx="4633443" cy="5260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flipV="1">
            <a:off x="4641385" y="-7280"/>
            <a:ext cx="45719" cy="829145"/>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84668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23" name="Object 7"/>
          <p:cNvGraphicFramePr>
            <a:graphicFrameLocks noGrp="1" noChangeAspect="1"/>
          </p:cNvGraphicFramePr>
          <p:nvPr>
            <p:ph idx="1"/>
            <p:extLst>
              <p:ext uri="{D42A27DB-BD31-4B8C-83A1-F6EECF244321}">
                <p14:modId xmlns:p14="http://schemas.microsoft.com/office/powerpoint/2010/main" val="2829227831"/>
              </p:ext>
            </p:extLst>
          </p:nvPr>
        </p:nvGraphicFramePr>
        <p:xfrm>
          <a:off x="3062431" y="3900181"/>
          <a:ext cx="2965431" cy="1983978"/>
        </p:xfrm>
        <a:graphic>
          <a:graphicData uri="http://schemas.openxmlformats.org/presentationml/2006/ole">
            <mc:AlternateContent xmlns:mc="http://schemas.openxmlformats.org/markup-compatibility/2006">
              <mc:Choice xmlns:v="urn:schemas-microsoft-com:vml" Requires="v">
                <p:oleObj spid="_x0000_s1095" name="Acrobat Document" r:id="rId3" imgW="7197120" imgH="4813200" progId="AcroExch.Document.11">
                  <p:embed/>
                </p:oleObj>
              </mc:Choice>
              <mc:Fallback>
                <p:oleObj name="Acrobat Document" r:id="rId3" imgW="7197120" imgH="4813200" progId="AcroExch.Document.11">
                  <p:embed/>
                  <p:pic>
                    <p:nvPicPr>
                      <p:cNvPr id="34823"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2431" y="3900181"/>
                        <a:ext cx="2965431" cy="1983978"/>
                      </a:xfrm>
                      <a:prstGeom prst="rect">
                        <a:avLst/>
                      </a:prstGeom>
                      <a:noFill/>
                    </p:spPr>
                  </p:pic>
                </p:oleObj>
              </mc:Fallback>
            </mc:AlternateContent>
          </a:graphicData>
        </a:graphic>
      </p:graphicFrame>
      <p:pic>
        <p:nvPicPr>
          <p:cNvPr id="34825" name="Picture 5"/>
          <p:cNvPicPr>
            <a:picLocks noChangeAspect="1" noChangeArrowheads="1"/>
          </p:cNvPicPr>
          <p:nvPr/>
        </p:nvPicPr>
        <p:blipFill>
          <a:blip r:embed="rId5"/>
          <a:srcRect/>
          <a:stretch>
            <a:fillRect/>
          </a:stretch>
        </p:blipFill>
        <p:spPr bwMode="auto">
          <a:xfrm>
            <a:off x="1305451" y="1716881"/>
            <a:ext cx="1762125" cy="2026444"/>
          </a:xfrm>
          <a:prstGeom prst="rect">
            <a:avLst/>
          </a:prstGeom>
          <a:noFill/>
          <a:ln w="9525">
            <a:noFill/>
            <a:miter lim="800000"/>
            <a:headEnd/>
            <a:tailEnd/>
          </a:ln>
        </p:spPr>
      </p:pic>
      <p:sp>
        <p:nvSpPr>
          <p:cNvPr id="34826" name="矩形 20"/>
          <p:cNvSpPr>
            <a:spLocks noChangeArrowheads="1"/>
          </p:cNvSpPr>
          <p:nvPr/>
        </p:nvSpPr>
        <p:spPr bwMode="auto">
          <a:xfrm>
            <a:off x="901889" y="1332601"/>
            <a:ext cx="3176336" cy="369332"/>
          </a:xfrm>
          <a:prstGeom prst="rect">
            <a:avLst/>
          </a:prstGeom>
          <a:noFill/>
          <a:ln w="9525">
            <a:noFill/>
            <a:miter lim="800000"/>
            <a:headEnd/>
            <a:tailEnd/>
          </a:ln>
        </p:spPr>
        <p:txBody>
          <a:bodyPr wrap="square">
            <a:spAutoFit/>
          </a:bodyPr>
          <a:lstStyle/>
          <a:p>
            <a:r>
              <a:rPr lang="en-US" altLang="zh-CN" smtClean="0">
                <a:latin typeface="Times New Roman" pitchFamily="18" charset="0"/>
              </a:rPr>
              <a:t>30cmX30cm GEM </a:t>
            </a:r>
            <a:r>
              <a:rPr lang="zh-CN" altLang="en-US" smtClean="0">
                <a:latin typeface="Times New Roman" pitchFamily="18" charset="0"/>
              </a:rPr>
              <a:t>探测器</a:t>
            </a:r>
            <a:endParaRPr lang="zh-CN" altLang="en-US" dirty="0">
              <a:latin typeface="Times New Roman" pitchFamily="18" charset="0"/>
            </a:endParaRPr>
          </a:p>
        </p:txBody>
      </p:sp>
      <p:sp>
        <p:nvSpPr>
          <p:cNvPr id="23" name="椭圆 22"/>
          <p:cNvSpPr/>
          <p:nvPr/>
        </p:nvSpPr>
        <p:spPr>
          <a:xfrm>
            <a:off x="1865263" y="2711054"/>
            <a:ext cx="546497" cy="351234"/>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pic>
        <p:nvPicPr>
          <p:cNvPr id="34829" name="Picture 15"/>
          <p:cNvPicPr>
            <a:picLocks noChangeAspect="1" noChangeArrowheads="1"/>
          </p:cNvPicPr>
          <p:nvPr/>
        </p:nvPicPr>
        <p:blipFill>
          <a:blip r:embed="rId6"/>
          <a:srcRect/>
          <a:stretch>
            <a:fillRect/>
          </a:stretch>
        </p:blipFill>
        <p:spPr bwMode="auto">
          <a:xfrm>
            <a:off x="3507649" y="1212982"/>
            <a:ext cx="3789191" cy="2156991"/>
          </a:xfrm>
          <a:prstGeom prst="rect">
            <a:avLst/>
          </a:prstGeom>
          <a:noFill/>
          <a:ln w="9525">
            <a:noFill/>
            <a:miter lim="800000"/>
            <a:headEnd/>
            <a:tailEnd/>
          </a:ln>
        </p:spPr>
      </p:pic>
      <p:sp>
        <p:nvSpPr>
          <p:cNvPr id="34830" name="Rectangle 16"/>
          <p:cNvSpPr>
            <a:spLocks noChangeArrowheads="1"/>
          </p:cNvSpPr>
          <p:nvPr/>
        </p:nvSpPr>
        <p:spPr bwMode="auto">
          <a:xfrm>
            <a:off x="7142846" y="3004915"/>
            <a:ext cx="2214415" cy="307777"/>
          </a:xfrm>
          <a:prstGeom prst="rect">
            <a:avLst/>
          </a:prstGeom>
          <a:noFill/>
          <a:ln w="9525">
            <a:noFill/>
            <a:miter lim="800000"/>
            <a:headEnd/>
            <a:tailEnd/>
          </a:ln>
        </p:spPr>
        <p:txBody>
          <a:bodyPr wrap="square">
            <a:spAutoFit/>
          </a:bodyPr>
          <a:lstStyle/>
          <a:p>
            <a:pPr>
              <a:spcBef>
                <a:spcPct val="50000"/>
              </a:spcBef>
            </a:pPr>
            <a:r>
              <a:rPr lang="en-US" altLang="zh-CN" sz="1400" smtClean="0">
                <a:latin typeface="Times New Roman" pitchFamily="18" charset="0"/>
              </a:rPr>
              <a:t>95%Ar-5</a:t>
            </a:r>
            <a:r>
              <a:rPr lang="en-US" altLang="zh-CN" sz="1400" dirty="0">
                <a:latin typeface="Times New Roman" pitchFamily="18" charset="0"/>
              </a:rPr>
              <a:t>% </a:t>
            </a:r>
            <a:r>
              <a:rPr lang="en-US" altLang="zh-CN" sz="1400">
                <a:latin typeface="Times New Roman" pitchFamily="18" charset="0"/>
              </a:rPr>
              <a:t>iC4H10 </a:t>
            </a:r>
            <a:r>
              <a:rPr lang="zh-CN" altLang="en-US" sz="1400">
                <a:latin typeface="Times New Roman" pitchFamily="18" charset="0"/>
              </a:rPr>
              <a:t>混合</a:t>
            </a:r>
            <a:endParaRPr lang="en-US" altLang="zh-CN" sz="1400" dirty="0">
              <a:latin typeface="Times New Roman" pitchFamily="18" charset="0"/>
            </a:endParaRPr>
          </a:p>
        </p:txBody>
      </p:sp>
      <p:sp>
        <p:nvSpPr>
          <p:cNvPr id="34831" name="矩形 20"/>
          <p:cNvSpPr>
            <a:spLocks noChangeArrowheads="1"/>
          </p:cNvSpPr>
          <p:nvPr/>
        </p:nvSpPr>
        <p:spPr bwMode="auto">
          <a:xfrm>
            <a:off x="138109" y="3920984"/>
            <a:ext cx="3277659" cy="338554"/>
          </a:xfrm>
          <a:prstGeom prst="rect">
            <a:avLst/>
          </a:prstGeom>
          <a:noFill/>
          <a:ln w="9525">
            <a:noFill/>
            <a:miter lim="800000"/>
            <a:headEnd/>
            <a:tailEnd/>
          </a:ln>
        </p:spPr>
        <p:txBody>
          <a:bodyPr wrap="square">
            <a:spAutoFit/>
          </a:bodyPr>
          <a:lstStyle/>
          <a:p>
            <a:r>
              <a:rPr lang="zh-CN" altLang="en-US" sz="1600" smtClean="0">
                <a:latin typeface="Times New Roman" pitchFamily="18" charset="0"/>
              </a:rPr>
              <a:t>不同区域的宇宙线测试探测效率</a:t>
            </a:r>
            <a:endParaRPr lang="zh-CN" altLang="en-US" sz="1600" dirty="0">
              <a:latin typeface="Times New Roman" pitchFamily="18" charset="0"/>
            </a:endParaRPr>
          </a:p>
        </p:txBody>
      </p:sp>
      <p:sp>
        <p:nvSpPr>
          <p:cNvPr id="34832" name="Rectangle 19"/>
          <p:cNvSpPr>
            <a:spLocks noChangeArrowheads="1"/>
          </p:cNvSpPr>
          <p:nvPr/>
        </p:nvSpPr>
        <p:spPr bwMode="auto">
          <a:xfrm>
            <a:off x="7183499" y="1235056"/>
            <a:ext cx="1897103" cy="830997"/>
          </a:xfrm>
          <a:prstGeom prst="rect">
            <a:avLst/>
          </a:prstGeom>
          <a:noFill/>
          <a:ln w="9525">
            <a:noFill/>
            <a:miter lim="800000"/>
            <a:headEnd/>
            <a:tailEnd/>
          </a:ln>
        </p:spPr>
        <p:txBody>
          <a:bodyPr wrap="square">
            <a:spAutoFit/>
          </a:bodyPr>
          <a:lstStyle/>
          <a:p>
            <a:r>
              <a:rPr lang="en-US" altLang="zh-CN" sz="1600" smtClean="0">
                <a:latin typeface="Times New Roman" pitchFamily="18" charset="0"/>
              </a:rPr>
              <a:t>GEM</a:t>
            </a:r>
            <a:r>
              <a:rPr lang="zh-CN" altLang="en-US" sz="1600" smtClean="0">
                <a:latin typeface="Times New Roman" pitchFamily="18" charset="0"/>
              </a:rPr>
              <a:t>膜的初始电压</a:t>
            </a:r>
            <a:r>
              <a:rPr lang="en-US" altLang="zh-CN" sz="1600" smtClean="0">
                <a:latin typeface="Times New Roman" pitchFamily="18" charset="0"/>
              </a:rPr>
              <a:t>:</a:t>
            </a:r>
          </a:p>
          <a:p>
            <a:r>
              <a:rPr lang="en-US" altLang="zh-CN" sz="1600" smtClean="0">
                <a:latin typeface="Times New Roman" pitchFamily="18" charset="0"/>
              </a:rPr>
              <a:t>△</a:t>
            </a:r>
            <a:r>
              <a:rPr lang="en-US" altLang="zh-CN" sz="1600" dirty="0">
                <a:latin typeface="Times New Roman" pitchFamily="18" charset="0"/>
              </a:rPr>
              <a:t>V1: </a:t>
            </a:r>
            <a:r>
              <a:rPr lang="en-US" altLang="zh-CN" sz="1600">
                <a:latin typeface="Times New Roman" pitchFamily="18" charset="0"/>
              </a:rPr>
              <a:t>285 </a:t>
            </a:r>
            <a:r>
              <a:rPr lang="en-US" altLang="zh-CN" sz="1600" smtClean="0">
                <a:latin typeface="Times New Roman" pitchFamily="18" charset="0"/>
              </a:rPr>
              <a:t>V</a:t>
            </a:r>
          </a:p>
          <a:p>
            <a:r>
              <a:rPr lang="zh-CN" altLang="en-US" sz="1600" smtClean="0">
                <a:latin typeface="Times New Roman" pitchFamily="18" charset="0"/>
              </a:rPr>
              <a:t>△</a:t>
            </a:r>
            <a:r>
              <a:rPr lang="en-US" altLang="zh-CN" sz="1600" dirty="0">
                <a:latin typeface="Times New Roman" pitchFamily="18" charset="0"/>
              </a:rPr>
              <a:t>V2: 295 </a:t>
            </a:r>
            <a:r>
              <a:rPr lang="en-US" altLang="zh-CN" sz="1600" dirty="0" smtClean="0">
                <a:latin typeface="Times New Roman" pitchFamily="18" charset="0"/>
              </a:rPr>
              <a:t>V</a:t>
            </a:r>
            <a:r>
              <a:rPr lang="zh-CN" altLang="en-US" sz="1600" dirty="0" smtClean="0">
                <a:latin typeface="Times New Roman" pitchFamily="18" charset="0"/>
              </a:rPr>
              <a:t>         </a:t>
            </a:r>
            <a:endParaRPr lang="en-US" altLang="zh-CN" sz="1600" dirty="0">
              <a:latin typeface="Times New Roman" pitchFamily="18" charset="0"/>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t>8</a:t>
            </a:fld>
            <a:endParaRPr lang="zh-CN" altLang="en-US"/>
          </a:p>
        </p:txBody>
      </p:sp>
      <p:sp>
        <p:nvSpPr>
          <p:cNvPr id="15" name="文本框 14"/>
          <p:cNvSpPr txBox="1"/>
          <p:nvPr/>
        </p:nvSpPr>
        <p:spPr>
          <a:xfrm>
            <a:off x="-2256" y="81353"/>
            <a:ext cx="3730508" cy="523220"/>
          </a:xfrm>
          <a:prstGeom prst="rect">
            <a:avLst/>
          </a:prstGeom>
          <a:noFill/>
        </p:spPr>
        <p:txBody>
          <a:bodyPr wrap="none" rtlCol="0">
            <a:spAutoFit/>
          </a:bodyPr>
          <a:lstStyle/>
          <a:p>
            <a:r>
              <a:rPr lang="zh-CN" altLang="en-US" sz="2800" b="1" dirty="0" smtClean="0"/>
              <a:t>数字型强子量能器</a:t>
            </a:r>
            <a:r>
              <a:rPr lang="en-US" altLang="zh-CN" sz="2000" b="1" dirty="0" smtClean="0"/>
              <a:t>(</a:t>
            </a:r>
            <a:r>
              <a:rPr lang="en-US" altLang="zh-CN" sz="2000" b="1" dirty="0" smtClean="0">
                <a:solidFill>
                  <a:schemeClr val="accent2">
                    <a:lumMod val="50000"/>
                  </a:schemeClr>
                </a:solidFill>
              </a:rPr>
              <a:t>GEM</a:t>
            </a:r>
            <a:r>
              <a:rPr lang="en-US" altLang="zh-CN" sz="2000" b="1" dirty="0" smtClean="0"/>
              <a:t>)</a:t>
            </a:r>
            <a:endParaRPr lang="zh-CN" altLang="en-US" sz="2000" b="1" dirty="0"/>
          </a:p>
        </p:txBody>
      </p:sp>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0580" y="67463"/>
            <a:ext cx="1656938" cy="98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7" name="对象 16"/>
          <p:cNvGraphicFramePr>
            <a:graphicFrameLocks noChangeAspect="1"/>
          </p:cNvGraphicFramePr>
          <p:nvPr>
            <p:extLst>
              <p:ext uri="{D42A27DB-BD31-4B8C-83A1-F6EECF244321}">
                <p14:modId xmlns:p14="http://schemas.microsoft.com/office/powerpoint/2010/main" val="575285127"/>
              </p:ext>
            </p:extLst>
          </p:nvPr>
        </p:nvGraphicFramePr>
        <p:xfrm>
          <a:off x="138109" y="4400410"/>
          <a:ext cx="2929467" cy="1983978"/>
        </p:xfrm>
        <a:graphic>
          <a:graphicData uri="http://schemas.openxmlformats.org/presentationml/2006/ole">
            <mc:AlternateContent xmlns:mc="http://schemas.openxmlformats.org/markup-compatibility/2006">
              <mc:Choice xmlns:v="urn:schemas-microsoft-com:vml" Requires="v">
                <p:oleObj spid="_x0000_s1096" name="Acrobat Document" r:id="rId8" imgW="5400498" imgH="3657420" progId="AcroExch.Document.DC">
                  <p:embed/>
                </p:oleObj>
              </mc:Choice>
              <mc:Fallback>
                <p:oleObj name="Acrobat Document" r:id="rId8" imgW="5400498" imgH="3657420" progId="AcroExch.Document.DC">
                  <p:embed/>
                  <p:pic>
                    <p:nvPicPr>
                      <p:cNvPr id="14" name="对象 13"/>
                      <p:cNvPicPr/>
                      <p:nvPr/>
                    </p:nvPicPr>
                    <p:blipFill>
                      <a:blip r:embed="rId9"/>
                      <a:stretch>
                        <a:fillRect/>
                      </a:stretch>
                    </p:blipFill>
                    <p:spPr>
                      <a:xfrm>
                        <a:off x="138109" y="4400410"/>
                        <a:ext cx="2929467" cy="1983978"/>
                      </a:xfrm>
                      <a:prstGeom prst="rect">
                        <a:avLst/>
                      </a:prstGeom>
                    </p:spPr>
                  </p:pic>
                </p:oleObj>
              </mc:Fallback>
            </mc:AlternateContent>
          </a:graphicData>
        </a:graphic>
      </p:graphicFrame>
      <p:sp>
        <p:nvSpPr>
          <p:cNvPr id="18" name="矩形 20"/>
          <p:cNvSpPr>
            <a:spLocks noChangeArrowheads="1"/>
          </p:cNvSpPr>
          <p:nvPr/>
        </p:nvSpPr>
        <p:spPr bwMode="auto">
          <a:xfrm>
            <a:off x="5402245" y="3323252"/>
            <a:ext cx="1620347" cy="338554"/>
          </a:xfrm>
          <a:prstGeom prst="rect">
            <a:avLst/>
          </a:prstGeom>
          <a:noFill/>
          <a:ln w="9525">
            <a:noFill/>
            <a:miter lim="800000"/>
            <a:headEnd/>
            <a:tailEnd/>
          </a:ln>
        </p:spPr>
        <p:txBody>
          <a:bodyPr wrap="square">
            <a:spAutoFit/>
          </a:bodyPr>
          <a:lstStyle/>
          <a:p>
            <a:r>
              <a:rPr lang="zh-CN" altLang="en-US" sz="1600" smtClean="0">
                <a:latin typeface="Times New Roman" pitchFamily="18" charset="0"/>
              </a:rPr>
              <a:t>探测单元结构</a:t>
            </a:r>
            <a:endParaRPr lang="zh-CN" altLang="en-US" sz="1600" dirty="0">
              <a:latin typeface="Times New Roman" pitchFamily="18" charset="0"/>
            </a:endParaRPr>
          </a:p>
        </p:txBody>
      </p:sp>
      <p:sp>
        <p:nvSpPr>
          <p:cNvPr id="4" name="矩形 3"/>
          <p:cNvSpPr/>
          <p:nvPr/>
        </p:nvSpPr>
        <p:spPr>
          <a:xfrm>
            <a:off x="7142846" y="2097408"/>
            <a:ext cx="2999232" cy="830997"/>
          </a:xfrm>
          <a:prstGeom prst="rect">
            <a:avLst/>
          </a:prstGeom>
        </p:spPr>
        <p:txBody>
          <a:bodyPr wrap="square">
            <a:spAutoFit/>
          </a:bodyPr>
          <a:lstStyle/>
          <a:p>
            <a:r>
              <a:rPr lang="zh-CN" altLang="en-US" sz="1600">
                <a:latin typeface="Times New Roman" pitchFamily="18" charset="0"/>
              </a:rPr>
              <a:t>漂移区场强</a:t>
            </a:r>
            <a:r>
              <a:rPr lang="en-US" altLang="zh-CN" sz="1600">
                <a:latin typeface="Times New Roman" pitchFamily="18" charset="0"/>
              </a:rPr>
              <a:t>: </a:t>
            </a:r>
            <a:r>
              <a:rPr lang="en-US" altLang="zh-CN" sz="1200">
                <a:latin typeface="Times New Roman" pitchFamily="18" charset="0"/>
              </a:rPr>
              <a:t>1.45 </a:t>
            </a:r>
            <a:r>
              <a:rPr lang="en-US" altLang="zh-CN" sz="1200" smtClean="0">
                <a:latin typeface="Times New Roman" pitchFamily="18" charset="0"/>
              </a:rPr>
              <a:t>kV/cm</a:t>
            </a:r>
            <a:endParaRPr lang="en-US" altLang="zh-CN" sz="1200">
              <a:latin typeface="Times New Roman" pitchFamily="18" charset="0"/>
            </a:endParaRPr>
          </a:p>
          <a:p>
            <a:r>
              <a:rPr lang="zh-CN" altLang="en-US" sz="1600">
                <a:latin typeface="Times New Roman" pitchFamily="18" charset="0"/>
              </a:rPr>
              <a:t>传输区场强</a:t>
            </a:r>
            <a:r>
              <a:rPr lang="en-US" altLang="zh-CN" sz="1600">
                <a:latin typeface="Times New Roman" pitchFamily="18" charset="0"/>
              </a:rPr>
              <a:t>: </a:t>
            </a:r>
            <a:r>
              <a:rPr lang="en-US" altLang="zh-CN" sz="1200">
                <a:latin typeface="Times New Roman" pitchFamily="18" charset="0"/>
              </a:rPr>
              <a:t>2.95 kV/cm </a:t>
            </a:r>
          </a:p>
          <a:p>
            <a:r>
              <a:rPr lang="zh-CN" altLang="en-US" sz="1600">
                <a:latin typeface="Times New Roman" pitchFamily="18" charset="0"/>
              </a:rPr>
              <a:t>感应区场强</a:t>
            </a:r>
            <a:r>
              <a:rPr lang="en-US" altLang="zh-CN" sz="1600">
                <a:latin typeface="Times New Roman" pitchFamily="18" charset="0"/>
              </a:rPr>
              <a:t>: </a:t>
            </a:r>
            <a:r>
              <a:rPr lang="en-US" altLang="zh-CN" sz="1200">
                <a:latin typeface="Times New Roman" pitchFamily="18" charset="0"/>
              </a:rPr>
              <a:t>3 kV/cm</a:t>
            </a:r>
            <a:endParaRPr lang="en-US" altLang="zh-CN" sz="1200" dirty="0">
              <a:latin typeface="Times New Roman" pitchFamily="18" charset="0"/>
            </a:endParaRPr>
          </a:p>
        </p:txBody>
      </p:sp>
      <p:sp>
        <p:nvSpPr>
          <p:cNvPr id="5" name="文本框 4"/>
          <p:cNvSpPr txBox="1"/>
          <p:nvPr/>
        </p:nvSpPr>
        <p:spPr>
          <a:xfrm>
            <a:off x="4078225" y="5987019"/>
            <a:ext cx="933843" cy="369332"/>
          </a:xfrm>
          <a:prstGeom prst="rect">
            <a:avLst/>
          </a:prstGeom>
          <a:noFill/>
        </p:spPr>
        <p:txBody>
          <a:bodyPr wrap="square" rtlCol="0">
            <a:spAutoFit/>
          </a:bodyPr>
          <a:lstStyle/>
          <a:p>
            <a:r>
              <a:rPr lang="zh-CN" altLang="en-US" smtClean="0"/>
              <a:t>增益</a:t>
            </a:r>
            <a:endParaRPr lang="zh-CN" altLang="en-US"/>
          </a:p>
        </p:txBody>
      </p:sp>
      <p:sp>
        <p:nvSpPr>
          <p:cNvPr id="19" name="矩形 18"/>
          <p:cNvSpPr/>
          <p:nvPr/>
        </p:nvSpPr>
        <p:spPr>
          <a:xfrm flipV="1">
            <a:off x="-8178" y="605845"/>
            <a:ext cx="4217318"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flipV="1">
            <a:off x="4163421" y="8153"/>
            <a:ext cx="45719" cy="597056"/>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1" name="Object 31"/>
          <p:cNvGraphicFramePr>
            <a:graphicFrameLocks noChangeAspect="1"/>
          </p:cNvGraphicFramePr>
          <p:nvPr>
            <p:extLst>
              <p:ext uri="{D42A27DB-BD31-4B8C-83A1-F6EECF244321}">
                <p14:modId xmlns:p14="http://schemas.microsoft.com/office/powerpoint/2010/main" val="2216092071"/>
              </p:ext>
            </p:extLst>
          </p:nvPr>
        </p:nvGraphicFramePr>
        <p:xfrm>
          <a:off x="5912531" y="4417973"/>
          <a:ext cx="3148238" cy="2087721"/>
        </p:xfrm>
        <a:graphic>
          <a:graphicData uri="http://schemas.openxmlformats.org/presentationml/2006/ole">
            <mc:AlternateContent xmlns:mc="http://schemas.openxmlformats.org/markup-compatibility/2006">
              <mc:Choice xmlns:v="urn:schemas-microsoft-com:vml" Requires="v">
                <p:oleObj spid="_x0000_s1097" name="Acrobat Document" r:id="rId10" imgW="7197120" imgH="4775040" progId="AcroExch.Document.11">
                  <p:embed/>
                </p:oleObj>
              </mc:Choice>
              <mc:Fallback>
                <p:oleObj name="Acrobat Document" r:id="rId10" imgW="7197120" imgH="4775040" progId="AcroExch.Document.11">
                  <p:embed/>
                  <p:pic>
                    <p:nvPicPr>
                      <p:cNvPr id="24607" name="Object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12531" y="4417973"/>
                        <a:ext cx="3148238" cy="2087721"/>
                      </a:xfrm>
                      <a:prstGeom prst="rect">
                        <a:avLst/>
                      </a:prstGeom>
                      <a:noFill/>
                      <a:extLst/>
                    </p:spPr>
                  </p:pic>
                </p:oleObj>
              </mc:Fallback>
            </mc:AlternateContent>
          </a:graphicData>
        </a:graphic>
      </p:graphicFrame>
      <p:sp>
        <p:nvSpPr>
          <p:cNvPr id="3" name="文本框 2"/>
          <p:cNvSpPr txBox="1"/>
          <p:nvPr/>
        </p:nvSpPr>
        <p:spPr>
          <a:xfrm>
            <a:off x="6457950" y="3920984"/>
            <a:ext cx="2384298" cy="646331"/>
          </a:xfrm>
          <a:prstGeom prst="rect">
            <a:avLst/>
          </a:prstGeom>
          <a:noFill/>
        </p:spPr>
        <p:txBody>
          <a:bodyPr wrap="square" rtlCol="0">
            <a:spAutoFit/>
          </a:bodyPr>
          <a:lstStyle/>
          <a:p>
            <a:pPr algn="ctr"/>
            <a:r>
              <a:rPr lang="zh-CN" altLang="en-US" smtClean="0"/>
              <a:t>探测效率和多重数随电压的变化</a:t>
            </a:r>
            <a:endParaRPr lang="zh-CN" altLang="en-US"/>
          </a:p>
        </p:txBody>
      </p:sp>
    </p:spTree>
    <p:extLst>
      <p:ext uri="{BB962C8B-B14F-4D97-AF65-F5344CB8AC3E}">
        <p14:creationId xmlns:p14="http://schemas.microsoft.com/office/powerpoint/2010/main" val="1386700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7559" y="1155737"/>
            <a:ext cx="2717411" cy="2031325"/>
          </a:xfrm>
          <a:prstGeom prst="rect">
            <a:avLst/>
          </a:prstGeom>
        </p:spPr>
        <p:txBody>
          <a:bodyPr wrap="none">
            <a:spAutoFit/>
          </a:bodyPr>
          <a:lstStyle/>
          <a:p>
            <a:pPr marL="342900" indent="-342900">
              <a:buFont typeface="Wingdings" pitchFamily="2" charset="2"/>
              <a:buChar char="Ø"/>
            </a:pPr>
            <a:r>
              <a:rPr lang="zh-CN" altLang="en-US" b="1" smtClean="0"/>
              <a:t>三种可选择的结构</a:t>
            </a:r>
            <a:endParaRPr lang="en-US" altLang="zh-CN" b="1" dirty="0" smtClean="0"/>
          </a:p>
          <a:p>
            <a:pPr lvl="1"/>
            <a:r>
              <a:rPr lang="en-US" altLang="zh-CN" b="1" smtClean="0"/>
              <a:t>1 </a:t>
            </a:r>
            <a:r>
              <a:rPr lang="zh-CN" altLang="en-US" b="1" smtClean="0"/>
              <a:t>单层</a:t>
            </a:r>
            <a:r>
              <a:rPr lang="en-US" altLang="zh-CN" b="1" smtClean="0"/>
              <a:t>THGEM</a:t>
            </a:r>
          </a:p>
          <a:p>
            <a:pPr lvl="1"/>
            <a:r>
              <a:rPr lang="en-US" altLang="zh-CN" b="1" smtClean="0"/>
              <a:t>2</a:t>
            </a:r>
            <a:r>
              <a:rPr lang="zh-CN" altLang="en-US" b="1" smtClean="0"/>
              <a:t>双层</a:t>
            </a:r>
            <a:r>
              <a:rPr lang="en-US" altLang="zh-CN" b="1" smtClean="0"/>
              <a:t>THGEM</a:t>
            </a:r>
            <a:endParaRPr lang="en-US" altLang="zh-CN" b="1" dirty="0" smtClean="0"/>
          </a:p>
          <a:p>
            <a:pPr lvl="1"/>
            <a:r>
              <a:rPr lang="en-US" altLang="zh-CN" b="1" smtClean="0">
                <a:solidFill>
                  <a:srgbClr val="FF0000"/>
                </a:solidFill>
              </a:rPr>
              <a:t>3</a:t>
            </a:r>
            <a:r>
              <a:rPr lang="zh-CN" altLang="en-US" b="1" smtClean="0">
                <a:solidFill>
                  <a:srgbClr val="FF0000"/>
                </a:solidFill>
              </a:rPr>
              <a:t>井型</a:t>
            </a:r>
            <a:r>
              <a:rPr lang="en-US" altLang="zh-CN" b="1" smtClean="0">
                <a:solidFill>
                  <a:srgbClr val="FF0000"/>
                </a:solidFill>
              </a:rPr>
              <a:t>THGEM</a:t>
            </a:r>
            <a:endParaRPr lang="en-US" altLang="zh-CN" b="1" dirty="0" smtClean="0">
              <a:solidFill>
                <a:srgbClr val="FF0000"/>
              </a:solidFill>
            </a:endParaRPr>
          </a:p>
          <a:p>
            <a:pPr marL="342900" indent="-342900">
              <a:buFont typeface="Wingdings" pitchFamily="2" charset="2"/>
              <a:buChar char="Ø"/>
            </a:pPr>
            <a:endParaRPr lang="en-US" altLang="zh-CN" b="1" dirty="0" smtClean="0"/>
          </a:p>
          <a:p>
            <a:pPr marL="342900" indent="-342900">
              <a:buFont typeface="Wingdings" pitchFamily="2" charset="2"/>
              <a:buChar char="Ø"/>
            </a:pPr>
            <a:r>
              <a:rPr lang="zh-CN" altLang="en-US" b="1" smtClean="0"/>
              <a:t>井型</a:t>
            </a:r>
            <a:r>
              <a:rPr lang="en-US" altLang="zh-CN" b="1" smtClean="0"/>
              <a:t>THGEM </a:t>
            </a:r>
            <a:r>
              <a:rPr lang="zh-CN" altLang="en-US" b="1" smtClean="0"/>
              <a:t>的优点：</a:t>
            </a:r>
            <a:endParaRPr lang="en-US" altLang="zh-CN" b="1" dirty="0"/>
          </a:p>
          <a:p>
            <a:r>
              <a:rPr lang="zh-CN" altLang="en-US" b="1" smtClean="0"/>
              <a:t>很薄</a:t>
            </a:r>
            <a:r>
              <a:rPr lang="en-US" altLang="zh-CN" b="1" smtClean="0"/>
              <a:t>, </a:t>
            </a:r>
            <a:r>
              <a:rPr lang="zh-CN" altLang="en-US" b="1" smtClean="0"/>
              <a:t>高增益</a:t>
            </a:r>
            <a:r>
              <a:rPr lang="en-US" altLang="zh-CN" b="1" smtClean="0"/>
              <a:t>, </a:t>
            </a:r>
            <a:r>
              <a:rPr lang="zh-CN" altLang="en-US" b="1" smtClean="0"/>
              <a:t>更低的高压</a:t>
            </a:r>
            <a:endParaRPr lang="en-US" altLang="zh-CN" b="1" dirty="0" smtClean="0"/>
          </a:p>
        </p:txBody>
      </p:sp>
      <p:pic>
        <p:nvPicPr>
          <p:cNvPr id="5" name="Picture 515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755511"/>
            <a:ext cx="3398520" cy="2173605"/>
          </a:xfrm>
          <a:prstGeom prst="rect">
            <a:avLst/>
          </a:prstGeom>
          <a:noFill/>
          <a:ln>
            <a:noFill/>
          </a:ln>
        </p:spPr>
      </p:pic>
      <p:sp>
        <p:nvSpPr>
          <p:cNvPr id="4" name="TextBox 3"/>
          <p:cNvSpPr txBox="1"/>
          <p:nvPr/>
        </p:nvSpPr>
        <p:spPr>
          <a:xfrm>
            <a:off x="0" y="28116"/>
            <a:ext cx="4697120" cy="523220"/>
          </a:xfrm>
          <a:prstGeom prst="rect">
            <a:avLst/>
          </a:prstGeom>
          <a:noFill/>
        </p:spPr>
        <p:txBody>
          <a:bodyPr wrap="none" rtlCol="0">
            <a:spAutoFit/>
          </a:bodyPr>
          <a:lstStyle/>
          <a:p>
            <a:r>
              <a:rPr lang="zh-CN" altLang="en-US" sz="2800" b="1" dirty="0" smtClean="0"/>
              <a:t>数字型</a:t>
            </a:r>
            <a:r>
              <a:rPr lang="zh-CN" altLang="en-US" sz="2800" b="1" dirty="0"/>
              <a:t>强子量能</a:t>
            </a:r>
            <a:r>
              <a:rPr lang="zh-CN" altLang="en-US" sz="2800" b="1" dirty="0" smtClean="0"/>
              <a:t>器</a:t>
            </a:r>
            <a:r>
              <a:rPr lang="en-US" altLang="zh-CN" sz="2000" b="1" dirty="0" smtClean="0"/>
              <a:t>(</a:t>
            </a:r>
            <a:r>
              <a:rPr lang="en-US" altLang="zh-CN" sz="2000" b="1" dirty="0" smtClean="0">
                <a:solidFill>
                  <a:schemeClr val="accent2">
                    <a:lumMod val="50000"/>
                  </a:schemeClr>
                </a:solidFill>
              </a:rPr>
              <a:t>THGEM</a:t>
            </a:r>
            <a:r>
              <a:rPr lang="en-US" altLang="zh-CN" sz="2000" b="1" dirty="0" smtClean="0"/>
              <a:t>   </a:t>
            </a:r>
            <a:r>
              <a:rPr lang="en-US" altLang="zh-CN" sz="2000" b="1" dirty="0" smtClean="0">
                <a:solidFill>
                  <a:srgbClr val="FF0000"/>
                </a:solidFill>
              </a:rPr>
              <a:t>IHEP</a:t>
            </a:r>
            <a:r>
              <a:rPr lang="en-US" altLang="zh-CN" sz="2000" b="1" dirty="0" smtClean="0"/>
              <a:t>)</a:t>
            </a:r>
            <a:endParaRPr lang="zh-CN" altLang="en-US" sz="2000" b="1" dirty="0"/>
          </a:p>
        </p:txBody>
      </p:sp>
      <p:sp>
        <p:nvSpPr>
          <p:cNvPr id="6" name="TextBox 5"/>
          <p:cNvSpPr txBox="1"/>
          <p:nvPr/>
        </p:nvSpPr>
        <p:spPr>
          <a:xfrm>
            <a:off x="943742" y="6045474"/>
            <a:ext cx="2135521" cy="369332"/>
          </a:xfrm>
          <a:prstGeom prst="rect">
            <a:avLst/>
          </a:prstGeom>
          <a:noFill/>
        </p:spPr>
        <p:txBody>
          <a:bodyPr wrap="none" rtlCol="0">
            <a:spAutoFit/>
          </a:bodyPr>
          <a:lstStyle/>
          <a:p>
            <a:r>
              <a:rPr lang="en-US" altLang="zh-CN" dirty="0" smtClean="0"/>
              <a:t>40cm×40cm THGEM</a:t>
            </a:r>
            <a:endParaRPr lang="zh-CN" altLang="en-US" dirty="0"/>
          </a:p>
        </p:txBody>
      </p:sp>
      <p:sp>
        <p:nvSpPr>
          <p:cNvPr id="7" name="灯片编号占位符 6"/>
          <p:cNvSpPr>
            <a:spLocks noGrp="1"/>
          </p:cNvSpPr>
          <p:nvPr>
            <p:ph type="sldNum" sz="quarter" idx="12"/>
          </p:nvPr>
        </p:nvSpPr>
        <p:spPr/>
        <p:txBody>
          <a:bodyPr/>
          <a:lstStyle/>
          <a:p>
            <a:fld id="{0C913308-F349-4B6D-A68A-DD1791B4A57B}" type="slidenum">
              <a:rPr lang="zh-CN" altLang="en-US" smtClean="0"/>
              <a:t>9</a:t>
            </a:fld>
            <a:endParaRPr lang="zh-CN" altLang="en-US"/>
          </a:p>
        </p:txBody>
      </p:sp>
      <p:grpSp>
        <p:nvGrpSpPr>
          <p:cNvPr id="12" name="组合 11"/>
          <p:cNvGrpSpPr/>
          <p:nvPr/>
        </p:nvGrpSpPr>
        <p:grpSpPr>
          <a:xfrm>
            <a:off x="4709707" y="1484784"/>
            <a:ext cx="3944431" cy="1211605"/>
            <a:chOff x="1007615" y="2338938"/>
            <a:chExt cx="3580213" cy="1005626"/>
          </a:xfrm>
        </p:grpSpPr>
        <p:sp>
          <p:nvSpPr>
            <p:cNvPr id="13" name="矩形 12"/>
            <p:cNvSpPr/>
            <p:nvPr/>
          </p:nvSpPr>
          <p:spPr>
            <a:xfrm>
              <a:off x="1758423" y="2960075"/>
              <a:ext cx="182608" cy="86270"/>
            </a:xfrm>
            <a:prstGeom prst="rect">
              <a:avLst/>
            </a:prstGeom>
            <a:solidFill>
              <a:schemeClr val="tx1">
                <a:lumMod val="50000"/>
                <a:lumOff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b="1"/>
            </a:p>
          </p:txBody>
        </p:sp>
        <p:sp>
          <p:nvSpPr>
            <p:cNvPr id="14" name="矩形 13"/>
            <p:cNvSpPr/>
            <p:nvPr/>
          </p:nvSpPr>
          <p:spPr>
            <a:xfrm>
              <a:off x="2033015" y="2960075"/>
              <a:ext cx="182608" cy="86270"/>
            </a:xfrm>
            <a:prstGeom prst="rect">
              <a:avLst/>
            </a:prstGeom>
            <a:solidFill>
              <a:schemeClr val="tx1">
                <a:lumMod val="50000"/>
                <a:lumOff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b="1"/>
            </a:p>
          </p:txBody>
        </p:sp>
        <p:sp>
          <p:nvSpPr>
            <p:cNvPr id="15" name="矩形 14"/>
            <p:cNvSpPr/>
            <p:nvPr/>
          </p:nvSpPr>
          <p:spPr>
            <a:xfrm>
              <a:off x="2316451" y="2960075"/>
              <a:ext cx="182608" cy="86270"/>
            </a:xfrm>
            <a:prstGeom prst="rect">
              <a:avLst/>
            </a:prstGeom>
            <a:solidFill>
              <a:schemeClr val="tx1">
                <a:lumMod val="50000"/>
                <a:lumOff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b="1"/>
            </a:p>
          </p:txBody>
        </p:sp>
        <p:sp>
          <p:nvSpPr>
            <p:cNvPr id="16" name="矩形 15"/>
            <p:cNvSpPr/>
            <p:nvPr/>
          </p:nvSpPr>
          <p:spPr>
            <a:xfrm>
              <a:off x="2611726" y="2960075"/>
              <a:ext cx="182608" cy="86270"/>
            </a:xfrm>
            <a:prstGeom prst="rect">
              <a:avLst/>
            </a:prstGeom>
            <a:solidFill>
              <a:schemeClr val="tx1">
                <a:lumMod val="50000"/>
                <a:lumOff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b="1"/>
            </a:p>
          </p:txBody>
        </p:sp>
        <p:sp>
          <p:nvSpPr>
            <p:cNvPr id="17" name="矩形 16"/>
            <p:cNvSpPr/>
            <p:nvPr/>
          </p:nvSpPr>
          <p:spPr>
            <a:xfrm>
              <a:off x="2897476" y="2960395"/>
              <a:ext cx="182608" cy="86270"/>
            </a:xfrm>
            <a:prstGeom prst="rect">
              <a:avLst/>
            </a:prstGeom>
            <a:solidFill>
              <a:schemeClr val="tx1">
                <a:lumMod val="50000"/>
                <a:lumOff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b="1"/>
            </a:p>
          </p:txBody>
        </p:sp>
        <p:sp>
          <p:nvSpPr>
            <p:cNvPr id="18" name="矩形 17"/>
            <p:cNvSpPr/>
            <p:nvPr/>
          </p:nvSpPr>
          <p:spPr>
            <a:xfrm>
              <a:off x="3189486" y="2960075"/>
              <a:ext cx="182608" cy="86270"/>
            </a:xfrm>
            <a:prstGeom prst="rect">
              <a:avLst/>
            </a:prstGeom>
            <a:solidFill>
              <a:schemeClr val="tx1">
                <a:lumMod val="50000"/>
                <a:lumOff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b="1"/>
            </a:p>
          </p:txBody>
        </p:sp>
        <p:sp>
          <p:nvSpPr>
            <p:cNvPr id="19" name="矩形 18"/>
            <p:cNvSpPr/>
            <p:nvPr/>
          </p:nvSpPr>
          <p:spPr>
            <a:xfrm>
              <a:off x="3485712" y="2960075"/>
              <a:ext cx="182608" cy="86270"/>
            </a:xfrm>
            <a:prstGeom prst="rect">
              <a:avLst/>
            </a:prstGeom>
            <a:solidFill>
              <a:schemeClr val="tx1">
                <a:lumMod val="50000"/>
                <a:lumOff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b="1"/>
            </a:p>
          </p:txBody>
        </p:sp>
        <p:sp>
          <p:nvSpPr>
            <p:cNvPr id="20" name="矩形 19"/>
            <p:cNvSpPr/>
            <p:nvPr/>
          </p:nvSpPr>
          <p:spPr>
            <a:xfrm>
              <a:off x="1758422" y="3052244"/>
              <a:ext cx="1909898" cy="85725"/>
            </a:xfrm>
            <a:prstGeom prst="rect">
              <a:avLst/>
            </a:prstGeom>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b="1">
                <a:solidFill>
                  <a:schemeClr val="tx1">
                    <a:lumMod val="65000"/>
                    <a:lumOff val="35000"/>
                  </a:schemeClr>
                </a:solidFill>
              </a:endParaRPr>
            </a:p>
          </p:txBody>
        </p:sp>
        <p:cxnSp>
          <p:nvCxnSpPr>
            <p:cNvPr id="21" name="直接连接符 20"/>
            <p:cNvCxnSpPr/>
            <p:nvPr/>
          </p:nvCxnSpPr>
          <p:spPr>
            <a:xfrm>
              <a:off x="1745482" y="2456513"/>
              <a:ext cx="183600" cy="0"/>
            </a:xfrm>
            <a:prstGeom prst="line">
              <a:avLst/>
            </a:prstGeom>
            <a:ln w="47625"/>
          </p:spPr>
          <p:style>
            <a:lnRef idx="3">
              <a:schemeClr val="dk1"/>
            </a:lnRef>
            <a:fillRef idx="0">
              <a:schemeClr val="dk1"/>
            </a:fillRef>
            <a:effectRef idx="2">
              <a:schemeClr val="dk1"/>
            </a:effectRef>
            <a:fontRef idx="minor">
              <a:schemeClr val="tx1"/>
            </a:fontRef>
          </p:style>
        </p:cxnSp>
        <p:cxnSp>
          <p:nvCxnSpPr>
            <p:cNvPr id="22" name="直接连接符 21"/>
            <p:cNvCxnSpPr/>
            <p:nvPr/>
          </p:nvCxnSpPr>
          <p:spPr>
            <a:xfrm>
              <a:off x="2015059" y="2454355"/>
              <a:ext cx="183600" cy="0"/>
            </a:xfrm>
            <a:prstGeom prst="line">
              <a:avLst/>
            </a:prstGeom>
            <a:ln w="47625"/>
          </p:spPr>
          <p:style>
            <a:lnRef idx="3">
              <a:schemeClr val="dk1"/>
            </a:lnRef>
            <a:fillRef idx="0">
              <a:schemeClr val="dk1"/>
            </a:fillRef>
            <a:effectRef idx="2">
              <a:schemeClr val="dk1"/>
            </a:effectRef>
            <a:fontRef idx="minor">
              <a:schemeClr val="tx1"/>
            </a:fontRef>
          </p:style>
        </p:cxnSp>
        <p:cxnSp>
          <p:nvCxnSpPr>
            <p:cNvPr id="23" name="直接连接符 22"/>
            <p:cNvCxnSpPr/>
            <p:nvPr/>
          </p:nvCxnSpPr>
          <p:spPr>
            <a:xfrm>
              <a:off x="2892793" y="2455495"/>
              <a:ext cx="183600" cy="0"/>
            </a:xfrm>
            <a:prstGeom prst="line">
              <a:avLst/>
            </a:prstGeom>
            <a:ln w="47625"/>
          </p:spPr>
          <p:style>
            <a:lnRef idx="3">
              <a:schemeClr val="dk1"/>
            </a:lnRef>
            <a:fillRef idx="0">
              <a:schemeClr val="dk1"/>
            </a:fillRef>
            <a:effectRef idx="2">
              <a:schemeClr val="dk1"/>
            </a:effectRef>
            <a:fontRef idx="minor">
              <a:schemeClr val="tx1"/>
            </a:fontRef>
          </p:style>
        </p:cxnSp>
        <p:cxnSp>
          <p:nvCxnSpPr>
            <p:cNvPr id="24" name="直接连接符 23"/>
            <p:cNvCxnSpPr/>
            <p:nvPr/>
          </p:nvCxnSpPr>
          <p:spPr>
            <a:xfrm>
              <a:off x="3485864" y="2455495"/>
              <a:ext cx="183600" cy="0"/>
            </a:xfrm>
            <a:prstGeom prst="line">
              <a:avLst/>
            </a:prstGeom>
            <a:ln w="47625"/>
          </p:spPr>
          <p:style>
            <a:lnRef idx="3">
              <a:schemeClr val="dk1"/>
            </a:lnRef>
            <a:fillRef idx="0">
              <a:schemeClr val="dk1"/>
            </a:fillRef>
            <a:effectRef idx="2">
              <a:schemeClr val="dk1"/>
            </a:effectRef>
            <a:fontRef idx="minor">
              <a:schemeClr val="tx1"/>
            </a:fontRef>
          </p:style>
        </p:cxnSp>
        <p:cxnSp>
          <p:nvCxnSpPr>
            <p:cNvPr id="25" name="直接连接符 24"/>
            <p:cNvCxnSpPr/>
            <p:nvPr/>
          </p:nvCxnSpPr>
          <p:spPr>
            <a:xfrm>
              <a:off x="2319140" y="2455495"/>
              <a:ext cx="183600" cy="0"/>
            </a:xfrm>
            <a:prstGeom prst="line">
              <a:avLst/>
            </a:prstGeom>
            <a:ln w="47625"/>
          </p:spPr>
          <p:style>
            <a:lnRef idx="3">
              <a:schemeClr val="dk1"/>
            </a:lnRef>
            <a:fillRef idx="0">
              <a:schemeClr val="dk1"/>
            </a:fillRef>
            <a:effectRef idx="2">
              <a:schemeClr val="dk1"/>
            </a:effectRef>
            <a:fontRef idx="minor">
              <a:schemeClr val="tx1"/>
            </a:fontRef>
          </p:style>
        </p:cxnSp>
        <p:cxnSp>
          <p:nvCxnSpPr>
            <p:cNvPr id="26" name="直接连接符 25"/>
            <p:cNvCxnSpPr/>
            <p:nvPr/>
          </p:nvCxnSpPr>
          <p:spPr>
            <a:xfrm>
              <a:off x="2614594" y="2455495"/>
              <a:ext cx="183600" cy="0"/>
            </a:xfrm>
            <a:prstGeom prst="line">
              <a:avLst/>
            </a:prstGeom>
            <a:ln w="47625"/>
          </p:spPr>
          <p:style>
            <a:lnRef idx="3">
              <a:schemeClr val="dk1"/>
            </a:lnRef>
            <a:fillRef idx="0">
              <a:schemeClr val="dk1"/>
            </a:fillRef>
            <a:effectRef idx="2">
              <a:schemeClr val="dk1"/>
            </a:effectRef>
            <a:fontRef idx="minor">
              <a:schemeClr val="tx1"/>
            </a:fontRef>
          </p:style>
        </p:cxnSp>
        <p:cxnSp>
          <p:nvCxnSpPr>
            <p:cNvPr id="27" name="直接连接符 26"/>
            <p:cNvCxnSpPr/>
            <p:nvPr/>
          </p:nvCxnSpPr>
          <p:spPr>
            <a:xfrm>
              <a:off x="3168837" y="2456516"/>
              <a:ext cx="183600" cy="0"/>
            </a:xfrm>
            <a:prstGeom prst="line">
              <a:avLst/>
            </a:prstGeom>
            <a:ln w="47625"/>
          </p:spPr>
          <p:style>
            <a:lnRef idx="3">
              <a:schemeClr val="dk1"/>
            </a:lnRef>
            <a:fillRef idx="0">
              <a:schemeClr val="dk1"/>
            </a:fillRef>
            <a:effectRef idx="2">
              <a:schemeClr val="dk1"/>
            </a:effectRef>
            <a:fontRef idx="minor">
              <a:schemeClr val="tx1"/>
            </a:fontRef>
          </p:style>
        </p:cxnSp>
        <p:sp>
          <p:nvSpPr>
            <p:cNvPr id="28" name="文本框 27"/>
            <p:cNvSpPr txBox="1"/>
            <p:nvPr/>
          </p:nvSpPr>
          <p:spPr>
            <a:xfrm>
              <a:off x="1007615" y="2338938"/>
              <a:ext cx="872148" cy="184481"/>
            </a:xfrm>
            <a:prstGeom prst="rect">
              <a:avLst/>
            </a:prstGeom>
            <a:noFill/>
          </p:spPr>
          <p:txBody>
            <a:bodyPr wrap="square" rtlCol="0">
              <a:spAutoFit/>
            </a:bodyPr>
            <a:lstStyle/>
            <a:p>
              <a:r>
                <a:rPr lang="en-US" altLang="zh-CN" sz="1050" b="1" dirty="0">
                  <a:latin typeface="Verdana" panose="020B0604030504040204" pitchFamily="34" charset="0"/>
                  <a:ea typeface="Verdana" panose="020B0604030504040204" pitchFamily="34" charset="0"/>
                  <a:cs typeface="Verdana" panose="020B0604030504040204" pitchFamily="34" charset="0"/>
                </a:rPr>
                <a:t>Cathode</a:t>
              </a:r>
              <a:endParaRPr lang="zh-CN" altLang="en-US" sz="1050" b="1" dirty="0">
                <a:latin typeface="Verdana" panose="020B0604030504040204" pitchFamily="34" charset="0"/>
                <a:cs typeface="Verdana" panose="020B0604030504040204" pitchFamily="34" charset="0"/>
              </a:endParaRPr>
            </a:p>
          </p:txBody>
        </p:sp>
        <p:sp>
          <p:nvSpPr>
            <p:cNvPr id="29" name="文本框 28"/>
            <p:cNvSpPr txBox="1"/>
            <p:nvPr/>
          </p:nvSpPr>
          <p:spPr>
            <a:xfrm>
              <a:off x="1016248" y="2816585"/>
              <a:ext cx="934793" cy="184481"/>
            </a:xfrm>
            <a:prstGeom prst="rect">
              <a:avLst/>
            </a:prstGeom>
            <a:noFill/>
          </p:spPr>
          <p:txBody>
            <a:bodyPr wrap="square" rtlCol="0">
              <a:spAutoFit/>
            </a:bodyPr>
            <a:lstStyle>
              <a:defPPr>
                <a:defRPr lang="zh-CN"/>
              </a:defPPr>
              <a:lvl1pPr>
                <a:defRPr sz="1400">
                  <a:latin typeface="Verdana" panose="020B0604030504040204" pitchFamily="34" charset="0"/>
                  <a:ea typeface="Verdana" panose="020B0604030504040204" pitchFamily="34" charset="0"/>
                  <a:cs typeface="Verdana" panose="020B0604030504040204" pitchFamily="34" charset="0"/>
                </a:defRPr>
              </a:lvl1pPr>
            </a:lstStyle>
            <a:p>
              <a:r>
                <a:rPr lang="en-US" altLang="zh-CN" sz="1050" b="1" dirty="0"/>
                <a:t>THGEM</a:t>
              </a:r>
              <a:endParaRPr lang="zh-CN" altLang="en-US" sz="1050" b="1" dirty="0"/>
            </a:p>
          </p:txBody>
        </p:sp>
        <p:sp>
          <p:nvSpPr>
            <p:cNvPr id="30" name="文本框 29"/>
            <p:cNvSpPr txBox="1"/>
            <p:nvPr/>
          </p:nvSpPr>
          <p:spPr>
            <a:xfrm>
              <a:off x="1058310" y="3002323"/>
              <a:ext cx="821174" cy="184481"/>
            </a:xfrm>
            <a:prstGeom prst="rect">
              <a:avLst/>
            </a:prstGeom>
            <a:noFill/>
          </p:spPr>
          <p:txBody>
            <a:bodyPr wrap="square" rtlCol="0">
              <a:spAutoFit/>
            </a:bodyPr>
            <a:lstStyle>
              <a:defPPr>
                <a:defRPr lang="zh-CN"/>
              </a:defPPr>
              <a:lvl1pPr>
                <a:defRPr sz="1400">
                  <a:latin typeface="Verdana" panose="020B0604030504040204" pitchFamily="34" charset="0"/>
                  <a:ea typeface="Verdana" panose="020B0604030504040204" pitchFamily="34" charset="0"/>
                  <a:cs typeface="Verdana" panose="020B0604030504040204" pitchFamily="34" charset="0"/>
                </a:defRPr>
              </a:lvl1pPr>
            </a:lstStyle>
            <a:p>
              <a:r>
                <a:rPr lang="en-US" altLang="zh-CN" sz="1050" b="1" dirty="0"/>
                <a:t>Anode</a:t>
              </a:r>
              <a:endParaRPr lang="zh-CN" altLang="en-US" sz="1050" b="1" dirty="0"/>
            </a:p>
          </p:txBody>
        </p:sp>
        <p:cxnSp>
          <p:nvCxnSpPr>
            <p:cNvPr id="31" name="直接箭头连接符 30"/>
            <p:cNvCxnSpPr>
              <a:endCxn id="19" idx="3"/>
            </p:cNvCxnSpPr>
            <p:nvPr/>
          </p:nvCxnSpPr>
          <p:spPr>
            <a:xfrm>
              <a:off x="3668320" y="2432793"/>
              <a:ext cx="0" cy="570418"/>
            </a:xfrm>
            <a:prstGeom prst="straightConnector1">
              <a:avLst/>
            </a:prstGeom>
            <a:ln>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02310" y="2617504"/>
              <a:ext cx="610574" cy="184481"/>
            </a:xfrm>
            <a:prstGeom prst="rect">
              <a:avLst/>
            </a:prstGeom>
            <a:noFill/>
          </p:spPr>
          <p:txBody>
            <a:bodyPr wrap="square" rtlCol="0">
              <a:spAutoFit/>
            </a:bodyPr>
            <a:lstStyle>
              <a:defPPr>
                <a:defRPr lang="zh-CN"/>
              </a:defPPr>
              <a:lvl1pPr>
                <a:defRPr sz="1400">
                  <a:latin typeface="Verdana" panose="020B0604030504040204" pitchFamily="34" charset="0"/>
                  <a:ea typeface="Verdana" panose="020B0604030504040204" pitchFamily="34" charset="0"/>
                  <a:cs typeface="Verdana" panose="020B0604030504040204" pitchFamily="34" charset="0"/>
                </a:defRPr>
              </a:lvl1pPr>
            </a:lstStyle>
            <a:p>
              <a:r>
                <a:rPr lang="en-US" altLang="zh-CN" sz="1050" b="1" dirty="0"/>
                <a:t>4mm</a:t>
              </a:r>
              <a:endParaRPr lang="zh-CN" altLang="en-US" sz="1050" b="1" dirty="0"/>
            </a:p>
          </p:txBody>
        </p:sp>
        <p:sp>
          <p:nvSpPr>
            <p:cNvPr id="33" name="文本框 42"/>
            <p:cNvSpPr txBox="1"/>
            <p:nvPr/>
          </p:nvSpPr>
          <p:spPr>
            <a:xfrm>
              <a:off x="3772456" y="2854213"/>
              <a:ext cx="815372" cy="184481"/>
            </a:xfrm>
            <a:prstGeom prst="rect">
              <a:avLst/>
            </a:prstGeom>
            <a:noFill/>
          </p:spPr>
          <p:txBody>
            <a:bodyPr wrap="square" rtlCol="0">
              <a:spAutoFit/>
            </a:bodyPr>
            <a:lstStyle>
              <a:defPPr>
                <a:defRPr lang="zh-CN"/>
              </a:defPPr>
              <a:lvl1pPr>
                <a:defRPr sz="1400">
                  <a:latin typeface="Verdana" panose="020B0604030504040204" pitchFamily="34" charset="0"/>
                  <a:ea typeface="Verdana" panose="020B0604030504040204" pitchFamily="34" charset="0"/>
                  <a:cs typeface="Verdana" panose="020B0604030504040204" pitchFamily="34" charset="0"/>
                </a:defRPr>
              </a:lvl1pPr>
            </a:lstStyle>
            <a:p>
              <a:r>
                <a:rPr lang="en-US" altLang="zh-CN" sz="1050" b="1" dirty="0"/>
                <a:t>0.3mm</a:t>
              </a:r>
              <a:endParaRPr lang="zh-CN" altLang="en-US" sz="1050" b="1" dirty="0"/>
            </a:p>
          </p:txBody>
        </p:sp>
        <p:sp>
          <p:nvSpPr>
            <p:cNvPr id="34" name="文本框 33"/>
            <p:cNvSpPr txBox="1"/>
            <p:nvPr/>
          </p:nvSpPr>
          <p:spPr>
            <a:xfrm>
              <a:off x="2337968" y="2506917"/>
              <a:ext cx="872148" cy="184481"/>
            </a:xfrm>
            <a:prstGeom prst="rect">
              <a:avLst/>
            </a:prstGeom>
            <a:noFill/>
          </p:spPr>
          <p:txBody>
            <a:bodyPr wrap="square" rtlCol="0">
              <a:spAutoFit/>
            </a:bodyPr>
            <a:lstStyle/>
            <a:p>
              <a:r>
                <a:rPr lang="en-US" altLang="zh-CN" sz="1050" b="1" dirty="0">
                  <a:latin typeface="Verdana" panose="020B0604030504040204" pitchFamily="34" charset="0"/>
                  <a:ea typeface="Verdana" panose="020B0604030504040204" pitchFamily="34" charset="0"/>
                  <a:cs typeface="Verdana" panose="020B0604030504040204" pitchFamily="34" charset="0"/>
                </a:rPr>
                <a:t>Drift</a:t>
              </a:r>
              <a:endParaRPr lang="zh-CN" altLang="en-US" sz="1050" b="1" dirty="0">
                <a:latin typeface="Verdana" panose="020B0604030504040204" pitchFamily="34" charset="0"/>
                <a:cs typeface="Verdana" panose="020B0604030504040204" pitchFamily="34" charset="0"/>
              </a:endParaRPr>
            </a:p>
          </p:txBody>
        </p:sp>
        <p:cxnSp>
          <p:nvCxnSpPr>
            <p:cNvPr id="35" name="直接箭头连接符 34"/>
            <p:cNvCxnSpPr/>
            <p:nvPr/>
          </p:nvCxnSpPr>
          <p:spPr>
            <a:xfrm flipH="1">
              <a:off x="3721580" y="3124457"/>
              <a:ext cx="135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H="1" flipV="1">
              <a:off x="3715565" y="2998127"/>
              <a:ext cx="135000" cy="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文本框 42"/>
            <p:cNvSpPr txBox="1"/>
            <p:nvPr/>
          </p:nvSpPr>
          <p:spPr>
            <a:xfrm>
              <a:off x="3773853" y="2990240"/>
              <a:ext cx="706541" cy="210749"/>
            </a:xfrm>
            <a:prstGeom prst="rect">
              <a:avLst/>
            </a:prstGeom>
            <a:noFill/>
          </p:spPr>
          <p:txBody>
            <a:bodyPr wrap="square" rtlCol="0">
              <a:spAutoFit/>
            </a:bodyPr>
            <a:lstStyle>
              <a:defPPr>
                <a:defRPr lang="zh-CN"/>
              </a:defPPr>
              <a:lvl1pPr>
                <a:defRPr sz="1400">
                  <a:latin typeface="Verdana" panose="020B0604030504040204" pitchFamily="34" charset="0"/>
                  <a:ea typeface="Verdana" panose="020B0604030504040204" pitchFamily="34" charset="0"/>
                  <a:cs typeface="Verdana" panose="020B0604030504040204" pitchFamily="34" charset="0"/>
                </a:defRPr>
              </a:lvl1pPr>
            </a:lstStyle>
            <a:p>
              <a:r>
                <a:rPr lang="en-US" altLang="zh-CN" sz="1050" b="1" dirty="0"/>
                <a:t>1</a:t>
              </a:r>
              <a:r>
                <a:rPr lang="en-US" altLang="zh-CN" sz="1050" b="1" dirty="0" smtClean="0"/>
                <a:t>.6mm</a:t>
              </a:r>
              <a:endParaRPr lang="zh-CN" altLang="en-US" sz="1050" b="1" dirty="0"/>
            </a:p>
          </p:txBody>
        </p:sp>
        <p:sp>
          <p:nvSpPr>
            <p:cNvPr id="38" name="文本框 37"/>
            <p:cNvSpPr txBox="1"/>
            <p:nvPr/>
          </p:nvSpPr>
          <p:spPr>
            <a:xfrm>
              <a:off x="2124318" y="3160083"/>
              <a:ext cx="872148" cy="184481"/>
            </a:xfrm>
            <a:prstGeom prst="rect">
              <a:avLst/>
            </a:prstGeom>
            <a:noFill/>
          </p:spPr>
          <p:txBody>
            <a:bodyPr wrap="square" rtlCol="0">
              <a:spAutoFit/>
            </a:bodyPr>
            <a:lstStyle/>
            <a:p>
              <a:r>
                <a:rPr lang="en-US" altLang="zh-CN" sz="1050" b="1" dirty="0">
                  <a:latin typeface="Verdana" panose="020B0604030504040204" pitchFamily="34" charset="0"/>
                  <a:ea typeface="Verdana" panose="020B0604030504040204" pitchFamily="34" charset="0"/>
                  <a:cs typeface="Verdana" panose="020B0604030504040204" pitchFamily="34" charset="0"/>
                </a:rPr>
                <a:t>Induction</a:t>
              </a:r>
              <a:endParaRPr lang="zh-CN" altLang="en-US" sz="1050" b="1" dirty="0">
                <a:latin typeface="Verdana" panose="020B0604030504040204" pitchFamily="34" charset="0"/>
                <a:cs typeface="Verdana" panose="020B0604030504040204" pitchFamily="34" charset="0"/>
              </a:endParaRPr>
            </a:p>
          </p:txBody>
        </p:sp>
        <p:sp>
          <p:nvSpPr>
            <p:cNvPr id="39" name="文本框 38"/>
            <p:cNvSpPr txBox="1"/>
            <p:nvPr/>
          </p:nvSpPr>
          <p:spPr>
            <a:xfrm>
              <a:off x="2215622" y="2753127"/>
              <a:ext cx="872148" cy="184481"/>
            </a:xfrm>
            <a:prstGeom prst="rect">
              <a:avLst/>
            </a:prstGeom>
            <a:noFill/>
          </p:spPr>
          <p:txBody>
            <a:bodyPr wrap="square" rtlCol="0">
              <a:spAutoFit/>
            </a:bodyPr>
            <a:lstStyle/>
            <a:p>
              <a:r>
                <a:rPr lang="en-US" altLang="zh-CN" sz="1050" b="1" dirty="0">
                  <a:latin typeface="Verdana" panose="020B0604030504040204" pitchFamily="34" charset="0"/>
                  <a:ea typeface="Verdana" panose="020B0604030504040204" pitchFamily="34" charset="0"/>
                  <a:cs typeface="Verdana" panose="020B0604030504040204" pitchFamily="34" charset="0"/>
                </a:rPr>
                <a:t>Transfer</a:t>
              </a:r>
              <a:endParaRPr lang="zh-CN" altLang="en-US" sz="1050" b="1" dirty="0">
                <a:latin typeface="Verdana" panose="020B0604030504040204" pitchFamily="34" charset="0"/>
                <a:cs typeface="Verdana" panose="020B0604030504040204" pitchFamily="34" charset="0"/>
              </a:endParaRPr>
            </a:p>
          </p:txBody>
        </p:sp>
        <p:cxnSp>
          <p:nvCxnSpPr>
            <p:cNvPr id="40" name="直接箭头连接符 39"/>
            <p:cNvCxnSpPr/>
            <p:nvPr/>
          </p:nvCxnSpPr>
          <p:spPr>
            <a:xfrm flipH="1">
              <a:off x="2551992" y="2902129"/>
              <a:ext cx="6014" cy="135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1" name="矩形 40"/>
          <p:cNvSpPr/>
          <p:nvPr/>
        </p:nvSpPr>
        <p:spPr>
          <a:xfrm>
            <a:off x="4612657" y="2868959"/>
            <a:ext cx="3480440" cy="369332"/>
          </a:xfrm>
          <a:prstGeom prst="rect">
            <a:avLst/>
          </a:prstGeom>
        </p:spPr>
        <p:txBody>
          <a:bodyPr wrap="none">
            <a:spAutoFit/>
          </a:bodyPr>
          <a:lstStyle/>
          <a:p>
            <a:pPr lvl="0" indent="292100" eaLnBrk="0" fontAlgn="base" hangingPunct="0">
              <a:spcBef>
                <a:spcPct val="0"/>
              </a:spcBef>
              <a:spcAft>
                <a:spcPct val="0"/>
              </a:spcAft>
            </a:pPr>
            <a:r>
              <a:rPr lang="zh-CN" altLang="en-US" b="1">
                <a:solidFill>
                  <a:srgbClr val="FF0000"/>
                </a:solidFill>
                <a:latin typeface="Times New Roman" panose="02020603050405020304" pitchFamily="18" charset="0"/>
                <a:cs typeface="Times New Roman" panose="02020603050405020304" pitchFamily="18" charset="0"/>
              </a:rPr>
              <a:t>井</a:t>
            </a:r>
            <a:r>
              <a:rPr lang="zh-CN" altLang="en-US" b="1" smtClean="0">
                <a:solidFill>
                  <a:srgbClr val="FF0000"/>
                </a:solidFill>
                <a:latin typeface="Times New Roman" panose="02020603050405020304" pitchFamily="18" charset="0"/>
                <a:cs typeface="Times New Roman" panose="02020603050405020304" pitchFamily="18" charset="0"/>
              </a:rPr>
              <a:t>型的</a:t>
            </a:r>
            <a:r>
              <a:rPr lang="en-US" altLang="zh-CN" b="1" smtClean="0">
                <a:solidFill>
                  <a:srgbClr val="FF0000"/>
                </a:solidFill>
                <a:latin typeface="Times New Roman" panose="02020603050405020304" pitchFamily="18" charset="0"/>
                <a:cs typeface="Times New Roman" panose="02020603050405020304" pitchFamily="18" charset="0"/>
              </a:rPr>
              <a:t>THGEM</a:t>
            </a:r>
            <a:r>
              <a:rPr lang="zh-CN" altLang="en-US" b="1" smtClean="0">
                <a:solidFill>
                  <a:srgbClr val="FF0000"/>
                </a:solidFill>
                <a:latin typeface="Times New Roman" panose="02020603050405020304" pitchFamily="18" charset="0"/>
                <a:cs typeface="Times New Roman" panose="02020603050405020304" pitchFamily="18" charset="0"/>
              </a:rPr>
              <a:t>厚度小于</a:t>
            </a:r>
            <a:r>
              <a:rPr lang="en-US" altLang="zh-CN" b="1" smtClean="0">
                <a:solidFill>
                  <a:srgbClr val="FF0000"/>
                </a:solidFill>
                <a:latin typeface="Times New Roman" panose="02020603050405020304" pitchFamily="18" charset="0"/>
                <a:cs typeface="Times New Roman" panose="02020603050405020304" pitchFamily="18" charset="0"/>
              </a:rPr>
              <a:t>6mm</a:t>
            </a:r>
            <a:endParaRPr lang="en-US" altLang="zh-CN" b="1" dirty="0">
              <a:solidFill>
                <a:srgbClr val="FF0000"/>
              </a:solidFill>
            </a:endParaRPr>
          </a:p>
        </p:txBody>
      </p:sp>
      <p:pic>
        <p:nvPicPr>
          <p:cNvPr id="42" name="Picture 1" descr="Q7JB)$FC8X[JLQ}U8}D)SE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3730" y="3770165"/>
            <a:ext cx="3522836" cy="2543175"/>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nvSpPr>
        <p:spPr>
          <a:xfrm>
            <a:off x="5060772" y="6313340"/>
            <a:ext cx="2794355" cy="369332"/>
          </a:xfrm>
          <a:prstGeom prst="rect">
            <a:avLst/>
          </a:prstGeom>
          <a:noFill/>
        </p:spPr>
        <p:txBody>
          <a:bodyPr wrap="none" rtlCol="0">
            <a:spAutoFit/>
          </a:bodyPr>
          <a:lstStyle/>
          <a:p>
            <a:r>
              <a:rPr lang="en-US" altLang="zh-CN" smtClean="0"/>
              <a:t>20cmX20cm </a:t>
            </a:r>
            <a:r>
              <a:rPr lang="zh-CN" altLang="en-US" smtClean="0"/>
              <a:t>的</a:t>
            </a:r>
            <a:r>
              <a:rPr lang="en-US" altLang="zh-CN" smtClean="0"/>
              <a:t>THGEM</a:t>
            </a:r>
            <a:r>
              <a:rPr lang="zh-CN" altLang="en-US" smtClean="0"/>
              <a:t>增益</a:t>
            </a:r>
            <a:endParaRPr lang="zh-CN" altLang="en-US" dirty="0"/>
          </a:p>
        </p:txBody>
      </p:sp>
      <p:pic>
        <p:nvPicPr>
          <p:cNvPr id="4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0580" y="67463"/>
            <a:ext cx="1656938" cy="98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矩形 43"/>
          <p:cNvSpPr/>
          <p:nvPr/>
        </p:nvSpPr>
        <p:spPr>
          <a:xfrm flipV="1">
            <a:off x="-14683" y="551335"/>
            <a:ext cx="4627340"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flipV="1">
            <a:off x="4627468" y="0"/>
            <a:ext cx="45719" cy="597056"/>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97276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TotalTime>
  <Words>1166</Words>
  <Application>Microsoft Office PowerPoint</Application>
  <PresentationFormat>全屏显示(4:3)</PresentationFormat>
  <Paragraphs>294</Paragraphs>
  <Slides>21</Slides>
  <Notes>3</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38" baseType="lpstr">
      <vt:lpstr>Arial Unicode MS</vt:lpstr>
      <vt:lpstr>等线</vt:lpstr>
      <vt:lpstr>等线 Light</vt:lpstr>
      <vt:lpstr>黑体</vt:lpstr>
      <vt:lpstr>楷体</vt:lpstr>
      <vt:lpstr>宋体</vt:lpstr>
      <vt:lpstr>微软雅黑</vt:lpstr>
      <vt:lpstr>Arial</vt:lpstr>
      <vt:lpstr>Calibri</vt:lpstr>
      <vt:lpstr>Calibri Light</vt:lpstr>
      <vt:lpstr>Cambria Math</vt:lpstr>
      <vt:lpstr>Comic Sans MS</vt:lpstr>
      <vt:lpstr>Times New Roman</vt:lpstr>
      <vt:lpstr>Verdana</vt:lpstr>
      <vt:lpstr>Wingdings</vt:lpstr>
      <vt:lpstr>Office 主题​​</vt:lpstr>
      <vt:lpstr>Acrobat Document</vt:lpstr>
      <vt:lpstr>PowerPoint 演示文稿</vt:lpstr>
      <vt:lpstr>PowerPoint 演示文稿</vt:lpstr>
      <vt:lpstr>PowerPoint 演示文稿</vt:lpstr>
      <vt:lpstr>PowerPoint 演示文稿</vt:lpstr>
      <vt:lpstr>半数字型强子量能器原型机结构</vt:lpstr>
      <vt:lpstr>数字型强子量能器(RPC)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unknown</dc:creator>
  <cp:lastModifiedBy>unknown</cp:lastModifiedBy>
  <cp:revision>45</cp:revision>
  <dcterms:created xsi:type="dcterms:W3CDTF">2018-06-17T07:37:05Z</dcterms:created>
  <dcterms:modified xsi:type="dcterms:W3CDTF">2018-06-21T12:07:51Z</dcterms:modified>
</cp:coreProperties>
</file>