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256" r:id="rId2"/>
    <p:sldId id="257" r:id="rId3"/>
    <p:sldId id="274" r:id="rId4"/>
    <p:sldId id="260" r:id="rId5"/>
    <p:sldId id="261" r:id="rId6"/>
    <p:sldId id="262" r:id="rId7"/>
    <p:sldId id="278" r:id="rId8"/>
    <p:sldId id="263" r:id="rId9"/>
    <p:sldId id="264" r:id="rId10"/>
    <p:sldId id="266" r:id="rId11"/>
    <p:sldId id="268" r:id="rId12"/>
    <p:sldId id="270" r:id="rId13"/>
    <p:sldId id="269" r:id="rId14"/>
    <p:sldId id="265" r:id="rId15"/>
    <p:sldId id="259" r:id="rId16"/>
    <p:sldId id="267" r:id="rId17"/>
    <p:sldId id="272" r:id="rId18"/>
    <p:sldId id="280" r:id="rId19"/>
    <p:sldId id="281" r:id="rId20"/>
    <p:sldId id="279" r:id="rId2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0" autoAdjust="0"/>
  </p:normalViewPr>
  <p:slideViewPr>
    <p:cSldViewPr>
      <p:cViewPr varScale="1">
        <p:scale>
          <a:sx n="66" d="100"/>
          <a:sy n="66" d="100"/>
        </p:scale>
        <p:origin x="-150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A5D47E-1D90-4546-8F1B-8D2E1B12CA4A}" type="datetimeFigureOut">
              <a:rPr lang="zh-CN" altLang="en-US" smtClean="0"/>
              <a:pPr/>
              <a:t>2018/6/22</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2FFBC8-B05E-4475-AB85-02918E644D9F}"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2">
        <a:schemeClr val="bg2"/>
      </p:bgRef>
    </p:bg>
    <p:spTree>
      <p:nvGrpSpPr>
        <p:cNvPr id="1" name=""/>
        <p:cNvGrpSpPr/>
        <p:nvPr/>
      </p:nvGrpSpPr>
      <p:grpSpPr>
        <a:xfrm>
          <a:off x="0" y="0"/>
          <a:ext cx="0" cy="0"/>
          <a:chOff x="0" y="0"/>
          <a:chExt cx="0" cy="0"/>
        </a:xfrm>
      </p:grpSpPr>
      <p:sp>
        <p:nvSpPr>
          <p:cNvPr id="9" name="标题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smtClean="0"/>
              <a:t>单击此处编辑母版标题样式</a:t>
            </a:r>
            <a:endParaRPr kumimoji="0" lang="en-US"/>
          </a:p>
        </p:txBody>
      </p:sp>
      <p:sp>
        <p:nvSpPr>
          <p:cNvPr id="17" name="副标题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30" name="日期占位符 29"/>
          <p:cNvSpPr>
            <a:spLocks noGrp="1"/>
          </p:cNvSpPr>
          <p:nvPr>
            <p:ph type="dt" sz="half" idx="10"/>
          </p:nvPr>
        </p:nvSpPr>
        <p:spPr/>
        <p:txBody>
          <a:bodyPr/>
          <a:lstStyle/>
          <a:p>
            <a:fld id="{82AE2AAE-C335-499C-B515-8ADCD811FB73}" type="datetime1">
              <a:rPr lang="zh-CN" altLang="en-US" smtClean="0"/>
              <a:pPr/>
              <a:t>2018/6/22</a:t>
            </a:fld>
            <a:endParaRPr lang="zh-CN" altLang="en-US"/>
          </a:p>
        </p:txBody>
      </p:sp>
      <p:sp>
        <p:nvSpPr>
          <p:cNvPr id="19" name="页脚占位符 18"/>
          <p:cNvSpPr>
            <a:spLocks noGrp="1"/>
          </p:cNvSpPr>
          <p:nvPr>
            <p:ph type="ftr" sz="quarter" idx="11"/>
          </p:nvPr>
        </p:nvSpPr>
        <p:spPr/>
        <p:txBody>
          <a:bodyPr/>
          <a:lstStyle/>
          <a:p>
            <a:r>
              <a:rPr lang="zh-CN" altLang="en-US" smtClean="0"/>
              <a:t>中国物理学会高能物理分会第十届全国会员代表大会暨学术年会，上海</a:t>
            </a:r>
            <a:endParaRPr lang="zh-CN" altLang="en-US"/>
          </a:p>
        </p:txBody>
      </p:sp>
      <p:sp>
        <p:nvSpPr>
          <p:cNvPr id="27" name="灯片编号占位符 26"/>
          <p:cNvSpPr>
            <a:spLocks noGrp="1"/>
          </p:cNvSpPr>
          <p:nvPr>
            <p:ph type="sldNum" sz="quarter" idx="12"/>
          </p:nvPr>
        </p:nvSpPr>
        <p:spPr/>
        <p:txBody>
          <a:bodyPr/>
          <a:lstStyle/>
          <a:p>
            <a:fld id="{7385845D-03EB-4DAB-A50D-E23CB55FE0D8}" type="slidenum">
              <a:rPr lang="zh-CN" altLang="en-US" smtClean="0"/>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ACCEEB71-358E-4BD3-B5BC-524124FF2678}" type="datetime1">
              <a:rPr lang="zh-CN" altLang="en-US" smtClean="0"/>
              <a:pPr/>
              <a:t>2018/6/22</a:t>
            </a:fld>
            <a:endParaRPr lang="zh-CN" altLang="en-US"/>
          </a:p>
        </p:txBody>
      </p:sp>
      <p:sp>
        <p:nvSpPr>
          <p:cNvPr id="5" name="页脚占位符 4"/>
          <p:cNvSpPr>
            <a:spLocks noGrp="1"/>
          </p:cNvSpPr>
          <p:nvPr>
            <p:ph type="ftr" sz="quarter" idx="11"/>
          </p:nvPr>
        </p:nvSpPr>
        <p:spPr/>
        <p:txBody>
          <a:bodyPr/>
          <a:lstStyle/>
          <a:p>
            <a:r>
              <a:rPr lang="zh-CN" altLang="en-US" smtClean="0"/>
              <a:t>中国物理学会高能物理分会第十届全国会员代表大会暨学术年会，上海</a:t>
            </a:r>
            <a:endParaRPr lang="zh-CN" altLang="en-US"/>
          </a:p>
        </p:txBody>
      </p:sp>
      <p:sp>
        <p:nvSpPr>
          <p:cNvPr id="6" name="灯片编号占位符 5"/>
          <p:cNvSpPr>
            <a:spLocks noGrp="1"/>
          </p:cNvSpPr>
          <p:nvPr>
            <p:ph type="sldNum" sz="quarter" idx="12"/>
          </p:nvPr>
        </p:nvSpPr>
        <p:spPr/>
        <p:txBody>
          <a:bodyPr/>
          <a:lstStyle/>
          <a:p>
            <a:fld id="{7385845D-03EB-4DAB-A50D-E23CB55FE0D8}"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914401"/>
            <a:ext cx="2057400" cy="5211763"/>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914401"/>
            <a:ext cx="6019800" cy="5211763"/>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74E56E18-35BA-4E83-A65C-F4AAB2021109}" type="datetime1">
              <a:rPr lang="zh-CN" altLang="en-US" smtClean="0"/>
              <a:pPr/>
              <a:t>2018/6/22</a:t>
            </a:fld>
            <a:endParaRPr lang="zh-CN" altLang="en-US"/>
          </a:p>
        </p:txBody>
      </p:sp>
      <p:sp>
        <p:nvSpPr>
          <p:cNvPr id="5" name="页脚占位符 4"/>
          <p:cNvSpPr>
            <a:spLocks noGrp="1"/>
          </p:cNvSpPr>
          <p:nvPr>
            <p:ph type="ftr" sz="quarter" idx="11"/>
          </p:nvPr>
        </p:nvSpPr>
        <p:spPr/>
        <p:txBody>
          <a:bodyPr/>
          <a:lstStyle/>
          <a:p>
            <a:r>
              <a:rPr lang="zh-CN" altLang="en-US" smtClean="0"/>
              <a:t>中国物理学会高能物理分会第十届全国会员代表大会暨学术年会，上海</a:t>
            </a:r>
            <a:endParaRPr lang="zh-CN" altLang="en-US"/>
          </a:p>
        </p:txBody>
      </p:sp>
      <p:sp>
        <p:nvSpPr>
          <p:cNvPr id="6" name="灯片编号占位符 5"/>
          <p:cNvSpPr>
            <a:spLocks noGrp="1"/>
          </p:cNvSpPr>
          <p:nvPr>
            <p:ph type="sldNum" sz="quarter" idx="12"/>
          </p:nvPr>
        </p:nvSpPr>
        <p:spPr/>
        <p:txBody>
          <a:bodyPr/>
          <a:lstStyle/>
          <a:p>
            <a:fld id="{7385845D-03EB-4DAB-A50D-E23CB55FE0D8}"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B9F5CD8F-FB95-4D48-A922-92D4DBEA371C}" type="datetime1">
              <a:rPr lang="zh-CN" altLang="en-US" smtClean="0"/>
              <a:pPr/>
              <a:t>2018/6/22</a:t>
            </a:fld>
            <a:endParaRPr lang="zh-CN" altLang="en-US"/>
          </a:p>
        </p:txBody>
      </p:sp>
      <p:sp>
        <p:nvSpPr>
          <p:cNvPr id="5" name="页脚占位符 4"/>
          <p:cNvSpPr>
            <a:spLocks noGrp="1"/>
          </p:cNvSpPr>
          <p:nvPr>
            <p:ph type="ftr" sz="quarter" idx="11"/>
          </p:nvPr>
        </p:nvSpPr>
        <p:spPr/>
        <p:txBody>
          <a:bodyPr/>
          <a:lstStyle/>
          <a:p>
            <a:r>
              <a:rPr lang="zh-CN" altLang="en-US" smtClean="0"/>
              <a:t>中国物理学会高能物理分会第十届全国会员代表大会暨学术年会，上海</a:t>
            </a:r>
            <a:endParaRPr lang="zh-CN" altLang="en-US"/>
          </a:p>
        </p:txBody>
      </p:sp>
      <p:sp>
        <p:nvSpPr>
          <p:cNvPr id="6" name="灯片编号占位符 5"/>
          <p:cNvSpPr>
            <a:spLocks noGrp="1"/>
          </p:cNvSpPr>
          <p:nvPr>
            <p:ph type="sldNum" sz="quarter" idx="12"/>
          </p:nvPr>
        </p:nvSpPr>
        <p:spPr/>
        <p:txBody>
          <a:bodyPr/>
          <a:lstStyle/>
          <a:p>
            <a:fld id="{7385845D-03EB-4DAB-A50D-E23CB55FE0D8}"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p>
            <a:fld id="{C031958D-BE42-4498-B393-57BABDD37790}" type="datetime1">
              <a:rPr lang="zh-CN" altLang="en-US" smtClean="0"/>
              <a:pPr/>
              <a:t>2018/6/22</a:t>
            </a:fld>
            <a:endParaRPr lang="zh-CN" altLang="en-US"/>
          </a:p>
        </p:txBody>
      </p:sp>
      <p:sp>
        <p:nvSpPr>
          <p:cNvPr id="5" name="页脚占位符 4"/>
          <p:cNvSpPr>
            <a:spLocks noGrp="1"/>
          </p:cNvSpPr>
          <p:nvPr>
            <p:ph type="ftr" sz="quarter" idx="11"/>
          </p:nvPr>
        </p:nvSpPr>
        <p:spPr/>
        <p:txBody>
          <a:bodyPr/>
          <a:lstStyle/>
          <a:p>
            <a:r>
              <a:rPr lang="zh-CN" altLang="en-US" smtClean="0"/>
              <a:t>中国物理学会高能物理分会第十届全国会员代表大会暨学术年会，上海</a:t>
            </a:r>
            <a:endParaRPr lang="zh-CN" altLang="en-US"/>
          </a:p>
        </p:txBody>
      </p:sp>
      <p:sp>
        <p:nvSpPr>
          <p:cNvPr id="6" name="灯片编号占位符 5"/>
          <p:cNvSpPr>
            <a:spLocks noGrp="1"/>
          </p:cNvSpPr>
          <p:nvPr>
            <p:ph type="sldNum" sz="quarter" idx="12"/>
          </p:nvPr>
        </p:nvSpPr>
        <p:spPr/>
        <p:txBody>
          <a:bodyPr/>
          <a:lstStyle/>
          <a:p>
            <a:fld id="{7385845D-03EB-4DAB-A50D-E23CB55FE0D8}" type="slidenum">
              <a:rPr lang="zh-CN" altLang="en-US" smtClean="0"/>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1143000"/>
          </a:xfrm>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9D467B86-E474-418A-8C58-52418B4A48ED}" type="datetime1">
              <a:rPr lang="zh-CN" altLang="en-US" smtClean="0"/>
              <a:pPr/>
              <a:t>2018/6/22</a:t>
            </a:fld>
            <a:endParaRPr lang="zh-CN" altLang="en-US"/>
          </a:p>
        </p:txBody>
      </p:sp>
      <p:sp>
        <p:nvSpPr>
          <p:cNvPr id="6" name="页脚占位符 5"/>
          <p:cNvSpPr>
            <a:spLocks noGrp="1"/>
          </p:cNvSpPr>
          <p:nvPr>
            <p:ph type="ftr" sz="quarter" idx="11"/>
          </p:nvPr>
        </p:nvSpPr>
        <p:spPr/>
        <p:txBody>
          <a:bodyPr/>
          <a:lstStyle/>
          <a:p>
            <a:r>
              <a:rPr lang="zh-CN" altLang="en-US" smtClean="0"/>
              <a:t>中国物理学会高能物理分会第十届全国会员代表大会暨学术年会，上海</a:t>
            </a:r>
            <a:endParaRPr lang="zh-CN" altLang="en-US"/>
          </a:p>
        </p:txBody>
      </p:sp>
      <p:sp>
        <p:nvSpPr>
          <p:cNvPr id="7" name="灯片编号占位符 6"/>
          <p:cNvSpPr>
            <a:spLocks noGrp="1"/>
          </p:cNvSpPr>
          <p:nvPr>
            <p:ph type="sldNum" sz="quarter" idx="12"/>
          </p:nvPr>
        </p:nvSpPr>
        <p:spPr/>
        <p:txBody>
          <a:bodyPr/>
          <a:lstStyle/>
          <a:p>
            <a:fld id="{7385845D-03EB-4DAB-A50D-E23CB55FE0D8}"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1143000"/>
          </a:xfrm>
        </p:spPr>
        <p:txBody>
          <a:bodyPr tIns="45720" anchor="b"/>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fld id="{101404D2-ABE1-4626-93B2-670D8DEAA1CD}" type="datetime1">
              <a:rPr lang="zh-CN" altLang="en-US" smtClean="0"/>
              <a:pPr/>
              <a:t>2018/6/22</a:t>
            </a:fld>
            <a:endParaRPr lang="zh-CN" altLang="en-US"/>
          </a:p>
        </p:txBody>
      </p:sp>
      <p:sp>
        <p:nvSpPr>
          <p:cNvPr id="8" name="页脚占位符 7"/>
          <p:cNvSpPr>
            <a:spLocks noGrp="1"/>
          </p:cNvSpPr>
          <p:nvPr>
            <p:ph type="ftr" sz="quarter" idx="11"/>
          </p:nvPr>
        </p:nvSpPr>
        <p:spPr/>
        <p:txBody>
          <a:bodyPr/>
          <a:lstStyle/>
          <a:p>
            <a:r>
              <a:rPr lang="zh-CN" altLang="en-US" smtClean="0"/>
              <a:t>中国物理学会高能物理分会第十届全国会员代表大会暨学术年会，上海</a:t>
            </a:r>
            <a:endParaRPr lang="zh-CN" altLang="en-US"/>
          </a:p>
        </p:txBody>
      </p:sp>
      <p:sp>
        <p:nvSpPr>
          <p:cNvPr id="9" name="灯片编号占位符 8"/>
          <p:cNvSpPr>
            <a:spLocks noGrp="1"/>
          </p:cNvSpPr>
          <p:nvPr>
            <p:ph type="sldNum" sz="quarter" idx="12"/>
          </p:nvPr>
        </p:nvSpPr>
        <p:spPr/>
        <p:txBody>
          <a:bodyPr/>
          <a:lstStyle/>
          <a:p>
            <a:fld id="{7385845D-03EB-4DAB-A50D-E23CB55FE0D8}"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1ABB4EC8-FCDB-4C65-8889-1D078A0573B1}" type="datetime1">
              <a:rPr lang="zh-CN" altLang="en-US" smtClean="0"/>
              <a:pPr/>
              <a:t>2018/6/22</a:t>
            </a:fld>
            <a:endParaRPr lang="zh-CN" altLang="en-US"/>
          </a:p>
        </p:txBody>
      </p:sp>
      <p:sp>
        <p:nvSpPr>
          <p:cNvPr id="4" name="页脚占位符 3"/>
          <p:cNvSpPr>
            <a:spLocks noGrp="1"/>
          </p:cNvSpPr>
          <p:nvPr>
            <p:ph type="ftr" sz="quarter" idx="11"/>
          </p:nvPr>
        </p:nvSpPr>
        <p:spPr/>
        <p:txBody>
          <a:bodyPr/>
          <a:lstStyle/>
          <a:p>
            <a:r>
              <a:rPr lang="zh-CN" altLang="en-US" smtClean="0"/>
              <a:t>中国物理学会高能物理分会第十届全国会员代表大会暨学术年会，上海</a:t>
            </a:r>
            <a:endParaRPr lang="zh-CN" altLang="en-US"/>
          </a:p>
        </p:txBody>
      </p:sp>
      <p:sp>
        <p:nvSpPr>
          <p:cNvPr id="5" name="灯片编号占位符 4"/>
          <p:cNvSpPr>
            <a:spLocks noGrp="1"/>
          </p:cNvSpPr>
          <p:nvPr>
            <p:ph type="sldNum" sz="quarter" idx="12"/>
          </p:nvPr>
        </p:nvSpPr>
        <p:spPr/>
        <p:txBody>
          <a:bodyPr/>
          <a:lstStyle/>
          <a:p>
            <a:fld id="{7385845D-03EB-4DAB-A50D-E23CB55FE0D8}"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5F4EF74-FBCE-43F9-9CAF-937AF435E500}" type="datetime1">
              <a:rPr lang="zh-CN" altLang="en-US" smtClean="0"/>
              <a:pPr/>
              <a:t>2018/6/22</a:t>
            </a:fld>
            <a:endParaRPr lang="zh-CN" altLang="en-US"/>
          </a:p>
        </p:txBody>
      </p:sp>
      <p:sp>
        <p:nvSpPr>
          <p:cNvPr id="3" name="页脚占位符 2"/>
          <p:cNvSpPr>
            <a:spLocks noGrp="1"/>
          </p:cNvSpPr>
          <p:nvPr>
            <p:ph type="ftr" sz="quarter" idx="11"/>
          </p:nvPr>
        </p:nvSpPr>
        <p:spPr/>
        <p:txBody>
          <a:bodyPr/>
          <a:lstStyle/>
          <a:p>
            <a:r>
              <a:rPr lang="zh-CN" altLang="en-US" smtClean="0"/>
              <a:t>中国物理学会高能物理分会第十届全国会员代表大会暨学术年会，上海</a:t>
            </a:r>
            <a:endParaRPr lang="zh-CN" altLang="en-US"/>
          </a:p>
        </p:txBody>
      </p:sp>
      <p:sp>
        <p:nvSpPr>
          <p:cNvPr id="4" name="灯片编号占位符 3"/>
          <p:cNvSpPr>
            <a:spLocks noGrp="1"/>
          </p:cNvSpPr>
          <p:nvPr>
            <p:ph type="sldNum" sz="quarter" idx="12"/>
          </p:nvPr>
        </p:nvSpPr>
        <p:spPr/>
        <p:txBody>
          <a:bodyPr/>
          <a:lstStyle/>
          <a:p>
            <a:fld id="{7385845D-03EB-4DAB-A50D-E23CB55FE0D8}"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4361263B-F890-48BB-8990-7A2A7E76C9E4}" type="datetime1">
              <a:rPr lang="zh-CN" altLang="en-US" smtClean="0"/>
              <a:pPr/>
              <a:t>2018/6/22</a:t>
            </a:fld>
            <a:endParaRPr lang="zh-CN" altLang="en-US"/>
          </a:p>
        </p:txBody>
      </p:sp>
      <p:sp>
        <p:nvSpPr>
          <p:cNvPr id="6" name="页脚占位符 5"/>
          <p:cNvSpPr>
            <a:spLocks noGrp="1"/>
          </p:cNvSpPr>
          <p:nvPr>
            <p:ph type="ftr" sz="quarter" idx="11"/>
          </p:nvPr>
        </p:nvSpPr>
        <p:spPr/>
        <p:txBody>
          <a:bodyPr/>
          <a:lstStyle/>
          <a:p>
            <a:r>
              <a:rPr lang="zh-CN" altLang="en-US" smtClean="0"/>
              <a:t>中国物理学会高能物理分会第十届全国会员代表大会暨学术年会，上海</a:t>
            </a:r>
            <a:endParaRPr lang="zh-CN" altLang="en-US"/>
          </a:p>
        </p:txBody>
      </p:sp>
      <p:sp>
        <p:nvSpPr>
          <p:cNvPr id="7" name="灯片编号占位符 6"/>
          <p:cNvSpPr>
            <a:spLocks noGrp="1"/>
          </p:cNvSpPr>
          <p:nvPr>
            <p:ph type="sldNum" sz="quarter" idx="12"/>
          </p:nvPr>
        </p:nvSpPr>
        <p:spPr/>
        <p:txBody>
          <a:bodyPr/>
          <a:lstStyle/>
          <a:p>
            <a:fld id="{7385845D-03EB-4DAB-A50D-E23CB55FE0D8}"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9" name="单圆角矩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直角三角形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标题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zh-CN" altLang="en-US" smtClean="0"/>
              <a:t>单击此处编辑母版标题样式</a:t>
            </a:r>
            <a:endParaRPr kumimoji="0" lang="en-US"/>
          </a:p>
        </p:txBody>
      </p:sp>
      <p:sp>
        <p:nvSpPr>
          <p:cNvPr id="4" name="文本占位符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CC3CB239-87C0-4D3C-B38D-6AAB0437D51D}" type="datetime1">
              <a:rPr lang="zh-CN" altLang="en-US" smtClean="0"/>
              <a:pPr/>
              <a:t>2018/6/22</a:t>
            </a:fld>
            <a:endParaRPr lang="zh-CN" altLang="en-US"/>
          </a:p>
        </p:txBody>
      </p:sp>
      <p:sp>
        <p:nvSpPr>
          <p:cNvPr id="6" name="页脚占位符 5"/>
          <p:cNvSpPr>
            <a:spLocks noGrp="1"/>
          </p:cNvSpPr>
          <p:nvPr>
            <p:ph type="ftr" sz="quarter" idx="11"/>
          </p:nvPr>
        </p:nvSpPr>
        <p:spPr/>
        <p:txBody>
          <a:bodyPr/>
          <a:lstStyle/>
          <a:p>
            <a:r>
              <a:rPr lang="zh-CN" altLang="en-US" smtClean="0"/>
              <a:t>中国物理学会高能物理分会第十届全国会员代表大会暨学术年会，上海</a:t>
            </a:r>
            <a:endParaRPr lang="zh-CN" altLang="en-US"/>
          </a:p>
        </p:txBody>
      </p:sp>
      <p:sp>
        <p:nvSpPr>
          <p:cNvPr id="7" name="灯片编号占位符 6"/>
          <p:cNvSpPr>
            <a:spLocks noGrp="1"/>
          </p:cNvSpPr>
          <p:nvPr>
            <p:ph type="sldNum" sz="quarter" idx="12"/>
          </p:nvPr>
        </p:nvSpPr>
        <p:spPr>
          <a:xfrm>
            <a:off x="8077200" y="6356350"/>
            <a:ext cx="609600" cy="365125"/>
          </a:xfrm>
        </p:spPr>
        <p:txBody>
          <a:bodyPr/>
          <a:lstStyle/>
          <a:p>
            <a:fld id="{7385845D-03EB-4DAB-A50D-E23CB55FE0D8}" type="slidenum">
              <a:rPr lang="zh-CN" altLang="en-US" smtClean="0"/>
              <a:pPr/>
              <a:t>‹#›</a:t>
            </a:fld>
            <a:endParaRPr lang="zh-CN" altLang="en-US"/>
          </a:p>
        </p:txBody>
      </p:sp>
      <p:sp>
        <p:nvSpPr>
          <p:cNvPr id="3" name="图片占位符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zh-CN" altLang="en-US" smtClean="0"/>
              <a:t>单击图标添加图片</a:t>
            </a:r>
            <a:endParaRPr kumimoji="0" lang="en-US" dirty="0"/>
          </a:p>
        </p:txBody>
      </p:sp>
      <p:sp>
        <p:nvSpPr>
          <p:cNvPr id="10" name="任意多边形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任意多边形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任意多边形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任意多边形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标题占位符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zh-CN" altLang="en-US" smtClean="0"/>
              <a:t>单击此处编辑母版标题样式</a:t>
            </a:r>
            <a:endParaRPr kumimoji="0" lang="en-US"/>
          </a:p>
        </p:txBody>
      </p:sp>
      <p:sp>
        <p:nvSpPr>
          <p:cNvPr id="30" name="文本占位符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0" name="日期占位符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E120D6C-B6A6-410D-A939-98AA122C1E78}" type="datetime1">
              <a:rPr lang="zh-CN" altLang="en-US" smtClean="0"/>
              <a:pPr/>
              <a:t>2018/6/22</a:t>
            </a:fld>
            <a:endParaRPr lang="zh-CN" altLang="en-US"/>
          </a:p>
        </p:txBody>
      </p:sp>
      <p:sp>
        <p:nvSpPr>
          <p:cNvPr id="22" name="页脚占位符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zh-CN" altLang="en-US" smtClean="0"/>
              <a:t>中国物理学会高能物理分会第十届全国会员代表大会暨学术年会，上海</a:t>
            </a:r>
            <a:endParaRPr lang="zh-CN" altLang="en-US"/>
          </a:p>
        </p:txBody>
      </p:sp>
      <p:sp>
        <p:nvSpPr>
          <p:cNvPr id="18" name="灯片编号占位符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385845D-03EB-4DAB-A50D-E23CB55FE0D8}" type="slidenum">
              <a:rPr lang="zh-CN" altLang="en-US" smtClean="0"/>
              <a:pPr/>
              <a:t>‹#›</a:t>
            </a:fld>
            <a:endParaRPr lang="zh-CN" altLang="en-US"/>
          </a:p>
        </p:txBody>
      </p:sp>
      <p:grpSp>
        <p:nvGrpSpPr>
          <p:cNvPr id="2" name="组合 1"/>
          <p:cNvGrpSpPr/>
          <p:nvPr/>
        </p:nvGrpSpPr>
        <p:grpSpPr>
          <a:xfrm>
            <a:off x="-19017" y="202408"/>
            <a:ext cx="9180548" cy="649224"/>
            <a:chOff x="-19045" y="216550"/>
            <a:chExt cx="9180548" cy="649224"/>
          </a:xfrm>
        </p:grpSpPr>
        <p:sp>
          <p:nvSpPr>
            <p:cNvPr id="12" name="任意多边形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任意多边形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9.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Autofit/>
          </a:bodyPr>
          <a:lstStyle/>
          <a:p>
            <a:pPr algn="ctr"/>
            <a:r>
              <a:rPr lang="en-US" altLang="zh-CN" sz="4800" b="1" dirty="0" smtClean="0"/>
              <a:t>LHAASO-WFCTA </a:t>
            </a:r>
            <a:r>
              <a:rPr lang="en-US" altLang="zh-CN" sz="4800" b="1" dirty="0" err="1" smtClean="0"/>
              <a:t>SiPM</a:t>
            </a:r>
            <a:r>
              <a:rPr lang="zh-CN" altLang="zh-CN" sz="4800" b="1" dirty="0" smtClean="0"/>
              <a:t>成像探头性能研究</a:t>
            </a:r>
            <a:endParaRPr lang="zh-CN" altLang="en-US" sz="4800" dirty="0"/>
          </a:p>
        </p:txBody>
      </p:sp>
      <p:sp>
        <p:nvSpPr>
          <p:cNvPr id="3" name="副标题 2"/>
          <p:cNvSpPr>
            <a:spLocks noGrp="1"/>
          </p:cNvSpPr>
          <p:nvPr>
            <p:ph type="subTitle" idx="1"/>
          </p:nvPr>
        </p:nvSpPr>
        <p:spPr>
          <a:xfrm>
            <a:off x="722376" y="4005064"/>
            <a:ext cx="7772400" cy="914400"/>
          </a:xfrm>
        </p:spPr>
        <p:txBody>
          <a:bodyPr>
            <a:normAutofit fontScale="70000" lnSpcReduction="20000"/>
          </a:bodyPr>
          <a:lstStyle/>
          <a:p>
            <a:r>
              <a:rPr lang="zh-CN" altLang="en-US" b="1" dirty="0" smtClean="0">
                <a:solidFill>
                  <a:schemeClr val="tx1">
                    <a:lumMod val="50000"/>
                    <a:lumOff val="50000"/>
                  </a:schemeClr>
                </a:solidFill>
                <a:latin typeface="Times New Roman" panose="02020603050405020304" pitchFamily="18" charset="0"/>
                <a:cs typeface="Times New Roman" panose="02020603050405020304" pitchFamily="18" charset="0"/>
              </a:rPr>
              <a:t>尹丽巧</a:t>
            </a:r>
            <a:r>
              <a:rPr lang="en-US" altLang="zh-CN" b="1" baseline="30000" dirty="0" err="1" smtClean="0">
                <a:solidFill>
                  <a:schemeClr val="tx1">
                    <a:lumMod val="50000"/>
                    <a:lumOff val="50000"/>
                  </a:schemeClr>
                </a:solidFill>
                <a:latin typeface="Times New Roman" panose="02020603050405020304" pitchFamily="18" charset="0"/>
                <a:cs typeface="Times New Roman" panose="02020603050405020304" pitchFamily="18" charset="0"/>
              </a:rPr>
              <a:t>ab</a:t>
            </a:r>
            <a:r>
              <a:rPr lang="en-US" altLang="zh-CN" b="1" dirty="0" smtClean="0">
                <a:solidFill>
                  <a:schemeClr val="tx1">
                    <a:lumMod val="50000"/>
                    <a:lumOff val="50000"/>
                  </a:schemeClr>
                </a:solidFill>
                <a:latin typeface="Times New Roman" panose="02020603050405020304" pitchFamily="18" charset="0"/>
                <a:cs typeface="Times New Roman" panose="02020603050405020304" pitchFamily="18" charset="0"/>
              </a:rPr>
              <a:t>, </a:t>
            </a:r>
            <a:r>
              <a:rPr lang="zh-CN" altLang="en-US" b="1" dirty="0" smtClean="0">
                <a:solidFill>
                  <a:schemeClr val="tx1">
                    <a:lumMod val="50000"/>
                    <a:lumOff val="50000"/>
                  </a:schemeClr>
                </a:solidFill>
                <a:latin typeface="Times New Roman" panose="02020603050405020304" pitchFamily="18" charset="0"/>
                <a:cs typeface="Times New Roman" panose="02020603050405020304" pitchFamily="18" charset="0"/>
              </a:rPr>
              <a:t>张寿山</a:t>
            </a:r>
            <a:r>
              <a:rPr lang="en-US" altLang="zh-CN" b="1" baseline="30000" dirty="0" smtClean="0">
                <a:solidFill>
                  <a:schemeClr val="tx1">
                    <a:lumMod val="50000"/>
                    <a:lumOff val="50000"/>
                  </a:schemeClr>
                </a:solidFill>
                <a:latin typeface="Times New Roman" panose="02020603050405020304" pitchFamily="18" charset="0"/>
                <a:cs typeface="Times New Roman" panose="02020603050405020304" pitchFamily="18" charset="0"/>
              </a:rPr>
              <a:t>a</a:t>
            </a:r>
            <a:r>
              <a:rPr lang="en-US" altLang="zh-CN" b="1" dirty="0" smtClean="0">
                <a:solidFill>
                  <a:schemeClr val="tx1">
                    <a:lumMod val="50000"/>
                    <a:lumOff val="50000"/>
                  </a:schemeClr>
                </a:solidFill>
                <a:latin typeface="Times New Roman" panose="02020603050405020304" pitchFamily="18" charset="0"/>
                <a:cs typeface="Times New Roman" panose="02020603050405020304" pitchFamily="18" charset="0"/>
              </a:rPr>
              <a:t>, </a:t>
            </a:r>
            <a:r>
              <a:rPr lang="zh-CN" altLang="en-US" b="1" dirty="0" smtClean="0">
                <a:solidFill>
                  <a:schemeClr val="tx1">
                    <a:lumMod val="50000"/>
                    <a:lumOff val="50000"/>
                  </a:schemeClr>
                </a:solidFill>
                <a:latin typeface="Times New Roman" panose="02020603050405020304" pitchFamily="18" charset="0"/>
                <a:cs typeface="Times New Roman" panose="02020603050405020304" pitchFamily="18" charset="0"/>
              </a:rPr>
              <a:t>毕白洋</a:t>
            </a:r>
            <a:r>
              <a:rPr lang="en-US" altLang="zh-CN" b="1" baseline="30000" dirty="0" err="1" smtClean="0">
                <a:solidFill>
                  <a:schemeClr val="tx1">
                    <a:lumMod val="50000"/>
                    <a:lumOff val="50000"/>
                  </a:schemeClr>
                </a:solidFill>
                <a:latin typeface="Times New Roman" panose="02020603050405020304" pitchFamily="18" charset="0"/>
                <a:cs typeface="Times New Roman" panose="02020603050405020304" pitchFamily="18" charset="0"/>
              </a:rPr>
              <a:t>ab</a:t>
            </a:r>
            <a:r>
              <a:rPr lang="en-US" altLang="zh-CN" b="1" dirty="0" smtClean="0">
                <a:solidFill>
                  <a:schemeClr val="tx1">
                    <a:lumMod val="50000"/>
                    <a:lumOff val="50000"/>
                  </a:schemeClr>
                </a:solidFill>
                <a:latin typeface="Times New Roman" panose="02020603050405020304" pitchFamily="18" charset="0"/>
                <a:cs typeface="Times New Roman" panose="02020603050405020304" pitchFamily="18" charset="0"/>
              </a:rPr>
              <a:t>, </a:t>
            </a:r>
            <a:r>
              <a:rPr lang="zh-CN" altLang="en-US" b="1" dirty="0" smtClean="0">
                <a:solidFill>
                  <a:schemeClr val="tx1">
                    <a:lumMod val="50000"/>
                    <a:lumOff val="50000"/>
                  </a:schemeClr>
                </a:solidFill>
                <a:latin typeface="Times New Roman" panose="02020603050405020304" pitchFamily="18" charset="0"/>
                <a:cs typeface="Times New Roman" panose="02020603050405020304" pitchFamily="18" charset="0"/>
              </a:rPr>
              <a:t>王翀</a:t>
            </a:r>
            <a:r>
              <a:rPr lang="en-US" altLang="zh-CN" b="1" baseline="30000" dirty="0" smtClean="0">
                <a:solidFill>
                  <a:schemeClr val="tx1">
                    <a:lumMod val="50000"/>
                    <a:lumOff val="50000"/>
                  </a:schemeClr>
                </a:solidFill>
                <a:latin typeface="Times New Roman" panose="02020603050405020304" pitchFamily="18" charset="0"/>
                <a:cs typeface="Times New Roman" panose="02020603050405020304" pitchFamily="18" charset="0"/>
              </a:rPr>
              <a:t>a</a:t>
            </a:r>
            <a:r>
              <a:rPr lang="en-US" altLang="zh-CN" b="1" dirty="0" smtClean="0">
                <a:solidFill>
                  <a:schemeClr val="tx1">
                    <a:lumMod val="50000"/>
                    <a:lumOff val="50000"/>
                  </a:schemeClr>
                </a:solidFill>
                <a:latin typeface="Times New Roman" panose="02020603050405020304" pitchFamily="18" charset="0"/>
                <a:cs typeface="Times New Roman" panose="02020603050405020304" pitchFamily="18" charset="0"/>
              </a:rPr>
              <a:t> </a:t>
            </a:r>
          </a:p>
          <a:p>
            <a:r>
              <a:rPr lang="en-US" altLang="zh-CN" b="1" baseline="30000" dirty="0" smtClean="0">
                <a:solidFill>
                  <a:schemeClr val="tx1">
                    <a:lumMod val="50000"/>
                    <a:lumOff val="50000"/>
                  </a:schemeClr>
                </a:solidFill>
                <a:latin typeface="Times New Roman" panose="02020603050405020304" pitchFamily="18" charset="0"/>
                <a:cs typeface="Times New Roman" panose="02020603050405020304" pitchFamily="18" charset="0"/>
              </a:rPr>
              <a:t>a</a:t>
            </a:r>
            <a:r>
              <a:rPr lang="zh-CN" altLang="en-US" b="1" dirty="0" smtClean="0">
                <a:solidFill>
                  <a:schemeClr val="tx1">
                    <a:lumMod val="50000"/>
                    <a:lumOff val="50000"/>
                  </a:schemeClr>
                </a:solidFill>
                <a:latin typeface="Times New Roman" panose="02020603050405020304" pitchFamily="18" charset="0"/>
                <a:cs typeface="Times New Roman" panose="02020603050405020304" pitchFamily="18" charset="0"/>
              </a:rPr>
              <a:t>中国科学院高能物理研究所，粒子天体物理重点实验室</a:t>
            </a:r>
            <a:endParaRPr lang="en-US" altLang="zh-CN" b="1" dirty="0" smtClean="0">
              <a:solidFill>
                <a:schemeClr val="tx1">
                  <a:lumMod val="50000"/>
                  <a:lumOff val="50000"/>
                </a:schemeClr>
              </a:solidFill>
              <a:latin typeface="Times New Roman" panose="02020603050405020304" pitchFamily="18" charset="0"/>
              <a:cs typeface="Times New Roman" panose="02020603050405020304" pitchFamily="18" charset="0"/>
            </a:endParaRPr>
          </a:p>
          <a:p>
            <a:r>
              <a:rPr lang="en-US" altLang="zh-CN" b="1" baseline="30000" dirty="0" smtClean="0">
                <a:solidFill>
                  <a:schemeClr val="tx1">
                    <a:lumMod val="50000"/>
                    <a:lumOff val="50000"/>
                  </a:schemeClr>
                </a:solidFill>
                <a:latin typeface="Times New Roman" panose="02020603050405020304" pitchFamily="18" charset="0"/>
                <a:cs typeface="Times New Roman" panose="02020603050405020304" pitchFamily="18" charset="0"/>
              </a:rPr>
              <a:t>b</a:t>
            </a:r>
            <a:r>
              <a:rPr lang="zh-CN" altLang="en-US" b="1" dirty="0" smtClean="0">
                <a:solidFill>
                  <a:schemeClr val="tx1">
                    <a:lumMod val="50000"/>
                    <a:lumOff val="50000"/>
                  </a:schemeClr>
                </a:solidFill>
                <a:latin typeface="Times New Roman" panose="02020603050405020304" pitchFamily="18" charset="0"/>
                <a:cs typeface="Times New Roman" panose="02020603050405020304" pitchFamily="18" charset="0"/>
              </a:rPr>
              <a:t>中国科学院大学</a:t>
            </a:r>
            <a:endParaRPr lang="en-US" altLang="zh-CN" b="1" dirty="0" smtClean="0">
              <a:solidFill>
                <a:schemeClr val="tx1">
                  <a:lumMod val="50000"/>
                  <a:lumOff val="50000"/>
                </a:schemeClr>
              </a:solidFill>
              <a:latin typeface="Times New Roman" panose="02020603050405020304" pitchFamily="18" charset="0"/>
              <a:cs typeface="Times New Roman" panose="02020603050405020304" pitchFamily="18" charset="0"/>
            </a:endParaRPr>
          </a:p>
          <a:p>
            <a:endParaRPr lang="zh-CN" altLang="en-US" dirty="0">
              <a:solidFill>
                <a:schemeClr val="tx1"/>
              </a:solidFill>
            </a:endParaRPr>
          </a:p>
        </p:txBody>
      </p:sp>
      <p:sp>
        <p:nvSpPr>
          <p:cNvPr id="4" name="日期占位符 3"/>
          <p:cNvSpPr>
            <a:spLocks noGrp="1"/>
          </p:cNvSpPr>
          <p:nvPr>
            <p:ph type="dt" sz="half" idx="10"/>
          </p:nvPr>
        </p:nvSpPr>
        <p:spPr/>
        <p:txBody>
          <a:bodyPr/>
          <a:lstStyle/>
          <a:p>
            <a:fld id="{88BEE3A4-175F-4280-83EC-A56695BCAD78}" type="datetime1">
              <a:rPr lang="zh-CN" altLang="en-US" smtClean="0"/>
              <a:pPr/>
              <a:t>2018/6/22</a:t>
            </a:fld>
            <a:endParaRPr lang="zh-CN" altLang="en-US" dirty="0"/>
          </a:p>
        </p:txBody>
      </p:sp>
      <p:sp>
        <p:nvSpPr>
          <p:cNvPr id="5" name="灯片编号占位符 4"/>
          <p:cNvSpPr>
            <a:spLocks noGrp="1"/>
          </p:cNvSpPr>
          <p:nvPr>
            <p:ph type="sldNum" sz="quarter" idx="12"/>
          </p:nvPr>
        </p:nvSpPr>
        <p:spPr/>
        <p:txBody>
          <a:bodyPr/>
          <a:lstStyle/>
          <a:p>
            <a:fld id="{7385845D-03EB-4DAB-A50D-E23CB55FE0D8}" type="slidenum">
              <a:rPr lang="zh-CN" altLang="en-US" smtClean="0"/>
              <a:pPr/>
              <a:t>1</a:t>
            </a:fld>
            <a:endParaRPr lang="zh-CN"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000" y="360000"/>
            <a:ext cx="8460000" cy="2523768"/>
          </a:xfrm>
          <a:prstGeom prst="rect">
            <a:avLst/>
          </a:prstGeom>
        </p:spPr>
        <p:txBody>
          <a:bodyPr wrap="square">
            <a:spAutoFit/>
          </a:bodyPr>
          <a:lstStyle/>
          <a:p>
            <a:r>
              <a:rPr lang="zh-CN" altLang="en-US" sz="3200" b="1" dirty="0" smtClean="0"/>
              <a:t>测试系统介绍</a:t>
            </a:r>
            <a:endParaRPr lang="en-US" altLang="zh-CN" sz="3200" b="1" dirty="0" smtClean="0"/>
          </a:p>
          <a:p>
            <a:endParaRPr lang="en-US" altLang="zh-CN" dirty="0" smtClean="0"/>
          </a:p>
          <a:p>
            <a:pPr>
              <a:buFont typeface="Wingdings" pitchFamily="2" charset="2"/>
              <a:buChar char="p"/>
            </a:pPr>
            <a:r>
              <a:rPr lang="zh-CN" altLang="en-US" dirty="0" smtClean="0"/>
              <a:t>    在暗箱内放置长度</a:t>
            </a:r>
            <a:r>
              <a:rPr lang="en-US" altLang="zh-CN" dirty="0" smtClean="0"/>
              <a:t>1m</a:t>
            </a:r>
            <a:r>
              <a:rPr lang="zh-CN" altLang="en-US" dirty="0" smtClean="0"/>
              <a:t>的一维滑动平台，</a:t>
            </a:r>
            <a:r>
              <a:rPr lang="en-US" altLang="zh-CN" dirty="0" smtClean="0"/>
              <a:t> LED </a:t>
            </a:r>
            <a:r>
              <a:rPr lang="zh-CN" altLang="en-US" dirty="0" smtClean="0"/>
              <a:t>光筒安装在滑块上，由精度小于        </a:t>
            </a:r>
            <a:r>
              <a:rPr lang="en-US" altLang="zh-CN" dirty="0" smtClean="0"/>
              <a:t>1mm</a:t>
            </a:r>
            <a:r>
              <a:rPr lang="zh-CN" altLang="en-US" dirty="0" smtClean="0"/>
              <a:t>的步进电机控精确控位；</a:t>
            </a:r>
            <a:r>
              <a:rPr lang="en-US" altLang="zh-CN" dirty="0" smtClean="0"/>
              <a:t> </a:t>
            </a:r>
          </a:p>
          <a:p>
            <a:pPr>
              <a:buFont typeface="Wingdings" pitchFamily="2" charset="2"/>
              <a:buChar char="p"/>
            </a:pPr>
            <a:r>
              <a:rPr lang="en-US" altLang="zh-CN" dirty="0" smtClean="0"/>
              <a:t>    </a:t>
            </a:r>
            <a:r>
              <a:rPr lang="en-US" altLang="zh-CN" dirty="0" err="1" smtClean="0"/>
              <a:t>SiPM</a:t>
            </a:r>
            <a:r>
              <a:rPr lang="en-US" altLang="zh-CN" dirty="0" smtClean="0"/>
              <a:t> </a:t>
            </a:r>
            <a:r>
              <a:rPr lang="zh-CN" altLang="en-US" dirty="0" smtClean="0"/>
              <a:t>和前置放大器固定在滑轨的一端，旁边摆放两个</a:t>
            </a:r>
            <a:r>
              <a:rPr lang="en-US" altLang="zh-CN" dirty="0" smtClean="0"/>
              <a:t>PT100</a:t>
            </a:r>
            <a:r>
              <a:rPr lang="zh-CN" altLang="en-US" dirty="0" smtClean="0"/>
              <a:t>的温度探头，用于检测</a:t>
            </a:r>
            <a:r>
              <a:rPr lang="en-US" altLang="zh-CN" dirty="0" err="1" smtClean="0"/>
              <a:t>SiPM</a:t>
            </a:r>
            <a:r>
              <a:rPr lang="en-US" altLang="zh-CN" dirty="0" smtClean="0"/>
              <a:t> </a:t>
            </a:r>
            <a:r>
              <a:rPr lang="zh-CN" altLang="en-US" dirty="0" smtClean="0"/>
              <a:t>环境温度来实时调节</a:t>
            </a:r>
            <a:r>
              <a:rPr lang="en-US" altLang="zh-CN" dirty="0" err="1" smtClean="0"/>
              <a:t>SiPM</a:t>
            </a:r>
            <a:r>
              <a:rPr lang="en-US" altLang="zh-CN" dirty="0" smtClean="0"/>
              <a:t> </a:t>
            </a:r>
            <a:r>
              <a:rPr lang="zh-CN" altLang="en-US" dirty="0" smtClean="0"/>
              <a:t>的工作电压；</a:t>
            </a:r>
            <a:endParaRPr lang="en-US" altLang="zh-CN" dirty="0" smtClean="0"/>
          </a:p>
          <a:p>
            <a:pPr>
              <a:buFont typeface="Wingdings" pitchFamily="2" charset="2"/>
              <a:buChar char="p"/>
            </a:pPr>
            <a:r>
              <a:rPr lang="en-US" altLang="zh-CN" dirty="0" smtClean="0"/>
              <a:t>    </a:t>
            </a:r>
            <a:r>
              <a:rPr lang="en-US" altLang="zh-CN" dirty="0" err="1" smtClean="0"/>
              <a:t>SiPM</a:t>
            </a:r>
            <a:r>
              <a:rPr lang="zh-CN" altLang="en-US" dirty="0" smtClean="0"/>
              <a:t>输出信号经由示波器或电子学链接至电脑，利用</a:t>
            </a:r>
            <a:r>
              <a:rPr lang="en-US" altLang="zh-CN" dirty="0" err="1" smtClean="0"/>
              <a:t>Labwave</a:t>
            </a:r>
            <a:r>
              <a:rPr lang="zh-CN" altLang="en-US" dirty="0" smtClean="0"/>
              <a:t>进行数据采集和自动化控制。</a:t>
            </a:r>
            <a:endParaRPr lang="en-US" altLang="zh-CN" dirty="0" smtClean="0"/>
          </a:p>
        </p:txBody>
      </p:sp>
      <p:pic>
        <p:nvPicPr>
          <p:cNvPr id="3" name="图片 2">
            <a:extLst>
              <a:ext uri="{FF2B5EF4-FFF2-40B4-BE49-F238E27FC236}">
                <a16:creationId xmlns:a16="http://schemas.microsoft.com/office/drawing/2014/main" xmlns="" id="{B8F9FB34-97DA-4C37-84EF-97FEACABA47B}"/>
              </a:ext>
            </a:extLst>
          </p:cNvPr>
          <p:cNvPicPr/>
          <p:nvPr/>
        </p:nvPicPr>
        <p:blipFill>
          <a:blip r:embed="rId2" cstate="print"/>
          <a:stretch>
            <a:fillRect/>
          </a:stretch>
        </p:blipFill>
        <p:spPr>
          <a:xfrm>
            <a:off x="1440000" y="2924944"/>
            <a:ext cx="6480000" cy="3600000"/>
          </a:xfrm>
          <a:prstGeom prst="rect">
            <a:avLst/>
          </a:prstGeom>
        </p:spPr>
      </p:pic>
      <p:sp>
        <p:nvSpPr>
          <p:cNvPr id="4" name="日期占位符 3"/>
          <p:cNvSpPr>
            <a:spLocks noGrp="1"/>
          </p:cNvSpPr>
          <p:nvPr>
            <p:ph type="dt" sz="half" idx="10"/>
          </p:nvPr>
        </p:nvSpPr>
        <p:spPr/>
        <p:txBody>
          <a:bodyPr/>
          <a:lstStyle/>
          <a:p>
            <a:fld id="{77D985AE-BAB2-455A-BD00-5FF8743F5D7C}" type="datetime1">
              <a:rPr lang="zh-CN" altLang="en-US" smtClean="0"/>
              <a:pPr/>
              <a:t>2018/6/22</a:t>
            </a:fld>
            <a:endParaRPr lang="zh-CN" altLang="en-US"/>
          </a:p>
        </p:txBody>
      </p:sp>
      <p:sp>
        <p:nvSpPr>
          <p:cNvPr id="5" name="灯片编号占位符 4"/>
          <p:cNvSpPr>
            <a:spLocks noGrp="1"/>
          </p:cNvSpPr>
          <p:nvPr>
            <p:ph type="sldNum" sz="quarter" idx="12"/>
          </p:nvPr>
        </p:nvSpPr>
        <p:spPr/>
        <p:txBody>
          <a:bodyPr/>
          <a:lstStyle/>
          <a:p>
            <a:fld id="{7385845D-03EB-4DAB-A50D-E23CB55FE0D8}" type="slidenum">
              <a:rPr lang="zh-CN" altLang="en-US" smtClean="0"/>
              <a:pPr/>
              <a:t>10</a:t>
            </a:fld>
            <a:endParaRPr lang="zh-CN"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EB0933E7-6085-4377-B99E-A82D68D760BC}"/>
              </a:ext>
            </a:extLst>
          </p:cNvPr>
          <p:cNvGrpSpPr/>
          <p:nvPr/>
        </p:nvGrpSpPr>
        <p:grpSpPr>
          <a:xfrm>
            <a:off x="72000" y="2880000"/>
            <a:ext cx="4680000" cy="3169524"/>
            <a:chOff x="0" y="81897"/>
            <a:chExt cx="4680000" cy="3169524"/>
          </a:xfrm>
        </p:grpSpPr>
        <p:pic>
          <p:nvPicPr>
            <p:cNvPr id="9" name="图片 8">
              <a:extLst>
                <a:ext uri="{FF2B5EF4-FFF2-40B4-BE49-F238E27FC236}">
                  <a16:creationId xmlns:a16="http://schemas.microsoft.com/office/drawing/2014/main" xmlns="" id="{E41ED7C0-D9E3-4EBB-ACD8-7F2B9EEEE80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81897"/>
              <a:ext cx="4680000" cy="3169524"/>
            </a:xfrm>
            <a:prstGeom prst="rect">
              <a:avLst/>
            </a:prstGeom>
          </p:spPr>
        </p:pic>
        <p:cxnSp>
          <p:nvCxnSpPr>
            <p:cNvPr id="10" name="直接连接符 9">
              <a:extLst>
                <a:ext uri="{FF2B5EF4-FFF2-40B4-BE49-F238E27FC236}">
                  <a16:creationId xmlns:a16="http://schemas.microsoft.com/office/drawing/2014/main" xmlns="" id="{1B5F852F-27D1-4D34-AA8D-4A8721A0E096}"/>
                </a:ext>
              </a:extLst>
            </p:cNvPr>
            <p:cNvCxnSpPr>
              <a:cxnSpLocks/>
            </p:cNvCxnSpPr>
            <p:nvPr/>
          </p:nvCxnSpPr>
          <p:spPr>
            <a:xfrm flipV="1">
              <a:off x="4067944" y="297921"/>
              <a:ext cx="0" cy="2585825"/>
            </a:xfrm>
            <a:prstGeom prst="line">
              <a:avLst/>
            </a:prstGeom>
          </p:spPr>
          <p:style>
            <a:lnRef idx="2">
              <a:schemeClr val="dk1"/>
            </a:lnRef>
            <a:fillRef idx="0">
              <a:schemeClr val="dk1"/>
            </a:fillRef>
            <a:effectRef idx="1">
              <a:schemeClr val="dk1"/>
            </a:effectRef>
            <a:fontRef idx="minor">
              <a:schemeClr val="tx1"/>
            </a:fontRef>
          </p:style>
        </p:cxnSp>
        <p:cxnSp>
          <p:nvCxnSpPr>
            <p:cNvPr id="11" name="直接连接符 10">
              <a:extLst>
                <a:ext uri="{FF2B5EF4-FFF2-40B4-BE49-F238E27FC236}">
                  <a16:creationId xmlns:a16="http://schemas.microsoft.com/office/drawing/2014/main" xmlns="" id="{B83FB43F-317B-4A65-B472-DEDA6EF0DE0E}"/>
                </a:ext>
              </a:extLst>
            </p:cNvPr>
            <p:cNvCxnSpPr>
              <a:cxnSpLocks/>
            </p:cNvCxnSpPr>
            <p:nvPr/>
          </p:nvCxnSpPr>
          <p:spPr>
            <a:xfrm>
              <a:off x="576512" y="1620985"/>
              <a:ext cx="3708000" cy="0"/>
            </a:xfrm>
            <a:prstGeom prst="line">
              <a:avLst/>
            </a:prstGeom>
          </p:spPr>
          <p:style>
            <a:lnRef idx="2">
              <a:schemeClr val="dk1"/>
            </a:lnRef>
            <a:fillRef idx="0">
              <a:schemeClr val="dk1"/>
            </a:fillRef>
            <a:effectRef idx="1">
              <a:schemeClr val="dk1"/>
            </a:effectRef>
            <a:fontRef idx="minor">
              <a:schemeClr val="tx1"/>
            </a:fontRef>
          </p:style>
        </p:cxnSp>
      </p:grpSp>
      <p:grpSp>
        <p:nvGrpSpPr>
          <p:cNvPr id="2" name="组合 1">
            <a:extLst>
              <a:ext uri="{FF2B5EF4-FFF2-40B4-BE49-F238E27FC236}">
                <a16:creationId xmlns:a16="http://schemas.microsoft.com/office/drawing/2014/main" xmlns="" id="{94344BE6-70E3-4204-B350-D9E763667371}"/>
              </a:ext>
            </a:extLst>
          </p:cNvPr>
          <p:cNvGrpSpPr/>
          <p:nvPr/>
        </p:nvGrpSpPr>
        <p:grpSpPr>
          <a:xfrm>
            <a:off x="4427488" y="2880000"/>
            <a:ext cx="4680000" cy="3168000"/>
            <a:chOff x="4572000" y="3459563"/>
            <a:chExt cx="4739466" cy="3209797"/>
          </a:xfrm>
        </p:grpSpPr>
        <p:pic>
          <p:nvPicPr>
            <p:cNvPr id="3" name="Picture 3" descr="C:\Users\yinlq\Desktop\plots\Resolution_16chs.png">
              <a:extLst>
                <a:ext uri="{FF2B5EF4-FFF2-40B4-BE49-F238E27FC236}">
                  <a16:creationId xmlns:a16="http://schemas.microsoft.com/office/drawing/2014/main" xmlns="" id="{8D4842C4-E014-4686-BDFB-4F1B97B7DB8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3459563"/>
              <a:ext cx="4739466" cy="320979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 name="直接连接符 3">
              <a:extLst>
                <a:ext uri="{FF2B5EF4-FFF2-40B4-BE49-F238E27FC236}">
                  <a16:creationId xmlns:a16="http://schemas.microsoft.com/office/drawing/2014/main" xmlns="" id="{650AC3BB-4966-4D1C-880C-4B511EDAA06A}"/>
                </a:ext>
              </a:extLst>
            </p:cNvPr>
            <p:cNvCxnSpPr>
              <a:cxnSpLocks/>
            </p:cNvCxnSpPr>
            <p:nvPr/>
          </p:nvCxnSpPr>
          <p:spPr>
            <a:xfrm>
              <a:off x="5199524" y="5537780"/>
              <a:ext cx="3672408"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 name="直接连接符 4">
              <a:extLst>
                <a:ext uri="{FF2B5EF4-FFF2-40B4-BE49-F238E27FC236}">
                  <a16:creationId xmlns:a16="http://schemas.microsoft.com/office/drawing/2014/main" xmlns="" id="{527504EB-0934-4B80-977D-1C501CA33251}"/>
                </a:ext>
              </a:extLst>
            </p:cNvPr>
            <p:cNvCxnSpPr/>
            <p:nvPr/>
          </p:nvCxnSpPr>
          <p:spPr>
            <a:xfrm>
              <a:off x="6372200" y="3809588"/>
              <a:ext cx="0" cy="24482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xmlns="" id="{95419436-1301-4FB9-B2AA-0880D35CBEE5}"/>
                </a:ext>
              </a:extLst>
            </p:cNvPr>
            <p:cNvCxnSpPr/>
            <p:nvPr/>
          </p:nvCxnSpPr>
          <p:spPr>
            <a:xfrm>
              <a:off x="7287756" y="3810000"/>
              <a:ext cx="0" cy="24482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xmlns="" id="{FD23A05C-26C4-4151-8EBF-5A4E778849E5}"/>
                </a:ext>
              </a:extLst>
            </p:cNvPr>
            <p:cNvCxnSpPr>
              <a:cxnSpLocks/>
            </p:cNvCxnSpPr>
            <p:nvPr/>
          </p:nvCxnSpPr>
          <p:spPr>
            <a:xfrm>
              <a:off x="5199524" y="6021288"/>
              <a:ext cx="3672408"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12" name="矩形 11"/>
          <p:cNvSpPr/>
          <p:nvPr/>
        </p:nvSpPr>
        <p:spPr>
          <a:xfrm>
            <a:off x="360000" y="180000"/>
            <a:ext cx="8460000" cy="2260875"/>
          </a:xfrm>
          <a:prstGeom prst="rect">
            <a:avLst/>
          </a:prstGeom>
        </p:spPr>
        <p:txBody>
          <a:bodyPr wrap="square">
            <a:spAutoFit/>
          </a:bodyPr>
          <a:lstStyle/>
          <a:p>
            <a:pPr>
              <a:lnSpc>
                <a:spcPct val="150000"/>
              </a:lnSpc>
              <a:buFont typeface="Wingdings" pitchFamily="2" charset="2"/>
              <a:buChar char="u"/>
            </a:pPr>
            <a:r>
              <a:rPr lang="en-US" altLang="zh-CN" sz="2400" b="1" dirty="0" err="1" smtClean="0"/>
              <a:t>SiPM</a:t>
            </a:r>
            <a:r>
              <a:rPr lang="zh-CN" altLang="en-US" sz="2400" b="1" dirty="0" smtClean="0"/>
              <a:t>前置放大电路测试结果</a:t>
            </a:r>
            <a:endParaRPr lang="en-US" altLang="zh-CN" sz="2400" b="1" dirty="0" smtClean="0"/>
          </a:p>
          <a:p>
            <a:pPr>
              <a:lnSpc>
                <a:spcPct val="150000"/>
              </a:lnSpc>
            </a:pPr>
            <a:endParaRPr lang="en-US" altLang="zh-CN" dirty="0" smtClean="0"/>
          </a:p>
          <a:p>
            <a:pPr>
              <a:lnSpc>
                <a:spcPct val="150000"/>
              </a:lnSpc>
            </a:pPr>
            <a:r>
              <a:rPr lang="zh-CN" altLang="en-US" dirty="0" smtClean="0"/>
              <a:t>为</a:t>
            </a:r>
            <a:r>
              <a:rPr lang="en-US" altLang="zh-CN" dirty="0" err="1" smtClean="0"/>
              <a:t>SiPM</a:t>
            </a:r>
            <a:r>
              <a:rPr lang="zh-CN" altLang="en-US" dirty="0" smtClean="0"/>
              <a:t>前置放大电路</a:t>
            </a:r>
            <a:r>
              <a:rPr lang="en-US" altLang="zh-CN" dirty="0" smtClean="0"/>
              <a:t>16</a:t>
            </a:r>
            <a:r>
              <a:rPr lang="zh-CN" altLang="en-US" dirty="0" smtClean="0"/>
              <a:t>个通道的动态范围和分辨率的测试结果，在</a:t>
            </a:r>
            <a:r>
              <a:rPr lang="en-US" altLang="zh-CN" dirty="0" smtClean="0"/>
              <a:t>10pe-32000pe</a:t>
            </a:r>
            <a:r>
              <a:rPr lang="zh-CN" altLang="en-US" dirty="0" smtClean="0"/>
              <a:t>范围内，</a:t>
            </a:r>
            <a:r>
              <a:rPr lang="en-US" altLang="zh-CN" dirty="0" smtClean="0"/>
              <a:t> </a:t>
            </a:r>
            <a:r>
              <a:rPr lang="zh-CN" altLang="en-US" dirty="0" smtClean="0"/>
              <a:t>线性偏差</a:t>
            </a:r>
            <a:r>
              <a:rPr lang="en-US" altLang="zh-CN" dirty="0" smtClean="0"/>
              <a:t>&lt;2%@&lt;20000pe, &lt;5%@32000pe</a:t>
            </a:r>
            <a:r>
              <a:rPr lang="zh-CN" altLang="en-US" dirty="0" smtClean="0"/>
              <a:t>，分辨率</a:t>
            </a:r>
            <a:r>
              <a:rPr lang="en-US" altLang="zh-CN" dirty="0" smtClean="0"/>
              <a:t>&lt;45%@10pe, &lt;15%@100pe, &lt;4.5%@1000pe</a:t>
            </a:r>
            <a:r>
              <a:rPr lang="zh-CN" altLang="en-US" dirty="0" smtClean="0"/>
              <a:t>，满足成像探头设计指标。</a:t>
            </a:r>
            <a:endParaRPr lang="zh-CN" altLang="en-US" dirty="0"/>
          </a:p>
        </p:txBody>
      </p:sp>
      <p:sp>
        <p:nvSpPr>
          <p:cNvPr id="13" name="日期占位符 12"/>
          <p:cNvSpPr>
            <a:spLocks noGrp="1"/>
          </p:cNvSpPr>
          <p:nvPr>
            <p:ph type="dt" sz="half" idx="10"/>
          </p:nvPr>
        </p:nvSpPr>
        <p:spPr/>
        <p:txBody>
          <a:bodyPr/>
          <a:lstStyle/>
          <a:p>
            <a:fld id="{A572C71A-B5EA-4126-ACD4-4E483C28CE3D}" type="datetime1">
              <a:rPr lang="zh-CN" altLang="en-US" smtClean="0"/>
              <a:pPr/>
              <a:t>2018/6/22</a:t>
            </a:fld>
            <a:endParaRPr lang="zh-CN" altLang="en-US"/>
          </a:p>
        </p:txBody>
      </p:sp>
      <p:sp>
        <p:nvSpPr>
          <p:cNvPr id="14" name="灯片编号占位符 13"/>
          <p:cNvSpPr>
            <a:spLocks noGrp="1"/>
          </p:cNvSpPr>
          <p:nvPr>
            <p:ph type="sldNum" sz="quarter" idx="12"/>
          </p:nvPr>
        </p:nvSpPr>
        <p:spPr/>
        <p:txBody>
          <a:bodyPr/>
          <a:lstStyle/>
          <a:p>
            <a:fld id="{7385845D-03EB-4DAB-A50D-E23CB55FE0D8}" type="slidenum">
              <a:rPr lang="zh-CN" altLang="en-US" smtClean="0"/>
              <a:pPr/>
              <a:t>11</a:t>
            </a:fld>
            <a:endParaRPr lang="zh-CN"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000" y="180000"/>
            <a:ext cx="8460000" cy="2562240"/>
          </a:xfrm>
          <a:prstGeom prst="rect">
            <a:avLst/>
          </a:prstGeom>
        </p:spPr>
        <p:txBody>
          <a:bodyPr wrap="square">
            <a:spAutoFit/>
          </a:bodyPr>
          <a:lstStyle/>
          <a:p>
            <a:pPr>
              <a:lnSpc>
                <a:spcPct val="150000"/>
              </a:lnSpc>
              <a:buFont typeface="Wingdings" pitchFamily="2" charset="2"/>
              <a:buChar char="u"/>
            </a:pPr>
            <a:r>
              <a:rPr lang="zh-CN" altLang="en-US" sz="2400" b="1" dirty="0" smtClean="0"/>
              <a:t>温度补偿回路测试结果</a:t>
            </a:r>
            <a:endParaRPr lang="en-US" altLang="zh-CN" sz="2400" b="1" dirty="0" smtClean="0"/>
          </a:p>
          <a:p>
            <a:pPr>
              <a:lnSpc>
                <a:spcPct val="150000"/>
              </a:lnSpc>
            </a:pPr>
            <a:endParaRPr lang="en-US" altLang="zh-CN" sz="1100" dirty="0" smtClean="0"/>
          </a:p>
          <a:p>
            <a:pPr indent="457200">
              <a:lnSpc>
                <a:spcPct val="150000"/>
              </a:lnSpc>
            </a:pPr>
            <a:r>
              <a:rPr lang="zh-CN" altLang="en-US" dirty="0" smtClean="0"/>
              <a:t>由于</a:t>
            </a:r>
            <a:r>
              <a:rPr lang="en-US" altLang="zh-CN" dirty="0" err="1" smtClean="0"/>
              <a:t>SiPM</a:t>
            </a:r>
            <a:r>
              <a:rPr lang="zh-CN" altLang="en-US" dirty="0" smtClean="0"/>
              <a:t>的增益随温度的增加而减小，保持</a:t>
            </a:r>
            <a:r>
              <a:rPr lang="en-US" altLang="zh-CN" dirty="0" smtClean="0"/>
              <a:t>LED</a:t>
            </a:r>
            <a:r>
              <a:rPr lang="zh-CN" altLang="en-US" dirty="0" smtClean="0"/>
              <a:t>光强，测试不同温度下</a:t>
            </a:r>
            <a:r>
              <a:rPr lang="en-US" altLang="zh-CN" dirty="0" err="1" smtClean="0"/>
              <a:t>SiPM</a:t>
            </a:r>
            <a:r>
              <a:rPr lang="zh-CN" altLang="en-US" dirty="0" smtClean="0"/>
              <a:t>的输出信号，就可以反映其温度系数。</a:t>
            </a:r>
            <a:endParaRPr lang="en-US" altLang="zh-CN" dirty="0" smtClean="0"/>
          </a:p>
          <a:p>
            <a:pPr indent="457200">
              <a:lnSpc>
                <a:spcPct val="150000"/>
              </a:lnSpc>
            </a:pPr>
            <a:r>
              <a:rPr lang="zh-CN" altLang="en-US" dirty="0" smtClean="0"/>
              <a:t>实心点为没有温度</a:t>
            </a:r>
            <a:r>
              <a:rPr lang="en-US" altLang="zh-CN" dirty="0" smtClean="0"/>
              <a:t>-</a:t>
            </a:r>
            <a:r>
              <a:rPr lang="zh-CN" altLang="en-US" dirty="0" smtClean="0"/>
              <a:t>电压反馈调节时的结果，空心点为有温度</a:t>
            </a:r>
            <a:r>
              <a:rPr lang="en-US" altLang="zh-CN" dirty="0" smtClean="0"/>
              <a:t>-</a:t>
            </a:r>
            <a:r>
              <a:rPr lang="zh-CN" altLang="en-US" dirty="0" smtClean="0"/>
              <a:t>电压反馈调节的结果。为了方便比较，这里把</a:t>
            </a:r>
            <a:r>
              <a:rPr lang="en-US" altLang="zh-CN" dirty="0" smtClean="0"/>
              <a:t>-10</a:t>
            </a:r>
            <a:r>
              <a:rPr lang="zh-CN" altLang="en-US" dirty="0" smtClean="0"/>
              <a:t>◦</a:t>
            </a:r>
            <a:r>
              <a:rPr lang="en-US" altLang="zh-CN" dirty="0" smtClean="0"/>
              <a:t>C </a:t>
            </a:r>
            <a:r>
              <a:rPr lang="zh-CN" altLang="en-US" dirty="0" smtClean="0"/>
              <a:t>时</a:t>
            </a:r>
            <a:r>
              <a:rPr lang="en-US" altLang="zh-CN" dirty="0" err="1" smtClean="0"/>
              <a:t>SiPM</a:t>
            </a:r>
            <a:r>
              <a:rPr lang="en-US" altLang="zh-CN" dirty="0" smtClean="0"/>
              <a:t> </a:t>
            </a:r>
            <a:r>
              <a:rPr lang="zh-CN" altLang="en-US" dirty="0" smtClean="0"/>
              <a:t>的输出定为</a:t>
            </a:r>
            <a:r>
              <a:rPr lang="en-US" altLang="zh-CN" dirty="0" smtClean="0"/>
              <a:t>100%</a:t>
            </a:r>
            <a:r>
              <a:rPr lang="zh-CN" altLang="en-US" dirty="0" smtClean="0"/>
              <a:t>。</a:t>
            </a:r>
            <a:endParaRPr lang="en-US" altLang="zh-CN" dirty="0" smtClean="0"/>
          </a:p>
        </p:txBody>
      </p:sp>
      <p:pic>
        <p:nvPicPr>
          <p:cNvPr id="3" name="图片 2"/>
          <p:cNvPicPr>
            <a:picLocks noChangeAspect="1"/>
          </p:cNvPicPr>
          <p:nvPr/>
        </p:nvPicPr>
        <p:blipFill>
          <a:blip r:embed="rId2" cstate="print"/>
          <a:stretch>
            <a:fillRect/>
          </a:stretch>
        </p:blipFill>
        <p:spPr>
          <a:xfrm>
            <a:off x="2268000" y="3132000"/>
            <a:ext cx="4432328" cy="3060000"/>
          </a:xfrm>
          <a:prstGeom prst="rect">
            <a:avLst/>
          </a:prstGeom>
        </p:spPr>
      </p:pic>
      <p:sp>
        <p:nvSpPr>
          <p:cNvPr id="4" name="日期占位符 3"/>
          <p:cNvSpPr>
            <a:spLocks noGrp="1"/>
          </p:cNvSpPr>
          <p:nvPr>
            <p:ph type="dt" sz="half" idx="10"/>
          </p:nvPr>
        </p:nvSpPr>
        <p:spPr/>
        <p:txBody>
          <a:bodyPr/>
          <a:lstStyle/>
          <a:p>
            <a:fld id="{8E43527D-5B4E-4111-AF87-00A9ABA0336C}" type="datetime1">
              <a:rPr lang="zh-CN" altLang="en-US" smtClean="0"/>
              <a:pPr/>
              <a:t>2018/6/22</a:t>
            </a:fld>
            <a:endParaRPr lang="zh-CN" altLang="en-US"/>
          </a:p>
        </p:txBody>
      </p:sp>
      <p:sp>
        <p:nvSpPr>
          <p:cNvPr id="5" name="灯片编号占位符 4"/>
          <p:cNvSpPr>
            <a:spLocks noGrp="1"/>
          </p:cNvSpPr>
          <p:nvPr>
            <p:ph type="sldNum" sz="quarter" idx="12"/>
          </p:nvPr>
        </p:nvSpPr>
        <p:spPr/>
        <p:txBody>
          <a:bodyPr/>
          <a:lstStyle/>
          <a:p>
            <a:fld id="{7385845D-03EB-4DAB-A50D-E23CB55FE0D8}" type="slidenum">
              <a:rPr lang="zh-CN" altLang="en-US" smtClean="0"/>
              <a:pPr/>
              <a:t>12</a:t>
            </a:fld>
            <a:endParaRPr lang="zh-CN"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38AA4B5B-2B4E-4E0C-BA56-EBA23B59F91A}"/>
              </a:ext>
            </a:extLst>
          </p:cNvPr>
          <p:cNvGrpSpPr/>
          <p:nvPr/>
        </p:nvGrpSpPr>
        <p:grpSpPr>
          <a:xfrm>
            <a:off x="72000" y="2880000"/>
            <a:ext cx="4680000" cy="3168000"/>
            <a:chOff x="0" y="3615880"/>
            <a:chExt cx="4780753" cy="3242120"/>
          </a:xfrm>
        </p:grpSpPr>
        <p:pic>
          <p:nvPicPr>
            <p:cNvPr id="3" name="图片 2">
              <a:extLst>
                <a:ext uri="{FF2B5EF4-FFF2-40B4-BE49-F238E27FC236}">
                  <a16:creationId xmlns:a16="http://schemas.microsoft.com/office/drawing/2014/main" xmlns="" id="{3BFFE879-41F6-482C-A030-C4D5B7C101F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615880"/>
              <a:ext cx="4780753" cy="3242120"/>
            </a:xfrm>
            <a:prstGeom prst="rect">
              <a:avLst/>
            </a:prstGeom>
          </p:spPr>
        </p:pic>
        <p:cxnSp>
          <p:nvCxnSpPr>
            <p:cNvPr id="4" name="直接连接符 3">
              <a:extLst>
                <a:ext uri="{FF2B5EF4-FFF2-40B4-BE49-F238E27FC236}">
                  <a16:creationId xmlns:a16="http://schemas.microsoft.com/office/drawing/2014/main" xmlns="" id="{175E50D5-DE70-4F5E-BBC2-E971CEC8207D}"/>
                </a:ext>
              </a:extLst>
            </p:cNvPr>
            <p:cNvCxnSpPr>
              <a:cxnSpLocks/>
            </p:cNvCxnSpPr>
            <p:nvPr/>
          </p:nvCxnSpPr>
          <p:spPr>
            <a:xfrm>
              <a:off x="613152" y="5192872"/>
              <a:ext cx="3651591" cy="0"/>
            </a:xfrm>
            <a:prstGeom prst="line">
              <a:avLst/>
            </a:prstGeom>
          </p:spPr>
          <p:style>
            <a:lnRef idx="2">
              <a:schemeClr val="dk1"/>
            </a:lnRef>
            <a:fillRef idx="0">
              <a:schemeClr val="dk1"/>
            </a:fillRef>
            <a:effectRef idx="1">
              <a:schemeClr val="dk1"/>
            </a:effectRef>
            <a:fontRef idx="minor">
              <a:schemeClr val="tx1"/>
            </a:fontRef>
          </p:style>
        </p:cxnSp>
      </p:grpSp>
      <p:grpSp>
        <p:nvGrpSpPr>
          <p:cNvPr id="5" name="组合 4"/>
          <p:cNvGrpSpPr/>
          <p:nvPr/>
        </p:nvGrpSpPr>
        <p:grpSpPr>
          <a:xfrm>
            <a:off x="4464000" y="2880000"/>
            <a:ext cx="4680000" cy="3168000"/>
            <a:chOff x="4399094" y="3626661"/>
            <a:chExt cx="4739466" cy="3214120"/>
          </a:xfrm>
        </p:grpSpPr>
        <p:pic>
          <p:nvPicPr>
            <p:cNvPr id="6" name="Picture 3" descr="C:\Users\WFCTA\Desktop\20180318-yinlq\ele+sl-1_plots\Res_ele+sl-1.png">
              <a:extLst>
                <a:ext uri="{FF2B5EF4-FFF2-40B4-BE49-F238E27FC236}">
                  <a16:creationId xmlns:a16="http://schemas.microsoft.com/office/drawing/2014/main" xmlns="" id="{58865944-4288-4C9C-A3E8-C0DCDCA358C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99094" y="3626661"/>
              <a:ext cx="4739466" cy="321412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 name="直接连接符 6">
              <a:extLst>
                <a:ext uri="{FF2B5EF4-FFF2-40B4-BE49-F238E27FC236}">
                  <a16:creationId xmlns:a16="http://schemas.microsoft.com/office/drawing/2014/main" xmlns="" id="{88E27374-23A3-42BB-AC54-6CD05CD309C4}"/>
                </a:ext>
              </a:extLst>
            </p:cNvPr>
            <p:cNvCxnSpPr>
              <a:cxnSpLocks/>
            </p:cNvCxnSpPr>
            <p:nvPr/>
          </p:nvCxnSpPr>
          <p:spPr>
            <a:xfrm>
              <a:off x="5004048" y="4930894"/>
              <a:ext cx="3672408" cy="0"/>
            </a:xfrm>
            <a:prstGeom prst="line">
              <a:avLst/>
            </a:prstGeom>
          </p:spPr>
          <p:style>
            <a:lnRef idx="1">
              <a:schemeClr val="dk1"/>
            </a:lnRef>
            <a:fillRef idx="0">
              <a:schemeClr val="dk1"/>
            </a:fillRef>
            <a:effectRef idx="0">
              <a:schemeClr val="dk1"/>
            </a:effectRef>
            <a:fontRef idx="minor">
              <a:schemeClr val="tx1"/>
            </a:fontRef>
          </p:style>
        </p:cxnSp>
        <p:cxnSp>
          <p:nvCxnSpPr>
            <p:cNvPr id="8" name="直接连接符 7">
              <a:extLst>
                <a:ext uri="{FF2B5EF4-FFF2-40B4-BE49-F238E27FC236}">
                  <a16:creationId xmlns:a16="http://schemas.microsoft.com/office/drawing/2014/main" xmlns="" id="{815C6A23-8C5C-4B55-B5F0-506D16F52020}"/>
                </a:ext>
              </a:extLst>
            </p:cNvPr>
            <p:cNvCxnSpPr>
              <a:cxnSpLocks/>
            </p:cNvCxnSpPr>
            <p:nvPr/>
          </p:nvCxnSpPr>
          <p:spPr>
            <a:xfrm>
              <a:off x="5004048" y="6021288"/>
              <a:ext cx="3672408" cy="0"/>
            </a:xfrm>
            <a:prstGeom prst="line">
              <a:avLst/>
            </a:prstGeom>
          </p:spPr>
          <p:style>
            <a:lnRef idx="1">
              <a:schemeClr val="dk1"/>
            </a:lnRef>
            <a:fillRef idx="0">
              <a:schemeClr val="dk1"/>
            </a:fillRef>
            <a:effectRef idx="0">
              <a:schemeClr val="dk1"/>
            </a:effectRef>
            <a:fontRef idx="minor">
              <a:schemeClr val="tx1"/>
            </a:fontRef>
          </p:style>
        </p:cxnSp>
        <p:cxnSp>
          <p:nvCxnSpPr>
            <p:cNvPr id="9" name="直接连接符 8">
              <a:extLst>
                <a:ext uri="{FF2B5EF4-FFF2-40B4-BE49-F238E27FC236}">
                  <a16:creationId xmlns:a16="http://schemas.microsoft.com/office/drawing/2014/main" xmlns="" id="{EF7EDF52-B9A9-4AE0-8B5D-0903F3A715CC}"/>
                </a:ext>
              </a:extLst>
            </p:cNvPr>
            <p:cNvCxnSpPr/>
            <p:nvPr/>
          </p:nvCxnSpPr>
          <p:spPr>
            <a:xfrm>
              <a:off x="5765314" y="3974408"/>
              <a:ext cx="0" cy="24482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xmlns="" id="{6D6AB829-5750-43DC-A4C3-6F6E2B874A99}"/>
                </a:ext>
              </a:extLst>
            </p:cNvPr>
            <p:cNvCxnSpPr/>
            <p:nvPr/>
          </p:nvCxnSpPr>
          <p:spPr>
            <a:xfrm>
              <a:off x="6833120" y="3974408"/>
              <a:ext cx="0" cy="24482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360000" y="180000"/>
            <a:ext cx="8460000" cy="2700000"/>
          </a:xfrm>
          <a:prstGeom prst="rect">
            <a:avLst/>
          </a:prstGeom>
        </p:spPr>
        <p:txBody>
          <a:bodyPr wrap="square">
            <a:spAutoFit/>
          </a:bodyPr>
          <a:lstStyle/>
          <a:p>
            <a:pPr>
              <a:lnSpc>
                <a:spcPct val="150000"/>
              </a:lnSpc>
              <a:buFont typeface="Wingdings" pitchFamily="2" charset="2"/>
              <a:buChar char="u"/>
            </a:pPr>
            <a:r>
              <a:rPr lang="en-US" altLang="zh-CN" sz="2400" b="1" dirty="0" err="1" smtClean="0"/>
              <a:t>SiPM</a:t>
            </a:r>
            <a:r>
              <a:rPr lang="zh-CN" altLang="zh-CN" sz="2400" b="1" dirty="0" smtClean="0"/>
              <a:t>前置放大电路、温度电压补偿回路和读出电子学联调测试</a:t>
            </a:r>
            <a:r>
              <a:rPr lang="zh-CN" altLang="en-US" sz="2400" b="1" dirty="0" smtClean="0"/>
              <a:t>结果</a:t>
            </a:r>
            <a:endParaRPr lang="en-US" altLang="zh-CN" sz="2400" b="1" dirty="0" smtClean="0"/>
          </a:p>
          <a:p>
            <a:pPr>
              <a:lnSpc>
                <a:spcPct val="150000"/>
              </a:lnSpc>
            </a:pPr>
            <a:endParaRPr lang="en-US" altLang="zh-CN" sz="1000" dirty="0" smtClean="0"/>
          </a:p>
          <a:p>
            <a:pPr indent="457200">
              <a:lnSpc>
                <a:spcPct val="150000"/>
              </a:lnSpc>
            </a:pPr>
            <a:r>
              <a:rPr lang="zh-CN" altLang="en-US" dirty="0" smtClean="0"/>
              <a:t>测试方法同测试</a:t>
            </a:r>
            <a:r>
              <a:rPr lang="en-US" altLang="zh-CN" dirty="0" err="1" smtClean="0"/>
              <a:t>SiPM</a:t>
            </a:r>
            <a:r>
              <a:rPr lang="zh-CN" altLang="en-US" dirty="0" smtClean="0"/>
              <a:t>前置放大电路时一致，将示波器采样改为电子学采样，温度</a:t>
            </a:r>
            <a:r>
              <a:rPr lang="en-US" altLang="zh-CN" dirty="0" smtClean="0"/>
              <a:t>-</a:t>
            </a:r>
            <a:r>
              <a:rPr lang="zh-CN" altLang="en-US" dirty="0" smtClean="0"/>
              <a:t>电压调节由</a:t>
            </a:r>
            <a:r>
              <a:rPr lang="en-US" altLang="zh-CN" dirty="0" err="1" smtClean="0"/>
              <a:t>Labwave</a:t>
            </a:r>
            <a:r>
              <a:rPr lang="zh-CN" altLang="en-US" dirty="0" smtClean="0"/>
              <a:t>粗略调节改为慢控板精确调节，测试结果</a:t>
            </a:r>
            <a:r>
              <a:rPr lang="zh-CN" altLang="en-US" dirty="0"/>
              <a:t>下</a:t>
            </a:r>
            <a:r>
              <a:rPr lang="zh-CN" altLang="en-US" dirty="0" smtClean="0"/>
              <a:t>图所示，线性度和分辨率均满足成像探头的指标要求。</a:t>
            </a:r>
            <a:endParaRPr lang="en-US" altLang="zh-CN" dirty="0" smtClean="0"/>
          </a:p>
        </p:txBody>
      </p:sp>
      <p:sp>
        <p:nvSpPr>
          <p:cNvPr id="12" name="日期占位符 11"/>
          <p:cNvSpPr>
            <a:spLocks noGrp="1"/>
          </p:cNvSpPr>
          <p:nvPr>
            <p:ph type="dt" sz="half" idx="10"/>
          </p:nvPr>
        </p:nvSpPr>
        <p:spPr/>
        <p:txBody>
          <a:bodyPr/>
          <a:lstStyle/>
          <a:p>
            <a:fld id="{86112EC8-FB5D-41A7-BD97-2EDF1B595A08}" type="datetime1">
              <a:rPr lang="zh-CN" altLang="en-US" smtClean="0"/>
              <a:pPr/>
              <a:t>2018/6/22</a:t>
            </a:fld>
            <a:endParaRPr lang="zh-CN" altLang="en-US"/>
          </a:p>
        </p:txBody>
      </p:sp>
      <p:sp>
        <p:nvSpPr>
          <p:cNvPr id="13" name="灯片编号占位符 12"/>
          <p:cNvSpPr>
            <a:spLocks noGrp="1"/>
          </p:cNvSpPr>
          <p:nvPr>
            <p:ph type="sldNum" sz="quarter" idx="12"/>
          </p:nvPr>
        </p:nvSpPr>
        <p:spPr/>
        <p:txBody>
          <a:bodyPr/>
          <a:lstStyle/>
          <a:p>
            <a:fld id="{7385845D-03EB-4DAB-A50D-E23CB55FE0D8}" type="slidenum">
              <a:rPr lang="zh-CN" altLang="en-US" smtClean="0"/>
              <a:pPr/>
              <a:t>13</a:t>
            </a:fld>
            <a:endParaRPr lang="zh-CN"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000" y="180000"/>
            <a:ext cx="8460000" cy="3416320"/>
          </a:xfrm>
          <a:prstGeom prst="rect">
            <a:avLst/>
          </a:prstGeom>
        </p:spPr>
        <p:txBody>
          <a:bodyPr wrap="square">
            <a:spAutoFit/>
          </a:bodyPr>
          <a:lstStyle/>
          <a:p>
            <a:pPr>
              <a:lnSpc>
                <a:spcPct val="150000"/>
              </a:lnSpc>
            </a:pPr>
            <a:r>
              <a:rPr lang="en-US" altLang="zh-CN" sz="3600" b="1" dirty="0" smtClean="0"/>
              <a:t>4. </a:t>
            </a:r>
            <a:r>
              <a:rPr lang="zh-CN" altLang="en-US" sz="3600" b="1" dirty="0" smtClean="0"/>
              <a:t>总结与展望</a:t>
            </a:r>
            <a:endParaRPr lang="en-US" altLang="zh-CN" sz="1400" dirty="0" smtClean="0"/>
          </a:p>
          <a:p>
            <a:pPr>
              <a:lnSpc>
                <a:spcPct val="150000"/>
              </a:lnSpc>
            </a:pPr>
            <a:endParaRPr lang="en-US" altLang="zh-CN" dirty="0" smtClean="0"/>
          </a:p>
          <a:p>
            <a:pPr indent="457200">
              <a:lnSpc>
                <a:spcPct val="150000"/>
              </a:lnSpc>
            </a:pPr>
            <a:r>
              <a:rPr lang="zh-CN" altLang="en-US" dirty="0" smtClean="0"/>
              <a:t>针对</a:t>
            </a:r>
            <a:r>
              <a:rPr lang="en-US" altLang="zh-CN" dirty="0" smtClean="0"/>
              <a:t>WFCTA </a:t>
            </a:r>
            <a:r>
              <a:rPr lang="zh-CN" altLang="en-US" dirty="0" smtClean="0"/>
              <a:t>的实际应用条件，目前已完成了前置放大电路及相应电子学设计，完成了</a:t>
            </a:r>
            <a:r>
              <a:rPr lang="en-US" altLang="zh-CN" dirty="0" smtClean="0"/>
              <a:t>sub-cluster </a:t>
            </a:r>
            <a:r>
              <a:rPr lang="zh-CN" altLang="en-US" dirty="0" smtClean="0"/>
              <a:t>的搭建，并且经过测试，验证了</a:t>
            </a:r>
            <a:r>
              <a:rPr lang="en-US" altLang="zh-CN" dirty="0" smtClean="0"/>
              <a:t>sub-cluster </a:t>
            </a:r>
            <a:r>
              <a:rPr lang="zh-CN" altLang="en-US" dirty="0" smtClean="0"/>
              <a:t>的动态范围和分辨率均满足望远镜的需求。</a:t>
            </a:r>
            <a:endParaRPr lang="en-US" altLang="zh-CN" dirty="0" smtClean="0"/>
          </a:p>
          <a:p>
            <a:pPr indent="457200">
              <a:lnSpc>
                <a:spcPct val="150000"/>
              </a:lnSpc>
            </a:pPr>
            <a:r>
              <a:rPr lang="en-US" altLang="zh-CN" dirty="0" smtClean="0"/>
              <a:t>LHAASO</a:t>
            </a:r>
            <a:r>
              <a:rPr lang="zh-CN" altLang="en-US" dirty="0" smtClean="0"/>
              <a:t>正处于紧锣密鼓的工程建设时期，</a:t>
            </a:r>
            <a:r>
              <a:rPr lang="en-US" altLang="zh-CN" dirty="0" smtClean="0"/>
              <a:t>WFCTA</a:t>
            </a:r>
            <a:r>
              <a:rPr lang="zh-CN" altLang="en-US" dirty="0" smtClean="0"/>
              <a:t>预计</a:t>
            </a:r>
            <a:r>
              <a:rPr lang="en-US" altLang="zh-CN" dirty="0" smtClean="0"/>
              <a:t>7</a:t>
            </a:r>
            <a:r>
              <a:rPr lang="zh-CN" altLang="en-US" dirty="0" smtClean="0"/>
              <a:t>月底完成第一台望远镜鉴定，预计</a:t>
            </a:r>
            <a:r>
              <a:rPr lang="en-US" altLang="zh-CN" dirty="0" smtClean="0"/>
              <a:t>2018</a:t>
            </a:r>
            <a:r>
              <a:rPr lang="zh-CN" altLang="en-US" dirty="0" smtClean="0"/>
              <a:t>年年底完成</a:t>
            </a:r>
            <a:r>
              <a:rPr lang="en-US" altLang="zh-CN" dirty="0" smtClean="0"/>
              <a:t>6</a:t>
            </a:r>
            <a:r>
              <a:rPr lang="zh-CN" altLang="en-US" dirty="0" smtClean="0"/>
              <a:t>台</a:t>
            </a:r>
            <a:r>
              <a:rPr lang="en-US" altLang="zh-CN" dirty="0" err="1" smtClean="0"/>
              <a:t>SiPM</a:t>
            </a:r>
            <a:r>
              <a:rPr lang="zh-CN" altLang="en-US" dirty="0" smtClean="0"/>
              <a:t>成像探头制作。</a:t>
            </a:r>
            <a:endParaRPr lang="en-US" altLang="zh-CN" dirty="0">
              <a:solidFill>
                <a:prstClr val="black"/>
              </a:solidFill>
            </a:endParaRPr>
          </a:p>
        </p:txBody>
      </p:sp>
      <p:pic>
        <p:nvPicPr>
          <p:cNvPr id="10" name="图片 9"/>
          <p:cNvPicPr>
            <a:picLocks noChangeAspect="1"/>
          </p:cNvPicPr>
          <p:nvPr/>
        </p:nvPicPr>
        <p:blipFill>
          <a:blip r:embed="rId2" cstate="print"/>
          <a:stretch>
            <a:fillRect/>
          </a:stretch>
        </p:blipFill>
        <p:spPr>
          <a:xfrm>
            <a:off x="2700000" y="3780000"/>
            <a:ext cx="3980103" cy="2880000"/>
          </a:xfrm>
          <a:prstGeom prst="rect">
            <a:avLst/>
          </a:prstGeom>
        </p:spPr>
      </p:pic>
      <p:sp>
        <p:nvSpPr>
          <p:cNvPr id="4" name="日期占位符 3"/>
          <p:cNvSpPr>
            <a:spLocks noGrp="1"/>
          </p:cNvSpPr>
          <p:nvPr>
            <p:ph type="dt" sz="half" idx="10"/>
          </p:nvPr>
        </p:nvSpPr>
        <p:spPr/>
        <p:txBody>
          <a:bodyPr/>
          <a:lstStyle/>
          <a:p>
            <a:fld id="{4955632E-155B-4487-A9FA-8B465490B369}" type="datetime1">
              <a:rPr lang="zh-CN" altLang="en-US" smtClean="0"/>
              <a:pPr/>
              <a:t>2018/6/22</a:t>
            </a:fld>
            <a:endParaRPr lang="zh-CN" altLang="en-US"/>
          </a:p>
        </p:txBody>
      </p:sp>
      <p:sp>
        <p:nvSpPr>
          <p:cNvPr id="5" name="灯片编号占位符 4"/>
          <p:cNvSpPr>
            <a:spLocks noGrp="1"/>
          </p:cNvSpPr>
          <p:nvPr>
            <p:ph type="sldNum" sz="quarter" idx="12"/>
          </p:nvPr>
        </p:nvSpPr>
        <p:spPr/>
        <p:txBody>
          <a:bodyPr/>
          <a:lstStyle/>
          <a:p>
            <a:fld id="{7385845D-03EB-4DAB-A50D-E23CB55FE0D8}" type="slidenum">
              <a:rPr lang="zh-CN" altLang="en-US" smtClean="0"/>
              <a:pPr/>
              <a:t>14</a:t>
            </a:fld>
            <a:endParaRPr lang="zh-CN" altLang="en-US"/>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xmlns="" val="0"/>
              </a:ext>
            </a:extLst>
          </a:blip>
          <a:srcRect l="12200" t="22700" r="14563" b="17450"/>
          <a:stretch/>
        </p:blipFill>
        <p:spPr>
          <a:xfrm>
            <a:off x="180000" y="4032000"/>
            <a:ext cx="3524210" cy="2160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xmlns="" val="0"/>
              </a:ext>
            </a:extLst>
          </a:blip>
          <a:srcRect l="8263" t="26901" r="12988" b="12201"/>
          <a:stretch/>
        </p:blipFill>
        <p:spPr>
          <a:xfrm>
            <a:off x="5220000" y="4032000"/>
            <a:ext cx="3724138" cy="216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52352" y="4797152"/>
            <a:ext cx="227177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谢谢！</a:t>
            </a:r>
            <a:endParaRPr lang="zh-CN" alt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日期占位符 2"/>
          <p:cNvSpPr>
            <a:spLocks noGrp="1"/>
          </p:cNvSpPr>
          <p:nvPr>
            <p:ph type="dt" sz="half" idx="10"/>
          </p:nvPr>
        </p:nvSpPr>
        <p:spPr/>
        <p:txBody>
          <a:bodyPr/>
          <a:lstStyle/>
          <a:p>
            <a:fld id="{9ED985D9-E278-4C5A-B961-FFFE53984346}" type="datetime1">
              <a:rPr lang="zh-CN" altLang="en-US" smtClean="0"/>
              <a:pPr/>
              <a:t>2018/6/22</a:t>
            </a:fld>
            <a:endParaRPr lang="zh-CN" altLang="en-US"/>
          </a:p>
        </p:txBody>
      </p:sp>
      <p:sp>
        <p:nvSpPr>
          <p:cNvPr id="4" name="灯片编号占位符 3"/>
          <p:cNvSpPr>
            <a:spLocks noGrp="1"/>
          </p:cNvSpPr>
          <p:nvPr>
            <p:ph type="sldNum" sz="quarter" idx="12"/>
          </p:nvPr>
        </p:nvSpPr>
        <p:spPr/>
        <p:txBody>
          <a:bodyPr/>
          <a:lstStyle/>
          <a:p>
            <a:fld id="{7385845D-03EB-4DAB-A50D-E23CB55FE0D8}" type="slidenum">
              <a:rPr lang="zh-CN" altLang="en-US" smtClean="0"/>
              <a:pPr/>
              <a:t>15</a:t>
            </a:fld>
            <a:endParaRPr lang="zh-CN" altLang="en-US"/>
          </a:p>
        </p:txBody>
      </p:sp>
      <p:sp>
        <p:nvSpPr>
          <p:cNvPr id="7" name="矩形 6"/>
          <p:cNvSpPr/>
          <p:nvPr/>
        </p:nvSpPr>
        <p:spPr>
          <a:xfrm>
            <a:off x="432000" y="360000"/>
            <a:ext cx="8280000" cy="3416320"/>
          </a:xfrm>
          <a:prstGeom prst="rect">
            <a:avLst/>
          </a:prstGeom>
        </p:spPr>
        <p:txBody>
          <a:bodyPr wrap="square">
            <a:spAutoFit/>
          </a:bodyPr>
          <a:lstStyle/>
          <a:p>
            <a:pPr>
              <a:lnSpc>
                <a:spcPct val="150000"/>
              </a:lnSpc>
            </a:pPr>
            <a:r>
              <a:rPr lang="zh-CN" altLang="en-US" sz="3200" b="1" dirty="0" smtClean="0"/>
              <a:t>参考文献</a:t>
            </a:r>
            <a:endParaRPr lang="en-US" altLang="zh-CN" sz="3200" b="1" dirty="0" smtClean="0"/>
          </a:p>
          <a:p>
            <a:pPr marL="457200" indent="-457200">
              <a:lnSpc>
                <a:spcPct val="150000"/>
              </a:lnSpc>
              <a:buFont typeface="+mj-lt"/>
              <a:buAutoNum type="arabicPeriod"/>
            </a:pPr>
            <a:endParaRPr lang="en-US" altLang="zh-CN" sz="1600" dirty="0" smtClean="0"/>
          </a:p>
          <a:p>
            <a:pPr marL="457200" indent="-457200">
              <a:lnSpc>
                <a:spcPct val="150000"/>
              </a:lnSpc>
              <a:buFont typeface="+mj-lt"/>
              <a:buAutoNum type="arabicPeriod"/>
            </a:pPr>
            <a:r>
              <a:rPr lang="en-US" altLang="zh-CN" sz="1600" dirty="0" smtClean="0"/>
              <a:t>B.Y. Bi et al., Performance of </a:t>
            </a:r>
            <a:r>
              <a:rPr lang="en-US" altLang="zh-CN" sz="1600" dirty="0" err="1" smtClean="0"/>
              <a:t>SiPMs</a:t>
            </a:r>
            <a:r>
              <a:rPr lang="en-US" altLang="zh-CN" sz="1600" dirty="0" smtClean="0"/>
              <a:t> and </a:t>
            </a:r>
            <a:r>
              <a:rPr lang="en-US" altLang="zh-CN" sz="1600" dirty="0" err="1" smtClean="0"/>
              <a:t>Preamplier</a:t>
            </a:r>
            <a:r>
              <a:rPr lang="en-US" altLang="zh-CN" sz="1600" dirty="0" smtClean="0"/>
              <a:t> for the Wide Field of View Cherenkov Telescope Array of LHAASO, NIM A, 2018.</a:t>
            </a:r>
          </a:p>
          <a:p>
            <a:pPr marL="457200" indent="-457200">
              <a:lnSpc>
                <a:spcPct val="150000"/>
              </a:lnSpc>
              <a:buFont typeface="+mj-lt"/>
              <a:buAutoNum type="arabicPeriod"/>
            </a:pPr>
            <a:r>
              <a:rPr lang="zh-CN" altLang="en-US" sz="1600" dirty="0" smtClean="0"/>
              <a:t>毕白洋，硅光电倍增管在</a:t>
            </a:r>
            <a:r>
              <a:rPr lang="en-US" altLang="zh-CN" sz="1600" dirty="0" smtClean="0"/>
              <a:t>LHAASO </a:t>
            </a:r>
            <a:r>
              <a:rPr lang="zh-CN" altLang="en-US" sz="1600" dirty="0" smtClean="0"/>
              <a:t>广角契伦科夫望远镜阵列上的应用研究，博士论文，</a:t>
            </a:r>
            <a:r>
              <a:rPr lang="en-US" altLang="zh-CN" sz="1600" dirty="0" smtClean="0"/>
              <a:t>2018</a:t>
            </a:r>
            <a:r>
              <a:rPr lang="zh-CN" altLang="en-US" sz="1600" dirty="0" smtClean="0"/>
              <a:t>。</a:t>
            </a:r>
            <a:endParaRPr lang="en-US" altLang="zh-CN" sz="1600" dirty="0" smtClean="0"/>
          </a:p>
          <a:p>
            <a:pPr marL="457200" indent="-457200">
              <a:lnSpc>
                <a:spcPct val="150000"/>
              </a:lnSpc>
              <a:buFont typeface="+mj-lt"/>
              <a:buAutoNum type="arabicPeriod"/>
            </a:pPr>
            <a:r>
              <a:rPr lang="en-US" altLang="zh-CN" sz="1600" dirty="0" smtClean="0"/>
              <a:t>J. Zhang et al., Readout electronics for the Wide Field of view Cherenkov/Fluorescence Telescope Array, JINST, 2015.</a:t>
            </a:r>
            <a:endParaRPr lang="zh-CN" altLang="en-US" sz="1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xmlns="" id="{0BE4DEDF-AF39-421D-A80F-892550073668}"/>
              </a:ext>
            </a:extLst>
          </p:cNvPr>
          <p:cNvGraphicFramePr>
            <a:graphicFrameLocks noGrp="1"/>
          </p:cNvGraphicFramePr>
          <p:nvPr>
            <p:extLst>
              <p:ext uri="{D42A27DB-BD31-4B8C-83A1-F6EECF244321}">
                <p14:modId xmlns:p14="http://schemas.microsoft.com/office/powerpoint/2010/main" xmlns="" val="1905178193"/>
              </p:ext>
            </p:extLst>
          </p:nvPr>
        </p:nvGraphicFramePr>
        <p:xfrm>
          <a:off x="35496" y="646191"/>
          <a:ext cx="9036496" cy="5932664"/>
        </p:xfrm>
        <a:graphic>
          <a:graphicData uri="http://schemas.openxmlformats.org/drawingml/2006/table">
            <a:tbl>
              <a:tblPr>
                <a:tableStyleId>{5C22544A-7EE6-4342-B048-85BDC9FD1C3A}</a:tableStyleId>
              </a:tblPr>
              <a:tblGrid>
                <a:gridCol w="3816424">
                  <a:extLst>
                    <a:ext uri="{9D8B030D-6E8A-4147-A177-3AD203B41FA5}">
                      <a16:colId xmlns:a16="http://schemas.microsoft.com/office/drawing/2014/main" xmlns="" val="1126473846"/>
                    </a:ext>
                  </a:extLst>
                </a:gridCol>
                <a:gridCol w="5220072">
                  <a:extLst>
                    <a:ext uri="{9D8B030D-6E8A-4147-A177-3AD203B41FA5}">
                      <a16:colId xmlns:a16="http://schemas.microsoft.com/office/drawing/2014/main" xmlns="" val="1660614748"/>
                    </a:ext>
                  </a:extLst>
                </a:gridCol>
              </a:tblGrid>
              <a:tr h="432048">
                <a:tc>
                  <a:txBody>
                    <a:bodyPr/>
                    <a:lstStyle/>
                    <a:p>
                      <a:r>
                        <a:rPr lang="zh-CN" sz="2000" b="0" kern="100" dirty="0">
                          <a:effectLst/>
                        </a:rPr>
                        <a:t>指标名称及定义</a:t>
                      </a:r>
                      <a:endParaRPr lang="zh-CN" sz="2000" b="0" kern="100" dirty="0">
                        <a:effectLst/>
                        <a:latin typeface="等线" panose="02010600030101010101" pitchFamily="2" charset="-122"/>
                        <a:ea typeface="等线" panose="02010600030101010101" pitchFamily="2" charset="-122"/>
                      </a:endParaRPr>
                    </a:p>
                  </a:txBody>
                  <a:tcPr marL="66558" marR="66558" marT="0" marB="0">
                    <a:solidFill>
                      <a:schemeClr val="accent5">
                        <a:lumMod val="20000"/>
                        <a:lumOff val="80000"/>
                      </a:schemeClr>
                    </a:solidFill>
                  </a:tcPr>
                </a:tc>
                <a:tc>
                  <a:txBody>
                    <a:bodyPr/>
                    <a:lstStyle/>
                    <a:p>
                      <a:pPr algn="ctr"/>
                      <a:r>
                        <a:rPr lang="zh-CN" sz="2000" b="0" kern="100" dirty="0">
                          <a:effectLst/>
                        </a:rPr>
                        <a:t>指标要求</a:t>
                      </a:r>
                      <a:endParaRPr lang="zh-CN" sz="2000" b="0" kern="100" dirty="0">
                        <a:effectLst/>
                        <a:latin typeface="等线" panose="02010600030101010101" pitchFamily="2" charset="-122"/>
                        <a:ea typeface="等线" panose="02010600030101010101" pitchFamily="2" charset="-122"/>
                      </a:endParaRPr>
                    </a:p>
                  </a:txBody>
                  <a:tcPr marL="66558" marR="66558" marT="0" marB="0">
                    <a:solidFill>
                      <a:schemeClr val="accent5">
                        <a:lumMod val="20000"/>
                        <a:lumOff val="80000"/>
                      </a:schemeClr>
                    </a:solidFill>
                  </a:tcPr>
                </a:tc>
                <a:extLst>
                  <a:ext uri="{0D108BD9-81ED-4DB2-BD59-A6C34878D82A}">
                    <a16:rowId xmlns:a16="http://schemas.microsoft.com/office/drawing/2014/main" xmlns="" val="695064504"/>
                  </a:ext>
                </a:extLst>
              </a:tr>
              <a:tr h="320534">
                <a:tc>
                  <a:txBody>
                    <a:bodyPr/>
                    <a:lstStyle/>
                    <a:p>
                      <a:pPr algn="just">
                        <a:spcAft>
                          <a:spcPts val="0"/>
                        </a:spcAft>
                      </a:pPr>
                      <a:r>
                        <a:rPr lang="zh-CN" sz="2000" b="0" kern="100">
                          <a:effectLst/>
                        </a:rPr>
                        <a:t>像素间距（</a:t>
                      </a:r>
                      <a:r>
                        <a:rPr lang="en-US" sz="2000" b="0" kern="100">
                          <a:effectLst/>
                        </a:rPr>
                        <a:t>pixel pitch</a:t>
                      </a:r>
                      <a:r>
                        <a:rPr lang="zh-CN" sz="2000" b="0" kern="100">
                          <a:effectLst/>
                        </a:rPr>
                        <a:t>）</a:t>
                      </a:r>
                      <a:endParaRPr lang="zh-CN" sz="2000" b="0" kern="10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tc>
                  <a:txBody>
                    <a:bodyPr/>
                    <a:lstStyle/>
                    <a:p>
                      <a:pPr algn="just">
                        <a:spcAft>
                          <a:spcPts val="0"/>
                        </a:spcAft>
                      </a:pPr>
                      <a:r>
                        <a:rPr lang="en-US" sz="2000" b="0" kern="100" dirty="0">
                          <a:effectLst/>
                        </a:rPr>
                        <a:t>25</a:t>
                      </a:r>
                      <a:r>
                        <a:rPr lang="zh-CN" sz="2000" b="0" kern="100" dirty="0">
                          <a:effectLst/>
                        </a:rPr>
                        <a:t>μ</a:t>
                      </a:r>
                      <a:r>
                        <a:rPr lang="en-US" sz="2000" b="0" kern="100" dirty="0">
                          <a:effectLst/>
                        </a:rPr>
                        <a:t>m</a:t>
                      </a:r>
                      <a:r>
                        <a:rPr lang="zh-CN" sz="2000" b="0" kern="100" dirty="0">
                          <a:effectLst/>
                        </a:rPr>
                        <a:t>±</a:t>
                      </a:r>
                      <a:r>
                        <a:rPr lang="en-US" sz="2000" b="0" kern="100" dirty="0">
                          <a:effectLst/>
                        </a:rPr>
                        <a:t>2</a:t>
                      </a:r>
                      <a:r>
                        <a:rPr lang="zh-CN" sz="2000" b="0" kern="100" dirty="0">
                          <a:effectLst/>
                        </a:rPr>
                        <a:t>μ</a:t>
                      </a:r>
                      <a:r>
                        <a:rPr lang="en-US" sz="2000" b="0" kern="100" dirty="0">
                          <a:effectLst/>
                        </a:rPr>
                        <a:t>m</a:t>
                      </a:r>
                      <a:endParaRPr lang="zh-CN" sz="2000" b="0" kern="100" dirty="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extLst>
                  <a:ext uri="{0D108BD9-81ED-4DB2-BD59-A6C34878D82A}">
                    <a16:rowId xmlns:a16="http://schemas.microsoft.com/office/drawing/2014/main" xmlns="" val="2256604836"/>
                  </a:ext>
                </a:extLst>
              </a:tr>
              <a:tr h="406549">
                <a:tc>
                  <a:txBody>
                    <a:bodyPr/>
                    <a:lstStyle/>
                    <a:p>
                      <a:pPr algn="just">
                        <a:spcAft>
                          <a:spcPts val="0"/>
                        </a:spcAft>
                      </a:pPr>
                      <a:r>
                        <a:rPr lang="zh-CN" sz="2000" b="0" kern="100">
                          <a:effectLst/>
                        </a:rPr>
                        <a:t>光探测效率（</a:t>
                      </a:r>
                      <a:r>
                        <a:rPr lang="en-US" sz="2000" b="0" kern="100">
                          <a:effectLst/>
                        </a:rPr>
                        <a:t>PDE</a:t>
                      </a:r>
                      <a:r>
                        <a:rPr lang="zh-CN" sz="2000" b="0" kern="100">
                          <a:effectLst/>
                        </a:rPr>
                        <a:t>）</a:t>
                      </a:r>
                      <a:r>
                        <a:rPr lang="en-US" sz="2000" b="0" kern="100">
                          <a:effectLst/>
                        </a:rPr>
                        <a:t>@</a:t>
                      </a:r>
                      <a:r>
                        <a:rPr lang="zh-CN" sz="2000" b="0" kern="100">
                          <a:effectLst/>
                        </a:rPr>
                        <a:t>增益</a:t>
                      </a:r>
                      <a:r>
                        <a:rPr lang="en-US" sz="2000" b="0" kern="100">
                          <a:effectLst/>
                        </a:rPr>
                        <a:t>1×10</a:t>
                      </a:r>
                      <a:r>
                        <a:rPr lang="en-US" sz="2000" b="0" kern="100" baseline="30000">
                          <a:effectLst/>
                        </a:rPr>
                        <a:t>6</a:t>
                      </a:r>
                      <a:endParaRPr lang="zh-CN" sz="2000" b="0" kern="10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tc>
                  <a:txBody>
                    <a:bodyPr/>
                    <a:lstStyle/>
                    <a:p>
                      <a:pPr algn="just">
                        <a:spcAft>
                          <a:spcPts val="0"/>
                        </a:spcAft>
                      </a:pPr>
                      <a:r>
                        <a:rPr lang="en-US" sz="2000" b="0" kern="100" dirty="0">
                          <a:effectLst/>
                        </a:rPr>
                        <a:t>&gt;29%@400nm, &gt;23%@350nm, &gt;18%@310nm</a:t>
                      </a:r>
                      <a:endParaRPr lang="zh-CN" sz="2000" b="0" kern="100" dirty="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extLst>
                  <a:ext uri="{0D108BD9-81ED-4DB2-BD59-A6C34878D82A}">
                    <a16:rowId xmlns:a16="http://schemas.microsoft.com/office/drawing/2014/main" xmlns="" val="624370118"/>
                  </a:ext>
                </a:extLst>
              </a:tr>
              <a:tr h="629576">
                <a:tc>
                  <a:txBody>
                    <a:bodyPr/>
                    <a:lstStyle/>
                    <a:p>
                      <a:pPr algn="just">
                        <a:spcAft>
                          <a:spcPts val="0"/>
                        </a:spcAft>
                      </a:pPr>
                      <a:r>
                        <a:rPr lang="zh-CN" sz="2000" b="0" kern="100" dirty="0">
                          <a:effectLst/>
                        </a:rPr>
                        <a:t>暗噪声计数率</a:t>
                      </a:r>
                      <a:r>
                        <a:rPr lang="en-US" sz="2000" b="0" kern="100" dirty="0">
                          <a:effectLst/>
                        </a:rPr>
                        <a:t>@ 0.5 PE</a:t>
                      </a:r>
                      <a:r>
                        <a:rPr lang="zh-CN" altLang="en-US" sz="2000" b="0" kern="100" dirty="0">
                          <a:effectLst/>
                        </a:rPr>
                        <a:t>，</a:t>
                      </a:r>
                      <a:r>
                        <a:rPr lang="zh-CN" sz="2000" b="0" kern="100" dirty="0">
                          <a:effectLst/>
                        </a:rPr>
                        <a:t>增益</a:t>
                      </a:r>
                      <a:r>
                        <a:rPr lang="en-US" sz="2000" b="0" kern="100" dirty="0">
                          <a:effectLst/>
                        </a:rPr>
                        <a:t>1</a:t>
                      </a:r>
                      <a:r>
                        <a:rPr lang="zh-CN" sz="2000" b="0" kern="100" dirty="0">
                          <a:effectLst/>
                        </a:rPr>
                        <a:t>×</a:t>
                      </a:r>
                      <a:r>
                        <a:rPr lang="en-US" sz="2000" b="0" kern="100" dirty="0">
                          <a:effectLst/>
                        </a:rPr>
                        <a:t>10</a:t>
                      </a:r>
                      <a:r>
                        <a:rPr lang="en-US" sz="2000" b="0" kern="100" baseline="30000" dirty="0">
                          <a:effectLst/>
                        </a:rPr>
                        <a:t>6</a:t>
                      </a:r>
                      <a:r>
                        <a:rPr lang="en-US" sz="2000" b="0" kern="100" dirty="0">
                          <a:effectLst/>
                        </a:rPr>
                        <a:t> </a:t>
                      </a:r>
                      <a:endParaRPr lang="zh-CN" sz="2000" b="0" kern="100" dirty="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tc>
                  <a:txBody>
                    <a:bodyPr/>
                    <a:lstStyle/>
                    <a:p>
                      <a:pPr algn="just">
                        <a:spcAft>
                          <a:spcPts val="0"/>
                        </a:spcAft>
                      </a:pPr>
                      <a:r>
                        <a:rPr lang="en-US" sz="2000" b="0" kern="100" dirty="0">
                          <a:effectLst/>
                        </a:rPr>
                        <a:t>&lt;80 kHz/</a:t>
                      </a:r>
                      <a:r>
                        <a:rPr lang="en-US" sz="2000" b="0" kern="100" dirty="0">
                          <a:solidFill>
                            <a:schemeClr val="dk1"/>
                          </a:solidFill>
                          <a:effectLst/>
                          <a:latin typeface="+mn-lt"/>
                          <a:ea typeface="+mn-ea"/>
                          <a:cs typeface="+mn-cs"/>
                        </a:rPr>
                        <a:t>mm</a:t>
                      </a:r>
                      <a:r>
                        <a:rPr lang="en-US" sz="2000" b="0" kern="100" baseline="30000" dirty="0">
                          <a:solidFill>
                            <a:schemeClr val="dk1"/>
                          </a:solidFill>
                          <a:effectLst/>
                          <a:latin typeface="+mn-lt"/>
                          <a:ea typeface="+mn-ea"/>
                          <a:cs typeface="+mn-cs"/>
                        </a:rPr>
                        <a:t>2</a:t>
                      </a:r>
                      <a:r>
                        <a:rPr lang="en-US" altLang="zh-CN" sz="2000" b="0" kern="100" dirty="0">
                          <a:solidFill>
                            <a:schemeClr val="dk1"/>
                          </a:solidFill>
                          <a:effectLst/>
                          <a:latin typeface="+mn-lt"/>
                          <a:ea typeface="+mn-ea"/>
                          <a:cs typeface="+mn-cs"/>
                        </a:rPr>
                        <a:t>@</a:t>
                      </a:r>
                      <a:r>
                        <a:rPr lang="zh-CN" altLang="zh-CN" sz="2000" b="0" kern="100" dirty="0">
                          <a:solidFill>
                            <a:schemeClr val="dk1"/>
                          </a:solidFill>
                          <a:effectLst/>
                          <a:latin typeface="+mn-lt"/>
                          <a:ea typeface="+mn-ea"/>
                          <a:cs typeface="+mn-cs"/>
                        </a:rPr>
                        <a:t>温度</a:t>
                      </a:r>
                      <a:r>
                        <a:rPr lang="en-US" altLang="zh-CN" sz="2000" b="0" kern="100" dirty="0">
                          <a:solidFill>
                            <a:schemeClr val="dk1"/>
                          </a:solidFill>
                          <a:effectLst/>
                          <a:latin typeface="+mn-lt"/>
                          <a:ea typeface="+mn-ea"/>
                          <a:cs typeface="+mn-cs"/>
                        </a:rPr>
                        <a:t>20</a:t>
                      </a:r>
                      <a:r>
                        <a:rPr lang="zh-CN" altLang="zh-CN" sz="2000" b="0" kern="100" dirty="0">
                          <a:solidFill>
                            <a:schemeClr val="dk1"/>
                          </a:solidFill>
                          <a:effectLst/>
                          <a:latin typeface="+mn-lt"/>
                          <a:ea typeface="+mn-ea"/>
                          <a:cs typeface="+mn-cs"/>
                        </a:rPr>
                        <a:t>℃</a:t>
                      </a:r>
                      <a:endParaRPr lang="zh-CN" altLang="en-US" sz="2000" b="0" kern="100" dirty="0">
                        <a:solidFill>
                          <a:schemeClr val="dk1"/>
                        </a:solidFill>
                        <a:effectLst/>
                        <a:latin typeface="+mn-lt"/>
                        <a:ea typeface="+mn-ea"/>
                        <a:cs typeface="+mn-cs"/>
                      </a:endParaRPr>
                    </a:p>
                  </a:txBody>
                  <a:tcPr marL="66558" marR="66558" marT="0" marB="0">
                    <a:solidFill>
                      <a:schemeClr val="accent5">
                        <a:lumMod val="20000"/>
                        <a:lumOff val="80000"/>
                      </a:schemeClr>
                    </a:solidFill>
                  </a:tcPr>
                </a:tc>
                <a:extLst>
                  <a:ext uri="{0D108BD9-81ED-4DB2-BD59-A6C34878D82A}">
                    <a16:rowId xmlns:a16="http://schemas.microsoft.com/office/drawing/2014/main" xmlns="" val="2279504347"/>
                  </a:ext>
                </a:extLst>
              </a:tr>
              <a:tr h="371533">
                <a:tc>
                  <a:txBody>
                    <a:bodyPr/>
                    <a:lstStyle/>
                    <a:p>
                      <a:pPr algn="just">
                        <a:spcAft>
                          <a:spcPts val="0"/>
                        </a:spcAft>
                      </a:pPr>
                      <a:r>
                        <a:rPr lang="zh-CN" sz="2000" b="0" kern="100" dirty="0">
                          <a:effectLst/>
                        </a:rPr>
                        <a:t>增益稳定性（恒温，固定电压）</a:t>
                      </a:r>
                      <a:endParaRPr lang="zh-CN" sz="2000" b="0" kern="100" dirty="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tc>
                  <a:txBody>
                    <a:bodyPr/>
                    <a:lstStyle/>
                    <a:p>
                      <a:pPr algn="just">
                        <a:spcAft>
                          <a:spcPts val="0"/>
                        </a:spcAft>
                      </a:pPr>
                      <a:r>
                        <a:rPr lang="zh-CN" sz="2000" b="0" kern="100">
                          <a:effectLst/>
                        </a:rPr>
                        <a:t>增益波动性</a:t>
                      </a:r>
                      <a:r>
                        <a:rPr lang="en-US" sz="2000" b="0" kern="100">
                          <a:effectLst/>
                        </a:rPr>
                        <a:t>&lt;0.5% @ 24</a:t>
                      </a:r>
                      <a:r>
                        <a:rPr lang="zh-CN" sz="2000" b="0" kern="100">
                          <a:effectLst/>
                        </a:rPr>
                        <a:t>小时</a:t>
                      </a:r>
                      <a:endParaRPr lang="zh-CN" sz="2000" b="0" kern="10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extLst>
                  <a:ext uri="{0D108BD9-81ED-4DB2-BD59-A6C34878D82A}">
                    <a16:rowId xmlns:a16="http://schemas.microsoft.com/office/drawing/2014/main" xmlns="" val="2643755291"/>
                  </a:ext>
                </a:extLst>
              </a:tr>
              <a:tr h="353036">
                <a:tc>
                  <a:txBody>
                    <a:bodyPr/>
                    <a:lstStyle/>
                    <a:p>
                      <a:pPr algn="just">
                        <a:spcAft>
                          <a:spcPts val="0"/>
                        </a:spcAft>
                      </a:pPr>
                      <a:r>
                        <a:rPr lang="zh-CN" sz="2000" b="0" kern="100" dirty="0">
                          <a:effectLst/>
                        </a:rPr>
                        <a:t>光学串扰</a:t>
                      </a:r>
                      <a:r>
                        <a:rPr lang="en-US" sz="2000" b="0" kern="100" dirty="0">
                          <a:effectLst/>
                        </a:rPr>
                        <a:t>@</a:t>
                      </a:r>
                      <a:r>
                        <a:rPr lang="zh-CN" sz="2000" b="0" kern="100" dirty="0">
                          <a:effectLst/>
                        </a:rPr>
                        <a:t>增益</a:t>
                      </a:r>
                      <a:r>
                        <a:rPr lang="en-US" sz="2000" b="0" kern="100" dirty="0">
                          <a:effectLst/>
                        </a:rPr>
                        <a:t>1</a:t>
                      </a:r>
                      <a:r>
                        <a:rPr lang="zh-CN" sz="2000" b="0" kern="100" dirty="0">
                          <a:effectLst/>
                        </a:rPr>
                        <a:t>×</a:t>
                      </a:r>
                      <a:r>
                        <a:rPr lang="en-US" sz="2000" b="0" kern="100" dirty="0">
                          <a:effectLst/>
                        </a:rPr>
                        <a:t>10</a:t>
                      </a:r>
                      <a:r>
                        <a:rPr lang="en-US" sz="2000" b="0" kern="100" baseline="30000" dirty="0">
                          <a:effectLst/>
                        </a:rPr>
                        <a:t>6</a:t>
                      </a:r>
                      <a:endParaRPr lang="zh-CN" sz="2000" b="0" kern="100" dirty="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tc>
                  <a:txBody>
                    <a:bodyPr/>
                    <a:lstStyle/>
                    <a:p>
                      <a:pPr algn="just">
                        <a:spcAft>
                          <a:spcPts val="0"/>
                        </a:spcAft>
                      </a:pPr>
                      <a:r>
                        <a:rPr lang="en-US" sz="2000" b="0" kern="100" dirty="0">
                          <a:effectLst/>
                        </a:rPr>
                        <a:t>&lt;5%</a:t>
                      </a:r>
                      <a:r>
                        <a:rPr lang="en-US" altLang="zh-CN" sz="2000" b="0" kern="100" dirty="0">
                          <a:solidFill>
                            <a:schemeClr val="dk1"/>
                          </a:solidFill>
                          <a:effectLst/>
                          <a:latin typeface="+mn-lt"/>
                          <a:ea typeface="+mn-ea"/>
                          <a:cs typeface="+mn-cs"/>
                        </a:rPr>
                        <a:t>@</a:t>
                      </a:r>
                      <a:r>
                        <a:rPr lang="zh-CN" altLang="zh-CN" sz="2000" b="0" kern="100" dirty="0">
                          <a:solidFill>
                            <a:schemeClr val="dk1"/>
                          </a:solidFill>
                          <a:effectLst/>
                          <a:latin typeface="+mn-lt"/>
                          <a:ea typeface="+mn-ea"/>
                          <a:cs typeface="+mn-cs"/>
                        </a:rPr>
                        <a:t>温度</a:t>
                      </a:r>
                      <a:r>
                        <a:rPr lang="en-US" altLang="zh-CN" sz="2000" b="0" kern="100" dirty="0">
                          <a:solidFill>
                            <a:schemeClr val="dk1"/>
                          </a:solidFill>
                          <a:effectLst/>
                          <a:latin typeface="+mn-lt"/>
                          <a:ea typeface="+mn-ea"/>
                          <a:cs typeface="+mn-cs"/>
                        </a:rPr>
                        <a:t>20</a:t>
                      </a:r>
                      <a:r>
                        <a:rPr lang="zh-CN" altLang="zh-CN" sz="2000" b="0" kern="100" dirty="0">
                          <a:solidFill>
                            <a:schemeClr val="dk1"/>
                          </a:solidFill>
                          <a:effectLst/>
                          <a:latin typeface="+mn-lt"/>
                          <a:ea typeface="+mn-ea"/>
                          <a:cs typeface="+mn-cs"/>
                        </a:rPr>
                        <a:t>℃</a:t>
                      </a:r>
                      <a:endParaRPr lang="zh-CN" sz="2000" b="0" kern="100" dirty="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extLst>
                  <a:ext uri="{0D108BD9-81ED-4DB2-BD59-A6C34878D82A}">
                    <a16:rowId xmlns:a16="http://schemas.microsoft.com/office/drawing/2014/main" xmlns="" val="485200976"/>
                  </a:ext>
                </a:extLst>
              </a:tr>
              <a:tr h="320534">
                <a:tc>
                  <a:txBody>
                    <a:bodyPr/>
                    <a:lstStyle/>
                    <a:p>
                      <a:pPr algn="just">
                        <a:spcAft>
                          <a:spcPts val="0"/>
                        </a:spcAft>
                      </a:pPr>
                      <a:r>
                        <a:rPr lang="zh-CN" sz="2000" b="0" kern="100" dirty="0">
                          <a:effectLst/>
                        </a:rPr>
                        <a:t>光灵敏区域尺寸</a:t>
                      </a:r>
                      <a:endParaRPr lang="zh-CN" sz="2000" b="0" kern="100" dirty="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tc>
                  <a:txBody>
                    <a:bodyPr/>
                    <a:lstStyle/>
                    <a:p>
                      <a:pPr algn="just">
                        <a:spcAft>
                          <a:spcPts val="0"/>
                        </a:spcAft>
                      </a:pPr>
                      <a:r>
                        <a:rPr lang="en-US" sz="2000" b="0" kern="100">
                          <a:effectLst/>
                        </a:rPr>
                        <a:t>(15-15.6)mm</a:t>
                      </a:r>
                      <a:r>
                        <a:rPr lang="zh-CN" sz="2000" b="0" kern="100">
                          <a:effectLst/>
                        </a:rPr>
                        <a:t>×</a:t>
                      </a:r>
                      <a:r>
                        <a:rPr lang="en-US" sz="2000" b="0" kern="100">
                          <a:effectLst/>
                        </a:rPr>
                        <a:t>(15-15.6) mm  </a:t>
                      </a:r>
                      <a:endParaRPr lang="zh-CN" sz="2000" b="0" kern="10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extLst>
                  <a:ext uri="{0D108BD9-81ED-4DB2-BD59-A6C34878D82A}">
                    <a16:rowId xmlns:a16="http://schemas.microsoft.com/office/drawing/2014/main" xmlns="" val="221104201"/>
                  </a:ext>
                </a:extLst>
              </a:tr>
              <a:tr h="320534">
                <a:tc>
                  <a:txBody>
                    <a:bodyPr/>
                    <a:lstStyle/>
                    <a:p>
                      <a:pPr algn="just">
                        <a:spcAft>
                          <a:spcPts val="0"/>
                        </a:spcAft>
                      </a:pPr>
                      <a:r>
                        <a:rPr lang="zh-CN" sz="2000" b="0" kern="100">
                          <a:effectLst/>
                        </a:rPr>
                        <a:t>封装尺寸</a:t>
                      </a:r>
                      <a:endParaRPr lang="zh-CN" sz="2000" b="0" kern="10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tc>
                  <a:txBody>
                    <a:bodyPr/>
                    <a:lstStyle/>
                    <a:p>
                      <a:pPr algn="just">
                        <a:spcAft>
                          <a:spcPts val="0"/>
                        </a:spcAft>
                      </a:pPr>
                      <a:r>
                        <a:rPr lang="en-US" sz="2000" b="0" kern="100" dirty="0">
                          <a:effectLst/>
                        </a:rPr>
                        <a:t>(20</a:t>
                      </a:r>
                      <a:r>
                        <a:rPr lang="zh-CN" sz="2000" b="0" kern="100" dirty="0">
                          <a:effectLst/>
                        </a:rPr>
                        <a:t>±</a:t>
                      </a:r>
                      <a:r>
                        <a:rPr lang="en-US" sz="2000" b="0" kern="100" dirty="0">
                          <a:effectLst/>
                        </a:rPr>
                        <a:t>0.1)mm</a:t>
                      </a:r>
                      <a:r>
                        <a:rPr lang="zh-CN" sz="2000" b="0" kern="100" dirty="0">
                          <a:effectLst/>
                        </a:rPr>
                        <a:t>×</a:t>
                      </a:r>
                      <a:r>
                        <a:rPr lang="en-US" sz="2000" b="0" kern="100" dirty="0">
                          <a:effectLst/>
                        </a:rPr>
                        <a:t>(20</a:t>
                      </a:r>
                      <a:r>
                        <a:rPr lang="zh-CN" sz="2000" b="0" kern="100" dirty="0">
                          <a:effectLst/>
                        </a:rPr>
                        <a:t>±</a:t>
                      </a:r>
                      <a:r>
                        <a:rPr lang="en-US" sz="2000" b="0" kern="100" dirty="0">
                          <a:effectLst/>
                        </a:rPr>
                        <a:t>0.1) mm</a:t>
                      </a:r>
                      <a:endParaRPr lang="zh-CN" sz="2000" b="0" kern="100" dirty="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extLst>
                  <a:ext uri="{0D108BD9-81ED-4DB2-BD59-A6C34878D82A}">
                    <a16:rowId xmlns:a16="http://schemas.microsoft.com/office/drawing/2014/main" xmlns="" val="2579386467"/>
                  </a:ext>
                </a:extLst>
              </a:tr>
              <a:tr h="320534">
                <a:tc>
                  <a:txBody>
                    <a:bodyPr/>
                    <a:lstStyle/>
                    <a:p>
                      <a:pPr algn="just">
                        <a:spcAft>
                          <a:spcPts val="0"/>
                        </a:spcAft>
                      </a:pPr>
                      <a:r>
                        <a:rPr lang="zh-CN" sz="2000" b="0" kern="100">
                          <a:effectLst/>
                        </a:rPr>
                        <a:t>封装表面平整度</a:t>
                      </a:r>
                      <a:endParaRPr lang="zh-CN" sz="2000" b="0" kern="10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tc>
                  <a:txBody>
                    <a:bodyPr/>
                    <a:lstStyle/>
                    <a:p>
                      <a:pPr algn="just">
                        <a:spcAft>
                          <a:spcPts val="0"/>
                        </a:spcAft>
                      </a:pPr>
                      <a:r>
                        <a:rPr lang="en-US" sz="2000" b="0" kern="100" dirty="0">
                          <a:effectLst/>
                        </a:rPr>
                        <a:t>&lt;0.1mm </a:t>
                      </a:r>
                      <a:endParaRPr lang="zh-CN" sz="2000" b="0" kern="100" dirty="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extLst>
                  <a:ext uri="{0D108BD9-81ED-4DB2-BD59-A6C34878D82A}">
                    <a16:rowId xmlns:a16="http://schemas.microsoft.com/office/drawing/2014/main" xmlns="" val="882440121"/>
                  </a:ext>
                </a:extLst>
              </a:tr>
              <a:tr h="406550">
                <a:tc>
                  <a:txBody>
                    <a:bodyPr/>
                    <a:lstStyle/>
                    <a:p>
                      <a:pPr algn="just">
                        <a:spcAft>
                          <a:spcPts val="0"/>
                        </a:spcAft>
                      </a:pPr>
                      <a:r>
                        <a:rPr lang="zh-CN" sz="2000" b="0" kern="100">
                          <a:effectLst/>
                        </a:rPr>
                        <a:t>电荷分辨率</a:t>
                      </a:r>
                      <a:r>
                        <a:rPr lang="en-US" sz="2000" b="0" kern="100">
                          <a:effectLst/>
                        </a:rPr>
                        <a:t>@</a:t>
                      </a:r>
                      <a:r>
                        <a:rPr lang="zh-CN" sz="2000" b="0" kern="100">
                          <a:effectLst/>
                        </a:rPr>
                        <a:t>增益</a:t>
                      </a:r>
                      <a:r>
                        <a:rPr lang="en-US" sz="2000" b="0" kern="100">
                          <a:effectLst/>
                        </a:rPr>
                        <a:t>1</a:t>
                      </a:r>
                      <a:r>
                        <a:rPr lang="zh-CN" sz="2000" b="0" kern="100">
                          <a:effectLst/>
                        </a:rPr>
                        <a:t>×</a:t>
                      </a:r>
                      <a:r>
                        <a:rPr lang="en-US" sz="2000" b="0" kern="100">
                          <a:effectLst/>
                        </a:rPr>
                        <a:t>10</a:t>
                      </a:r>
                      <a:r>
                        <a:rPr lang="en-US" sz="2000" b="0" kern="100" baseline="30000">
                          <a:effectLst/>
                        </a:rPr>
                        <a:t>6</a:t>
                      </a:r>
                      <a:endParaRPr lang="zh-CN" sz="2000" b="0" kern="10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tc>
                  <a:txBody>
                    <a:bodyPr/>
                    <a:lstStyle/>
                    <a:p>
                      <a:pPr algn="just">
                        <a:spcAft>
                          <a:spcPts val="0"/>
                        </a:spcAft>
                      </a:pPr>
                      <a:r>
                        <a:rPr lang="en-US" sz="2000" b="0" kern="100">
                          <a:effectLst/>
                        </a:rPr>
                        <a:t>&lt;45%@10pe</a:t>
                      </a:r>
                      <a:r>
                        <a:rPr lang="zh-CN" sz="2000" b="0" kern="100">
                          <a:effectLst/>
                        </a:rPr>
                        <a:t>，</a:t>
                      </a:r>
                      <a:r>
                        <a:rPr lang="en-US" sz="2000" b="0" kern="100">
                          <a:effectLst/>
                        </a:rPr>
                        <a:t>&lt;16%@100pe</a:t>
                      </a:r>
                      <a:r>
                        <a:rPr lang="zh-CN" sz="2000" b="0" kern="100">
                          <a:effectLst/>
                        </a:rPr>
                        <a:t>，</a:t>
                      </a:r>
                      <a:r>
                        <a:rPr lang="en-US" sz="2000" b="0" kern="100">
                          <a:effectLst/>
                        </a:rPr>
                        <a:t>&lt;5%@1000pe</a:t>
                      </a:r>
                      <a:endParaRPr lang="zh-CN" sz="2000" b="0" kern="10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extLst>
                  <a:ext uri="{0D108BD9-81ED-4DB2-BD59-A6C34878D82A}">
                    <a16:rowId xmlns:a16="http://schemas.microsoft.com/office/drawing/2014/main" xmlns="" val="2783109249"/>
                  </a:ext>
                </a:extLst>
              </a:tr>
              <a:tr h="320534">
                <a:tc>
                  <a:txBody>
                    <a:bodyPr/>
                    <a:lstStyle/>
                    <a:p>
                      <a:pPr algn="just">
                        <a:spcAft>
                          <a:spcPts val="0"/>
                        </a:spcAft>
                      </a:pPr>
                      <a:r>
                        <a:rPr lang="zh-CN" sz="2000" b="0" kern="100">
                          <a:effectLst/>
                        </a:rPr>
                        <a:t>单元增益不一致性</a:t>
                      </a:r>
                      <a:endParaRPr lang="zh-CN" sz="2000" b="0" kern="10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tc>
                  <a:txBody>
                    <a:bodyPr/>
                    <a:lstStyle/>
                    <a:p>
                      <a:pPr algn="just">
                        <a:spcAft>
                          <a:spcPts val="0"/>
                        </a:spcAft>
                      </a:pPr>
                      <a:r>
                        <a:rPr lang="en-US" sz="2000" b="0" kern="100" dirty="0">
                          <a:effectLst/>
                        </a:rPr>
                        <a:t>&lt;2.7% </a:t>
                      </a:r>
                      <a:endParaRPr lang="zh-CN" sz="2000" b="0" kern="100" dirty="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extLst>
                  <a:ext uri="{0D108BD9-81ED-4DB2-BD59-A6C34878D82A}">
                    <a16:rowId xmlns:a16="http://schemas.microsoft.com/office/drawing/2014/main" xmlns="" val="2968192959"/>
                  </a:ext>
                </a:extLst>
              </a:tr>
              <a:tr h="381049">
                <a:tc>
                  <a:txBody>
                    <a:bodyPr/>
                    <a:lstStyle/>
                    <a:p>
                      <a:pPr algn="just">
                        <a:spcAft>
                          <a:spcPts val="0"/>
                        </a:spcAft>
                      </a:pPr>
                      <a:r>
                        <a:rPr lang="zh-CN" sz="2000" b="0" kern="100" dirty="0">
                          <a:effectLst/>
                        </a:rPr>
                        <a:t>输出脉冲宽度</a:t>
                      </a:r>
                      <a:r>
                        <a:rPr lang="en-US" sz="2000" b="0" kern="100" dirty="0">
                          <a:effectLst/>
                        </a:rPr>
                        <a:t>@3</a:t>
                      </a:r>
                      <a:r>
                        <a:rPr lang="zh-CN" sz="2000" b="0" kern="100" dirty="0">
                          <a:effectLst/>
                        </a:rPr>
                        <a:t>Ω匹配</a:t>
                      </a:r>
                      <a:endParaRPr lang="zh-CN" sz="2000" b="0" kern="100" dirty="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tc>
                  <a:txBody>
                    <a:bodyPr/>
                    <a:lstStyle/>
                    <a:p>
                      <a:pPr algn="just">
                        <a:spcAft>
                          <a:spcPts val="0"/>
                        </a:spcAft>
                      </a:pPr>
                      <a:r>
                        <a:rPr lang="en-US" sz="2000" b="0" kern="100">
                          <a:effectLst/>
                        </a:rPr>
                        <a:t>FWHM&lt;60ns</a:t>
                      </a:r>
                      <a:endParaRPr lang="zh-CN" sz="2000" b="0" kern="10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extLst>
                  <a:ext uri="{0D108BD9-81ED-4DB2-BD59-A6C34878D82A}">
                    <a16:rowId xmlns:a16="http://schemas.microsoft.com/office/drawing/2014/main" xmlns="" val="2483585577"/>
                  </a:ext>
                </a:extLst>
              </a:tr>
              <a:tr h="360038">
                <a:tc>
                  <a:txBody>
                    <a:bodyPr/>
                    <a:lstStyle/>
                    <a:p>
                      <a:pPr algn="just">
                        <a:spcAft>
                          <a:spcPts val="0"/>
                        </a:spcAft>
                      </a:pPr>
                      <a:r>
                        <a:rPr lang="zh-CN" sz="2000" b="0" kern="100">
                          <a:effectLst/>
                        </a:rPr>
                        <a:t>温度探头</a:t>
                      </a:r>
                      <a:endParaRPr lang="zh-CN" sz="2000" b="0" kern="10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tc>
                  <a:txBody>
                    <a:bodyPr/>
                    <a:lstStyle/>
                    <a:p>
                      <a:pPr>
                        <a:spcAft>
                          <a:spcPts val="0"/>
                        </a:spcAft>
                      </a:pPr>
                      <a:r>
                        <a:rPr lang="en-US" altLang="zh-CN" sz="2000" b="0" kern="100" dirty="0">
                          <a:effectLst/>
                          <a:latin typeface="等线" panose="02010600030101010101" pitchFamily="2" charset="-122"/>
                          <a:ea typeface="等线" panose="02010600030101010101" pitchFamily="2" charset="-122"/>
                        </a:rPr>
                        <a:t>LM</a:t>
                      </a:r>
                      <a:endParaRPr lang="zh-CN" sz="2000" b="0" kern="100" dirty="0">
                        <a:effectLst/>
                        <a:latin typeface="等线" panose="02010600030101010101" pitchFamily="2" charset="-122"/>
                        <a:ea typeface="等线" panose="02010600030101010101" pitchFamily="2" charset="-122"/>
                      </a:endParaRPr>
                    </a:p>
                  </a:txBody>
                  <a:tcPr marL="66558" marR="66558" marT="0" marB="0">
                    <a:solidFill>
                      <a:schemeClr val="accent5">
                        <a:lumMod val="20000"/>
                        <a:lumOff val="80000"/>
                      </a:schemeClr>
                    </a:solidFill>
                  </a:tcPr>
                </a:tc>
                <a:extLst>
                  <a:ext uri="{0D108BD9-81ED-4DB2-BD59-A6C34878D82A}">
                    <a16:rowId xmlns:a16="http://schemas.microsoft.com/office/drawing/2014/main" xmlns="" val="2594894313"/>
                  </a:ext>
                </a:extLst>
              </a:tr>
              <a:tr h="348547">
                <a:tc>
                  <a:txBody>
                    <a:bodyPr/>
                    <a:lstStyle/>
                    <a:p>
                      <a:pPr algn="just">
                        <a:spcAft>
                          <a:spcPts val="0"/>
                        </a:spcAft>
                      </a:pPr>
                      <a:r>
                        <a:rPr lang="zh-CN" sz="2000" b="0" kern="100" dirty="0">
                          <a:effectLst/>
                        </a:rPr>
                        <a:t>封装厚度</a:t>
                      </a:r>
                      <a:endParaRPr lang="zh-CN" sz="2000" b="0" kern="100" dirty="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tc>
                  <a:txBody>
                    <a:bodyPr/>
                    <a:lstStyle/>
                    <a:p>
                      <a:pPr algn="just">
                        <a:spcAft>
                          <a:spcPts val="0"/>
                        </a:spcAft>
                      </a:pPr>
                      <a:r>
                        <a:rPr lang="zh-CN" sz="2000" b="0" kern="100" dirty="0">
                          <a:effectLst/>
                        </a:rPr>
                        <a:t>不含连接器</a:t>
                      </a:r>
                      <a:r>
                        <a:rPr lang="en-US" sz="2000" b="0" kern="100" dirty="0">
                          <a:effectLst/>
                        </a:rPr>
                        <a:t>&lt;3mm</a:t>
                      </a:r>
                      <a:r>
                        <a:rPr lang="zh-CN" sz="2000" b="0" kern="100" dirty="0">
                          <a:effectLst/>
                        </a:rPr>
                        <a:t>，含连接器</a:t>
                      </a:r>
                      <a:r>
                        <a:rPr lang="en-US" sz="2000" b="0" kern="100" dirty="0">
                          <a:effectLst/>
                        </a:rPr>
                        <a:t>&lt;6.3 mm</a:t>
                      </a:r>
                      <a:endParaRPr lang="zh-CN" sz="2000" b="0" kern="100" dirty="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extLst>
                  <a:ext uri="{0D108BD9-81ED-4DB2-BD59-A6C34878D82A}">
                    <a16:rowId xmlns:a16="http://schemas.microsoft.com/office/drawing/2014/main" xmlns="" val="552311839"/>
                  </a:ext>
                </a:extLst>
              </a:tr>
              <a:tr h="320534">
                <a:tc>
                  <a:txBody>
                    <a:bodyPr/>
                    <a:lstStyle/>
                    <a:p>
                      <a:pPr algn="just">
                        <a:spcAft>
                          <a:spcPts val="0"/>
                        </a:spcAft>
                      </a:pPr>
                      <a:r>
                        <a:rPr lang="zh-CN" sz="2000" b="0" kern="100" dirty="0">
                          <a:effectLst/>
                        </a:rPr>
                        <a:t>储存温度</a:t>
                      </a:r>
                      <a:endParaRPr lang="zh-CN" sz="2000" b="0" kern="100" dirty="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tc>
                  <a:txBody>
                    <a:bodyPr/>
                    <a:lstStyle/>
                    <a:p>
                      <a:pPr algn="just">
                        <a:spcAft>
                          <a:spcPts val="0"/>
                        </a:spcAft>
                      </a:pPr>
                      <a:r>
                        <a:rPr lang="en-US" sz="2000" b="0" kern="100" dirty="0">
                          <a:effectLst/>
                        </a:rPr>
                        <a:t>-30</a:t>
                      </a:r>
                      <a:r>
                        <a:rPr lang="zh-CN" sz="2000" b="0" kern="100" dirty="0">
                          <a:effectLst/>
                        </a:rPr>
                        <a:t>℃～</a:t>
                      </a:r>
                      <a:r>
                        <a:rPr lang="en-US" sz="2000" b="0" kern="100" dirty="0">
                          <a:effectLst/>
                        </a:rPr>
                        <a:t>+80</a:t>
                      </a:r>
                      <a:r>
                        <a:rPr lang="zh-CN" sz="2000" b="0" kern="100" dirty="0">
                          <a:effectLst/>
                        </a:rPr>
                        <a:t>℃</a:t>
                      </a:r>
                      <a:endParaRPr lang="zh-CN" sz="2000" b="0" kern="100" dirty="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extLst>
                  <a:ext uri="{0D108BD9-81ED-4DB2-BD59-A6C34878D82A}">
                    <a16:rowId xmlns:a16="http://schemas.microsoft.com/office/drawing/2014/main" xmlns="" val="3657344027"/>
                  </a:ext>
                </a:extLst>
              </a:tr>
              <a:tr h="320534">
                <a:tc>
                  <a:txBody>
                    <a:bodyPr/>
                    <a:lstStyle/>
                    <a:p>
                      <a:pPr algn="just">
                        <a:spcAft>
                          <a:spcPts val="0"/>
                        </a:spcAft>
                      </a:pPr>
                      <a:r>
                        <a:rPr lang="zh-CN" sz="2000" b="0" kern="100" dirty="0">
                          <a:effectLst/>
                        </a:rPr>
                        <a:t>工作温度</a:t>
                      </a:r>
                      <a:endParaRPr lang="zh-CN" sz="2000" b="0" kern="100" dirty="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tc>
                  <a:txBody>
                    <a:bodyPr/>
                    <a:lstStyle/>
                    <a:p>
                      <a:pPr algn="just">
                        <a:spcAft>
                          <a:spcPts val="0"/>
                        </a:spcAft>
                      </a:pPr>
                      <a:r>
                        <a:rPr lang="en-US" sz="2000" b="0" kern="100" dirty="0">
                          <a:effectLst/>
                        </a:rPr>
                        <a:t>-30</a:t>
                      </a:r>
                      <a:r>
                        <a:rPr lang="zh-CN" sz="2000" b="0" kern="100" dirty="0">
                          <a:effectLst/>
                        </a:rPr>
                        <a:t>℃～</a:t>
                      </a:r>
                      <a:r>
                        <a:rPr lang="en-US" sz="2000" b="0" kern="100" dirty="0">
                          <a:effectLst/>
                        </a:rPr>
                        <a:t>+60</a:t>
                      </a:r>
                      <a:r>
                        <a:rPr lang="zh-CN" sz="2000" b="0" kern="100" dirty="0">
                          <a:effectLst/>
                        </a:rPr>
                        <a:t>℃</a:t>
                      </a:r>
                      <a:endParaRPr lang="zh-CN" sz="2000" b="0" kern="100" dirty="0">
                        <a:effectLst/>
                        <a:latin typeface="Times New Roman" panose="02020603050405020304" pitchFamily="18" charset="0"/>
                        <a:ea typeface="宋体" panose="02010600030101010101" pitchFamily="2" charset="-122"/>
                      </a:endParaRPr>
                    </a:p>
                  </a:txBody>
                  <a:tcPr marL="66558" marR="66558" marT="0" marB="0">
                    <a:solidFill>
                      <a:schemeClr val="accent5">
                        <a:lumMod val="20000"/>
                        <a:lumOff val="80000"/>
                      </a:schemeClr>
                    </a:solidFill>
                  </a:tcPr>
                </a:tc>
                <a:extLst>
                  <a:ext uri="{0D108BD9-81ED-4DB2-BD59-A6C34878D82A}">
                    <a16:rowId xmlns:a16="http://schemas.microsoft.com/office/drawing/2014/main" xmlns="" val="3168326988"/>
                  </a:ext>
                </a:extLst>
              </a:tr>
            </a:tbl>
          </a:graphicData>
        </a:graphic>
      </p:graphicFrame>
      <p:sp>
        <p:nvSpPr>
          <p:cNvPr id="5" name="文本框 4">
            <a:extLst>
              <a:ext uri="{FF2B5EF4-FFF2-40B4-BE49-F238E27FC236}">
                <a16:creationId xmlns:a16="http://schemas.microsoft.com/office/drawing/2014/main" xmlns="" id="{BBA4F07B-5A4F-4FF7-9F54-9D6F58B1388B}"/>
              </a:ext>
            </a:extLst>
          </p:cNvPr>
          <p:cNvSpPr txBox="1"/>
          <p:nvPr/>
        </p:nvSpPr>
        <p:spPr>
          <a:xfrm>
            <a:off x="2880000" y="72000"/>
            <a:ext cx="2929007" cy="584775"/>
          </a:xfrm>
          <a:prstGeom prst="rect">
            <a:avLst/>
          </a:prstGeom>
          <a:noFill/>
        </p:spPr>
        <p:txBody>
          <a:bodyPr wrap="none" rtlCol="0">
            <a:spAutoFit/>
          </a:bodyPr>
          <a:lstStyle/>
          <a:p>
            <a:r>
              <a:rPr lang="en-US" altLang="zh-CN" sz="3200" b="1" dirty="0"/>
              <a:t>SiPM </a:t>
            </a:r>
            <a:r>
              <a:rPr lang="zh-CN" altLang="en-US" sz="3200" b="1" dirty="0"/>
              <a:t>指标要求</a:t>
            </a:r>
          </a:p>
        </p:txBody>
      </p:sp>
      <p:sp>
        <p:nvSpPr>
          <p:cNvPr id="6" name="日期占位符 5"/>
          <p:cNvSpPr>
            <a:spLocks noGrp="1"/>
          </p:cNvSpPr>
          <p:nvPr>
            <p:ph type="dt" sz="half" idx="10"/>
          </p:nvPr>
        </p:nvSpPr>
        <p:spPr/>
        <p:txBody>
          <a:bodyPr/>
          <a:lstStyle/>
          <a:p>
            <a:fld id="{BAC77965-3D18-4F60-90D6-AFC0A84CCA80}" type="datetime1">
              <a:rPr lang="zh-CN" altLang="en-US" smtClean="0"/>
              <a:pPr/>
              <a:t>2018/6/22</a:t>
            </a:fld>
            <a:endParaRPr lang="zh-CN" altLang="en-US"/>
          </a:p>
        </p:txBody>
      </p:sp>
      <p:sp>
        <p:nvSpPr>
          <p:cNvPr id="7" name="灯片编号占位符 6"/>
          <p:cNvSpPr>
            <a:spLocks noGrp="1"/>
          </p:cNvSpPr>
          <p:nvPr>
            <p:ph type="sldNum" sz="quarter" idx="12"/>
          </p:nvPr>
        </p:nvSpPr>
        <p:spPr/>
        <p:txBody>
          <a:bodyPr/>
          <a:lstStyle/>
          <a:p>
            <a:fld id="{7385845D-03EB-4DAB-A50D-E23CB55FE0D8}" type="slidenum">
              <a:rPr lang="zh-CN" altLang="en-US" smtClean="0"/>
              <a:pPr/>
              <a:t>16</a:t>
            </a:fld>
            <a:endParaRPr lang="zh-CN" altLang="en-US"/>
          </a:p>
        </p:txBody>
      </p:sp>
    </p:spTree>
    <p:extLst>
      <p:ext uri="{BB962C8B-B14F-4D97-AF65-F5344CB8AC3E}">
        <p14:creationId xmlns:p14="http://schemas.microsoft.com/office/powerpoint/2010/main" xmlns="" val="1474601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395536" y="1556792"/>
            <a:ext cx="8388424" cy="4770751"/>
          </a:xfrm>
          <a:prstGeom prst="rect">
            <a:avLst/>
          </a:prstGeom>
        </p:spPr>
      </p:pic>
      <p:sp>
        <p:nvSpPr>
          <p:cNvPr id="3" name="TextBox 2"/>
          <p:cNvSpPr txBox="1"/>
          <p:nvPr/>
        </p:nvSpPr>
        <p:spPr>
          <a:xfrm>
            <a:off x="360000" y="360000"/>
            <a:ext cx="3528392" cy="584775"/>
          </a:xfrm>
          <a:prstGeom prst="rect">
            <a:avLst/>
          </a:prstGeom>
          <a:noFill/>
        </p:spPr>
        <p:txBody>
          <a:bodyPr wrap="square" rtlCol="0">
            <a:spAutoFit/>
          </a:bodyPr>
          <a:lstStyle/>
          <a:p>
            <a:r>
              <a:rPr lang="zh-CN" altLang="en-US" sz="3200" b="1" dirty="0" smtClean="0"/>
              <a:t>电子学设计框架图</a:t>
            </a:r>
            <a:endParaRPr lang="zh-CN" altLang="en-US" sz="3200" b="1" dirty="0"/>
          </a:p>
        </p:txBody>
      </p:sp>
      <p:sp>
        <p:nvSpPr>
          <p:cNvPr id="4" name="日期占位符 3"/>
          <p:cNvSpPr>
            <a:spLocks noGrp="1"/>
          </p:cNvSpPr>
          <p:nvPr>
            <p:ph type="dt" sz="half" idx="10"/>
          </p:nvPr>
        </p:nvSpPr>
        <p:spPr/>
        <p:txBody>
          <a:bodyPr/>
          <a:lstStyle/>
          <a:p>
            <a:fld id="{C5B47AC7-FB3E-4D13-9C99-57B03F063B1D}" type="datetime1">
              <a:rPr lang="zh-CN" altLang="en-US" smtClean="0"/>
              <a:pPr/>
              <a:t>2018/6/22</a:t>
            </a:fld>
            <a:endParaRPr lang="zh-CN" altLang="en-US"/>
          </a:p>
        </p:txBody>
      </p:sp>
      <p:sp>
        <p:nvSpPr>
          <p:cNvPr id="5" name="灯片编号占位符 4"/>
          <p:cNvSpPr>
            <a:spLocks noGrp="1"/>
          </p:cNvSpPr>
          <p:nvPr>
            <p:ph type="sldNum" sz="quarter" idx="12"/>
          </p:nvPr>
        </p:nvSpPr>
        <p:spPr/>
        <p:txBody>
          <a:bodyPr/>
          <a:lstStyle/>
          <a:p>
            <a:fld id="{7385845D-03EB-4DAB-A50D-E23CB55FE0D8}" type="slidenum">
              <a:rPr lang="zh-CN" altLang="en-US" smtClean="0"/>
              <a:pPr/>
              <a:t>17</a:t>
            </a:fld>
            <a:endParaRPr lang="zh-CN"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5F4EF74-FBCE-43F9-9CAF-937AF435E500}" type="datetime1">
              <a:rPr lang="zh-CN" altLang="en-US" smtClean="0"/>
              <a:pPr/>
              <a:t>2018/6/22</a:t>
            </a:fld>
            <a:endParaRPr lang="zh-CN" altLang="en-US"/>
          </a:p>
        </p:txBody>
      </p:sp>
      <p:sp>
        <p:nvSpPr>
          <p:cNvPr id="3" name="灯片编号占位符 2"/>
          <p:cNvSpPr>
            <a:spLocks noGrp="1"/>
          </p:cNvSpPr>
          <p:nvPr>
            <p:ph type="sldNum" sz="quarter" idx="12"/>
          </p:nvPr>
        </p:nvSpPr>
        <p:spPr/>
        <p:txBody>
          <a:bodyPr/>
          <a:lstStyle/>
          <a:p>
            <a:fld id="{7385845D-03EB-4DAB-A50D-E23CB55FE0D8}" type="slidenum">
              <a:rPr lang="zh-CN" altLang="en-US" smtClean="0"/>
              <a:pPr/>
              <a:t>18</a:t>
            </a:fld>
            <a:endParaRPr lang="zh-CN" altLang="en-US"/>
          </a:p>
        </p:txBody>
      </p:sp>
      <p:pic>
        <p:nvPicPr>
          <p:cNvPr id="1026" name="Picture 2"/>
          <p:cNvPicPr>
            <a:picLocks noChangeAspect="1" noChangeArrowheads="1"/>
          </p:cNvPicPr>
          <p:nvPr/>
        </p:nvPicPr>
        <p:blipFill>
          <a:blip r:embed="rId2" cstate="print"/>
          <a:srcRect/>
          <a:stretch>
            <a:fillRect/>
          </a:stretch>
        </p:blipFill>
        <p:spPr bwMode="auto">
          <a:xfrm>
            <a:off x="144859" y="2276872"/>
            <a:ext cx="8747621" cy="280508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5F4EF74-FBCE-43F9-9CAF-937AF435E500}" type="datetime1">
              <a:rPr lang="zh-CN" altLang="en-US" smtClean="0"/>
              <a:pPr/>
              <a:t>2018/6/22</a:t>
            </a:fld>
            <a:endParaRPr lang="zh-CN" altLang="en-US"/>
          </a:p>
        </p:txBody>
      </p:sp>
      <p:sp>
        <p:nvSpPr>
          <p:cNvPr id="3" name="灯片编号占位符 2"/>
          <p:cNvSpPr>
            <a:spLocks noGrp="1"/>
          </p:cNvSpPr>
          <p:nvPr>
            <p:ph type="sldNum" sz="quarter" idx="12"/>
          </p:nvPr>
        </p:nvSpPr>
        <p:spPr/>
        <p:txBody>
          <a:bodyPr/>
          <a:lstStyle/>
          <a:p>
            <a:fld id="{7385845D-03EB-4DAB-A50D-E23CB55FE0D8}" type="slidenum">
              <a:rPr lang="zh-CN" altLang="en-US" smtClean="0"/>
              <a:pPr/>
              <a:t>19</a:t>
            </a:fld>
            <a:endParaRPr lang="zh-CN" altLang="en-US"/>
          </a:p>
        </p:txBody>
      </p:sp>
      <p:grpSp>
        <p:nvGrpSpPr>
          <p:cNvPr id="4" name="组合 3">
            <a:extLst>
              <a:ext uri="{FF2B5EF4-FFF2-40B4-BE49-F238E27FC236}">
                <a16:creationId xmlns="" xmlns:a16="http://schemas.microsoft.com/office/drawing/2014/main" id="{8DF9020C-5C0A-46AC-A052-F69E01DEC012}"/>
              </a:ext>
            </a:extLst>
          </p:cNvPr>
          <p:cNvGrpSpPr/>
          <p:nvPr/>
        </p:nvGrpSpPr>
        <p:grpSpPr>
          <a:xfrm>
            <a:off x="35496" y="1916832"/>
            <a:ext cx="4680000" cy="3276000"/>
            <a:chOff x="4315651" y="3468654"/>
            <a:chExt cx="4896544" cy="3320645"/>
          </a:xfrm>
        </p:grpSpPr>
        <p:pic>
          <p:nvPicPr>
            <p:cNvPr id="5" name="图片 4">
              <a:extLst>
                <a:ext uri="{FF2B5EF4-FFF2-40B4-BE49-F238E27FC236}">
                  <a16:creationId xmlns="" xmlns:a16="http://schemas.microsoft.com/office/drawing/2014/main" id="{B38B3629-DE76-417E-8482-F0E07671E31E}"/>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315651" y="3468654"/>
              <a:ext cx="4896544" cy="3320645"/>
            </a:xfrm>
            <a:prstGeom prst="rect">
              <a:avLst/>
            </a:prstGeom>
          </p:spPr>
        </p:pic>
        <p:cxnSp>
          <p:nvCxnSpPr>
            <p:cNvPr id="6" name="直接连接符 5">
              <a:extLst>
                <a:ext uri="{FF2B5EF4-FFF2-40B4-BE49-F238E27FC236}">
                  <a16:creationId xmlns="" xmlns:a16="http://schemas.microsoft.com/office/drawing/2014/main" id="{85E4325D-0CA2-4AAE-836C-43AB90C3721A}"/>
                </a:ext>
              </a:extLst>
            </p:cNvPr>
            <p:cNvCxnSpPr>
              <a:cxnSpLocks/>
            </p:cNvCxnSpPr>
            <p:nvPr/>
          </p:nvCxnSpPr>
          <p:spPr>
            <a:xfrm>
              <a:off x="4938127" y="5087000"/>
              <a:ext cx="3809813" cy="0"/>
            </a:xfrm>
            <a:prstGeom prst="line">
              <a:avLst/>
            </a:prstGeom>
          </p:spPr>
          <p:style>
            <a:lnRef idx="2">
              <a:schemeClr val="dk1"/>
            </a:lnRef>
            <a:fillRef idx="0">
              <a:schemeClr val="dk1"/>
            </a:fillRef>
            <a:effectRef idx="1">
              <a:schemeClr val="dk1"/>
            </a:effectRef>
            <a:fontRef idx="minor">
              <a:schemeClr val="tx1"/>
            </a:fontRef>
          </p:style>
        </p:cxnSp>
      </p:grpSp>
      <p:grpSp>
        <p:nvGrpSpPr>
          <p:cNvPr id="8" name="组合 7"/>
          <p:cNvGrpSpPr/>
          <p:nvPr/>
        </p:nvGrpSpPr>
        <p:grpSpPr>
          <a:xfrm>
            <a:off x="4404534" y="1988840"/>
            <a:ext cx="4739466" cy="3214121"/>
            <a:chOff x="107503" y="3643880"/>
            <a:chExt cx="4739466" cy="3214121"/>
          </a:xfrm>
        </p:grpSpPr>
        <p:pic>
          <p:nvPicPr>
            <p:cNvPr id="9" name="Picture 3" descr="C:\Users\WFCTA\Desktop\20180318-yinlq\ele-only1_plots\Res_ele-only1.png">
              <a:extLst>
                <a:ext uri="{FF2B5EF4-FFF2-40B4-BE49-F238E27FC236}">
                  <a16:creationId xmlns="" xmlns:a16="http://schemas.microsoft.com/office/drawing/2014/main" id="{0CEB1A1C-AC59-4D5F-B51C-1EC5183E4FA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503" y="3643880"/>
              <a:ext cx="4739466" cy="321412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0" name="直接连接符 9">
              <a:extLst>
                <a:ext uri="{FF2B5EF4-FFF2-40B4-BE49-F238E27FC236}">
                  <a16:creationId xmlns="" xmlns:a16="http://schemas.microsoft.com/office/drawing/2014/main" id="{1C8EA0C1-379E-472E-B174-1F4FF1071660}"/>
                </a:ext>
              </a:extLst>
            </p:cNvPr>
            <p:cNvCxnSpPr>
              <a:cxnSpLocks/>
            </p:cNvCxnSpPr>
            <p:nvPr/>
          </p:nvCxnSpPr>
          <p:spPr>
            <a:xfrm>
              <a:off x="726686" y="4941168"/>
              <a:ext cx="3672408" cy="0"/>
            </a:xfrm>
            <a:prstGeom prst="line">
              <a:avLst/>
            </a:prstGeom>
          </p:spPr>
          <p:style>
            <a:lnRef idx="1">
              <a:schemeClr val="dk1"/>
            </a:lnRef>
            <a:fillRef idx="0">
              <a:schemeClr val="dk1"/>
            </a:fillRef>
            <a:effectRef idx="0">
              <a:schemeClr val="dk1"/>
            </a:effectRef>
            <a:fontRef idx="minor">
              <a:schemeClr val="tx1"/>
            </a:fontRef>
          </p:style>
        </p:cxnSp>
        <p:cxnSp>
          <p:nvCxnSpPr>
            <p:cNvPr id="11" name="直接连接符 10">
              <a:extLst>
                <a:ext uri="{FF2B5EF4-FFF2-40B4-BE49-F238E27FC236}">
                  <a16:creationId xmlns="" xmlns:a16="http://schemas.microsoft.com/office/drawing/2014/main" id="{8053936B-F4C4-4AFD-B70C-E13EA1FF173A}"/>
                </a:ext>
              </a:extLst>
            </p:cNvPr>
            <p:cNvCxnSpPr/>
            <p:nvPr/>
          </p:nvCxnSpPr>
          <p:spPr>
            <a:xfrm>
              <a:off x="1465382" y="3994700"/>
              <a:ext cx="0" cy="24482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 xmlns:a16="http://schemas.microsoft.com/office/drawing/2014/main" id="{114747FA-4B83-4576-BABD-A2A7331A4CDB}"/>
                </a:ext>
              </a:extLst>
            </p:cNvPr>
            <p:cNvCxnSpPr>
              <a:cxnSpLocks/>
            </p:cNvCxnSpPr>
            <p:nvPr/>
          </p:nvCxnSpPr>
          <p:spPr>
            <a:xfrm>
              <a:off x="726686" y="6052110"/>
              <a:ext cx="3672408" cy="0"/>
            </a:xfrm>
            <a:prstGeom prst="line">
              <a:avLst/>
            </a:prstGeom>
          </p:spPr>
          <p:style>
            <a:lnRef idx="1">
              <a:schemeClr val="dk1"/>
            </a:lnRef>
            <a:fillRef idx="0">
              <a:schemeClr val="dk1"/>
            </a:fillRef>
            <a:effectRef idx="0">
              <a:schemeClr val="dk1"/>
            </a:effectRef>
            <a:fontRef idx="minor">
              <a:schemeClr val="tx1"/>
            </a:fontRef>
          </p:style>
        </p:cxnSp>
        <p:cxnSp>
          <p:nvCxnSpPr>
            <p:cNvPr id="13" name="直接连接符 12">
              <a:extLst>
                <a:ext uri="{FF2B5EF4-FFF2-40B4-BE49-F238E27FC236}">
                  <a16:creationId xmlns="" xmlns:a16="http://schemas.microsoft.com/office/drawing/2014/main" id="{4615B45F-03CE-4249-85E9-721320C1C09D}"/>
                </a:ext>
              </a:extLst>
            </p:cNvPr>
            <p:cNvCxnSpPr/>
            <p:nvPr/>
          </p:nvCxnSpPr>
          <p:spPr>
            <a:xfrm>
              <a:off x="2550460" y="3994700"/>
              <a:ext cx="0" cy="244827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 name="矩形 13"/>
          <p:cNvSpPr/>
          <p:nvPr/>
        </p:nvSpPr>
        <p:spPr>
          <a:xfrm>
            <a:off x="395536" y="980728"/>
            <a:ext cx="8460000" cy="646331"/>
          </a:xfrm>
          <a:prstGeom prst="rect">
            <a:avLst/>
          </a:prstGeom>
        </p:spPr>
        <p:txBody>
          <a:bodyPr wrap="square">
            <a:spAutoFit/>
          </a:bodyPr>
          <a:lstStyle/>
          <a:p>
            <a:pPr>
              <a:lnSpc>
                <a:spcPct val="150000"/>
              </a:lnSpc>
              <a:buFont typeface="Wingdings" pitchFamily="2" charset="2"/>
              <a:buChar char="u"/>
            </a:pPr>
            <a:r>
              <a:rPr lang="en-US" altLang="zh-CN" sz="2400" b="1" dirty="0" err="1" smtClean="0"/>
              <a:t>SiPM</a:t>
            </a:r>
            <a:r>
              <a:rPr lang="zh-CN" altLang="zh-CN" sz="2400" b="1" dirty="0" smtClean="0"/>
              <a:t>前置放大电路和读出电子学联调测试</a:t>
            </a:r>
            <a:r>
              <a:rPr lang="zh-CN" altLang="en-US" sz="2400" b="1" dirty="0" smtClean="0"/>
              <a:t>结果</a:t>
            </a:r>
            <a:endParaRPr lang="en-US" altLang="zh-CN" sz="2400" b="1" dirty="0"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主要内容</a:t>
            </a:r>
            <a:endParaRPr lang="zh-CN" altLang="en-US" dirty="0"/>
          </a:p>
        </p:txBody>
      </p:sp>
      <p:sp>
        <p:nvSpPr>
          <p:cNvPr id="3" name="内容占位符 2"/>
          <p:cNvSpPr>
            <a:spLocks noGrp="1"/>
          </p:cNvSpPr>
          <p:nvPr>
            <p:ph idx="1"/>
          </p:nvPr>
        </p:nvSpPr>
        <p:spPr/>
        <p:txBody>
          <a:bodyPr/>
          <a:lstStyle/>
          <a:p>
            <a:r>
              <a:rPr lang="en-US" altLang="zh-CN" dirty="0" smtClean="0"/>
              <a:t>LHAASO-WFCTA</a:t>
            </a:r>
            <a:r>
              <a:rPr lang="zh-CN" altLang="en-US" dirty="0" smtClean="0"/>
              <a:t>介绍</a:t>
            </a:r>
            <a:endParaRPr lang="en-US" altLang="zh-CN" dirty="0" smtClean="0"/>
          </a:p>
          <a:p>
            <a:r>
              <a:rPr lang="en-US" altLang="zh-CN" dirty="0" smtClean="0"/>
              <a:t>WFCTA  </a:t>
            </a:r>
            <a:r>
              <a:rPr lang="en-US" altLang="zh-CN" dirty="0" err="1" smtClean="0"/>
              <a:t>SiPM</a:t>
            </a:r>
            <a:r>
              <a:rPr lang="zh-CN" altLang="en-US" dirty="0" smtClean="0"/>
              <a:t>成像探头设计及性能指标介绍</a:t>
            </a:r>
            <a:endParaRPr lang="en-US" altLang="zh-CN" dirty="0" smtClean="0"/>
          </a:p>
          <a:p>
            <a:r>
              <a:rPr lang="en-US" altLang="zh-CN" dirty="0" err="1" smtClean="0"/>
              <a:t>SiPM</a:t>
            </a:r>
            <a:r>
              <a:rPr lang="zh-CN" altLang="en-US" dirty="0" smtClean="0"/>
              <a:t>成像探头性能测试原理及结果</a:t>
            </a:r>
            <a:endParaRPr lang="en-US" altLang="zh-CN" dirty="0" smtClean="0"/>
          </a:p>
          <a:p>
            <a:r>
              <a:rPr lang="zh-CN" altLang="en-US" dirty="0" smtClean="0"/>
              <a:t>总结与展望</a:t>
            </a:r>
            <a:endParaRPr lang="en-US" altLang="zh-CN" dirty="0" smtClean="0"/>
          </a:p>
          <a:p>
            <a:endParaRPr lang="zh-CN" altLang="en-US" dirty="0"/>
          </a:p>
        </p:txBody>
      </p:sp>
      <p:sp>
        <p:nvSpPr>
          <p:cNvPr id="4" name="日期占位符 3"/>
          <p:cNvSpPr>
            <a:spLocks noGrp="1"/>
          </p:cNvSpPr>
          <p:nvPr>
            <p:ph type="dt" sz="half" idx="10"/>
          </p:nvPr>
        </p:nvSpPr>
        <p:spPr/>
        <p:txBody>
          <a:bodyPr/>
          <a:lstStyle/>
          <a:p>
            <a:fld id="{358C04F0-C840-452D-B45B-1AFE3C2274A5}" type="datetime1">
              <a:rPr lang="zh-CN" altLang="en-US" smtClean="0"/>
              <a:pPr/>
              <a:t>2018/6/22</a:t>
            </a:fld>
            <a:endParaRPr lang="zh-CN" altLang="en-US"/>
          </a:p>
        </p:txBody>
      </p:sp>
      <p:sp>
        <p:nvSpPr>
          <p:cNvPr id="5" name="灯片编号占位符 4"/>
          <p:cNvSpPr>
            <a:spLocks noGrp="1"/>
          </p:cNvSpPr>
          <p:nvPr>
            <p:ph type="sldNum" sz="quarter" idx="12"/>
          </p:nvPr>
        </p:nvSpPr>
        <p:spPr/>
        <p:txBody>
          <a:bodyPr/>
          <a:lstStyle/>
          <a:p>
            <a:fld id="{7385845D-03EB-4DAB-A50D-E23CB55FE0D8}" type="slidenum">
              <a:rPr lang="zh-CN" altLang="en-US" smtClean="0"/>
              <a:pPr/>
              <a:t>2</a:t>
            </a:fld>
            <a:endParaRPr lang="zh-CN"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1196" y="766"/>
            <a:ext cx="8229600" cy="1143000"/>
          </a:xfrm>
        </p:spPr>
        <p:txBody>
          <a:bodyPr>
            <a:normAutofit/>
          </a:bodyPr>
          <a:lstStyle/>
          <a:p>
            <a:r>
              <a:rPr lang="en-US" altLang="zh-CN" sz="3600" dirty="0"/>
              <a:t>WFCTA</a:t>
            </a:r>
            <a:r>
              <a:rPr lang="zh-CN" altLang="en-US" sz="3600" dirty="0"/>
              <a:t>整体技术指标</a:t>
            </a:r>
          </a:p>
        </p:txBody>
      </p:sp>
      <p:graphicFrame>
        <p:nvGraphicFramePr>
          <p:cNvPr id="5" name="表格 4"/>
          <p:cNvGraphicFramePr>
            <a:graphicFrameLocks noGrp="1"/>
          </p:cNvGraphicFramePr>
          <p:nvPr>
            <p:extLst>
              <p:ext uri="{D42A27DB-BD31-4B8C-83A1-F6EECF244321}">
                <p14:modId xmlns="" xmlns:p14="http://schemas.microsoft.com/office/powerpoint/2010/main" val="3125229600"/>
              </p:ext>
            </p:extLst>
          </p:nvPr>
        </p:nvGraphicFramePr>
        <p:xfrm>
          <a:off x="179511" y="1700808"/>
          <a:ext cx="8712969" cy="5130710"/>
        </p:xfrm>
        <a:graphic>
          <a:graphicData uri="http://schemas.openxmlformats.org/drawingml/2006/table">
            <a:tbl>
              <a:tblPr firstRow="1" firstCol="1" bandRow="1"/>
              <a:tblGrid>
                <a:gridCol w="1800200">
                  <a:extLst>
                    <a:ext uri="{9D8B030D-6E8A-4147-A177-3AD203B41FA5}">
                      <a16:colId xmlns="" xmlns:a16="http://schemas.microsoft.com/office/drawing/2014/main" val="20000"/>
                    </a:ext>
                  </a:extLst>
                </a:gridCol>
                <a:gridCol w="1728192">
                  <a:extLst>
                    <a:ext uri="{9D8B030D-6E8A-4147-A177-3AD203B41FA5}">
                      <a16:colId xmlns="" xmlns:a16="http://schemas.microsoft.com/office/drawing/2014/main" val="20001"/>
                    </a:ext>
                  </a:extLst>
                </a:gridCol>
                <a:gridCol w="5184577">
                  <a:extLst>
                    <a:ext uri="{9D8B030D-6E8A-4147-A177-3AD203B41FA5}">
                      <a16:colId xmlns="" xmlns:a16="http://schemas.microsoft.com/office/drawing/2014/main" val="20002"/>
                    </a:ext>
                  </a:extLst>
                </a:gridCol>
              </a:tblGrid>
              <a:tr h="191202">
                <a:tc>
                  <a:txBody>
                    <a:bodyPr/>
                    <a:lstStyle/>
                    <a:p>
                      <a:pPr algn="ctr">
                        <a:lnSpc>
                          <a:spcPct val="110000"/>
                        </a:lnSpc>
                        <a:spcBef>
                          <a:spcPts val="300"/>
                        </a:spcBef>
                        <a:spcAft>
                          <a:spcPts val="300"/>
                        </a:spcAft>
                      </a:pPr>
                      <a:r>
                        <a:rPr lang="zh-CN" sz="1600" kern="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指标参数</a:t>
                      </a:r>
                      <a:endParaRPr lang="zh-CN" sz="1600" kern="1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zh-CN" sz="1600" kern="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指标要求</a:t>
                      </a:r>
                      <a:endParaRPr lang="zh-CN" sz="1600" kern="1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zh-CN" sz="1600" kern="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验收方法</a:t>
                      </a:r>
                      <a:endParaRPr lang="zh-CN" sz="1600" kern="1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91202">
                <a:tc>
                  <a:txBody>
                    <a:bodyPr/>
                    <a:lstStyle/>
                    <a:p>
                      <a:pPr>
                        <a:lnSpc>
                          <a:spcPct val="110000"/>
                        </a:lnSpc>
                        <a:spcBef>
                          <a:spcPts val="300"/>
                        </a:spcBef>
                        <a:spcAft>
                          <a:spcPts val="300"/>
                        </a:spcAft>
                      </a:pPr>
                      <a:r>
                        <a:rPr lang="zh-CN" sz="16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望远镜台数</a:t>
                      </a:r>
                      <a:endParaRPr lang="zh-CN" sz="16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0000"/>
                        </a:lnSpc>
                        <a:spcBef>
                          <a:spcPts val="300"/>
                        </a:spcBef>
                        <a:spcAft>
                          <a:spcPts val="300"/>
                        </a:spcAft>
                      </a:pPr>
                      <a:r>
                        <a:rPr lang="en-US" sz="16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12</a:t>
                      </a:r>
                      <a:r>
                        <a:rPr lang="zh-CN" sz="16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台</a:t>
                      </a:r>
                      <a:endParaRPr lang="zh-CN" sz="16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0000"/>
                        </a:lnSpc>
                        <a:spcBef>
                          <a:spcPts val="300"/>
                        </a:spcBef>
                        <a:spcAft>
                          <a:spcPts val="300"/>
                        </a:spcAft>
                      </a:pPr>
                      <a:r>
                        <a:rPr lang="zh-CN" sz="16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数望远镜的台数。</a:t>
                      </a:r>
                      <a:endParaRPr lang="zh-CN" sz="16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82404">
                <a:tc>
                  <a:txBody>
                    <a:bodyPr/>
                    <a:lstStyle/>
                    <a:p>
                      <a:pPr>
                        <a:lnSpc>
                          <a:spcPct val="110000"/>
                        </a:lnSpc>
                        <a:spcBef>
                          <a:spcPts val="300"/>
                        </a:spcBef>
                        <a:spcAft>
                          <a:spcPts val="300"/>
                        </a:spcAft>
                      </a:pPr>
                      <a:r>
                        <a:rPr lang="zh-CN" sz="16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球面反射镜面积</a:t>
                      </a:r>
                      <a:endParaRPr lang="zh-CN" sz="16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0000"/>
                        </a:lnSpc>
                        <a:spcBef>
                          <a:spcPts val="300"/>
                        </a:spcBef>
                        <a:spcAft>
                          <a:spcPts val="300"/>
                        </a:spcAft>
                      </a:pPr>
                      <a:r>
                        <a:rPr lang="en-US" sz="16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&gt;5 m</a:t>
                      </a:r>
                      <a:r>
                        <a:rPr lang="en-US" sz="1600" kern="0" baseline="300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sz="16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sz="16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台</a:t>
                      </a:r>
                      <a:endParaRPr lang="zh-CN" sz="16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0000"/>
                        </a:lnSpc>
                        <a:spcBef>
                          <a:spcPts val="300"/>
                        </a:spcBef>
                        <a:spcAft>
                          <a:spcPts val="300"/>
                        </a:spcAft>
                      </a:pPr>
                      <a:r>
                        <a:rPr lang="zh-CN" sz="16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测量反射镜的长和宽，计算得到反射镜的面积。</a:t>
                      </a:r>
                      <a:endParaRPr lang="zh-CN" sz="16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91202">
                <a:tc>
                  <a:txBody>
                    <a:bodyPr/>
                    <a:lstStyle/>
                    <a:p>
                      <a:pPr>
                        <a:lnSpc>
                          <a:spcPct val="110000"/>
                        </a:lnSpc>
                        <a:spcBef>
                          <a:spcPts val="300"/>
                        </a:spcBef>
                        <a:spcAft>
                          <a:spcPts val="300"/>
                        </a:spcAft>
                      </a:pPr>
                      <a:r>
                        <a:rPr lang="zh-CN"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每台像素</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0000"/>
                        </a:lnSpc>
                        <a:spcBef>
                          <a:spcPts val="300"/>
                        </a:spcBef>
                        <a:spcAft>
                          <a:spcPts val="300"/>
                        </a:spcAft>
                      </a:pPr>
                      <a:r>
                        <a:rPr lang="en-US"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1024/</a:t>
                      </a:r>
                      <a:r>
                        <a:rPr lang="zh-CN"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像素</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0000"/>
                        </a:lnSpc>
                        <a:spcBef>
                          <a:spcPts val="300"/>
                        </a:spcBef>
                        <a:spcAft>
                          <a:spcPts val="300"/>
                        </a:spcAft>
                      </a:pPr>
                      <a:r>
                        <a:rPr lang="zh-CN"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光电倍增管阵列上光电倍增管的个数。</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82404">
                <a:tc>
                  <a:txBody>
                    <a:bodyPr/>
                    <a:lstStyle/>
                    <a:p>
                      <a:pPr>
                        <a:lnSpc>
                          <a:spcPct val="110000"/>
                        </a:lnSpc>
                        <a:spcBef>
                          <a:spcPts val="300"/>
                        </a:spcBef>
                        <a:spcAft>
                          <a:spcPts val="300"/>
                        </a:spcAft>
                      </a:pPr>
                      <a:r>
                        <a:rPr lang="zh-CN" sz="1600" b="0" kern="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视场范围</a:t>
                      </a:r>
                      <a:endParaRPr lang="zh-CN" sz="16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0000"/>
                        </a:lnSpc>
                        <a:spcBef>
                          <a:spcPts val="300"/>
                        </a:spcBef>
                        <a:spcAft>
                          <a:spcPts val="300"/>
                        </a:spcAft>
                      </a:pPr>
                      <a:r>
                        <a:rPr lang="en-US" sz="1600" b="0" kern="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14</a:t>
                      </a:r>
                      <a:r>
                        <a:rPr lang="en-US" sz="1600" b="0" kern="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sz="1600" b="0" kern="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16</a:t>
                      </a:r>
                      <a:r>
                        <a:rPr lang="en-US" sz="1600" b="0" kern="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sz="1600" b="0" kern="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sz="1600" b="0" kern="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台</a:t>
                      </a:r>
                      <a:endParaRPr lang="zh-CN" sz="16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0000"/>
                        </a:lnSpc>
                        <a:spcBef>
                          <a:spcPts val="300"/>
                        </a:spcBef>
                        <a:spcAft>
                          <a:spcPts val="300"/>
                        </a:spcAft>
                      </a:pPr>
                      <a:r>
                        <a:rPr lang="zh-CN" sz="1600" b="0" kern="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通过测量亮星通过望远镜视场的时间，就可以得到望远镜视场的大小。</a:t>
                      </a:r>
                      <a:endParaRPr lang="zh-CN" sz="16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82404">
                <a:tc>
                  <a:txBody>
                    <a:bodyPr/>
                    <a:lstStyle/>
                    <a:p>
                      <a:pPr>
                        <a:lnSpc>
                          <a:spcPct val="110000"/>
                        </a:lnSpc>
                        <a:spcBef>
                          <a:spcPts val="300"/>
                        </a:spcBef>
                        <a:spcAft>
                          <a:spcPts val="300"/>
                        </a:spcAft>
                      </a:pPr>
                      <a:r>
                        <a:rPr lang="zh-CN"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动态范围</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0000"/>
                        </a:lnSpc>
                        <a:spcBef>
                          <a:spcPts val="300"/>
                        </a:spcBef>
                        <a:spcAft>
                          <a:spcPts val="300"/>
                        </a:spcAft>
                      </a:pPr>
                      <a:r>
                        <a:rPr lang="en-US"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320 fC</a:t>
                      </a:r>
                      <a:r>
                        <a:rPr lang="en-US"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960 </a:t>
                      </a:r>
                      <a:r>
                        <a:rPr lang="en-US" sz="1600" b="1" kern="0" dirty="0" err="1">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pC</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0000"/>
                        </a:lnSpc>
                        <a:spcBef>
                          <a:spcPts val="300"/>
                        </a:spcBef>
                        <a:spcAft>
                          <a:spcPts val="300"/>
                        </a:spcAft>
                      </a:pPr>
                      <a:r>
                        <a:rPr lang="zh-CN"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用</a:t>
                      </a:r>
                      <a:r>
                        <a:rPr lang="en-US"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AB</a:t>
                      </a:r>
                      <a:r>
                        <a:rPr lang="zh-CN"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法（双</a:t>
                      </a:r>
                      <a:r>
                        <a:rPr lang="en-US"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LED</a:t>
                      </a:r>
                      <a:r>
                        <a:rPr lang="zh-CN"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方法）测量</a:t>
                      </a:r>
                      <a:r>
                        <a:rPr lang="en-US"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PMT</a:t>
                      </a:r>
                      <a:r>
                        <a:rPr lang="zh-CN"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的动态范围。</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147214">
                <a:tc>
                  <a:txBody>
                    <a:bodyPr/>
                    <a:lstStyle/>
                    <a:p>
                      <a:pPr>
                        <a:lnSpc>
                          <a:spcPct val="110000"/>
                        </a:lnSpc>
                        <a:spcBef>
                          <a:spcPts val="300"/>
                        </a:spcBef>
                        <a:spcAft>
                          <a:spcPts val="300"/>
                        </a:spcAft>
                      </a:pPr>
                      <a:r>
                        <a:rPr lang="zh-CN"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光子数分辨率</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0000"/>
                        </a:lnSpc>
                        <a:spcBef>
                          <a:spcPts val="300"/>
                        </a:spcBef>
                        <a:spcAft>
                          <a:spcPts val="300"/>
                        </a:spcAft>
                      </a:pPr>
                      <a:r>
                        <a:rPr lang="en-US"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&lt;5%@1000 </a:t>
                      </a:r>
                      <a:r>
                        <a:rPr lang="en-US" sz="1600" b="1" kern="0" dirty="0" err="1">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pe</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0000"/>
                        </a:lnSpc>
                        <a:spcBef>
                          <a:spcPts val="300"/>
                        </a:spcBef>
                        <a:spcAft>
                          <a:spcPts val="300"/>
                        </a:spcAft>
                      </a:pPr>
                      <a:r>
                        <a:rPr lang="zh-CN"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把脉冲光源的亮度调到</a:t>
                      </a:r>
                      <a:r>
                        <a:rPr lang="en-US"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900</a:t>
                      </a:r>
                      <a:r>
                        <a:rPr lang="en-US"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1100</a:t>
                      </a:r>
                      <a:r>
                        <a:rPr lang="zh-CN"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光电子之间，保持脉冲光源强度不变，望远镜连续测量</a:t>
                      </a:r>
                      <a:r>
                        <a:rPr lang="en-US"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10,000</a:t>
                      </a:r>
                      <a:r>
                        <a:rPr lang="zh-CN"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个脉冲事例，分析</a:t>
                      </a:r>
                      <a:r>
                        <a:rPr lang="en-US"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10,000</a:t>
                      </a:r>
                      <a:r>
                        <a:rPr lang="zh-CN" sz="1600" b="1"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个脉冲事例的分布宽度和平均值。分辨率的定义是分布宽度除以平均值。</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801695">
                <a:tc>
                  <a:txBody>
                    <a:bodyPr/>
                    <a:lstStyle/>
                    <a:p>
                      <a:pPr>
                        <a:lnSpc>
                          <a:spcPct val="110000"/>
                        </a:lnSpc>
                        <a:spcBef>
                          <a:spcPts val="300"/>
                        </a:spcBef>
                        <a:spcAft>
                          <a:spcPts val="300"/>
                        </a:spcAft>
                      </a:pPr>
                      <a:r>
                        <a:rPr lang="zh-CN" sz="16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望远镜指向标定精度</a:t>
                      </a:r>
                      <a:endParaRPr lang="zh-CN" sz="16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0000"/>
                        </a:lnSpc>
                        <a:spcBef>
                          <a:spcPts val="300"/>
                        </a:spcBef>
                        <a:spcAft>
                          <a:spcPts val="300"/>
                        </a:spcAft>
                      </a:pPr>
                      <a:r>
                        <a:rPr lang="en-US" sz="16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&lt;0.1</a:t>
                      </a:r>
                      <a:r>
                        <a:rPr lang="en-US" sz="16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endParaRPr lang="zh-CN" sz="16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0000"/>
                        </a:lnSpc>
                        <a:spcBef>
                          <a:spcPts val="300"/>
                        </a:spcBef>
                        <a:spcAft>
                          <a:spcPts val="300"/>
                        </a:spcAft>
                      </a:pPr>
                      <a:r>
                        <a:rPr lang="zh-CN" sz="16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通过测量亮星不同时刻在望远镜像平面上所成的像，计算望远镜主轴的指向。对比不同组亮星计算得到的望远镜指向和亮星在不同时刻计算得到的望远镜指向，进而得到望远镜指向精度。</a:t>
                      </a:r>
                      <a:endParaRPr lang="zh-CN" sz="16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82404">
                <a:tc>
                  <a:txBody>
                    <a:bodyPr/>
                    <a:lstStyle/>
                    <a:p>
                      <a:pPr>
                        <a:lnSpc>
                          <a:spcPct val="110000"/>
                        </a:lnSpc>
                        <a:spcBef>
                          <a:spcPts val="300"/>
                        </a:spcBef>
                        <a:spcAft>
                          <a:spcPts val="300"/>
                        </a:spcAft>
                      </a:pPr>
                      <a:r>
                        <a:rPr lang="zh-CN" sz="1600" ker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仰角方向可调</a:t>
                      </a:r>
                      <a:endParaRPr lang="zh-CN" sz="16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0000"/>
                        </a:lnSpc>
                        <a:spcBef>
                          <a:spcPts val="300"/>
                        </a:spcBef>
                        <a:spcAft>
                          <a:spcPts val="300"/>
                        </a:spcAft>
                      </a:pPr>
                      <a:r>
                        <a:rPr lang="zh-CN" sz="16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调节范围：</a:t>
                      </a:r>
                      <a:r>
                        <a:rPr lang="en-US" sz="16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0°- 90°</a:t>
                      </a:r>
                      <a:r>
                        <a:rPr lang="zh-CN" sz="16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，调节步长</a:t>
                      </a:r>
                      <a:r>
                        <a:rPr lang="en-US" sz="16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&lt;0.1°</a:t>
                      </a:r>
                      <a:r>
                        <a:rPr lang="zh-CN" sz="16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6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0000"/>
                        </a:lnSpc>
                        <a:spcBef>
                          <a:spcPts val="300"/>
                        </a:spcBef>
                        <a:spcAft>
                          <a:spcPts val="300"/>
                        </a:spcAft>
                      </a:pPr>
                      <a:r>
                        <a:rPr lang="zh-CN" sz="16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现场演示。</a:t>
                      </a:r>
                      <a:endParaRPr lang="zh-CN" sz="16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
        <p:nvSpPr>
          <p:cNvPr id="6" name="Rectangle 1"/>
          <p:cNvSpPr>
            <a:spLocks noChangeArrowheads="1"/>
          </p:cNvSpPr>
          <p:nvPr/>
        </p:nvSpPr>
        <p:spPr bwMode="auto">
          <a:xfrm>
            <a:off x="189707" y="1228690"/>
            <a:ext cx="8342733"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36625" algn="l"/>
              </a:tabLst>
              <a:defRPr>
                <a:solidFill>
                  <a:schemeClr val="tx1"/>
                </a:solidFill>
                <a:latin typeface="Arial" panose="020B0604020202020204" pitchFamily="34" charset="0"/>
              </a:defRPr>
            </a:lvl1pPr>
            <a:lvl2pPr eaLnBrk="0" fontAlgn="base" hangingPunct="0">
              <a:spcBef>
                <a:spcPct val="0"/>
              </a:spcBef>
              <a:spcAft>
                <a:spcPct val="0"/>
              </a:spcAft>
              <a:tabLst>
                <a:tab pos="936625" algn="l"/>
              </a:tabLst>
              <a:defRPr>
                <a:solidFill>
                  <a:schemeClr val="tx1"/>
                </a:solidFill>
                <a:latin typeface="Arial" panose="020B0604020202020204" pitchFamily="34" charset="0"/>
              </a:defRPr>
            </a:lvl2pPr>
            <a:lvl3pPr eaLnBrk="0" fontAlgn="base" hangingPunct="0">
              <a:spcBef>
                <a:spcPct val="0"/>
              </a:spcBef>
              <a:spcAft>
                <a:spcPct val="0"/>
              </a:spcAft>
              <a:tabLst>
                <a:tab pos="936625" algn="l"/>
              </a:tabLst>
              <a:defRPr>
                <a:solidFill>
                  <a:schemeClr val="tx1"/>
                </a:solidFill>
                <a:latin typeface="Arial" panose="020B0604020202020204" pitchFamily="34" charset="0"/>
              </a:defRPr>
            </a:lvl3pPr>
            <a:lvl4pPr eaLnBrk="0" fontAlgn="base" hangingPunct="0">
              <a:spcBef>
                <a:spcPct val="0"/>
              </a:spcBef>
              <a:spcAft>
                <a:spcPct val="0"/>
              </a:spcAft>
              <a:tabLst>
                <a:tab pos="936625" algn="l"/>
              </a:tabLst>
              <a:defRPr>
                <a:solidFill>
                  <a:schemeClr val="tx1"/>
                </a:solidFill>
                <a:latin typeface="Arial" panose="020B0604020202020204" pitchFamily="34" charset="0"/>
              </a:defRPr>
            </a:lvl4pPr>
            <a:lvl5pPr eaLnBrk="0" fontAlgn="base" hangingPunct="0">
              <a:spcBef>
                <a:spcPct val="0"/>
              </a:spcBef>
              <a:spcAft>
                <a:spcPct val="0"/>
              </a:spcAft>
              <a:tabLst>
                <a:tab pos="936625" algn="l"/>
              </a:tabLst>
              <a:defRPr>
                <a:solidFill>
                  <a:schemeClr val="tx1"/>
                </a:solidFill>
                <a:latin typeface="Arial" panose="020B0604020202020204" pitchFamily="34" charset="0"/>
              </a:defRPr>
            </a:lvl5pPr>
            <a:lvl6pPr eaLnBrk="0" fontAlgn="base" hangingPunct="0">
              <a:spcBef>
                <a:spcPct val="0"/>
              </a:spcBef>
              <a:spcAft>
                <a:spcPct val="0"/>
              </a:spcAft>
              <a:tabLst>
                <a:tab pos="936625" algn="l"/>
              </a:tabLst>
              <a:defRPr>
                <a:solidFill>
                  <a:schemeClr val="tx1"/>
                </a:solidFill>
                <a:latin typeface="Arial" panose="020B0604020202020204" pitchFamily="34" charset="0"/>
              </a:defRPr>
            </a:lvl6pPr>
            <a:lvl7pPr eaLnBrk="0" fontAlgn="base" hangingPunct="0">
              <a:spcBef>
                <a:spcPct val="0"/>
              </a:spcBef>
              <a:spcAft>
                <a:spcPct val="0"/>
              </a:spcAft>
              <a:tabLst>
                <a:tab pos="936625" algn="l"/>
              </a:tabLst>
              <a:defRPr>
                <a:solidFill>
                  <a:schemeClr val="tx1"/>
                </a:solidFill>
                <a:latin typeface="Arial" panose="020B0604020202020204" pitchFamily="34" charset="0"/>
              </a:defRPr>
            </a:lvl7pPr>
            <a:lvl8pPr eaLnBrk="0" fontAlgn="base" hangingPunct="0">
              <a:spcBef>
                <a:spcPct val="0"/>
              </a:spcBef>
              <a:spcAft>
                <a:spcPct val="0"/>
              </a:spcAft>
              <a:tabLst>
                <a:tab pos="936625" algn="l"/>
              </a:tabLst>
              <a:defRPr>
                <a:solidFill>
                  <a:schemeClr val="tx1"/>
                </a:solidFill>
                <a:latin typeface="Arial" panose="020B0604020202020204" pitchFamily="34" charset="0"/>
              </a:defRPr>
            </a:lvl8pPr>
            <a:lvl9pPr eaLnBrk="0" fontAlgn="base" hangingPunct="0">
              <a:spcBef>
                <a:spcPct val="0"/>
              </a:spcBef>
              <a:spcAft>
                <a:spcPct val="0"/>
              </a:spcAft>
              <a:tabLst>
                <a:tab pos="9366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936625" algn="l"/>
              </a:tabLst>
            </a:pPr>
            <a:r>
              <a:rPr kumimoji="0" lang="zh-CN" altLang="zh-CN" sz="2000" b="1" i="0" u="none" strike="noStrike" cap="none" normalizeH="0" baseline="0" dirty="0" bmk="_Toc47833854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WFCTA整体技术指标。</a:t>
            </a:r>
            <a:r>
              <a:rPr kumimoji="0" lang="zh-CN" altLang="en-US" sz="2000" b="1" i="0" u="none" strike="noStrike" cap="none" normalizeH="0" baseline="0" dirty="0" bmk="_Toc47833854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（来自</a:t>
            </a:r>
            <a:r>
              <a:rPr kumimoji="0" lang="en-US" altLang="zh-CN" sz="2000" b="1" i="0" u="none" strike="noStrike" cap="none" normalizeH="0" baseline="0" dirty="0" bmk="_Toc47833854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LHAASO-WFCTA</a:t>
            </a:r>
            <a:r>
              <a:rPr kumimoji="0" lang="zh-CN" altLang="en-US" sz="2000" b="1" i="0" u="none" strike="noStrike" cap="none" normalizeH="0" baseline="0" dirty="0" bmk="_Toc47833854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初设报告）</a:t>
            </a:r>
            <a:endParaRPr kumimoji="0" lang="zh-CN" altLang="zh-CN" sz="2000" b="1" i="0" u="none" strike="noStrike" cap="none" normalizeH="0" baseline="0" dirty="0">
              <a:ln>
                <a:noFill/>
              </a:ln>
              <a:solidFill>
                <a:srgbClr val="FF0000"/>
              </a:solidFill>
              <a:effectLst/>
            </a:endParaRPr>
          </a:p>
        </p:txBody>
      </p:sp>
      <p:sp>
        <p:nvSpPr>
          <p:cNvPr id="7" name="TextBox 6"/>
          <p:cNvSpPr txBox="1"/>
          <p:nvPr/>
        </p:nvSpPr>
        <p:spPr>
          <a:xfrm>
            <a:off x="827584" y="46365"/>
            <a:ext cx="2058833" cy="338554"/>
          </a:xfrm>
          <a:prstGeom prst="rect">
            <a:avLst/>
          </a:prstGeom>
          <a:noFill/>
        </p:spPr>
        <p:txBody>
          <a:bodyPr wrap="none" rtlCol="0">
            <a:spAutoFit/>
          </a:bodyPr>
          <a:lstStyle/>
          <a:p>
            <a:pPr lvl="1"/>
            <a:r>
              <a:rPr lang="en-US" altLang="zh-CN" sz="1600" b="1" dirty="0" smtClean="0">
                <a:solidFill>
                  <a:prstClr val="black"/>
                </a:solidFill>
              </a:rPr>
              <a:t>15 </a:t>
            </a:r>
            <a:r>
              <a:rPr lang="en-US" altLang="zh-CN" sz="1600" b="1" dirty="0">
                <a:solidFill>
                  <a:prstClr val="black"/>
                </a:solidFill>
              </a:rPr>
              <a:t>mm×15 mm</a:t>
            </a:r>
          </a:p>
        </p:txBody>
      </p:sp>
    </p:spTree>
    <p:extLst>
      <p:ext uri="{BB962C8B-B14F-4D97-AF65-F5344CB8AC3E}">
        <p14:creationId xmlns="" xmlns:p14="http://schemas.microsoft.com/office/powerpoint/2010/main" val="3874897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79712" y="2060848"/>
            <a:ext cx="4968552" cy="2744799"/>
          </a:xfrm>
          <a:prstGeom prst="rect">
            <a:avLst/>
          </a:prstGeom>
        </p:spPr>
      </p:pic>
      <p:sp>
        <p:nvSpPr>
          <p:cNvPr id="3" name="文本框 11"/>
          <p:cNvSpPr txBox="1"/>
          <p:nvPr/>
        </p:nvSpPr>
        <p:spPr>
          <a:xfrm>
            <a:off x="179512" y="3861048"/>
            <a:ext cx="1728192"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smtClean="0">
                <a:solidFill>
                  <a:srgbClr val="FF0000"/>
                </a:solidFill>
                <a:latin typeface="Arial" panose="020B0604020202020204" pitchFamily="34" charset="0"/>
                <a:cs typeface="Arial" panose="020B0604020202020204" pitchFamily="34" charset="0"/>
              </a:rPr>
              <a:t>WCDA: </a:t>
            </a:r>
          </a:p>
          <a:p>
            <a:r>
              <a:rPr lang="zh-CN" altLang="en-US" dirty="0" smtClean="0">
                <a:solidFill>
                  <a:schemeClr val="tx1"/>
                </a:solidFill>
                <a:latin typeface="Arial" panose="020B0604020202020204" pitchFamily="34" charset="0"/>
                <a:cs typeface="Arial" panose="020B0604020202020204" pitchFamily="34" charset="0"/>
              </a:rPr>
              <a:t>水契伦科夫光探测器</a:t>
            </a:r>
            <a:endParaRPr lang="en-US" altLang="en-US" dirty="0" smtClean="0">
              <a:solidFill>
                <a:schemeClr val="tx1"/>
              </a:solidFill>
              <a:latin typeface="Arial" panose="020B0604020202020204" pitchFamily="34" charset="0"/>
              <a:cs typeface="Arial" panose="020B0604020202020204" pitchFamily="34" charset="0"/>
            </a:endParaRPr>
          </a:p>
        </p:txBody>
      </p:sp>
      <p:sp>
        <p:nvSpPr>
          <p:cNvPr id="4" name="文本框 12"/>
          <p:cNvSpPr txBox="1"/>
          <p:nvPr/>
        </p:nvSpPr>
        <p:spPr>
          <a:xfrm>
            <a:off x="7020272" y="2145630"/>
            <a:ext cx="1944216"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smtClean="0">
                <a:solidFill>
                  <a:srgbClr val="FF0000"/>
                </a:solidFill>
                <a:latin typeface="Arial" panose="020B0604020202020204" pitchFamily="34" charset="0"/>
                <a:cs typeface="Arial" panose="020B0604020202020204" pitchFamily="34" charset="0"/>
              </a:rPr>
              <a:t>WFCTA:</a:t>
            </a:r>
          </a:p>
          <a:p>
            <a:r>
              <a:rPr lang="en-US" altLang="zh-CN" dirty="0" smtClean="0">
                <a:latin typeface="Arial" panose="020B0604020202020204" pitchFamily="34" charset="0"/>
                <a:cs typeface="Arial" panose="020B0604020202020204" pitchFamily="34" charset="0"/>
              </a:rPr>
              <a:t>16</a:t>
            </a:r>
            <a:r>
              <a:rPr lang="zh-CN" altLang="en-US" dirty="0" smtClean="0">
                <a:latin typeface="Arial" panose="020B0604020202020204" pitchFamily="34" charset="0"/>
                <a:cs typeface="Arial" panose="020B0604020202020204" pitchFamily="34" charset="0"/>
              </a:rPr>
              <a:t>台广角契伦科夫望远镜</a:t>
            </a:r>
            <a:endParaRPr lang="en-US" dirty="0">
              <a:latin typeface="Arial" panose="020B0604020202020204" pitchFamily="34" charset="0"/>
              <a:cs typeface="Arial" panose="020B0604020202020204" pitchFamily="34" charset="0"/>
            </a:endParaRPr>
          </a:p>
        </p:txBody>
      </p:sp>
      <p:sp>
        <p:nvSpPr>
          <p:cNvPr id="5" name="文本框 1"/>
          <p:cNvSpPr txBox="1"/>
          <p:nvPr/>
        </p:nvSpPr>
        <p:spPr>
          <a:xfrm>
            <a:off x="3635896" y="262389"/>
            <a:ext cx="2448272" cy="646331"/>
          </a:xfrm>
          <a:prstGeom prst="rect">
            <a:avLst/>
          </a:prstGeom>
          <a:noFill/>
          <a:effectLst>
            <a:glow rad="228600">
              <a:schemeClr val="accent2">
                <a:satMod val="175000"/>
                <a:alpha val="40000"/>
              </a:schemeClr>
            </a:glow>
            <a:softEdge rad="12700"/>
          </a:effectLst>
        </p:spPr>
        <p:txBody>
          <a:bodyPr wrap="square" rtlCol="0">
            <a:spAutoFit/>
          </a:bodyPr>
          <a:lstStyle/>
          <a:p>
            <a:pPr algn="ctr"/>
            <a:r>
              <a:rPr lang="en-US" sz="3600" b="1" i="1" dirty="0" smtClean="0">
                <a:solidFill>
                  <a:srgbClr val="FF0000"/>
                </a:solidFill>
                <a:latin typeface="Cooper Std Black" panose="0208090304030B020404" pitchFamily="18" charset="0"/>
                <a:ea typeface="华文琥珀" panose="02010800040101010101" pitchFamily="2" charset="-122"/>
              </a:rPr>
              <a:t>LHAASO</a:t>
            </a:r>
            <a:endParaRPr lang="en-US" sz="3600" b="1" i="1" dirty="0">
              <a:solidFill>
                <a:srgbClr val="FF0000"/>
              </a:solidFill>
              <a:latin typeface="Cooper Std Black" panose="0208090304030B020404" pitchFamily="18" charset="0"/>
              <a:ea typeface="华文琥珀" panose="02010800040101010101" pitchFamily="2" charset="-122"/>
            </a:endParaRPr>
          </a:p>
        </p:txBody>
      </p:sp>
      <p:grpSp>
        <p:nvGrpSpPr>
          <p:cNvPr id="6" name="组合 7"/>
          <p:cNvGrpSpPr/>
          <p:nvPr/>
        </p:nvGrpSpPr>
        <p:grpSpPr>
          <a:xfrm>
            <a:off x="6336000" y="165600"/>
            <a:ext cx="2599200" cy="1764000"/>
            <a:chOff x="6336000" y="165600"/>
            <a:chExt cx="2599200" cy="1764000"/>
          </a:xfrm>
        </p:grpSpPr>
        <p:sp>
          <p:nvSpPr>
            <p:cNvPr id="7" name="矩形标注 6"/>
            <p:cNvSpPr>
              <a:spLocks/>
            </p:cNvSpPr>
            <p:nvPr/>
          </p:nvSpPr>
          <p:spPr>
            <a:xfrm>
              <a:off x="6336000" y="165600"/>
              <a:ext cx="2599200" cy="1764000"/>
            </a:xfrm>
            <a:prstGeom prst="wedgeRectCallout">
              <a:avLst>
                <a:gd name="adj1" fmla="val -95335"/>
                <a:gd name="adj2" fmla="val 107163"/>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64925" y="208164"/>
              <a:ext cx="2527555" cy="1692000"/>
            </a:xfrm>
            <a:prstGeom prst="rect">
              <a:avLst/>
            </a:prstGeom>
          </p:spPr>
        </p:pic>
      </p:grpSp>
      <p:grpSp>
        <p:nvGrpSpPr>
          <p:cNvPr id="9" name="组合 24"/>
          <p:cNvGrpSpPr/>
          <p:nvPr/>
        </p:nvGrpSpPr>
        <p:grpSpPr>
          <a:xfrm>
            <a:off x="251520" y="165600"/>
            <a:ext cx="3081600" cy="1764000"/>
            <a:chOff x="251520" y="165600"/>
            <a:chExt cx="3081600" cy="1764000"/>
          </a:xfrm>
        </p:grpSpPr>
        <p:sp>
          <p:nvSpPr>
            <p:cNvPr id="10" name="矩形标注 9"/>
            <p:cNvSpPr/>
            <p:nvPr/>
          </p:nvSpPr>
          <p:spPr>
            <a:xfrm>
              <a:off x="251520" y="165600"/>
              <a:ext cx="3081600" cy="1764000"/>
            </a:xfrm>
            <a:prstGeom prst="wedgeRectCallout">
              <a:avLst>
                <a:gd name="adj1" fmla="val 45996"/>
                <a:gd name="adj2" fmla="val 116971"/>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11" name="图片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7660" y="208164"/>
              <a:ext cx="3008000" cy="1692000"/>
            </a:xfrm>
            <a:prstGeom prst="rect">
              <a:avLst/>
            </a:prstGeom>
          </p:spPr>
        </p:pic>
      </p:grpSp>
      <p:grpSp>
        <p:nvGrpSpPr>
          <p:cNvPr id="12" name="组合 9"/>
          <p:cNvGrpSpPr/>
          <p:nvPr/>
        </p:nvGrpSpPr>
        <p:grpSpPr>
          <a:xfrm>
            <a:off x="251520" y="4905360"/>
            <a:ext cx="2822400" cy="1764000"/>
            <a:chOff x="251520" y="4905360"/>
            <a:chExt cx="2822400" cy="1764000"/>
          </a:xfrm>
        </p:grpSpPr>
        <p:sp>
          <p:nvSpPr>
            <p:cNvPr id="13" name="矩形标注 12"/>
            <p:cNvSpPr/>
            <p:nvPr/>
          </p:nvSpPr>
          <p:spPr>
            <a:xfrm>
              <a:off x="251520" y="4905360"/>
              <a:ext cx="2822400" cy="1764000"/>
            </a:xfrm>
            <a:prstGeom prst="wedgeRectCallout">
              <a:avLst>
                <a:gd name="adj1" fmla="val 92550"/>
                <a:gd name="adj2" fmla="val -151304"/>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14" name="图片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87660" y="4941168"/>
              <a:ext cx="2751219" cy="1692000"/>
            </a:xfrm>
            <a:prstGeom prst="rect">
              <a:avLst/>
            </a:prstGeom>
          </p:spPr>
        </p:pic>
      </p:grpSp>
      <p:sp>
        <p:nvSpPr>
          <p:cNvPr id="15" name="TextBox 14"/>
          <p:cNvSpPr txBox="1"/>
          <p:nvPr/>
        </p:nvSpPr>
        <p:spPr>
          <a:xfrm>
            <a:off x="3779912" y="941819"/>
            <a:ext cx="2160240" cy="830997"/>
          </a:xfrm>
          <a:prstGeom prst="rect">
            <a:avLst/>
          </a:prstGeom>
          <a:noFill/>
        </p:spPr>
        <p:txBody>
          <a:bodyPr wrap="square" rtlCol="0">
            <a:spAutoFit/>
          </a:bodyPr>
          <a:lstStyle/>
          <a:p>
            <a:r>
              <a:rPr lang="zh-CN" altLang="en-US" sz="2400" b="1" dirty="0" smtClean="0">
                <a:solidFill>
                  <a:schemeClr val="tx2"/>
                </a:solidFill>
              </a:rPr>
              <a:t>大型高海拔空气簇射观测站</a:t>
            </a:r>
            <a:endParaRPr lang="zh-CN" altLang="en-US" sz="2400" b="1" dirty="0">
              <a:solidFill>
                <a:schemeClr val="tx2"/>
              </a:solidFill>
            </a:endParaRPr>
          </a:p>
        </p:txBody>
      </p:sp>
      <p:grpSp>
        <p:nvGrpSpPr>
          <p:cNvPr id="16" name="组合 14"/>
          <p:cNvGrpSpPr>
            <a:grpSpLocks/>
          </p:cNvGrpSpPr>
          <p:nvPr/>
        </p:nvGrpSpPr>
        <p:grpSpPr bwMode="auto">
          <a:xfrm>
            <a:off x="3995936" y="4869160"/>
            <a:ext cx="4896766" cy="1789538"/>
            <a:chOff x="179512" y="1052736"/>
            <a:chExt cx="8027362" cy="2376599"/>
          </a:xfrm>
        </p:grpSpPr>
        <p:pic>
          <p:nvPicPr>
            <p:cNvPr id="17" name="图片 15"/>
            <p:cNvPicPr>
              <a:picLocks noChangeAspect="1"/>
            </p:cNvPicPr>
            <p:nvPr/>
          </p:nvPicPr>
          <p:blipFill>
            <a:blip r:embed="rId6" cstate="print"/>
            <a:srcRect t="16017" b="15700"/>
            <a:stretch>
              <a:fillRect/>
            </a:stretch>
          </p:blipFill>
          <p:spPr bwMode="auto">
            <a:xfrm>
              <a:off x="179512" y="1052736"/>
              <a:ext cx="5220072" cy="2376264"/>
            </a:xfrm>
            <a:prstGeom prst="rect">
              <a:avLst/>
            </a:prstGeom>
            <a:noFill/>
            <a:ln w="9525">
              <a:noFill/>
              <a:miter lim="800000"/>
              <a:headEnd/>
              <a:tailEnd/>
            </a:ln>
          </p:spPr>
        </p:pic>
        <p:pic>
          <p:nvPicPr>
            <p:cNvPr id="18" name="图片 17"/>
            <p:cNvPicPr>
              <a:picLocks noChangeAspect="1"/>
            </p:cNvPicPr>
            <p:nvPr/>
          </p:nvPicPr>
          <p:blipFill>
            <a:blip r:embed="rId7" cstate="print"/>
            <a:srcRect t="2113"/>
            <a:stretch>
              <a:fillRect/>
            </a:stretch>
          </p:blipFill>
          <p:spPr bwMode="auto">
            <a:xfrm>
              <a:off x="4570175" y="1056114"/>
              <a:ext cx="3636699" cy="2373221"/>
            </a:xfrm>
            <a:prstGeom prst="rect">
              <a:avLst/>
            </a:prstGeom>
            <a:noFill/>
            <a:ln w="9525">
              <a:noFill/>
              <a:miter lim="800000"/>
              <a:headEnd/>
              <a:tailEnd/>
            </a:ln>
          </p:spPr>
        </p:pic>
      </p:grpSp>
      <p:sp>
        <p:nvSpPr>
          <p:cNvPr id="19" name="TextBox 18"/>
          <p:cNvSpPr txBox="1"/>
          <p:nvPr/>
        </p:nvSpPr>
        <p:spPr>
          <a:xfrm>
            <a:off x="4716016" y="4869160"/>
            <a:ext cx="3416320" cy="523220"/>
          </a:xfrm>
          <a:prstGeom prst="rect">
            <a:avLst/>
          </a:prstGeom>
          <a:noFill/>
        </p:spPr>
        <p:txBody>
          <a:bodyPr wrap="none" rtlCol="0">
            <a:spAutoFit/>
          </a:bodyPr>
          <a:lstStyle/>
          <a:p>
            <a:r>
              <a:rPr lang="zh-CN" altLang="en-US" sz="2800" b="1" dirty="0" smtClean="0"/>
              <a:t>站点四川稻城海子山</a:t>
            </a:r>
            <a:endParaRPr lang="zh-CN" altLang="en-US" sz="2800" b="1" dirty="0"/>
          </a:p>
        </p:txBody>
      </p:sp>
      <p:sp>
        <p:nvSpPr>
          <p:cNvPr id="20" name="TextBox 19"/>
          <p:cNvSpPr txBox="1"/>
          <p:nvPr/>
        </p:nvSpPr>
        <p:spPr>
          <a:xfrm>
            <a:off x="5004048" y="5373216"/>
            <a:ext cx="2988333" cy="646331"/>
          </a:xfrm>
          <a:prstGeom prst="rect">
            <a:avLst/>
          </a:prstGeom>
          <a:noFill/>
        </p:spPr>
        <p:txBody>
          <a:bodyPr wrap="square" rtlCol="0">
            <a:spAutoFit/>
          </a:bodyPr>
          <a:lstStyle/>
          <a:p>
            <a:pPr algn="ctr"/>
            <a:r>
              <a:rPr lang="en-US" altLang="zh-CN" b="1" dirty="0" smtClean="0"/>
              <a:t>(29</a:t>
            </a:r>
            <a:r>
              <a:rPr lang="en-US" altLang="zh-CN" b="1" baseline="30000" dirty="0" smtClean="0"/>
              <a:t>o</a:t>
            </a:r>
            <a:r>
              <a:rPr lang="en-US" altLang="zh-CN" b="1" dirty="0" smtClean="0"/>
              <a:t>21’ 31” N, 100</a:t>
            </a:r>
            <a:r>
              <a:rPr lang="en-US" altLang="zh-CN" b="1" baseline="30000" dirty="0" smtClean="0"/>
              <a:t>o</a:t>
            </a:r>
            <a:r>
              <a:rPr lang="en-US" altLang="zh-CN" b="1" dirty="0" smtClean="0"/>
              <a:t>08’15” E, 4410 m </a:t>
            </a:r>
            <a:r>
              <a:rPr lang="en-US" altLang="zh-CN" b="1" dirty="0" err="1" smtClean="0"/>
              <a:t>a.s.l</a:t>
            </a:r>
            <a:r>
              <a:rPr lang="en-US" altLang="zh-CN" b="1" dirty="0" smtClean="0"/>
              <a:t>., 600 g/cm)</a:t>
            </a:r>
            <a:endParaRPr lang="zh-CN" altLang="en-US" b="1" dirty="0"/>
          </a:p>
        </p:txBody>
      </p:sp>
      <p:sp>
        <p:nvSpPr>
          <p:cNvPr id="21" name="文本框 10"/>
          <p:cNvSpPr txBox="1"/>
          <p:nvPr/>
        </p:nvSpPr>
        <p:spPr>
          <a:xfrm>
            <a:off x="179512" y="2145630"/>
            <a:ext cx="1728192"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smtClean="0">
                <a:solidFill>
                  <a:srgbClr val="FF0000"/>
                </a:solidFill>
                <a:latin typeface="Arial" panose="020B0604020202020204" pitchFamily="34" charset="0"/>
                <a:cs typeface="Arial" panose="020B0604020202020204" pitchFamily="34" charset="0"/>
              </a:rPr>
              <a:t>KM2A:</a:t>
            </a:r>
          </a:p>
          <a:p>
            <a:r>
              <a:rPr lang="en-US" dirty="0" smtClean="0">
                <a:solidFill>
                  <a:schemeClr val="tx1"/>
                </a:solidFill>
                <a:latin typeface="Arial" panose="020B0604020202020204" pitchFamily="34" charset="0"/>
                <a:cs typeface="Arial" panose="020B0604020202020204" pitchFamily="34" charset="0"/>
              </a:rPr>
              <a:t>1</a:t>
            </a:r>
            <a:r>
              <a:rPr lang="zh-CN" altLang="en-US" dirty="0" smtClean="0">
                <a:solidFill>
                  <a:schemeClr val="tx1"/>
                </a:solidFill>
                <a:latin typeface="Arial" panose="020B0604020202020204" pitchFamily="34" charset="0"/>
                <a:cs typeface="Arial" panose="020B0604020202020204" pitchFamily="34" charset="0"/>
              </a:rPr>
              <a:t>平方公里电磁粒子和</a:t>
            </a:r>
            <a:r>
              <a:rPr lang="en-US" altLang="zh-CN" dirty="0" smtClean="0">
                <a:solidFill>
                  <a:schemeClr val="tx1"/>
                </a:solidFill>
                <a:latin typeface="Arial" panose="020B0604020202020204" pitchFamily="34" charset="0"/>
                <a:cs typeface="Arial" panose="020B0604020202020204" pitchFamily="34" charset="0"/>
              </a:rPr>
              <a:t>μ</a:t>
            </a:r>
            <a:r>
              <a:rPr lang="zh-CN" altLang="en-US" dirty="0" smtClean="0">
                <a:solidFill>
                  <a:schemeClr val="tx1"/>
                </a:solidFill>
                <a:latin typeface="Arial" panose="020B0604020202020204" pitchFamily="34" charset="0"/>
                <a:cs typeface="Arial" panose="020B0604020202020204" pitchFamily="34" charset="0"/>
              </a:rPr>
              <a:t>子探测器</a:t>
            </a:r>
            <a:endParaRPr lang="en-US" dirty="0" smtClean="0">
              <a:solidFill>
                <a:schemeClr val="tx1"/>
              </a:solidFill>
              <a:latin typeface="Arial" panose="020B0604020202020204" pitchFamily="34" charset="0"/>
              <a:cs typeface="Arial" panose="020B0604020202020204" pitchFamily="34" charset="0"/>
            </a:endParaRPr>
          </a:p>
        </p:txBody>
      </p:sp>
      <p:sp>
        <p:nvSpPr>
          <p:cNvPr id="26" name="日期占位符 25"/>
          <p:cNvSpPr>
            <a:spLocks noGrp="1"/>
          </p:cNvSpPr>
          <p:nvPr>
            <p:ph type="dt" sz="half" idx="10"/>
          </p:nvPr>
        </p:nvSpPr>
        <p:spPr/>
        <p:txBody>
          <a:bodyPr/>
          <a:lstStyle/>
          <a:p>
            <a:fld id="{DF01549A-5409-4905-B023-1564AEB6D0BB}" type="datetime1">
              <a:rPr lang="zh-CN" altLang="en-US" smtClean="0"/>
              <a:pPr/>
              <a:t>2018/6/22</a:t>
            </a:fld>
            <a:endParaRPr lang="zh-CN" altLang="en-US"/>
          </a:p>
        </p:txBody>
      </p:sp>
      <p:sp>
        <p:nvSpPr>
          <p:cNvPr id="27" name="灯片编号占位符 26"/>
          <p:cNvSpPr>
            <a:spLocks noGrp="1"/>
          </p:cNvSpPr>
          <p:nvPr>
            <p:ph type="sldNum" sz="quarter" idx="12"/>
          </p:nvPr>
        </p:nvSpPr>
        <p:spPr/>
        <p:txBody>
          <a:bodyPr/>
          <a:lstStyle/>
          <a:p>
            <a:fld id="{7385845D-03EB-4DAB-A50D-E23CB55FE0D8}" type="slidenum">
              <a:rPr lang="zh-CN" altLang="en-US" smtClean="0"/>
              <a:pPr/>
              <a:t>3</a:t>
            </a:fld>
            <a:endParaRPr lang="zh-CN"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p:cNvSpPr>
            <a:spLocks noChangeArrowheads="1"/>
          </p:cNvSpPr>
          <p:nvPr/>
        </p:nvSpPr>
        <p:spPr bwMode="auto">
          <a:xfrm>
            <a:off x="4427984" y="1345992"/>
            <a:ext cx="4587621" cy="1938992"/>
          </a:xfrm>
          <a:prstGeom prst="rect">
            <a:avLst/>
          </a:prstGeom>
          <a:noFill/>
          <a:ln>
            <a:solidFill>
              <a:schemeClr val="bg1"/>
            </a:solidFill>
          </a:ln>
          <a:extLst/>
        </p:spPr>
        <p:txBody>
          <a:bodyPr wrap="square">
            <a:spAutoFit/>
          </a:bodyPr>
          <a:lstStyle/>
          <a:p>
            <a:pPr marL="342900" indent="-342900">
              <a:spcBef>
                <a:spcPct val="0"/>
              </a:spcBef>
              <a:buFont typeface="Wingdings" pitchFamily="2" charset="2"/>
              <a:buChar char="Ø"/>
              <a:defRPr/>
            </a:pPr>
            <a:r>
              <a:rPr lang="en-US" altLang="zh-CN" sz="2400" b="1" kern="0" dirty="0" smtClean="0">
                <a:solidFill>
                  <a:prstClr val="black"/>
                </a:solidFill>
                <a:latin typeface="Times New Roman" pitchFamily="18" charset="0"/>
              </a:rPr>
              <a:t>¼</a:t>
            </a:r>
            <a:r>
              <a:rPr lang="zh-CN" altLang="en-US" sz="2400" b="1" kern="0" dirty="0" smtClean="0">
                <a:solidFill>
                  <a:prstClr val="black"/>
                </a:solidFill>
                <a:latin typeface="Times New Roman" pitchFamily="18" charset="0"/>
              </a:rPr>
              <a:t>标准海运集装箱</a:t>
            </a:r>
          </a:p>
          <a:p>
            <a:pPr marL="342900" indent="-342900">
              <a:spcBef>
                <a:spcPct val="0"/>
              </a:spcBef>
              <a:buFont typeface="Wingdings" pitchFamily="2" charset="2"/>
              <a:buChar char="Ø"/>
              <a:defRPr/>
            </a:pPr>
            <a:r>
              <a:rPr lang="en-US" altLang="zh-CN" sz="2400" b="1" kern="0" dirty="0">
                <a:solidFill>
                  <a:prstClr val="black"/>
                </a:solidFill>
                <a:latin typeface="Times New Roman" pitchFamily="18" charset="0"/>
              </a:rPr>
              <a:t>5m</a:t>
            </a:r>
            <a:r>
              <a:rPr lang="en-US" altLang="zh-CN" sz="2400" b="1" kern="0" baseline="30000" dirty="0">
                <a:solidFill>
                  <a:prstClr val="black"/>
                </a:solidFill>
                <a:latin typeface="Times New Roman" pitchFamily="18" charset="0"/>
              </a:rPr>
              <a:t>2</a:t>
            </a:r>
            <a:r>
              <a:rPr lang="en-US" altLang="zh-CN" sz="2400" b="1" kern="0" dirty="0">
                <a:solidFill>
                  <a:prstClr val="black"/>
                </a:solidFill>
                <a:latin typeface="Times New Roman" pitchFamily="18" charset="0"/>
              </a:rPr>
              <a:t> spherical mirror</a:t>
            </a:r>
          </a:p>
          <a:p>
            <a:pPr marL="342900" indent="-342900">
              <a:spcBef>
                <a:spcPct val="0"/>
              </a:spcBef>
              <a:buFont typeface="Wingdings" pitchFamily="2" charset="2"/>
              <a:buChar char="Ø"/>
              <a:defRPr/>
            </a:pPr>
            <a:r>
              <a:rPr lang="en-US" altLang="zh-CN" sz="2400" b="1" kern="0" dirty="0" err="1">
                <a:solidFill>
                  <a:prstClr val="black"/>
                </a:solidFill>
                <a:latin typeface="Times New Roman" pitchFamily="18" charset="0"/>
              </a:rPr>
              <a:t>SiPM</a:t>
            </a:r>
            <a:r>
              <a:rPr lang="en-US" altLang="zh-CN" sz="2400" b="1" kern="0" dirty="0">
                <a:solidFill>
                  <a:prstClr val="black"/>
                </a:solidFill>
                <a:latin typeface="Times New Roman" pitchFamily="18" charset="0"/>
              </a:rPr>
              <a:t> </a:t>
            </a:r>
            <a:r>
              <a:rPr lang="zh-CN" altLang="en-US" sz="2400" b="1" kern="0" dirty="0">
                <a:solidFill>
                  <a:prstClr val="black"/>
                </a:solidFill>
                <a:latin typeface="Times New Roman" pitchFamily="18" charset="0"/>
              </a:rPr>
              <a:t>相机（取代</a:t>
            </a:r>
            <a:r>
              <a:rPr lang="en-US" altLang="zh-CN" sz="2400" b="1" kern="0" dirty="0">
                <a:solidFill>
                  <a:prstClr val="black"/>
                </a:solidFill>
                <a:latin typeface="Times New Roman" pitchFamily="18" charset="0"/>
              </a:rPr>
              <a:t>PMT</a:t>
            </a:r>
            <a:r>
              <a:rPr lang="zh-CN" altLang="en-US" sz="2400" b="1" kern="0" dirty="0">
                <a:solidFill>
                  <a:prstClr val="black"/>
                </a:solidFill>
                <a:latin typeface="Times New Roman" pitchFamily="18" charset="0"/>
              </a:rPr>
              <a:t>相机）</a:t>
            </a:r>
            <a:r>
              <a:rPr lang="en-US" altLang="zh-CN" sz="2400" b="1" kern="0" dirty="0">
                <a:solidFill>
                  <a:prstClr val="black"/>
                </a:solidFill>
                <a:latin typeface="Times New Roman" pitchFamily="18" charset="0"/>
              </a:rPr>
              <a:t> </a:t>
            </a:r>
          </a:p>
          <a:p>
            <a:pPr marL="342900" indent="-342900">
              <a:spcBef>
                <a:spcPct val="0"/>
              </a:spcBef>
              <a:buFont typeface="Wingdings" pitchFamily="2" charset="2"/>
              <a:buChar char="Ø"/>
              <a:defRPr/>
            </a:pPr>
            <a:r>
              <a:rPr lang="zh-CN" altLang="en-US" sz="2400" b="1" kern="0" dirty="0" smtClean="0">
                <a:solidFill>
                  <a:prstClr val="black"/>
                </a:solidFill>
                <a:latin typeface="Times New Roman" pitchFamily="18" charset="0"/>
              </a:rPr>
              <a:t>像素</a:t>
            </a:r>
            <a:r>
              <a:rPr lang="en-US" altLang="zh-CN" sz="2400" b="1" kern="0" dirty="0" smtClean="0">
                <a:solidFill>
                  <a:prstClr val="black"/>
                </a:solidFill>
                <a:latin typeface="Times New Roman" pitchFamily="18" charset="0"/>
              </a:rPr>
              <a:t>0.5</a:t>
            </a:r>
            <a:r>
              <a:rPr lang="en-US" altLang="zh-CN" sz="2400" b="1" kern="0" dirty="0">
                <a:solidFill>
                  <a:prstClr val="black"/>
                </a:solidFill>
                <a:latin typeface="Times New Roman" pitchFamily="18" charset="0"/>
              </a:rPr>
              <a:t>°</a:t>
            </a:r>
          </a:p>
          <a:p>
            <a:pPr marL="342900" indent="-342900">
              <a:spcBef>
                <a:spcPct val="0"/>
              </a:spcBef>
              <a:buFont typeface="Wingdings" pitchFamily="2" charset="2"/>
              <a:buChar char="Ø"/>
              <a:defRPr/>
            </a:pPr>
            <a:r>
              <a:rPr lang="zh-CN" altLang="en-US" sz="2400" b="1" kern="0" dirty="0">
                <a:solidFill>
                  <a:prstClr val="black"/>
                </a:solidFill>
                <a:latin typeface="Times New Roman" pitchFamily="18" charset="0"/>
              </a:rPr>
              <a:t>视场</a:t>
            </a:r>
            <a:r>
              <a:rPr lang="en-US" altLang="zh-CN" sz="2400" b="1" kern="0" dirty="0" smtClean="0">
                <a:solidFill>
                  <a:prstClr val="black"/>
                </a:solidFill>
                <a:latin typeface="Times New Roman" pitchFamily="18" charset="0"/>
              </a:rPr>
              <a:t>14°×16°</a:t>
            </a:r>
            <a:endParaRPr lang="en-US" altLang="zh-CN" sz="2400" b="1" kern="0" dirty="0">
              <a:solidFill>
                <a:prstClr val="black"/>
              </a:solidFill>
              <a:latin typeface="Times New Roman" pitchFamily="18" charset="0"/>
            </a:endParaRPr>
          </a:p>
        </p:txBody>
      </p:sp>
      <p:sp>
        <p:nvSpPr>
          <p:cNvPr id="3" name="标题 1"/>
          <p:cNvSpPr txBox="1">
            <a:spLocks/>
          </p:cNvSpPr>
          <p:nvPr/>
        </p:nvSpPr>
        <p:spPr>
          <a:xfrm>
            <a:off x="180000" y="180000"/>
            <a:ext cx="5987008" cy="648072"/>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0" normalizeH="0" baseline="0" noProof="0" dirty="0" smtClean="0">
                <a:ln>
                  <a:noFill/>
                </a:ln>
                <a:effectLst/>
                <a:uLnTx/>
                <a:uFillTx/>
                <a:latin typeface="+mn-ea"/>
                <a:cs typeface="+mj-cs"/>
              </a:rPr>
              <a:t>广角切伦科夫望远镜</a:t>
            </a:r>
            <a:r>
              <a:rPr kumimoji="0" lang="en-US" altLang="zh-CN" sz="3600" b="1" i="0" u="none" strike="noStrike" kern="1200" cap="none" spc="0" normalizeH="0" baseline="0" noProof="0" dirty="0" smtClean="0">
                <a:ln>
                  <a:noFill/>
                </a:ln>
                <a:effectLst/>
                <a:uLnTx/>
                <a:uFillTx/>
                <a:cs typeface="+mj-cs"/>
              </a:rPr>
              <a:t>(WFCT)</a:t>
            </a:r>
            <a:endParaRPr kumimoji="0" lang="zh-CN" altLang="en-US" sz="3600" b="1" i="0" u="none" strike="noStrike" kern="1200" cap="none" spc="0" normalizeH="0" baseline="0" noProof="0" dirty="0">
              <a:ln>
                <a:noFill/>
              </a:ln>
              <a:effectLst/>
              <a:uLnTx/>
              <a:uFillTx/>
              <a:cs typeface="+mj-cs"/>
            </a:endParaRPr>
          </a:p>
        </p:txBody>
      </p:sp>
      <p:pic>
        <p:nvPicPr>
          <p:cNvPr id="4" name="图片 3"/>
          <p:cNvPicPr>
            <a:picLocks noChangeAspect="1"/>
          </p:cNvPicPr>
          <p:nvPr/>
        </p:nvPicPr>
        <p:blipFill>
          <a:blip r:embed="rId2" cstate="print"/>
          <a:srcRect/>
          <a:stretch>
            <a:fillRect/>
          </a:stretch>
        </p:blipFill>
        <p:spPr bwMode="auto">
          <a:xfrm>
            <a:off x="178954" y="1016447"/>
            <a:ext cx="3775651" cy="2830710"/>
          </a:xfrm>
          <a:prstGeom prst="rect">
            <a:avLst/>
          </a:prstGeom>
          <a:noFill/>
          <a:ln w="9525">
            <a:noFill/>
            <a:miter lim="800000"/>
            <a:headEnd/>
            <a:tailEnd/>
          </a:ln>
        </p:spPr>
      </p:pic>
      <p:sp>
        <p:nvSpPr>
          <p:cNvPr id="5" name="矩形 4"/>
          <p:cNvSpPr/>
          <p:nvPr/>
        </p:nvSpPr>
        <p:spPr>
          <a:xfrm>
            <a:off x="6518050" y="7317432"/>
            <a:ext cx="1850186" cy="461665"/>
          </a:xfrm>
          <a:prstGeom prst="rect">
            <a:avLst/>
          </a:prstGeom>
        </p:spPr>
        <p:txBody>
          <a:bodyPr wrap="none">
            <a:spAutoFit/>
          </a:bodyPr>
          <a:lstStyle/>
          <a:p>
            <a:r>
              <a:rPr lang="en-US" altLang="zh-CN" sz="2400" dirty="0">
                <a:solidFill>
                  <a:prstClr val="black"/>
                </a:solidFill>
                <a:latin typeface="Times New Roman" pitchFamily="18" charset="0"/>
              </a:rPr>
              <a:t>SiPM camera</a:t>
            </a:r>
            <a:endParaRPr lang="zh-CN" altLang="en-US" sz="2400" dirty="0">
              <a:solidFill>
                <a:prstClr val="black"/>
              </a:solidFill>
            </a:endParaRPr>
          </a:p>
        </p:txBody>
      </p:sp>
      <p:pic>
        <p:nvPicPr>
          <p:cNvPr id="7" name="图片 6" descr="装配板-2.JPG">
            <a:extLst>
              <a:ext uri="{FF2B5EF4-FFF2-40B4-BE49-F238E27FC236}">
                <a16:creationId xmlns:a16="http://schemas.microsoft.com/office/drawing/2014/main" xmlns="" id="{F2EB2B92-515F-4C18-A241-FFA4A9F985E6}"/>
              </a:ext>
            </a:extLst>
          </p:cNvPr>
          <p:cNvPicPr>
            <a:picLocks noChangeAspect="1"/>
          </p:cNvPicPr>
          <p:nvPr/>
        </p:nvPicPr>
        <p:blipFill>
          <a:blip r:embed="rId3" cstate="print"/>
          <a:srcRect l="30313" t="4589" r="27163" b="8271"/>
          <a:stretch>
            <a:fillRect/>
          </a:stretch>
        </p:blipFill>
        <p:spPr>
          <a:xfrm rot="5400000">
            <a:off x="5927532" y="3641004"/>
            <a:ext cx="2312855" cy="3040976"/>
          </a:xfrm>
          <a:prstGeom prst="rect">
            <a:avLst/>
          </a:prstGeom>
        </p:spPr>
      </p:pic>
      <p:sp>
        <p:nvSpPr>
          <p:cNvPr id="12" name="TextBox 11"/>
          <p:cNvSpPr txBox="1"/>
          <p:nvPr/>
        </p:nvSpPr>
        <p:spPr>
          <a:xfrm>
            <a:off x="323528" y="4370328"/>
            <a:ext cx="4680520" cy="1938992"/>
          </a:xfrm>
          <a:prstGeom prst="rect">
            <a:avLst/>
          </a:prstGeom>
          <a:noFill/>
        </p:spPr>
        <p:txBody>
          <a:bodyPr wrap="square" rtlCol="0">
            <a:spAutoFit/>
          </a:bodyPr>
          <a:lstStyle/>
          <a:p>
            <a:pPr>
              <a:buFont typeface="Wingdings" pitchFamily="2" charset="2"/>
              <a:buChar char="Ø"/>
            </a:pPr>
            <a:r>
              <a:rPr lang="en-US" altLang="zh-CN" sz="2400" b="1" dirty="0" err="1" smtClean="0"/>
              <a:t>SiPM</a:t>
            </a:r>
            <a:r>
              <a:rPr lang="zh-CN" altLang="zh-CN" sz="2400" b="1" dirty="0" smtClean="0"/>
              <a:t>有强背景光不老化、对磁场不敏感等诸多优点，</a:t>
            </a:r>
            <a:r>
              <a:rPr lang="zh-CN" altLang="en-US" sz="2400" b="1" dirty="0" smtClean="0"/>
              <a:t>但对温度较敏感。</a:t>
            </a:r>
            <a:endParaRPr lang="en-US" altLang="zh-CN" sz="2400" b="1" dirty="0" smtClean="0"/>
          </a:p>
          <a:p>
            <a:pPr>
              <a:buFont typeface="Wingdings" pitchFamily="2" charset="2"/>
              <a:buChar char="Ø"/>
            </a:pPr>
            <a:r>
              <a:rPr lang="zh-CN" altLang="en-US" sz="2400" b="1" dirty="0"/>
              <a:t>观测</a:t>
            </a:r>
            <a:r>
              <a:rPr lang="zh-CN" altLang="en-US" sz="2400" b="1" dirty="0" smtClean="0"/>
              <a:t>时间：</a:t>
            </a:r>
            <a:r>
              <a:rPr lang="en-US" altLang="zh-CN" sz="2400" b="1" dirty="0" smtClean="0"/>
              <a:t>10%</a:t>
            </a:r>
            <a:r>
              <a:rPr lang="zh-CN" altLang="en-US" sz="2400" b="1" dirty="0" smtClean="0"/>
              <a:t>（</a:t>
            </a:r>
            <a:r>
              <a:rPr lang="en-US" altLang="zh-CN" sz="2400" b="1" dirty="0" smtClean="0"/>
              <a:t>PMT</a:t>
            </a:r>
            <a:r>
              <a:rPr lang="zh-CN" altLang="en-US" sz="2400" b="1" dirty="0" smtClean="0"/>
              <a:t>）</a:t>
            </a:r>
            <a:r>
              <a:rPr lang="en-US" altLang="zh-CN" sz="2400" b="1" dirty="0" smtClean="0"/>
              <a:t>-&gt; 30%(</a:t>
            </a:r>
            <a:r>
              <a:rPr lang="en-US" altLang="zh-CN" sz="2400" b="1" dirty="0" err="1" smtClean="0"/>
              <a:t>SiPM</a:t>
            </a:r>
            <a:r>
              <a:rPr lang="en-US" altLang="zh-CN" sz="2400" b="1" dirty="0" smtClean="0"/>
              <a:t>)</a:t>
            </a:r>
          </a:p>
        </p:txBody>
      </p:sp>
      <p:sp>
        <p:nvSpPr>
          <p:cNvPr id="13" name="日期占位符 12"/>
          <p:cNvSpPr>
            <a:spLocks noGrp="1"/>
          </p:cNvSpPr>
          <p:nvPr>
            <p:ph type="dt" sz="half" idx="10"/>
          </p:nvPr>
        </p:nvSpPr>
        <p:spPr/>
        <p:txBody>
          <a:bodyPr/>
          <a:lstStyle/>
          <a:p>
            <a:fld id="{082426E1-9B12-48C5-B88F-55388326CCAD}" type="datetime1">
              <a:rPr lang="zh-CN" altLang="en-US" smtClean="0"/>
              <a:pPr/>
              <a:t>2018/6/22</a:t>
            </a:fld>
            <a:endParaRPr lang="zh-CN" altLang="en-US"/>
          </a:p>
        </p:txBody>
      </p:sp>
      <p:sp>
        <p:nvSpPr>
          <p:cNvPr id="14" name="灯片编号占位符 13"/>
          <p:cNvSpPr>
            <a:spLocks noGrp="1"/>
          </p:cNvSpPr>
          <p:nvPr>
            <p:ph type="sldNum" sz="quarter" idx="12"/>
          </p:nvPr>
        </p:nvSpPr>
        <p:spPr/>
        <p:txBody>
          <a:bodyPr/>
          <a:lstStyle/>
          <a:p>
            <a:fld id="{7385845D-03EB-4DAB-A50D-E23CB55FE0D8}" type="slidenum">
              <a:rPr lang="zh-CN" altLang="en-US" smtClean="0"/>
              <a:pPr/>
              <a:t>4</a:t>
            </a:fld>
            <a:endParaRPr lang="zh-CN"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80000" y="180000"/>
            <a:ext cx="5832648" cy="646331"/>
          </a:xfrm>
          <a:prstGeom prst="rect">
            <a:avLst/>
          </a:prstGeom>
          <a:noFill/>
        </p:spPr>
        <p:txBody>
          <a:bodyPr wrap="square" rtlCol="0">
            <a:spAutoFit/>
          </a:bodyPr>
          <a:lstStyle/>
          <a:p>
            <a:r>
              <a:rPr lang="en-US" altLang="zh-CN" sz="3200" b="1" dirty="0" smtClean="0"/>
              <a:t>SIPM</a:t>
            </a:r>
            <a:r>
              <a:rPr lang="zh-CN" altLang="en-US" sz="3600" b="1" dirty="0" smtClean="0"/>
              <a:t>成像</a:t>
            </a:r>
            <a:r>
              <a:rPr lang="zh-CN" altLang="en-US" sz="3200" b="1" dirty="0" smtClean="0"/>
              <a:t>探头的组装设计图 </a:t>
            </a:r>
            <a:endParaRPr lang="zh-CN" altLang="en-US" sz="3200" b="1" dirty="0"/>
          </a:p>
        </p:txBody>
      </p:sp>
      <p:sp>
        <p:nvSpPr>
          <p:cNvPr id="23" name="矩形 22"/>
          <p:cNvSpPr/>
          <p:nvPr/>
        </p:nvSpPr>
        <p:spPr>
          <a:xfrm>
            <a:off x="6550677" y="3431392"/>
            <a:ext cx="953787" cy="369332"/>
          </a:xfrm>
          <a:prstGeom prst="rect">
            <a:avLst/>
          </a:prstGeom>
          <a:scene3d>
            <a:camera prst="isometricOffAxis1Top">
              <a:rot lat="19870902" lon="19477353" rev="2251746"/>
            </a:camera>
            <a:lightRig rig="threePt" dir="t"/>
          </a:scene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Cluster</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24" name="图片 23" descr="装配板.JPG"/>
          <p:cNvPicPr>
            <a:picLocks noChangeAspect="1"/>
          </p:cNvPicPr>
          <p:nvPr/>
        </p:nvPicPr>
        <p:blipFill>
          <a:blip r:embed="rId2" cstate="print"/>
          <a:srcRect l="23288" t="14444" r="24856"/>
          <a:stretch>
            <a:fillRect/>
          </a:stretch>
        </p:blipFill>
        <p:spPr>
          <a:xfrm rot="5400000">
            <a:off x="6096370" y="940492"/>
            <a:ext cx="2160240" cy="2466053"/>
          </a:xfrm>
          <a:prstGeom prst="rect">
            <a:avLst/>
          </a:prstGeom>
        </p:spPr>
      </p:pic>
      <p:pic>
        <p:nvPicPr>
          <p:cNvPr id="25" name="图片 24" descr="装配板21.JPG"/>
          <p:cNvPicPr>
            <a:picLocks noChangeAspect="1"/>
          </p:cNvPicPr>
          <p:nvPr/>
        </p:nvPicPr>
        <p:blipFill>
          <a:blip r:embed="rId3" cstate="print"/>
          <a:srcRect l="22438" t="6751" r="31100"/>
          <a:stretch>
            <a:fillRect/>
          </a:stretch>
        </p:blipFill>
        <p:spPr>
          <a:xfrm rot="5400000">
            <a:off x="2148021" y="3285389"/>
            <a:ext cx="1826488" cy="2536380"/>
          </a:xfrm>
          <a:prstGeom prst="rect">
            <a:avLst/>
          </a:prstGeom>
        </p:spPr>
      </p:pic>
      <p:sp>
        <p:nvSpPr>
          <p:cNvPr id="26" name="矩形 25"/>
          <p:cNvSpPr/>
          <p:nvPr/>
        </p:nvSpPr>
        <p:spPr>
          <a:xfrm>
            <a:off x="5903195" y="3155623"/>
            <a:ext cx="238879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mn-cs"/>
              </a:rPr>
              <a:t>SiPM camera box</a:t>
            </a:r>
            <a:endParaRPr kumimoji="0" lang="zh-CN" alt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7" name="矩形 26"/>
          <p:cNvSpPr/>
          <p:nvPr/>
        </p:nvSpPr>
        <p:spPr>
          <a:xfrm>
            <a:off x="1073938" y="5423181"/>
            <a:ext cx="42398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mn-cs"/>
              </a:rPr>
              <a:t>SiPM camera</a:t>
            </a:r>
            <a:r>
              <a:rPr kumimoji="0" lang="zh-CN" altLang="en-US" sz="24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mn-cs"/>
              </a:rPr>
              <a:t>：</a:t>
            </a: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mn-cs"/>
              </a:rPr>
              <a:t>32×32 </a:t>
            </a:r>
            <a:r>
              <a:rPr kumimoji="0" lang="en-US" altLang="zh-CN" sz="2400" b="0" i="0" u="none" strike="noStrike" kern="1200" cap="none" spc="0" normalizeH="0" baseline="0" noProof="0" dirty="0" err="1">
                <a:ln>
                  <a:noFill/>
                </a:ln>
                <a:solidFill>
                  <a:prstClr val="black"/>
                </a:solidFill>
                <a:effectLst/>
                <a:uLnTx/>
                <a:uFillTx/>
                <a:latin typeface="Times New Roman" pitchFamily="18" charset="0"/>
                <a:ea typeface="宋体" panose="02010600030101010101" pitchFamily="2" charset="-122"/>
                <a:cs typeface="+mn-cs"/>
              </a:rPr>
              <a:t>SiPMs</a:t>
            </a:r>
            <a:endParaRPr kumimoji="0" lang="zh-CN" alt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8" name="右箭头 27"/>
          <p:cNvSpPr/>
          <p:nvPr/>
        </p:nvSpPr>
        <p:spPr>
          <a:xfrm>
            <a:off x="5383195" y="2347161"/>
            <a:ext cx="57606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TextBox 28"/>
          <p:cNvSpPr txBox="1"/>
          <p:nvPr/>
        </p:nvSpPr>
        <p:spPr>
          <a:xfrm>
            <a:off x="3516465" y="1249269"/>
            <a:ext cx="11047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64 ×</a:t>
            </a:r>
            <a:endParaRPr kumimoji="0" lang="zh-CN" altLang="en-US" sz="3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0" name="TextBox 29"/>
          <p:cNvSpPr txBox="1"/>
          <p:nvPr/>
        </p:nvSpPr>
        <p:spPr>
          <a:xfrm>
            <a:off x="2621798" y="3140968"/>
            <a:ext cx="29867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 module has 4×4 </a:t>
            </a:r>
            <a:r>
              <a:rPr kumimoji="0" lang="en-US" altLang="zh-CN" sz="2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SiPMs</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endPar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1" name="右箭头 30"/>
          <p:cNvSpPr/>
          <p:nvPr/>
        </p:nvSpPr>
        <p:spPr>
          <a:xfrm>
            <a:off x="4642385" y="4261742"/>
            <a:ext cx="921702" cy="4292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TextBox 31"/>
          <p:cNvSpPr txBox="1"/>
          <p:nvPr/>
        </p:nvSpPr>
        <p:spPr>
          <a:xfrm>
            <a:off x="6032948" y="5420319"/>
            <a:ext cx="17323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Optical filter</a:t>
            </a:r>
            <a:endParaRPr kumimoji="0" lang="zh-CN" alt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33" name="图片 32" descr="装配板-2.JPG"/>
          <p:cNvPicPr>
            <a:picLocks noChangeAspect="1"/>
          </p:cNvPicPr>
          <p:nvPr/>
        </p:nvPicPr>
        <p:blipFill>
          <a:blip r:embed="rId4" cstate="print"/>
          <a:srcRect l="30313" t="4589" r="27163" b="8271"/>
          <a:stretch>
            <a:fillRect/>
          </a:stretch>
        </p:blipFill>
        <p:spPr>
          <a:xfrm rot="5400000">
            <a:off x="6260484" y="3429755"/>
            <a:ext cx="1731128" cy="2276113"/>
          </a:xfrm>
          <a:prstGeom prst="rect">
            <a:avLst/>
          </a:prstGeom>
        </p:spPr>
      </p:pic>
      <p:sp>
        <p:nvSpPr>
          <p:cNvPr id="34" name="右箭头 33"/>
          <p:cNvSpPr/>
          <p:nvPr/>
        </p:nvSpPr>
        <p:spPr>
          <a:xfrm>
            <a:off x="623408" y="4409400"/>
            <a:ext cx="921702" cy="4292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5" name="图片 5"/>
          <p:cNvPicPr>
            <a:picLocks noChangeAspect="1" noChangeArrowheads="1"/>
          </p:cNvPicPr>
          <p:nvPr/>
        </p:nvPicPr>
        <p:blipFill>
          <a:blip r:embed="rId5" cstate="print"/>
          <a:srcRect l="32986" t="21297" r="34549" b="41975"/>
          <a:stretch>
            <a:fillRect/>
          </a:stretch>
        </p:blipFill>
        <p:spPr bwMode="auto">
          <a:xfrm>
            <a:off x="218977" y="980728"/>
            <a:ext cx="597257" cy="379292"/>
          </a:xfrm>
          <a:prstGeom prst="rect">
            <a:avLst/>
          </a:prstGeom>
          <a:noFill/>
        </p:spPr>
      </p:pic>
      <p:pic>
        <p:nvPicPr>
          <p:cNvPr id="36" name="图片 6"/>
          <p:cNvPicPr>
            <a:picLocks noChangeAspect="1" noChangeArrowheads="1"/>
          </p:cNvPicPr>
          <p:nvPr/>
        </p:nvPicPr>
        <p:blipFill>
          <a:blip r:embed="rId6" cstate="print"/>
          <a:srcRect l="26736" t="10802" r="27257" b="24074"/>
          <a:stretch>
            <a:fillRect/>
          </a:stretch>
        </p:blipFill>
        <p:spPr bwMode="auto">
          <a:xfrm>
            <a:off x="123328" y="1466761"/>
            <a:ext cx="717564" cy="573019"/>
          </a:xfrm>
          <a:prstGeom prst="rect">
            <a:avLst/>
          </a:prstGeom>
          <a:noFill/>
        </p:spPr>
      </p:pic>
      <p:pic>
        <p:nvPicPr>
          <p:cNvPr id="37" name="图片 36"/>
          <p:cNvPicPr>
            <a:picLocks noChangeAspect="1"/>
          </p:cNvPicPr>
          <p:nvPr/>
        </p:nvPicPr>
        <p:blipFill rotWithShape="1">
          <a:blip r:embed="rId7" cstate="print">
            <a:extLst>
              <a:ext uri="{28A0092B-C50C-407E-A947-70E740481C1C}">
                <a14:useLocalDpi xmlns:a14="http://schemas.microsoft.com/office/drawing/2010/main" xmlns="" val="0"/>
              </a:ext>
            </a:extLst>
          </a:blip>
          <a:srcRect l="23750" t="4933" r="34250" b="18158"/>
          <a:stretch/>
        </p:blipFill>
        <p:spPr>
          <a:xfrm>
            <a:off x="1147767" y="2944389"/>
            <a:ext cx="645308" cy="1161554"/>
          </a:xfrm>
          <a:prstGeom prst="rect">
            <a:avLst/>
          </a:prstGeom>
        </p:spPr>
      </p:pic>
      <p:sp>
        <p:nvSpPr>
          <p:cNvPr id="38" name="右箭头 37"/>
          <p:cNvSpPr/>
          <p:nvPr/>
        </p:nvSpPr>
        <p:spPr>
          <a:xfrm>
            <a:off x="2396845" y="2297420"/>
            <a:ext cx="57606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9" name="内容占位符 3" descr="电子组件装配图2.png"/>
          <p:cNvPicPr>
            <a:picLocks noChangeAspect="1"/>
          </p:cNvPicPr>
          <p:nvPr/>
        </p:nvPicPr>
        <p:blipFill>
          <a:blip r:embed="rId8" cstate="print"/>
          <a:srcRect l="14514" t="6996" r="24272" b="5499"/>
          <a:stretch>
            <a:fillRect/>
          </a:stretch>
        </p:blipFill>
        <p:spPr>
          <a:xfrm>
            <a:off x="3230292" y="1844825"/>
            <a:ext cx="1596214" cy="1272344"/>
          </a:xfrm>
          <a:prstGeom prst="rect">
            <a:avLst/>
          </a:prstGeom>
        </p:spPr>
      </p:pic>
      <p:pic>
        <p:nvPicPr>
          <p:cNvPr id="40" name="图片 39"/>
          <p:cNvPicPr>
            <a:picLocks noChangeAspect="1"/>
          </p:cNvPicPr>
          <p:nvPr/>
        </p:nvPicPr>
        <p:blipFill rotWithShape="1">
          <a:blip r:embed="rId9" cstate="print">
            <a:extLst>
              <a:ext uri="{28A0092B-C50C-407E-A947-70E740481C1C}">
                <a14:useLocalDpi xmlns:a14="http://schemas.microsoft.com/office/drawing/2010/main" xmlns="" val="0"/>
              </a:ext>
            </a:extLst>
          </a:blip>
          <a:srcRect l="29001" t="51050" r="38800" b="23750"/>
          <a:stretch/>
        </p:blipFill>
        <p:spPr>
          <a:xfrm>
            <a:off x="199859" y="2174489"/>
            <a:ext cx="659849" cy="688538"/>
          </a:xfrm>
          <a:prstGeom prst="rect">
            <a:avLst/>
          </a:prstGeom>
        </p:spPr>
      </p:pic>
      <p:pic>
        <p:nvPicPr>
          <p:cNvPr id="41" name="图片 40"/>
          <p:cNvPicPr>
            <a:picLocks noChangeAspect="1"/>
          </p:cNvPicPr>
          <p:nvPr/>
        </p:nvPicPr>
        <p:blipFill rotWithShape="1">
          <a:blip r:embed="rId10" cstate="print">
            <a:extLst>
              <a:ext uri="{28A0092B-C50C-407E-A947-70E740481C1C}">
                <a14:useLocalDpi xmlns:a14="http://schemas.microsoft.com/office/drawing/2010/main" xmlns="" val="0"/>
              </a:ext>
            </a:extLst>
          </a:blip>
          <a:srcRect l="33084" t="45713" r="50116" b="42737"/>
          <a:stretch/>
        </p:blipFill>
        <p:spPr>
          <a:xfrm>
            <a:off x="172723" y="2935900"/>
            <a:ext cx="755320" cy="692377"/>
          </a:xfrm>
          <a:prstGeom prst="rect">
            <a:avLst/>
          </a:prstGeom>
        </p:spPr>
      </p:pic>
      <p:pic>
        <p:nvPicPr>
          <p:cNvPr id="42" name="图片 41"/>
          <p:cNvPicPr>
            <a:picLocks noChangeAspect="1"/>
          </p:cNvPicPr>
          <p:nvPr/>
        </p:nvPicPr>
        <p:blipFill rotWithShape="1">
          <a:blip r:embed="rId11" cstate="print">
            <a:extLst>
              <a:ext uri="{28A0092B-C50C-407E-A947-70E740481C1C}">
                <a14:useLocalDpi xmlns:a14="http://schemas.microsoft.com/office/drawing/2010/main" xmlns="" val="0"/>
              </a:ext>
            </a:extLst>
          </a:blip>
          <a:srcRect l="3568" t="13076" r="6833" b="13425"/>
          <a:stretch/>
        </p:blipFill>
        <p:spPr>
          <a:xfrm>
            <a:off x="1043165" y="1895701"/>
            <a:ext cx="906645" cy="991643"/>
          </a:xfrm>
          <a:prstGeom prst="rect">
            <a:avLst/>
          </a:prstGeom>
        </p:spPr>
      </p:pic>
      <p:pic>
        <p:nvPicPr>
          <p:cNvPr id="43" name="图片 42"/>
          <p:cNvPicPr>
            <a:picLocks noChangeAspect="1"/>
          </p:cNvPicPr>
          <p:nvPr/>
        </p:nvPicPr>
        <p:blipFill rotWithShape="1">
          <a:blip r:embed="rId12" cstate="print">
            <a:extLst>
              <a:ext uri="{28A0092B-C50C-407E-A947-70E740481C1C}">
                <a14:useLocalDpi xmlns:a14="http://schemas.microsoft.com/office/drawing/2010/main" xmlns="" val="0"/>
              </a:ext>
            </a:extLst>
          </a:blip>
          <a:srcRect l="3335" t="16051" b="26200"/>
          <a:stretch/>
        </p:blipFill>
        <p:spPr>
          <a:xfrm>
            <a:off x="986887" y="1059039"/>
            <a:ext cx="997936" cy="794913"/>
          </a:xfrm>
          <a:prstGeom prst="rect">
            <a:avLst/>
          </a:prstGeom>
        </p:spPr>
      </p:pic>
      <p:sp>
        <p:nvSpPr>
          <p:cNvPr id="44" name="文本框 31">
            <a:extLst>
              <a:ext uri="{FF2B5EF4-FFF2-40B4-BE49-F238E27FC236}">
                <a16:creationId xmlns="" xmlns:a16="http://schemas.microsoft.com/office/drawing/2014/main" id="{01FE744F-F52E-466C-9958-9EB838F60BCB}"/>
              </a:ext>
            </a:extLst>
          </p:cNvPr>
          <p:cNvSpPr txBox="1"/>
          <p:nvPr/>
        </p:nvSpPr>
        <p:spPr>
          <a:xfrm>
            <a:off x="1452706" y="6021288"/>
            <a:ext cx="5753498" cy="461665"/>
          </a:xfrm>
          <a:prstGeom prst="rect">
            <a:avLst/>
          </a:prstGeom>
          <a:noFill/>
        </p:spPr>
        <p:txBody>
          <a:bodyPr wrap="none" rtlCol="0">
            <a:spAutoFit/>
          </a:bodyPr>
          <a:lstStyle/>
          <a:p>
            <a:r>
              <a:rPr lang="zh-CN" altLang="en-US" sz="2400" b="1" dirty="0"/>
              <a:t>在云南大学洁净室完成组装、调试和刻度</a:t>
            </a:r>
            <a:endParaRPr lang="en-US" altLang="zh-CN" sz="2400" b="1" dirty="0"/>
          </a:p>
        </p:txBody>
      </p:sp>
      <p:sp>
        <p:nvSpPr>
          <p:cNvPr id="45" name="日期占位符 44"/>
          <p:cNvSpPr>
            <a:spLocks noGrp="1"/>
          </p:cNvSpPr>
          <p:nvPr>
            <p:ph type="dt" sz="half" idx="10"/>
          </p:nvPr>
        </p:nvSpPr>
        <p:spPr/>
        <p:txBody>
          <a:bodyPr/>
          <a:lstStyle/>
          <a:p>
            <a:fld id="{75131B69-6823-4373-9A94-B6FE4313E65E}" type="datetime1">
              <a:rPr lang="zh-CN" altLang="en-US" smtClean="0"/>
              <a:pPr/>
              <a:t>2018/6/22</a:t>
            </a:fld>
            <a:endParaRPr lang="zh-CN" altLang="en-US"/>
          </a:p>
        </p:txBody>
      </p:sp>
      <p:sp>
        <p:nvSpPr>
          <p:cNvPr id="46" name="灯片编号占位符 45"/>
          <p:cNvSpPr>
            <a:spLocks noGrp="1"/>
          </p:cNvSpPr>
          <p:nvPr>
            <p:ph type="sldNum" sz="quarter" idx="12"/>
          </p:nvPr>
        </p:nvSpPr>
        <p:spPr/>
        <p:txBody>
          <a:bodyPr/>
          <a:lstStyle/>
          <a:p>
            <a:fld id="{7385845D-03EB-4DAB-A50D-E23CB55FE0D8}" type="slidenum">
              <a:rPr lang="zh-CN" altLang="en-US" smtClean="0"/>
              <a:pPr/>
              <a:t>5</a:t>
            </a:fld>
            <a:endParaRPr lang="zh-CN"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xmlns="" val="0"/>
              </a:ext>
            </a:extLst>
          </a:blip>
          <a:srcRect l="23225" t="24801" r="13776" b="11151"/>
          <a:stretch/>
        </p:blipFill>
        <p:spPr>
          <a:xfrm>
            <a:off x="6228000" y="1800000"/>
            <a:ext cx="2880000" cy="2196000"/>
          </a:xfrm>
          <a:prstGeom prst="rect">
            <a:avLst/>
          </a:prstGeom>
        </p:spPr>
      </p:pic>
      <p:pic>
        <p:nvPicPr>
          <p:cNvPr id="3" name="图片 2" descr="图片1.png"/>
          <p:cNvPicPr>
            <a:picLocks noChangeAspect="1"/>
          </p:cNvPicPr>
          <p:nvPr/>
        </p:nvPicPr>
        <p:blipFill>
          <a:blip r:embed="rId3" cstate="print"/>
          <a:stretch>
            <a:fillRect/>
          </a:stretch>
        </p:blipFill>
        <p:spPr>
          <a:xfrm>
            <a:off x="36000" y="1080000"/>
            <a:ext cx="6479592" cy="3245066"/>
          </a:xfrm>
          <a:prstGeom prst="rect">
            <a:avLst/>
          </a:prstGeom>
        </p:spPr>
      </p:pic>
      <p:sp>
        <p:nvSpPr>
          <p:cNvPr id="4" name="TextBox 3"/>
          <p:cNvSpPr txBox="1"/>
          <p:nvPr/>
        </p:nvSpPr>
        <p:spPr>
          <a:xfrm>
            <a:off x="180000" y="180000"/>
            <a:ext cx="5184088" cy="584775"/>
          </a:xfrm>
          <a:prstGeom prst="rect">
            <a:avLst/>
          </a:prstGeom>
          <a:noFill/>
        </p:spPr>
        <p:txBody>
          <a:bodyPr wrap="square" rtlCol="0">
            <a:spAutoFit/>
          </a:bodyPr>
          <a:lstStyle/>
          <a:p>
            <a:r>
              <a:rPr lang="en-US" altLang="zh-CN" sz="3200" b="1" dirty="0" smtClean="0"/>
              <a:t>Sub - </a:t>
            </a:r>
            <a:r>
              <a:rPr lang="en-US" altLang="zh-CN" sz="3200" b="1" dirty="0" err="1" smtClean="0"/>
              <a:t>Clutser</a:t>
            </a:r>
            <a:r>
              <a:rPr lang="zh-CN" altLang="en-US" sz="3200" b="1" dirty="0" smtClean="0"/>
              <a:t>的组装设计图 </a:t>
            </a:r>
            <a:endParaRPr lang="zh-CN" altLang="en-US" sz="3200" b="1" dirty="0"/>
          </a:p>
        </p:txBody>
      </p:sp>
      <p:sp>
        <p:nvSpPr>
          <p:cNvPr id="5" name="TextBox 4"/>
          <p:cNvSpPr txBox="1"/>
          <p:nvPr/>
        </p:nvSpPr>
        <p:spPr>
          <a:xfrm>
            <a:off x="252000" y="4699010"/>
            <a:ext cx="8640000" cy="175432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zh-CN" altLang="en-US"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光收集器</a:t>
            </a:r>
            <a:r>
              <a:rPr kumimoji="0" lang="en-US" altLang="zh-CN"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(Winston cone): </a:t>
            </a:r>
            <a:r>
              <a:rPr kumimoji="0" lang="zh-CN" altLang="en-US"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增加像素的光接收面积</a:t>
            </a:r>
            <a:endParaRPr kumimoji="0" lang="en-US" altLang="zh-CN"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altLang="zh-CN"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SiPM</a:t>
            </a:r>
            <a:r>
              <a:rPr kumimoji="0" lang="zh-CN" altLang="en-US"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前置放大电路板（</a:t>
            </a:r>
            <a:r>
              <a:rPr kumimoji="0" lang="en-US" altLang="zh-CN"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SiPM board</a:t>
            </a:r>
            <a:r>
              <a:rPr kumimoji="0" lang="zh-CN" altLang="en-US"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16 </a:t>
            </a:r>
            <a:r>
              <a:rPr kumimoji="0" lang="en-US" altLang="zh-CN"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SiPMs</a:t>
            </a:r>
            <a:r>
              <a:rPr kumimoji="0" lang="en-US" altLang="zh-CN"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16 temperature sensors (embedded in the SiPM chip ), and 16 pre-amplifiers </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zh-CN" altLang="en-US"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电压温度补偿回路（</a:t>
            </a:r>
            <a:r>
              <a:rPr kumimoji="0" lang="en-US" altLang="zh-CN"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SLC</a:t>
            </a:r>
            <a:r>
              <a:rPr kumimoji="0" lang="zh-CN" altLang="en-US"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16</a:t>
            </a:r>
            <a:r>
              <a:rPr kumimoji="0" lang="zh-CN" altLang="en-US"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路独立可调、独立输出的电压温度补偿回路</a:t>
            </a:r>
            <a:endParaRPr kumimoji="0" lang="en-US" altLang="zh-CN"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zh-CN" altLang="en-US"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模拟放大电路板</a:t>
            </a:r>
            <a:r>
              <a:rPr kumimoji="0" lang="en-US" altLang="zh-CN"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16 channels of amplifier circuit </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zh-CN" altLang="en-US"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数字电路板</a:t>
            </a:r>
            <a:r>
              <a:rPr kumimoji="0" lang="en-US" altLang="zh-CN"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50 MHz FADC and FPGA </a:t>
            </a:r>
          </a:p>
        </p:txBody>
      </p:sp>
      <p:sp>
        <p:nvSpPr>
          <p:cNvPr id="6" name="日期占位符 5"/>
          <p:cNvSpPr>
            <a:spLocks noGrp="1"/>
          </p:cNvSpPr>
          <p:nvPr>
            <p:ph type="dt" sz="half" idx="10"/>
          </p:nvPr>
        </p:nvSpPr>
        <p:spPr/>
        <p:txBody>
          <a:bodyPr/>
          <a:lstStyle/>
          <a:p>
            <a:fld id="{B974ABD0-1C93-4777-9AA5-07D7C4D600D1}" type="datetime1">
              <a:rPr lang="zh-CN" altLang="en-US" smtClean="0"/>
              <a:pPr/>
              <a:t>2018/6/22</a:t>
            </a:fld>
            <a:endParaRPr lang="zh-CN" altLang="en-US"/>
          </a:p>
        </p:txBody>
      </p:sp>
      <p:sp>
        <p:nvSpPr>
          <p:cNvPr id="7" name="灯片编号占位符 6"/>
          <p:cNvSpPr>
            <a:spLocks noGrp="1"/>
          </p:cNvSpPr>
          <p:nvPr>
            <p:ph type="sldNum" sz="quarter" idx="12"/>
          </p:nvPr>
        </p:nvSpPr>
        <p:spPr/>
        <p:txBody>
          <a:bodyPr/>
          <a:lstStyle/>
          <a:p>
            <a:fld id="{7385845D-03EB-4DAB-A50D-E23CB55FE0D8}" type="slidenum">
              <a:rPr lang="zh-CN" altLang="en-US" smtClean="0"/>
              <a:pPr/>
              <a:t>6</a:t>
            </a:fld>
            <a:endParaRPr lang="zh-CN"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3"/>
          <p:cNvGrpSpPr/>
          <p:nvPr/>
        </p:nvGrpSpPr>
        <p:grpSpPr>
          <a:xfrm>
            <a:off x="180000" y="792000"/>
            <a:ext cx="5165200" cy="2832450"/>
            <a:chOff x="385697" y="2611063"/>
            <a:chExt cx="8042958" cy="3604591"/>
          </a:xfrm>
        </p:grpSpPr>
        <p:sp>
          <p:nvSpPr>
            <p:cNvPr id="35" name="圆角矩形 34"/>
            <p:cNvSpPr/>
            <p:nvPr/>
          </p:nvSpPr>
          <p:spPr>
            <a:xfrm>
              <a:off x="539552" y="4017879"/>
              <a:ext cx="4014979" cy="933694"/>
            </a:xfrm>
            <a:prstGeom prst="roundRect">
              <a:avLst/>
            </a:prstGeom>
            <a:solidFill>
              <a:schemeClr val="bg1"/>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cxnSp>
          <p:nvCxnSpPr>
            <p:cNvPr id="36" name="直接连接符 35"/>
            <p:cNvCxnSpPr/>
            <p:nvPr/>
          </p:nvCxnSpPr>
          <p:spPr>
            <a:xfrm>
              <a:off x="1707933" y="5129896"/>
              <a:ext cx="4471869" cy="0"/>
            </a:xfrm>
            <a:prstGeom prst="line">
              <a:avLst/>
            </a:prstGeom>
          </p:spPr>
          <p:style>
            <a:lnRef idx="2">
              <a:schemeClr val="dk1"/>
            </a:lnRef>
            <a:fillRef idx="0">
              <a:schemeClr val="dk1"/>
            </a:fillRef>
            <a:effectRef idx="1">
              <a:schemeClr val="dk1"/>
            </a:effectRef>
            <a:fontRef idx="minor">
              <a:schemeClr val="tx1"/>
            </a:fontRef>
          </p:style>
        </p:cxnSp>
        <p:cxnSp>
          <p:nvCxnSpPr>
            <p:cNvPr id="37" name="直接连接符 36"/>
            <p:cNvCxnSpPr/>
            <p:nvPr/>
          </p:nvCxnSpPr>
          <p:spPr>
            <a:xfrm>
              <a:off x="4021449" y="3789040"/>
              <a:ext cx="0" cy="487847"/>
            </a:xfrm>
            <a:prstGeom prst="line">
              <a:avLst/>
            </a:prstGeom>
          </p:spPr>
          <p:style>
            <a:lnRef idx="2">
              <a:schemeClr val="dk1"/>
            </a:lnRef>
            <a:fillRef idx="0">
              <a:schemeClr val="dk1"/>
            </a:fillRef>
            <a:effectRef idx="1">
              <a:schemeClr val="dk1"/>
            </a:effectRef>
            <a:fontRef idx="minor">
              <a:schemeClr val="tx1"/>
            </a:fontRef>
          </p:style>
        </p:cxnSp>
        <p:cxnSp>
          <p:nvCxnSpPr>
            <p:cNvPr id="38" name="直接连接符 37"/>
            <p:cNvCxnSpPr/>
            <p:nvPr/>
          </p:nvCxnSpPr>
          <p:spPr>
            <a:xfrm>
              <a:off x="4021449" y="4417275"/>
              <a:ext cx="0" cy="699796"/>
            </a:xfrm>
            <a:prstGeom prst="line">
              <a:avLst/>
            </a:prstGeom>
          </p:spPr>
          <p:style>
            <a:lnRef idx="2">
              <a:schemeClr val="dk1"/>
            </a:lnRef>
            <a:fillRef idx="0">
              <a:schemeClr val="dk1"/>
            </a:fillRef>
            <a:effectRef idx="1">
              <a:schemeClr val="dk1"/>
            </a:effectRef>
            <a:fontRef idx="minor">
              <a:schemeClr val="tx1"/>
            </a:fontRef>
          </p:style>
        </p:cxnSp>
        <p:sp>
          <p:nvSpPr>
            <p:cNvPr id="39" name="等腰三角形 41"/>
            <p:cNvSpPr/>
            <p:nvPr/>
          </p:nvSpPr>
          <p:spPr>
            <a:xfrm>
              <a:off x="3808031" y="4276887"/>
              <a:ext cx="426837" cy="3796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40" name="TextBox 144"/>
            <p:cNvSpPr txBox="1"/>
            <p:nvPr/>
          </p:nvSpPr>
          <p:spPr>
            <a:xfrm>
              <a:off x="4351861" y="5308220"/>
              <a:ext cx="4315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R2</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nvGrpSpPr>
            <p:cNvPr id="6" name="组合 40"/>
            <p:cNvGrpSpPr/>
            <p:nvPr/>
          </p:nvGrpSpPr>
          <p:grpSpPr>
            <a:xfrm>
              <a:off x="4968197" y="4077265"/>
              <a:ext cx="3460458" cy="2138389"/>
              <a:chOff x="4334988" y="3799686"/>
              <a:chExt cx="3460458" cy="2138389"/>
            </a:xfrm>
          </p:grpSpPr>
          <p:cxnSp>
            <p:nvCxnSpPr>
              <p:cNvPr id="79" name="直接连接符 78"/>
              <p:cNvCxnSpPr/>
              <p:nvPr/>
            </p:nvCxnSpPr>
            <p:spPr>
              <a:xfrm>
                <a:off x="4460152" y="4839492"/>
                <a:ext cx="0" cy="688293"/>
              </a:xfrm>
              <a:prstGeom prst="line">
                <a:avLst/>
              </a:prstGeom>
            </p:spPr>
            <p:style>
              <a:lnRef idx="2">
                <a:schemeClr val="dk1"/>
              </a:lnRef>
              <a:fillRef idx="0">
                <a:schemeClr val="dk1"/>
              </a:fillRef>
              <a:effectRef idx="1">
                <a:schemeClr val="dk1"/>
              </a:effectRef>
              <a:fontRef idx="minor">
                <a:schemeClr val="tx1"/>
              </a:fontRef>
            </p:style>
          </p:cxnSp>
          <p:cxnSp>
            <p:nvCxnSpPr>
              <p:cNvPr id="80" name="直接连接符 79"/>
              <p:cNvCxnSpPr/>
              <p:nvPr/>
            </p:nvCxnSpPr>
            <p:spPr>
              <a:xfrm>
                <a:off x="5551388" y="4322725"/>
                <a:ext cx="1333867" cy="0"/>
              </a:xfrm>
              <a:prstGeom prst="line">
                <a:avLst/>
              </a:prstGeom>
            </p:spPr>
            <p:style>
              <a:lnRef idx="2">
                <a:schemeClr val="dk1"/>
              </a:lnRef>
              <a:fillRef idx="0">
                <a:schemeClr val="dk1"/>
              </a:fillRef>
              <a:effectRef idx="1">
                <a:schemeClr val="dk1"/>
              </a:effectRef>
              <a:fontRef idx="minor">
                <a:schemeClr val="tx1"/>
              </a:fontRef>
            </p:style>
          </p:cxnSp>
          <p:cxnSp>
            <p:nvCxnSpPr>
              <p:cNvPr id="81" name="直接连接符 80"/>
              <p:cNvCxnSpPr/>
              <p:nvPr/>
            </p:nvCxnSpPr>
            <p:spPr>
              <a:xfrm>
                <a:off x="5764807" y="5201523"/>
                <a:ext cx="480191" cy="0"/>
              </a:xfrm>
              <a:prstGeom prst="line">
                <a:avLst/>
              </a:prstGeom>
            </p:spPr>
            <p:style>
              <a:lnRef idx="2">
                <a:schemeClr val="dk1"/>
              </a:lnRef>
              <a:fillRef idx="0">
                <a:schemeClr val="dk1"/>
              </a:fillRef>
              <a:effectRef idx="1">
                <a:schemeClr val="dk1"/>
              </a:effectRef>
              <a:fontRef idx="minor">
                <a:schemeClr val="tx1"/>
              </a:fontRef>
            </p:style>
          </p:cxnSp>
          <p:sp>
            <p:nvSpPr>
              <p:cNvPr id="82" name="圆角矩形 81"/>
              <p:cNvSpPr/>
              <p:nvPr/>
            </p:nvSpPr>
            <p:spPr>
              <a:xfrm>
                <a:off x="6138289" y="4290708"/>
                <a:ext cx="266773" cy="542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cxnSp>
            <p:nvCxnSpPr>
              <p:cNvPr id="83" name="直接连接符 82"/>
              <p:cNvCxnSpPr/>
              <p:nvPr/>
            </p:nvCxnSpPr>
            <p:spPr>
              <a:xfrm>
                <a:off x="6778544" y="5038830"/>
                <a:ext cx="976671" cy="0"/>
              </a:xfrm>
              <a:prstGeom prst="line">
                <a:avLst/>
              </a:prstGeom>
            </p:spPr>
            <p:style>
              <a:lnRef idx="2">
                <a:schemeClr val="dk1"/>
              </a:lnRef>
              <a:fillRef idx="0">
                <a:schemeClr val="dk1"/>
              </a:fillRef>
              <a:effectRef idx="1">
                <a:schemeClr val="dk1"/>
              </a:effectRef>
              <a:fontRef idx="minor">
                <a:schemeClr val="tx1"/>
              </a:fontRef>
            </p:style>
          </p:cxnSp>
          <p:cxnSp>
            <p:nvCxnSpPr>
              <p:cNvPr id="84" name="直接连接符 83"/>
              <p:cNvCxnSpPr/>
              <p:nvPr/>
            </p:nvCxnSpPr>
            <p:spPr>
              <a:xfrm>
                <a:off x="6889075" y="4333832"/>
                <a:ext cx="0" cy="704998"/>
              </a:xfrm>
              <a:prstGeom prst="line">
                <a:avLst/>
              </a:prstGeom>
            </p:spPr>
            <p:style>
              <a:lnRef idx="2">
                <a:schemeClr val="dk1"/>
              </a:lnRef>
              <a:fillRef idx="0">
                <a:schemeClr val="dk1"/>
              </a:fillRef>
              <a:effectRef idx="1">
                <a:schemeClr val="dk1"/>
              </a:effectRef>
              <a:fontRef idx="minor">
                <a:schemeClr val="tx1"/>
              </a:fontRef>
            </p:style>
          </p:cxnSp>
          <p:cxnSp>
            <p:nvCxnSpPr>
              <p:cNvPr id="85" name="直接连接符 84"/>
              <p:cNvCxnSpPr/>
              <p:nvPr/>
            </p:nvCxnSpPr>
            <p:spPr>
              <a:xfrm>
                <a:off x="5562316" y="4312923"/>
                <a:ext cx="0" cy="542307"/>
              </a:xfrm>
              <a:prstGeom prst="line">
                <a:avLst/>
              </a:prstGeom>
            </p:spPr>
            <p:style>
              <a:lnRef idx="2">
                <a:schemeClr val="dk1"/>
              </a:lnRef>
              <a:fillRef idx="0">
                <a:schemeClr val="dk1"/>
              </a:fillRef>
              <a:effectRef idx="1">
                <a:schemeClr val="dk1"/>
              </a:effectRef>
              <a:fontRef idx="minor">
                <a:schemeClr val="tx1"/>
              </a:fontRef>
            </p:style>
          </p:cxnSp>
          <p:sp>
            <p:nvSpPr>
              <p:cNvPr id="86" name="TextBox 125"/>
              <p:cNvSpPr txBox="1"/>
              <p:nvPr/>
            </p:nvSpPr>
            <p:spPr>
              <a:xfrm>
                <a:off x="5978166" y="3799686"/>
                <a:ext cx="4315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R4</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nvGrpSpPr>
              <p:cNvPr id="7" name="组合 48"/>
              <p:cNvGrpSpPr/>
              <p:nvPr/>
            </p:nvGrpSpPr>
            <p:grpSpPr>
              <a:xfrm>
                <a:off x="6155986" y="4584474"/>
                <a:ext cx="622568" cy="833977"/>
                <a:chOff x="2600951" y="4179341"/>
                <a:chExt cx="672068" cy="901508"/>
              </a:xfrm>
            </p:grpSpPr>
            <p:sp>
              <p:nvSpPr>
                <p:cNvPr id="107" name="等腰三角形 7"/>
                <p:cNvSpPr/>
                <p:nvPr/>
              </p:nvSpPr>
              <p:spPr>
                <a:xfrm rot="5400000">
                  <a:off x="2574679" y="4382508"/>
                  <a:ext cx="820710" cy="57597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08" name="TextBox 16"/>
                <p:cNvSpPr txBox="1"/>
                <p:nvPr/>
              </p:nvSpPr>
              <p:spPr>
                <a:xfrm>
                  <a:off x="2600951" y="4179341"/>
                  <a:ext cx="336795" cy="8891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grpSp>
            <p:nvGrpSpPr>
              <p:cNvPr id="8" name="组合 78"/>
              <p:cNvGrpSpPr/>
              <p:nvPr/>
            </p:nvGrpSpPr>
            <p:grpSpPr>
              <a:xfrm>
                <a:off x="5647203" y="5196931"/>
                <a:ext cx="266817" cy="399683"/>
                <a:chOff x="2051720" y="4797152"/>
                <a:chExt cx="288032" cy="432048"/>
              </a:xfrm>
            </p:grpSpPr>
            <p:grpSp>
              <p:nvGrpSpPr>
                <p:cNvPr id="9" name="组合 73"/>
                <p:cNvGrpSpPr/>
                <p:nvPr/>
              </p:nvGrpSpPr>
              <p:grpSpPr>
                <a:xfrm>
                  <a:off x="2051720" y="5076800"/>
                  <a:ext cx="288032" cy="152400"/>
                  <a:chOff x="7308304" y="5157192"/>
                  <a:chExt cx="288032" cy="152400"/>
                </a:xfrm>
              </p:grpSpPr>
              <p:cxnSp>
                <p:nvCxnSpPr>
                  <p:cNvPr id="104" name="直接连接符 74"/>
                  <p:cNvCxnSpPr/>
                  <p:nvPr/>
                </p:nvCxnSpPr>
                <p:spPr>
                  <a:xfrm>
                    <a:off x="7308304" y="5157192"/>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105" name="直接连接符 104"/>
                  <p:cNvCxnSpPr/>
                  <p:nvPr/>
                </p:nvCxnSpPr>
                <p:spPr>
                  <a:xfrm>
                    <a:off x="7386964" y="5309592"/>
                    <a:ext cx="135632" cy="0"/>
                  </a:xfrm>
                  <a:prstGeom prst="line">
                    <a:avLst/>
                  </a:prstGeom>
                </p:spPr>
                <p:style>
                  <a:lnRef idx="2">
                    <a:schemeClr val="dk1"/>
                  </a:lnRef>
                  <a:fillRef idx="0">
                    <a:schemeClr val="dk1"/>
                  </a:fillRef>
                  <a:effectRef idx="1">
                    <a:schemeClr val="dk1"/>
                  </a:effectRef>
                  <a:fontRef idx="minor">
                    <a:schemeClr val="tx1"/>
                  </a:fontRef>
                </p:style>
              </p:cxnSp>
              <p:cxnSp>
                <p:nvCxnSpPr>
                  <p:cNvPr id="106" name="直接连接符 39"/>
                  <p:cNvCxnSpPr/>
                  <p:nvPr/>
                </p:nvCxnSpPr>
                <p:spPr>
                  <a:xfrm>
                    <a:off x="7350801" y="5229200"/>
                    <a:ext cx="207640" cy="0"/>
                  </a:xfrm>
                  <a:prstGeom prst="line">
                    <a:avLst/>
                  </a:prstGeom>
                </p:spPr>
                <p:style>
                  <a:lnRef idx="2">
                    <a:schemeClr val="dk1"/>
                  </a:lnRef>
                  <a:fillRef idx="0">
                    <a:schemeClr val="dk1"/>
                  </a:fillRef>
                  <a:effectRef idx="1">
                    <a:schemeClr val="dk1"/>
                  </a:effectRef>
                  <a:fontRef idx="minor">
                    <a:schemeClr val="tx1"/>
                  </a:fontRef>
                </p:style>
              </p:cxnSp>
            </p:grpSp>
            <p:cxnSp>
              <p:nvCxnSpPr>
                <p:cNvPr id="103" name="直接连接符 36"/>
                <p:cNvCxnSpPr/>
                <p:nvPr/>
              </p:nvCxnSpPr>
              <p:spPr>
                <a:xfrm>
                  <a:off x="2185620" y="4797152"/>
                  <a:ext cx="0" cy="288032"/>
                </a:xfrm>
                <a:prstGeom prst="line">
                  <a:avLst/>
                </a:prstGeom>
              </p:spPr>
              <p:style>
                <a:lnRef idx="2">
                  <a:schemeClr val="dk1"/>
                </a:lnRef>
                <a:fillRef idx="0">
                  <a:schemeClr val="dk1"/>
                </a:fillRef>
                <a:effectRef idx="1">
                  <a:schemeClr val="dk1"/>
                </a:effectRef>
                <a:fontRef idx="minor">
                  <a:schemeClr val="tx1"/>
                </a:fontRef>
              </p:style>
            </p:cxnSp>
          </p:grpSp>
          <p:sp>
            <p:nvSpPr>
              <p:cNvPr id="90" name="圆角矩形 89"/>
              <p:cNvSpPr/>
              <p:nvPr/>
            </p:nvSpPr>
            <p:spPr>
              <a:xfrm>
                <a:off x="4431593" y="5045980"/>
                <a:ext cx="69722" cy="2753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78"/>
              <p:cNvGrpSpPr/>
              <p:nvPr/>
            </p:nvGrpSpPr>
            <p:grpSpPr>
              <a:xfrm>
                <a:off x="4334988" y="5314395"/>
                <a:ext cx="266817" cy="399697"/>
                <a:chOff x="2051720" y="4797152"/>
                <a:chExt cx="288032" cy="432065"/>
              </a:xfrm>
            </p:grpSpPr>
            <p:grpSp>
              <p:nvGrpSpPr>
                <p:cNvPr id="11" name="组合 73"/>
                <p:cNvGrpSpPr/>
                <p:nvPr/>
              </p:nvGrpSpPr>
              <p:grpSpPr>
                <a:xfrm>
                  <a:off x="2051720" y="5076816"/>
                  <a:ext cx="288032" cy="152401"/>
                  <a:chOff x="7308304" y="5157192"/>
                  <a:chExt cx="288032" cy="152400"/>
                </a:xfrm>
              </p:grpSpPr>
              <p:cxnSp>
                <p:nvCxnSpPr>
                  <p:cNvPr id="99" name="直接连接符 74"/>
                  <p:cNvCxnSpPr/>
                  <p:nvPr/>
                </p:nvCxnSpPr>
                <p:spPr>
                  <a:xfrm>
                    <a:off x="7308304" y="5157192"/>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100" name="直接连接符 99"/>
                  <p:cNvCxnSpPr/>
                  <p:nvPr/>
                </p:nvCxnSpPr>
                <p:spPr>
                  <a:xfrm>
                    <a:off x="7386964" y="5309592"/>
                    <a:ext cx="135632" cy="0"/>
                  </a:xfrm>
                  <a:prstGeom prst="line">
                    <a:avLst/>
                  </a:prstGeom>
                </p:spPr>
                <p:style>
                  <a:lnRef idx="2">
                    <a:schemeClr val="dk1"/>
                  </a:lnRef>
                  <a:fillRef idx="0">
                    <a:schemeClr val="dk1"/>
                  </a:fillRef>
                  <a:effectRef idx="1">
                    <a:schemeClr val="dk1"/>
                  </a:effectRef>
                  <a:fontRef idx="minor">
                    <a:schemeClr val="tx1"/>
                  </a:fontRef>
                </p:style>
              </p:cxnSp>
              <p:cxnSp>
                <p:nvCxnSpPr>
                  <p:cNvPr id="101" name="直接连接符 100"/>
                  <p:cNvCxnSpPr/>
                  <p:nvPr/>
                </p:nvCxnSpPr>
                <p:spPr>
                  <a:xfrm>
                    <a:off x="7350801" y="5229200"/>
                    <a:ext cx="207640" cy="0"/>
                  </a:xfrm>
                  <a:prstGeom prst="line">
                    <a:avLst/>
                  </a:prstGeom>
                </p:spPr>
                <p:style>
                  <a:lnRef idx="2">
                    <a:schemeClr val="dk1"/>
                  </a:lnRef>
                  <a:fillRef idx="0">
                    <a:schemeClr val="dk1"/>
                  </a:fillRef>
                  <a:effectRef idx="1">
                    <a:schemeClr val="dk1"/>
                  </a:effectRef>
                  <a:fontRef idx="minor">
                    <a:schemeClr val="tx1"/>
                  </a:fontRef>
                </p:style>
              </p:cxnSp>
            </p:grpSp>
            <p:cxnSp>
              <p:nvCxnSpPr>
                <p:cNvPr id="98" name="直接连接符 97"/>
                <p:cNvCxnSpPr/>
                <p:nvPr/>
              </p:nvCxnSpPr>
              <p:spPr>
                <a:xfrm>
                  <a:off x="2185620" y="4797152"/>
                  <a:ext cx="0" cy="288032"/>
                </a:xfrm>
                <a:prstGeom prst="line">
                  <a:avLst/>
                </a:prstGeom>
              </p:spPr>
              <p:style>
                <a:lnRef idx="2">
                  <a:schemeClr val="dk1"/>
                </a:lnRef>
                <a:fillRef idx="0">
                  <a:schemeClr val="dk1"/>
                </a:fillRef>
                <a:effectRef idx="1">
                  <a:schemeClr val="dk1"/>
                </a:effectRef>
                <a:fontRef idx="minor">
                  <a:schemeClr val="tx1"/>
                </a:fontRef>
              </p:style>
            </p:cxnSp>
          </p:grpSp>
          <p:cxnSp>
            <p:nvCxnSpPr>
              <p:cNvPr id="93" name="直接连接符 92"/>
              <p:cNvCxnSpPr/>
              <p:nvPr/>
            </p:nvCxnSpPr>
            <p:spPr>
              <a:xfrm>
                <a:off x="5450959" y="4850130"/>
                <a:ext cx="792088" cy="0"/>
              </a:xfrm>
              <a:prstGeom prst="line">
                <a:avLst/>
              </a:prstGeom>
            </p:spPr>
            <p:style>
              <a:lnRef idx="2">
                <a:schemeClr val="dk1"/>
              </a:lnRef>
              <a:fillRef idx="0">
                <a:schemeClr val="dk1"/>
              </a:fillRef>
              <a:effectRef idx="1">
                <a:schemeClr val="dk1"/>
              </a:effectRef>
              <a:fontRef idx="minor">
                <a:schemeClr val="tx1"/>
              </a:fontRef>
            </p:style>
          </p:cxnSp>
          <p:sp>
            <p:nvSpPr>
              <p:cNvPr id="94" name="圆角矩形 93"/>
              <p:cNvSpPr/>
              <p:nvPr/>
            </p:nvSpPr>
            <p:spPr>
              <a:xfrm>
                <a:off x="4843667" y="4820634"/>
                <a:ext cx="360040" cy="72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5" name="TextBox 148"/>
              <p:cNvSpPr txBox="1"/>
              <p:nvPr/>
            </p:nvSpPr>
            <p:spPr>
              <a:xfrm>
                <a:off x="4615666" y="4349513"/>
                <a:ext cx="4315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R3</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96" name="TextBox 62"/>
              <p:cNvSpPr txBox="1"/>
              <p:nvPr/>
            </p:nvSpPr>
            <p:spPr>
              <a:xfrm>
                <a:off x="6226893" y="5428893"/>
                <a:ext cx="1568553" cy="5091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OPA846</a:t>
                </a:r>
                <a:endParaRPr kumimoji="0" lang="zh-CN" altLang="en-US" sz="2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cxnSp>
          <p:nvCxnSpPr>
            <p:cNvPr id="42" name="直接连接符 41"/>
            <p:cNvCxnSpPr/>
            <p:nvPr/>
          </p:nvCxnSpPr>
          <p:spPr>
            <a:xfrm>
              <a:off x="2648277" y="3789040"/>
              <a:ext cx="0" cy="496717"/>
            </a:xfrm>
            <a:prstGeom prst="line">
              <a:avLst/>
            </a:prstGeom>
          </p:spPr>
          <p:style>
            <a:lnRef idx="2">
              <a:schemeClr val="dk1"/>
            </a:lnRef>
            <a:fillRef idx="0">
              <a:schemeClr val="dk1"/>
            </a:fillRef>
            <a:effectRef idx="1">
              <a:schemeClr val="dk1"/>
            </a:effectRef>
            <a:fontRef idx="minor">
              <a:schemeClr val="tx1"/>
            </a:fontRef>
          </p:style>
        </p:cxnSp>
        <p:cxnSp>
          <p:nvCxnSpPr>
            <p:cNvPr id="43" name="直接连接符 42"/>
            <p:cNvCxnSpPr/>
            <p:nvPr/>
          </p:nvCxnSpPr>
          <p:spPr>
            <a:xfrm>
              <a:off x="2648277" y="4426145"/>
              <a:ext cx="0" cy="701564"/>
            </a:xfrm>
            <a:prstGeom prst="line">
              <a:avLst/>
            </a:prstGeom>
          </p:spPr>
          <p:style>
            <a:lnRef idx="2">
              <a:schemeClr val="dk1"/>
            </a:lnRef>
            <a:fillRef idx="0">
              <a:schemeClr val="dk1"/>
            </a:fillRef>
            <a:effectRef idx="1">
              <a:schemeClr val="dk1"/>
            </a:effectRef>
            <a:fontRef idx="minor">
              <a:schemeClr val="tx1"/>
            </a:fontRef>
          </p:style>
        </p:cxnSp>
        <p:sp>
          <p:nvSpPr>
            <p:cNvPr id="44" name="等腰三角形 41"/>
            <p:cNvSpPr/>
            <p:nvPr/>
          </p:nvSpPr>
          <p:spPr>
            <a:xfrm>
              <a:off x="2434859" y="4285757"/>
              <a:ext cx="426837" cy="3796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cxnSp>
          <p:nvCxnSpPr>
            <p:cNvPr id="45" name="直接连接符 44"/>
            <p:cNvCxnSpPr/>
            <p:nvPr/>
          </p:nvCxnSpPr>
          <p:spPr>
            <a:xfrm>
              <a:off x="1707933" y="3789040"/>
              <a:ext cx="0" cy="486722"/>
            </a:xfrm>
            <a:prstGeom prst="line">
              <a:avLst/>
            </a:prstGeom>
          </p:spPr>
          <p:style>
            <a:lnRef idx="2">
              <a:schemeClr val="dk1"/>
            </a:lnRef>
            <a:fillRef idx="0">
              <a:schemeClr val="dk1"/>
            </a:fillRef>
            <a:effectRef idx="1">
              <a:schemeClr val="dk1"/>
            </a:effectRef>
            <a:fontRef idx="minor">
              <a:schemeClr val="tx1"/>
            </a:fontRef>
          </p:style>
        </p:cxnSp>
        <p:cxnSp>
          <p:nvCxnSpPr>
            <p:cNvPr id="46" name="直接连接符 45"/>
            <p:cNvCxnSpPr/>
            <p:nvPr/>
          </p:nvCxnSpPr>
          <p:spPr>
            <a:xfrm>
              <a:off x="1707933" y="4429798"/>
              <a:ext cx="0" cy="700921"/>
            </a:xfrm>
            <a:prstGeom prst="line">
              <a:avLst/>
            </a:prstGeom>
          </p:spPr>
          <p:style>
            <a:lnRef idx="2">
              <a:schemeClr val="dk1"/>
            </a:lnRef>
            <a:fillRef idx="0">
              <a:schemeClr val="dk1"/>
            </a:fillRef>
            <a:effectRef idx="1">
              <a:schemeClr val="dk1"/>
            </a:effectRef>
            <a:fontRef idx="minor">
              <a:schemeClr val="tx1"/>
            </a:fontRef>
          </p:style>
        </p:cxnSp>
        <p:sp>
          <p:nvSpPr>
            <p:cNvPr id="47" name="等腰三角形 41"/>
            <p:cNvSpPr/>
            <p:nvPr/>
          </p:nvSpPr>
          <p:spPr>
            <a:xfrm>
              <a:off x="1494515" y="4275762"/>
              <a:ext cx="426837" cy="3796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12" name="组合 47"/>
            <p:cNvGrpSpPr/>
            <p:nvPr/>
          </p:nvGrpSpPr>
          <p:grpSpPr>
            <a:xfrm>
              <a:off x="3158129" y="4405684"/>
              <a:ext cx="333751" cy="72008"/>
              <a:chOff x="1547664" y="260648"/>
              <a:chExt cx="333751" cy="72008"/>
            </a:xfrm>
          </p:grpSpPr>
          <p:sp>
            <p:nvSpPr>
              <p:cNvPr id="76" name="椭圆 75"/>
              <p:cNvSpPr/>
              <p:nvPr/>
            </p:nvSpPr>
            <p:spPr>
              <a:xfrm>
                <a:off x="1547664" y="260648"/>
                <a:ext cx="45719"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7" name="椭圆 76"/>
              <p:cNvSpPr/>
              <p:nvPr/>
            </p:nvSpPr>
            <p:spPr>
              <a:xfrm>
                <a:off x="1700064" y="260648"/>
                <a:ext cx="45719"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8" name="椭圆 77"/>
              <p:cNvSpPr/>
              <p:nvPr/>
            </p:nvSpPr>
            <p:spPr>
              <a:xfrm>
                <a:off x="1835696" y="260648"/>
                <a:ext cx="45719"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cxnSp>
          <p:nvCxnSpPr>
            <p:cNvPr id="49" name="直接连接符 48"/>
            <p:cNvCxnSpPr/>
            <p:nvPr/>
          </p:nvCxnSpPr>
          <p:spPr>
            <a:xfrm>
              <a:off x="1696492" y="3789040"/>
              <a:ext cx="2872601" cy="0"/>
            </a:xfrm>
            <a:prstGeom prst="line">
              <a:avLst/>
            </a:prstGeom>
          </p:spPr>
          <p:style>
            <a:lnRef idx="2">
              <a:schemeClr val="dk1"/>
            </a:lnRef>
            <a:fillRef idx="0">
              <a:schemeClr val="dk1"/>
            </a:fillRef>
            <a:effectRef idx="1">
              <a:schemeClr val="dk1"/>
            </a:effectRef>
            <a:fontRef idx="minor">
              <a:schemeClr val="tx1"/>
            </a:fontRef>
          </p:style>
        </p:cxnSp>
        <p:cxnSp>
          <p:nvCxnSpPr>
            <p:cNvPr id="50" name="直接连接符 49"/>
            <p:cNvCxnSpPr/>
            <p:nvPr/>
          </p:nvCxnSpPr>
          <p:spPr>
            <a:xfrm>
              <a:off x="1429722" y="4272510"/>
              <a:ext cx="53777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直接连接符 50"/>
            <p:cNvCxnSpPr/>
            <p:nvPr/>
          </p:nvCxnSpPr>
          <p:spPr>
            <a:xfrm>
              <a:off x="2394239" y="4287580"/>
              <a:ext cx="53777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直接连接符 53"/>
            <p:cNvCxnSpPr/>
            <p:nvPr/>
          </p:nvCxnSpPr>
          <p:spPr>
            <a:xfrm>
              <a:off x="3765049" y="4272510"/>
              <a:ext cx="53777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3" name="组合 56"/>
            <p:cNvGrpSpPr/>
            <p:nvPr/>
          </p:nvGrpSpPr>
          <p:grpSpPr>
            <a:xfrm>
              <a:off x="3937878" y="2611063"/>
              <a:ext cx="1267331" cy="1582517"/>
              <a:chOff x="3304669" y="2880065"/>
              <a:chExt cx="1267331" cy="1582517"/>
            </a:xfrm>
          </p:grpSpPr>
          <p:cxnSp>
            <p:nvCxnSpPr>
              <p:cNvPr id="59" name="直接连接符 58"/>
              <p:cNvCxnSpPr/>
              <p:nvPr/>
            </p:nvCxnSpPr>
            <p:spPr>
              <a:xfrm>
                <a:off x="3910280" y="3501008"/>
                <a:ext cx="0" cy="558956"/>
              </a:xfrm>
              <a:prstGeom prst="line">
                <a:avLst/>
              </a:prstGeom>
            </p:spPr>
            <p:style>
              <a:lnRef idx="2">
                <a:schemeClr val="dk1"/>
              </a:lnRef>
              <a:fillRef idx="0">
                <a:schemeClr val="dk1"/>
              </a:fillRef>
              <a:effectRef idx="1">
                <a:schemeClr val="dk1"/>
              </a:effectRef>
              <a:fontRef idx="minor">
                <a:schemeClr val="tx1"/>
              </a:fontRef>
            </p:style>
          </p:cxnSp>
          <p:cxnSp>
            <p:nvCxnSpPr>
              <p:cNvPr id="60" name="直接连接符 59"/>
              <p:cNvCxnSpPr/>
              <p:nvPr/>
            </p:nvCxnSpPr>
            <p:spPr>
              <a:xfrm>
                <a:off x="3800949" y="3490654"/>
                <a:ext cx="213419" cy="0"/>
              </a:xfrm>
              <a:prstGeom prst="line">
                <a:avLst/>
              </a:prstGeom>
            </p:spPr>
            <p:style>
              <a:lnRef idx="2">
                <a:schemeClr val="dk1"/>
              </a:lnRef>
              <a:fillRef idx="0">
                <a:schemeClr val="dk1"/>
              </a:fillRef>
              <a:effectRef idx="1">
                <a:schemeClr val="dk1"/>
              </a:effectRef>
              <a:fontRef idx="minor">
                <a:schemeClr val="tx1"/>
              </a:fontRef>
            </p:style>
          </p:cxnSp>
          <p:sp>
            <p:nvSpPr>
              <p:cNvPr id="61" name="圆角矩形 60"/>
              <p:cNvSpPr/>
              <p:nvPr/>
            </p:nvSpPr>
            <p:spPr>
              <a:xfrm>
                <a:off x="3885803" y="3680350"/>
                <a:ext cx="53355" cy="271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cxnSp>
            <p:nvCxnSpPr>
              <p:cNvPr id="62" name="直接连接符 61"/>
              <p:cNvCxnSpPr/>
              <p:nvPr/>
            </p:nvCxnSpPr>
            <p:spPr>
              <a:xfrm>
                <a:off x="3907658" y="4059964"/>
                <a:ext cx="160064" cy="0"/>
              </a:xfrm>
              <a:prstGeom prst="line">
                <a:avLst/>
              </a:prstGeom>
            </p:spPr>
            <p:style>
              <a:lnRef idx="2">
                <a:schemeClr val="dk1"/>
              </a:lnRef>
              <a:fillRef idx="0">
                <a:schemeClr val="dk1"/>
              </a:fillRef>
              <a:effectRef idx="1">
                <a:schemeClr val="dk1"/>
              </a:effectRef>
              <a:fontRef idx="minor">
                <a:schemeClr val="tx1"/>
              </a:fontRef>
            </p:style>
          </p:cxnSp>
          <p:cxnSp>
            <p:nvCxnSpPr>
              <p:cNvPr id="63" name="直接连接符 62"/>
              <p:cNvCxnSpPr/>
              <p:nvPr/>
            </p:nvCxnSpPr>
            <p:spPr>
              <a:xfrm>
                <a:off x="4119794" y="4059964"/>
                <a:ext cx="308190" cy="0"/>
              </a:xfrm>
              <a:prstGeom prst="line">
                <a:avLst/>
              </a:prstGeom>
            </p:spPr>
            <p:style>
              <a:lnRef idx="2">
                <a:schemeClr val="dk1"/>
              </a:lnRef>
              <a:fillRef idx="0">
                <a:schemeClr val="dk1"/>
              </a:fillRef>
              <a:effectRef idx="1">
                <a:schemeClr val="dk1"/>
              </a:effectRef>
              <a:fontRef idx="minor">
                <a:schemeClr val="tx1"/>
              </a:fontRef>
            </p:style>
          </p:cxnSp>
          <p:grpSp>
            <p:nvGrpSpPr>
              <p:cNvPr id="14" name="组合 64"/>
              <p:cNvGrpSpPr/>
              <p:nvPr/>
            </p:nvGrpSpPr>
            <p:grpSpPr>
              <a:xfrm>
                <a:off x="4067722" y="3984824"/>
                <a:ext cx="53355" cy="162692"/>
                <a:chOff x="2267744" y="332656"/>
                <a:chExt cx="72008" cy="216024"/>
              </a:xfrm>
            </p:grpSpPr>
            <p:cxnSp>
              <p:nvCxnSpPr>
                <p:cNvPr id="74" name="直接连接符 43"/>
                <p:cNvCxnSpPr/>
                <p:nvPr/>
              </p:nvCxnSpPr>
              <p:spPr>
                <a:xfrm>
                  <a:off x="2267744" y="332656"/>
                  <a:ext cx="0" cy="216024"/>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直接连接符 44"/>
                <p:cNvCxnSpPr/>
                <p:nvPr/>
              </p:nvCxnSpPr>
              <p:spPr>
                <a:xfrm>
                  <a:off x="2339752" y="332656"/>
                  <a:ext cx="0" cy="216024"/>
                </a:xfrm>
                <a:prstGeom prst="line">
                  <a:avLst/>
                </a:prstGeom>
              </p:spPr>
              <p:style>
                <a:lnRef idx="2">
                  <a:schemeClr val="accent1"/>
                </a:lnRef>
                <a:fillRef idx="0">
                  <a:schemeClr val="accent1"/>
                </a:fillRef>
                <a:effectRef idx="1">
                  <a:schemeClr val="accent1"/>
                </a:effectRef>
                <a:fontRef idx="minor">
                  <a:schemeClr val="tx1"/>
                </a:fontRef>
              </p:style>
            </p:cxnSp>
          </p:grpSp>
          <p:sp>
            <p:nvSpPr>
              <p:cNvPr id="65" name="TextBox 133"/>
              <p:cNvSpPr txBox="1"/>
              <p:nvPr/>
            </p:nvSpPr>
            <p:spPr>
              <a:xfrm flipH="1">
                <a:off x="3680577" y="2880065"/>
                <a:ext cx="886124" cy="5445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a:t>
                </a:r>
                <a:r>
                  <a:rPr kumimoji="0" lang="en-US" altLang="zh-CN" sz="2400" b="1" i="0" u="none" strike="noStrike" kern="1200" cap="none" spc="0" normalizeH="0" baseline="-25000" noProof="0" dirty="0" err="1">
                    <a:ln>
                      <a:noFill/>
                    </a:ln>
                    <a:solidFill>
                      <a:prstClr val="black"/>
                    </a:solidFill>
                    <a:effectLst/>
                    <a:uLnTx/>
                    <a:uFillTx/>
                    <a:latin typeface="Calibri"/>
                    <a:ea typeface="宋体" panose="02010600030101010101" pitchFamily="2" charset="-122"/>
                    <a:cs typeface="+mn-cs"/>
                  </a:rPr>
                  <a:t>cc</a:t>
                </a:r>
                <a:endParaRPr kumimoji="0" lang="zh-CN" altLang="en-US" sz="2400" b="1" i="0" u="none" strike="noStrike" kern="1200" cap="none" spc="0" normalizeH="0" baseline="-25000" noProof="0" dirty="0">
                  <a:ln>
                    <a:noFill/>
                  </a:ln>
                  <a:solidFill>
                    <a:prstClr val="black"/>
                  </a:solidFill>
                  <a:effectLst/>
                  <a:uLnTx/>
                  <a:uFillTx/>
                  <a:latin typeface="Calibri"/>
                  <a:ea typeface="宋体" panose="02010600030101010101" pitchFamily="2" charset="-122"/>
                  <a:cs typeface="+mn-cs"/>
                </a:endParaRPr>
              </a:p>
            </p:txBody>
          </p:sp>
          <p:sp>
            <p:nvSpPr>
              <p:cNvPr id="66" name="TextBox 138"/>
              <p:cNvSpPr txBox="1"/>
              <p:nvPr/>
            </p:nvSpPr>
            <p:spPr>
              <a:xfrm>
                <a:off x="4027761" y="3623883"/>
                <a:ext cx="392319" cy="34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C1</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nvGrpSpPr>
              <p:cNvPr id="19" name="组合 82"/>
              <p:cNvGrpSpPr/>
              <p:nvPr/>
            </p:nvGrpSpPr>
            <p:grpSpPr>
              <a:xfrm>
                <a:off x="4305183" y="4047046"/>
                <a:ext cx="266817" cy="415536"/>
                <a:chOff x="1331640" y="3613140"/>
                <a:chExt cx="288032" cy="449184"/>
              </a:xfrm>
            </p:grpSpPr>
            <p:grpSp>
              <p:nvGrpSpPr>
                <p:cNvPr id="20" name="组合 68"/>
                <p:cNvGrpSpPr/>
                <p:nvPr/>
              </p:nvGrpSpPr>
              <p:grpSpPr>
                <a:xfrm>
                  <a:off x="1331640" y="3909924"/>
                  <a:ext cx="288032" cy="152400"/>
                  <a:chOff x="7308304" y="5157192"/>
                  <a:chExt cx="288032" cy="152400"/>
                </a:xfrm>
              </p:grpSpPr>
              <p:cxnSp>
                <p:nvCxnSpPr>
                  <p:cNvPr id="71" name="直接连接符 70"/>
                  <p:cNvCxnSpPr/>
                  <p:nvPr/>
                </p:nvCxnSpPr>
                <p:spPr>
                  <a:xfrm>
                    <a:off x="7308304" y="5157192"/>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72" name="直接连接符 70"/>
                  <p:cNvCxnSpPr/>
                  <p:nvPr/>
                </p:nvCxnSpPr>
                <p:spPr>
                  <a:xfrm>
                    <a:off x="7386964" y="5309592"/>
                    <a:ext cx="135632" cy="0"/>
                  </a:xfrm>
                  <a:prstGeom prst="line">
                    <a:avLst/>
                  </a:prstGeom>
                </p:spPr>
                <p:style>
                  <a:lnRef idx="2">
                    <a:schemeClr val="dk1"/>
                  </a:lnRef>
                  <a:fillRef idx="0">
                    <a:schemeClr val="dk1"/>
                  </a:fillRef>
                  <a:effectRef idx="1">
                    <a:schemeClr val="dk1"/>
                  </a:effectRef>
                  <a:fontRef idx="minor">
                    <a:schemeClr val="tx1"/>
                  </a:fontRef>
                </p:style>
              </p:cxnSp>
              <p:cxnSp>
                <p:nvCxnSpPr>
                  <p:cNvPr id="73" name="直接连接符 44"/>
                  <p:cNvCxnSpPr/>
                  <p:nvPr/>
                </p:nvCxnSpPr>
                <p:spPr>
                  <a:xfrm>
                    <a:off x="7350831" y="5229200"/>
                    <a:ext cx="207640" cy="0"/>
                  </a:xfrm>
                  <a:prstGeom prst="line">
                    <a:avLst/>
                  </a:prstGeom>
                </p:spPr>
                <p:style>
                  <a:lnRef idx="2">
                    <a:schemeClr val="dk1"/>
                  </a:lnRef>
                  <a:fillRef idx="0">
                    <a:schemeClr val="dk1"/>
                  </a:fillRef>
                  <a:effectRef idx="1">
                    <a:schemeClr val="dk1"/>
                  </a:effectRef>
                  <a:fontRef idx="minor">
                    <a:schemeClr val="tx1"/>
                  </a:fontRef>
                </p:style>
              </p:cxnSp>
            </p:grpSp>
            <p:cxnSp>
              <p:nvCxnSpPr>
                <p:cNvPr id="70" name="直接连接符 69"/>
                <p:cNvCxnSpPr/>
                <p:nvPr/>
              </p:nvCxnSpPr>
              <p:spPr>
                <a:xfrm>
                  <a:off x="1464367" y="3613140"/>
                  <a:ext cx="0" cy="288031"/>
                </a:xfrm>
                <a:prstGeom prst="line">
                  <a:avLst/>
                </a:prstGeom>
              </p:spPr>
              <p:style>
                <a:lnRef idx="2">
                  <a:schemeClr val="dk1"/>
                </a:lnRef>
                <a:fillRef idx="0">
                  <a:schemeClr val="dk1"/>
                </a:fillRef>
                <a:effectRef idx="1">
                  <a:schemeClr val="dk1"/>
                </a:effectRef>
                <a:fontRef idx="minor">
                  <a:schemeClr val="tx1"/>
                </a:fontRef>
              </p:style>
            </p:cxnSp>
          </p:grpSp>
          <p:sp>
            <p:nvSpPr>
              <p:cNvPr id="68" name="TextBox 141"/>
              <p:cNvSpPr txBox="1"/>
              <p:nvPr/>
            </p:nvSpPr>
            <p:spPr>
              <a:xfrm>
                <a:off x="3304669" y="3589683"/>
                <a:ext cx="4315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R1</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sp>
          <p:nvSpPr>
            <p:cNvPr id="58" name="矩形 57"/>
            <p:cNvSpPr/>
            <p:nvPr/>
          </p:nvSpPr>
          <p:spPr>
            <a:xfrm>
              <a:off x="385697" y="4079481"/>
              <a:ext cx="1275122" cy="8225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SiPM matrix</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sp>
        <p:nvSpPr>
          <p:cNvPr id="109" name="文本框 108"/>
          <p:cNvSpPr txBox="1"/>
          <p:nvPr/>
        </p:nvSpPr>
        <p:spPr>
          <a:xfrm>
            <a:off x="467544" y="3384000"/>
            <a:ext cx="2031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solidFill>
                  <a:prstClr val="black"/>
                </a:solidFill>
                <a:latin typeface="Calibri"/>
                <a:ea typeface="宋体" panose="02010600030101010101" pitchFamily="2" charset="-122"/>
              </a:rPr>
              <a:t>前</a:t>
            </a:r>
            <a:r>
              <a:rPr lang="zh-CN" altLang="en-US" sz="2400" dirty="0" smtClean="0">
                <a:solidFill>
                  <a:prstClr val="black"/>
                </a:solidFill>
                <a:latin typeface="Calibri"/>
                <a:ea typeface="宋体" panose="02010600030101010101" pitchFamily="2" charset="-122"/>
              </a:rPr>
              <a:t>置放大电路</a:t>
            </a:r>
            <a:endParaRPr kumimoji="0" lang="zh-CN" alt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15" name="图片 114"/>
          <p:cNvPicPr>
            <a:picLocks noChangeAspect="1"/>
          </p:cNvPicPr>
          <p:nvPr/>
        </p:nvPicPr>
        <p:blipFill rotWithShape="1">
          <a:blip r:embed="rId2" cstate="print">
            <a:extLst>
              <a:ext uri="{28A0092B-C50C-407E-A947-70E740481C1C}">
                <a14:useLocalDpi xmlns:a14="http://schemas.microsoft.com/office/drawing/2010/main" xmlns="" val="0"/>
              </a:ext>
            </a:extLst>
          </a:blip>
          <a:srcRect l="3335" t="16051" b="26200"/>
          <a:stretch/>
        </p:blipFill>
        <p:spPr>
          <a:xfrm>
            <a:off x="2592000" y="4221088"/>
            <a:ext cx="2711671" cy="2160000"/>
          </a:xfrm>
          <a:prstGeom prst="rect">
            <a:avLst/>
          </a:prstGeom>
        </p:spPr>
      </p:pic>
      <p:sp>
        <p:nvSpPr>
          <p:cNvPr id="5" name="矩形 4"/>
          <p:cNvSpPr/>
          <p:nvPr/>
        </p:nvSpPr>
        <p:spPr>
          <a:xfrm>
            <a:off x="360000" y="180000"/>
            <a:ext cx="390363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SiPM</a:t>
            </a:r>
            <a:r>
              <a:rPr kumimoji="0" lang="zh-CN" altLang="en-US" sz="32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前置放大电路板</a:t>
            </a:r>
          </a:p>
        </p:txBody>
      </p:sp>
      <p:pic>
        <p:nvPicPr>
          <p:cNvPr id="15" name="图片 14"/>
          <p:cNvPicPr>
            <a:picLocks noChangeAspect="1"/>
          </p:cNvPicPr>
          <p:nvPr/>
        </p:nvPicPr>
        <p:blipFill>
          <a:blip r:embed="rId3" cstate="print"/>
          <a:stretch>
            <a:fillRect/>
          </a:stretch>
        </p:blipFill>
        <p:spPr>
          <a:xfrm>
            <a:off x="5580000" y="1332000"/>
            <a:ext cx="3498194" cy="2376000"/>
          </a:xfrm>
          <a:prstGeom prst="rect">
            <a:avLst/>
          </a:prstGeom>
        </p:spPr>
      </p:pic>
      <p:pic>
        <p:nvPicPr>
          <p:cNvPr id="16" name="图片 15"/>
          <p:cNvPicPr>
            <a:picLocks noChangeAspect="1"/>
          </p:cNvPicPr>
          <p:nvPr/>
        </p:nvPicPr>
        <p:blipFill>
          <a:blip r:embed="rId4" cstate="print"/>
          <a:stretch>
            <a:fillRect/>
          </a:stretch>
        </p:blipFill>
        <p:spPr>
          <a:xfrm>
            <a:off x="5580000" y="4140000"/>
            <a:ext cx="3499609" cy="2376000"/>
          </a:xfrm>
          <a:prstGeom prst="rect">
            <a:avLst/>
          </a:prstGeom>
        </p:spPr>
      </p:pic>
      <p:sp>
        <p:nvSpPr>
          <p:cNvPr id="17" name="矩形 16"/>
          <p:cNvSpPr/>
          <p:nvPr/>
        </p:nvSpPr>
        <p:spPr>
          <a:xfrm>
            <a:off x="6834861" y="5077605"/>
            <a:ext cx="16450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~30000pe</a:t>
            </a:r>
            <a:endPar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8" name="矩形 17"/>
          <p:cNvSpPr/>
          <p:nvPr/>
        </p:nvSpPr>
        <p:spPr>
          <a:xfrm>
            <a:off x="6985605" y="2428792"/>
            <a:ext cx="1301959"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3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15pe</a:t>
            </a:r>
            <a:endParaRPr kumimoji="0" lang="zh-CN" altLang="en-US" sz="3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 name="文本框 1"/>
          <p:cNvSpPr txBox="1"/>
          <p:nvPr/>
        </p:nvSpPr>
        <p:spPr>
          <a:xfrm>
            <a:off x="5652120" y="3912094"/>
            <a:ext cx="33570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半高全宽</a:t>
            </a:r>
            <a:r>
              <a:rPr kumimoji="0" lang="en-US" altLang="zh-CN" sz="2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~42ns</a:t>
            </a:r>
            <a:r>
              <a:rPr kumimoji="0" lang="zh-CN" altLang="en-US" sz="2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，底宽</a:t>
            </a:r>
            <a:r>
              <a:rPr kumimoji="0" lang="en-US" altLang="zh-CN" sz="2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~160ns</a:t>
            </a:r>
            <a:endParaRPr kumimoji="0" lang="zh-CN" altLang="en-US" sz="2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 xmlns:a16="http://schemas.microsoft.com/office/drawing/2014/main" id="{8F6B66DB-C5EE-4682-BA8F-622F18CBF089}"/>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9584" t="2080" r="8752" b="2080"/>
          <a:stretch/>
        </p:blipFill>
        <p:spPr>
          <a:xfrm>
            <a:off x="72000" y="4221088"/>
            <a:ext cx="2453988" cy="2160000"/>
          </a:xfrm>
          <a:prstGeom prst="rect">
            <a:avLst/>
          </a:prstGeom>
        </p:spPr>
      </p:pic>
      <p:sp>
        <p:nvSpPr>
          <p:cNvPr id="87" name="日期占位符 86"/>
          <p:cNvSpPr>
            <a:spLocks noGrp="1"/>
          </p:cNvSpPr>
          <p:nvPr>
            <p:ph type="dt" sz="half" idx="10"/>
          </p:nvPr>
        </p:nvSpPr>
        <p:spPr/>
        <p:txBody>
          <a:bodyPr/>
          <a:lstStyle/>
          <a:p>
            <a:fld id="{C7F93540-DFB7-448E-9AF8-8F53BA37FDB1}" type="datetime1">
              <a:rPr lang="zh-CN" altLang="en-US" smtClean="0"/>
              <a:pPr/>
              <a:t>2018/6/22</a:t>
            </a:fld>
            <a:endParaRPr lang="zh-CN" altLang="en-US"/>
          </a:p>
        </p:txBody>
      </p:sp>
      <p:sp>
        <p:nvSpPr>
          <p:cNvPr id="88" name="灯片编号占位符 87"/>
          <p:cNvSpPr>
            <a:spLocks noGrp="1"/>
          </p:cNvSpPr>
          <p:nvPr>
            <p:ph type="sldNum" sz="quarter" idx="12"/>
          </p:nvPr>
        </p:nvSpPr>
        <p:spPr/>
        <p:txBody>
          <a:bodyPr/>
          <a:lstStyle/>
          <a:p>
            <a:fld id="{7385845D-03EB-4DAB-A50D-E23CB55FE0D8}" type="slidenum">
              <a:rPr lang="zh-CN" altLang="en-US" smtClean="0"/>
              <a:pPr/>
              <a:t>7</a:t>
            </a:fld>
            <a:endParaRPr lang="zh-CN" altLang="en-US"/>
          </a:p>
        </p:txBody>
      </p:sp>
      <p:pic>
        <p:nvPicPr>
          <p:cNvPr id="92" name="图片 91">
            <a:extLst>
              <a:ext uri="{FF2B5EF4-FFF2-40B4-BE49-F238E27FC236}">
                <a16:creationId xmlns="" xmlns:a16="http://schemas.microsoft.com/office/drawing/2014/main" id="{6EE38F92-EB46-4B2D-A3E5-F3DB535EF483}"/>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33084" t="45713" r="50116" b="42737"/>
          <a:stretch/>
        </p:blipFill>
        <p:spPr>
          <a:xfrm>
            <a:off x="5220072" y="116632"/>
            <a:ext cx="1276819" cy="1152128"/>
          </a:xfrm>
          <a:prstGeom prst="rect">
            <a:avLst/>
          </a:prstGeom>
        </p:spPr>
      </p:pic>
      <p:pic>
        <p:nvPicPr>
          <p:cNvPr id="97" name="图片 96">
            <a:extLst>
              <a:ext uri="{FF2B5EF4-FFF2-40B4-BE49-F238E27FC236}">
                <a16:creationId xmlns="" xmlns:a16="http://schemas.microsoft.com/office/drawing/2014/main" id="{66D58DFA-3DCE-4958-B86A-23E24ABD64A2}"/>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29001" t="51050" r="38800" b="23750"/>
          <a:stretch/>
        </p:blipFill>
        <p:spPr>
          <a:xfrm>
            <a:off x="6762719" y="116632"/>
            <a:ext cx="1121649" cy="1152128"/>
          </a:xfrm>
          <a:prstGeom prst="rect">
            <a:avLst/>
          </a:prstGeom>
        </p:spPr>
      </p:pic>
      <p:sp>
        <p:nvSpPr>
          <p:cNvPr id="89" name="TextBox 88"/>
          <p:cNvSpPr txBox="1"/>
          <p:nvPr/>
        </p:nvSpPr>
        <p:spPr>
          <a:xfrm>
            <a:off x="4644008" y="1218238"/>
            <a:ext cx="2058833" cy="338554"/>
          </a:xfrm>
          <a:prstGeom prst="rect">
            <a:avLst/>
          </a:prstGeom>
          <a:noFill/>
        </p:spPr>
        <p:txBody>
          <a:bodyPr wrap="none" rtlCol="0">
            <a:spAutoFit/>
          </a:bodyPr>
          <a:lstStyle/>
          <a:p>
            <a:pPr lvl="1"/>
            <a:r>
              <a:rPr lang="en-US" altLang="zh-CN" sz="1600" b="1" dirty="0" smtClean="0">
                <a:solidFill>
                  <a:prstClr val="black"/>
                </a:solidFill>
              </a:rPr>
              <a:t>15 </a:t>
            </a:r>
            <a:r>
              <a:rPr lang="en-US" altLang="zh-CN" sz="1600" b="1" dirty="0">
                <a:solidFill>
                  <a:prstClr val="black"/>
                </a:solidFill>
              </a:rPr>
              <a:t>mm×15 mm</a:t>
            </a:r>
          </a:p>
        </p:txBody>
      </p:sp>
    </p:spTree>
    <p:extLst>
      <p:ext uri="{BB962C8B-B14F-4D97-AF65-F5344CB8AC3E}">
        <p14:creationId xmlns:p14="http://schemas.microsoft.com/office/powerpoint/2010/main" xmlns="" val="14844314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467544" y="1003110"/>
          <a:ext cx="8208912" cy="5735369"/>
        </p:xfrm>
        <a:graphic>
          <a:graphicData uri="http://schemas.openxmlformats.org/drawingml/2006/table">
            <a:tbl>
              <a:tblPr firstRow="1" firstCol="1" bandRow="1"/>
              <a:tblGrid>
                <a:gridCol w="3457028"/>
                <a:gridCol w="4751884"/>
              </a:tblGrid>
              <a:tr h="300951">
                <a:tc>
                  <a:txBody>
                    <a:bodyPr/>
                    <a:lstStyle/>
                    <a:p>
                      <a:pPr algn="ctr">
                        <a:lnSpc>
                          <a:spcPct val="110000"/>
                        </a:lnSpc>
                        <a:spcBef>
                          <a:spcPts val="300"/>
                        </a:spcBef>
                        <a:spcAft>
                          <a:spcPts val="300"/>
                        </a:spcAft>
                      </a:pPr>
                      <a:r>
                        <a:rPr lang="zh-CN" sz="2400" b="1" kern="0" dirty="0">
                          <a:solidFill>
                            <a:srgbClr val="000000"/>
                          </a:solidFill>
                          <a:effectLst/>
                          <a:latin typeface="+mn-ea"/>
                          <a:ea typeface="+mn-ea"/>
                          <a:cs typeface="Times New Roman" panose="02020603050405020304" pitchFamily="18" charset="0"/>
                        </a:rPr>
                        <a:t>参数</a:t>
                      </a:r>
                      <a:endParaRPr lang="zh-CN" sz="2400" b="1" kern="100" dirty="0">
                        <a:solidFill>
                          <a:srgbClr val="00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zh-CN" sz="2400" b="1" kern="0" dirty="0">
                          <a:solidFill>
                            <a:srgbClr val="000000"/>
                          </a:solidFill>
                          <a:effectLst/>
                          <a:latin typeface="+mn-ea"/>
                          <a:ea typeface="+mn-ea"/>
                          <a:cs typeface="Times New Roman" panose="02020603050405020304" pitchFamily="18" charset="0"/>
                        </a:rPr>
                        <a:t>指标要求</a:t>
                      </a:r>
                      <a:r>
                        <a:rPr lang="zh-CN" altLang="en-US" sz="2400" b="1" kern="0" dirty="0">
                          <a:solidFill>
                            <a:srgbClr val="000000"/>
                          </a:solidFill>
                          <a:effectLst/>
                          <a:latin typeface="+mn-ea"/>
                          <a:ea typeface="+mn-ea"/>
                          <a:cs typeface="Times New Roman" panose="02020603050405020304" pitchFamily="18" charset="0"/>
                        </a:rPr>
                        <a:t>（</a:t>
                      </a:r>
                      <a:r>
                        <a:rPr lang="en-US" altLang="zh-CN" sz="2400" b="1" kern="0" dirty="0">
                          <a:solidFill>
                            <a:srgbClr val="000000"/>
                          </a:solidFill>
                          <a:effectLst/>
                          <a:latin typeface="+mn-ea"/>
                          <a:ea typeface="+mn-ea"/>
                          <a:cs typeface="Times New Roman" panose="02020603050405020304" pitchFamily="18" charset="0"/>
                        </a:rPr>
                        <a:t>SiPM</a:t>
                      </a:r>
                      <a:r>
                        <a:rPr lang="zh-CN" altLang="en-US" sz="2400" b="1" kern="0" dirty="0">
                          <a:solidFill>
                            <a:srgbClr val="000000"/>
                          </a:solidFill>
                          <a:effectLst/>
                          <a:latin typeface="+mn-ea"/>
                          <a:ea typeface="+mn-ea"/>
                          <a:cs typeface="Times New Roman" panose="02020603050405020304" pitchFamily="18" charset="0"/>
                        </a:rPr>
                        <a:t>）</a:t>
                      </a:r>
                      <a:endParaRPr lang="zh-CN" sz="2400" b="1" kern="100" dirty="0">
                        <a:solidFill>
                          <a:srgbClr val="00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951">
                <a:tc>
                  <a:txBody>
                    <a:bodyPr/>
                    <a:lstStyle/>
                    <a:p>
                      <a:pPr algn="ctr">
                        <a:lnSpc>
                          <a:spcPct val="110000"/>
                        </a:lnSpc>
                        <a:spcBef>
                          <a:spcPts val="300"/>
                        </a:spcBef>
                        <a:spcAft>
                          <a:spcPts val="300"/>
                        </a:spcAft>
                      </a:pPr>
                      <a:r>
                        <a:rPr lang="zh-CN" sz="1800" b="1" kern="0" dirty="0">
                          <a:solidFill>
                            <a:srgbClr val="000000"/>
                          </a:solidFill>
                          <a:effectLst/>
                          <a:latin typeface="+mn-ea"/>
                          <a:ea typeface="+mn-ea"/>
                          <a:cs typeface="Times New Roman" panose="02020603050405020304" pitchFamily="18" charset="0"/>
                        </a:rPr>
                        <a:t>阵列大小</a:t>
                      </a:r>
                      <a:endParaRPr lang="zh-CN" sz="1800" b="1" kern="100" dirty="0">
                        <a:solidFill>
                          <a:srgbClr val="00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en-US" sz="1800" b="1" kern="0" dirty="0">
                          <a:solidFill>
                            <a:srgbClr val="000000"/>
                          </a:solidFill>
                          <a:effectLst/>
                          <a:latin typeface="+mn-ea"/>
                          <a:ea typeface="+mn-ea"/>
                          <a:cs typeface="Times New Roman" panose="02020603050405020304" pitchFamily="18" charset="0"/>
                        </a:rPr>
                        <a:t>32</a:t>
                      </a:r>
                      <a:r>
                        <a:rPr lang="zh-CN" sz="1800" b="1" kern="0" dirty="0">
                          <a:solidFill>
                            <a:srgbClr val="000000"/>
                          </a:solidFill>
                          <a:effectLst/>
                          <a:latin typeface="+mn-ea"/>
                          <a:ea typeface="+mn-ea"/>
                          <a:cs typeface="Times New Roman" panose="02020603050405020304" pitchFamily="18" charset="0"/>
                        </a:rPr>
                        <a:t>×</a:t>
                      </a:r>
                      <a:r>
                        <a:rPr lang="en-US" sz="1800" b="1" kern="0" dirty="0">
                          <a:solidFill>
                            <a:srgbClr val="000000"/>
                          </a:solidFill>
                          <a:effectLst/>
                          <a:latin typeface="+mn-ea"/>
                          <a:ea typeface="+mn-ea"/>
                          <a:cs typeface="Times New Roman" panose="02020603050405020304" pitchFamily="18" charset="0"/>
                        </a:rPr>
                        <a:t>32</a:t>
                      </a:r>
                      <a:r>
                        <a:rPr lang="zh-CN" sz="1800" b="1" kern="0" dirty="0">
                          <a:solidFill>
                            <a:srgbClr val="000000"/>
                          </a:solidFill>
                          <a:effectLst/>
                          <a:latin typeface="+mn-ea"/>
                          <a:ea typeface="+mn-ea"/>
                          <a:cs typeface="Times New Roman" panose="02020603050405020304" pitchFamily="18" charset="0"/>
                        </a:rPr>
                        <a:t>像素</a:t>
                      </a:r>
                      <a:endParaRPr lang="zh-CN" sz="1800" b="1" kern="100" dirty="0">
                        <a:solidFill>
                          <a:srgbClr val="00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961">
                <a:tc>
                  <a:txBody>
                    <a:bodyPr/>
                    <a:lstStyle/>
                    <a:p>
                      <a:pPr algn="ctr">
                        <a:lnSpc>
                          <a:spcPct val="110000"/>
                        </a:lnSpc>
                        <a:spcBef>
                          <a:spcPts val="300"/>
                        </a:spcBef>
                        <a:spcAft>
                          <a:spcPts val="300"/>
                        </a:spcAft>
                      </a:pPr>
                      <a:r>
                        <a:rPr lang="zh-CN" sz="1800" b="1" kern="0" dirty="0">
                          <a:solidFill>
                            <a:srgbClr val="FF0000"/>
                          </a:solidFill>
                          <a:effectLst/>
                          <a:latin typeface="+mn-ea"/>
                          <a:ea typeface="+mn-ea"/>
                          <a:cs typeface="Times New Roman" panose="02020603050405020304" pitchFamily="18" charset="0"/>
                        </a:rPr>
                        <a:t>动态范围</a:t>
                      </a:r>
                      <a:r>
                        <a:rPr lang="en-US" sz="1800" b="1" kern="0" dirty="0">
                          <a:solidFill>
                            <a:srgbClr val="FF0000"/>
                          </a:solidFill>
                          <a:effectLst/>
                          <a:latin typeface="+mn-ea"/>
                          <a:ea typeface="+mn-ea"/>
                          <a:cs typeface="Times New Roman" panose="02020603050405020304" pitchFamily="18" charset="0"/>
                        </a:rPr>
                        <a:t>/</a:t>
                      </a:r>
                      <a:r>
                        <a:rPr lang="zh-CN" sz="1800" b="1" kern="0" dirty="0">
                          <a:solidFill>
                            <a:srgbClr val="FF0000"/>
                          </a:solidFill>
                          <a:effectLst/>
                          <a:latin typeface="+mn-ea"/>
                          <a:ea typeface="+mn-ea"/>
                          <a:cs typeface="Times New Roman" panose="02020603050405020304" pitchFamily="18" charset="0"/>
                        </a:rPr>
                        <a:t>像素</a:t>
                      </a:r>
                      <a:endParaRPr lang="zh-CN" sz="1800" b="1" kern="100" dirty="0">
                        <a:solidFill>
                          <a:srgbClr val="FF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en-US" sz="1800" b="1" kern="0" dirty="0">
                          <a:solidFill>
                            <a:srgbClr val="FF0000"/>
                          </a:solidFill>
                          <a:effectLst/>
                          <a:latin typeface="+mn-ea"/>
                          <a:ea typeface="+mn-ea"/>
                          <a:cs typeface="Times New Roman" panose="02020603050405020304" pitchFamily="18" charset="0"/>
                        </a:rPr>
                        <a:t>1.28 </a:t>
                      </a:r>
                      <a:r>
                        <a:rPr lang="en-US" sz="1800" b="1" kern="0" dirty="0" err="1">
                          <a:solidFill>
                            <a:srgbClr val="FF0000"/>
                          </a:solidFill>
                          <a:effectLst/>
                          <a:latin typeface="+mn-ea"/>
                          <a:ea typeface="+mn-ea"/>
                          <a:cs typeface="Times New Roman" panose="02020603050405020304" pitchFamily="18" charset="0"/>
                        </a:rPr>
                        <a:t>pC</a:t>
                      </a:r>
                      <a:r>
                        <a:rPr lang="en-US" sz="1800" b="1" kern="0" dirty="0">
                          <a:solidFill>
                            <a:srgbClr val="FF0000"/>
                          </a:solidFill>
                          <a:effectLst/>
                          <a:latin typeface="+mn-ea"/>
                          <a:ea typeface="+mn-ea"/>
                          <a:cs typeface="Times New Roman" panose="02020603050405020304" pitchFamily="18" charset="0"/>
                        </a:rPr>
                        <a:t> </a:t>
                      </a:r>
                      <a:r>
                        <a:rPr lang="en-US" sz="1800" b="1" kern="0" dirty="0">
                          <a:solidFill>
                            <a:srgbClr val="FF0000"/>
                          </a:solidFill>
                          <a:effectLst/>
                          <a:latin typeface="+mn-ea"/>
                          <a:ea typeface="+mn-ea"/>
                          <a:cs typeface="Times New Roman" panose="02020603050405020304" pitchFamily="18" charset="0"/>
                          <a:sym typeface="Symbol" panose="05050102010706020507" pitchFamily="18" charset="2"/>
                        </a:rPr>
                        <a:t></a:t>
                      </a:r>
                      <a:r>
                        <a:rPr lang="en-US" sz="1800" b="1" kern="0" dirty="0">
                          <a:solidFill>
                            <a:srgbClr val="FF0000"/>
                          </a:solidFill>
                          <a:effectLst/>
                          <a:latin typeface="+mn-ea"/>
                          <a:ea typeface="+mn-ea"/>
                          <a:cs typeface="Times New Roman" panose="02020603050405020304" pitchFamily="18" charset="0"/>
                        </a:rPr>
                        <a:t> 4096 </a:t>
                      </a:r>
                      <a:r>
                        <a:rPr lang="en-US" sz="1800" b="1" kern="0" dirty="0" err="1">
                          <a:solidFill>
                            <a:srgbClr val="FF0000"/>
                          </a:solidFill>
                          <a:effectLst/>
                          <a:latin typeface="+mn-ea"/>
                          <a:ea typeface="+mn-ea"/>
                          <a:cs typeface="Times New Roman" panose="02020603050405020304" pitchFamily="18" charset="0"/>
                        </a:rPr>
                        <a:t>pC</a:t>
                      </a:r>
                      <a:r>
                        <a:rPr lang="en-US" sz="1800" b="1" kern="0" dirty="0">
                          <a:solidFill>
                            <a:srgbClr val="FF0000"/>
                          </a:solidFill>
                          <a:effectLst/>
                          <a:latin typeface="+mn-ea"/>
                          <a:ea typeface="+mn-ea"/>
                          <a:cs typeface="Times New Roman" panose="02020603050405020304" pitchFamily="18" charset="0"/>
                        </a:rPr>
                        <a:t> (10 </a:t>
                      </a:r>
                      <a:r>
                        <a:rPr lang="en-US" sz="1800" b="1" kern="0" dirty="0" err="1">
                          <a:solidFill>
                            <a:srgbClr val="FF0000"/>
                          </a:solidFill>
                          <a:effectLst/>
                          <a:latin typeface="+mn-ea"/>
                          <a:ea typeface="+mn-ea"/>
                          <a:cs typeface="Times New Roman" panose="02020603050405020304" pitchFamily="18" charset="0"/>
                        </a:rPr>
                        <a:t>pe</a:t>
                      </a:r>
                      <a:r>
                        <a:rPr lang="en-US" sz="1800" b="1" kern="0" dirty="0">
                          <a:solidFill>
                            <a:srgbClr val="FF0000"/>
                          </a:solidFill>
                          <a:effectLst/>
                          <a:latin typeface="+mn-ea"/>
                          <a:ea typeface="+mn-ea"/>
                          <a:cs typeface="Times New Roman" panose="02020603050405020304" pitchFamily="18" charset="0"/>
                        </a:rPr>
                        <a:t> - 32000 </a:t>
                      </a:r>
                      <a:r>
                        <a:rPr lang="en-US" sz="1800" b="1" kern="0" dirty="0" err="1">
                          <a:solidFill>
                            <a:srgbClr val="FF0000"/>
                          </a:solidFill>
                          <a:effectLst/>
                          <a:latin typeface="+mn-ea"/>
                          <a:ea typeface="+mn-ea"/>
                          <a:cs typeface="Times New Roman" panose="02020603050405020304" pitchFamily="18" charset="0"/>
                        </a:rPr>
                        <a:t>pe</a:t>
                      </a:r>
                      <a:r>
                        <a:rPr lang="en-US" sz="1800" b="1" kern="0" dirty="0">
                          <a:solidFill>
                            <a:srgbClr val="FF0000"/>
                          </a:solidFill>
                          <a:effectLst/>
                          <a:latin typeface="+mn-ea"/>
                          <a:ea typeface="+mn-ea"/>
                          <a:cs typeface="Times New Roman" panose="02020603050405020304" pitchFamily="18" charset="0"/>
                        </a:rPr>
                        <a:t>)</a:t>
                      </a:r>
                      <a:endParaRPr lang="zh-CN" sz="1800" b="1" kern="100" dirty="0">
                        <a:solidFill>
                          <a:srgbClr val="FF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961">
                <a:tc>
                  <a:txBody>
                    <a:bodyPr/>
                    <a:lstStyle/>
                    <a:p>
                      <a:pPr algn="ctr">
                        <a:lnSpc>
                          <a:spcPct val="110000"/>
                        </a:lnSpc>
                        <a:spcBef>
                          <a:spcPts val="300"/>
                        </a:spcBef>
                        <a:spcAft>
                          <a:spcPts val="300"/>
                        </a:spcAft>
                      </a:pPr>
                      <a:r>
                        <a:rPr lang="zh-CN" sz="1800" b="1" kern="0" dirty="0">
                          <a:solidFill>
                            <a:srgbClr val="FF0000"/>
                          </a:solidFill>
                          <a:effectLst/>
                          <a:latin typeface="+mn-ea"/>
                          <a:ea typeface="+mn-ea"/>
                          <a:cs typeface="Times New Roman" panose="02020603050405020304" pitchFamily="18" charset="0"/>
                        </a:rPr>
                        <a:t>信号电荷分辨率</a:t>
                      </a:r>
                      <a:endParaRPr lang="zh-CN" sz="1800" b="1" kern="100" dirty="0">
                        <a:solidFill>
                          <a:srgbClr val="FF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en-US" sz="1800" b="1" kern="0" dirty="0">
                          <a:solidFill>
                            <a:srgbClr val="FF0000"/>
                          </a:solidFill>
                          <a:effectLst/>
                          <a:latin typeface="+mn-ea"/>
                          <a:ea typeface="+mn-ea"/>
                          <a:cs typeface="Times New Roman" panose="02020603050405020304" pitchFamily="18" charset="0"/>
                        </a:rPr>
                        <a:t>&lt; 50%@ </a:t>
                      </a:r>
                      <a:r>
                        <a:rPr lang="en-US" altLang="zh-CN" sz="1800" b="1" kern="0" dirty="0">
                          <a:solidFill>
                            <a:srgbClr val="FF0000"/>
                          </a:solidFill>
                          <a:effectLst/>
                          <a:latin typeface="+mn-ea"/>
                          <a:ea typeface="+mn-ea"/>
                          <a:cs typeface="Times New Roman" panose="02020603050405020304" pitchFamily="18" charset="0"/>
                        </a:rPr>
                        <a:t>10 </a:t>
                      </a:r>
                      <a:r>
                        <a:rPr lang="en-US" altLang="zh-CN" sz="1800" b="1" kern="0" dirty="0" err="1">
                          <a:solidFill>
                            <a:srgbClr val="FF0000"/>
                          </a:solidFill>
                          <a:effectLst/>
                          <a:latin typeface="+mn-ea"/>
                          <a:ea typeface="+mn-ea"/>
                          <a:cs typeface="Times New Roman" panose="02020603050405020304" pitchFamily="18" charset="0"/>
                        </a:rPr>
                        <a:t>pe</a:t>
                      </a:r>
                      <a:r>
                        <a:rPr lang="en-US" altLang="zh-CN" sz="1800" b="1" kern="0" dirty="0">
                          <a:solidFill>
                            <a:srgbClr val="FF0000"/>
                          </a:solidFill>
                          <a:effectLst/>
                          <a:latin typeface="+mn-ea"/>
                          <a:ea typeface="+mn-ea"/>
                          <a:cs typeface="Times New Roman" panose="02020603050405020304" pitchFamily="18" charset="0"/>
                        </a:rPr>
                        <a:t> </a:t>
                      </a:r>
                      <a:r>
                        <a:rPr lang="zh-CN" sz="1800" b="1" kern="0" dirty="0">
                          <a:solidFill>
                            <a:srgbClr val="FF0000"/>
                          </a:solidFill>
                          <a:effectLst/>
                          <a:latin typeface="+mn-ea"/>
                          <a:ea typeface="+mn-ea"/>
                          <a:cs typeface="Times New Roman" panose="02020603050405020304" pitchFamily="18" charset="0"/>
                        </a:rPr>
                        <a:t>，</a:t>
                      </a:r>
                      <a:r>
                        <a:rPr lang="en-US" sz="1800" b="1" kern="0" dirty="0">
                          <a:solidFill>
                            <a:srgbClr val="FF0000"/>
                          </a:solidFill>
                          <a:effectLst/>
                          <a:latin typeface="+mn-ea"/>
                          <a:ea typeface="+mn-ea"/>
                          <a:cs typeface="Times New Roman" panose="02020603050405020304" pitchFamily="18" charset="0"/>
                        </a:rPr>
                        <a:t>&lt; 5%@ &gt;1000 </a:t>
                      </a:r>
                      <a:r>
                        <a:rPr lang="en-US" sz="1800" b="1" kern="0" dirty="0" err="1">
                          <a:solidFill>
                            <a:srgbClr val="FF0000"/>
                          </a:solidFill>
                          <a:effectLst/>
                          <a:latin typeface="+mn-ea"/>
                          <a:ea typeface="+mn-ea"/>
                          <a:cs typeface="Times New Roman" panose="02020603050405020304" pitchFamily="18" charset="0"/>
                        </a:rPr>
                        <a:t>pe</a:t>
                      </a:r>
                      <a:endParaRPr lang="zh-CN" sz="1800" b="1" kern="100" dirty="0">
                        <a:solidFill>
                          <a:srgbClr val="FF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951">
                <a:tc>
                  <a:txBody>
                    <a:bodyPr/>
                    <a:lstStyle/>
                    <a:p>
                      <a:pPr algn="ctr">
                        <a:lnSpc>
                          <a:spcPct val="110000"/>
                        </a:lnSpc>
                        <a:spcBef>
                          <a:spcPts val="300"/>
                        </a:spcBef>
                        <a:spcAft>
                          <a:spcPts val="300"/>
                        </a:spcAft>
                      </a:pPr>
                      <a:r>
                        <a:rPr lang="zh-CN" sz="1800" b="1" kern="0" dirty="0">
                          <a:solidFill>
                            <a:srgbClr val="FF0000"/>
                          </a:solidFill>
                          <a:effectLst/>
                          <a:latin typeface="+mn-ea"/>
                          <a:ea typeface="+mn-ea"/>
                          <a:cs typeface="Times New Roman" panose="02020603050405020304" pitchFamily="18" charset="0"/>
                        </a:rPr>
                        <a:t>非线性</a:t>
                      </a:r>
                      <a:endParaRPr lang="zh-CN" sz="1800" b="1" kern="100" dirty="0">
                        <a:solidFill>
                          <a:srgbClr val="FF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en-US" sz="1800" b="1" kern="0" dirty="0">
                          <a:solidFill>
                            <a:srgbClr val="FF0000"/>
                          </a:solidFill>
                          <a:effectLst/>
                          <a:latin typeface="+mn-ea"/>
                          <a:ea typeface="+mn-ea"/>
                          <a:cs typeface="Times New Roman" panose="02020603050405020304" pitchFamily="18" charset="0"/>
                        </a:rPr>
                        <a:t>&lt;5%</a:t>
                      </a:r>
                      <a:endParaRPr lang="zh-CN" sz="1800" b="1" kern="100" dirty="0">
                        <a:solidFill>
                          <a:srgbClr val="FF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951">
                <a:tc>
                  <a:txBody>
                    <a:bodyPr/>
                    <a:lstStyle/>
                    <a:p>
                      <a:pPr algn="ctr">
                        <a:lnSpc>
                          <a:spcPct val="110000"/>
                        </a:lnSpc>
                        <a:spcBef>
                          <a:spcPts val="300"/>
                        </a:spcBef>
                        <a:spcAft>
                          <a:spcPts val="300"/>
                        </a:spcAft>
                      </a:pPr>
                      <a:r>
                        <a:rPr lang="zh-CN" sz="1800" b="1" kern="0" dirty="0">
                          <a:solidFill>
                            <a:schemeClr val="tx1"/>
                          </a:solidFill>
                          <a:effectLst/>
                          <a:latin typeface="+mn-ea"/>
                          <a:ea typeface="+mn-ea"/>
                          <a:cs typeface="Times New Roman" panose="02020603050405020304" pitchFamily="18" charset="0"/>
                        </a:rPr>
                        <a:t>波长响应范围</a:t>
                      </a:r>
                      <a:endParaRPr lang="zh-CN" sz="1800" b="1" kern="100" dirty="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en-US" sz="1800" b="1" kern="0" dirty="0">
                          <a:solidFill>
                            <a:schemeClr val="tx1"/>
                          </a:solidFill>
                          <a:effectLst/>
                          <a:latin typeface="+mn-ea"/>
                          <a:ea typeface="+mn-ea"/>
                          <a:cs typeface="Times New Roman" panose="02020603050405020304" pitchFamily="18" charset="0"/>
                        </a:rPr>
                        <a:t>310 nm </a:t>
                      </a:r>
                      <a:r>
                        <a:rPr lang="en-US" sz="1800" b="1" kern="0" dirty="0">
                          <a:solidFill>
                            <a:schemeClr val="tx1"/>
                          </a:solidFill>
                          <a:effectLst/>
                          <a:latin typeface="+mn-ea"/>
                          <a:ea typeface="+mn-ea"/>
                          <a:cs typeface="Times New Roman" panose="02020603050405020304" pitchFamily="18" charset="0"/>
                          <a:sym typeface="Symbol" panose="05050102010706020507" pitchFamily="18" charset="2"/>
                        </a:rPr>
                        <a:t></a:t>
                      </a:r>
                      <a:r>
                        <a:rPr lang="en-US" sz="1800" b="1" kern="0" dirty="0">
                          <a:solidFill>
                            <a:schemeClr val="tx1"/>
                          </a:solidFill>
                          <a:effectLst/>
                          <a:latin typeface="+mn-ea"/>
                          <a:ea typeface="+mn-ea"/>
                          <a:cs typeface="Times New Roman" panose="02020603050405020304" pitchFamily="18" charset="0"/>
                        </a:rPr>
                        <a:t> 600 nm</a:t>
                      </a:r>
                      <a:endParaRPr lang="zh-CN" sz="1800" b="1" kern="100" dirty="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5922">
                <a:tc>
                  <a:txBody>
                    <a:bodyPr/>
                    <a:lstStyle/>
                    <a:p>
                      <a:pPr algn="ctr">
                        <a:lnSpc>
                          <a:spcPct val="110000"/>
                        </a:lnSpc>
                        <a:spcBef>
                          <a:spcPts val="300"/>
                        </a:spcBef>
                        <a:spcAft>
                          <a:spcPts val="300"/>
                        </a:spcAft>
                      </a:pPr>
                      <a:r>
                        <a:rPr lang="zh-CN" altLang="en-US" sz="1800" b="1" kern="0" dirty="0">
                          <a:solidFill>
                            <a:schemeClr val="tx1"/>
                          </a:solidFill>
                          <a:effectLst/>
                          <a:latin typeface="+mn-ea"/>
                          <a:ea typeface="+mn-ea"/>
                          <a:cs typeface="Times New Roman" panose="02020603050405020304" pitchFamily="18" charset="0"/>
                        </a:rPr>
                        <a:t>光探测效率</a:t>
                      </a:r>
                      <a:r>
                        <a:rPr lang="en-US" altLang="zh-CN" sz="1800" b="1" kern="0" dirty="0">
                          <a:solidFill>
                            <a:schemeClr val="tx1"/>
                          </a:solidFill>
                          <a:effectLst/>
                          <a:latin typeface="+mn-ea"/>
                          <a:ea typeface="+mn-ea"/>
                          <a:cs typeface="Times New Roman" panose="02020603050405020304" pitchFamily="18" charset="0"/>
                        </a:rPr>
                        <a:t>/</a:t>
                      </a:r>
                      <a:r>
                        <a:rPr lang="zh-CN" altLang="en-US" sz="1800" b="1" kern="0" dirty="0">
                          <a:solidFill>
                            <a:schemeClr val="tx1"/>
                          </a:solidFill>
                          <a:effectLst/>
                          <a:latin typeface="+mn-ea"/>
                          <a:ea typeface="+mn-ea"/>
                          <a:cs typeface="Times New Roman" panose="02020603050405020304" pitchFamily="18" charset="0"/>
                        </a:rPr>
                        <a:t>量子效率</a:t>
                      </a:r>
                      <a:endParaRPr lang="zh-CN" sz="1800" b="1" kern="100" dirty="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en-US" altLang="zh-CN" sz="1800" b="1" kern="1200" dirty="0">
                          <a:solidFill>
                            <a:schemeClr val="tx1"/>
                          </a:solidFill>
                          <a:effectLst/>
                          <a:latin typeface="+mn-ea"/>
                          <a:ea typeface="+mn-ea"/>
                          <a:cs typeface="+mn-cs"/>
                        </a:rPr>
                        <a:t>&gt;28%@400nm, &gt;22%@350nm, &gt;17%@310nm</a:t>
                      </a:r>
                      <a:endParaRPr lang="zh-CN" sz="1800" b="1" kern="100" dirty="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451">
                <a:tc>
                  <a:txBody>
                    <a:bodyPr/>
                    <a:lstStyle/>
                    <a:p>
                      <a:pPr algn="ctr">
                        <a:lnSpc>
                          <a:spcPct val="110000"/>
                        </a:lnSpc>
                        <a:spcBef>
                          <a:spcPts val="300"/>
                        </a:spcBef>
                        <a:spcAft>
                          <a:spcPts val="300"/>
                        </a:spcAft>
                      </a:pPr>
                      <a:r>
                        <a:rPr lang="zh-CN" sz="1800" b="1" kern="0" dirty="0">
                          <a:solidFill>
                            <a:schemeClr val="tx1"/>
                          </a:solidFill>
                          <a:effectLst/>
                          <a:latin typeface="+mn-ea"/>
                          <a:ea typeface="+mn-ea"/>
                          <a:cs typeface="Times New Roman" panose="02020603050405020304" pitchFamily="18" charset="0"/>
                        </a:rPr>
                        <a:t>阳极光照</a:t>
                      </a:r>
                      <a:r>
                        <a:rPr lang="zh-CN" sz="1800" b="1" kern="0" dirty="0" smtClean="0">
                          <a:solidFill>
                            <a:schemeClr val="tx1"/>
                          </a:solidFill>
                          <a:effectLst/>
                          <a:latin typeface="+mn-ea"/>
                          <a:ea typeface="+mn-ea"/>
                          <a:cs typeface="Times New Roman" panose="02020603050405020304" pitchFamily="18" charset="0"/>
                        </a:rPr>
                        <a:t>灵敏度一致性</a:t>
                      </a:r>
                      <a:endParaRPr lang="zh-CN" sz="1800" b="1" kern="100" dirty="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en-US" sz="1800" b="1" kern="0" dirty="0">
                          <a:solidFill>
                            <a:schemeClr val="tx1"/>
                          </a:solidFill>
                          <a:effectLst/>
                          <a:latin typeface="+mn-ea"/>
                          <a:ea typeface="+mn-ea"/>
                          <a:cs typeface="Times New Roman" panose="02020603050405020304" pitchFamily="18" charset="0"/>
                        </a:rPr>
                        <a:t>&lt;5%</a:t>
                      </a:r>
                      <a:endParaRPr lang="zh-CN" sz="1800" b="1" kern="100" dirty="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0570">
                <a:tc>
                  <a:txBody>
                    <a:bodyPr/>
                    <a:lstStyle/>
                    <a:p>
                      <a:pPr algn="ctr">
                        <a:lnSpc>
                          <a:spcPct val="110000"/>
                        </a:lnSpc>
                        <a:spcBef>
                          <a:spcPts val="300"/>
                        </a:spcBef>
                        <a:spcAft>
                          <a:spcPts val="300"/>
                        </a:spcAft>
                      </a:pPr>
                      <a:r>
                        <a:rPr lang="zh-CN" sz="1800" b="1" kern="0" dirty="0">
                          <a:solidFill>
                            <a:srgbClr val="000000"/>
                          </a:solidFill>
                          <a:effectLst/>
                          <a:latin typeface="+mn-ea"/>
                          <a:ea typeface="+mn-ea"/>
                          <a:cs typeface="Times New Roman" panose="02020603050405020304" pitchFamily="18" charset="0"/>
                        </a:rPr>
                        <a:t>暗噪音触发</a:t>
                      </a:r>
                      <a:r>
                        <a:rPr lang="zh-CN" sz="1800" b="1" kern="0" dirty="0" smtClean="0">
                          <a:solidFill>
                            <a:srgbClr val="000000"/>
                          </a:solidFill>
                          <a:effectLst/>
                          <a:latin typeface="+mn-ea"/>
                          <a:ea typeface="+mn-ea"/>
                          <a:cs typeface="Times New Roman" panose="02020603050405020304" pitchFamily="18" charset="0"/>
                        </a:rPr>
                        <a:t>率</a:t>
                      </a:r>
                      <a:endParaRPr lang="zh-CN" sz="1800" b="1" kern="100" dirty="0">
                        <a:solidFill>
                          <a:srgbClr val="00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en-US" sz="1800" b="1" kern="0" dirty="0">
                          <a:solidFill>
                            <a:srgbClr val="000000"/>
                          </a:solidFill>
                          <a:effectLst/>
                          <a:latin typeface="+mn-ea"/>
                          <a:ea typeface="+mn-ea"/>
                          <a:cs typeface="Times New Roman" panose="02020603050405020304" pitchFamily="18" charset="0"/>
                        </a:rPr>
                        <a:t>&lt;10Hz @ 3</a:t>
                      </a:r>
                      <a:r>
                        <a:rPr lang="zh-CN" sz="1800" b="1" kern="0" dirty="0">
                          <a:solidFill>
                            <a:srgbClr val="000000"/>
                          </a:solidFill>
                          <a:effectLst/>
                          <a:latin typeface="+mn-ea"/>
                          <a:ea typeface="+mn-ea"/>
                          <a:cs typeface="Times New Roman" panose="02020603050405020304" pitchFamily="18" charset="0"/>
                        </a:rPr>
                        <a:t>个相邻</a:t>
                      </a:r>
                      <a:r>
                        <a:rPr lang="en-US" sz="1800" b="1" kern="0" dirty="0">
                          <a:solidFill>
                            <a:srgbClr val="000000"/>
                          </a:solidFill>
                          <a:effectLst/>
                          <a:latin typeface="+mn-ea"/>
                          <a:ea typeface="+mn-ea"/>
                          <a:cs typeface="Times New Roman" panose="02020603050405020304" pitchFamily="18" charset="0"/>
                        </a:rPr>
                        <a:t>PMT</a:t>
                      </a:r>
                      <a:r>
                        <a:rPr lang="zh-CN" sz="1800" b="1" kern="0" dirty="0" smtClean="0">
                          <a:solidFill>
                            <a:srgbClr val="000000"/>
                          </a:solidFill>
                          <a:effectLst/>
                          <a:latin typeface="+mn-ea"/>
                          <a:ea typeface="+mn-ea"/>
                          <a:cs typeface="Times New Roman" panose="02020603050405020304" pitchFamily="18" charset="0"/>
                        </a:rPr>
                        <a:t>，</a:t>
                      </a:r>
                      <a:endParaRPr lang="en-US" altLang="zh-CN" sz="1800" b="1" kern="0" dirty="0" smtClean="0">
                        <a:solidFill>
                          <a:srgbClr val="000000"/>
                        </a:solidFill>
                        <a:effectLst/>
                        <a:latin typeface="+mn-ea"/>
                        <a:ea typeface="+mn-ea"/>
                        <a:cs typeface="Times New Roman" panose="02020603050405020304" pitchFamily="18" charset="0"/>
                      </a:endParaRPr>
                    </a:p>
                    <a:p>
                      <a:pPr algn="ctr">
                        <a:lnSpc>
                          <a:spcPct val="110000"/>
                        </a:lnSpc>
                        <a:spcBef>
                          <a:spcPts val="300"/>
                        </a:spcBef>
                        <a:spcAft>
                          <a:spcPts val="300"/>
                        </a:spcAft>
                      </a:pPr>
                      <a:r>
                        <a:rPr lang="zh-CN" sz="1800" b="1" kern="0" dirty="0" smtClean="0">
                          <a:solidFill>
                            <a:srgbClr val="000000"/>
                          </a:solidFill>
                          <a:effectLst/>
                          <a:latin typeface="+mn-ea"/>
                          <a:ea typeface="+mn-ea"/>
                          <a:cs typeface="Times New Roman" panose="02020603050405020304" pitchFamily="18" charset="0"/>
                        </a:rPr>
                        <a:t>单</a:t>
                      </a:r>
                      <a:r>
                        <a:rPr lang="zh-CN" sz="1800" b="1" kern="0" dirty="0">
                          <a:solidFill>
                            <a:srgbClr val="000000"/>
                          </a:solidFill>
                          <a:effectLst/>
                          <a:latin typeface="+mn-ea"/>
                          <a:ea typeface="+mn-ea"/>
                          <a:cs typeface="Times New Roman" panose="02020603050405020304" pitchFamily="18" charset="0"/>
                        </a:rPr>
                        <a:t>道阈值</a:t>
                      </a:r>
                      <a:r>
                        <a:rPr lang="en-US" sz="1800" b="1" kern="0" dirty="0">
                          <a:solidFill>
                            <a:srgbClr val="000000"/>
                          </a:solidFill>
                          <a:effectLst/>
                          <a:latin typeface="+mn-ea"/>
                          <a:ea typeface="+mn-ea"/>
                          <a:cs typeface="Times New Roman" panose="02020603050405020304" pitchFamily="18" charset="0"/>
                        </a:rPr>
                        <a:t>=10 </a:t>
                      </a:r>
                      <a:r>
                        <a:rPr lang="en-US" sz="1800" b="1" kern="0" dirty="0" err="1">
                          <a:solidFill>
                            <a:srgbClr val="000000"/>
                          </a:solidFill>
                          <a:effectLst/>
                          <a:latin typeface="+mn-ea"/>
                          <a:ea typeface="+mn-ea"/>
                          <a:cs typeface="Times New Roman" panose="02020603050405020304" pitchFamily="18" charset="0"/>
                        </a:rPr>
                        <a:t>pe</a:t>
                      </a:r>
                      <a:endParaRPr lang="zh-CN" sz="1800" b="1" kern="100" dirty="0">
                        <a:solidFill>
                          <a:srgbClr val="00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961">
                <a:tc>
                  <a:txBody>
                    <a:bodyPr/>
                    <a:lstStyle/>
                    <a:p>
                      <a:pPr algn="ctr">
                        <a:lnSpc>
                          <a:spcPct val="110000"/>
                        </a:lnSpc>
                        <a:spcBef>
                          <a:spcPts val="300"/>
                        </a:spcBef>
                        <a:spcAft>
                          <a:spcPts val="300"/>
                        </a:spcAft>
                      </a:pPr>
                      <a:r>
                        <a:rPr lang="zh-CN" sz="1800" b="1" kern="0">
                          <a:solidFill>
                            <a:srgbClr val="000000"/>
                          </a:solidFill>
                          <a:effectLst/>
                          <a:latin typeface="+mn-ea"/>
                          <a:ea typeface="+mn-ea"/>
                          <a:cs typeface="Times New Roman" panose="02020603050405020304" pitchFamily="18" charset="0"/>
                        </a:rPr>
                        <a:t>图像识别</a:t>
                      </a:r>
                      <a:endParaRPr lang="zh-CN" sz="1800" b="1" kern="100">
                        <a:solidFill>
                          <a:srgbClr val="00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zh-CN" sz="1800" b="1" kern="0" dirty="0">
                          <a:solidFill>
                            <a:srgbClr val="000000"/>
                          </a:solidFill>
                          <a:effectLst/>
                          <a:latin typeface="+mn-ea"/>
                          <a:ea typeface="+mn-ea"/>
                          <a:cs typeface="Times New Roman" panose="02020603050405020304" pitchFamily="18" charset="0"/>
                        </a:rPr>
                        <a:t>椭圆形图像和线状图像识别</a:t>
                      </a:r>
                      <a:endParaRPr lang="zh-CN" sz="1800" b="1" kern="100" dirty="0">
                        <a:solidFill>
                          <a:srgbClr val="00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951">
                <a:tc>
                  <a:txBody>
                    <a:bodyPr/>
                    <a:lstStyle/>
                    <a:p>
                      <a:pPr algn="ctr">
                        <a:lnSpc>
                          <a:spcPct val="110000"/>
                        </a:lnSpc>
                        <a:spcBef>
                          <a:spcPts val="300"/>
                        </a:spcBef>
                        <a:spcAft>
                          <a:spcPts val="300"/>
                        </a:spcAft>
                      </a:pPr>
                      <a:r>
                        <a:rPr lang="zh-CN" sz="1800" b="1" kern="0" dirty="0">
                          <a:solidFill>
                            <a:srgbClr val="000000"/>
                          </a:solidFill>
                          <a:effectLst/>
                          <a:latin typeface="+mn-ea"/>
                          <a:ea typeface="+mn-ea"/>
                          <a:cs typeface="Times New Roman" panose="02020603050405020304" pitchFamily="18" charset="0"/>
                        </a:rPr>
                        <a:t>光脉冲响应</a:t>
                      </a:r>
                      <a:endParaRPr lang="zh-CN" sz="1800" b="1" kern="100" dirty="0">
                        <a:solidFill>
                          <a:srgbClr val="00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en-US" sz="1800" b="1" kern="0" dirty="0">
                          <a:solidFill>
                            <a:srgbClr val="000000"/>
                          </a:solidFill>
                          <a:effectLst/>
                          <a:latin typeface="+mn-ea"/>
                          <a:ea typeface="+mn-ea"/>
                          <a:cs typeface="Times New Roman" panose="02020603050405020304" pitchFamily="18" charset="0"/>
                        </a:rPr>
                        <a:t>4 ns – 3 </a:t>
                      </a:r>
                      <a:r>
                        <a:rPr lang="en-US" sz="1800" b="1" kern="0" dirty="0" err="1">
                          <a:solidFill>
                            <a:srgbClr val="000000"/>
                          </a:solidFill>
                          <a:effectLst/>
                          <a:latin typeface="+mn-ea"/>
                          <a:ea typeface="+mn-ea"/>
                          <a:cs typeface="Times New Roman" panose="02020603050405020304" pitchFamily="18" charset="0"/>
                        </a:rPr>
                        <a:t>μs</a:t>
                      </a:r>
                      <a:endParaRPr lang="zh-CN" sz="1800" b="1" kern="100" dirty="0">
                        <a:solidFill>
                          <a:srgbClr val="00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951">
                <a:tc>
                  <a:txBody>
                    <a:bodyPr/>
                    <a:lstStyle/>
                    <a:p>
                      <a:pPr algn="ctr">
                        <a:lnSpc>
                          <a:spcPct val="110000"/>
                        </a:lnSpc>
                        <a:spcBef>
                          <a:spcPts val="300"/>
                        </a:spcBef>
                        <a:spcAft>
                          <a:spcPts val="300"/>
                        </a:spcAft>
                      </a:pPr>
                      <a:r>
                        <a:rPr lang="zh-CN" sz="1800" b="1" kern="0" dirty="0">
                          <a:solidFill>
                            <a:srgbClr val="000000"/>
                          </a:solidFill>
                          <a:effectLst/>
                          <a:latin typeface="+mn-ea"/>
                          <a:ea typeface="+mn-ea"/>
                          <a:cs typeface="Times New Roman" panose="02020603050405020304" pitchFamily="18" charset="0"/>
                        </a:rPr>
                        <a:t>绝对时间精度</a:t>
                      </a:r>
                      <a:endParaRPr lang="zh-CN" sz="1800" b="1" kern="100" dirty="0">
                        <a:solidFill>
                          <a:srgbClr val="00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en-US" sz="1800" b="1" kern="0" dirty="0">
                          <a:solidFill>
                            <a:srgbClr val="000000"/>
                          </a:solidFill>
                          <a:effectLst/>
                          <a:latin typeface="+mn-ea"/>
                          <a:ea typeface="+mn-ea"/>
                          <a:cs typeface="Times New Roman" panose="02020603050405020304" pitchFamily="18" charset="0"/>
                        </a:rPr>
                        <a:t>&lt;10 ns</a:t>
                      </a:r>
                      <a:endParaRPr lang="zh-CN" sz="1800" b="1" kern="100" dirty="0">
                        <a:solidFill>
                          <a:srgbClr val="00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951">
                <a:tc>
                  <a:txBody>
                    <a:bodyPr/>
                    <a:lstStyle/>
                    <a:p>
                      <a:pPr algn="ctr">
                        <a:lnSpc>
                          <a:spcPct val="110000"/>
                        </a:lnSpc>
                        <a:spcBef>
                          <a:spcPts val="300"/>
                        </a:spcBef>
                        <a:spcAft>
                          <a:spcPts val="300"/>
                        </a:spcAft>
                      </a:pPr>
                      <a:r>
                        <a:rPr lang="en-US" sz="1800" b="1" kern="0">
                          <a:solidFill>
                            <a:srgbClr val="000000"/>
                          </a:solidFill>
                          <a:effectLst/>
                          <a:latin typeface="+mn-ea"/>
                          <a:ea typeface="+mn-ea"/>
                          <a:cs typeface="Times New Roman" panose="02020603050405020304" pitchFamily="18" charset="0"/>
                        </a:rPr>
                        <a:t>TCP/IP</a:t>
                      </a:r>
                      <a:r>
                        <a:rPr lang="zh-CN" sz="1800" b="1" kern="0">
                          <a:solidFill>
                            <a:srgbClr val="000000"/>
                          </a:solidFill>
                          <a:effectLst/>
                          <a:latin typeface="+mn-ea"/>
                          <a:ea typeface="+mn-ea"/>
                          <a:cs typeface="Times New Roman" panose="02020603050405020304" pitchFamily="18" charset="0"/>
                        </a:rPr>
                        <a:t>传输速度</a:t>
                      </a:r>
                      <a:endParaRPr lang="zh-CN" sz="1800" b="1" kern="100">
                        <a:solidFill>
                          <a:srgbClr val="00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en-US" sz="1800" b="1" kern="0" dirty="0">
                          <a:solidFill>
                            <a:srgbClr val="000000"/>
                          </a:solidFill>
                          <a:effectLst/>
                          <a:latin typeface="+mn-ea"/>
                          <a:ea typeface="+mn-ea"/>
                          <a:cs typeface="Times New Roman" panose="02020603050405020304" pitchFamily="18" charset="0"/>
                        </a:rPr>
                        <a:t>&gt;200 Mbps</a:t>
                      </a:r>
                      <a:endParaRPr lang="zh-CN" sz="1800" b="1" kern="100" dirty="0">
                        <a:solidFill>
                          <a:srgbClr val="000000"/>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0570">
                <a:tc>
                  <a:txBody>
                    <a:bodyPr/>
                    <a:lstStyle/>
                    <a:p>
                      <a:pPr algn="ctr">
                        <a:lnSpc>
                          <a:spcPct val="110000"/>
                        </a:lnSpc>
                        <a:spcBef>
                          <a:spcPts val="300"/>
                        </a:spcBef>
                        <a:spcAft>
                          <a:spcPts val="300"/>
                        </a:spcAft>
                      </a:pPr>
                      <a:r>
                        <a:rPr lang="zh-CN" sz="1800" b="1" kern="0" dirty="0">
                          <a:solidFill>
                            <a:schemeClr val="tx1"/>
                          </a:solidFill>
                          <a:effectLst/>
                          <a:latin typeface="+mn-ea"/>
                          <a:ea typeface="+mn-ea"/>
                          <a:cs typeface="Times New Roman" panose="02020603050405020304" pitchFamily="18" charset="0"/>
                        </a:rPr>
                        <a:t>工作环境</a:t>
                      </a:r>
                      <a:r>
                        <a:rPr lang="zh-CN" altLang="en-US" sz="1800" b="1" kern="0" dirty="0">
                          <a:solidFill>
                            <a:schemeClr val="tx1"/>
                          </a:solidFill>
                          <a:effectLst/>
                          <a:latin typeface="+mn-ea"/>
                          <a:ea typeface="+mn-ea"/>
                          <a:cs typeface="Times New Roman" panose="02020603050405020304" pitchFamily="18" charset="0"/>
                        </a:rPr>
                        <a:t>温度</a:t>
                      </a:r>
                      <a:endParaRPr lang="zh-CN" sz="1800" b="1" kern="100" dirty="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300"/>
                        </a:spcBef>
                        <a:spcAft>
                          <a:spcPts val="300"/>
                        </a:spcAft>
                      </a:pPr>
                      <a:r>
                        <a:rPr lang="en-US" sz="1800" b="1" kern="0" dirty="0">
                          <a:solidFill>
                            <a:schemeClr val="tx1"/>
                          </a:solidFill>
                          <a:effectLst/>
                          <a:latin typeface="+mn-ea"/>
                          <a:ea typeface="+mn-ea"/>
                          <a:cs typeface="Times New Roman" panose="02020603050405020304" pitchFamily="18" charset="0"/>
                        </a:rPr>
                        <a:t>-30</a:t>
                      </a:r>
                      <a:r>
                        <a:rPr lang="zh-CN" sz="1800" b="1" kern="0" dirty="0">
                          <a:solidFill>
                            <a:schemeClr val="tx1"/>
                          </a:solidFill>
                          <a:effectLst/>
                          <a:latin typeface="+mn-ea"/>
                          <a:ea typeface="+mn-ea"/>
                          <a:cs typeface="Times New Roman" panose="02020603050405020304" pitchFamily="18" charset="0"/>
                        </a:rPr>
                        <a:t>℃ </a:t>
                      </a:r>
                      <a:r>
                        <a:rPr lang="en-US" sz="1800" b="1" kern="0" dirty="0">
                          <a:solidFill>
                            <a:schemeClr val="tx1"/>
                          </a:solidFill>
                          <a:effectLst/>
                          <a:latin typeface="+mn-ea"/>
                          <a:ea typeface="+mn-ea"/>
                          <a:cs typeface="Times New Roman" panose="02020603050405020304" pitchFamily="18" charset="0"/>
                          <a:sym typeface="Symbol" panose="05050102010706020507" pitchFamily="18" charset="2"/>
                        </a:rPr>
                        <a:t></a:t>
                      </a:r>
                      <a:r>
                        <a:rPr lang="en-US" sz="1800" b="1" kern="0" dirty="0">
                          <a:solidFill>
                            <a:schemeClr val="tx1"/>
                          </a:solidFill>
                          <a:effectLst/>
                          <a:latin typeface="+mn-ea"/>
                          <a:ea typeface="+mn-ea"/>
                          <a:cs typeface="Times New Roman" panose="02020603050405020304" pitchFamily="18" charset="0"/>
                        </a:rPr>
                        <a:t> +15</a:t>
                      </a:r>
                      <a:r>
                        <a:rPr lang="zh-CN" sz="1800" b="1" kern="0" dirty="0">
                          <a:solidFill>
                            <a:schemeClr val="tx1"/>
                          </a:solidFill>
                          <a:effectLst/>
                          <a:latin typeface="+mn-ea"/>
                          <a:ea typeface="+mn-ea"/>
                          <a:cs typeface="Times New Roman" panose="02020603050405020304" pitchFamily="18" charset="0"/>
                        </a:rPr>
                        <a:t>℃</a:t>
                      </a:r>
                      <a:r>
                        <a:rPr lang="en-US" altLang="zh-CN" sz="1800" b="1" kern="0" dirty="0">
                          <a:solidFill>
                            <a:schemeClr val="tx1"/>
                          </a:solidFill>
                          <a:effectLst/>
                          <a:latin typeface="+mn-ea"/>
                          <a:ea typeface="+mn-ea"/>
                          <a:cs typeface="Times New Roman" panose="02020603050405020304" pitchFamily="18" charset="0"/>
                        </a:rPr>
                        <a:t> </a:t>
                      </a:r>
                    </a:p>
                    <a:p>
                      <a:pPr algn="ctr">
                        <a:lnSpc>
                          <a:spcPct val="110000"/>
                        </a:lnSpc>
                        <a:spcBef>
                          <a:spcPts val="300"/>
                        </a:spcBef>
                        <a:spcAft>
                          <a:spcPts val="300"/>
                        </a:spcAft>
                      </a:pPr>
                      <a:r>
                        <a:rPr lang="zh-CN" altLang="en-US" sz="1800" b="1" kern="0" dirty="0">
                          <a:solidFill>
                            <a:schemeClr val="tx1"/>
                          </a:solidFill>
                          <a:effectLst/>
                          <a:latin typeface="+mn-ea"/>
                          <a:ea typeface="+mn-ea"/>
                          <a:cs typeface="Times New Roman" panose="02020603050405020304" pitchFamily="18" charset="0"/>
                        </a:rPr>
                        <a:t>（机箱内温度</a:t>
                      </a:r>
                      <a:r>
                        <a:rPr lang="en-US" altLang="zh-CN" sz="1800" b="1" kern="0" dirty="0">
                          <a:solidFill>
                            <a:schemeClr val="tx1"/>
                          </a:solidFill>
                          <a:effectLst/>
                          <a:latin typeface="+mn-ea"/>
                          <a:ea typeface="+mn-ea"/>
                          <a:cs typeface="Times New Roman" panose="02020603050405020304" pitchFamily="18" charset="0"/>
                        </a:rPr>
                        <a:t>-25</a:t>
                      </a:r>
                      <a:r>
                        <a:rPr lang="zh-CN" altLang="en-US" sz="1800" b="1" kern="0" dirty="0">
                          <a:solidFill>
                            <a:schemeClr val="tx1"/>
                          </a:solidFill>
                          <a:effectLst/>
                          <a:latin typeface="+mn-ea"/>
                          <a:ea typeface="+mn-ea"/>
                          <a:cs typeface="Times New Roman" panose="02020603050405020304" pitchFamily="18" charset="0"/>
                        </a:rPr>
                        <a:t>℃ </a:t>
                      </a:r>
                      <a:r>
                        <a:rPr lang="en-US" altLang="zh-CN" sz="1800" b="1" kern="0" dirty="0">
                          <a:solidFill>
                            <a:schemeClr val="tx1"/>
                          </a:solidFill>
                          <a:effectLst/>
                          <a:latin typeface="+mn-ea"/>
                          <a:ea typeface="+mn-ea"/>
                          <a:cs typeface="Times New Roman" panose="02020603050405020304" pitchFamily="18" charset="0"/>
                        </a:rPr>
                        <a:t>- +60</a:t>
                      </a:r>
                      <a:r>
                        <a:rPr lang="zh-CN" altLang="en-US" sz="1800" b="1" kern="0" dirty="0">
                          <a:solidFill>
                            <a:schemeClr val="tx1"/>
                          </a:solidFill>
                          <a:effectLst/>
                          <a:latin typeface="+mn-ea"/>
                          <a:ea typeface="+mn-ea"/>
                          <a:cs typeface="Times New Roman" panose="02020603050405020304" pitchFamily="18" charset="0"/>
                        </a:rPr>
                        <a:t>℃）</a:t>
                      </a:r>
                      <a:endParaRPr lang="en-US" altLang="zh-CN" sz="1800" b="1" kern="0" dirty="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961">
                <a:tc>
                  <a:txBody>
                    <a:bodyPr/>
                    <a:lstStyle/>
                    <a:p>
                      <a:pPr algn="ctr">
                        <a:lnSpc>
                          <a:spcPct val="110000"/>
                        </a:lnSpc>
                        <a:spcBef>
                          <a:spcPts val="300"/>
                        </a:spcBef>
                        <a:spcAft>
                          <a:spcPts val="300"/>
                        </a:spcAft>
                      </a:pPr>
                      <a:r>
                        <a:rPr lang="zh-CN" altLang="en-US" sz="1800" b="1" kern="100" dirty="0">
                          <a:solidFill>
                            <a:schemeClr val="tx1"/>
                          </a:solidFill>
                          <a:effectLst/>
                          <a:latin typeface="+mn-ea"/>
                          <a:ea typeface="+mn-ea"/>
                          <a:cs typeface="Times New Roman" panose="02020603050405020304" pitchFamily="18" charset="0"/>
                        </a:rPr>
                        <a:t>储存温度</a:t>
                      </a:r>
                      <a:endParaRPr lang="zh-CN" sz="1800" b="1" kern="100" dirty="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altLang="zh-CN" sz="1800" b="1" kern="0" dirty="0">
                          <a:solidFill>
                            <a:schemeClr val="tx1"/>
                          </a:solidFill>
                          <a:effectLst/>
                          <a:latin typeface="+mn-ea"/>
                          <a:ea typeface="+mn-ea"/>
                          <a:cs typeface="Times New Roman" panose="02020603050405020304" pitchFamily="18" charset="0"/>
                        </a:rPr>
                        <a:t>-30</a:t>
                      </a:r>
                      <a:r>
                        <a:rPr lang="zh-CN" altLang="zh-CN" sz="1800" b="1" kern="0" dirty="0">
                          <a:solidFill>
                            <a:schemeClr val="tx1"/>
                          </a:solidFill>
                          <a:effectLst/>
                          <a:latin typeface="+mn-ea"/>
                          <a:ea typeface="+mn-ea"/>
                          <a:cs typeface="Times New Roman" panose="02020603050405020304" pitchFamily="18" charset="0"/>
                        </a:rPr>
                        <a:t>℃ </a:t>
                      </a:r>
                      <a:r>
                        <a:rPr lang="en-US" altLang="zh-CN" sz="1800" b="1" kern="0" dirty="0">
                          <a:solidFill>
                            <a:schemeClr val="tx1"/>
                          </a:solidFill>
                          <a:effectLst/>
                          <a:latin typeface="+mn-ea"/>
                          <a:ea typeface="+mn-ea"/>
                          <a:cs typeface="Times New Roman" panose="02020603050405020304" pitchFamily="18" charset="0"/>
                          <a:sym typeface="Symbol" panose="05050102010706020507" pitchFamily="18" charset="2"/>
                        </a:rPr>
                        <a:t></a:t>
                      </a:r>
                      <a:r>
                        <a:rPr lang="en-US" altLang="zh-CN" sz="1800" b="1" kern="0" dirty="0">
                          <a:solidFill>
                            <a:schemeClr val="tx1"/>
                          </a:solidFill>
                          <a:effectLst/>
                          <a:latin typeface="+mn-ea"/>
                          <a:ea typeface="+mn-ea"/>
                          <a:cs typeface="Times New Roman" panose="02020603050405020304" pitchFamily="18" charset="0"/>
                        </a:rPr>
                        <a:t> +80</a:t>
                      </a:r>
                      <a:r>
                        <a:rPr lang="zh-CN" altLang="zh-CN" sz="1800" b="1" kern="0" dirty="0">
                          <a:solidFill>
                            <a:schemeClr val="tx1"/>
                          </a:solidFill>
                          <a:effectLst/>
                          <a:latin typeface="+mn-ea"/>
                          <a:ea typeface="+mn-ea"/>
                          <a:cs typeface="Times New Roman" panose="02020603050405020304" pitchFamily="18" charset="0"/>
                        </a:rPr>
                        <a:t>℃</a:t>
                      </a:r>
                      <a:endParaRPr lang="en-US" altLang="zh-CN" sz="1800" b="1" kern="0" dirty="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180000" y="180000"/>
            <a:ext cx="4608024" cy="584775"/>
          </a:xfrm>
          <a:prstGeom prst="rect">
            <a:avLst/>
          </a:prstGeom>
          <a:noFill/>
        </p:spPr>
        <p:txBody>
          <a:bodyPr wrap="square" rtlCol="0">
            <a:spAutoFit/>
          </a:bodyPr>
          <a:lstStyle/>
          <a:p>
            <a:r>
              <a:rPr lang="en-US" altLang="zh-CN" sz="3200" b="1" dirty="0" smtClean="0"/>
              <a:t>SIPM</a:t>
            </a:r>
            <a:r>
              <a:rPr lang="zh-CN" altLang="en-US" sz="3200" b="1" dirty="0" smtClean="0"/>
              <a:t>成像探头性能指标</a:t>
            </a:r>
            <a:endParaRPr lang="zh-CN" altLang="en-US" sz="3200" b="1" dirty="0"/>
          </a:p>
        </p:txBody>
      </p:sp>
      <p:sp>
        <p:nvSpPr>
          <p:cNvPr id="6" name="日期占位符 5"/>
          <p:cNvSpPr>
            <a:spLocks noGrp="1"/>
          </p:cNvSpPr>
          <p:nvPr>
            <p:ph type="dt" sz="half" idx="10"/>
          </p:nvPr>
        </p:nvSpPr>
        <p:spPr/>
        <p:txBody>
          <a:bodyPr/>
          <a:lstStyle/>
          <a:p>
            <a:fld id="{16F6B40C-0AE0-49AC-9EEE-8A54CA1D0B31}" type="datetime1">
              <a:rPr lang="zh-CN" altLang="en-US" smtClean="0"/>
              <a:pPr/>
              <a:t>2018/6/22</a:t>
            </a:fld>
            <a:endParaRPr lang="zh-CN" altLang="en-US"/>
          </a:p>
        </p:txBody>
      </p:sp>
      <p:sp>
        <p:nvSpPr>
          <p:cNvPr id="7" name="灯片编号占位符 6"/>
          <p:cNvSpPr>
            <a:spLocks noGrp="1"/>
          </p:cNvSpPr>
          <p:nvPr>
            <p:ph type="sldNum" sz="quarter" idx="12"/>
          </p:nvPr>
        </p:nvSpPr>
        <p:spPr/>
        <p:txBody>
          <a:bodyPr/>
          <a:lstStyle/>
          <a:p>
            <a:fld id="{7385845D-03EB-4DAB-A50D-E23CB55FE0D8}" type="slidenum">
              <a:rPr lang="zh-CN" altLang="en-US" smtClean="0"/>
              <a:pPr/>
              <a:t>8</a:t>
            </a:fld>
            <a:endParaRPr lang="zh-CN" altLang="en-US"/>
          </a:p>
        </p:txBody>
      </p:sp>
      <p:sp>
        <p:nvSpPr>
          <p:cNvPr id="10" name="矩形 9"/>
          <p:cNvSpPr/>
          <p:nvPr/>
        </p:nvSpPr>
        <p:spPr>
          <a:xfrm>
            <a:off x="6300192" y="476672"/>
            <a:ext cx="2339102" cy="369332"/>
          </a:xfrm>
          <a:prstGeom prst="rect">
            <a:avLst/>
          </a:prstGeom>
        </p:spPr>
        <p:txBody>
          <a:bodyPr wrap="none">
            <a:spAutoFit/>
          </a:bodyPr>
          <a:lstStyle/>
          <a:p>
            <a:r>
              <a:rPr lang="en-US" altLang="zh-CN" b="1" dirty="0" err="1" smtClean="0"/>
              <a:t>SiPM</a:t>
            </a:r>
            <a:r>
              <a:rPr lang="zh-CN" altLang="en-US" b="1" dirty="0" smtClean="0"/>
              <a:t>增益：</a:t>
            </a:r>
            <a:r>
              <a:rPr lang="en-US" altLang="zh-CN" b="1" dirty="0" smtClean="0"/>
              <a:t>0.8×10</a:t>
            </a:r>
            <a:r>
              <a:rPr lang="en-US" altLang="zh-CN" b="1" baseline="30000" dirty="0" smtClean="0"/>
              <a:t>6 </a:t>
            </a:r>
            <a:endParaRPr lang="zh-CN"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52000" y="6228000"/>
            <a:ext cx="8640000" cy="468000"/>
          </a:xfrm>
          <a:prstGeom prst="rect">
            <a:avLst/>
          </a:prstGeom>
        </p:spPr>
        <p:txBody>
          <a:bodyPr>
            <a:spAutoFit/>
          </a:bodyPr>
          <a:lstStyle/>
          <a:p>
            <a:pPr>
              <a:lnSpc>
                <a:spcPct val="150000"/>
              </a:lnSpc>
              <a:buFont typeface="Wingdings" pitchFamily="2" charset="2"/>
              <a:buChar char="p"/>
            </a:pPr>
            <a:r>
              <a:rPr lang="en-US" altLang="zh-CN" dirty="0" err="1" smtClean="0"/>
              <a:t>SiPM</a:t>
            </a:r>
            <a:r>
              <a:rPr lang="zh-CN" altLang="en-US" dirty="0" smtClean="0"/>
              <a:t>的分辨率则定义为</a:t>
            </a:r>
            <a:r>
              <a:rPr lang="en-US" altLang="zh-CN" dirty="0" smtClean="0"/>
              <a:t>1000 </a:t>
            </a:r>
            <a:r>
              <a:rPr lang="zh-CN" altLang="en-US" dirty="0" smtClean="0"/>
              <a:t>个采样波形的电荷的标准差</a:t>
            </a:r>
            <a:r>
              <a:rPr lang="el-GR" altLang="zh-CN" dirty="0" smtClean="0"/>
              <a:t>δ</a:t>
            </a:r>
            <a:r>
              <a:rPr lang="en-US" altLang="zh-CN" baseline="-25000" dirty="0" smtClean="0"/>
              <a:t>Q</a:t>
            </a:r>
            <a:r>
              <a:rPr lang="en-US" altLang="zh-CN" dirty="0" smtClean="0"/>
              <a:t> </a:t>
            </a:r>
            <a:r>
              <a:rPr lang="zh-CN" altLang="en-US" dirty="0" smtClean="0"/>
              <a:t>和电荷量</a:t>
            </a:r>
            <a:r>
              <a:rPr lang="en-US" altLang="zh-CN" dirty="0" smtClean="0"/>
              <a:t>Q </a:t>
            </a:r>
            <a:r>
              <a:rPr lang="zh-CN" altLang="en-US" dirty="0" smtClean="0"/>
              <a:t>的比值。</a:t>
            </a:r>
            <a:endParaRPr lang="en-US" altLang="zh-CN" dirty="0" smtClean="0"/>
          </a:p>
        </p:txBody>
      </p:sp>
      <p:sp>
        <p:nvSpPr>
          <p:cNvPr id="2" name="TextBox 1"/>
          <p:cNvSpPr txBox="1"/>
          <p:nvPr/>
        </p:nvSpPr>
        <p:spPr>
          <a:xfrm>
            <a:off x="251520" y="936000"/>
            <a:ext cx="8640960" cy="2169825"/>
          </a:xfrm>
          <a:prstGeom prst="rect">
            <a:avLst/>
          </a:prstGeom>
          <a:noFill/>
        </p:spPr>
        <p:txBody>
          <a:bodyPr wrap="square" rtlCol="0">
            <a:spAutoFit/>
          </a:bodyPr>
          <a:lstStyle/>
          <a:p>
            <a:pPr>
              <a:lnSpc>
                <a:spcPct val="150000"/>
              </a:lnSpc>
              <a:buFont typeface="Wingdings" pitchFamily="2" charset="2"/>
              <a:buChar char="p"/>
            </a:pPr>
            <a:r>
              <a:rPr lang="zh-CN" altLang="en-US" dirty="0" smtClean="0"/>
              <a:t>由于</a:t>
            </a:r>
            <a:r>
              <a:rPr lang="en-US" altLang="zh-CN" dirty="0" err="1" smtClean="0"/>
              <a:t>SiPM</a:t>
            </a:r>
            <a:r>
              <a:rPr lang="en-US" altLang="zh-CN" dirty="0" smtClean="0"/>
              <a:t> </a:t>
            </a:r>
            <a:r>
              <a:rPr lang="zh-CN" altLang="en-US" dirty="0" smtClean="0"/>
              <a:t>中的雪崩二极管工作在盖格模式，输出只有两种状态：有光子击中并触发雪崩则导通，无光子击中（也无暗噪声等）触发雪崩则不导通，所以当两个光子同时击中一个</a:t>
            </a:r>
            <a:r>
              <a:rPr lang="en-US" altLang="zh-CN" dirty="0" smtClean="0"/>
              <a:t>APD </a:t>
            </a:r>
            <a:r>
              <a:rPr lang="zh-CN" altLang="en-US" dirty="0" smtClean="0"/>
              <a:t>并触发雪崩时，就会引起</a:t>
            </a:r>
            <a:r>
              <a:rPr lang="en-US" altLang="zh-CN" dirty="0" err="1" smtClean="0"/>
              <a:t>SiPM</a:t>
            </a:r>
            <a:r>
              <a:rPr lang="en-US" altLang="zh-CN" dirty="0" smtClean="0"/>
              <a:t> </a:t>
            </a:r>
            <a:r>
              <a:rPr lang="zh-CN" altLang="en-US" dirty="0" smtClean="0"/>
              <a:t>的饱和，其输出和输入关系可由公式</a:t>
            </a:r>
            <a:r>
              <a:rPr lang="en-US" altLang="zh-CN" dirty="0" smtClean="0"/>
              <a:t>1</a:t>
            </a:r>
            <a:r>
              <a:rPr lang="zh-CN" altLang="en-US" dirty="0" smtClean="0"/>
              <a:t>表示。</a:t>
            </a:r>
            <a:endParaRPr lang="en-US" altLang="zh-CN" dirty="0"/>
          </a:p>
          <a:p>
            <a:pPr>
              <a:lnSpc>
                <a:spcPct val="150000"/>
              </a:lnSpc>
            </a:pPr>
            <a:r>
              <a:rPr lang="en-US" altLang="zh-CN" dirty="0" smtClean="0"/>
              <a:t>	                    				       </a:t>
            </a:r>
            <a:r>
              <a:rPr lang="zh-CN" altLang="en-US" dirty="0" smtClean="0"/>
              <a:t>（式</a:t>
            </a:r>
            <a:r>
              <a:rPr lang="en-US" altLang="zh-CN" dirty="0" smtClean="0"/>
              <a:t>1</a:t>
            </a:r>
            <a:r>
              <a:rPr lang="zh-CN" altLang="en-US" dirty="0" smtClean="0"/>
              <a:t>）</a:t>
            </a:r>
            <a:endParaRPr lang="en-US" altLang="zh-CN" dirty="0" smtClean="0"/>
          </a:p>
        </p:txBody>
      </p:sp>
      <p:sp>
        <p:nvSpPr>
          <p:cNvPr id="8" name="矩形 7"/>
          <p:cNvSpPr/>
          <p:nvPr/>
        </p:nvSpPr>
        <p:spPr>
          <a:xfrm>
            <a:off x="252000" y="3240000"/>
            <a:ext cx="8640000" cy="2880000"/>
          </a:xfrm>
          <a:prstGeom prst="rect">
            <a:avLst/>
          </a:prstGeom>
        </p:spPr>
        <p:txBody>
          <a:bodyPr>
            <a:spAutoFit/>
          </a:bodyPr>
          <a:lstStyle/>
          <a:p>
            <a:pPr>
              <a:lnSpc>
                <a:spcPct val="150000"/>
              </a:lnSpc>
              <a:buFont typeface="Wingdings" pitchFamily="2" charset="2"/>
              <a:buChar char="p"/>
            </a:pPr>
            <a:r>
              <a:rPr lang="zh-CN" altLang="en-US" dirty="0" smtClean="0"/>
              <a:t>对</a:t>
            </a:r>
            <a:r>
              <a:rPr lang="en-US" altLang="zh-CN" dirty="0" err="1" smtClean="0"/>
              <a:t>SiPM</a:t>
            </a:r>
            <a:r>
              <a:rPr lang="en-US" altLang="zh-CN" dirty="0" smtClean="0"/>
              <a:t> </a:t>
            </a:r>
            <a:r>
              <a:rPr lang="zh-CN" altLang="en-US" dirty="0" smtClean="0"/>
              <a:t>的动态范围的测试使用的是“比例法”：</a:t>
            </a:r>
            <a:endParaRPr lang="en-US" altLang="zh-CN" dirty="0" smtClean="0"/>
          </a:p>
          <a:p>
            <a:pPr lvl="1">
              <a:lnSpc>
                <a:spcPct val="150000"/>
              </a:lnSpc>
              <a:buFont typeface="Wingdings" pitchFamily="2" charset="2"/>
              <a:buChar char="Ø"/>
            </a:pPr>
            <a:r>
              <a:rPr lang="zh-CN" altLang="en-US" dirty="0" smtClean="0"/>
              <a:t>选取到</a:t>
            </a:r>
            <a:r>
              <a:rPr lang="en-US" altLang="zh-CN" dirty="0" err="1" smtClean="0"/>
              <a:t>SiPM</a:t>
            </a:r>
            <a:r>
              <a:rPr lang="en-US" altLang="zh-CN" dirty="0" smtClean="0"/>
              <a:t> </a:t>
            </a:r>
            <a:r>
              <a:rPr lang="zh-CN" altLang="en-US" dirty="0" smtClean="0"/>
              <a:t>的距离为</a:t>
            </a:r>
            <a:r>
              <a:rPr lang="en-US" altLang="zh-CN" dirty="0" smtClean="0"/>
              <a:t>L1</a:t>
            </a:r>
            <a:r>
              <a:rPr lang="zh-CN" altLang="en-US" dirty="0" smtClean="0"/>
              <a:t>（近）和</a:t>
            </a:r>
            <a:r>
              <a:rPr lang="en-US" altLang="zh-CN" dirty="0" smtClean="0"/>
              <a:t>L2</a:t>
            </a:r>
            <a:r>
              <a:rPr lang="zh-CN" altLang="en-US" dirty="0" smtClean="0"/>
              <a:t>（远）的两点，使</a:t>
            </a:r>
            <a:r>
              <a:rPr lang="en-US" altLang="zh-CN" dirty="0" smtClean="0"/>
              <a:t>L2/L1~3</a:t>
            </a:r>
            <a:r>
              <a:rPr lang="zh-CN" altLang="en-US" dirty="0" smtClean="0"/>
              <a:t>；</a:t>
            </a:r>
            <a:endParaRPr lang="en-US" altLang="zh-CN" dirty="0" smtClean="0"/>
          </a:p>
          <a:p>
            <a:pPr lvl="1">
              <a:lnSpc>
                <a:spcPct val="150000"/>
              </a:lnSpc>
              <a:buFont typeface="Wingdings" pitchFamily="2" charset="2"/>
              <a:buChar char="Ø"/>
            </a:pPr>
            <a:r>
              <a:rPr lang="zh-CN" altLang="en-US" dirty="0" smtClean="0"/>
              <a:t>固定</a:t>
            </a:r>
            <a:r>
              <a:rPr lang="en-US" altLang="zh-CN" dirty="0" smtClean="0"/>
              <a:t>LED</a:t>
            </a:r>
            <a:r>
              <a:rPr lang="zh-CN" altLang="en-US" dirty="0" smtClean="0"/>
              <a:t>发光强度</a:t>
            </a:r>
            <a:r>
              <a:rPr lang="en-US" altLang="zh-CN" dirty="0" smtClean="0"/>
              <a:t> I</a:t>
            </a:r>
            <a:r>
              <a:rPr lang="en-US" altLang="zh-CN" baseline="-25000" dirty="0" smtClean="0"/>
              <a:t>0</a:t>
            </a:r>
            <a:r>
              <a:rPr lang="zh-CN" altLang="en-US" dirty="0" smtClean="0"/>
              <a:t>，理论上</a:t>
            </a:r>
            <a:r>
              <a:rPr lang="en-US" altLang="zh-CN" dirty="0" err="1" smtClean="0"/>
              <a:t>SiPM</a:t>
            </a:r>
            <a:r>
              <a:rPr lang="en-US" altLang="zh-CN" dirty="0" smtClean="0"/>
              <a:t> </a:t>
            </a:r>
            <a:r>
              <a:rPr lang="zh-CN" altLang="en-US" dirty="0" smtClean="0"/>
              <a:t>接收到的光强满足</a:t>
            </a:r>
            <a:r>
              <a:rPr lang="en-US" altLang="zh-CN" dirty="0" smtClean="0"/>
              <a:t>R</a:t>
            </a:r>
            <a:r>
              <a:rPr lang="en-US" altLang="zh-CN" baseline="-25000" dirty="0" smtClean="0"/>
              <a:t>0</a:t>
            </a:r>
            <a:r>
              <a:rPr lang="en-US" altLang="zh-CN" dirty="0" smtClean="0"/>
              <a:t>=I</a:t>
            </a:r>
            <a:r>
              <a:rPr lang="en-US" altLang="zh-CN" baseline="-25000" dirty="0" smtClean="0"/>
              <a:t>1</a:t>
            </a:r>
            <a:r>
              <a:rPr lang="en-US" altLang="zh-CN" dirty="0" smtClean="0"/>
              <a:t>/I</a:t>
            </a:r>
            <a:r>
              <a:rPr lang="en-US" altLang="zh-CN" baseline="-25000" dirty="0" smtClean="0"/>
              <a:t>2</a:t>
            </a:r>
            <a:r>
              <a:rPr lang="en-US" altLang="zh-CN" dirty="0" smtClean="0"/>
              <a:t> = (L2/L1) </a:t>
            </a:r>
            <a:r>
              <a:rPr lang="en-US" altLang="zh-CN" baseline="30000" dirty="0" smtClean="0"/>
              <a:t>2</a:t>
            </a:r>
            <a:r>
              <a:rPr lang="en-US" altLang="zh-CN" dirty="0" smtClean="0"/>
              <a:t>~9</a:t>
            </a:r>
            <a:r>
              <a:rPr lang="zh-CN" altLang="en-US" dirty="0" smtClean="0"/>
              <a:t>；</a:t>
            </a:r>
            <a:endParaRPr lang="en-US" altLang="zh-CN" dirty="0" smtClean="0"/>
          </a:p>
          <a:p>
            <a:pPr lvl="1">
              <a:lnSpc>
                <a:spcPct val="150000"/>
              </a:lnSpc>
              <a:buFont typeface="Wingdings" pitchFamily="2" charset="2"/>
              <a:buChar char="Ø"/>
            </a:pPr>
            <a:r>
              <a:rPr lang="zh-CN" altLang="en-US" dirty="0" smtClean="0"/>
              <a:t>实际情况下</a:t>
            </a:r>
            <a:r>
              <a:rPr lang="en-US" altLang="zh-CN" dirty="0" smtClean="0"/>
              <a:t>R</a:t>
            </a:r>
            <a:r>
              <a:rPr lang="en-US" altLang="zh-CN" baseline="-25000" dirty="0" smtClean="0"/>
              <a:t>0</a:t>
            </a:r>
            <a:r>
              <a:rPr lang="zh-CN" altLang="en-US" dirty="0" smtClean="0"/>
              <a:t>不尽相同，但只要</a:t>
            </a:r>
            <a:r>
              <a:rPr lang="en-US" altLang="zh-CN" dirty="0" smtClean="0"/>
              <a:t>I</a:t>
            </a:r>
            <a:r>
              <a:rPr lang="en-US" altLang="zh-CN" baseline="-25000" dirty="0" smtClean="0"/>
              <a:t>0</a:t>
            </a:r>
            <a:r>
              <a:rPr lang="zh-CN" altLang="en-US" dirty="0" smtClean="0"/>
              <a:t>，那么</a:t>
            </a:r>
            <a:r>
              <a:rPr lang="en-US" altLang="zh-CN" dirty="0" smtClean="0"/>
              <a:t>R</a:t>
            </a:r>
            <a:r>
              <a:rPr lang="en-US" altLang="zh-CN" baseline="-25000" dirty="0" smtClean="0"/>
              <a:t>0</a:t>
            </a:r>
            <a:r>
              <a:rPr lang="en-US" altLang="zh-CN" dirty="0" smtClean="0"/>
              <a:t> </a:t>
            </a:r>
            <a:r>
              <a:rPr lang="zh-CN" altLang="en-US" dirty="0" smtClean="0"/>
              <a:t>应该就是一个常数；</a:t>
            </a:r>
            <a:endParaRPr lang="en-US" altLang="zh-CN" dirty="0" smtClean="0"/>
          </a:p>
          <a:p>
            <a:pPr lvl="1">
              <a:lnSpc>
                <a:spcPct val="150000"/>
              </a:lnSpc>
              <a:buFont typeface="Wingdings" pitchFamily="2" charset="2"/>
              <a:buChar char="Ø"/>
            </a:pPr>
            <a:r>
              <a:rPr lang="zh-CN" altLang="en-US" dirty="0" smtClean="0"/>
              <a:t>通过测量实际</a:t>
            </a:r>
            <a:r>
              <a:rPr lang="en-US" altLang="zh-CN" dirty="0" err="1" smtClean="0"/>
              <a:t>SiPM</a:t>
            </a:r>
            <a:r>
              <a:rPr lang="en-US" altLang="zh-CN" dirty="0" smtClean="0"/>
              <a:t> </a:t>
            </a:r>
            <a:r>
              <a:rPr lang="zh-CN" altLang="en-US" dirty="0" smtClean="0"/>
              <a:t>的输出信号的比值</a:t>
            </a:r>
            <a:r>
              <a:rPr lang="en-US" altLang="zh-CN" dirty="0" smtClean="0"/>
              <a:t>R</a:t>
            </a:r>
            <a:r>
              <a:rPr lang="zh-CN" altLang="en-US" dirty="0" smtClean="0"/>
              <a:t>和</a:t>
            </a:r>
            <a:r>
              <a:rPr lang="en-US" altLang="zh-CN" dirty="0" smtClean="0"/>
              <a:t>R</a:t>
            </a:r>
            <a:r>
              <a:rPr lang="en-US" altLang="zh-CN" baseline="-25000" dirty="0" smtClean="0"/>
              <a:t>0</a:t>
            </a:r>
            <a:r>
              <a:rPr lang="en-US" altLang="zh-CN" dirty="0" smtClean="0"/>
              <a:t> </a:t>
            </a:r>
            <a:r>
              <a:rPr lang="zh-CN" altLang="en-US" dirty="0" smtClean="0"/>
              <a:t>的偏差就可以得到</a:t>
            </a:r>
            <a:r>
              <a:rPr lang="en-US" altLang="zh-CN" dirty="0" err="1" smtClean="0"/>
              <a:t>SiPM</a:t>
            </a:r>
            <a:r>
              <a:rPr lang="en-US" altLang="zh-CN" dirty="0" smtClean="0"/>
              <a:t> </a:t>
            </a:r>
            <a:r>
              <a:rPr lang="zh-CN" altLang="en-US" dirty="0" smtClean="0"/>
              <a:t>的输出信号的偏差，如式</a:t>
            </a:r>
            <a:r>
              <a:rPr lang="en-US" altLang="zh-CN" dirty="0" smtClean="0"/>
              <a:t>2</a:t>
            </a:r>
            <a:r>
              <a:rPr lang="zh-CN" altLang="en-US" dirty="0" smtClean="0"/>
              <a:t>所示。</a:t>
            </a:r>
            <a:endParaRPr lang="en-US" altLang="zh-CN" dirty="0" smtClean="0"/>
          </a:p>
          <a:p>
            <a:pPr>
              <a:lnSpc>
                <a:spcPct val="150000"/>
              </a:lnSpc>
            </a:pPr>
            <a:r>
              <a:rPr lang="en-US" altLang="zh-CN" dirty="0" smtClean="0"/>
              <a:t>	                   			  	</a:t>
            </a:r>
            <a:r>
              <a:rPr lang="zh-CN" altLang="en-US" dirty="0" smtClean="0"/>
              <a:t>（式</a:t>
            </a:r>
            <a:r>
              <a:rPr lang="en-US" altLang="zh-CN" dirty="0" smtClean="0"/>
              <a:t>2</a:t>
            </a:r>
            <a:r>
              <a:rPr lang="zh-CN" altLang="en-US" dirty="0" smtClean="0"/>
              <a:t>）</a:t>
            </a:r>
            <a:endParaRPr lang="en-US" altLang="zh-CN" dirty="0" smtClean="0"/>
          </a:p>
        </p:txBody>
      </p:sp>
      <p:pic>
        <p:nvPicPr>
          <p:cNvPr id="4" name="Picture 5"/>
          <p:cNvPicPr>
            <a:picLocks noChangeAspect="1" noChangeArrowheads="1"/>
          </p:cNvPicPr>
          <p:nvPr/>
        </p:nvPicPr>
        <p:blipFill>
          <a:blip r:embed="rId2" cstate="print"/>
          <a:srcRect/>
          <a:stretch>
            <a:fillRect/>
          </a:stretch>
        </p:blipFill>
        <p:spPr bwMode="auto">
          <a:xfrm>
            <a:off x="2700000" y="2592000"/>
            <a:ext cx="3320838" cy="504056"/>
          </a:xfrm>
          <a:prstGeom prst="rect">
            <a:avLst/>
          </a:prstGeom>
          <a:noFill/>
          <a:ln w="9525">
            <a:noFill/>
            <a:miter lim="800000"/>
            <a:headEnd/>
            <a:tailEnd/>
          </a:ln>
        </p:spPr>
      </p:pic>
      <p:pic>
        <p:nvPicPr>
          <p:cNvPr id="5" name="Picture 6"/>
          <p:cNvPicPr>
            <a:picLocks noChangeAspect="1" noChangeArrowheads="1"/>
          </p:cNvPicPr>
          <p:nvPr/>
        </p:nvPicPr>
        <p:blipFill>
          <a:blip r:embed="rId3" cstate="print"/>
          <a:srcRect/>
          <a:stretch>
            <a:fillRect/>
          </a:stretch>
        </p:blipFill>
        <p:spPr bwMode="auto">
          <a:xfrm>
            <a:off x="3419872" y="5760000"/>
            <a:ext cx="2306437" cy="432048"/>
          </a:xfrm>
          <a:prstGeom prst="rect">
            <a:avLst/>
          </a:prstGeom>
          <a:noFill/>
          <a:ln w="9525">
            <a:noFill/>
            <a:miter lim="800000"/>
            <a:headEnd/>
            <a:tailEnd/>
          </a:ln>
        </p:spPr>
      </p:pic>
      <p:sp>
        <p:nvSpPr>
          <p:cNvPr id="6" name="TextBox 5"/>
          <p:cNvSpPr txBox="1"/>
          <p:nvPr/>
        </p:nvSpPr>
        <p:spPr>
          <a:xfrm>
            <a:off x="180000" y="180000"/>
            <a:ext cx="7128304" cy="584775"/>
          </a:xfrm>
          <a:prstGeom prst="rect">
            <a:avLst/>
          </a:prstGeom>
          <a:noFill/>
        </p:spPr>
        <p:txBody>
          <a:bodyPr wrap="square" rtlCol="0">
            <a:spAutoFit/>
          </a:bodyPr>
          <a:lstStyle/>
          <a:p>
            <a:r>
              <a:rPr lang="zh-CN" altLang="en-US" sz="3200" b="1" dirty="0" smtClean="0"/>
              <a:t>动态范围和分辨率的测试原理及方法</a:t>
            </a:r>
            <a:endParaRPr lang="zh-CN" altLang="en-US" sz="3200" b="1" dirty="0"/>
          </a:p>
        </p:txBody>
      </p:sp>
      <p:sp>
        <p:nvSpPr>
          <p:cNvPr id="10" name="日期占位符 9"/>
          <p:cNvSpPr>
            <a:spLocks noGrp="1"/>
          </p:cNvSpPr>
          <p:nvPr>
            <p:ph type="dt" sz="half" idx="10"/>
          </p:nvPr>
        </p:nvSpPr>
        <p:spPr/>
        <p:txBody>
          <a:bodyPr/>
          <a:lstStyle/>
          <a:p>
            <a:fld id="{7C57C3D8-DE40-4E05-AB5B-FB8CC6CAFC7C}" type="datetime1">
              <a:rPr lang="zh-CN" altLang="en-US" smtClean="0"/>
              <a:pPr/>
              <a:t>2018/6/22</a:t>
            </a:fld>
            <a:endParaRPr lang="zh-CN" altLang="en-US"/>
          </a:p>
        </p:txBody>
      </p:sp>
      <p:sp>
        <p:nvSpPr>
          <p:cNvPr id="11" name="灯片编号占位符 10"/>
          <p:cNvSpPr>
            <a:spLocks noGrp="1"/>
          </p:cNvSpPr>
          <p:nvPr>
            <p:ph type="sldNum" sz="quarter" idx="12"/>
          </p:nvPr>
        </p:nvSpPr>
        <p:spPr/>
        <p:txBody>
          <a:bodyPr/>
          <a:lstStyle/>
          <a:p>
            <a:fld id="{7385845D-03EB-4DAB-A50D-E23CB55FE0D8}" type="slidenum">
              <a:rPr lang="zh-CN" altLang="en-US" smtClean="0"/>
              <a:pPr/>
              <a:t>9</a:t>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txDef>
      <a:spPr/>
      <a:bodyP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3600" b="1" i="0" u="none" strike="noStrike" kern="1200" cap="none" spc="0" normalizeH="0" baseline="0" noProof="0" dirty="0" smtClean="0">
            <a:ln>
              <a:noFill/>
            </a:ln>
            <a:effectLst/>
            <a:uLnTx/>
            <a:uFillTx/>
            <a:latin typeface="+mn-ea"/>
            <a:cs typeface="+mj-cs"/>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341</TotalTime>
  <Words>1607</Words>
  <Application>Microsoft Office PowerPoint</Application>
  <PresentationFormat>全屏显示(4:3)</PresentationFormat>
  <Paragraphs>230</Paragraphs>
  <Slides>20</Slides>
  <Notes>0</Notes>
  <HiddenSlides>0</HiddenSlides>
  <MMClips>0</MMClips>
  <ScaleCrop>false</ScaleCrop>
  <HeadingPairs>
    <vt:vector size="4" baseType="variant">
      <vt:variant>
        <vt:lpstr>主题</vt:lpstr>
      </vt:variant>
      <vt:variant>
        <vt:i4>1</vt:i4>
      </vt:variant>
      <vt:variant>
        <vt:lpstr>幻灯片标题</vt:lpstr>
      </vt:variant>
      <vt:variant>
        <vt:i4>20</vt:i4>
      </vt:variant>
    </vt:vector>
  </HeadingPairs>
  <TitlesOfParts>
    <vt:vector size="21" baseType="lpstr">
      <vt:lpstr>流畅</vt:lpstr>
      <vt:lpstr>LHAASO-WFCTA SiPM成像探头性能研究</vt:lpstr>
      <vt:lpstr>主要内容</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WFCTA整体技术指标</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LHAASO-WFCTA SiPM成像探头性能研究</dc:title>
  <dc:creator>sherry</dc:creator>
  <cp:lastModifiedBy>sherry</cp:lastModifiedBy>
  <cp:revision>35</cp:revision>
  <dcterms:created xsi:type="dcterms:W3CDTF">2018-06-20T03:38:06Z</dcterms:created>
  <dcterms:modified xsi:type="dcterms:W3CDTF">2018-06-22T05:44:12Z</dcterms:modified>
</cp:coreProperties>
</file>