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606" r:id="rId2"/>
    <p:sldId id="1122" r:id="rId3"/>
    <p:sldId id="1325" r:id="rId4"/>
    <p:sldId id="1488" r:id="rId5"/>
    <p:sldId id="1486" r:id="rId6"/>
    <p:sldId id="1456" r:id="rId7"/>
    <p:sldId id="1491" r:id="rId8"/>
    <p:sldId id="1497" r:id="rId9"/>
    <p:sldId id="1494" r:id="rId10"/>
    <p:sldId id="1495" r:id="rId11"/>
    <p:sldId id="1331" r:id="rId12"/>
    <p:sldId id="1504" r:id="rId13"/>
    <p:sldId id="1594" r:id="rId14"/>
    <p:sldId id="1332" r:id="rId15"/>
    <p:sldId id="1499" r:id="rId16"/>
    <p:sldId id="1339" r:id="rId17"/>
    <p:sldId id="1340" r:id="rId18"/>
    <p:sldId id="1341" r:id="rId19"/>
    <p:sldId id="1342" r:id="rId20"/>
    <p:sldId id="1472" r:id="rId21"/>
    <p:sldId id="1393" r:id="rId22"/>
    <p:sldId id="1513" r:id="rId23"/>
    <p:sldId id="1510" r:id="rId24"/>
    <p:sldId id="1505" r:id="rId25"/>
    <p:sldId id="1506" r:id="rId26"/>
    <p:sldId id="1537" r:id="rId27"/>
    <p:sldId id="1512" r:id="rId28"/>
    <p:sldId id="1514" r:id="rId29"/>
    <p:sldId id="1503" r:id="rId30"/>
    <p:sldId id="1399" r:id="rId31"/>
    <p:sldId id="1400" r:id="rId32"/>
    <p:sldId id="1551" r:id="rId33"/>
    <p:sldId id="1552" r:id="rId34"/>
    <p:sldId id="1516" r:id="rId35"/>
    <p:sldId id="1527" r:id="rId36"/>
    <p:sldId id="1528" r:id="rId37"/>
    <p:sldId id="1590" r:id="rId38"/>
    <p:sldId id="1591" r:id="rId39"/>
    <p:sldId id="1592" r:id="rId40"/>
    <p:sldId id="1593" r:id="rId41"/>
    <p:sldId id="1434" r:id="rId42"/>
    <p:sldId id="1554" r:id="rId43"/>
    <p:sldId id="1435" r:id="rId44"/>
    <p:sldId id="1436" r:id="rId45"/>
    <p:sldId id="1446" r:id="rId46"/>
    <p:sldId id="1447" r:id="rId47"/>
    <p:sldId id="1579" r:id="rId48"/>
    <p:sldId id="1581" r:id="rId49"/>
    <p:sldId id="1584" r:id="rId50"/>
    <p:sldId id="1585" r:id="rId51"/>
    <p:sldId id="1586" r:id="rId52"/>
    <p:sldId id="1589" r:id="rId53"/>
    <p:sldId id="1462" r:id="rId54"/>
    <p:sldId id="116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FF12"/>
    <a:srgbClr val="8ACD2A"/>
    <a:srgbClr val="57D4D2"/>
    <a:srgbClr val="FF23DA"/>
    <a:srgbClr val="0ECD2A"/>
    <a:srgbClr val="FFFF67"/>
    <a:srgbClr val="F3F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52" autoAdjust="0"/>
    <p:restoredTop sz="93402" autoAdjust="0"/>
  </p:normalViewPr>
  <p:slideViewPr>
    <p:cSldViewPr snapToGrid="0" snapToObjects="1">
      <p:cViewPr>
        <p:scale>
          <a:sx n="125" d="100"/>
          <a:sy n="125" d="100"/>
        </p:scale>
        <p:origin x="-1232" y="-14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2010.0</c:v>
                </c:pt>
                <c:pt idx="1">
                  <c:v>2011.0</c:v>
                </c:pt>
                <c:pt idx="2">
                  <c:v>2012.0</c:v>
                </c:pt>
                <c:pt idx="3">
                  <c:v>2013.0</c:v>
                </c:pt>
                <c:pt idx="4">
                  <c:v>2014.0</c:v>
                </c:pt>
                <c:pt idx="5">
                  <c:v>2015.0</c:v>
                </c:pt>
                <c:pt idx="6">
                  <c:v>2016.0</c:v>
                </c:pt>
                <c:pt idx="7">
                  <c:v>2017.0</c:v>
                </c:pt>
                <c:pt idx="8">
                  <c:v>2018.0</c:v>
                </c:pt>
              </c:numCache>
            </c:numRef>
          </c:cat>
          <c:val>
            <c:numRef>
              <c:f>Sheet1!$B$2:$B$10</c:f>
              <c:numCache>
                <c:formatCode>General</c:formatCode>
                <c:ptCount val="9"/>
                <c:pt idx="0">
                  <c:v>2.0</c:v>
                </c:pt>
                <c:pt idx="1">
                  <c:v>5.0</c:v>
                </c:pt>
                <c:pt idx="2">
                  <c:v>10.0</c:v>
                </c:pt>
                <c:pt idx="3">
                  <c:v>13.0</c:v>
                </c:pt>
                <c:pt idx="4">
                  <c:v>18.0</c:v>
                </c:pt>
                <c:pt idx="5">
                  <c:v>25.0</c:v>
                </c:pt>
                <c:pt idx="6">
                  <c:v>31.0</c:v>
                </c:pt>
                <c:pt idx="7">
                  <c:v>37.0</c:v>
                </c:pt>
                <c:pt idx="8">
                  <c:v>38.0</c:v>
                </c:pt>
              </c:numCache>
            </c:numRef>
          </c:val>
          <c:extLst xmlns:c16r2="http://schemas.microsoft.com/office/drawing/2015/06/chart">
            <c:ext xmlns:c16="http://schemas.microsoft.com/office/drawing/2014/chart" uri="{C3380CC4-5D6E-409C-BE32-E72D297353CC}">
              <c16:uniqueId val="{00000000-4EEB-4B21-9826-ED8D57780EEC}"/>
            </c:ext>
          </c:extLst>
        </c:ser>
        <c:ser>
          <c:idx val="1"/>
          <c:order val="1"/>
          <c:tx>
            <c:strRef>
              <c:f>Sheet1!$C$1</c:f>
              <c:strCache>
                <c:ptCount val="1"/>
                <c:pt idx="0">
                  <c:v>Other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2010.0</c:v>
                </c:pt>
                <c:pt idx="1">
                  <c:v>2011.0</c:v>
                </c:pt>
                <c:pt idx="2">
                  <c:v>2012.0</c:v>
                </c:pt>
                <c:pt idx="3">
                  <c:v>2013.0</c:v>
                </c:pt>
                <c:pt idx="4">
                  <c:v>2014.0</c:v>
                </c:pt>
                <c:pt idx="5">
                  <c:v>2015.0</c:v>
                </c:pt>
                <c:pt idx="6">
                  <c:v>2016.0</c:v>
                </c:pt>
                <c:pt idx="7">
                  <c:v>2017.0</c:v>
                </c:pt>
                <c:pt idx="8">
                  <c:v>2018.0</c:v>
                </c:pt>
              </c:numCache>
            </c:numRef>
          </c:cat>
          <c:val>
            <c:numRef>
              <c:f>Sheet1!$C$2:$C$10</c:f>
              <c:numCache>
                <c:formatCode>General</c:formatCode>
                <c:ptCount val="9"/>
                <c:pt idx="0">
                  <c:v>2.0</c:v>
                </c:pt>
                <c:pt idx="1">
                  <c:v>10.0</c:v>
                </c:pt>
                <c:pt idx="2">
                  <c:v>22.0</c:v>
                </c:pt>
                <c:pt idx="3">
                  <c:v>45.0</c:v>
                </c:pt>
                <c:pt idx="4">
                  <c:v>59.0</c:v>
                </c:pt>
                <c:pt idx="5">
                  <c:v>86.0</c:v>
                </c:pt>
                <c:pt idx="6">
                  <c:v>103.0</c:v>
                </c:pt>
                <c:pt idx="7">
                  <c:v>135.0</c:v>
                </c:pt>
                <c:pt idx="8">
                  <c:v>151.0</c:v>
                </c:pt>
              </c:numCache>
            </c:numRef>
          </c:val>
          <c:extLst xmlns:c16r2="http://schemas.microsoft.com/office/drawing/2015/06/chart">
            <c:ext xmlns:c16="http://schemas.microsoft.com/office/drawing/2014/chart" uri="{C3380CC4-5D6E-409C-BE32-E72D297353CC}">
              <c16:uniqueId val="{00000001-4EEB-4B21-9826-ED8D57780EEC}"/>
            </c:ext>
          </c:extLst>
        </c:ser>
        <c:dLbls>
          <c:dLblPos val="ctr"/>
          <c:showLegendKey val="0"/>
          <c:showVal val="1"/>
          <c:showCatName val="0"/>
          <c:showSerName val="0"/>
          <c:showPercent val="0"/>
          <c:showBubbleSize val="0"/>
        </c:dLbls>
        <c:gapWidth val="150"/>
        <c:overlap val="100"/>
        <c:axId val="-2097640328"/>
        <c:axId val="-2097460968"/>
      </c:barChart>
      <c:catAx>
        <c:axId val="-2097640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97460968"/>
        <c:crosses val="autoZero"/>
        <c:auto val="1"/>
        <c:lblAlgn val="ctr"/>
        <c:lblOffset val="100"/>
        <c:noMultiLvlLbl val="0"/>
      </c:catAx>
      <c:valAx>
        <c:axId val="-2097460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97640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00"/>
    </a:solid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t>18/6/19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t>18/6/19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1</a:t>
            </a:fld>
            <a:endParaRPr lang="en-US"/>
          </a:p>
        </p:txBody>
      </p:sp>
    </p:spTree>
    <p:extLst>
      <p:ext uri="{BB962C8B-B14F-4D97-AF65-F5344CB8AC3E}">
        <p14:creationId xmlns:p14="http://schemas.microsoft.com/office/powerpoint/2010/main" val="70512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Major</a:t>
            </a:r>
            <a:r>
              <a:rPr lang="en-US" baseline="0" dirty="0" smtClean="0"/>
              <a:t> physics: physics with c quark and tau lepton; search for exotic hadron; study of QCD and CPV; new physics with LNV, LFV and forbidden process</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18</a:t>
            </a:fld>
            <a:endParaRPr lang="en-US"/>
          </a:p>
        </p:txBody>
      </p:sp>
    </p:spTree>
    <p:extLst>
      <p:ext uri="{BB962C8B-B14F-4D97-AF65-F5344CB8AC3E}">
        <p14:creationId xmlns:p14="http://schemas.microsoft.com/office/powerpoint/2010/main" val="442285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21</a:t>
            </a:fld>
            <a:endParaRPr lang="en-US"/>
          </a:p>
        </p:txBody>
      </p:sp>
    </p:spTree>
    <p:extLst>
      <p:ext uri="{BB962C8B-B14F-4D97-AF65-F5344CB8AC3E}">
        <p14:creationId xmlns:p14="http://schemas.microsoft.com/office/powerpoint/2010/main" val="239437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discovered via J/psi p K-</a:t>
            </a:r>
            <a:r>
              <a:rPr lang="en-US" baseline="0" dirty="0" smtClean="0"/>
              <a:t> channel. Now confirmed via J/psi p pi channel.</a:t>
            </a:r>
            <a:r>
              <a:rPr lang="en-US" dirty="0" smtClean="0"/>
              <a:t> </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25</a:t>
            </a:fld>
            <a:endParaRPr lang="en-US"/>
          </a:p>
        </p:txBody>
      </p:sp>
    </p:spTree>
    <p:extLst>
      <p:ext uri="{BB962C8B-B14F-4D97-AF65-F5344CB8AC3E}">
        <p14:creationId xmlns:p14="http://schemas.microsoft.com/office/powerpoint/2010/main" val="58646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Calibri" charset="0"/>
              <a:ea typeface="宋体" charset="0"/>
              <a:cs typeface="宋体" charset="0"/>
            </a:endParaRPr>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ujarati Sangam MN" charset="0"/>
                <a:ea typeface="ヒラギノ角ゴ ProN W3" charset="0"/>
                <a:cs typeface="ヒラギノ角ゴ ProN W3" charset="0"/>
              </a:defRPr>
            </a:lvl1pPr>
            <a:lvl2pPr marL="742950" indent="-285750">
              <a:defRPr>
                <a:solidFill>
                  <a:schemeClr val="tx1"/>
                </a:solidFill>
                <a:latin typeface="Gujarati Sangam MN" charset="0"/>
                <a:ea typeface="ヒラギノ角ゴ ProN W3" charset="0"/>
                <a:cs typeface="ヒラギノ角ゴ ProN W3" charset="0"/>
              </a:defRPr>
            </a:lvl2pPr>
            <a:lvl3pPr marL="1143000" indent="-228600">
              <a:defRPr>
                <a:solidFill>
                  <a:schemeClr val="tx1"/>
                </a:solidFill>
                <a:latin typeface="Gujarati Sangam MN" charset="0"/>
                <a:ea typeface="ヒラギノ角ゴ ProN W3" charset="0"/>
                <a:cs typeface="ヒラギノ角ゴ ProN W3" charset="0"/>
              </a:defRPr>
            </a:lvl3pPr>
            <a:lvl4pPr marL="1600200" indent="-228600">
              <a:defRPr>
                <a:solidFill>
                  <a:schemeClr val="tx1"/>
                </a:solidFill>
                <a:latin typeface="Gujarati Sangam MN" charset="0"/>
                <a:ea typeface="ヒラギノ角ゴ ProN W3" charset="0"/>
                <a:cs typeface="ヒラギノ角ゴ ProN W3" charset="0"/>
              </a:defRPr>
            </a:lvl4pPr>
            <a:lvl5pPr marL="2057400" indent="-228600">
              <a:defRPr>
                <a:solidFill>
                  <a:schemeClr val="tx1"/>
                </a:solidFill>
                <a:latin typeface="Gujarati Sangam MN" charset="0"/>
                <a:ea typeface="ヒラギノ角ゴ ProN W3" charset="0"/>
                <a:cs typeface="ヒラギノ角ゴ ProN W3" charset="0"/>
              </a:defRPr>
            </a:lvl5pPr>
            <a:lvl6pPr marL="25146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6pPr>
            <a:lvl7pPr marL="29718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7pPr>
            <a:lvl8pPr marL="34290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8pPr>
            <a:lvl9pPr marL="38862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9pPr>
          </a:lstStyle>
          <a:p>
            <a:fld id="{CA69B66F-C48A-7447-BA4C-6784BA031385}" type="slidenum">
              <a:rPr lang="en-US" altLang="zh-CN">
                <a:latin typeface="Calibri" charset="0"/>
              </a:rPr>
              <a:pPr/>
              <a:t>26</a:t>
            </a:fld>
            <a:endParaRPr lang="en-US" altLang="zh-CN">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28</a:t>
            </a:fld>
            <a:endParaRPr lang="en-US"/>
          </a:p>
        </p:txBody>
      </p:sp>
    </p:spTree>
    <p:extLst>
      <p:ext uri="{BB962C8B-B14F-4D97-AF65-F5344CB8AC3E}">
        <p14:creationId xmlns:p14="http://schemas.microsoft.com/office/powerpoint/2010/main" val="208118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err="1" smtClean="0"/>
              <a:t>SciFi</a:t>
            </a:r>
            <a:r>
              <a:rPr lang="en-US" altLang="zh-CN" sz="1200" dirty="0" smtClean="0"/>
              <a:t> </a:t>
            </a:r>
            <a:r>
              <a:rPr lang="zh-CN" altLang="en-US" sz="1200" dirty="0" smtClean="0"/>
              <a:t>读出芯片（</a:t>
            </a:r>
            <a:r>
              <a:rPr lang="en-US" altLang="zh-CN" sz="1200" dirty="0" smtClean="0"/>
              <a:t>PACIFIC</a:t>
            </a:r>
            <a:r>
              <a:rPr lang="zh-CN" altLang="en-US" sz="1200" dirty="0" smtClean="0"/>
              <a:t>）与前端电子学的测试与定标系统，</a:t>
            </a:r>
            <a:endParaRPr lang="en-US" altLang="zh-CN" sz="1200" dirty="0" smtClean="0"/>
          </a:p>
          <a:p>
            <a:r>
              <a:rPr lang="zh-CN" altLang="en-US" sz="1200" dirty="0" smtClean="0"/>
              <a:t>能够</a:t>
            </a:r>
            <a:r>
              <a:rPr lang="zh-CN" altLang="en-US" dirty="0" smtClean="0"/>
              <a:t>实现对于</a:t>
            </a:r>
            <a:r>
              <a:rPr lang="en-US" altLang="zh-CN" dirty="0" smtClean="0"/>
              <a:t>PACIFIC</a:t>
            </a:r>
            <a:r>
              <a:rPr lang="zh-CN" altLang="en-US" dirty="0" smtClean="0"/>
              <a:t>芯片和前端板的性能测试与逐芯片参数定标。</a:t>
            </a:r>
            <a:endParaRPr lang="en-US" altLang="zh-CN" dirty="0" smtClean="0"/>
          </a:p>
          <a:p>
            <a:endParaRPr lang="en-US" altLang="zh-CN" dirty="0" smtClean="0"/>
          </a:p>
          <a:p>
            <a:r>
              <a:rPr lang="zh-CN" altLang="en-US" dirty="0" smtClean="0"/>
              <a:t>测试系统最终需要每芯片</a:t>
            </a:r>
            <a:r>
              <a:rPr lang="en-US" altLang="zh-CN" dirty="0" smtClean="0"/>
              <a:t>&lt;5</a:t>
            </a:r>
            <a:r>
              <a:rPr lang="zh-CN" altLang="en-US" dirty="0" smtClean="0"/>
              <a:t>分钟，每前端板</a:t>
            </a:r>
            <a:r>
              <a:rPr lang="en-US" altLang="zh-CN" dirty="0" smtClean="0"/>
              <a:t>&lt;13</a:t>
            </a:r>
            <a:r>
              <a:rPr lang="zh-CN" altLang="en-US" dirty="0" smtClean="0"/>
              <a:t>分钟的测量。</a:t>
            </a:r>
            <a:endParaRPr lang="en-US" altLang="zh-CN" dirty="0" smtClean="0"/>
          </a:p>
          <a:p>
            <a:r>
              <a:rPr lang="zh-CN" altLang="en-US" dirty="0" smtClean="0"/>
              <a:t>固件自动完成：基本功能测试、芯片分级筛选、芯片参数标定与优化。</a:t>
            </a:r>
            <a:endParaRPr lang="en-US" altLang="zh-CN" dirty="0" smtClean="0"/>
          </a:p>
          <a:p>
            <a:endParaRPr lang="en-US" altLang="zh-CN" dirty="0" smtClean="0"/>
          </a:p>
          <a:p>
            <a:r>
              <a:rPr lang="en-US" altLang="zh-CN" dirty="0" smtClean="0"/>
              <a:t>2018</a:t>
            </a:r>
            <a:r>
              <a:rPr lang="zh-CN" altLang="en-US" dirty="0" smtClean="0"/>
              <a:t>年，</a:t>
            </a:r>
            <a:r>
              <a:rPr lang="en-US" altLang="zh-CN" dirty="0" smtClean="0"/>
              <a:t>LHCb</a:t>
            </a:r>
            <a:r>
              <a:rPr lang="zh-CN" altLang="en-US" dirty="0" smtClean="0"/>
              <a:t>中国组分别在中国和德国搭建了</a:t>
            </a:r>
            <a:r>
              <a:rPr lang="en-US" altLang="zh-CN" dirty="0" smtClean="0"/>
              <a:t>4</a:t>
            </a:r>
            <a:r>
              <a:rPr lang="zh-CN" altLang="en-US" dirty="0" smtClean="0"/>
              <a:t>套测试平台，完成了相应自动测试的软硬件开发。</a:t>
            </a:r>
            <a:endParaRPr lang="en-US" altLang="zh-CN" dirty="0" smtClean="0"/>
          </a:p>
          <a:p>
            <a:r>
              <a:rPr lang="zh-CN" altLang="en-US" dirty="0" smtClean="0"/>
              <a:t>初步完成了第一批次</a:t>
            </a:r>
            <a:r>
              <a:rPr lang="en-US" altLang="zh-CN" dirty="0" smtClean="0"/>
              <a:t>1500</a:t>
            </a:r>
            <a:r>
              <a:rPr lang="zh-CN" altLang="en-US" dirty="0" smtClean="0"/>
              <a:t>片</a:t>
            </a:r>
            <a:r>
              <a:rPr lang="en-US" altLang="zh-CN" dirty="0" smtClean="0"/>
              <a:t>PACIFIC</a:t>
            </a:r>
            <a:r>
              <a:rPr lang="zh-CN" altLang="en-US" dirty="0" smtClean="0"/>
              <a:t>芯片的测试和参数定标，同时分别在不同厂商完成了</a:t>
            </a:r>
            <a:r>
              <a:rPr lang="en-US" altLang="zh-CN" dirty="0" smtClean="0"/>
              <a:t>20</a:t>
            </a:r>
            <a:r>
              <a:rPr lang="zh-CN" altLang="en-US" dirty="0" smtClean="0"/>
              <a:t>套前端电子学板的试制和测试。</a:t>
            </a:r>
            <a:endParaRPr lang="en-US" altLang="zh-CN" dirty="0" smtClean="0"/>
          </a:p>
          <a:p>
            <a:endParaRPr lang="en-US" altLang="zh-CN" dirty="0" smtClean="0"/>
          </a:p>
          <a:p>
            <a:r>
              <a:rPr lang="en-US" altLang="zh-CN" dirty="0" smtClean="0"/>
              <a:t>2018</a:t>
            </a:r>
            <a:r>
              <a:rPr lang="zh-CN" altLang="en-US" dirty="0" smtClean="0"/>
              <a:t>年暑期，还将继续与西班牙巴塞罗那、瓦伦西亚合作，完成全部</a:t>
            </a:r>
            <a:r>
              <a:rPr lang="en-US" altLang="zh-CN" dirty="0" smtClean="0"/>
              <a:t>12,000</a:t>
            </a:r>
            <a:r>
              <a:rPr lang="zh-CN" altLang="en-US" dirty="0" smtClean="0"/>
              <a:t>片芯片的定标测试。</a:t>
            </a:r>
            <a:endParaRPr lang="en-US" altLang="zh-CN" dirty="0" smtClean="0"/>
          </a:p>
          <a:p>
            <a:r>
              <a:rPr lang="zh-CN" altLang="en-US" dirty="0" smtClean="0"/>
              <a:t>同时，在中国完成</a:t>
            </a:r>
            <a:r>
              <a:rPr lang="en-US" altLang="zh-CN" dirty="0" smtClean="0"/>
              <a:t>LHCb </a:t>
            </a:r>
            <a:r>
              <a:rPr lang="en-US" altLang="zh-CN" dirty="0" err="1" smtClean="0"/>
              <a:t>SciFi</a:t>
            </a:r>
            <a:r>
              <a:rPr lang="zh-CN" altLang="en-US" dirty="0" smtClean="0"/>
              <a:t>探测器前端电子学板的最终设计和全部</a:t>
            </a:r>
            <a:r>
              <a:rPr lang="en-US" altLang="zh-CN" dirty="0" smtClean="0"/>
              <a:t>2500</a:t>
            </a:r>
            <a:r>
              <a:rPr lang="zh-CN" altLang="en-US" dirty="0" smtClean="0"/>
              <a:t>块板的生产、测试、定标。</a:t>
            </a:r>
            <a:endParaRPr lang="en-US" altLang="zh-CN" dirty="0" smtClean="0"/>
          </a:p>
          <a:p>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fld id="{9BD42456-BB06-4977-91A9-C7306574D874}" type="slidenum">
              <a:rPr lang="zh-CN" altLang="en-US" smtClean="0"/>
              <a:t>32</a:t>
            </a:fld>
            <a:endParaRPr lang="zh-CN" altLang="en-US"/>
          </a:p>
        </p:txBody>
      </p:sp>
    </p:spTree>
    <p:extLst>
      <p:ext uri="{BB962C8B-B14F-4D97-AF65-F5344CB8AC3E}">
        <p14:creationId xmlns:p14="http://schemas.microsoft.com/office/powerpoint/2010/main" val="80546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zh-CN" altLang="en-US">
              <a:latin typeface="Arial" charset="0"/>
              <a:ea typeface="宋体" charset="0"/>
              <a:cs typeface="宋体" charset="0"/>
            </a:endParaRPr>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ujarati Sangam MN" charset="0"/>
                <a:ea typeface="ヒラギノ角ゴ ProN W3" charset="0"/>
                <a:cs typeface="ヒラギノ角ゴ ProN W3" charset="0"/>
              </a:defRPr>
            </a:lvl1pPr>
            <a:lvl2pPr marL="742950" indent="-285750">
              <a:defRPr>
                <a:solidFill>
                  <a:schemeClr val="tx1"/>
                </a:solidFill>
                <a:latin typeface="Gujarati Sangam MN" charset="0"/>
                <a:ea typeface="ヒラギノ角ゴ ProN W3" charset="0"/>
                <a:cs typeface="ヒラギノ角ゴ ProN W3" charset="0"/>
              </a:defRPr>
            </a:lvl2pPr>
            <a:lvl3pPr marL="1143000" indent="-228600">
              <a:defRPr>
                <a:solidFill>
                  <a:schemeClr val="tx1"/>
                </a:solidFill>
                <a:latin typeface="Gujarati Sangam MN" charset="0"/>
                <a:ea typeface="ヒラギノ角ゴ ProN W3" charset="0"/>
                <a:cs typeface="ヒラギノ角ゴ ProN W3" charset="0"/>
              </a:defRPr>
            </a:lvl3pPr>
            <a:lvl4pPr marL="1600200" indent="-228600">
              <a:defRPr>
                <a:solidFill>
                  <a:schemeClr val="tx1"/>
                </a:solidFill>
                <a:latin typeface="Gujarati Sangam MN" charset="0"/>
                <a:ea typeface="ヒラギノ角ゴ ProN W3" charset="0"/>
                <a:cs typeface="ヒラギノ角ゴ ProN W3" charset="0"/>
              </a:defRPr>
            </a:lvl4pPr>
            <a:lvl5pPr marL="2057400" indent="-228600">
              <a:defRPr>
                <a:solidFill>
                  <a:schemeClr val="tx1"/>
                </a:solidFill>
                <a:latin typeface="Gujarati Sangam MN" charset="0"/>
                <a:ea typeface="ヒラギノ角ゴ ProN W3" charset="0"/>
                <a:cs typeface="ヒラギノ角ゴ ProN W3" charset="0"/>
              </a:defRPr>
            </a:lvl5pPr>
            <a:lvl6pPr marL="25146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6pPr>
            <a:lvl7pPr marL="29718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7pPr>
            <a:lvl8pPr marL="34290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8pPr>
            <a:lvl9pPr marL="3886200" indent="-228600" eaLnBrk="0" fontAlgn="base" hangingPunct="0">
              <a:spcBef>
                <a:spcPct val="0"/>
              </a:spcBef>
              <a:spcAft>
                <a:spcPct val="0"/>
              </a:spcAft>
              <a:defRPr>
                <a:solidFill>
                  <a:schemeClr val="tx1"/>
                </a:solidFill>
                <a:latin typeface="Gujarati Sangam MN" charset="0"/>
                <a:ea typeface="ヒラギノ角ゴ ProN W3" charset="0"/>
                <a:cs typeface="ヒラギノ角ゴ ProN W3" charset="0"/>
              </a:defRPr>
            </a:lvl9pPr>
          </a:lstStyle>
          <a:p>
            <a:fld id="{8A728698-56D5-AE49-916C-85BCE3CB1E64}" type="slidenum">
              <a:rPr lang="en-US" altLang="zh-CN">
                <a:solidFill>
                  <a:srgbClr val="000000"/>
                </a:solidFill>
                <a:latin typeface="Arial" charset="0"/>
                <a:ea typeface="宋体" charset="0"/>
                <a:cs typeface="宋体" charset="0"/>
              </a:rPr>
              <a:pPr/>
              <a:t>33</a:t>
            </a:fld>
            <a:endParaRPr lang="en-US" altLang="zh-CN">
              <a:solidFill>
                <a:srgbClr val="000000"/>
              </a:solidFill>
              <a:latin typeface="Arial" charset="0"/>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ltLang="zh-CN" sz="1200" dirty="0" smtClean="0">
                <a:cs typeface="Comic Sans MS"/>
              </a:rPr>
              <a:t>STCF</a:t>
            </a:r>
            <a:r>
              <a:rPr lang="zh-CN" altLang="en-US" sz="1200" dirty="0" smtClean="0">
                <a:cs typeface="Comic Sans MS"/>
              </a:rPr>
              <a:t>：</a:t>
            </a:r>
            <a:r>
              <a:rPr lang="en-US" altLang="zh-CN" sz="1200" dirty="0" smtClean="0">
                <a:cs typeface="Comic Sans MS"/>
              </a:rPr>
              <a:t>  4</a:t>
            </a:r>
            <a:r>
              <a:rPr lang="en-US" altLang="zh-CN" sz="1200" baseline="0" dirty="0" smtClean="0">
                <a:cs typeface="Comic Sans MS"/>
              </a:rPr>
              <a:t> B RMB</a:t>
            </a:r>
          </a:p>
          <a:p>
            <a:r>
              <a:rPr lang="en-US" sz="1200" baseline="0" dirty="0" smtClean="0">
                <a:cs typeface="Comic Sans MS"/>
              </a:rPr>
              <a:t>CEPC:  40 B </a:t>
            </a:r>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43</a:t>
            </a:fld>
            <a:endParaRPr lang="en-US"/>
          </a:p>
        </p:txBody>
      </p:sp>
    </p:spTree>
    <p:extLst>
      <p:ext uri="{BB962C8B-B14F-4D97-AF65-F5344CB8AC3E}">
        <p14:creationId xmlns:p14="http://schemas.microsoft.com/office/powerpoint/2010/main" val="192443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smtClean="0">
                <a:cs typeface="Comic Sans MS"/>
              </a:rPr>
              <a:t>Add</a:t>
            </a:r>
            <a:r>
              <a:rPr lang="en-US" sz="1200" baseline="0" dirty="0" smtClean="0">
                <a:cs typeface="Comic Sans MS"/>
              </a:rPr>
              <a:t> SBF, CEPC, HIEPA, DAMPE</a:t>
            </a:r>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2</a:t>
            </a:fld>
            <a:endParaRPr lang="en-US"/>
          </a:p>
        </p:txBody>
      </p:sp>
    </p:spTree>
    <p:extLst>
      <p:ext uri="{BB962C8B-B14F-4D97-AF65-F5344CB8AC3E}">
        <p14:creationId xmlns:p14="http://schemas.microsoft.com/office/powerpoint/2010/main" val="192443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a:xfrm>
            <a:off x="1141413" y="754063"/>
            <a:ext cx="4391025" cy="3294062"/>
          </a:xfrm>
          <a:ln/>
        </p:spPr>
      </p:sp>
      <p:sp>
        <p:nvSpPr>
          <p:cNvPr id="51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latin typeface="Times New Roman" charset="0"/>
                <a:ea typeface="宋体" charset="0"/>
              </a:rPr>
              <a:t>如果没有国际先进指标的探测器，是无法与国际同行竞争</a:t>
            </a:r>
          </a:p>
        </p:txBody>
      </p:sp>
      <p:sp>
        <p:nvSpPr>
          <p:cNvPr id="51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eaLnBrk="0" fontAlgn="base" hangingPunct="0">
              <a:spcBef>
                <a:spcPct val="0"/>
              </a:spcBef>
              <a:spcAft>
                <a:spcPct val="0"/>
              </a:spcAft>
              <a:defRPr sz="3200" b="1">
                <a:solidFill>
                  <a:srgbClr val="990033"/>
                </a:solidFill>
                <a:latin typeface="Arial" charset="0"/>
                <a:ea typeface="宋体" charset="0"/>
                <a:cs typeface="宋体" charset="0"/>
              </a:defRPr>
            </a:lvl9pPr>
          </a:lstStyle>
          <a:p>
            <a:fld id="{80AEA9BF-4BDC-A34B-ACA0-6D47FDA2ACFE}" type="slidenum">
              <a:rPr lang="en-US" altLang="zh-CN" sz="1200" b="0">
                <a:solidFill>
                  <a:schemeClr val="tx1"/>
                </a:solidFill>
              </a:rPr>
              <a:pPr/>
              <a:t>3</a:t>
            </a:fld>
            <a:endParaRPr lang="en-US" altLang="zh-CN" sz="1200" b="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noChangeArrowheads="1" noTextEdit="1"/>
          </p:cNvSpPr>
          <p:nvPr>
            <p:ph type="sldImg" idx="4294967295"/>
          </p:nvPr>
        </p:nvSpPr>
        <p:spPr>
          <a:xfrm>
            <a:off x="1143000" y="685800"/>
            <a:ext cx="4572000" cy="3429000"/>
          </a:xfrm>
          <a:ln/>
        </p:spPr>
      </p:sp>
      <p:sp>
        <p:nvSpPr>
          <p:cNvPr id="41986" name="备注占位符 2"/>
          <p:cNvSpPr>
            <a:spLocks noGrp="1" noChangeArrowheads="1"/>
          </p:cNvSpPr>
          <p:nvPr>
            <p:ph type="body" idx="4294967295"/>
          </p:nvPr>
        </p:nvSpPr>
        <p:spPr/>
        <p:txBody>
          <a:bodyPr/>
          <a:lstStyle/>
          <a:p>
            <a:endParaRPr kumimoji="0" lang="zh-CN" altLang="en-US" dirty="0" smtClean="0"/>
          </a:p>
        </p:txBody>
      </p:sp>
      <p:sp>
        <p:nvSpPr>
          <p:cNvPr id="8196"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fld id="{CB4E120F-DB93-41BB-8E59-4F7DF1B99F4F}" type="slidenum">
              <a:rPr kumimoji="0" lang="zh-CN" altLang="en-US" sz="1200">
                <a:solidFill>
                  <a:schemeClr val="tx1"/>
                </a:solidFill>
              </a:rPr>
              <a:pPr/>
              <a:t>4</a:t>
            </a:fld>
            <a:endParaRPr kumimoji="0" lang="zh-CN" altLang="en-US" sz="1200">
              <a:solidFill>
                <a:schemeClr val="tx1"/>
              </a:solidFill>
            </a:endParaRPr>
          </a:p>
        </p:txBody>
      </p:sp>
    </p:spTree>
    <p:extLst>
      <p:ext uri="{BB962C8B-B14F-4D97-AF65-F5344CB8AC3E}">
        <p14:creationId xmlns:p14="http://schemas.microsoft.com/office/powerpoint/2010/main" val="195702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幻灯片图像占位符 1"/>
          <p:cNvSpPr>
            <a:spLocks noGrp="1" noRot="1" noChangeAspect="1" noChangeArrowheads="1" noTextEdit="1"/>
          </p:cNvSpPr>
          <p:nvPr>
            <p:ph type="sldImg" idx="4294967295"/>
          </p:nvPr>
        </p:nvSpPr>
        <p:spPr>
          <a:xfrm>
            <a:off x="1143000" y="685800"/>
            <a:ext cx="4572000" cy="3429000"/>
          </a:xfrm>
          <a:ln/>
        </p:spPr>
      </p:sp>
      <p:sp>
        <p:nvSpPr>
          <p:cNvPr id="178178" name="备注占位符 2"/>
          <p:cNvSpPr>
            <a:spLocks noGrp="1" noChangeArrowheads="1"/>
          </p:cNvSpPr>
          <p:nvPr>
            <p:ph type="body" idx="4294967295"/>
          </p:nvPr>
        </p:nvSpPr>
        <p:spPr/>
        <p:txBody>
          <a:bodyPr/>
          <a:lstStyle/>
          <a:p>
            <a:r>
              <a:rPr kumimoji="0" lang="en-US" altLang="zh-CN" dirty="0" smtClean="0"/>
              <a:t> </a:t>
            </a:r>
            <a:endParaRPr kumimoji="0" lang="zh-CN" altLang="en-US" dirty="0" smtClean="0"/>
          </a:p>
          <a:p>
            <a:endParaRPr kumimoji="0" lang="zh-CN" altLang="en-US" dirty="0" smtClean="0"/>
          </a:p>
        </p:txBody>
      </p:sp>
      <p:sp>
        <p:nvSpPr>
          <p:cNvPr id="141316"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fld id="{AD38CA1A-490D-4A94-8A3F-4A4277C3D620}" type="slidenum">
              <a:rPr kumimoji="0" lang="zh-CN" altLang="en-US" sz="1200">
                <a:solidFill>
                  <a:schemeClr val="tx1"/>
                </a:solidFill>
              </a:rPr>
              <a:pPr/>
              <a:t>5</a:t>
            </a:fld>
            <a:endParaRPr kumimoji="0" lang="zh-CN" altLang="en-US" sz="1200">
              <a:solidFill>
                <a:schemeClr val="tx1"/>
              </a:solidFill>
            </a:endParaRPr>
          </a:p>
        </p:txBody>
      </p:sp>
    </p:spTree>
    <p:extLst>
      <p:ext uri="{BB962C8B-B14F-4D97-AF65-F5344CB8AC3E}">
        <p14:creationId xmlns:p14="http://schemas.microsoft.com/office/powerpoint/2010/main" val="209249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Unique</a:t>
            </a:r>
            <a:r>
              <a:rPr lang="en-US" baseline="0" dirty="0" smtClean="0"/>
              <a:t> role played by QHU for the construction of the LAB</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6</a:t>
            </a:fld>
            <a:endParaRPr lang="en-US"/>
          </a:p>
        </p:txBody>
      </p:sp>
    </p:spTree>
    <p:extLst>
      <p:ext uri="{BB962C8B-B14F-4D97-AF65-F5344CB8AC3E}">
        <p14:creationId xmlns:p14="http://schemas.microsoft.com/office/powerpoint/2010/main" val="283463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9</a:t>
            </a:fld>
            <a:endParaRPr lang="en-US"/>
          </a:p>
        </p:txBody>
      </p:sp>
    </p:spTree>
    <p:extLst>
      <p:ext uri="{BB962C8B-B14F-4D97-AF65-F5344CB8AC3E}">
        <p14:creationId xmlns:p14="http://schemas.microsoft.com/office/powerpoint/2010/main" val="30975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t>
            </a:r>
            <a:r>
              <a:rPr lang="en-US" dirty="0" smtClean="0"/>
              <a:t> 90% CL up limit</a:t>
            </a:r>
          </a:p>
          <a:p>
            <a:r>
              <a:rPr lang="en-US" dirty="0" smtClean="0"/>
              <a:t>- XENON 1 T result: 1 sigma (green), 2 sigma (yellow)</a:t>
            </a:r>
          </a:p>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10</a:t>
            </a:fld>
            <a:endParaRPr lang="en-US"/>
          </a:p>
        </p:txBody>
      </p:sp>
    </p:spTree>
    <p:extLst>
      <p:ext uri="{BB962C8B-B14F-4D97-AF65-F5344CB8AC3E}">
        <p14:creationId xmlns:p14="http://schemas.microsoft.com/office/powerpoint/2010/main" val="284201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SiPMT:</a:t>
            </a:r>
            <a:r>
              <a:rPr lang="en-US" baseline="0" smtClean="0"/>
              <a:t>  </a:t>
            </a:r>
            <a:r>
              <a:rPr lang="en-US" baseline="0" dirty="0" smtClean="0"/>
              <a:t>18000 channels.  Active area 4.5 m^2</a:t>
            </a:r>
            <a:endParaRPr lang="en-US" dirty="0"/>
          </a:p>
        </p:txBody>
      </p:sp>
      <p:sp>
        <p:nvSpPr>
          <p:cNvPr id="4" name="Slide Number Placeholder 3"/>
          <p:cNvSpPr>
            <a:spLocks noGrp="1"/>
          </p:cNvSpPr>
          <p:nvPr>
            <p:ph type="sldNum" sz="quarter" idx="10"/>
          </p:nvPr>
        </p:nvSpPr>
        <p:spPr/>
        <p:txBody>
          <a:bodyPr/>
          <a:lstStyle/>
          <a:p>
            <a:fld id="{EB619BE4-F06A-4F1C-AD5B-12C0C83321C4}" type="slidenum">
              <a:rPr lang="zh-CN" altLang="en-US" smtClean="0"/>
              <a:pPr/>
              <a:t>13</a:t>
            </a:fld>
            <a:endParaRPr lang="zh-CN" altLang="en-US"/>
          </a:p>
        </p:txBody>
      </p:sp>
    </p:spTree>
    <p:extLst>
      <p:ext uri="{BB962C8B-B14F-4D97-AF65-F5344CB8AC3E}">
        <p14:creationId xmlns:p14="http://schemas.microsoft.com/office/powerpoint/2010/main" val="400391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p:txBody>
          <a:bodyPr/>
          <a:lstStyle/>
          <a:p>
            <a:fld id="{37FEA6FD-2363-1F47-B24E-C06A9A20BE8B}" type="datetime1">
              <a:rPr lang="en-US" smtClean="0"/>
              <a:t>18/6/19</a:t>
            </a:fld>
            <a:endParaRPr lang="en-US"/>
          </a:p>
        </p:txBody>
      </p:sp>
      <p:sp>
        <p:nvSpPr>
          <p:cNvPr id="5" name="Footer Placeholder 4"/>
          <p:cNvSpPr>
            <a:spLocks noGrp="1"/>
          </p:cNvSpPr>
          <p:nvPr>
            <p:ph type="ftr" sz="quarter" idx="11"/>
          </p:nvPr>
        </p:nvSpPr>
        <p:spPr/>
        <p:txBody>
          <a:bodyPr/>
          <a:lstStyle/>
          <a:p>
            <a:r>
              <a:rPr lang="de-DE" smtClean="0"/>
              <a:t>殷中宝@中高能核物理2017</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BB30D45-E60E-0840-9B0F-2D3D924C89AC}" type="datetime1">
              <a:rPr lang="en-US" smtClean="0"/>
              <a:t>18/6/19</a:t>
            </a:fld>
            <a:endParaRPr lang="en-US"/>
          </a:p>
        </p:txBody>
      </p:sp>
      <p:sp>
        <p:nvSpPr>
          <p:cNvPr id="5" name="Footer Placeholder 4"/>
          <p:cNvSpPr>
            <a:spLocks noGrp="1"/>
          </p:cNvSpPr>
          <p:nvPr>
            <p:ph type="ftr" sz="quarter" idx="11"/>
          </p:nvPr>
        </p:nvSpPr>
        <p:spPr/>
        <p:txBody>
          <a:bodyPr/>
          <a:lstStyle/>
          <a:p>
            <a:r>
              <a:rPr lang="de-DE" smtClean="0"/>
              <a:t>殷中宝@中高能核物理2017</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28115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FFE9C7-16F6-CC47-A168-A2FFE7B0F8AD}" type="datetime1">
              <a:rPr lang="en-US" smtClean="0"/>
              <a:t>18/6/19</a:t>
            </a:fld>
            <a:endParaRPr lang="en-US"/>
          </a:p>
        </p:txBody>
      </p:sp>
      <p:sp>
        <p:nvSpPr>
          <p:cNvPr id="6" name="Footer Placeholder 5"/>
          <p:cNvSpPr>
            <a:spLocks noGrp="1"/>
          </p:cNvSpPr>
          <p:nvPr>
            <p:ph type="ftr" sz="quarter" idx="11"/>
          </p:nvPr>
        </p:nvSpPr>
        <p:spPr/>
        <p:txBody>
          <a:bodyPr/>
          <a:lstStyle/>
          <a:p>
            <a:r>
              <a:rPr lang="de-DE" smtClean="0"/>
              <a:t>殷中宝@中高能核物理2017</a:t>
            </a:r>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8474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CC28C-A4C9-5D4C-B2E9-B22AA22EE519}" type="datetime1">
              <a:rPr lang="en-US" smtClean="0"/>
              <a:t>18/6/19</a:t>
            </a:fld>
            <a:endParaRPr lang="en-US"/>
          </a:p>
        </p:txBody>
      </p:sp>
      <p:sp>
        <p:nvSpPr>
          <p:cNvPr id="3" name="Footer Placeholder 2"/>
          <p:cNvSpPr>
            <a:spLocks noGrp="1"/>
          </p:cNvSpPr>
          <p:nvPr>
            <p:ph type="ftr" sz="quarter" idx="11"/>
          </p:nvPr>
        </p:nvSpPr>
        <p:spPr/>
        <p:txBody>
          <a:bodyPr/>
          <a:lstStyle/>
          <a:p>
            <a:r>
              <a:rPr lang="de-DE" smtClean="0"/>
              <a:t>殷中宝@中高能核物理2017</a:t>
            </a:r>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a:t>
            </a:fld>
            <a:endParaRPr lang="en-US"/>
          </a:p>
        </p:txBody>
      </p:sp>
    </p:spTree>
    <p:extLst>
      <p:ext uri="{BB962C8B-B14F-4D97-AF65-F5344CB8AC3E}">
        <p14:creationId xmlns:p14="http://schemas.microsoft.com/office/powerpoint/2010/main" val="376279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1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标题 6"/>
          <p:cNvSpPr>
            <a:spLocks noGrp="1"/>
          </p:cNvSpPr>
          <p:nvPr>
            <p:ph type="title"/>
          </p:nvPr>
        </p:nvSpPr>
        <p:spPr/>
        <p:txBody>
          <a:bodyPr/>
          <a:lstStyle/>
          <a:p>
            <a:r>
              <a:rPr lang="zh-CN" altLang="en-US" dirty="0"/>
              <a:t>单击此处编辑母版标题样式</a:t>
            </a:r>
          </a:p>
        </p:txBody>
      </p:sp>
      <p:sp>
        <p:nvSpPr>
          <p:cNvPr id="4" name="日期占位符 3">
            <a:extLst>
              <a:ext uri="{FF2B5EF4-FFF2-40B4-BE49-F238E27FC236}"/>
            </a:extLst>
          </p:cNvPr>
          <p:cNvSpPr>
            <a:spLocks noGrp="1"/>
          </p:cNvSpPr>
          <p:nvPr>
            <p:ph type="dt" sz="half" idx="10"/>
          </p:nvPr>
        </p:nvSpPr>
        <p:spPr>
          <a:xfrm>
            <a:off x="457200" y="6356350"/>
            <a:ext cx="2460625" cy="365125"/>
          </a:xfrm>
        </p:spPr>
        <p:txBody>
          <a:bodyPr/>
          <a:lstStyle>
            <a:lvl1pPr>
              <a:defRPr/>
            </a:lvl1pPr>
          </a:lstStyle>
          <a:p>
            <a:fld id="{CF4CB7A3-1798-0849-BFE6-4924EE3F29A0}" type="datetime1">
              <a:rPr lang="en-US" altLang="zh-CN" smtClean="0"/>
              <a:t>18/6/19</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r>
              <a:rPr lang="zh-CN" altLang="en-US"/>
              <a:t>殷中宝</a:t>
            </a:r>
            <a:r>
              <a:rPr lang="en-US" altLang="zh-CN"/>
              <a:t>@</a:t>
            </a:r>
            <a:r>
              <a:rPr lang="zh-CN" altLang="en-US"/>
              <a:t>中高能核物理</a:t>
            </a:r>
            <a:r>
              <a:rPr lang="en-US" altLang="zh-CN"/>
              <a:t>2017</a:t>
            </a:r>
            <a:endParaRPr lang="zh-CN" altLang="en-US"/>
          </a:p>
        </p:txBody>
      </p:sp>
      <p:sp>
        <p:nvSpPr>
          <p:cNvPr id="6" name="幻灯片编号占位符 5">
            <a:extLst>
              <a:ext uri="{FF2B5EF4-FFF2-40B4-BE49-F238E27FC236}"/>
            </a:extLst>
          </p:cNvPr>
          <p:cNvSpPr>
            <a:spLocks noGrp="1"/>
          </p:cNvSpPr>
          <p:nvPr>
            <p:ph type="sldNum" sz="quarter" idx="12"/>
          </p:nvPr>
        </p:nvSpPr>
        <p:spPr>
          <a:xfrm>
            <a:off x="7010400" y="6356350"/>
            <a:ext cx="2133600" cy="365125"/>
          </a:xfrm>
        </p:spPr>
        <p:txBody>
          <a:bodyPr/>
          <a:lstStyle>
            <a:lvl1pPr>
              <a:defRPr/>
            </a:lvl1pPr>
          </a:lstStyle>
          <a:p>
            <a:fld id="{EAACA203-04C4-8645-8101-0C032110C050}" type="slidenum">
              <a:rPr lang="zh-CN" altLang="en-US"/>
              <a:pPr/>
              <a:t>‹#›</a:t>
            </a:fld>
            <a:endParaRPr lang="zh-CN" altLang="en-US"/>
          </a:p>
        </p:txBody>
      </p:sp>
    </p:spTree>
    <p:extLst>
      <p:ext uri="{BB962C8B-B14F-4D97-AF65-F5344CB8AC3E}">
        <p14:creationId xmlns:p14="http://schemas.microsoft.com/office/powerpoint/2010/main" val="1105854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1"/>
          </a:xfrm>
          <a:prstGeom prst="rect">
            <a:avLst/>
          </a:prstGeom>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7" y="1059769"/>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696EF-D592-0648-A7B7-9D772954D2AC}" type="datetime1">
              <a:rPr lang="en-US" smtClean="0"/>
              <a:t>18/6/19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殷中宝@中高能核物理2017</a:t>
            </a: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80" r:id="rId5"/>
    <p:sldLayoutId id="2147483681" r:id="rId6"/>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png"/><Relationship Id="rId9"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jpeg"/><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7" Type="http://schemas.openxmlformats.org/officeDocument/2006/relationships/image" Target="../media/image113.emf"/><Relationship Id="rId8" Type="http://schemas.openxmlformats.org/officeDocument/2006/relationships/image" Target="../media/image114.emf"/><Relationship Id="rId9" Type="http://schemas.openxmlformats.org/officeDocument/2006/relationships/image" Target="../media/image115.emf"/><Relationship Id="rId1" Type="http://schemas.openxmlformats.org/officeDocument/2006/relationships/slideLayout" Target="../slideLayouts/slideLayout4.xml"/><Relationship Id="rId2" Type="http://schemas.openxmlformats.org/officeDocument/2006/relationships/image" Target="../media/image10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emf"/><Relationship Id="rId3" Type="http://schemas.openxmlformats.org/officeDocument/2006/relationships/image" Target="../media/image117.emf"/></Relationships>
</file>

<file path=ppt/slides/_rels/slide39.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5" Type="http://schemas.openxmlformats.org/officeDocument/2006/relationships/image" Target="../media/image121.emf"/><Relationship Id="rId6" Type="http://schemas.openxmlformats.org/officeDocument/2006/relationships/image" Target="../media/image122.emf"/><Relationship Id="rId7" Type="http://schemas.openxmlformats.org/officeDocument/2006/relationships/image" Target="../media/image123.emf"/><Relationship Id="rId1" Type="http://schemas.openxmlformats.org/officeDocument/2006/relationships/slideLayout" Target="../slideLayouts/slideLayout4.xml"/><Relationship Id="rId2" Type="http://schemas.openxmlformats.org/officeDocument/2006/relationships/image" Target="../media/image118.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4.emf"/><Relationship Id="rId3" Type="http://schemas.openxmlformats.org/officeDocument/2006/relationships/image" Target="../media/image125.emf"/></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wm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2.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3.png"/><Relationship Id="rId3" Type="http://schemas.openxmlformats.org/officeDocument/2006/relationships/image" Target="../media/image1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28077"/>
          </a:xfrm>
        </p:spPr>
        <p:txBody>
          <a:bodyPr>
            <a:noAutofit/>
          </a:bodyPr>
          <a:lstStyle/>
          <a:p>
            <a:r>
              <a:rPr lang="zh-CN" altLang="en-US" b="1" dirty="0" smtClean="0">
                <a:latin typeface="华文楷体"/>
                <a:ea typeface="华文楷体"/>
                <a:cs typeface="华文楷体"/>
              </a:rPr>
              <a:t>中国高能物理分会</a:t>
            </a:r>
            <a:r>
              <a:rPr lang="zh-CN" altLang="en-US" b="1" dirty="0" smtClean="0">
                <a:latin typeface="Times New Roman"/>
                <a:ea typeface="华文楷体"/>
                <a:cs typeface="Times New Roman"/>
              </a:rPr>
              <a:t>工作报告</a:t>
            </a:r>
            <a:endParaRPr lang="en-US" b="1" dirty="0">
              <a:latin typeface="Times New Roman"/>
              <a:ea typeface="华文楷体"/>
              <a:cs typeface="Times New Roman"/>
            </a:endParaRPr>
          </a:p>
        </p:txBody>
      </p:sp>
      <p:sp>
        <p:nvSpPr>
          <p:cNvPr id="4" name="Subtitle 2"/>
          <p:cNvSpPr txBox="1">
            <a:spLocks/>
          </p:cNvSpPr>
          <p:nvPr/>
        </p:nvSpPr>
        <p:spPr>
          <a:xfrm>
            <a:off x="275300" y="5100263"/>
            <a:ext cx="8508999" cy="162121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zh-CN" altLang="en-US" sz="2800" b="1" dirty="0" smtClean="0">
                <a:solidFill>
                  <a:schemeClr val="tx1"/>
                </a:solidFill>
                <a:latin typeface="华文楷体"/>
                <a:ea typeface="华文楷体"/>
                <a:cs typeface="华文楷体"/>
              </a:rPr>
              <a:t>赵政国</a:t>
            </a:r>
            <a:endParaRPr lang="en-US" altLang="zh-CN" sz="2800" b="1" dirty="0" smtClean="0">
              <a:solidFill>
                <a:schemeClr val="tx1"/>
              </a:solidFill>
              <a:latin typeface="华文楷体"/>
              <a:ea typeface="华文楷体"/>
              <a:cs typeface="华文楷体"/>
            </a:endParaRPr>
          </a:p>
          <a:p>
            <a:r>
              <a:rPr lang="zh-CN" altLang="en-US" sz="2800" b="1" dirty="0" smtClean="0">
                <a:solidFill>
                  <a:schemeClr val="tx1"/>
                </a:solidFill>
                <a:latin typeface="华文楷体"/>
                <a:ea typeface="华文楷体"/>
                <a:cs typeface="华文楷体"/>
              </a:rPr>
              <a:t>中国科学技术大学</a:t>
            </a:r>
            <a:endParaRPr lang="en-US" altLang="zh-CN" sz="2800" b="1" dirty="0">
              <a:solidFill>
                <a:schemeClr val="tx1"/>
              </a:solidFill>
              <a:latin typeface="华文楷体"/>
              <a:ea typeface="华文楷体"/>
              <a:cs typeface="华文楷体"/>
            </a:endParaRPr>
          </a:p>
          <a:p>
            <a:r>
              <a:rPr lang="zh-CN" altLang="zh-CN" sz="2800" b="1" dirty="0" smtClean="0">
                <a:solidFill>
                  <a:schemeClr val="tx1"/>
                </a:solidFill>
                <a:latin typeface="华文楷体"/>
                <a:ea typeface="华文楷体"/>
                <a:cs typeface="华文楷体"/>
              </a:rPr>
              <a:t>6</a:t>
            </a:r>
            <a:r>
              <a:rPr lang="en-US" altLang="zh-CN" sz="2800" b="1" dirty="0" smtClean="0">
                <a:solidFill>
                  <a:schemeClr val="tx1"/>
                </a:solidFill>
                <a:latin typeface="华文楷体"/>
                <a:ea typeface="华文楷体"/>
                <a:cs typeface="华文楷体"/>
              </a:rPr>
              <a:t>/20/2018</a:t>
            </a:r>
            <a:r>
              <a:rPr lang="zh-CN" altLang="en-US" sz="2800" b="1" dirty="0" smtClean="0">
                <a:solidFill>
                  <a:schemeClr val="tx1"/>
                </a:solidFill>
                <a:latin typeface="华文楷体"/>
                <a:ea typeface="华文楷体"/>
                <a:cs typeface="华文楷体"/>
              </a:rPr>
              <a:t>，</a:t>
            </a:r>
            <a:r>
              <a:rPr lang="en-US" altLang="zh-CN" sz="2800" b="1" dirty="0" smtClean="0">
                <a:solidFill>
                  <a:schemeClr val="tx1"/>
                </a:solidFill>
                <a:latin typeface="华文楷体"/>
                <a:ea typeface="华文楷体"/>
                <a:cs typeface="华文楷体"/>
              </a:rPr>
              <a:t> </a:t>
            </a:r>
            <a:r>
              <a:rPr lang="zh-CN" altLang="en-US" sz="2800" b="1" dirty="0" smtClean="0">
                <a:solidFill>
                  <a:schemeClr val="tx1"/>
                </a:solidFill>
                <a:latin typeface="华文楷体"/>
                <a:ea typeface="华文楷体"/>
                <a:cs typeface="华文楷体"/>
              </a:rPr>
              <a:t>上海</a:t>
            </a:r>
            <a:endParaRPr lang="en-US" altLang="zh-CN" sz="2800" b="1" dirty="0" smtClean="0">
              <a:solidFill>
                <a:schemeClr val="tx1"/>
              </a:solidFill>
              <a:latin typeface="华文楷体"/>
              <a:ea typeface="华文楷体"/>
              <a:cs typeface="华文楷体"/>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t>1</a:t>
            </a:fld>
            <a:endParaRPr lang="en-US" dirty="0"/>
          </a:p>
        </p:txBody>
      </p:sp>
      <p:sp>
        <p:nvSpPr>
          <p:cNvPr id="5" name="TextBox 4"/>
          <p:cNvSpPr txBox="1"/>
          <p:nvPr/>
        </p:nvSpPr>
        <p:spPr>
          <a:xfrm>
            <a:off x="1714589" y="1205755"/>
            <a:ext cx="5703081" cy="3397853"/>
          </a:xfrm>
          <a:prstGeom prst="rect">
            <a:avLst/>
          </a:prstGeom>
          <a:noFill/>
        </p:spPr>
        <p:txBody>
          <a:bodyPr wrap="square" rtlCol="0">
            <a:spAutoFit/>
          </a:bodyPr>
          <a:lstStyle/>
          <a:p>
            <a:pPr>
              <a:lnSpc>
                <a:spcPct val="120000"/>
              </a:lnSpc>
            </a:pPr>
            <a:r>
              <a:rPr lang="en-US" altLang="zh-CN" sz="3600" b="1" dirty="0" smtClean="0">
                <a:latin typeface="华文楷体"/>
                <a:ea typeface="华文楷体"/>
                <a:cs typeface="华文楷体"/>
              </a:rPr>
              <a:t>                   </a:t>
            </a:r>
            <a:r>
              <a:rPr lang="zh-CN" altLang="en-US" sz="3600" b="1" dirty="0" smtClean="0">
                <a:latin typeface="华文楷体"/>
                <a:ea typeface="华文楷体"/>
                <a:cs typeface="华文楷体"/>
              </a:rPr>
              <a:t>提纲</a:t>
            </a:r>
            <a:endParaRPr lang="en-US" altLang="zh-CN" sz="3600" b="1" dirty="0" smtClean="0">
              <a:latin typeface="华文楷体"/>
              <a:ea typeface="华文楷体"/>
              <a:cs typeface="华文楷体"/>
            </a:endParaRPr>
          </a:p>
          <a:p>
            <a:pPr marL="457200" indent="-457200">
              <a:lnSpc>
                <a:spcPct val="120000"/>
              </a:lnSpc>
              <a:buFont typeface="Arial"/>
              <a:buChar char="•"/>
            </a:pPr>
            <a:r>
              <a:rPr lang="zh-CN" altLang="en-US" sz="3600" b="1" dirty="0" smtClean="0">
                <a:latin typeface="华文楷体"/>
                <a:ea typeface="华文楷体"/>
                <a:cs typeface="华文楷体"/>
              </a:rPr>
              <a:t>粒子物理与大科学装置</a:t>
            </a:r>
            <a:r>
              <a:rPr lang="en-US" altLang="zh-CN" sz="3600" b="1" dirty="0" smtClean="0">
                <a:latin typeface="华文楷体"/>
                <a:ea typeface="华文楷体"/>
                <a:cs typeface="华文楷体"/>
              </a:rPr>
              <a:t> </a:t>
            </a:r>
          </a:p>
          <a:p>
            <a:pPr marL="457200" indent="-457200">
              <a:lnSpc>
                <a:spcPct val="120000"/>
              </a:lnSpc>
              <a:buFont typeface="Arial"/>
              <a:buChar char="•"/>
            </a:pPr>
            <a:r>
              <a:rPr lang="zh-CN" altLang="en-US" sz="3600" b="1" dirty="0" smtClean="0">
                <a:latin typeface="华文楷体"/>
                <a:ea typeface="华文楷体"/>
                <a:cs typeface="华文楷体"/>
              </a:rPr>
              <a:t>成就与现状</a:t>
            </a:r>
            <a:endParaRPr lang="en-US" altLang="zh-CN" sz="3600" b="1" dirty="0" smtClean="0">
              <a:latin typeface="华文楷体"/>
              <a:ea typeface="华文楷体"/>
              <a:cs typeface="华文楷体"/>
            </a:endParaRPr>
          </a:p>
          <a:p>
            <a:pPr marL="457200" indent="-457200">
              <a:lnSpc>
                <a:spcPct val="120000"/>
              </a:lnSpc>
              <a:buFont typeface="Arial"/>
              <a:buChar char="•"/>
            </a:pPr>
            <a:r>
              <a:rPr lang="zh-CN" altLang="en-US" sz="3600" b="1" dirty="0" smtClean="0">
                <a:latin typeface="华文楷体"/>
                <a:ea typeface="华文楷体"/>
                <a:cs typeface="华文楷体"/>
              </a:rPr>
              <a:t>机遇与挑战</a:t>
            </a:r>
            <a:r>
              <a:rPr lang="en-US" altLang="zh-CN" sz="3600" b="1" dirty="0" smtClean="0">
                <a:latin typeface="华文楷体"/>
                <a:ea typeface="华文楷体"/>
                <a:cs typeface="华文楷体"/>
              </a:rPr>
              <a:t>: </a:t>
            </a:r>
            <a:r>
              <a:rPr lang="zh-CN" altLang="en-US" sz="3600" b="1" dirty="0" smtClean="0">
                <a:latin typeface="华文楷体"/>
                <a:ea typeface="华文楷体"/>
                <a:cs typeface="华文楷体"/>
              </a:rPr>
              <a:t>未来项目</a:t>
            </a:r>
            <a:endParaRPr lang="en-US" altLang="zh-CN" sz="3600" b="1" dirty="0" smtClean="0">
              <a:latin typeface="华文楷体"/>
              <a:ea typeface="华文楷体"/>
              <a:cs typeface="华文楷体"/>
            </a:endParaRPr>
          </a:p>
          <a:p>
            <a:pPr marL="457200" indent="-457200">
              <a:lnSpc>
                <a:spcPct val="120000"/>
              </a:lnSpc>
              <a:buFont typeface="Arial"/>
              <a:buChar char="•"/>
            </a:pPr>
            <a:r>
              <a:rPr lang="zh-CN" altLang="en-US" sz="3600" b="1" dirty="0" smtClean="0">
                <a:latin typeface="华文楷体"/>
                <a:ea typeface="华文楷体"/>
                <a:cs typeface="华文楷体"/>
              </a:rPr>
              <a:t>分会过去两年的工作</a:t>
            </a:r>
            <a:endParaRPr lang="en-US" sz="3600" b="1" dirty="0" smtClean="0">
              <a:latin typeface="华文楷体"/>
              <a:ea typeface="华文楷体"/>
              <a:cs typeface="华文楷体"/>
            </a:endParaRPr>
          </a:p>
        </p:txBody>
      </p:sp>
    </p:spTree>
    <p:extLst>
      <p:ext uri="{BB962C8B-B14F-4D97-AF65-F5344CB8AC3E}">
        <p14:creationId xmlns:p14="http://schemas.microsoft.com/office/powerpoint/2010/main" val="17037842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b="1" dirty="0" err="1" smtClean="0"/>
              <a:t>PandaX</a:t>
            </a:r>
            <a:r>
              <a:rPr lang="en-US" altLang="zh-CN" b="1" dirty="0" smtClean="0"/>
              <a:t>-II Recent Results</a:t>
            </a:r>
            <a:endParaRPr lang="en-US" b="1" dirty="0"/>
          </a:p>
        </p:txBody>
      </p:sp>
      <p:sp>
        <p:nvSpPr>
          <p:cNvPr id="5" name="灯片编号占位符 4"/>
          <p:cNvSpPr>
            <a:spLocks noGrp="1"/>
          </p:cNvSpPr>
          <p:nvPr>
            <p:ph type="sldNum" sz="quarter" idx="12"/>
          </p:nvPr>
        </p:nvSpPr>
        <p:spPr/>
        <p:txBody>
          <a:bodyPr/>
          <a:lstStyle/>
          <a:p>
            <a:fld id="{1AD93096-5B34-4342-9326-69289CEAE4C2}" type="slidenum">
              <a:rPr lang="en-US" altLang="zh-CN" smtClean="0">
                <a:solidFill>
                  <a:srgbClr val="D6ECFF"/>
                </a:solidFill>
              </a:rPr>
              <a:pPr/>
              <a:t>10</a:t>
            </a:fld>
            <a:endParaRPr lang="en-US" altLang="en-US">
              <a:solidFill>
                <a:srgbClr val="D6ECFF"/>
              </a:solidFill>
            </a:endParaRPr>
          </a:p>
        </p:txBody>
      </p:sp>
      <p:grpSp>
        <p:nvGrpSpPr>
          <p:cNvPr id="9" name="组合 8"/>
          <p:cNvGrpSpPr/>
          <p:nvPr/>
        </p:nvGrpSpPr>
        <p:grpSpPr>
          <a:xfrm>
            <a:off x="243842" y="985204"/>
            <a:ext cx="4866641" cy="4074477"/>
            <a:chOff x="190499" y="1255040"/>
            <a:chExt cx="4772567" cy="3442218"/>
          </a:xfrm>
        </p:grpSpPr>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l="39008"/>
            <a:stretch>
              <a:fillRect/>
            </a:stretch>
          </p:blipFill>
          <p:spPr bwMode="auto">
            <a:xfrm>
              <a:off x="190499" y="1255040"/>
              <a:ext cx="4379327" cy="344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p:nvPr/>
          </p:nvPicPr>
          <p:blipFill>
            <a:blip r:embed="rId4"/>
            <a:stretch>
              <a:fillRect/>
            </a:stretch>
          </p:blipFill>
          <p:spPr>
            <a:xfrm>
              <a:off x="765508" y="3298160"/>
              <a:ext cx="799566" cy="1068470"/>
            </a:xfrm>
            <a:prstGeom prst="rect">
              <a:avLst/>
            </a:prstGeom>
          </p:spPr>
        </p:pic>
        <p:sp>
          <p:nvSpPr>
            <p:cNvPr id="10" name="文本框 9"/>
            <p:cNvSpPr txBox="1"/>
            <p:nvPr/>
          </p:nvSpPr>
          <p:spPr>
            <a:xfrm>
              <a:off x="1904951" y="3278716"/>
              <a:ext cx="3058115" cy="312021"/>
            </a:xfrm>
            <a:prstGeom prst="rect">
              <a:avLst/>
            </a:prstGeom>
            <a:noFill/>
          </p:spPr>
          <p:txBody>
            <a:bodyPr wrap="square" rtlCol="0">
              <a:spAutoFit/>
            </a:bodyPr>
            <a:lstStyle/>
            <a:p>
              <a:endParaRPr lang="zh-CN" altLang="en-US" dirty="0">
                <a:solidFill>
                  <a:srgbClr val="FF0000"/>
                </a:solidFill>
              </a:endParaRPr>
            </a:p>
          </p:txBody>
        </p:sp>
      </p:grpSp>
      <p:sp>
        <p:nvSpPr>
          <p:cNvPr id="15" name="TextBox 15"/>
          <p:cNvSpPr txBox="1"/>
          <p:nvPr/>
        </p:nvSpPr>
        <p:spPr>
          <a:xfrm>
            <a:off x="706936" y="5790499"/>
            <a:ext cx="7979864" cy="7574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2146" tIns="32146" rIns="32146" bIns="32146" numCol="1" spcCol="38100" rtlCol="0" anchor="t">
            <a:spAutoFit/>
          </a:bodyPr>
          <a:lstStyle/>
          <a:p>
            <a:pPr defTabSz="642915"/>
            <a:r>
              <a:rPr lang="zh-CN" altLang="en-US" sz="2250" b="1" dirty="0" smtClean="0">
                <a:latin typeface="华文楷体"/>
                <a:ea typeface="华文楷体"/>
                <a:cs typeface="华文楷体"/>
              </a:rPr>
              <a:t>对大质量暗物质</a:t>
            </a:r>
            <a:r>
              <a:rPr lang="en-US" altLang="zh-CN" sz="2250" b="1" dirty="0" smtClean="0">
                <a:latin typeface="华文楷体"/>
                <a:ea typeface="华文楷体"/>
                <a:cs typeface="华文楷体"/>
              </a:rPr>
              <a:t>2016</a:t>
            </a:r>
            <a:r>
              <a:rPr lang="zh-CN" altLang="en-US" sz="2250" b="1" dirty="0" smtClean="0">
                <a:latin typeface="华文楷体"/>
                <a:ea typeface="华文楷体"/>
                <a:cs typeface="华文楷体"/>
              </a:rPr>
              <a:t>、</a:t>
            </a:r>
            <a:r>
              <a:rPr lang="en-US" altLang="zh-CN" sz="2250" b="1" dirty="0" smtClean="0">
                <a:latin typeface="华文楷体"/>
                <a:ea typeface="华文楷体"/>
                <a:cs typeface="华文楷体"/>
              </a:rPr>
              <a:t>2017</a:t>
            </a:r>
            <a:r>
              <a:rPr lang="zh-CN" altLang="en-US" sz="2250" b="1" dirty="0" smtClean="0">
                <a:latin typeface="华文楷体"/>
                <a:ea typeface="华文楷体"/>
                <a:cs typeface="华文楷体"/>
              </a:rPr>
              <a:t>连续取得国际领先结果，发表</a:t>
            </a:r>
            <a:r>
              <a:rPr lang="en-US" altLang="zh-CN" sz="2250" b="1" dirty="0" smtClean="0">
                <a:latin typeface="华文楷体"/>
                <a:ea typeface="华文楷体"/>
                <a:cs typeface="华文楷体"/>
              </a:rPr>
              <a:t>4</a:t>
            </a:r>
            <a:r>
              <a:rPr lang="zh-CN" altLang="en-US" sz="2250" b="1" dirty="0" smtClean="0">
                <a:latin typeface="华文楷体"/>
                <a:ea typeface="华文楷体"/>
                <a:cs typeface="华文楷体"/>
              </a:rPr>
              <a:t>篇</a:t>
            </a:r>
            <a:r>
              <a:rPr lang="en-US" altLang="zh-CN" sz="2250" b="1" dirty="0" smtClean="0">
                <a:latin typeface="华文楷体"/>
                <a:ea typeface="华文楷体"/>
                <a:cs typeface="华文楷体"/>
              </a:rPr>
              <a:t>PRL</a:t>
            </a:r>
            <a:r>
              <a:rPr lang="zh-CN" altLang="en-US" sz="2250" b="1" dirty="0" smtClean="0">
                <a:latin typeface="华文楷体"/>
                <a:ea typeface="华文楷体"/>
                <a:cs typeface="华文楷体"/>
              </a:rPr>
              <a:t>，</a:t>
            </a:r>
            <a:r>
              <a:rPr lang="en-US" altLang="zh-CN" sz="2250" b="1" dirty="0" smtClean="0">
                <a:latin typeface="华文楷体"/>
                <a:ea typeface="华文楷体"/>
                <a:cs typeface="华文楷体"/>
              </a:rPr>
              <a:t>APS《</a:t>
            </a:r>
            <a:r>
              <a:rPr lang="zh-CN" altLang="en-US" sz="2250" b="1" dirty="0" smtClean="0">
                <a:latin typeface="华文楷体"/>
                <a:ea typeface="华文楷体"/>
                <a:cs typeface="华文楷体"/>
              </a:rPr>
              <a:t>物理</a:t>
            </a:r>
            <a:r>
              <a:rPr lang="en-US" altLang="zh-CN" sz="2250" b="1" dirty="0" smtClean="0">
                <a:latin typeface="华文楷体"/>
                <a:ea typeface="华文楷体"/>
                <a:cs typeface="华文楷体"/>
              </a:rPr>
              <a:t>》2017</a:t>
            </a:r>
            <a:r>
              <a:rPr lang="zh-CN" altLang="en-US" sz="2250" b="1" dirty="0" smtClean="0">
                <a:latin typeface="华文楷体"/>
                <a:ea typeface="华文楷体"/>
                <a:cs typeface="华文楷体"/>
              </a:rPr>
              <a:t>年度国际八大进展</a:t>
            </a:r>
            <a:endParaRPr lang="en-US" altLang="zh-CN" sz="2250" b="1" dirty="0" smtClean="0">
              <a:latin typeface="华文楷体"/>
              <a:ea typeface="华文楷体"/>
              <a:cs typeface="华文楷体"/>
            </a:endParaRPr>
          </a:p>
        </p:txBody>
      </p:sp>
      <p:pic>
        <p:nvPicPr>
          <p:cNvPr id="16" name="图片 15"/>
          <p:cNvPicPr>
            <a:picLocks noChangeAspect="1"/>
          </p:cNvPicPr>
          <p:nvPr/>
        </p:nvPicPr>
        <p:blipFill>
          <a:blip r:embed="rId5"/>
          <a:stretch>
            <a:fillRect/>
          </a:stretch>
        </p:blipFill>
        <p:spPr>
          <a:xfrm>
            <a:off x="4602481" y="964394"/>
            <a:ext cx="4516620" cy="3996887"/>
          </a:xfrm>
          <a:prstGeom prst="rect">
            <a:avLst/>
          </a:prstGeom>
        </p:spPr>
      </p:pic>
      <p:sp>
        <p:nvSpPr>
          <p:cNvPr id="17" name="文本框 16"/>
          <p:cNvSpPr txBox="1"/>
          <p:nvPr/>
        </p:nvSpPr>
        <p:spPr>
          <a:xfrm>
            <a:off x="5382109" y="1155925"/>
            <a:ext cx="2744087" cy="400110"/>
          </a:xfrm>
          <a:prstGeom prst="rect">
            <a:avLst/>
          </a:prstGeom>
          <a:noFill/>
        </p:spPr>
        <p:txBody>
          <a:bodyPr wrap="square">
            <a:spAutoFit/>
          </a:bodyPr>
          <a:lstStyle/>
          <a:p>
            <a:pPr defTabSz="685800">
              <a:defRPr/>
            </a:pPr>
            <a:r>
              <a:rPr lang="en-US" altLang="zh-CN" sz="2000" b="1" dirty="0">
                <a:solidFill>
                  <a:srgbClr val="FF0000"/>
                </a:solidFill>
                <a:latin typeface="+mj-lt"/>
              </a:rPr>
              <a:t>P</a:t>
            </a:r>
            <a:r>
              <a:rPr lang="en-US" altLang="zh-CN" sz="2000" b="1" dirty="0" smtClean="0">
                <a:solidFill>
                  <a:srgbClr val="FF0000"/>
                </a:solidFill>
                <a:latin typeface="+mj-lt"/>
              </a:rPr>
              <a:t>RL</a:t>
            </a:r>
            <a:r>
              <a:rPr lang="zh-CN" altLang="zh-CN" sz="2000" b="1" dirty="0" smtClean="0">
                <a:solidFill>
                  <a:srgbClr val="FF0000"/>
                </a:solidFill>
                <a:latin typeface="+mj-lt"/>
              </a:rPr>
              <a:t> </a:t>
            </a:r>
            <a:r>
              <a:rPr lang="en-US" altLang="zh-CN" sz="2000" b="1" dirty="0" smtClean="0">
                <a:solidFill>
                  <a:srgbClr val="FF0000"/>
                </a:solidFill>
                <a:latin typeface="+mj-lt"/>
              </a:rPr>
              <a:t>119</a:t>
            </a:r>
            <a:r>
              <a:rPr lang="en-US" altLang="zh-CN" sz="2000" b="1" dirty="0">
                <a:solidFill>
                  <a:srgbClr val="FF0000"/>
                </a:solidFill>
                <a:latin typeface="+mj-lt"/>
              </a:rPr>
              <a:t>, 181302 (2017)</a:t>
            </a:r>
            <a:endParaRPr lang="zh-CN" altLang="en-US" sz="2000" b="1" dirty="0">
              <a:solidFill>
                <a:srgbClr val="FF0000"/>
              </a:solidFill>
              <a:latin typeface="+mj-lt"/>
            </a:endParaRPr>
          </a:p>
        </p:txBody>
      </p:sp>
      <p:sp>
        <p:nvSpPr>
          <p:cNvPr id="3" name="Rectangle 2"/>
          <p:cNvSpPr/>
          <p:nvPr/>
        </p:nvSpPr>
        <p:spPr>
          <a:xfrm>
            <a:off x="1877802" y="4189215"/>
            <a:ext cx="2415896" cy="369332"/>
          </a:xfrm>
          <a:prstGeom prst="rect">
            <a:avLst/>
          </a:prstGeom>
        </p:spPr>
        <p:txBody>
          <a:bodyPr wrap="none">
            <a:spAutoFit/>
          </a:bodyPr>
          <a:lstStyle/>
          <a:p>
            <a:r>
              <a:rPr lang="en-US" altLang="zh-CN" b="1" dirty="0">
                <a:solidFill>
                  <a:srgbClr val="FF0000"/>
                </a:solidFill>
              </a:rPr>
              <a:t>PRL 117, 121303 (2016)</a:t>
            </a:r>
            <a:endParaRPr lang="zh-CN" altLang="en-US" b="1" dirty="0">
              <a:solidFill>
                <a:srgbClr val="FF0000"/>
              </a:solidFill>
            </a:endParaRPr>
          </a:p>
        </p:txBody>
      </p:sp>
      <p:pic>
        <p:nvPicPr>
          <p:cNvPr id="13" name="Picture 12"/>
          <p:cNvPicPr>
            <a:picLocks noChangeAspect="1"/>
          </p:cNvPicPr>
          <p:nvPr/>
        </p:nvPicPr>
        <p:blipFill>
          <a:blip r:embed="rId6"/>
          <a:stretch>
            <a:fillRect/>
          </a:stretch>
        </p:blipFill>
        <p:spPr>
          <a:xfrm>
            <a:off x="1645510" y="964394"/>
            <a:ext cx="5963920" cy="4722309"/>
          </a:xfrm>
          <a:prstGeom prst="rect">
            <a:avLst/>
          </a:prstGeom>
        </p:spPr>
      </p:pic>
    </p:spTree>
    <p:extLst>
      <p:ext uri="{BB962C8B-B14F-4D97-AF65-F5344CB8AC3E}">
        <p14:creationId xmlns:p14="http://schemas.microsoft.com/office/powerpoint/2010/main" val="2979507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a:grpSpLocks/>
          </p:cNvGrpSpPr>
          <p:nvPr/>
        </p:nvGrpSpPr>
        <p:grpSpPr bwMode="auto">
          <a:xfrm>
            <a:off x="0" y="1"/>
            <a:ext cx="9144000" cy="2811463"/>
            <a:chOff x="179512" y="1052736"/>
            <a:chExt cx="8027362" cy="2376599"/>
          </a:xfrm>
        </p:grpSpPr>
        <p:pic>
          <p:nvPicPr>
            <p:cNvPr id="4102" name="图片 15"/>
            <p:cNvPicPr>
              <a:picLocks noChangeAspect="1"/>
            </p:cNvPicPr>
            <p:nvPr/>
          </p:nvPicPr>
          <p:blipFill>
            <a:blip r:embed="rId2" cstate="print"/>
            <a:srcRect t="16017" b="15700"/>
            <a:stretch>
              <a:fillRect/>
            </a:stretch>
          </p:blipFill>
          <p:spPr bwMode="auto">
            <a:xfrm>
              <a:off x="179512" y="1052736"/>
              <a:ext cx="5220072" cy="2376264"/>
            </a:xfrm>
            <a:prstGeom prst="rect">
              <a:avLst/>
            </a:prstGeom>
            <a:noFill/>
            <a:ln w="9525">
              <a:noFill/>
              <a:miter lim="800000"/>
              <a:headEnd/>
              <a:tailEnd/>
            </a:ln>
          </p:spPr>
        </p:pic>
        <p:pic>
          <p:nvPicPr>
            <p:cNvPr id="4103" name="图片 17"/>
            <p:cNvPicPr>
              <a:picLocks noChangeAspect="1"/>
            </p:cNvPicPr>
            <p:nvPr/>
          </p:nvPicPr>
          <p:blipFill>
            <a:blip r:embed="rId3" cstate="print"/>
            <a:srcRect t="2113"/>
            <a:stretch>
              <a:fillRect/>
            </a:stretch>
          </p:blipFill>
          <p:spPr bwMode="auto">
            <a:xfrm>
              <a:off x="4570175" y="1056114"/>
              <a:ext cx="3636699" cy="2373221"/>
            </a:xfrm>
            <a:prstGeom prst="rect">
              <a:avLst/>
            </a:prstGeom>
            <a:noFill/>
            <a:ln w="9525">
              <a:noFill/>
              <a:miter lim="800000"/>
              <a:headEnd/>
              <a:tailEnd/>
            </a:ln>
          </p:spPr>
        </p:pic>
      </p:grpSp>
      <p:sp>
        <p:nvSpPr>
          <p:cNvPr id="4100" name="标题 1"/>
          <p:cNvSpPr>
            <a:spLocks noGrp="1"/>
          </p:cNvSpPr>
          <p:nvPr>
            <p:ph type="title"/>
          </p:nvPr>
        </p:nvSpPr>
        <p:spPr>
          <a:xfrm>
            <a:off x="17890" y="0"/>
            <a:ext cx="9126110" cy="1398355"/>
          </a:xfrm>
        </p:spPr>
        <p:txBody>
          <a:bodyPr>
            <a:normAutofit/>
          </a:bodyPr>
          <a:lstStyle/>
          <a:p>
            <a:pPr algn="ctr"/>
            <a:r>
              <a:rPr lang="en-US" altLang="zh-CN" sz="3800" b="1" dirty="0" smtClean="0">
                <a:solidFill>
                  <a:srgbClr val="FF0000"/>
                </a:solidFill>
                <a:ea typeface="ＭＳ Ｐゴシック" pitchFamily="34" charset="-128"/>
              </a:rPr>
              <a:t>L</a:t>
            </a:r>
            <a:r>
              <a:rPr lang="en-US" altLang="zh-CN" sz="3800" b="1" dirty="0" smtClean="0">
                <a:ea typeface="ＭＳ Ｐゴシック" pitchFamily="34" charset="-128"/>
              </a:rPr>
              <a:t>arge </a:t>
            </a:r>
            <a:r>
              <a:rPr lang="en-US" altLang="zh-CN" sz="3800" b="1" dirty="0" smtClean="0">
                <a:solidFill>
                  <a:srgbClr val="FF0000"/>
                </a:solidFill>
                <a:ea typeface="ＭＳ Ｐゴシック" pitchFamily="34" charset="-128"/>
              </a:rPr>
              <a:t>H</a:t>
            </a:r>
            <a:r>
              <a:rPr lang="en-US" altLang="zh-CN" sz="3800" b="1" dirty="0" smtClean="0">
                <a:ea typeface="ＭＳ Ｐゴシック" pitchFamily="34" charset="-128"/>
              </a:rPr>
              <a:t>igh </a:t>
            </a:r>
            <a:r>
              <a:rPr lang="en-US" altLang="zh-CN" sz="3800" b="1" dirty="0" smtClean="0">
                <a:solidFill>
                  <a:srgbClr val="FF0000"/>
                </a:solidFill>
                <a:ea typeface="ＭＳ Ｐゴシック" pitchFamily="34" charset="-128"/>
              </a:rPr>
              <a:t>A</a:t>
            </a:r>
            <a:r>
              <a:rPr lang="en-US" altLang="zh-CN" sz="3800" b="1" dirty="0" smtClean="0">
                <a:ea typeface="ＭＳ Ｐゴシック" pitchFamily="34" charset="-128"/>
              </a:rPr>
              <a:t>ltitude </a:t>
            </a:r>
            <a:r>
              <a:rPr lang="en-US" altLang="zh-CN" sz="3800" b="1" dirty="0" smtClean="0">
                <a:solidFill>
                  <a:srgbClr val="FF0000"/>
                </a:solidFill>
                <a:ea typeface="ＭＳ Ｐゴシック" pitchFamily="34" charset="-128"/>
              </a:rPr>
              <a:t>A</a:t>
            </a:r>
            <a:r>
              <a:rPr lang="en-US" altLang="zh-CN" sz="3800" b="1" dirty="0" smtClean="0">
                <a:ea typeface="ＭＳ Ｐゴシック" pitchFamily="34" charset="-128"/>
              </a:rPr>
              <a:t>ir </a:t>
            </a:r>
            <a:r>
              <a:rPr lang="en-US" altLang="zh-CN" sz="3800" b="1" dirty="0" smtClean="0">
                <a:solidFill>
                  <a:srgbClr val="FF0000"/>
                </a:solidFill>
                <a:ea typeface="ＭＳ Ｐゴシック" pitchFamily="34" charset="-128"/>
              </a:rPr>
              <a:t>S</a:t>
            </a:r>
            <a:r>
              <a:rPr lang="en-US" altLang="zh-CN" sz="3800" b="1" dirty="0" smtClean="0">
                <a:ea typeface="ＭＳ Ｐゴシック" pitchFamily="34" charset="-128"/>
              </a:rPr>
              <a:t>hower </a:t>
            </a:r>
            <a:r>
              <a:rPr lang="en-US" altLang="zh-CN" sz="3800" b="1" dirty="0" smtClean="0">
                <a:solidFill>
                  <a:srgbClr val="FF0000"/>
                </a:solidFill>
                <a:ea typeface="ＭＳ Ｐゴシック" pitchFamily="34" charset="-128"/>
              </a:rPr>
              <a:t>O</a:t>
            </a:r>
            <a:r>
              <a:rPr lang="en-US" altLang="zh-CN" sz="3800" b="1" dirty="0" smtClean="0">
                <a:ea typeface="ＭＳ Ｐゴシック" pitchFamily="34" charset="-128"/>
              </a:rPr>
              <a:t>bservatory </a:t>
            </a:r>
            <a:r>
              <a:rPr lang="en-US" altLang="zh-CN" sz="3800" b="1" dirty="0" smtClean="0">
                <a:solidFill>
                  <a:srgbClr val="FF0000"/>
                </a:solidFill>
                <a:ea typeface="ＭＳ Ｐゴシック" pitchFamily="34" charset="-128"/>
              </a:rPr>
              <a:t>LHAASO</a:t>
            </a:r>
            <a:r>
              <a:rPr lang="en-US" altLang="zh-CN" sz="3800" b="1" dirty="0" smtClean="0">
                <a:ea typeface="ＭＳ Ｐゴシック" pitchFamily="34" charset="-128"/>
              </a:rPr>
              <a:t>                                                          </a:t>
            </a:r>
            <a:endParaRPr lang="zh-CN" altLang="zh-CN" sz="3800" dirty="0" smtClean="0">
              <a:ea typeface="ＭＳ Ｐゴシック" pitchFamily="34" charset="-128"/>
            </a:endParaRPr>
          </a:p>
        </p:txBody>
      </p:sp>
      <p:pic>
        <p:nvPicPr>
          <p:cNvPr id="4101" name="图片 2"/>
          <p:cNvPicPr>
            <a:picLocks noChangeAspect="1"/>
          </p:cNvPicPr>
          <p:nvPr/>
        </p:nvPicPr>
        <p:blipFill>
          <a:blip r:embed="rId4" cstate="print"/>
          <a:srcRect b="19910"/>
          <a:stretch>
            <a:fillRect/>
          </a:stretch>
        </p:blipFill>
        <p:spPr bwMode="auto">
          <a:xfrm>
            <a:off x="0" y="2546119"/>
            <a:ext cx="9144000" cy="2135188"/>
          </a:xfrm>
          <a:prstGeom prst="rect">
            <a:avLst/>
          </a:prstGeom>
          <a:noFill/>
          <a:ln w="9525">
            <a:noFill/>
            <a:miter lim="800000"/>
            <a:headEnd/>
            <a:tailEnd/>
          </a:ln>
        </p:spPr>
      </p:pic>
      <p:pic>
        <p:nvPicPr>
          <p:cNvPr id="8" name="Picture 2" descr="D:\LHASSO\Publish\LHAASO效果图\6.LHAASO_WFCTA+SCDA.png"/>
          <p:cNvPicPr>
            <a:picLocks noChangeAspect="1" noChangeArrowheads="1"/>
          </p:cNvPicPr>
          <p:nvPr/>
        </p:nvPicPr>
        <p:blipFill>
          <a:blip r:embed="rId5" cstate="print"/>
          <a:srcRect t="3395" b="63707"/>
          <a:stretch>
            <a:fillRect/>
          </a:stretch>
        </p:blipFill>
        <p:spPr bwMode="auto">
          <a:xfrm>
            <a:off x="0" y="4599296"/>
            <a:ext cx="9144000" cy="2258704"/>
          </a:xfrm>
          <a:prstGeom prst="rect">
            <a:avLst/>
          </a:prstGeom>
          <a:noFill/>
          <a:ln w="9525">
            <a:noFill/>
            <a:miter lim="800000"/>
            <a:headEnd/>
            <a:tailEnd/>
          </a:ln>
        </p:spPr>
      </p:pic>
      <p:sp>
        <p:nvSpPr>
          <p:cNvPr id="9" name="TextBox 8"/>
          <p:cNvSpPr txBox="1"/>
          <p:nvPr/>
        </p:nvSpPr>
        <p:spPr>
          <a:xfrm>
            <a:off x="2204107" y="5503785"/>
            <a:ext cx="6361985" cy="1354217"/>
          </a:xfrm>
          <a:prstGeom prst="rect">
            <a:avLst/>
          </a:prstGeom>
          <a:noFill/>
          <a:ln w="9525">
            <a:noFill/>
            <a:miter lim="800000"/>
            <a:headEnd/>
            <a:tailEnd/>
          </a:ln>
          <a:effectLst>
            <a:outerShdw blurRad="50800" dist="50800" dir="5400000" algn="ctr" rotWithShape="0">
              <a:schemeClr val="tx1"/>
            </a:outerShdw>
          </a:effectLst>
        </p:spPr>
        <p:txBody>
          <a:bodyPr wrap="square">
            <a:spAutoFit/>
          </a:bodyPr>
          <a:lstStyle/>
          <a:p>
            <a:pPr fontAlgn="auto">
              <a:spcBef>
                <a:spcPts val="0"/>
              </a:spcBef>
              <a:spcAft>
                <a:spcPts val="0"/>
              </a:spcAft>
              <a:defRPr/>
            </a:pPr>
            <a:r>
              <a:rPr lang="en-US" altLang="zh-CN" sz="2800" b="1" dirty="0" smtClean="0">
                <a:solidFill>
                  <a:schemeClr val="bg1"/>
                </a:solidFill>
                <a:effectLst>
                  <a:outerShdw blurRad="50800" dist="50800" dir="5400000" algn="ctr" rotWithShape="0">
                    <a:schemeClr val="tx1"/>
                  </a:outerShdw>
                </a:effectLst>
                <a:latin typeface="+mn-lt"/>
                <a:ea typeface="+mn-ea"/>
              </a:rPr>
              <a:t>CR Detectors</a:t>
            </a:r>
            <a:r>
              <a:rPr lang="zh-CN" altLang="en-US" sz="2800" b="1" dirty="0" smtClean="0">
                <a:solidFill>
                  <a:schemeClr val="bg1"/>
                </a:solidFill>
                <a:effectLst>
                  <a:outerShdw blurRad="50800" dist="50800" dir="5400000" algn="ctr" rotWithShape="0">
                    <a:schemeClr val="tx1"/>
                  </a:outerShdw>
                </a:effectLst>
                <a:latin typeface="+mn-lt"/>
                <a:ea typeface="+mn-ea"/>
              </a:rPr>
              <a:t>：</a:t>
            </a:r>
            <a:endParaRPr lang="en-US" altLang="zh-CN" sz="2800" b="1" dirty="0">
              <a:solidFill>
                <a:schemeClr val="bg1"/>
              </a:solidFill>
              <a:effectLst>
                <a:outerShdw blurRad="50800" dist="50800" dir="5400000" algn="ctr" rotWithShape="0">
                  <a:schemeClr val="tx1"/>
                </a:outerShdw>
              </a:effectLst>
              <a:latin typeface="+mn-lt"/>
              <a:ea typeface="+mn-ea"/>
            </a:endParaRPr>
          </a:p>
          <a:p>
            <a:pPr fontAlgn="auto">
              <a:spcBef>
                <a:spcPts val="0"/>
              </a:spcBef>
              <a:spcAft>
                <a:spcPts val="0"/>
              </a:spcAft>
              <a:defRPr/>
            </a:pPr>
            <a:r>
              <a:rPr lang="en-US" altLang="zh-CN" b="1" dirty="0" smtClean="0">
                <a:solidFill>
                  <a:schemeClr val="bg1"/>
                </a:solidFill>
                <a:effectLst>
                  <a:outerShdw blurRad="50800" dist="50800" dir="5400000" algn="ctr" rotWithShape="0">
                    <a:schemeClr val="tx1"/>
                  </a:outerShdw>
                </a:effectLst>
                <a:latin typeface="Arial" pitchFamily="34" charset="0"/>
              </a:rPr>
              <a:t>12 </a:t>
            </a:r>
            <a:r>
              <a:rPr lang="en-US" altLang="zh-CN" b="1" dirty="0">
                <a:solidFill>
                  <a:schemeClr val="bg1"/>
                </a:solidFill>
                <a:effectLst>
                  <a:outerShdw blurRad="50800" dist="50800" dir="5400000" algn="ctr" rotWithShape="0">
                    <a:schemeClr val="tx1"/>
                  </a:outerShdw>
                </a:effectLst>
                <a:latin typeface="Arial" pitchFamily="34" charset="0"/>
              </a:rPr>
              <a:t>Wide field View Cherenkov </a:t>
            </a:r>
            <a:r>
              <a:rPr lang="en-US" altLang="zh-CN" b="1" dirty="0" smtClean="0">
                <a:solidFill>
                  <a:schemeClr val="bg1"/>
                </a:solidFill>
                <a:effectLst>
                  <a:outerShdw blurRad="50800" dist="50800" dir="5400000" algn="ctr" rotWithShape="0">
                    <a:schemeClr val="tx1"/>
                  </a:outerShdw>
                </a:effectLst>
                <a:latin typeface="Arial" pitchFamily="34" charset="0"/>
              </a:rPr>
              <a:t>telescopes &amp; Large Dynamic WCDA++</a:t>
            </a:r>
            <a:r>
              <a:rPr lang="zh-CN" altLang="en-US" b="1" dirty="0" smtClean="0">
                <a:solidFill>
                  <a:schemeClr val="bg1"/>
                </a:solidFill>
                <a:effectLst>
                  <a:outerShdw blurRad="50800" dist="50800" dir="5400000" algn="ctr" rotWithShape="0">
                    <a:schemeClr val="tx1"/>
                  </a:outerShdw>
                </a:effectLst>
                <a:latin typeface="Arial" pitchFamily="34" charset="0"/>
              </a:rPr>
              <a:t>：</a:t>
            </a:r>
            <a:endParaRPr lang="en-US" altLang="zh-CN" b="1" dirty="0" smtClean="0">
              <a:solidFill>
                <a:schemeClr val="bg1"/>
              </a:solidFill>
              <a:effectLst>
                <a:outerShdw blurRad="50800" dist="50800" dir="5400000" algn="ctr" rotWithShape="0">
                  <a:schemeClr val="tx1"/>
                </a:outerShdw>
              </a:effectLst>
              <a:latin typeface="Arial" pitchFamily="34" charset="0"/>
            </a:endParaRPr>
          </a:p>
          <a:p>
            <a:pPr fontAlgn="auto">
              <a:spcBef>
                <a:spcPts val="0"/>
              </a:spcBef>
              <a:spcAft>
                <a:spcPts val="0"/>
              </a:spcAft>
              <a:defRPr/>
            </a:pPr>
            <a:r>
              <a:rPr lang="en-US" altLang="zh-CN" b="1" dirty="0" smtClean="0">
                <a:solidFill>
                  <a:schemeClr val="bg1"/>
                </a:solidFill>
                <a:effectLst>
                  <a:outerShdw blurRad="50800" dist="50800" dir="5400000" algn="ctr" rotWithShape="0">
                    <a:schemeClr val="tx1"/>
                  </a:outerShdw>
                </a:effectLst>
                <a:latin typeface="Arial" pitchFamily="34" charset="0"/>
              </a:rPr>
              <a:t>                     precision </a:t>
            </a:r>
            <a:r>
              <a:rPr lang="en-US" altLang="zh-CN" b="1" dirty="0">
                <a:solidFill>
                  <a:schemeClr val="bg1"/>
                </a:solidFill>
                <a:effectLst>
                  <a:outerShdw blurRad="50800" dist="50800" dir="5400000" algn="ctr" rotWithShape="0">
                    <a:schemeClr val="tx1"/>
                  </a:outerShdw>
                </a:effectLst>
                <a:latin typeface="Arial" pitchFamily="34" charset="0"/>
              </a:rPr>
              <a:t>measurement of CR </a:t>
            </a:r>
            <a:r>
              <a:rPr lang="en-US" altLang="zh-CN" b="1" dirty="0" smtClean="0">
                <a:solidFill>
                  <a:schemeClr val="bg1"/>
                </a:solidFill>
                <a:effectLst>
                  <a:outerShdw blurRad="50800" dist="50800" dir="5400000" algn="ctr" rotWithShape="0">
                    <a:schemeClr val="tx1"/>
                  </a:outerShdw>
                </a:effectLst>
                <a:latin typeface="Arial" pitchFamily="34" charset="0"/>
              </a:rPr>
              <a:t>spectrum</a:t>
            </a:r>
            <a:endParaRPr lang="en-US" altLang="zh-CN" b="1" dirty="0">
              <a:solidFill>
                <a:schemeClr val="bg1"/>
              </a:solidFill>
              <a:effectLst>
                <a:outerShdw blurRad="50800" dist="50800" dir="5400000" algn="ctr" rotWithShape="0">
                  <a:schemeClr val="tx1"/>
                </a:outerShdw>
              </a:effectLst>
              <a:latin typeface="Arial" pitchFamily="34" charset="0"/>
            </a:endParaRPr>
          </a:p>
        </p:txBody>
      </p:sp>
      <p:sp>
        <p:nvSpPr>
          <p:cNvPr id="10" name="TextBox 9"/>
          <p:cNvSpPr txBox="1"/>
          <p:nvPr/>
        </p:nvSpPr>
        <p:spPr>
          <a:xfrm>
            <a:off x="5674756" y="4144582"/>
            <a:ext cx="3311151" cy="1384995"/>
          </a:xfrm>
          <a:prstGeom prst="rect">
            <a:avLst/>
          </a:prstGeom>
          <a:noFill/>
          <a:ln w="9525">
            <a:noFill/>
            <a:miter lim="800000"/>
            <a:headEnd/>
            <a:tailEnd/>
          </a:ln>
          <a:effectLst>
            <a:outerShdw blurRad="50800" dist="50800" dir="5400000" algn="ctr" rotWithShape="0">
              <a:schemeClr val="tx1"/>
            </a:outerShdw>
          </a:effectLst>
        </p:spPr>
        <p:txBody>
          <a:bodyPr wrap="square">
            <a:spAutoFit/>
          </a:bodyPr>
          <a:lstStyle/>
          <a:p>
            <a:pPr fontAlgn="auto">
              <a:spcBef>
                <a:spcPts val="0"/>
              </a:spcBef>
              <a:spcAft>
                <a:spcPts val="0"/>
              </a:spcAft>
              <a:defRPr/>
            </a:pPr>
            <a:r>
              <a:rPr lang="en-US" altLang="zh-CN" sz="2800" b="1" dirty="0">
                <a:solidFill>
                  <a:schemeClr val="bg1"/>
                </a:solidFill>
                <a:effectLst>
                  <a:outerShdw blurRad="50800" dist="50800" dir="5400000" algn="ctr" rotWithShape="0">
                    <a:schemeClr val="tx1"/>
                  </a:outerShdw>
                </a:effectLst>
                <a:latin typeface="+mn-lt"/>
                <a:ea typeface="+mn-ea"/>
              </a:rPr>
              <a:t>Water  Cherenkov Detector</a:t>
            </a:r>
          </a:p>
          <a:p>
            <a:pPr fontAlgn="auto">
              <a:spcBef>
                <a:spcPts val="0"/>
              </a:spcBef>
              <a:spcAft>
                <a:spcPts val="0"/>
              </a:spcAft>
              <a:defRPr/>
            </a:pPr>
            <a:r>
              <a:rPr lang="en-US" altLang="zh-CN" sz="2800" b="1" dirty="0">
                <a:solidFill>
                  <a:schemeClr val="bg1"/>
                </a:solidFill>
                <a:effectLst>
                  <a:outerShdw blurRad="50800" dist="50800" dir="5400000" algn="ctr" rotWithShape="0">
                    <a:schemeClr val="tx1"/>
                  </a:outerShdw>
                </a:effectLst>
              </a:rPr>
              <a:t>8</a:t>
            </a:r>
            <a:r>
              <a:rPr lang="en-US" altLang="zh-CN" sz="2800" b="1" dirty="0" smtClean="0">
                <a:solidFill>
                  <a:schemeClr val="bg1"/>
                </a:solidFill>
                <a:effectLst>
                  <a:outerShdw blurRad="50800" dist="50800" dir="5400000" algn="ctr" rotWithShape="0">
                    <a:schemeClr val="tx1"/>
                  </a:outerShdw>
                </a:effectLst>
                <a:latin typeface="+mn-lt"/>
                <a:ea typeface="+mn-ea"/>
              </a:rPr>
              <a:t>0,000 </a:t>
            </a:r>
            <a:r>
              <a:rPr lang="en-US" altLang="zh-CN" sz="2800" b="1" dirty="0">
                <a:solidFill>
                  <a:schemeClr val="bg1"/>
                </a:solidFill>
                <a:effectLst>
                  <a:outerShdw blurRad="50800" dist="50800" dir="5400000" algn="ctr" rotWithShape="0">
                    <a:schemeClr val="tx1"/>
                  </a:outerShdw>
                </a:effectLst>
                <a:latin typeface="+mn-lt"/>
                <a:ea typeface="+mn-ea"/>
              </a:rPr>
              <a:t>m</a:t>
            </a:r>
            <a:r>
              <a:rPr lang="en-US" altLang="zh-CN" sz="2800" b="1" baseline="30000" dirty="0">
                <a:solidFill>
                  <a:schemeClr val="bg1"/>
                </a:solidFill>
                <a:effectLst>
                  <a:outerShdw blurRad="50800" dist="50800" dir="5400000" algn="ctr" rotWithShape="0">
                    <a:schemeClr val="tx1"/>
                  </a:outerShdw>
                </a:effectLst>
                <a:latin typeface="+mn-lt"/>
                <a:ea typeface="+mn-ea"/>
              </a:rPr>
              <a:t>2</a:t>
            </a:r>
            <a:endParaRPr lang="en-US" altLang="zh-CN" sz="2000" b="1" baseline="30000" dirty="0">
              <a:solidFill>
                <a:schemeClr val="bg1"/>
              </a:solidFill>
              <a:effectLst>
                <a:outerShdw blurRad="50800" dist="50800" dir="5400000" algn="ctr" rotWithShape="0">
                  <a:schemeClr val="tx1"/>
                </a:outerShdw>
              </a:effectLst>
              <a:latin typeface="+mn-lt"/>
              <a:ea typeface="+mn-ea"/>
            </a:endParaRPr>
          </a:p>
        </p:txBody>
      </p:sp>
      <p:sp>
        <p:nvSpPr>
          <p:cNvPr id="11" name="TextBox 10"/>
          <p:cNvSpPr txBox="1"/>
          <p:nvPr/>
        </p:nvSpPr>
        <p:spPr>
          <a:xfrm>
            <a:off x="17890" y="3665440"/>
            <a:ext cx="5073324" cy="1261884"/>
          </a:xfrm>
          <a:prstGeom prst="rect">
            <a:avLst/>
          </a:prstGeom>
          <a:noFill/>
        </p:spPr>
        <p:txBody>
          <a:bodyPr wrap="none" rtlCol="0">
            <a:spAutoFit/>
          </a:bodyPr>
          <a:lstStyle/>
          <a:p>
            <a:pPr lvl="0">
              <a:defRPr/>
            </a:pPr>
            <a:r>
              <a:rPr lang="en-US" altLang="zh-CN" sz="2800" b="1" dirty="0" smtClean="0">
                <a:solidFill>
                  <a:prstClr val="white"/>
                </a:solidFill>
                <a:effectLst>
                  <a:outerShdw blurRad="50800" dist="50800" dir="5400000" algn="ctr" rotWithShape="0">
                    <a:prstClr val="black"/>
                  </a:outerShdw>
                </a:effectLst>
              </a:rPr>
              <a:t>Main Array:</a:t>
            </a:r>
          </a:p>
          <a:p>
            <a:pPr lvl="0">
              <a:defRPr/>
            </a:pPr>
            <a:r>
              <a:rPr lang="en-US" altLang="zh-CN" sz="2400" b="1" dirty="0" smtClean="0">
                <a:solidFill>
                  <a:prstClr val="white"/>
                </a:solidFill>
                <a:effectLst>
                  <a:outerShdw blurRad="50800" dist="50800" dir="5400000" algn="ctr" rotWithShape="0">
                    <a:prstClr val="black"/>
                  </a:outerShdw>
                </a:effectLst>
              </a:rPr>
              <a:t>5195 scintillator detectors every  15 m </a:t>
            </a:r>
          </a:p>
          <a:p>
            <a:pPr lvl="0">
              <a:defRPr/>
            </a:pPr>
            <a:r>
              <a:rPr lang="en-US" altLang="zh-CN" sz="2400" b="1" dirty="0" smtClean="0">
                <a:solidFill>
                  <a:prstClr val="white"/>
                </a:solidFill>
                <a:effectLst>
                  <a:outerShdw blurRad="50800" dist="50800" dir="5400000" algn="ctr" rotWithShape="0">
                    <a:prstClr val="black"/>
                  </a:outerShdw>
                </a:effectLst>
              </a:rPr>
              <a:t>&amp; </a:t>
            </a:r>
            <a:r>
              <a:rPr lang="en-US" altLang="zh-CN" sz="2400" b="1" dirty="0" smtClean="0">
                <a:solidFill>
                  <a:prstClr val="white"/>
                </a:solidFill>
                <a:effectLst>
                  <a:outerShdw blurRad="50800" dist="50800" dir="5400000" algn="ctr" rotWithShape="0">
                    <a:prstClr val="black"/>
                  </a:outerShdw>
                </a:effectLst>
                <a:sym typeface="Symbol" panose="05050102010706020507" pitchFamily="18" charset="2"/>
              </a:rPr>
              <a:t>1171 </a:t>
            </a:r>
            <a:r>
              <a:rPr lang="en-US" altLang="zh-CN" sz="2400" b="1" dirty="0" smtClean="0">
                <a:solidFill>
                  <a:prstClr val="white"/>
                </a:solidFill>
                <a:effectLst>
                  <a:outerShdw blurRad="50800" dist="50800" dir="5400000" algn="ctr" rotWithShape="0">
                    <a:prstClr val="black"/>
                  </a:outerShdw>
                </a:effectLst>
              </a:rPr>
              <a:t>–detectors every 30 m</a:t>
            </a:r>
          </a:p>
        </p:txBody>
      </p:sp>
      <p:sp>
        <p:nvSpPr>
          <p:cNvPr id="12" name="TextBox 11"/>
          <p:cNvSpPr txBox="1"/>
          <p:nvPr/>
        </p:nvSpPr>
        <p:spPr>
          <a:xfrm>
            <a:off x="92754" y="1527648"/>
            <a:ext cx="3090735" cy="523220"/>
          </a:xfrm>
          <a:prstGeom prst="rect">
            <a:avLst/>
          </a:prstGeom>
          <a:noFill/>
        </p:spPr>
        <p:txBody>
          <a:bodyPr wrap="none" rtlCol="0">
            <a:spAutoFit/>
          </a:bodyPr>
          <a:lstStyle/>
          <a:p>
            <a:pPr lvl="0">
              <a:defRPr/>
            </a:pPr>
            <a:r>
              <a:rPr lang="en-US" altLang="zh-CN" sz="2800" b="1" dirty="0" smtClean="0">
                <a:solidFill>
                  <a:prstClr val="white"/>
                </a:solidFill>
                <a:effectLst>
                  <a:outerShdw blurRad="50800" dist="50800" dir="5400000" algn="ctr" rotWithShape="0">
                    <a:prstClr val="black"/>
                  </a:outerShdw>
                </a:effectLst>
              </a:rPr>
              <a:t>Site at 4300 m </a:t>
            </a:r>
            <a:r>
              <a:rPr lang="en-US" altLang="zh-CN" sz="2800" b="1" dirty="0" err="1" smtClean="0">
                <a:solidFill>
                  <a:prstClr val="white"/>
                </a:solidFill>
                <a:effectLst>
                  <a:outerShdw blurRad="50800" dist="50800" dir="5400000" algn="ctr" rotWithShape="0">
                    <a:prstClr val="black"/>
                  </a:outerShdw>
                </a:effectLst>
              </a:rPr>
              <a:t>a.s.l</a:t>
            </a:r>
            <a:r>
              <a:rPr lang="en-US" altLang="zh-CN" sz="2800" b="1" dirty="0" smtClean="0">
                <a:solidFill>
                  <a:prstClr val="white"/>
                </a:solidFill>
                <a:effectLst>
                  <a:outerShdw blurRad="50800" dist="50800" dir="5400000" algn="ctr" rotWithShape="0">
                    <a:prstClr val="black"/>
                  </a:outerShdw>
                </a:effectLst>
              </a:rPr>
              <a:t>.</a:t>
            </a:r>
            <a:endParaRPr lang="en-US" altLang="zh-CN" sz="2400" b="1" dirty="0" smtClean="0">
              <a:solidFill>
                <a:prstClr val="white"/>
              </a:solidFill>
              <a:effectLst>
                <a:outerShdw blurRad="50800" dist="50800" dir="5400000" algn="ctr" rotWithShape="0">
                  <a:prstClr val="black"/>
                </a:outerShdw>
              </a:effectLst>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t>11</a:t>
            </a:fld>
            <a:endParaRPr lang="en-US"/>
          </a:p>
        </p:txBody>
      </p:sp>
    </p:spTree>
    <p:extLst>
      <p:ext uri="{BB962C8B-B14F-4D97-AF65-F5344CB8AC3E}">
        <p14:creationId xmlns:p14="http://schemas.microsoft.com/office/powerpoint/2010/main" val="19505365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srcRect l="925" t="8567"/>
          <a:stretch>
            <a:fillRect/>
          </a:stretch>
        </p:blipFill>
        <p:spPr bwMode="auto">
          <a:xfrm>
            <a:off x="4071934" y="893986"/>
            <a:ext cx="5072066" cy="292622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t="10977" b="19540"/>
          <a:stretch>
            <a:fillRect/>
          </a:stretch>
        </p:blipFill>
        <p:spPr bwMode="auto">
          <a:xfrm>
            <a:off x="4071934" y="3822943"/>
            <a:ext cx="5072066" cy="2643183"/>
          </a:xfrm>
          <a:prstGeom prst="rect">
            <a:avLst/>
          </a:prstGeom>
          <a:noFill/>
          <a:ln w="9525">
            <a:noFill/>
            <a:miter lim="800000"/>
            <a:headEnd/>
            <a:tailEnd/>
          </a:ln>
          <a:effectLst/>
        </p:spPr>
      </p:pic>
      <p:sp>
        <p:nvSpPr>
          <p:cNvPr id="11" name="任意多边形 10"/>
          <p:cNvSpPr/>
          <p:nvPr/>
        </p:nvSpPr>
        <p:spPr>
          <a:xfrm>
            <a:off x="5405379" y="2166130"/>
            <a:ext cx="1169043" cy="173620"/>
          </a:xfrm>
          <a:custGeom>
            <a:avLst/>
            <a:gdLst>
              <a:gd name="connsiteX0" fmla="*/ 312517 w 1169043"/>
              <a:gd name="connsiteY0" fmla="*/ 0 h 173620"/>
              <a:gd name="connsiteX1" fmla="*/ 0 w 1169043"/>
              <a:gd name="connsiteY1" fmla="*/ 127322 h 173620"/>
              <a:gd name="connsiteX2" fmla="*/ 1122745 w 1169043"/>
              <a:gd name="connsiteY2" fmla="*/ 173620 h 173620"/>
              <a:gd name="connsiteX3" fmla="*/ 1169043 w 1169043"/>
              <a:gd name="connsiteY3" fmla="*/ 23149 h 173620"/>
            </a:gdLst>
            <a:ahLst/>
            <a:cxnLst>
              <a:cxn ang="0">
                <a:pos x="connsiteX0" y="connsiteY0"/>
              </a:cxn>
              <a:cxn ang="0">
                <a:pos x="connsiteX1" y="connsiteY1"/>
              </a:cxn>
              <a:cxn ang="0">
                <a:pos x="connsiteX2" y="connsiteY2"/>
              </a:cxn>
              <a:cxn ang="0">
                <a:pos x="connsiteX3" y="connsiteY3"/>
              </a:cxn>
            </a:cxnLst>
            <a:rect l="l" t="t" r="r" b="b"/>
            <a:pathLst>
              <a:path w="1169043" h="173620">
                <a:moveTo>
                  <a:pt x="312517" y="0"/>
                </a:moveTo>
                <a:lnTo>
                  <a:pt x="0" y="127322"/>
                </a:lnTo>
                <a:lnTo>
                  <a:pt x="1122745" y="173620"/>
                </a:lnTo>
                <a:lnTo>
                  <a:pt x="1169043" y="23149"/>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3" name="直接连接符 12"/>
          <p:cNvCxnSpPr>
            <a:stCxn id="11" idx="0"/>
          </p:cNvCxnSpPr>
          <p:nvPr/>
        </p:nvCxnSpPr>
        <p:spPr>
          <a:xfrm>
            <a:off x="5717894" y="2166131"/>
            <a:ext cx="854370" cy="1373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6"/>
          <p:cNvSpPr txBox="1">
            <a:spLocks noGrp="1"/>
          </p:cNvSpPr>
          <p:nvPr>
            <p:ph idx="1"/>
          </p:nvPr>
        </p:nvSpPr>
        <p:spPr>
          <a:xfrm>
            <a:off x="58650" y="924603"/>
            <a:ext cx="4139456" cy="2529924"/>
          </a:xfrm>
          <a:prstGeom prst="rect">
            <a:avLst/>
          </a:prstGeom>
          <a:noFill/>
        </p:spPr>
        <p:txBody>
          <a:bodyPr wrap="square" rtlCol="0">
            <a:spAutoFit/>
          </a:bodyPr>
          <a:lstStyle/>
          <a:p>
            <a:r>
              <a:rPr lang="en-US" altLang="zh-CN" sz="1800" b="1" dirty="0" smtClean="0"/>
              <a:t>#1 pool</a:t>
            </a:r>
            <a:r>
              <a:rPr lang="zh-CN" altLang="en-US" sz="1800" b="1" dirty="0" smtClean="0"/>
              <a:t>（</a:t>
            </a:r>
            <a:r>
              <a:rPr lang="en-US" altLang="zh-CN" sz="1800" b="1" dirty="0" smtClean="0"/>
              <a:t>150X150 m</a:t>
            </a:r>
            <a:r>
              <a:rPr lang="en-US" altLang="zh-CN" sz="1800" b="1" baseline="30000" dirty="0" smtClean="0"/>
              <a:t>2</a:t>
            </a:r>
            <a:r>
              <a:rPr lang="zh-CN" altLang="en-US" sz="1800" b="1" dirty="0" smtClean="0"/>
              <a:t>）</a:t>
            </a:r>
            <a:r>
              <a:rPr lang="en-US" altLang="zh-CN" sz="1800" b="1" dirty="0" smtClean="0"/>
              <a:t>is build up. </a:t>
            </a:r>
            <a:endParaRPr lang="en-US" altLang="zh-CN" sz="1800" b="1" dirty="0"/>
          </a:p>
          <a:p>
            <a:r>
              <a:rPr lang="en-US" altLang="zh-CN" sz="1800" b="1" dirty="0" smtClean="0"/>
              <a:t>2018/01/31 covered, internal installation </a:t>
            </a:r>
          </a:p>
          <a:p>
            <a:r>
              <a:rPr lang="en-US" altLang="zh-CN" sz="1800" b="1" dirty="0" smtClean="0"/>
              <a:t>2018/04,  #2 &amp;  #3 pools are started simultaneously</a:t>
            </a:r>
          </a:p>
          <a:p>
            <a:r>
              <a:rPr lang="en-US" altLang="zh-CN" sz="1800" b="1" dirty="0" smtClean="0"/>
              <a:t>2018/02/04,  first 33 scintillator  detectors deployed. </a:t>
            </a:r>
          </a:p>
          <a:p>
            <a:r>
              <a:rPr lang="en-US" altLang="zh-CN" sz="1800" b="1" dirty="0" smtClean="0"/>
              <a:t>The 1</a:t>
            </a:r>
            <a:r>
              <a:rPr lang="en-US" altLang="zh-CN" sz="1800" b="1" baseline="30000" dirty="0" smtClean="0"/>
              <a:t>st</a:t>
            </a:r>
            <a:r>
              <a:rPr lang="en-US" altLang="zh-CN" sz="1800" b="1" dirty="0" smtClean="0"/>
              <a:t>  LHAASO event</a:t>
            </a:r>
          </a:p>
        </p:txBody>
      </p:sp>
      <p:sp>
        <p:nvSpPr>
          <p:cNvPr id="16" name="文本框 3"/>
          <p:cNvSpPr txBox="1"/>
          <p:nvPr/>
        </p:nvSpPr>
        <p:spPr>
          <a:xfrm>
            <a:off x="0" y="42596"/>
            <a:ext cx="9144000" cy="707886"/>
          </a:xfrm>
          <a:prstGeom prst="rect">
            <a:avLst/>
          </a:prstGeom>
        </p:spPr>
        <p:txBody>
          <a:bodyPr wrap="square">
            <a:spAutoFit/>
          </a:bodyPr>
          <a:lstStyle>
            <a:defPPr>
              <a:defRPr lang="zh-CN"/>
            </a:defPPr>
            <a:lvl1pPr lvl="0" algn="just">
              <a:spcAft>
                <a:spcPts val="0"/>
              </a:spcAft>
              <a:tabLst>
                <a:tab pos="270510" algn="l"/>
              </a:tabLst>
              <a:defRPr sz="2800" b="1">
                <a:solidFill>
                  <a:srgbClr val="FF0000"/>
                </a:solidFill>
                <a:latin typeface="微软雅黑" panose="020B0503020204020204" charset="-122"/>
                <a:ea typeface="微软雅黑" panose="020B0503020204020204" charset="-122"/>
              </a:defRPr>
            </a:lvl1pPr>
          </a:lstStyle>
          <a:p>
            <a:pPr algn="ctr"/>
            <a:r>
              <a:rPr lang="en-US" altLang="zh-CN" sz="4000" dirty="0" smtClean="0">
                <a:solidFill>
                  <a:schemeClr val="tx1"/>
                </a:solidFill>
              </a:rPr>
              <a:t>Construction of LHAASO  </a:t>
            </a:r>
          </a:p>
        </p:txBody>
      </p:sp>
      <p:pic>
        <p:nvPicPr>
          <p:cNvPr id="2" name="Picture 2" descr="http://www.ihep.cas.cn/xwdt/gnxw/2018/201802/W020180203521534794353.jpg"/>
          <p:cNvPicPr>
            <a:picLocks noChangeAspect="1" noChangeArrowheads="1"/>
          </p:cNvPicPr>
          <p:nvPr/>
        </p:nvPicPr>
        <p:blipFill>
          <a:blip r:embed="rId4" cstate="print"/>
          <a:srcRect t="45070" b="19250"/>
          <a:stretch>
            <a:fillRect/>
          </a:stretch>
        </p:blipFill>
        <p:spPr bwMode="auto">
          <a:xfrm>
            <a:off x="4073179" y="5072073"/>
            <a:ext cx="5070823" cy="1357323"/>
          </a:xfrm>
          <a:prstGeom prst="rect">
            <a:avLst/>
          </a:prstGeom>
          <a:noFill/>
        </p:spPr>
      </p:pic>
      <p:cxnSp>
        <p:nvCxnSpPr>
          <p:cNvPr id="15" name="直接连接符 14"/>
          <p:cNvCxnSpPr/>
          <p:nvPr/>
        </p:nvCxnSpPr>
        <p:spPr>
          <a:xfrm rot="5400000">
            <a:off x="3393275" y="3144285"/>
            <a:ext cx="3286148" cy="13573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1" idx="2"/>
          </p:cNvCxnSpPr>
          <p:nvPr/>
        </p:nvCxnSpPr>
        <p:spPr>
          <a:xfrm>
            <a:off x="6528122" y="2339751"/>
            <a:ext cx="1830092" cy="284051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8" name="Picture 4" descr="http://www.ihep.cas.cn/xwdt/gnxw/2018/201802/W020180208627007622910.jpg"/>
          <p:cNvPicPr>
            <a:picLocks noChangeAspect="1" noChangeArrowheads="1"/>
          </p:cNvPicPr>
          <p:nvPr/>
        </p:nvPicPr>
        <p:blipFill>
          <a:blip r:embed="rId5"/>
          <a:srcRect/>
          <a:stretch>
            <a:fillRect/>
          </a:stretch>
        </p:blipFill>
        <p:spPr bwMode="auto">
          <a:xfrm>
            <a:off x="0" y="3575511"/>
            <a:ext cx="4071934" cy="2925324"/>
          </a:xfrm>
          <a:prstGeom prst="rect">
            <a:avLst/>
          </a:prstGeom>
          <a:noFill/>
        </p:spPr>
      </p:pic>
      <p:sp>
        <p:nvSpPr>
          <p:cNvPr id="3" name="Slide Number Placeholder 2"/>
          <p:cNvSpPr>
            <a:spLocks noGrp="1"/>
          </p:cNvSpPr>
          <p:nvPr>
            <p:ph type="sldNum" sz="quarter" idx="12"/>
          </p:nvPr>
        </p:nvSpPr>
        <p:spPr/>
        <p:txBody>
          <a:bodyPr/>
          <a:lstStyle/>
          <a:p>
            <a:fld id="{C973300C-797F-D148-A78D-320196FBAF04}" type="slidenum">
              <a:rPr lang="en-US" smtClean="0"/>
              <a:t>12</a:t>
            </a:fld>
            <a:endParaRPr lang="en-US"/>
          </a:p>
        </p:txBody>
      </p:sp>
    </p:spTree>
    <p:extLst>
      <p:ext uri="{BB962C8B-B14F-4D97-AF65-F5344CB8AC3E}">
        <p14:creationId xmlns:p14="http://schemas.microsoft.com/office/powerpoint/2010/main" val="176481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Wide </a:t>
            </a:r>
            <a:r>
              <a:rPr lang="en-US" altLang="zh-CN" dirty="0" err="1" smtClean="0"/>
              <a:t>FoV</a:t>
            </a:r>
            <a:r>
              <a:rPr lang="en-US" altLang="zh-CN" dirty="0" smtClean="0"/>
              <a:t> C-Telescope Array</a:t>
            </a:r>
            <a:endParaRPr lang="zh-CN" altLang="en-US" dirty="0"/>
          </a:p>
        </p:txBody>
      </p:sp>
      <p:sp>
        <p:nvSpPr>
          <p:cNvPr id="3" name="内容占位符 2"/>
          <p:cNvSpPr>
            <a:spLocks noGrp="1"/>
          </p:cNvSpPr>
          <p:nvPr>
            <p:ph idx="1"/>
          </p:nvPr>
        </p:nvSpPr>
        <p:spPr>
          <a:xfrm>
            <a:off x="142844" y="1000108"/>
            <a:ext cx="8643966" cy="428628"/>
          </a:xfrm>
        </p:spPr>
        <p:txBody>
          <a:bodyPr>
            <a:normAutofit/>
          </a:bodyPr>
          <a:lstStyle/>
          <a:p>
            <a:pPr>
              <a:buNone/>
            </a:pPr>
            <a:r>
              <a:rPr lang="en-US" altLang="zh-CN" sz="1600" b="1" dirty="0" smtClean="0"/>
              <a:t>Fully portable telescopes allow reconfiguring the array for CR detection in 3 energy ranges </a:t>
            </a:r>
            <a:endParaRPr lang="zh-CN" altLang="en-US" sz="1600" b="1" dirty="0"/>
          </a:p>
        </p:txBody>
      </p:sp>
      <p:pic>
        <p:nvPicPr>
          <p:cNvPr id="1026" name="Picture 2"/>
          <p:cNvPicPr>
            <a:picLocks noChangeAspect="1" noChangeArrowheads="1"/>
          </p:cNvPicPr>
          <p:nvPr/>
        </p:nvPicPr>
        <p:blipFill>
          <a:blip r:embed="rId3" cstate="print"/>
          <a:srcRect l="12930" r="12070"/>
          <a:stretch>
            <a:fillRect/>
          </a:stretch>
        </p:blipFill>
        <p:spPr bwMode="auto">
          <a:xfrm>
            <a:off x="142844" y="1357298"/>
            <a:ext cx="2071702" cy="207170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14198" t="20833" r="16667" b="20833"/>
          <a:stretch>
            <a:fillRect/>
          </a:stretch>
        </p:blipFill>
        <p:spPr bwMode="auto">
          <a:xfrm>
            <a:off x="5643570" y="1357297"/>
            <a:ext cx="1836978" cy="2143141"/>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2232405" y="1357298"/>
            <a:ext cx="1553777" cy="2071702"/>
          </a:xfrm>
          <a:prstGeom prst="rect">
            <a:avLst/>
          </a:prstGeom>
          <a:noFill/>
          <a:ln w="9525">
            <a:noFill/>
            <a:miter lim="800000"/>
            <a:headEnd/>
            <a:tailEnd/>
          </a:ln>
          <a:effectLst/>
        </p:spPr>
      </p:pic>
      <p:pic>
        <p:nvPicPr>
          <p:cNvPr id="7" name="图片 6" descr="装配板-2.JPG"/>
          <p:cNvPicPr>
            <a:picLocks noChangeAspect="1"/>
          </p:cNvPicPr>
          <p:nvPr/>
        </p:nvPicPr>
        <p:blipFill>
          <a:blip r:embed="rId6" cstate="print"/>
          <a:srcRect l="30313" t="4589" r="27163" b="8271"/>
          <a:stretch>
            <a:fillRect/>
          </a:stretch>
        </p:blipFill>
        <p:spPr>
          <a:xfrm rot="5400000">
            <a:off x="4162439" y="1419601"/>
            <a:ext cx="1114805" cy="184745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4000" t="13511" r="19200" b="17689"/>
          <a:stretch/>
        </p:blipFill>
        <p:spPr>
          <a:xfrm>
            <a:off x="7595067" y="2721664"/>
            <a:ext cx="857256" cy="778774"/>
          </a:xfrm>
          <a:prstGeom prst="rect">
            <a:avLst/>
          </a:prstGeom>
        </p:spPr>
      </p:pic>
      <p:pic>
        <p:nvPicPr>
          <p:cNvPr id="1029" name="Picture 5"/>
          <p:cNvPicPr>
            <a:picLocks noChangeAspect="1" noChangeArrowheads="1"/>
          </p:cNvPicPr>
          <p:nvPr/>
        </p:nvPicPr>
        <p:blipFill>
          <a:blip r:embed="rId8" cstate="print"/>
          <a:srcRect l="15312" r="23750" b="7500"/>
          <a:stretch>
            <a:fillRect/>
          </a:stretch>
        </p:blipFill>
        <p:spPr bwMode="auto">
          <a:xfrm>
            <a:off x="7594613" y="1357318"/>
            <a:ext cx="1192229" cy="1357302"/>
          </a:xfrm>
          <a:prstGeom prst="rect">
            <a:avLst/>
          </a:prstGeom>
          <a:noFill/>
          <a:ln w="9525">
            <a:noFill/>
            <a:miter lim="800000"/>
            <a:headEnd/>
            <a:tailEnd/>
          </a:ln>
          <a:effectLst/>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33084" t="45713" r="50116" b="42737"/>
          <a:stretch/>
        </p:blipFill>
        <p:spPr>
          <a:xfrm>
            <a:off x="5214942" y="2714620"/>
            <a:ext cx="857256" cy="785818"/>
          </a:xfrm>
          <a:prstGeom prst="rect">
            <a:avLst/>
          </a:prstGeom>
        </p:spPr>
      </p:pic>
      <p:sp>
        <p:nvSpPr>
          <p:cNvPr id="12" name="内容占位符 2"/>
          <p:cNvSpPr txBox="1"/>
          <p:nvPr/>
        </p:nvSpPr>
        <p:spPr>
          <a:xfrm>
            <a:off x="2000232" y="3614407"/>
            <a:ext cx="1571636" cy="238636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7030A0"/>
                </a:solidFill>
                <a:latin typeface="黑体" panose="02010609060101010101" pitchFamily="49" charset="-122"/>
                <a:ea typeface="黑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0070C0"/>
                </a:solidFill>
                <a:latin typeface="黑体" panose="02010609060101010101" pitchFamily="49" charset="-122"/>
                <a:ea typeface="黑体" panose="020106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B050"/>
                </a:solidFill>
                <a:latin typeface="黑体" panose="02010609060101010101" pitchFamily="49" charset="-122"/>
                <a:ea typeface="黑体" panose="02010609060101010101" pitchFamily="49"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accent2"/>
                </a:solidFill>
                <a:latin typeface="黑体" panose="02010609060101010101" pitchFamily="49" charset="-122"/>
                <a:ea typeface="黑体" panose="02010609060101010101" pitchFamily="49"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C00000"/>
                </a:solidFill>
                <a:latin typeface="黑体" panose="02010609060101010101" pitchFamily="49" charset="-122"/>
                <a:ea typeface="黑体" panose="020106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altLang="zh-CN" sz="1800" b="1" dirty="0" smtClean="0"/>
              <a:t>5 m</a:t>
            </a:r>
            <a:r>
              <a:rPr lang="en-US" altLang="zh-CN" sz="1800" b="1" baseline="30000" dirty="0" smtClean="0"/>
              <a:t>2</a:t>
            </a:r>
            <a:r>
              <a:rPr lang="zh-CN" altLang="en-US" sz="1800" b="1" dirty="0" smtClean="0"/>
              <a:t> </a:t>
            </a:r>
            <a:r>
              <a:rPr lang="en-US" altLang="zh-CN" sz="1800" b="1" dirty="0" smtClean="0"/>
              <a:t>spherical aluminized mirror</a:t>
            </a:r>
          </a:p>
          <a:p>
            <a:pPr>
              <a:lnSpc>
                <a:spcPct val="100000"/>
              </a:lnSpc>
            </a:pPr>
            <a:r>
              <a:rPr lang="en-US" altLang="zh-CN" sz="1800" b="1" dirty="0" smtClean="0"/>
              <a:t>Reflectivity of 85%</a:t>
            </a:r>
          </a:p>
          <a:p>
            <a:pPr>
              <a:lnSpc>
                <a:spcPct val="120000"/>
              </a:lnSpc>
            </a:pPr>
            <a:endParaRPr lang="en-US" altLang="zh-CN" sz="1800" b="1" dirty="0" smtClean="0"/>
          </a:p>
        </p:txBody>
      </p:sp>
      <p:sp>
        <p:nvSpPr>
          <p:cNvPr id="13" name="内容占位符 2"/>
          <p:cNvSpPr txBox="1"/>
          <p:nvPr/>
        </p:nvSpPr>
        <p:spPr>
          <a:xfrm>
            <a:off x="3500430" y="3614407"/>
            <a:ext cx="1928826" cy="295786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7030A0"/>
                </a:solidFill>
                <a:latin typeface="黑体" panose="02010609060101010101" pitchFamily="49" charset="-122"/>
                <a:ea typeface="黑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0070C0"/>
                </a:solidFill>
                <a:latin typeface="黑体" panose="02010609060101010101" pitchFamily="49" charset="-122"/>
                <a:ea typeface="黑体" panose="020106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B050"/>
                </a:solidFill>
                <a:latin typeface="黑体" panose="02010609060101010101" pitchFamily="49" charset="-122"/>
                <a:ea typeface="黑体" panose="02010609060101010101" pitchFamily="49"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accent2"/>
                </a:solidFill>
                <a:latin typeface="黑体" panose="02010609060101010101" pitchFamily="49" charset="-122"/>
                <a:ea typeface="黑体" panose="02010609060101010101" pitchFamily="49"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C00000"/>
                </a:solidFill>
                <a:latin typeface="黑体" panose="02010609060101010101" pitchFamily="49" charset="-122"/>
                <a:ea typeface="黑体" panose="020106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altLang="zh-CN" sz="1800" b="1" dirty="0" smtClean="0"/>
              <a:t>32×32</a:t>
            </a:r>
            <a:r>
              <a:rPr lang="zh-CN" altLang="en-US" sz="1800" b="1" dirty="0" smtClean="0"/>
              <a:t> </a:t>
            </a:r>
            <a:r>
              <a:rPr lang="en-US" altLang="zh-CN" sz="1800" b="1" dirty="0" err="1" smtClean="0"/>
              <a:t>SiPM</a:t>
            </a:r>
            <a:r>
              <a:rPr lang="en-US" altLang="zh-CN" sz="1800" b="1" dirty="0" smtClean="0"/>
              <a:t> array</a:t>
            </a:r>
          </a:p>
          <a:p>
            <a:pPr>
              <a:lnSpc>
                <a:spcPct val="100000"/>
              </a:lnSpc>
            </a:pPr>
            <a:r>
              <a:rPr lang="en-US" altLang="zh-CN" sz="1800" b="1" dirty="0" err="1" smtClean="0"/>
              <a:t>FoV</a:t>
            </a:r>
            <a:r>
              <a:rPr lang="en-US" altLang="zh-CN" sz="1800" b="1" dirty="0" smtClean="0"/>
              <a:t> of 16</a:t>
            </a:r>
            <a:r>
              <a:rPr lang="en-US" altLang="zh-CN" sz="1800" b="1" baseline="30000" dirty="0" smtClean="0"/>
              <a:t>o</a:t>
            </a:r>
            <a:r>
              <a:rPr lang="en-US" altLang="zh-CN" sz="1800" b="1" dirty="0" smtClean="0"/>
              <a:t>×16</a:t>
            </a:r>
            <a:r>
              <a:rPr lang="en-US" altLang="zh-CN" sz="1800" b="1" baseline="30000" dirty="0" smtClean="0"/>
              <a:t>o</a:t>
            </a:r>
          </a:p>
          <a:p>
            <a:pPr>
              <a:lnSpc>
                <a:spcPct val="100000"/>
              </a:lnSpc>
            </a:pPr>
            <a:r>
              <a:rPr lang="en-US" altLang="zh-CN" sz="1800" b="1" dirty="0" smtClean="0"/>
              <a:t>0.5</a:t>
            </a:r>
            <a:r>
              <a:rPr lang="en-US" altLang="zh-CN" sz="1800" b="1" baseline="30000" dirty="0" smtClean="0"/>
              <a:t>o</a:t>
            </a:r>
            <a:r>
              <a:rPr lang="zh-CN" altLang="en-US" sz="1800" b="1" dirty="0" smtClean="0"/>
              <a:t> </a:t>
            </a:r>
            <a:r>
              <a:rPr lang="en-US" altLang="zh-CN" sz="1800" b="1" dirty="0" smtClean="0"/>
              <a:t>pixel</a:t>
            </a:r>
          </a:p>
          <a:p>
            <a:pPr>
              <a:lnSpc>
                <a:spcPct val="100000"/>
              </a:lnSpc>
            </a:pPr>
            <a:r>
              <a:rPr lang="en-US" altLang="zh-CN" sz="1800" b="1" dirty="0" smtClean="0"/>
              <a:t>1-4000 PE nonlinearity less than 5%</a:t>
            </a:r>
          </a:p>
        </p:txBody>
      </p:sp>
      <p:sp>
        <p:nvSpPr>
          <p:cNvPr id="14" name="内容占位符 2"/>
          <p:cNvSpPr txBox="1"/>
          <p:nvPr/>
        </p:nvSpPr>
        <p:spPr>
          <a:xfrm>
            <a:off x="142845" y="3643314"/>
            <a:ext cx="2071702" cy="238636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7030A0"/>
                </a:solidFill>
                <a:latin typeface="黑体" panose="02010609060101010101" pitchFamily="49" charset="-122"/>
                <a:ea typeface="黑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0070C0"/>
                </a:solidFill>
                <a:latin typeface="黑体" panose="02010609060101010101" pitchFamily="49" charset="-122"/>
                <a:ea typeface="黑体" panose="020106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B050"/>
                </a:solidFill>
                <a:latin typeface="黑体" panose="02010609060101010101" pitchFamily="49" charset="-122"/>
                <a:ea typeface="黑体" panose="02010609060101010101" pitchFamily="49"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accent2"/>
                </a:solidFill>
                <a:latin typeface="黑体" panose="02010609060101010101" pitchFamily="49" charset="-122"/>
                <a:ea typeface="黑体" panose="02010609060101010101" pitchFamily="49"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C00000"/>
                </a:solidFill>
                <a:latin typeface="黑体" panose="02010609060101010101" pitchFamily="49" charset="-122"/>
                <a:ea typeface="黑体" panose="020106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altLang="zh-CN" sz="1800" b="1" dirty="0" smtClean="0"/>
              <a:t>Movable telescope housing </a:t>
            </a:r>
          </a:p>
          <a:p>
            <a:pPr>
              <a:lnSpc>
                <a:spcPct val="100000"/>
              </a:lnSpc>
            </a:pPr>
            <a:r>
              <a:rPr lang="en-US" altLang="zh-CN" sz="1800" b="1" dirty="0" smtClean="0"/>
              <a:t>Rotating from 0</a:t>
            </a:r>
            <a:r>
              <a:rPr lang="en-US" altLang="zh-CN" sz="1800" b="1" baseline="30000" dirty="0" smtClean="0"/>
              <a:t>o</a:t>
            </a:r>
            <a:r>
              <a:rPr lang="en-US" altLang="zh-CN" sz="1800" b="1" dirty="0" smtClean="0"/>
              <a:t> to 90</a:t>
            </a:r>
            <a:r>
              <a:rPr lang="en-US" altLang="zh-CN" sz="1800" b="1" baseline="30000" dirty="0" smtClean="0"/>
              <a:t>o</a:t>
            </a:r>
            <a:r>
              <a:rPr lang="en-US" altLang="zh-CN" sz="1800" b="1" dirty="0" smtClean="0"/>
              <a:t> in elevation</a:t>
            </a:r>
          </a:p>
        </p:txBody>
      </p:sp>
      <p:sp>
        <p:nvSpPr>
          <p:cNvPr id="15" name="内容占位符 2"/>
          <p:cNvSpPr txBox="1"/>
          <p:nvPr/>
        </p:nvSpPr>
        <p:spPr>
          <a:xfrm>
            <a:off x="5214942" y="3614407"/>
            <a:ext cx="2071702" cy="274355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7030A0"/>
                </a:solidFill>
                <a:latin typeface="黑体" panose="02010609060101010101" pitchFamily="49" charset="-122"/>
                <a:ea typeface="黑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0070C0"/>
                </a:solidFill>
                <a:latin typeface="黑体" panose="02010609060101010101" pitchFamily="49" charset="-122"/>
                <a:ea typeface="黑体" panose="020106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B050"/>
                </a:solidFill>
                <a:latin typeface="黑体" panose="02010609060101010101" pitchFamily="49" charset="-122"/>
                <a:ea typeface="黑体" panose="02010609060101010101" pitchFamily="49"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accent2"/>
                </a:solidFill>
                <a:latin typeface="黑体" panose="02010609060101010101" pitchFamily="49" charset="-122"/>
                <a:ea typeface="黑体" panose="02010609060101010101" pitchFamily="49"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C00000"/>
                </a:solidFill>
                <a:latin typeface="黑体" panose="02010609060101010101" pitchFamily="49" charset="-122"/>
                <a:ea typeface="黑体" panose="020106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altLang="zh-CN" sz="1800" b="1" dirty="0" smtClean="0"/>
              <a:t>4×4</a:t>
            </a:r>
            <a:r>
              <a:rPr lang="zh-CN" altLang="en-US" sz="1800" b="1" dirty="0" smtClean="0"/>
              <a:t> </a:t>
            </a:r>
            <a:r>
              <a:rPr lang="en-US" altLang="zh-CN" sz="1800" b="1" dirty="0" smtClean="0"/>
              <a:t>20</a:t>
            </a:r>
            <a:r>
              <a:rPr lang="en-US" altLang="zh-CN" sz="1800" b="1" dirty="0" smtClean="0">
                <a:sym typeface="Symbol"/>
              </a:rPr>
              <a:t></a:t>
            </a:r>
            <a:r>
              <a:rPr lang="en-US" altLang="zh-CN" sz="1800" b="1" dirty="0" smtClean="0"/>
              <a:t>m </a:t>
            </a:r>
            <a:r>
              <a:rPr lang="en-US" altLang="zh-CN" sz="1800" b="1" dirty="0" err="1" smtClean="0"/>
              <a:t>SiPM</a:t>
            </a:r>
            <a:r>
              <a:rPr lang="en-US" altLang="zh-CN" sz="1800" b="1" dirty="0" smtClean="0"/>
              <a:t> </a:t>
            </a:r>
          </a:p>
          <a:p>
            <a:pPr>
              <a:lnSpc>
                <a:spcPct val="100000"/>
              </a:lnSpc>
              <a:buNone/>
            </a:pPr>
            <a:r>
              <a:rPr lang="en-US" altLang="zh-CN" sz="1800" b="1" dirty="0" smtClean="0"/>
              <a:t>  sub-cluster</a:t>
            </a:r>
          </a:p>
          <a:p>
            <a:pPr>
              <a:lnSpc>
                <a:spcPct val="100000"/>
              </a:lnSpc>
            </a:pPr>
            <a:r>
              <a:rPr lang="en-US" altLang="zh-CN" sz="1800" b="1" dirty="0" smtClean="0"/>
              <a:t>50 MHz FADC</a:t>
            </a:r>
          </a:p>
          <a:p>
            <a:pPr>
              <a:lnSpc>
                <a:spcPct val="100000"/>
              </a:lnSpc>
            </a:pPr>
            <a:r>
              <a:rPr lang="en-US" altLang="zh-CN" sz="1800" b="1" dirty="0" smtClean="0"/>
              <a:t>Temperature-compensation power supply</a:t>
            </a:r>
          </a:p>
          <a:p>
            <a:pPr>
              <a:lnSpc>
                <a:spcPct val="100000"/>
              </a:lnSpc>
            </a:pPr>
            <a:r>
              <a:rPr lang="en-US" altLang="zh-CN" sz="1800" b="1" dirty="0" smtClean="0"/>
              <a:t>T-stamp from WR network</a:t>
            </a:r>
          </a:p>
        </p:txBody>
      </p:sp>
      <p:sp>
        <p:nvSpPr>
          <p:cNvPr id="16" name="内容占位符 2"/>
          <p:cNvSpPr txBox="1"/>
          <p:nvPr/>
        </p:nvSpPr>
        <p:spPr>
          <a:xfrm>
            <a:off x="7143768" y="3586990"/>
            <a:ext cx="1928826" cy="298528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7030A0"/>
                </a:solidFill>
                <a:latin typeface="黑体" panose="02010609060101010101" pitchFamily="49" charset="-122"/>
                <a:ea typeface="黑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0070C0"/>
                </a:solidFill>
                <a:latin typeface="黑体" panose="02010609060101010101" pitchFamily="49" charset="-122"/>
                <a:ea typeface="黑体" panose="020106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B050"/>
                </a:solidFill>
                <a:latin typeface="黑体" panose="02010609060101010101" pitchFamily="49" charset="-122"/>
                <a:ea typeface="黑体" panose="02010609060101010101" pitchFamily="49"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accent2"/>
                </a:solidFill>
                <a:latin typeface="黑体" panose="02010609060101010101" pitchFamily="49" charset="-122"/>
                <a:ea typeface="黑体" panose="02010609060101010101" pitchFamily="49"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C00000"/>
                </a:solidFill>
                <a:latin typeface="黑体" panose="02010609060101010101" pitchFamily="49" charset="-122"/>
                <a:ea typeface="黑体" panose="020106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altLang="zh-CN" sz="1800" b="1" dirty="0" smtClean="0"/>
              <a:t>Aluminized Winston cones</a:t>
            </a:r>
          </a:p>
          <a:p>
            <a:pPr>
              <a:lnSpc>
                <a:spcPct val="100000"/>
              </a:lnSpc>
            </a:pPr>
            <a:r>
              <a:rPr lang="en-US" altLang="zh-CN" sz="1800" b="1" dirty="0" smtClean="0"/>
              <a:t>Cut-off angle 30</a:t>
            </a:r>
            <a:r>
              <a:rPr lang="en-US" altLang="zh-CN" sz="1800" b="1" baseline="30000" dirty="0" smtClean="0"/>
              <a:t>o</a:t>
            </a:r>
            <a:r>
              <a:rPr lang="zh-CN" altLang="en-US" sz="1800" b="1" dirty="0" smtClean="0"/>
              <a:t> </a:t>
            </a:r>
            <a:r>
              <a:rPr lang="en-US" altLang="zh-CN" sz="1800" b="1" dirty="0" smtClean="0"/>
              <a:t>with efficiency of 93%</a:t>
            </a:r>
          </a:p>
          <a:p>
            <a:pPr>
              <a:lnSpc>
                <a:spcPct val="100000"/>
              </a:lnSpc>
            </a:pPr>
            <a:r>
              <a:rPr lang="en-US" altLang="zh-CN" sz="1800" b="1" dirty="0" smtClean="0"/>
              <a:t>Filter transmission of 92% in 310–550 nm</a:t>
            </a:r>
          </a:p>
        </p:txBody>
      </p:sp>
      <p:sp>
        <p:nvSpPr>
          <p:cNvPr id="17" name="TextBox 16"/>
          <p:cNvSpPr txBox="1"/>
          <p:nvPr/>
        </p:nvSpPr>
        <p:spPr>
          <a:xfrm>
            <a:off x="285720" y="6072206"/>
            <a:ext cx="5131726" cy="646331"/>
          </a:xfrm>
          <a:prstGeom prst="rect">
            <a:avLst/>
          </a:prstGeom>
          <a:noFill/>
        </p:spPr>
        <p:txBody>
          <a:bodyPr wrap="none" rtlCol="0">
            <a:spAutoFit/>
          </a:bodyPr>
          <a:lstStyle/>
          <a:p>
            <a:r>
              <a:rPr lang="en-US" altLang="zh-CN" b="1" dirty="0" smtClean="0">
                <a:solidFill>
                  <a:srgbClr val="FF0000"/>
                </a:solidFill>
              </a:rPr>
              <a:t>Elevation of 60 toward North</a:t>
            </a:r>
          </a:p>
          <a:p>
            <a:r>
              <a:rPr lang="en-US" altLang="zh-CN" b="1" dirty="0" smtClean="0">
                <a:solidFill>
                  <a:srgbClr val="FF0000"/>
                </a:solidFill>
              </a:rPr>
              <a:t>with full-moon duty cycle &gt;30% above 100 </a:t>
            </a:r>
            <a:r>
              <a:rPr lang="en-US" altLang="zh-CN" b="1" dirty="0" err="1" smtClean="0">
                <a:solidFill>
                  <a:srgbClr val="FF0000"/>
                </a:solidFill>
              </a:rPr>
              <a:t>TeV</a:t>
            </a:r>
            <a:endParaRPr lang="zh-CN" altLang="en-US" b="1" dirty="0">
              <a:solidFill>
                <a:srgbClr val="FF0000"/>
              </a:solidFill>
            </a:endParaRPr>
          </a:p>
        </p:txBody>
      </p:sp>
    </p:spTree>
    <p:extLst>
      <p:ext uri="{BB962C8B-B14F-4D97-AF65-F5344CB8AC3E}">
        <p14:creationId xmlns:p14="http://schemas.microsoft.com/office/powerpoint/2010/main" val="35404827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457200" y="85290"/>
            <a:ext cx="8229600" cy="620713"/>
          </a:xfrm>
        </p:spPr>
        <p:txBody>
          <a:bodyPr>
            <a:noAutofit/>
          </a:bodyPr>
          <a:lstStyle/>
          <a:p>
            <a:pPr eaLnBrk="1" hangingPunct="1"/>
            <a:r>
              <a:rPr lang="en-US" altLang="zh-CN" b="1" dirty="0" smtClean="0">
                <a:ea typeface="ＭＳ Ｐゴシック" pitchFamily="34" charset="-128"/>
                <a:cs typeface="Times New Roman" pitchFamily="18" charset="0"/>
              </a:rPr>
              <a:t>Prospects and Status</a:t>
            </a:r>
          </a:p>
        </p:txBody>
      </p:sp>
      <p:pic>
        <p:nvPicPr>
          <p:cNvPr id="4" name="Picture 2"/>
          <p:cNvPicPr>
            <a:picLocks noChangeAspect="1" noChangeArrowheads="1"/>
          </p:cNvPicPr>
          <p:nvPr/>
        </p:nvPicPr>
        <p:blipFill>
          <a:blip r:embed="rId2" cstate="print"/>
          <a:srcRect/>
          <a:stretch>
            <a:fillRect/>
          </a:stretch>
        </p:blipFill>
        <p:spPr bwMode="auto">
          <a:xfrm>
            <a:off x="4765175" y="980758"/>
            <a:ext cx="4159313" cy="3759439"/>
          </a:xfrm>
          <a:prstGeom prst="rect">
            <a:avLst/>
          </a:prstGeom>
          <a:noFill/>
          <a:ln w="9525">
            <a:noFill/>
            <a:miter lim="800000"/>
            <a:headEnd/>
            <a:tailEnd/>
          </a:ln>
        </p:spPr>
      </p:pic>
      <p:sp>
        <p:nvSpPr>
          <p:cNvPr id="24579" name="Espace réservé du contenu 2"/>
          <p:cNvSpPr>
            <a:spLocks noGrp="1"/>
          </p:cNvSpPr>
          <p:nvPr>
            <p:ph idx="1"/>
          </p:nvPr>
        </p:nvSpPr>
        <p:spPr>
          <a:xfrm>
            <a:off x="9069" y="980758"/>
            <a:ext cx="5152212" cy="3662364"/>
          </a:xfrm>
        </p:spPr>
        <p:txBody>
          <a:bodyPr>
            <a:normAutofit fontScale="62500" lnSpcReduction="20000"/>
          </a:bodyPr>
          <a:lstStyle/>
          <a:p>
            <a:pPr marL="0" indent="0">
              <a:lnSpc>
                <a:spcPct val="150000"/>
              </a:lnSpc>
              <a:buNone/>
            </a:pPr>
            <a:r>
              <a:rPr lang="en-US" altLang="zh-CN" b="1" dirty="0" smtClean="0">
                <a:solidFill>
                  <a:srgbClr val="000000"/>
                </a:solidFill>
                <a:latin typeface="Arial" charset="0"/>
                <a:ea typeface="ＭＳ Ｐゴシック" pitchFamily="34" charset="-128"/>
                <a:cs typeface="Arial" charset="0"/>
              </a:rPr>
              <a:t>LHAASO observatory</a:t>
            </a:r>
          </a:p>
          <a:p>
            <a:pPr>
              <a:lnSpc>
                <a:spcPct val="150000"/>
              </a:lnSpc>
            </a:pPr>
            <a:r>
              <a:rPr lang="en-US" altLang="zh-CN" sz="2800" b="1" dirty="0" smtClean="0">
                <a:solidFill>
                  <a:srgbClr val="000000"/>
                </a:solidFill>
                <a:latin typeface="Arial" charset="0"/>
                <a:ea typeface="ＭＳ Ｐゴシック" pitchFamily="34" charset="-128"/>
                <a:cs typeface="Arial" charset="0"/>
              </a:rPr>
              <a:t>The highest sensitivity for gamma ray sources above 10 </a:t>
            </a:r>
            <a:r>
              <a:rPr lang="en-US" altLang="zh-CN" sz="2800" b="1" dirty="0" err="1" smtClean="0">
                <a:solidFill>
                  <a:srgbClr val="000000"/>
                </a:solidFill>
                <a:latin typeface="Arial" charset="0"/>
                <a:ea typeface="ＭＳ Ｐゴシック" pitchFamily="34" charset="-128"/>
                <a:cs typeface="Arial" charset="0"/>
              </a:rPr>
              <a:t>TeV</a:t>
            </a:r>
            <a:r>
              <a:rPr lang="en-US" altLang="zh-CN" sz="2800" b="1" dirty="0" smtClean="0">
                <a:solidFill>
                  <a:srgbClr val="000000"/>
                </a:solidFill>
                <a:latin typeface="Arial" charset="0"/>
                <a:ea typeface="ＭＳ Ｐゴシック" pitchFamily="34" charset="-128"/>
                <a:cs typeface="Arial" charset="0"/>
              </a:rPr>
              <a:t> in the world</a:t>
            </a:r>
          </a:p>
          <a:p>
            <a:pPr>
              <a:lnSpc>
                <a:spcPct val="150000"/>
              </a:lnSpc>
            </a:pPr>
            <a:r>
              <a:rPr lang="en-US" altLang="zh-CN" sz="2800" b="1" dirty="0" smtClean="0">
                <a:solidFill>
                  <a:srgbClr val="000000"/>
                </a:solidFill>
                <a:latin typeface="Arial" charset="0"/>
                <a:ea typeface="ＭＳ Ｐゴシック" pitchFamily="34" charset="-128"/>
                <a:cs typeface="Arial" charset="0"/>
              </a:rPr>
              <a:t>The unique window for discovering the </a:t>
            </a:r>
            <a:r>
              <a:rPr lang="en-US" altLang="zh-CN" sz="2800" b="1" dirty="0" err="1" smtClean="0">
                <a:solidFill>
                  <a:srgbClr val="000000"/>
                </a:solidFill>
                <a:latin typeface="Arial" charset="0"/>
                <a:ea typeface="ＭＳ Ｐゴシック" pitchFamily="34" charset="-128"/>
                <a:cs typeface="Arial" charset="0"/>
              </a:rPr>
              <a:t>hadronic</a:t>
            </a:r>
            <a:r>
              <a:rPr lang="en-US" altLang="zh-CN" sz="2800" b="1" dirty="0" smtClean="0">
                <a:solidFill>
                  <a:srgbClr val="000000"/>
                </a:solidFill>
                <a:latin typeface="Arial" charset="0"/>
                <a:ea typeface="ＭＳ Ｐゴシック" pitchFamily="34" charset="-128"/>
                <a:cs typeface="Arial" charset="0"/>
              </a:rPr>
              <a:t> origins of cosmic rays</a:t>
            </a:r>
          </a:p>
          <a:p>
            <a:pPr>
              <a:lnSpc>
                <a:spcPct val="150000"/>
              </a:lnSpc>
            </a:pPr>
            <a:r>
              <a:rPr lang="en-US" altLang="zh-CN" sz="2800" b="1" dirty="0" smtClean="0">
                <a:solidFill>
                  <a:srgbClr val="000000"/>
                </a:solidFill>
                <a:latin typeface="Arial" charset="0"/>
                <a:ea typeface="ＭＳ Ｐゴシック" pitchFamily="34" charset="-128"/>
                <a:cs typeface="Arial" charset="0"/>
              </a:rPr>
              <a:t>Crucial CR data covering a very wide </a:t>
            </a:r>
          </a:p>
          <a:p>
            <a:pPr marL="0" indent="0">
              <a:lnSpc>
                <a:spcPct val="150000"/>
              </a:lnSpc>
              <a:buNone/>
            </a:pPr>
            <a:r>
              <a:rPr lang="en-US" altLang="zh-CN" sz="2800" b="1" dirty="0">
                <a:solidFill>
                  <a:srgbClr val="000000"/>
                </a:solidFill>
                <a:latin typeface="Arial" charset="0"/>
                <a:ea typeface="ＭＳ Ｐゴシック" pitchFamily="34" charset="-128"/>
                <a:cs typeface="Arial" charset="0"/>
              </a:rPr>
              <a:t> </a:t>
            </a:r>
            <a:r>
              <a:rPr lang="en-US" altLang="zh-CN" sz="2800" b="1" dirty="0" smtClean="0">
                <a:solidFill>
                  <a:srgbClr val="000000"/>
                </a:solidFill>
                <a:latin typeface="Arial" charset="0"/>
                <a:ea typeface="ＭＳ Ｐゴシック" pitchFamily="34" charset="-128"/>
                <a:cs typeface="Arial" charset="0"/>
              </a:rPr>
              <a:t>     energy region of knees</a:t>
            </a:r>
          </a:p>
          <a:p>
            <a:pPr>
              <a:lnSpc>
                <a:spcPct val="150000"/>
              </a:lnSpc>
            </a:pPr>
            <a:r>
              <a:rPr lang="en-US" altLang="zh-CN" sz="2800" b="1" dirty="0" smtClean="0">
                <a:solidFill>
                  <a:srgbClr val="000000"/>
                </a:solidFill>
                <a:latin typeface="Arial" charset="0"/>
                <a:ea typeface="ＭＳ Ｐゴシック" pitchFamily="34" charset="-128"/>
                <a:cs typeface="Arial" charset="0"/>
              </a:rPr>
              <a:t>Exploring for new physics: DM or quantum gravity  </a:t>
            </a:r>
          </a:p>
        </p:txBody>
      </p:sp>
      <p:sp>
        <p:nvSpPr>
          <p:cNvPr id="17" name="矩形 16"/>
          <p:cNvSpPr/>
          <p:nvPr/>
        </p:nvSpPr>
        <p:spPr>
          <a:xfrm rot="1519175">
            <a:off x="6718110" y="2975018"/>
            <a:ext cx="2230341" cy="388919"/>
          </a:xfrm>
          <a:prstGeom prst="rect">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LHAASO:   3</a:t>
            </a:r>
            <a:r>
              <a:rPr lang="en-US" altLang="zh-CN" baseline="30000" dirty="0" smtClean="0">
                <a:solidFill>
                  <a:schemeClr val="tx1"/>
                </a:solidFill>
              </a:rPr>
              <a:t>rd</a:t>
            </a:r>
            <a:r>
              <a:rPr lang="en-US" altLang="zh-CN" dirty="0" smtClean="0">
                <a:solidFill>
                  <a:schemeClr val="tx1"/>
                </a:solidFill>
              </a:rPr>
              <a:t> generation</a:t>
            </a:r>
            <a:endParaRPr lang="zh-CN" altLang="en-US" dirty="0">
              <a:solidFill>
                <a:schemeClr val="tx1"/>
              </a:solidFill>
            </a:endParaRPr>
          </a:p>
        </p:txBody>
      </p:sp>
      <p:sp>
        <p:nvSpPr>
          <p:cNvPr id="2" name="Rectangle 1"/>
          <p:cNvSpPr/>
          <p:nvPr/>
        </p:nvSpPr>
        <p:spPr>
          <a:xfrm>
            <a:off x="913308" y="4913005"/>
            <a:ext cx="7854772" cy="1315745"/>
          </a:xfrm>
          <a:prstGeom prst="rect">
            <a:avLst/>
          </a:prstGeom>
        </p:spPr>
        <p:txBody>
          <a:bodyPr wrap="square">
            <a:spAutoFit/>
          </a:bodyPr>
          <a:lstStyle/>
          <a:p>
            <a:pPr marL="285750" indent="-285750">
              <a:lnSpc>
                <a:spcPct val="150000"/>
              </a:lnSpc>
              <a:buFont typeface="Arial"/>
              <a:buChar char="•"/>
            </a:pPr>
            <a:r>
              <a:rPr lang="en-US" altLang="zh-CN" b="1" dirty="0">
                <a:solidFill>
                  <a:srgbClr val="000000"/>
                </a:solidFill>
                <a:latin typeface="Arial" charset="0"/>
                <a:ea typeface="ＭＳ Ｐゴシック" pitchFamily="34" charset="-128"/>
                <a:cs typeface="Arial" charset="0"/>
              </a:rPr>
              <a:t>LHAASO will be one of the </a:t>
            </a:r>
            <a:r>
              <a:rPr lang="en-US" altLang="zh-CN" b="1" dirty="0">
                <a:solidFill>
                  <a:srgbClr val="FF0000"/>
                </a:solidFill>
                <a:latin typeface="Arial" charset="0"/>
                <a:ea typeface="ＭＳ Ｐゴシック" pitchFamily="34" charset="-128"/>
                <a:cs typeface="Arial" charset="0"/>
              </a:rPr>
              <a:t>major </a:t>
            </a:r>
            <a:r>
              <a:rPr lang="en-US" altLang="zh-CN" b="1" dirty="0" err="1" smtClean="0">
                <a:solidFill>
                  <a:srgbClr val="FF0000"/>
                </a:solidFill>
                <a:latin typeface="Arial" charset="0"/>
                <a:ea typeface="ＭＳ Ｐゴシック" pitchFamily="34" charset="-128"/>
                <a:cs typeface="Arial" charset="0"/>
              </a:rPr>
              <a:t>basse</a:t>
            </a:r>
            <a:r>
              <a:rPr lang="en-US" altLang="zh-CN" b="1" dirty="0" smtClean="0">
                <a:solidFill>
                  <a:srgbClr val="FF0000"/>
                </a:solidFill>
                <a:latin typeface="Arial" charset="0"/>
                <a:ea typeface="ＭＳ Ｐゴシック" pitchFamily="34" charset="-128"/>
                <a:cs typeface="Arial" charset="0"/>
              </a:rPr>
              <a:t> </a:t>
            </a:r>
            <a:r>
              <a:rPr lang="en-US" altLang="zh-CN" b="1" dirty="0">
                <a:solidFill>
                  <a:srgbClr val="000000"/>
                </a:solidFill>
                <a:latin typeface="Arial" charset="0"/>
                <a:ea typeface="ＭＳ Ｐゴシック" pitchFamily="34" charset="-128"/>
                <a:cs typeface="Arial" charset="0"/>
              </a:rPr>
              <a:t>in HE </a:t>
            </a:r>
            <a:r>
              <a:rPr lang="en-US" altLang="zh-CN" b="1" dirty="0" err="1">
                <a:solidFill>
                  <a:srgbClr val="FF0000"/>
                </a:solidFill>
                <a:latin typeface="Arial" charset="0"/>
                <a:ea typeface="ＭＳ Ｐゴシック" pitchFamily="34" charset="-128"/>
                <a:cs typeface="Arial" charset="0"/>
              </a:rPr>
              <a:t>astroparticle</a:t>
            </a:r>
            <a:r>
              <a:rPr lang="en-US" altLang="zh-CN" b="1" dirty="0">
                <a:solidFill>
                  <a:srgbClr val="FF0000"/>
                </a:solidFill>
                <a:latin typeface="Arial" charset="0"/>
                <a:ea typeface="ＭＳ Ｐゴシック" pitchFamily="34" charset="-128"/>
                <a:cs typeface="Arial" charset="0"/>
              </a:rPr>
              <a:t> physics</a:t>
            </a:r>
            <a:r>
              <a:rPr lang="en-US" altLang="zh-CN" b="1" dirty="0">
                <a:solidFill>
                  <a:srgbClr val="000000"/>
                </a:solidFill>
                <a:latin typeface="Arial" charset="0"/>
                <a:ea typeface="ＭＳ Ｐゴシック" pitchFamily="34" charset="-128"/>
                <a:cs typeface="Arial" charset="0"/>
              </a:rPr>
              <a:t>, </a:t>
            </a:r>
            <a:endParaRPr lang="en-US" altLang="zh-CN" b="1" dirty="0" smtClean="0">
              <a:solidFill>
                <a:srgbClr val="000000"/>
              </a:solidFill>
              <a:latin typeface="Arial" charset="0"/>
              <a:ea typeface="ＭＳ Ｐゴシック" pitchFamily="34" charset="-128"/>
              <a:cs typeface="Arial" charset="0"/>
            </a:endParaRPr>
          </a:p>
          <a:p>
            <a:pPr>
              <a:lnSpc>
                <a:spcPct val="150000"/>
              </a:lnSpc>
            </a:pPr>
            <a:r>
              <a:rPr lang="en-US" altLang="zh-CN" b="1" dirty="0">
                <a:solidFill>
                  <a:srgbClr val="000000"/>
                </a:solidFill>
                <a:latin typeface="Arial" charset="0"/>
                <a:ea typeface="ＭＳ Ｐゴシック" pitchFamily="34" charset="-128"/>
                <a:cs typeface="Arial" charset="0"/>
              </a:rPr>
              <a:t> </a:t>
            </a:r>
            <a:r>
              <a:rPr lang="en-US" altLang="zh-CN" b="1" dirty="0" smtClean="0">
                <a:solidFill>
                  <a:srgbClr val="000000"/>
                </a:solidFill>
                <a:latin typeface="Arial" charset="0"/>
                <a:ea typeface="ＭＳ Ｐゴシック" pitchFamily="34" charset="-128"/>
                <a:cs typeface="Arial" charset="0"/>
              </a:rPr>
              <a:t>   in the world, together </a:t>
            </a:r>
            <a:r>
              <a:rPr lang="en-US" altLang="zh-CN" b="1" dirty="0">
                <a:solidFill>
                  <a:srgbClr val="000000"/>
                </a:solidFill>
                <a:latin typeface="Arial" charset="0"/>
                <a:ea typeface="ＭＳ Ｐゴシック" pitchFamily="34" charset="-128"/>
                <a:cs typeface="Arial" charset="0"/>
              </a:rPr>
              <a:t>with </a:t>
            </a:r>
            <a:r>
              <a:rPr lang="en-US" altLang="zh-CN" b="1" dirty="0" err="1">
                <a:solidFill>
                  <a:srgbClr val="000000"/>
                </a:solidFill>
                <a:latin typeface="Arial" charset="0"/>
                <a:ea typeface="ＭＳ Ｐゴシック" pitchFamily="34" charset="-128"/>
                <a:cs typeface="Arial" charset="0"/>
              </a:rPr>
              <a:t>IceCube</a:t>
            </a:r>
            <a:r>
              <a:rPr lang="en-US" altLang="zh-CN" b="1" dirty="0">
                <a:solidFill>
                  <a:srgbClr val="000000"/>
                </a:solidFill>
                <a:latin typeface="Arial" charset="0"/>
                <a:ea typeface="ＭＳ Ｐゴシック" pitchFamily="34" charset="-128"/>
                <a:cs typeface="Arial" charset="0"/>
              </a:rPr>
              <a:t>, AUGER, CTA</a:t>
            </a:r>
          </a:p>
          <a:p>
            <a:pPr marL="285750" indent="-285750">
              <a:lnSpc>
                <a:spcPct val="150000"/>
              </a:lnSpc>
              <a:buFont typeface="Arial"/>
              <a:buChar char="•"/>
            </a:pPr>
            <a:r>
              <a:rPr lang="en-US" altLang="zh-CN" b="1" dirty="0" smtClean="0">
                <a:solidFill>
                  <a:srgbClr val="000000"/>
                </a:solidFill>
                <a:latin typeface="Arial" charset="0"/>
                <a:ea typeface="ＭＳ Ｐゴシック" pitchFamily="34" charset="-128"/>
                <a:cs typeface="Arial" charset="0"/>
              </a:rPr>
              <a:t>Well on the way under construction</a:t>
            </a:r>
            <a:endParaRPr lang="en-US" altLang="zh-CN" sz="1400" dirty="0">
              <a:solidFill>
                <a:srgbClr val="000000"/>
              </a:solidFill>
              <a:latin typeface="Arial" charset="0"/>
              <a:ea typeface="ＭＳ Ｐゴシック" pitchFamily="34" charset="-128"/>
              <a:cs typeface="Arial" charset="0"/>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t>14</a:t>
            </a:fld>
            <a:endParaRPr lang="en-US"/>
          </a:p>
        </p:txBody>
      </p:sp>
    </p:spTree>
    <p:extLst>
      <p:ext uri="{BB962C8B-B14F-4D97-AF65-F5344CB8AC3E}">
        <p14:creationId xmlns:p14="http://schemas.microsoft.com/office/powerpoint/2010/main" val="3607510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t>Bayabay</a:t>
            </a:r>
            <a:r>
              <a:rPr lang="en-US" sz="3600" b="1" dirty="0" smtClean="0"/>
              <a:t>: Measurement of neutrino spectrum </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15</a:t>
            </a:fld>
            <a:endParaRPr lang="en-US"/>
          </a:p>
        </p:txBody>
      </p:sp>
      <p:pic>
        <p:nvPicPr>
          <p:cNvPr id="5" name="图片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9938"/>
            <a:ext cx="5915122" cy="5188783"/>
          </a:xfrm>
          <a:prstGeom prst="rect">
            <a:avLst/>
          </a:prstGeom>
        </p:spPr>
      </p:pic>
      <p:sp>
        <p:nvSpPr>
          <p:cNvPr id="7" name="矩形 8"/>
          <p:cNvSpPr/>
          <p:nvPr/>
        </p:nvSpPr>
        <p:spPr>
          <a:xfrm>
            <a:off x="6138695" y="3532422"/>
            <a:ext cx="1770509" cy="954107"/>
          </a:xfrm>
          <a:prstGeom prst="rect">
            <a:avLst/>
          </a:prstGeom>
        </p:spPr>
        <p:txBody>
          <a:bodyPr wrap="square">
            <a:spAutoFit/>
          </a:bodyPr>
          <a:lstStyle/>
          <a:p>
            <a:r>
              <a:rPr lang="en-US" altLang="zh-CN" sz="2800" b="1" dirty="0" smtClean="0">
                <a:solidFill>
                  <a:schemeClr val="accent3">
                    <a:lumMod val="50000"/>
                  </a:schemeClr>
                </a:solidFill>
                <a:latin typeface="+mj-lt"/>
              </a:rPr>
              <a:t>PRL (2016)</a:t>
            </a:r>
            <a:endParaRPr lang="zh-CN" altLang="en-US" sz="2800" b="1" dirty="0" smtClean="0">
              <a:solidFill>
                <a:schemeClr val="accent3">
                  <a:lumMod val="50000"/>
                </a:schemeClr>
              </a:solidFill>
              <a:latin typeface="+mj-lt"/>
            </a:endParaRPr>
          </a:p>
          <a:p>
            <a:r>
              <a:rPr lang="en-US" altLang="zh-CN" sz="2800" b="1" dirty="0" smtClean="0">
                <a:solidFill>
                  <a:schemeClr val="accent3">
                    <a:lumMod val="50000"/>
                  </a:schemeClr>
                </a:solidFill>
                <a:latin typeface="+mj-lt"/>
              </a:rPr>
              <a:t>CPC </a:t>
            </a:r>
            <a:r>
              <a:rPr lang="en-US" altLang="zh-CN" sz="2800" b="1" dirty="0">
                <a:solidFill>
                  <a:schemeClr val="accent3">
                    <a:lumMod val="50000"/>
                  </a:schemeClr>
                </a:solidFill>
                <a:latin typeface="+mj-lt"/>
              </a:rPr>
              <a:t>(</a:t>
            </a:r>
            <a:r>
              <a:rPr lang="en-US" altLang="zh-CN" sz="2800" b="1" dirty="0" smtClean="0">
                <a:solidFill>
                  <a:schemeClr val="accent3">
                    <a:lumMod val="50000"/>
                  </a:schemeClr>
                </a:solidFill>
                <a:latin typeface="+mj-lt"/>
              </a:rPr>
              <a:t>2017)</a:t>
            </a:r>
          </a:p>
        </p:txBody>
      </p:sp>
      <p:sp>
        <p:nvSpPr>
          <p:cNvPr id="8" name="Oval 7"/>
          <p:cNvSpPr/>
          <p:nvPr/>
        </p:nvSpPr>
        <p:spPr>
          <a:xfrm>
            <a:off x="3066460" y="3322321"/>
            <a:ext cx="1014384" cy="1164209"/>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内容占位符 2"/>
          <p:cNvSpPr>
            <a:spLocks noGrp="1"/>
          </p:cNvSpPr>
          <p:nvPr>
            <p:ph idx="1"/>
          </p:nvPr>
        </p:nvSpPr>
        <p:spPr>
          <a:xfrm>
            <a:off x="5267593" y="1220058"/>
            <a:ext cx="3876408" cy="1939703"/>
          </a:xfrm>
        </p:spPr>
        <p:txBody>
          <a:bodyPr>
            <a:normAutofit/>
          </a:bodyPr>
          <a:lstStyle/>
          <a:p>
            <a:pPr>
              <a:spcBef>
                <a:spcPts val="0"/>
              </a:spcBef>
              <a:defRPr/>
            </a:pPr>
            <a:r>
              <a:rPr lang="zh-CN" altLang="en-US" sz="2400" b="1" dirty="0" smtClean="0"/>
              <a:t>正电子能谱存在</a:t>
            </a:r>
            <a:r>
              <a:rPr lang="zh-CN" altLang="en-US" sz="2400" b="1" dirty="0" smtClean="0">
                <a:solidFill>
                  <a:srgbClr val="FF0000"/>
                </a:solidFill>
              </a:rPr>
              <a:t>超出</a:t>
            </a:r>
          </a:p>
          <a:p>
            <a:pPr>
              <a:spcBef>
                <a:spcPts val="0"/>
              </a:spcBef>
              <a:defRPr/>
            </a:pPr>
            <a:endParaRPr lang="zh-CN" altLang="en-US" sz="2400" b="1" dirty="0" smtClean="0">
              <a:solidFill>
                <a:schemeClr val="accent1"/>
              </a:solidFill>
            </a:endParaRPr>
          </a:p>
          <a:p>
            <a:pPr>
              <a:spcBef>
                <a:spcPts val="600"/>
              </a:spcBef>
              <a:buFont typeface="Arial" panose="020B0604020202020204" pitchFamily="34" charset="0"/>
              <a:buChar char="•"/>
            </a:pPr>
            <a:r>
              <a:rPr lang="zh-CN" altLang="en-US" sz="2400" b="1" dirty="0" smtClean="0">
                <a:solidFill>
                  <a:schemeClr val="accent3">
                    <a:lumMod val="50000"/>
                  </a:schemeClr>
                </a:solidFill>
                <a:latin typeface="微软雅黑" panose="020B0503020204020204" pitchFamily="34" charset="-122"/>
                <a:ea typeface="微软雅黑" panose="020B0503020204020204" pitchFamily="34" charset="-122"/>
              </a:rPr>
              <a:t>科</a:t>
            </a:r>
            <a:r>
              <a:rPr lang="zh-CN" altLang="en-US" sz="2400" b="1" dirty="0">
                <a:solidFill>
                  <a:schemeClr val="accent3">
                    <a:lumMod val="50000"/>
                  </a:schemeClr>
                </a:solidFill>
                <a:latin typeface="微软雅黑" panose="020B0503020204020204" pitchFamily="34" charset="-122"/>
                <a:ea typeface="微软雅黑" panose="020B0503020204020204" pitchFamily="34" charset="-122"/>
              </a:rPr>
              <a:t>技</a:t>
            </a:r>
            <a:r>
              <a:rPr lang="zh-CN" altLang="en-US" sz="2400" b="1" dirty="0" smtClean="0">
                <a:solidFill>
                  <a:schemeClr val="accent3">
                    <a:lumMod val="50000"/>
                  </a:schemeClr>
                </a:solidFill>
                <a:latin typeface="微软雅黑" panose="020B0503020204020204" pitchFamily="34" charset="-122"/>
                <a:ea typeface="微软雅黑" panose="020B0503020204020204" pitchFamily="34" charset="-122"/>
              </a:rPr>
              <a:t>日报</a:t>
            </a:r>
            <a:r>
              <a:rPr lang="en-US" altLang="zh-CN" sz="2400" b="1" dirty="0" smtClean="0">
                <a:solidFill>
                  <a:schemeClr val="accent3">
                    <a:lumMod val="50000"/>
                  </a:schemeClr>
                </a:solidFill>
                <a:latin typeface="微软雅黑" panose="020B0503020204020204" pitchFamily="34" charset="-122"/>
                <a:ea typeface="微软雅黑" panose="020B0503020204020204" pitchFamily="34" charset="-122"/>
              </a:rPr>
              <a:t>2016</a:t>
            </a:r>
            <a:r>
              <a:rPr lang="zh-CN" altLang="en-US" sz="2400" b="1" dirty="0" smtClean="0">
                <a:solidFill>
                  <a:schemeClr val="accent3">
                    <a:lumMod val="50000"/>
                  </a:schemeClr>
                </a:solidFill>
                <a:latin typeface="微软雅黑" panose="020B0503020204020204" pitchFamily="34" charset="-122"/>
                <a:ea typeface="微软雅黑" panose="020B0503020204020204" pitchFamily="34" charset="-122"/>
              </a:rPr>
              <a:t>国内十大</a:t>
            </a:r>
          </a:p>
          <a:p>
            <a:pPr marL="0" indent="0">
              <a:spcBef>
                <a:spcPts val="600"/>
              </a:spcBef>
              <a:buNone/>
            </a:pPr>
            <a:r>
              <a:rPr lang="en-US" altLang="zh-CN" sz="2400" b="1" dirty="0">
                <a:solidFill>
                  <a:schemeClr val="accent3">
                    <a:lumMod val="50000"/>
                  </a:schemeClr>
                </a:solidFill>
                <a:latin typeface="微软雅黑" panose="020B0503020204020204" pitchFamily="34" charset="-122"/>
                <a:ea typeface="微软雅黑" panose="020B0503020204020204" pitchFamily="34" charset="-122"/>
              </a:rPr>
              <a:t> </a:t>
            </a:r>
            <a:r>
              <a:rPr lang="en-US" altLang="zh-CN" sz="2400" b="1" dirty="0" smtClean="0">
                <a:solidFill>
                  <a:schemeClr val="accent3">
                    <a:lumMod val="50000"/>
                  </a:schemeClr>
                </a:solidFill>
                <a:latin typeface="微软雅黑" panose="020B0503020204020204" pitchFamily="34" charset="-122"/>
                <a:ea typeface="微软雅黑" panose="020B0503020204020204" pitchFamily="34" charset="-122"/>
              </a:rPr>
              <a:t>   </a:t>
            </a:r>
            <a:r>
              <a:rPr lang="zh-CN" altLang="en-US" sz="2400" b="1" dirty="0" smtClean="0">
                <a:solidFill>
                  <a:schemeClr val="accent3">
                    <a:lumMod val="50000"/>
                  </a:schemeClr>
                </a:solidFill>
                <a:latin typeface="微软雅黑" panose="020B0503020204020204" pitchFamily="34" charset="-122"/>
                <a:ea typeface="微软雅黑" panose="020B0503020204020204" pitchFamily="34" charset="-122"/>
              </a:rPr>
              <a:t>科技新闻</a:t>
            </a:r>
            <a:endParaRPr lang="en-US" altLang="zh-CN" sz="2400" b="1" dirty="0">
              <a:solidFill>
                <a:schemeClr val="accent3">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51218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 y="2"/>
            <a:ext cx="9143999" cy="873351"/>
          </a:xfrm>
        </p:spPr>
        <p:txBody>
          <a:bodyPr>
            <a:noAutofit/>
          </a:bodyPr>
          <a:lstStyle/>
          <a:p>
            <a:pPr algn="ctr"/>
            <a:r>
              <a:rPr lang="en-US" altLang="zh-CN" sz="3200" b="1" dirty="0">
                <a:cs typeface="Arial" panose="020B0604020202020204" pitchFamily="34" charset="0"/>
              </a:rPr>
              <a:t>Jiangmen Underground Neutrino Observatory </a:t>
            </a:r>
            <a:r>
              <a:rPr lang="en-US" altLang="zh-CN" sz="3200" b="1" dirty="0" smtClean="0">
                <a:cs typeface="Arial" panose="020B0604020202020204" pitchFamily="34" charset="0"/>
              </a:rPr>
              <a:t/>
            </a:r>
            <a:br>
              <a:rPr lang="en-US" altLang="zh-CN" sz="3200" b="1" dirty="0" smtClean="0">
                <a:cs typeface="Arial" panose="020B0604020202020204" pitchFamily="34" charset="0"/>
              </a:rPr>
            </a:br>
            <a:r>
              <a:rPr lang="en-US" altLang="zh-CN" sz="2400" b="1" dirty="0" smtClean="0">
                <a:cs typeface="Arial" panose="020B0604020202020204" pitchFamily="34" charset="0"/>
              </a:rPr>
              <a:t>(</a:t>
            </a:r>
            <a:r>
              <a:rPr lang="en-US" altLang="zh-CN" sz="2400" b="1" dirty="0" smtClean="0">
                <a:solidFill>
                  <a:srgbClr val="FF0000"/>
                </a:solidFill>
                <a:cs typeface="Arial" panose="020B0604020202020204" pitchFamily="34" charset="0"/>
              </a:rPr>
              <a:t>JUNO</a:t>
            </a:r>
            <a:r>
              <a:rPr lang="en-US" altLang="zh-CN" sz="2400" b="1" dirty="0" smtClean="0">
                <a:cs typeface="Arial" panose="020B0604020202020204" pitchFamily="34" charset="0"/>
              </a:rPr>
              <a:t>)</a:t>
            </a:r>
            <a:endParaRPr lang="zh-CN" altLang="en-US" sz="2400" b="1" dirty="0">
              <a:cs typeface="Arial" panose="020B0604020202020204" pitchFamily="34" charset="0"/>
            </a:endParaRPr>
          </a:p>
        </p:txBody>
      </p:sp>
      <p:sp>
        <p:nvSpPr>
          <p:cNvPr id="3" name="内容占位符 2"/>
          <p:cNvSpPr>
            <a:spLocks noGrp="1"/>
          </p:cNvSpPr>
          <p:nvPr>
            <p:ph idx="1"/>
          </p:nvPr>
        </p:nvSpPr>
        <p:spPr>
          <a:xfrm>
            <a:off x="247881" y="873351"/>
            <a:ext cx="8648241" cy="2301484"/>
          </a:xfrm>
        </p:spPr>
        <p:txBody>
          <a:bodyPr>
            <a:noAutofit/>
          </a:bodyPr>
          <a:lstStyle/>
          <a:p>
            <a:r>
              <a:rPr lang="en-US" altLang="zh-CN" sz="2400" b="1" dirty="0" smtClean="0">
                <a:cs typeface="Arial" panose="020B0604020202020204" pitchFamily="34" charset="0"/>
              </a:rPr>
              <a:t>20 </a:t>
            </a:r>
            <a:r>
              <a:rPr lang="en-US" altLang="zh-CN" sz="2400" b="1" dirty="0" err="1" smtClean="0">
                <a:cs typeface="Arial" panose="020B0604020202020204" pitchFamily="34" charset="0"/>
              </a:rPr>
              <a:t>kton</a:t>
            </a:r>
            <a:r>
              <a:rPr lang="en-US" altLang="zh-CN" sz="2400" b="1" dirty="0" smtClean="0">
                <a:cs typeface="Arial" panose="020B0604020202020204" pitchFamily="34" charset="0"/>
              </a:rPr>
              <a:t> </a:t>
            </a:r>
            <a:r>
              <a:rPr lang="en-US" altLang="zh-CN" sz="2400" b="1" dirty="0">
                <a:cs typeface="Arial" panose="020B0604020202020204" pitchFamily="34" charset="0"/>
              </a:rPr>
              <a:t>liquid </a:t>
            </a:r>
            <a:r>
              <a:rPr lang="en-US" altLang="zh-CN" sz="2400" b="1" dirty="0" smtClean="0">
                <a:cs typeface="Arial" panose="020B0604020202020204" pitchFamily="34" charset="0"/>
              </a:rPr>
              <a:t>scintillator, </a:t>
            </a:r>
            <a:r>
              <a:rPr lang="en-US" altLang="zh-CN" sz="2400" b="1" dirty="0" smtClean="0">
                <a:solidFill>
                  <a:srgbClr val="FF0000"/>
                </a:solidFill>
                <a:cs typeface="Arial" panose="020B0604020202020204" pitchFamily="34" charset="0"/>
              </a:rPr>
              <a:t>3% </a:t>
            </a:r>
            <a:r>
              <a:rPr lang="en-US" altLang="zh-CN" sz="2400" b="1" dirty="0">
                <a:cs typeface="Arial" panose="020B0604020202020204" pitchFamily="34" charset="0"/>
              </a:rPr>
              <a:t>energy resolution at 1MeV, </a:t>
            </a:r>
            <a:r>
              <a:rPr lang="en-US" altLang="zh-CN" sz="2400" b="1" dirty="0" smtClean="0">
                <a:cs typeface="Arial" panose="020B0604020202020204" pitchFamily="34" charset="0"/>
              </a:rPr>
              <a:t>700-meter </a:t>
            </a:r>
            <a:r>
              <a:rPr lang="en-US" altLang="zh-CN" sz="2400" b="1" dirty="0">
                <a:cs typeface="Arial" panose="020B0604020202020204" pitchFamily="34" charset="0"/>
              </a:rPr>
              <a:t>deep </a:t>
            </a:r>
            <a:r>
              <a:rPr lang="en-US" altLang="zh-CN" sz="2400" b="1" dirty="0" smtClean="0">
                <a:cs typeface="Arial" panose="020B0604020202020204" pitchFamily="34" charset="0"/>
              </a:rPr>
              <a:t>underground. </a:t>
            </a:r>
          </a:p>
          <a:p>
            <a:r>
              <a:rPr lang="en-US" altLang="zh-CN" sz="2400" b="1" dirty="0" smtClean="0">
                <a:cs typeface="Arial" panose="020B0604020202020204" pitchFamily="34" charset="0"/>
              </a:rPr>
              <a:t>Determine </a:t>
            </a:r>
            <a:r>
              <a:rPr lang="en-US" altLang="zh-CN" sz="2400" b="1" dirty="0" smtClean="0">
                <a:solidFill>
                  <a:srgbClr val="FF0000"/>
                </a:solidFill>
                <a:cs typeface="Arial" panose="020B0604020202020204" pitchFamily="34" charset="0"/>
              </a:rPr>
              <a:t>mass hierarchy </a:t>
            </a:r>
            <a:r>
              <a:rPr lang="en-US" altLang="zh-CN" sz="2400" b="1" dirty="0" smtClean="0">
                <a:cs typeface="Arial" panose="020B0604020202020204" pitchFamily="34" charset="0"/>
              </a:rPr>
              <a:t>at 3</a:t>
            </a:r>
            <a:r>
              <a:rPr lang="el-GR" altLang="zh-CN" sz="2400" b="1" dirty="0" smtClean="0">
                <a:cs typeface="Arial" panose="020B0604020202020204" pitchFamily="34" charset="0"/>
              </a:rPr>
              <a:t>σ</a:t>
            </a:r>
            <a:r>
              <a:rPr lang="en-US" altLang="zh-CN" sz="2400" b="1" dirty="0" smtClean="0">
                <a:cs typeface="Arial" panose="020B0604020202020204" pitchFamily="34" charset="0"/>
              </a:rPr>
              <a:t>/4</a:t>
            </a:r>
            <a:r>
              <a:rPr lang="el-GR" altLang="zh-CN" sz="2400" b="1" dirty="0" smtClean="0">
                <a:cs typeface="Arial" panose="020B0604020202020204" pitchFamily="34" charset="0"/>
              </a:rPr>
              <a:t>σ</a:t>
            </a:r>
            <a:r>
              <a:rPr lang="en-US" altLang="zh-CN" sz="2400" b="1" dirty="0" smtClean="0">
                <a:cs typeface="Arial" panose="020B0604020202020204" pitchFamily="34" charset="0"/>
              </a:rPr>
              <a:t> with relative/absolute measurements; Measure 3 of the oscillation parameters to &lt;1% precision; Supernova, </a:t>
            </a:r>
            <a:r>
              <a:rPr lang="en-US" altLang="zh-CN" sz="2400" b="1" dirty="0" err="1" smtClean="0">
                <a:cs typeface="Arial" panose="020B0604020202020204" pitchFamily="34" charset="0"/>
              </a:rPr>
              <a:t>geoneutrino</a:t>
            </a:r>
            <a:r>
              <a:rPr lang="en-US" altLang="zh-CN" sz="2400" b="1" dirty="0" smtClean="0">
                <a:cs typeface="Arial" panose="020B0604020202020204" pitchFamily="34" charset="0"/>
              </a:rPr>
              <a:t>, solar neutrino, atmospheric neutrino …</a:t>
            </a:r>
          </a:p>
        </p:txBody>
      </p:sp>
      <p:pic>
        <p:nvPicPr>
          <p:cNvPr id="24" name="图片 23"/>
          <p:cNvPicPr>
            <a:picLocks noChangeAspect="1"/>
          </p:cNvPicPr>
          <p:nvPr/>
        </p:nvPicPr>
        <p:blipFill>
          <a:blip r:embed="rId2"/>
          <a:stretch>
            <a:fillRect/>
          </a:stretch>
        </p:blipFill>
        <p:spPr>
          <a:xfrm>
            <a:off x="4803356" y="3320518"/>
            <a:ext cx="4283983" cy="2985679"/>
          </a:xfrm>
          <a:prstGeom prst="rect">
            <a:avLst/>
          </a:prstGeom>
        </p:spPr>
      </p:pic>
      <p:pic>
        <p:nvPicPr>
          <p:cNvPr id="45" name="图片 44"/>
          <p:cNvPicPr>
            <a:picLocks noChangeAspect="1"/>
          </p:cNvPicPr>
          <p:nvPr/>
        </p:nvPicPr>
        <p:blipFill>
          <a:blip r:embed="rId3"/>
          <a:stretch>
            <a:fillRect/>
          </a:stretch>
        </p:blipFill>
        <p:spPr>
          <a:xfrm>
            <a:off x="113346" y="3492347"/>
            <a:ext cx="4590668" cy="2813848"/>
          </a:xfrm>
          <a:prstGeom prst="rect">
            <a:avLst/>
          </a:prstGeom>
        </p:spPr>
      </p:pic>
      <p:sp>
        <p:nvSpPr>
          <p:cNvPr id="46" name="文本框 45"/>
          <p:cNvSpPr txBox="1"/>
          <p:nvPr/>
        </p:nvSpPr>
        <p:spPr>
          <a:xfrm>
            <a:off x="1311007" y="6293359"/>
            <a:ext cx="2599980" cy="369332"/>
          </a:xfrm>
          <a:prstGeom prst="rect">
            <a:avLst/>
          </a:prstGeom>
          <a:noFill/>
        </p:spPr>
        <p:txBody>
          <a:bodyPr wrap="square" rtlCol="0">
            <a:spAutoFit/>
          </a:bodyPr>
          <a:lstStyle/>
          <a:p>
            <a:pPr algn="ctr"/>
            <a:r>
              <a:rPr lang="en-US" altLang="zh-CN" dirty="0" smtClean="0">
                <a:latin typeface="Arial" panose="020B0604020202020204" pitchFamily="34" charset="0"/>
                <a:cs typeface="Arial" panose="020B0604020202020204" pitchFamily="34" charset="0"/>
              </a:rPr>
              <a:t>JUNO baseline</a:t>
            </a:r>
            <a:endParaRPr lang="zh-CN" altLang="en-US" dirty="0">
              <a:latin typeface="Arial" panose="020B0604020202020204" pitchFamily="34" charset="0"/>
              <a:cs typeface="Arial" panose="020B0604020202020204" pitchFamily="34" charset="0"/>
            </a:endParaRPr>
          </a:p>
        </p:txBody>
      </p:sp>
      <p:sp>
        <p:nvSpPr>
          <p:cNvPr id="47" name="文本框 46"/>
          <p:cNvSpPr txBox="1"/>
          <p:nvPr/>
        </p:nvSpPr>
        <p:spPr>
          <a:xfrm>
            <a:off x="4913523" y="6293359"/>
            <a:ext cx="2599980" cy="369332"/>
          </a:xfrm>
          <a:prstGeom prst="rect">
            <a:avLst/>
          </a:prstGeom>
          <a:noFill/>
        </p:spPr>
        <p:txBody>
          <a:bodyPr wrap="square" rtlCol="0">
            <a:spAutoFit/>
          </a:bodyPr>
          <a:lstStyle/>
          <a:p>
            <a:pPr algn="ctr"/>
            <a:r>
              <a:rPr lang="en-US" altLang="zh-CN" dirty="0" smtClean="0">
                <a:latin typeface="Arial" panose="020B0604020202020204" pitchFamily="34" charset="0"/>
                <a:cs typeface="Arial" panose="020B0604020202020204" pitchFamily="34" charset="0"/>
              </a:rPr>
              <a:t>JUNO detector concept</a:t>
            </a:r>
            <a:endParaRPr lang="zh-CN"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16</a:t>
            </a:fld>
            <a:endParaRPr lang="en-US"/>
          </a:p>
        </p:txBody>
      </p:sp>
    </p:spTree>
    <p:extLst>
      <p:ext uri="{BB962C8B-B14F-4D97-AF65-F5344CB8AC3E}">
        <p14:creationId xmlns:p14="http://schemas.microsoft.com/office/powerpoint/2010/main" val="28401031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标题 1"/>
          <p:cNvSpPr>
            <a:spLocks noGrp="1"/>
          </p:cNvSpPr>
          <p:nvPr>
            <p:ph type="title"/>
          </p:nvPr>
        </p:nvSpPr>
        <p:spPr>
          <a:xfrm>
            <a:off x="438150" y="23026"/>
            <a:ext cx="8229600" cy="813588"/>
          </a:xfrm>
        </p:spPr>
        <p:txBody>
          <a:bodyPr>
            <a:normAutofit/>
          </a:bodyPr>
          <a:lstStyle/>
          <a:p>
            <a:pPr algn="ctr"/>
            <a:r>
              <a:rPr lang="en-US" altLang="zh-CN" b="1" dirty="0" smtClean="0">
                <a:latin typeface="+mn-lt"/>
                <a:cs typeface="Arial" panose="020B0604020202020204" pitchFamily="34" charset="0"/>
              </a:rPr>
              <a:t>JUNO Site</a:t>
            </a:r>
            <a:endParaRPr lang="zh-CN" altLang="en-US" b="1" dirty="0" smtClean="0">
              <a:latin typeface="+mn-lt"/>
              <a:cs typeface="Arial" panose="020B0604020202020204" pitchFamily="34" charset="0"/>
            </a:endParaRPr>
          </a:p>
        </p:txBody>
      </p:sp>
      <p:graphicFrame>
        <p:nvGraphicFramePr>
          <p:cNvPr id="14" name="内容占位符 13"/>
          <p:cNvGraphicFramePr>
            <a:graphicFrameLocks noGrp="1"/>
          </p:cNvGraphicFramePr>
          <p:nvPr>
            <p:ph idx="1"/>
            <p:extLst>
              <p:ext uri="{D42A27DB-BD31-4B8C-83A1-F6EECF244321}">
                <p14:modId xmlns:p14="http://schemas.microsoft.com/office/powerpoint/2010/main" val="1499488172"/>
              </p:ext>
            </p:extLst>
          </p:nvPr>
        </p:nvGraphicFramePr>
        <p:xfrm>
          <a:off x="11114" y="943623"/>
          <a:ext cx="9121774" cy="1432638"/>
        </p:xfrm>
        <a:graphic>
          <a:graphicData uri="http://schemas.openxmlformats.org/drawingml/2006/table">
            <a:tbl>
              <a:tblPr firstRow="1" bandRow="1">
                <a:tableStyleId>{5C22544A-7EE6-4342-B048-85BDC9FD1C3A}</a:tableStyleId>
              </a:tblPr>
              <a:tblGrid>
                <a:gridCol w="889930"/>
                <a:gridCol w="1483215"/>
                <a:gridCol w="1112412"/>
                <a:gridCol w="1186571"/>
                <a:gridCol w="2298984"/>
                <a:gridCol w="2150662"/>
              </a:tblGrid>
              <a:tr h="375947">
                <a:tc>
                  <a:txBody>
                    <a:bodyPr/>
                    <a:lstStyle/>
                    <a:p>
                      <a:pPr algn="ctr"/>
                      <a:r>
                        <a:rPr lang="en-US" altLang="zh-CN" sz="1900" b="1" dirty="0" smtClean="0">
                          <a:latin typeface="Times New Roman" pitchFamily="18" charset="0"/>
                          <a:cs typeface="Times New Roman" pitchFamily="18" charset="0"/>
                        </a:rPr>
                        <a:t>NPP</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latin typeface="Times New Roman" pitchFamily="18" charset="0"/>
                          <a:cs typeface="Times New Roman" pitchFamily="18" charset="0"/>
                        </a:rPr>
                        <a:t>Daya Bay</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bg1">
                              <a:lumMod val="50000"/>
                            </a:schemeClr>
                          </a:solidFill>
                          <a:latin typeface="Times New Roman" pitchFamily="18" charset="0"/>
                          <a:cs typeface="Times New Roman" pitchFamily="18" charset="0"/>
                        </a:rPr>
                        <a:t>Huizhou</a:t>
                      </a:r>
                      <a:endParaRPr lang="zh-CN" altLang="en-US" sz="1900" b="1" dirty="0">
                        <a:solidFill>
                          <a:schemeClr val="bg1">
                            <a:lumMod val="50000"/>
                          </a:schemeClr>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bg1">
                              <a:lumMod val="50000"/>
                            </a:schemeClr>
                          </a:solidFill>
                          <a:latin typeface="Times New Roman" pitchFamily="18" charset="0"/>
                          <a:cs typeface="Times New Roman" pitchFamily="18" charset="0"/>
                        </a:rPr>
                        <a:t>Lufeng</a:t>
                      </a:r>
                      <a:endParaRPr lang="zh-CN" altLang="en-US" sz="1900" b="1" dirty="0">
                        <a:solidFill>
                          <a:schemeClr val="bg1">
                            <a:lumMod val="50000"/>
                          </a:schemeClr>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err="1" smtClean="0">
                          <a:latin typeface="Times New Roman" pitchFamily="18" charset="0"/>
                          <a:cs typeface="Times New Roman" pitchFamily="18" charset="0"/>
                        </a:rPr>
                        <a:t>Yangjiang</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latin typeface="Times New Roman" pitchFamily="18" charset="0"/>
                          <a:cs typeface="Times New Roman" pitchFamily="18" charset="0"/>
                        </a:rPr>
                        <a:t> </a:t>
                      </a:r>
                      <a:r>
                        <a:rPr lang="en-US" altLang="zh-CN" sz="1900" b="1" dirty="0" err="1" smtClean="0">
                          <a:latin typeface="Times New Roman" pitchFamily="18" charset="0"/>
                          <a:cs typeface="Times New Roman" pitchFamily="18" charset="0"/>
                        </a:rPr>
                        <a:t>Taishan</a:t>
                      </a:r>
                      <a:endParaRPr lang="zh-CN" altLang="en-US" sz="1900" b="1" dirty="0">
                        <a:latin typeface="Times New Roman" pitchFamily="18" charset="0"/>
                        <a:cs typeface="Times New Roman" pitchFamily="18" charset="0"/>
                      </a:endParaRPr>
                    </a:p>
                  </a:txBody>
                  <a:tcPr marL="91437" marR="91437" marT="45733" marB="45733"/>
                </a:tc>
              </a:tr>
              <a:tr h="375947">
                <a:tc>
                  <a:txBody>
                    <a:bodyPr/>
                    <a:lstStyle/>
                    <a:p>
                      <a:pPr algn="ctr"/>
                      <a:r>
                        <a:rPr lang="en-US" altLang="zh-CN" sz="1900" b="1" dirty="0" smtClean="0">
                          <a:latin typeface="Times New Roman" pitchFamily="18" charset="0"/>
                          <a:cs typeface="Times New Roman" pitchFamily="18" charset="0"/>
                        </a:rPr>
                        <a:t>Status</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kern="1200" baseline="0" dirty="0" smtClean="0">
                          <a:solidFill>
                            <a:schemeClr val="dk1"/>
                          </a:solidFill>
                          <a:latin typeface="Times New Roman" pitchFamily="18" charset="0"/>
                          <a:ea typeface="+mn-ea"/>
                          <a:cs typeface="Times New Roman" pitchFamily="18" charset="0"/>
                        </a:rPr>
                        <a:t>Operational</a:t>
                      </a:r>
                      <a:r>
                        <a:rPr lang="en-US" altLang="zh-CN" sz="1900" b="1" dirty="0" smtClean="0">
                          <a:latin typeface="Times New Roman" pitchFamily="18" charset="0"/>
                          <a:cs typeface="Times New Roman" pitchFamily="18" charset="0"/>
                        </a:rPr>
                        <a:t> </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bg1">
                              <a:lumMod val="50000"/>
                            </a:schemeClr>
                          </a:solidFill>
                          <a:latin typeface="Times New Roman" pitchFamily="18" charset="0"/>
                          <a:cs typeface="Times New Roman" pitchFamily="18" charset="0"/>
                        </a:rPr>
                        <a:t>Planned</a:t>
                      </a:r>
                      <a:endParaRPr lang="zh-CN" altLang="en-US" sz="1900" b="1" dirty="0">
                        <a:solidFill>
                          <a:schemeClr val="bg1">
                            <a:lumMod val="50000"/>
                          </a:schemeClr>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bg1">
                              <a:lumMod val="50000"/>
                            </a:schemeClr>
                          </a:solidFill>
                          <a:latin typeface="Times New Roman" pitchFamily="18" charset="0"/>
                          <a:cs typeface="Times New Roman" pitchFamily="18" charset="0"/>
                        </a:rPr>
                        <a:t>Planned</a:t>
                      </a:r>
                      <a:endParaRPr lang="zh-CN" altLang="en-US" sz="1900" b="1" dirty="0">
                        <a:solidFill>
                          <a:schemeClr val="bg1">
                            <a:lumMod val="50000"/>
                          </a:schemeClr>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tx1"/>
                          </a:solidFill>
                          <a:latin typeface="Times New Roman" pitchFamily="18" charset="0"/>
                          <a:cs typeface="Times New Roman" pitchFamily="18" charset="0"/>
                        </a:rPr>
                        <a:t>Under</a:t>
                      </a:r>
                      <a:r>
                        <a:rPr lang="en-US" altLang="zh-CN" sz="1900" b="1" baseline="0" dirty="0" smtClean="0">
                          <a:solidFill>
                            <a:schemeClr val="tx1"/>
                          </a:solidFill>
                          <a:latin typeface="Times New Roman" pitchFamily="18" charset="0"/>
                          <a:cs typeface="Times New Roman" pitchFamily="18" charset="0"/>
                        </a:rPr>
                        <a:t> construction</a:t>
                      </a:r>
                      <a:endParaRPr lang="zh-CN" altLang="en-US" sz="1900" b="1" dirty="0">
                        <a:solidFill>
                          <a:schemeClr val="tx1"/>
                        </a:solidFill>
                        <a:latin typeface="Times New Roman" pitchFamily="18" charset="0"/>
                        <a:cs typeface="Times New Roman" pitchFamily="18" charset="0"/>
                      </a:endParaRPr>
                    </a:p>
                  </a:txBody>
                  <a:tcPr marL="91437" marR="91437" marT="45733" marB="4573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900" b="1" dirty="0" smtClean="0">
                          <a:solidFill>
                            <a:schemeClr val="tx1"/>
                          </a:solidFill>
                          <a:latin typeface="Times New Roman" pitchFamily="18" charset="0"/>
                          <a:cs typeface="Times New Roman" pitchFamily="18" charset="0"/>
                        </a:rPr>
                        <a:t>Under</a:t>
                      </a:r>
                      <a:r>
                        <a:rPr lang="en-US" altLang="zh-CN" sz="1900" b="1" baseline="0" dirty="0" smtClean="0">
                          <a:solidFill>
                            <a:schemeClr val="tx1"/>
                          </a:solidFill>
                          <a:latin typeface="Times New Roman" pitchFamily="18" charset="0"/>
                          <a:cs typeface="Times New Roman" pitchFamily="18" charset="0"/>
                        </a:rPr>
                        <a:t> construction</a:t>
                      </a:r>
                      <a:endParaRPr lang="zh-CN" altLang="en-US" sz="1900" b="1" dirty="0" smtClean="0">
                        <a:solidFill>
                          <a:schemeClr val="tx1"/>
                        </a:solidFill>
                        <a:latin typeface="Times New Roman" pitchFamily="18" charset="0"/>
                        <a:cs typeface="Times New Roman" pitchFamily="18" charset="0"/>
                      </a:endParaRPr>
                    </a:p>
                  </a:txBody>
                  <a:tcPr marL="91437" marR="91437" marT="45733" marB="45733"/>
                </a:tc>
              </a:tr>
              <a:tr h="375947">
                <a:tc>
                  <a:txBody>
                    <a:bodyPr/>
                    <a:lstStyle/>
                    <a:p>
                      <a:pPr algn="ctr"/>
                      <a:r>
                        <a:rPr lang="en-US" altLang="zh-CN" sz="1900" b="1" dirty="0" smtClean="0">
                          <a:latin typeface="Times New Roman" pitchFamily="18" charset="0"/>
                          <a:cs typeface="Times New Roman" pitchFamily="18" charset="0"/>
                        </a:rPr>
                        <a:t>Power </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latin typeface="Times New Roman" pitchFamily="18" charset="0"/>
                          <a:cs typeface="Times New Roman" pitchFamily="18" charset="0"/>
                        </a:rPr>
                        <a:t>17.4 GW</a:t>
                      </a:r>
                      <a:endParaRPr lang="zh-CN" altLang="en-US" sz="1900" b="1" dirty="0">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bg1">
                              <a:lumMod val="50000"/>
                            </a:schemeClr>
                          </a:solidFill>
                          <a:latin typeface="Times New Roman" pitchFamily="18" charset="0"/>
                          <a:cs typeface="Times New Roman" pitchFamily="18" charset="0"/>
                        </a:rPr>
                        <a:t>17.4 GW</a:t>
                      </a:r>
                      <a:endParaRPr lang="zh-CN" altLang="en-US" sz="1900" b="1" dirty="0">
                        <a:solidFill>
                          <a:schemeClr val="bg1">
                            <a:lumMod val="50000"/>
                          </a:schemeClr>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chemeClr val="bg1">
                              <a:lumMod val="50000"/>
                            </a:schemeClr>
                          </a:solidFill>
                          <a:latin typeface="Times New Roman" pitchFamily="18" charset="0"/>
                          <a:cs typeface="Times New Roman" pitchFamily="18" charset="0"/>
                        </a:rPr>
                        <a:t>17.4 GW</a:t>
                      </a:r>
                      <a:endParaRPr lang="zh-CN" altLang="en-US" sz="1900" b="1" dirty="0">
                        <a:solidFill>
                          <a:schemeClr val="bg1">
                            <a:lumMod val="50000"/>
                          </a:schemeClr>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rgbClr val="FF0000"/>
                          </a:solidFill>
                          <a:latin typeface="Times New Roman" pitchFamily="18" charset="0"/>
                          <a:cs typeface="Times New Roman" pitchFamily="18" charset="0"/>
                        </a:rPr>
                        <a:t>17.4 GW</a:t>
                      </a:r>
                      <a:endParaRPr lang="zh-CN" altLang="en-US" sz="1900" b="1" dirty="0">
                        <a:solidFill>
                          <a:srgbClr val="FF0000"/>
                        </a:solidFill>
                        <a:latin typeface="Times New Roman" pitchFamily="18" charset="0"/>
                        <a:cs typeface="Times New Roman" pitchFamily="18" charset="0"/>
                      </a:endParaRPr>
                    </a:p>
                  </a:txBody>
                  <a:tcPr marL="91437" marR="91437" marT="45733" marB="45733"/>
                </a:tc>
                <a:tc>
                  <a:txBody>
                    <a:bodyPr/>
                    <a:lstStyle/>
                    <a:p>
                      <a:pPr algn="ctr"/>
                      <a:r>
                        <a:rPr lang="en-US" altLang="zh-CN" sz="1900" b="1" dirty="0" smtClean="0">
                          <a:solidFill>
                            <a:srgbClr val="FF0000"/>
                          </a:solidFill>
                          <a:latin typeface="Times New Roman" pitchFamily="18" charset="0"/>
                          <a:cs typeface="Times New Roman" pitchFamily="18" charset="0"/>
                        </a:rPr>
                        <a:t>18.4 GW</a:t>
                      </a:r>
                      <a:endParaRPr lang="zh-CN" altLang="en-US" sz="1900" b="1" dirty="0">
                        <a:solidFill>
                          <a:srgbClr val="FF0000"/>
                        </a:solidFill>
                        <a:latin typeface="Times New Roman" pitchFamily="18" charset="0"/>
                        <a:cs typeface="Times New Roman" pitchFamily="18" charset="0"/>
                      </a:endParaRPr>
                    </a:p>
                  </a:txBody>
                  <a:tcPr marL="91437" marR="91437" marT="45733" marB="45733"/>
                </a:tc>
              </a:tr>
            </a:tbl>
          </a:graphicData>
        </a:graphic>
      </p:graphicFrame>
      <p:grpSp>
        <p:nvGrpSpPr>
          <p:cNvPr id="120865" name="组合 19"/>
          <p:cNvGrpSpPr>
            <a:grpSpLocks/>
          </p:cNvGrpSpPr>
          <p:nvPr/>
        </p:nvGrpSpPr>
        <p:grpSpPr bwMode="auto">
          <a:xfrm>
            <a:off x="149915" y="2012997"/>
            <a:ext cx="8864839" cy="4560791"/>
            <a:chOff x="13368" y="2132858"/>
            <a:chExt cx="9121769" cy="4664736"/>
          </a:xfrm>
        </p:grpSpPr>
        <p:pic>
          <p:nvPicPr>
            <p:cNvPr id="120876" name="Picture 2" descr="D:\大亚湾二期\Conference\报告材料\m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68" y="2132858"/>
              <a:ext cx="9121769" cy="463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5"/>
            <p:cNvSpPr txBox="1"/>
            <p:nvPr/>
          </p:nvSpPr>
          <p:spPr>
            <a:xfrm>
              <a:off x="95166" y="6388365"/>
              <a:ext cx="2657473" cy="409229"/>
            </a:xfrm>
            <a:prstGeom prst="rect">
              <a:avLst/>
            </a:prstGeom>
            <a:solidFill>
              <a:srgbClr val="FFC000"/>
            </a:solidFill>
            <a:effectLst>
              <a:outerShdw blurRad="50800" dist="38100" dir="2700000" algn="tl" rotWithShape="0">
                <a:schemeClr val="bg1">
                  <a:alpha val="40000"/>
                </a:schemeClr>
              </a:outerShdw>
            </a:effec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2000" dirty="0" err="1" smtClean="0">
                  <a:solidFill>
                    <a:srgbClr val="FF0000"/>
                  </a:solidFill>
                  <a:effectLst>
                    <a:outerShdw blurRad="38100" dist="38100" dir="2700000" algn="tl">
                      <a:srgbClr val="000000">
                        <a:alpha val="43137"/>
                      </a:srgbClr>
                    </a:outerShdw>
                  </a:effectLst>
                  <a:latin typeface="Calibri"/>
                </a:rPr>
                <a:t>Yangjiang</a:t>
              </a:r>
              <a:r>
                <a:rPr lang="en-US" altLang="zh-CN" sz="2000" dirty="0" smtClean="0">
                  <a:solidFill>
                    <a:srgbClr val="FF0000"/>
                  </a:solidFill>
                  <a:effectLst>
                    <a:outerShdw blurRad="38100" dist="38100" dir="2700000" algn="tl">
                      <a:srgbClr val="000000">
                        <a:alpha val="43137"/>
                      </a:srgbClr>
                    </a:outerShdw>
                  </a:effectLst>
                  <a:latin typeface="Calibri"/>
                </a:rPr>
                <a:t> NPP</a:t>
              </a:r>
              <a:endParaRPr lang="zh-CN" altLang="en-US" sz="2000" dirty="0">
                <a:solidFill>
                  <a:srgbClr val="FF0000"/>
                </a:solidFill>
                <a:effectLst>
                  <a:outerShdw blurRad="38100" dist="38100" dir="2700000" algn="tl">
                    <a:srgbClr val="000000">
                      <a:alpha val="43137"/>
                    </a:srgbClr>
                  </a:outerShdw>
                </a:effectLst>
                <a:latin typeface="Calibri"/>
              </a:endParaRPr>
            </a:p>
          </p:txBody>
        </p:sp>
        <p:sp>
          <p:nvSpPr>
            <p:cNvPr id="28" name="TextBox 27"/>
            <p:cNvSpPr txBox="1"/>
            <p:nvPr/>
          </p:nvSpPr>
          <p:spPr>
            <a:xfrm>
              <a:off x="2411466" y="5848703"/>
              <a:ext cx="1741486" cy="409229"/>
            </a:xfrm>
            <a:prstGeom prst="rect">
              <a:avLst/>
            </a:prstGeom>
            <a:solidFill>
              <a:srgbClr val="FFC000"/>
            </a:solidFill>
            <a:effectLst>
              <a:outerShdw blurRad="50800" dist="38100" dir="2700000" algn="tl" rotWithShape="0">
                <a:schemeClr val="bg1">
                  <a:alpha val="40000"/>
                </a:schemeClr>
              </a:outerShdw>
            </a:effec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2000" dirty="0" err="1" smtClean="0">
                  <a:solidFill>
                    <a:srgbClr val="FF0000"/>
                  </a:solidFill>
                  <a:effectLst>
                    <a:outerShdw blurRad="38100" dist="38100" dir="2700000" algn="tl">
                      <a:srgbClr val="000000">
                        <a:alpha val="43137"/>
                      </a:srgbClr>
                    </a:outerShdw>
                  </a:effectLst>
                  <a:latin typeface="Calibri"/>
                </a:rPr>
                <a:t>Taishan</a:t>
              </a:r>
              <a:r>
                <a:rPr lang="en-US" altLang="zh-CN" sz="2000" dirty="0" smtClean="0">
                  <a:solidFill>
                    <a:srgbClr val="FF0000"/>
                  </a:solidFill>
                  <a:effectLst>
                    <a:outerShdw blurRad="38100" dist="38100" dir="2700000" algn="tl">
                      <a:srgbClr val="000000">
                        <a:alpha val="43137"/>
                      </a:srgbClr>
                    </a:outerShdw>
                  </a:effectLst>
                  <a:latin typeface="Calibri"/>
                </a:rPr>
                <a:t> NPP</a:t>
              </a:r>
              <a:endParaRPr lang="zh-CN" altLang="en-US" sz="2000" dirty="0">
                <a:solidFill>
                  <a:srgbClr val="FF0000"/>
                </a:solidFill>
                <a:effectLst>
                  <a:outerShdw blurRad="38100" dist="38100" dir="2700000" algn="tl">
                    <a:srgbClr val="000000">
                      <a:alpha val="43137"/>
                    </a:srgbClr>
                  </a:outerShdw>
                </a:effectLst>
                <a:latin typeface="Calibri"/>
              </a:endParaRPr>
            </a:p>
          </p:txBody>
        </p:sp>
        <p:sp>
          <p:nvSpPr>
            <p:cNvPr id="29" name="TextBox 28"/>
            <p:cNvSpPr txBox="1"/>
            <p:nvPr/>
          </p:nvSpPr>
          <p:spPr>
            <a:xfrm>
              <a:off x="4967238" y="4341790"/>
              <a:ext cx="1249203" cy="724019"/>
            </a:xfrm>
            <a:prstGeom prst="rect">
              <a:avLst/>
            </a:prstGeom>
            <a:noFill/>
            <a:effectLst>
              <a:outerShdw blurRad="50800" dist="38100" dir="2700000" algn="tl" rotWithShape="0">
                <a:schemeClr val="bg1">
                  <a:alpha val="40000"/>
                </a:schemeClr>
              </a:outerShdw>
            </a:effec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2000" dirty="0" err="1">
                  <a:solidFill>
                    <a:srgbClr val="FF0000"/>
                  </a:solidFill>
                  <a:effectLst>
                    <a:outerShdw blurRad="38100" dist="38100" dir="2700000" algn="tl">
                      <a:srgbClr val="000000">
                        <a:alpha val="43137"/>
                      </a:srgbClr>
                    </a:outerShdw>
                  </a:effectLst>
                  <a:latin typeface="Calibri"/>
                </a:rPr>
                <a:t>Daya</a:t>
              </a:r>
              <a:r>
                <a:rPr lang="en-US" altLang="zh-CN" sz="2000" dirty="0">
                  <a:solidFill>
                    <a:srgbClr val="FF0000"/>
                  </a:solidFill>
                  <a:effectLst>
                    <a:outerShdw blurRad="38100" dist="38100" dir="2700000" algn="tl">
                      <a:srgbClr val="000000">
                        <a:alpha val="43137"/>
                      </a:srgbClr>
                    </a:outerShdw>
                  </a:effectLst>
                  <a:latin typeface="Calibri"/>
                </a:rPr>
                <a:t> Bay NPP</a:t>
              </a:r>
              <a:endParaRPr lang="zh-CN" altLang="en-US" sz="2000" dirty="0">
                <a:solidFill>
                  <a:srgbClr val="FF0000"/>
                </a:solidFill>
                <a:effectLst>
                  <a:outerShdw blurRad="38100" dist="38100" dir="2700000" algn="tl">
                    <a:srgbClr val="000000">
                      <a:alpha val="43137"/>
                    </a:srgbClr>
                  </a:outerShdw>
                </a:effectLst>
                <a:latin typeface="Calibri"/>
              </a:endParaRPr>
            </a:p>
          </p:txBody>
        </p:sp>
        <p:sp>
          <p:nvSpPr>
            <p:cNvPr id="30" name="TextBox 29"/>
            <p:cNvSpPr txBox="1"/>
            <p:nvPr/>
          </p:nvSpPr>
          <p:spPr>
            <a:xfrm>
              <a:off x="6014114" y="3894676"/>
              <a:ext cx="1152524" cy="535145"/>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400" dirty="0" smtClean="0">
                  <a:solidFill>
                    <a:srgbClr val="F79646">
                      <a:lumMod val="40000"/>
                      <a:lumOff val="60000"/>
                    </a:srgbClr>
                  </a:solidFill>
                  <a:effectLst>
                    <a:outerShdw blurRad="38100" dist="38100" dir="2700000" algn="tl">
                      <a:srgbClr val="000000">
                        <a:alpha val="43137"/>
                      </a:srgbClr>
                    </a:outerShdw>
                  </a:effectLst>
                </a:rPr>
                <a:t>Huizhou</a:t>
              </a:r>
              <a:br>
                <a:rPr lang="en-US" altLang="zh-CN" sz="1400" dirty="0" smtClean="0">
                  <a:solidFill>
                    <a:srgbClr val="F79646">
                      <a:lumMod val="40000"/>
                      <a:lumOff val="60000"/>
                    </a:srgbClr>
                  </a:solidFill>
                  <a:effectLst>
                    <a:outerShdw blurRad="38100" dist="38100" dir="2700000" algn="tl">
                      <a:srgbClr val="000000">
                        <a:alpha val="43137"/>
                      </a:srgbClr>
                    </a:outerShdw>
                  </a:effectLst>
                </a:rPr>
              </a:br>
              <a:r>
                <a:rPr lang="en-US" altLang="zh-CN" sz="1400" dirty="0" smtClean="0">
                  <a:solidFill>
                    <a:srgbClr val="F79646">
                      <a:lumMod val="40000"/>
                      <a:lumOff val="60000"/>
                    </a:srgbClr>
                  </a:solidFill>
                  <a:effectLst>
                    <a:outerShdw blurRad="38100" dist="38100" dir="2700000" algn="tl">
                      <a:srgbClr val="000000">
                        <a:alpha val="43137"/>
                      </a:srgbClr>
                    </a:outerShdw>
                  </a:effectLst>
                </a:rPr>
                <a:t>NPP</a:t>
              </a:r>
              <a:endParaRPr lang="zh-CN" altLang="en-US" sz="1400" dirty="0">
                <a:solidFill>
                  <a:srgbClr val="F79646">
                    <a:lumMod val="40000"/>
                    <a:lumOff val="60000"/>
                  </a:srgbClr>
                </a:solidFill>
                <a:effectLst>
                  <a:outerShdw blurRad="38100" dist="38100" dir="2700000" algn="tl">
                    <a:srgbClr val="000000">
                      <a:alpha val="43137"/>
                    </a:srgbClr>
                  </a:outerShdw>
                </a:effectLst>
              </a:endParaRPr>
            </a:p>
          </p:txBody>
        </p:sp>
        <p:sp>
          <p:nvSpPr>
            <p:cNvPr id="31" name="TextBox 30"/>
            <p:cNvSpPr txBox="1"/>
            <p:nvPr/>
          </p:nvSpPr>
          <p:spPr>
            <a:xfrm>
              <a:off x="7452389" y="3796266"/>
              <a:ext cx="855661" cy="535145"/>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400" smtClean="0">
                  <a:solidFill>
                    <a:srgbClr val="F79646">
                      <a:lumMod val="40000"/>
                      <a:lumOff val="60000"/>
                    </a:srgbClr>
                  </a:solidFill>
                  <a:effectLst>
                    <a:outerShdw blurRad="38100" dist="38100" dir="2700000" algn="tl">
                      <a:srgbClr val="000000">
                        <a:alpha val="43137"/>
                      </a:srgbClr>
                    </a:outerShdw>
                  </a:effectLst>
                </a:rPr>
                <a:t>Lufeng</a:t>
              </a:r>
              <a:br>
                <a:rPr lang="en-US" altLang="zh-CN" sz="1400" smtClean="0">
                  <a:solidFill>
                    <a:srgbClr val="F79646">
                      <a:lumMod val="40000"/>
                      <a:lumOff val="60000"/>
                    </a:srgbClr>
                  </a:solidFill>
                  <a:effectLst>
                    <a:outerShdw blurRad="38100" dist="38100" dir="2700000" algn="tl">
                      <a:srgbClr val="000000">
                        <a:alpha val="43137"/>
                      </a:srgbClr>
                    </a:outerShdw>
                  </a:effectLst>
                </a:rPr>
              </a:br>
              <a:r>
                <a:rPr lang="en-US" altLang="zh-CN" sz="1400" smtClean="0">
                  <a:solidFill>
                    <a:srgbClr val="F79646">
                      <a:lumMod val="40000"/>
                      <a:lumOff val="60000"/>
                    </a:srgbClr>
                  </a:solidFill>
                  <a:effectLst>
                    <a:outerShdw blurRad="38100" dist="38100" dir="2700000" algn="tl">
                      <a:srgbClr val="000000">
                        <a:alpha val="43137"/>
                      </a:srgbClr>
                    </a:outerShdw>
                  </a:effectLst>
                </a:rPr>
                <a:t>NPP</a:t>
              </a:r>
              <a:endParaRPr lang="zh-CN" altLang="en-US" sz="1400">
                <a:solidFill>
                  <a:srgbClr val="F79646">
                    <a:lumMod val="40000"/>
                    <a:lumOff val="60000"/>
                  </a:srgbClr>
                </a:solidFill>
                <a:effectLst>
                  <a:outerShdw blurRad="38100" dist="38100" dir="2700000" algn="tl">
                    <a:srgbClr val="000000">
                      <a:alpha val="43137"/>
                    </a:srgbClr>
                  </a:outerShdw>
                </a:effectLst>
              </a:endParaRPr>
            </a:p>
          </p:txBody>
        </p:sp>
        <p:sp>
          <p:nvSpPr>
            <p:cNvPr id="32" name="TextBox 32"/>
            <p:cNvSpPr txBox="1"/>
            <p:nvPr/>
          </p:nvSpPr>
          <p:spPr>
            <a:xfrm>
              <a:off x="1635791" y="5313650"/>
              <a:ext cx="1800223" cy="377749"/>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800" smtClean="0">
                  <a:solidFill>
                    <a:prstClr val="white"/>
                  </a:solidFill>
                  <a:effectLst>
                    <a:outerShdw blurRad="38100" dist="38100" dir="2700000" algn="tl">
                      <a:srgbClr val="000000">
                        <a:alpha val="43137"/>
                      </a:srgbClr>
                    </a:outerShdw>
                  </a:effectLst>
                </a:rPr>
                <a:t>53 km</a:t>
              </a:r>
              <a:endParaRPr lang="zh-CN" altLang="en-US" sz="1800">
                <a:solidFill>
                  <a:prstClr val="white"/>
                </a:solidFill>
                <a:effectLst>
                  <a:outerShdw blurRad="38100" dist="38100" dir="2700000" algn="tl">
                    <a:srgbClr val="000000">
                      <a:alpha val="43137"/>
                    </a:srgbClr>
                  </a:outerShdw>
                </a:effectLst>
              </a:endParaRPr>
            </a:p>
          </p:txBody>
        </p:sp>
        <p:sp>
          <p:nvSpPr>
            <p:cNvPr id="33" name="TextBox 33"/>
            <p:cNvSpPr txBox="1"/>
            <p:nvPr/>
          </p:nvSpPr>
          <p:spPr>
            <a:xfrm>
              <a:off x="440404" y="5589827"/>
              <a:ext cx="900112" cy="377749"/>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800" dirty="0" smtClean="0">
                  <a:solidFill>
                    <a:prstClr val="white"/>
                  </a:solidFill>
                  <a:effectLst>
                    <a:outerShdw blurRad="38100" dist="38100" dir="2700000" algn="tl">
                      <a:srgbClr val="000000">
                        <a:alpha val="43137"/>
                      </a:srgbClr>
                    </a:outerShdw>
                  </a:effectLst>
                </a:rPr>
                <a:t>53 km</a:t>
              </a:r>
              <a:endParaRPr lang="zh-CN" altLang="en-US" sz="1800" dirty="0">
                <a:solidFill>
                  <a:prstClr val="white"/>
                </a:solidFill>
                <a:effectLst>
                  <a:outerShdw blurRad="38100" dist="38100" dir="2700000" algn="tl">
                    <a:srgbClr val="000000">
                      <a:alpha val="43137"/>
                    </a:srgbClr>
                  </a:outerShdw>
                </a:effectLst>
              </a:endParaRPr>
            </a:p>
          </p:txBody>
        </p:sp>
        <p:sp>
          <p:nvSpPr>
            <p:cNvPr id="34" name="TextBox 34"/>
            <p:cNvSpPr txBox="1"/>
            <p:nvPr/>
          </p:nvSpPr>
          <p:spPr>
            <a:xfrm>
              <a:off x="3832135" y="4879513"/>
              <a:ext cx="1435679" cy="377749"/>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800" dirty="0" smtClean="0">
                  <a:solidFill>
                    <a:prstClr val="white"/>
                  </a:solidFill>
                  <a:effectLst>
                    <a:outerShdw blurRad="38100" dist="38100" dir="2700000" algn="tl">
                      <a:srgbClr val="000000">
                        <a:alpha val="43137"/>
                      </a:srgbClr>
                    </a:outerShdw>
                  </a:effectLst>
                </a:rPr>
                <a:t>Hong Kong</a:t>
              </a:r>
              <a:endParaRPr lang="zh-CN" altLang="en-US" sz="1800" dirty="0">
                <a:solidFill>
                  <a:prstClr val="white"/>
                </a:solidFill>
                <a:effectLst>
                  <a:outerShdw blurRad="38100" dist="38100" dir="2700000" algn="tl">
                    <a:srgbClr val="000000">
                      <a:alpha val="43137"/>
                    </a:srgbClr>
                  </a:outerShdw>
                </a:effectLst>
              </a:endParaRPr>
            </a:p>
          </p:txBody>
        </p:sp>
        <p:sp>
          <p:nvSpPr>
            <p:cNvPr id="35" name="TextBox 35"/>
            <p:cNvSpPr txBox="1"/>
            <p:nvPr/>
          </p:nvSpPr>
          <p:spPr>
            <a:xfrm>
              <a:off x="3174078" y="5212070"/>
              <a:ext cx="823912" cy="314792"/>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400" smtClean="0">
                  <a:solidFill>
                    <a:prstClr val="white"/>
                  </a:solidFill>
                  <a:effectLst>
                    <a:outerShdw blurRad="38100" dist="38100" dir="2700000" algn="tl">
                      <a:srgbClr val="000000">
                        <a:alpha val="43137"/>
                      </a:srgbClr>
                    </a:outerShdw>
                  </a:effectLst>
                </a:rPr>
                <a:t>Macau</a:t>
              </a:r>
              <a:endParaRPr lang="zh-CN" altLang="en-US" sz="1400">
                <a:solidFill>
                  <a:prstClr val="white"/>
                </a:solidFill>
                <a:effectLst>
                  <a:outerShdw blurRad="38100" dist="38100" dir="2700000" algn="tl">
                    <a:srgbClr val="000000">
                      <a:alpha val="43137"/>
                    </a:srgbClr>
                  </a:outerShdw>
                </a:effectLst>
              </a:endParaRPr>
            </a:p>
          </p:txBody>
        </p:sp>
        <p:sp>
          <p:nvSpPr>
            <p:cNvPr id="36" name="TextBox 36"/>
            <p:cNvSpPr txBox="1"/>
            <p:nvPr/>
          </p:nvSpPr>
          <p:spPr>
            <a:xfrm>
              <a:off x="2765164" y="3136802"/>
              <a:ext cx="1600853" cy="377749"/>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800" dirty="0" err="1" smtClean="0">
                  <a:solidFill>
                    <a:prstClr val="white"/>
                  </a:solidFill>
                  <a:effectLst>
                    <a:outerShdw blurRad="38100" dist="38100" dir="2700000" algn="tl">
                      <a:srgbClr val="000000">
                        <a:alpha val="43137"/>
                      </a:srgbClr>
                    </a:outerShdw>
                  </a:effectLst>
                </a:rPr>
                <a:t>Guang</a:t>
              </a:r>
              <a:r>
                <a:rPr lang="en-US" altLang="zh-CN" sz="1800" dirty="0" smtClean="0">
                  <a:solidFill>
                    <a:prstClr val="white"/>
                  </a:solidFill>
                  <a:effectLst>
                    <a:outerShdw blurRad="38100" dist="38100" dir="2700000" algn="tl">
                      <a:srgbClr val="000000">
                        <a:alpha val="43137"/>
                      </a:srgbClr>
                    </a:outerShdw>
                  </a:effectLst>
                </a:rPr>
                <a:t> Zhou</a:t>
              </a:r>
              <a:endParaRPr lang="zh-CN" altLang="en-US" sz="1800" dirty="0">
                <a:solidFill>
                  <a:prstClr val="white"/>
                </a:solidFill>
                <a:effectLst>
                  <a:outerShdw blurRad="38100" dist="38100" dir="2700000" algn="tl">
                    <a:srgbClr val="000000">
                      <a:alpha val="43137"/>
                    </a:srgbClr>
                  </a:outerShdw>
                </a:effectLst>
              </a:endParaRPr>
            </a:p>
          </p:txBody>
        </p:sp>
        <p:sp>
          <p:nvSpPr>
            <p:cNvPr id="37" name="TextBox 37"/>
            <p:cNvSpPr txBox="1"/>
            <p:nvPr/>
          </p:nvSpPr>
          <p:spPr>
            <a:xfrm>
              <a:off x="3701128" y="3894676"/>
              <a:ext cx="1304923" cy="314792"/>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400" dirty="0" smtClean="0">
                  <a:solidFill>
                    <a:prstClr val="white"/>
                  </a:solidFill>
                  <a:effectLst>
                    <a:outerShdw blurRad="38100" dist="38100" dir="2700000" algn="tl">
                      <a:srgbClr val="000000">
                        <a:alpha val="43137"/>
                      </a:srgbClr>
                    </a:outerShdw>
                  </a:effectLst>
                </a:rPr>
                <a:t>Shen Zhen</a:t>
              </a:r>
              <a:endParaRPr lang="zh-CN" altLang="en-US" sz="1400" dirty="0">
                <a:solidFill>
                  <a:prstClr val="white"/>
                </a:solidFill>
                <a:effectLst>
                  <a:outerShdw blurRad="38100" dist="38100" dir="2700000" algn="tl">
                    <a:srgbClr val="000000">
                      <a:alpha val="43137"/>
                    </a:srgbClr>
                  </a:outerShdw>
                </a:effectLst>
              </a:endParaRPr>
            </a:p>
          </p:txBody>
        </p:sp>
        <p:pic>
          <p:nvPicPr>
            <p:cNvPr id="120888" name="Picture 3" descr="D:\大亚湾二期\Conference\报告材料\airportblu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790" y="4512939"/>
              <a:ext cx="342090" cy="3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89" name="Picture 3" descr="D:\大亚湾二期\Conference\报告材料\airportblu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9701" y="4103415"/>
              <a:ext cx="342090" cy="3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90" name="Picture 3" descr="D:\大亚湾二期\Conference\报告材料\airportblu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8274" y="2890633"/>
              <a:ext cx="342090" cy="3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91" name="Picture 3" descr="D:\大亚湾二期\Conference\报告材料\airportblu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0364" y="5100497"/>
              <a:ext cx="342090" cy="3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92" name="Picture 3" descr="D:\大亚湾二期\Conference\报告材料\airportblu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4687" y="4341895"/>
              <a:ext cx="342090" cy="3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5"/>
            <p:cNvSpPr txBox="1"/>
            <p:nvPr/>
          </p:nvSpPr>
          <p:spPr>
            <a:xfrm>
              <a:off x="2940717" y="4469250"/>
              <a:ext cx="1152524" cy="314792"/>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400" smtClean="0">
                  <a:solidFill>
                    <a:prstClr val="white"/>
                  </a:solidFill>
                  <a:effectLst>
                    <a:outerShdw blurRad="38100" dist="38100" dir="2700000" algn="tl">
                      <a:srgbClr val="000000">
                        <a:alpha val="43137"/>
                      </a:srgbClr>
                    </a:outerShdw>
                  </a:effectLst>
                </a:rPr>
                <a:t>Zhu Hai</a:t>
              </a:r>
              <a:endParaRPr lang="zh-CN" altLang="en-US" sz="1400">
                <a:solidFill>
                  <a:prstClr val="white"/>
                </a:solidFill>
                <a:effectLst>
                  <a:outerShdw blurRad="38100" dist="38100" dir="2700000" algn="tl">
                    <a:srgbClr val="000000">
                      <a:alpha val="43137"/>
                    </a:srgbClr>
                  </a:outerShdw>
                </a:effectLst>
              </a:endParaRPr>
            </a:p>
          </p:txBody>
        </p:sp>
        <p:sp>
          <p:nvSpPr>
            <p:cNvPr id="120894" name="椭圆 44"/>
            <p:cNvSpPr>
              <a:spLocks noChangeArrowheads="1"/>
            </p:cNvSpPr>
            <p:nvPr/>
          </p:nvSpPr>
          <p:spPr bwMode="auto">
            <a:xfrm>
              <a:off x="1363331" y="5437134"/>
              <a:ext cx="180000" cy="180000"/>
            </a:xfrm>
            <a:prstGeom prst="ellipse">
              <a:avLst/>
            </a:prstGeom>
            <a:solidFill>
              <a:schemeClr val="accent2"/>
            </a:solidFill>
            <a:ln w="28575" algn="ctr">
              <a:solidFill>
                <a:srgbClr val="FF0000"/>
              </a:solidFill>
              <a:round/>
              <a:headEnd/>
              <a:tailEnd/>
            </a:ln>
          </p:spPr>
          <p:txBody>
            <a:bodyPr/>
            <a:lstStyle>
              <a:lvl1pPr eaLnBrk="0" hangingPunct="0">
                <a:buFont typeface="Arial" panose="020B0604020202020204" pitchFamily="34" charset="0"/>
                <a:buChar char="•"/>
                <a:defRPr sz="3200">
                  <a:solidFill>
                    <a:srgbClr val="0004CD"/>
                  </a:solidFill>
                  <a:latin typeface="Calibri" panose="020F0502020204030204" pitchFamily="34" charset="0"/>
                  <a:ea typeface="楷体" panose="02010609060101010101" pitchFamily="49" charset="-122"/>
                </a:defRPr>
              </a:lvl1pPr>
              <a:lvl2pPr marL="742950" indent="-285750" eaLnBrk="0" hangingPunct="0">
                <a:buFont typeface="Arial" panose="020B0604020202020204" pitchFamily="34" charset="0"/>
                <a:buChar char="–"/>
                <a:defRPr sz="2800">
                  <a:solidFill>
                    <a:srgbClr val="0004CD"/>
                  </a:solidFill>
                  <a:latin typeface="Calibri" panose="020F0502020204030204" pitchFamily="34" charset="0"/>
                  <a:ea typeface="楷体" panose="02010609060101010101" pitchFamily="49" charset="-122"/>
                </a:defRPr>
              </a:lvl2pPr>
              <a:lvl3pPr marL="1143000" indent="-228600" eaLnBrk="0" hangingPunct="0">
                <a:buFont typeface="Arial" panose="020B0604020202020204" pitchFamily="34" charset="0"/>
                <a:buChar char="•"/>
                <a:defRPr sz="2400">
                  <a:solidFill>
                    <a:srgbClr val="0004CD"/>
                  </a:solidFill>
                  <a:latin typeface="Calibri" panose="020F0502020204030204" pitchFamily="34" charset="0"/>
                  <a:ea typeface="楷体" panose="02010609060101010101" pitchFamily="49" charset="-122"/>
                </a:defRPr>
              </a:lvl3pPr>
              <a:lvl4pPr marL="16002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4pPr>
              <a:lvl5pPr marL="20574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9pPr>
            </a:lstStyle>
            <a:p>
              <a:pPr>
                <a:spcBef>
                  <a:spcPct val="0"/>
                </a:spcBef>
                <a:buClrTx/>
                <a:buSzTx/>
                <a:buFontTx/>
                <a:buNone/>
              </a:pPr>
              <a:endParaRPr lang="zh-CN" altLang="en-US" sz="1800" b="0">
                <a:solidFill>
                  <a:srgbClr val="000000"/>
                </a:solidFill>
                <a:latin typeface="Arial" panose="020B0604020202020204" pitchFamily="34" charset="0"/>
                <a:ea typeface="宋体" panose="02010600030101010101" pitchFamily="2" charset="-122"/>
              </a:endParaRPr>
            </a:p>
          </p:txBody>
        </p:sp>
        <p:cxnSp>
          <p:nvCxnSpPr>
            <p:cNvPr id="120895" name="直接连接符 45"/>
            <p:cNvCxnSpPr>
              <a:cxnSpLocks noChangeShapeType="1"/>
            </p:cNvCxnSpPr>
            <p:nvPr/>
          </p:nvCxnSpPr>
          <p:spPr bwMode="auto">
            <a:xfrm>
              <a:off x="1448331" y="5517237"/>
              <a:ext cx="891418" cy="360040"/>
            </a:xfrm>
            <a:prstGeom prst="line">
              <a:avLst/>
            </a:prstGeom>
            <a:noFill/>
            <a:ln w="28575"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896" name="直接连接符 46"/>
            <p:cNvCxnSpPr>
              <a:cxnSpLocks noChangeShapeType="1"/>
            </p:cNvCxnSpPr>
            <p:nvPr/>
          </p:nvCxnSpPr>
          <p:spPr bwMode="auto">
            <a:xfrm flipH="1">
              <a:off x="1016284" y="5517236"/>
              <a:ext cx="432047" cy="813447"/>
            </a:xfrm>
            <a:prstGeom prst="line">
              <a:avLst/>
            </a:prstGeom>
            <a:noFill/>
            <a:ln w="28575"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897" name="直接箭头连接符 47"/>
            <p:cNvCxnSpPr>
              <a:cxnSpLocks noChangeShapeType="1"/>
              <a:endCxn id="120894" idx="7"/>
            </p:cNvCxnSpPr>
            <p:nvPr/>
          </p:nvCxnSpPr>
          <p:spPr bwMode="auto">
            <a:xfrm flipH="1">
              <a:off x="1516971" y="3406802"/>
              <a:ext cx="1222716" cy="2056690"/>
            </a:xfrm>
            <a:prstGeom prst="straightConnector1">
              <a:avLst/>
            </a:prstGeom>
            <a:noFill/>
            <a:ln w="28575"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8"/>
            <p:cNvSpPr txBox="1"/>
            <p:nvPr/>
          </p:nvSpPr>
          <p:spPr>
            <a:xfrm>
              <a:off x="2413668" y="3697860"/>
              <a:ext cx="1333499" cy="377750"/>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800" b="0" dirty="0" smtClean="0">
                  <a:solidFill>
                    <a:prstClr val="white"/>
                  </a:solidFill>
                  <a:effectLst>
                    <a:outerShdw blurRad="38100" dist="38100" dir="2700000" algn="tl">
                      <a:srgbClr val="000000">
                        <a:alpha val="43137"/>
                      </a:srgbClr>
                    </a:outerShdw>
                  </a:effectLst>
                  <a:latin typeface="Calibri"/>
                </a:rPr>
                <a:t>2.5 h drive</a:t>
              </a:r>
              <a:endParaRPr lang="zh-CN" altLang="en-US" sz="1800" b="0" dirty="0">
                <a:solidFill>
                  <a:prstClr val="white"/>
                </a:solidFill>
                <a:effectLst>
                  <a:outerShdw blurRad="38100" dist="38100" dir="2700000" algn="tl">
                    <a:srgbClr val="000000">
                      <a:alpha val="43137"/>
                    </a:srgbClr>
                  </a:outerShdw>
                </a:effectLst>
                <a:latin typeface="Calibri"/>
              </a:endParaRPr>
            </a:p>
          </p:txBody>
        </p:sp>
        <p:sp>
          <p:nvSpPr>
            <p:cNvPr id="120899" name="椭圆 37"/>
            <p:cNvSpPr>
              <a:spLocks noChangeArrowheads="1"/>
            </p:cNvSpPr>
            <p:nvPr/>
          </p:nvSpPr>
          <p:spPr bwMode="auto">
            <a:xfrm>
              <a:off x="5062665" y="3960852"/>
              <a:ext cx="360000" cy="360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buFont typeface="Arial" panose="020B0604020202020204" pitchFamily="34" charset="0"/>
                <a:buChar char="•"/>
                <a:defRPr sz="3200">
                  <a:solidFill>
                    <a:srgbClr val="0004CD"/>
                  </a:solidFill>
                  <a:latin typeface="Calibri" panose="020F0502020204030204" pitchFamily="34" charset="0"/>
                  <a:ea typeface="楷体" panose="02010609060101010101" pitchFamily="49" charset="-122"/>
                </a:defRPr>
              </a:lvl1pPr>
              <a:lvl2pPr marL="742950" indent="-285750" eaLnBrk="0" hangingPunct="0">
                <a:buFont typeface="Arial" panose="020B0604020202020204" pitchFamily="34" charset="0"/>
                <a:buChar char="–"/>
                <a:defRPr sz="2800">
                  <a:solidFill>
                    <a:srgbClr val="0004CD"/>
                  </a:solidFill>
                  <a:latin typeface="Calibri" panose="020F0502020204030204" pitchFamily="34" charset="0"/>
                  <a:ea typeface="楷体" panose="02010609060101010101" pitchFamily="49" charset="-122"/>
                </a:defRPr>
              </a:lvl2pPr>
              <a:lvl3pPr marL="1143000" indent="-228600" eaLnBrk="0" hangingPunct="0">
                <a:buFont typeface="Arial" panose="020B0604020202020204" pitchFamily="34" charset="0"/>
                <a:buChar char="•"/>
                <a:defRPr sz="2400">
                  <a:solidFill>
                    <a:srgbClr val="0004CD"/>
                  </a:solidFill>
                  <a:latin typeface="Calibri" panose="020F0502020204030204" pitchFamily="34" charset="0"/>
                  <a:ea typeface="楷体" panose="02010609060101010101" pitchFamily="49" charset="-122"/>
                </a:defRPr>
              </a:lvl3pPr>
              <a:lvl4pPr marL="16002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4pPr>
              <a:lvl5pPr marL="20574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9pPr>
            </a:lstStyle>
            <a:p>
              <a:pPr>
                <a:spcBef>
                  <a:spcPct val="0"/>
                </a:spcBef>
                <a:buClrTx/>
                <a:buSzTx/>
                <a:buFontTx/>
                <a:buNone/>
              </a:pPr>
              <a:endParaRPr lang="zh-CN" altLang="en-US" sz="1800" b="0">
                <a:solidFill>
                  <a:srgbClr val="000000"/>
                </a:solidFill>
                <a:latin typeface="Arial" panose="020B0604020202020204" pitchFamily="34" charset="0"/>
                <a:ea typeface="宋体" panose="02010600030101010101" pitchFamily="2" charset="-122"/>
              </a:endParaRPr>
            </a:p>
          </p:txBody>
        </p:sp>
      </p:grpSp>
      <p:sp>
        <p:nvSpPr>
          <p:cNvPr id="23" name="TextBox 7"/>
          <p:cNvSpPr txBox="1"/>
          <p:nvPr/>
        </p:nvSpPr>
        <p:spPr>
          <a:xfrm>
            <a:off x="143132" y="3043727"/>
            <a:ext cx="2136478" cy="923330"/>
          </a:xfrm>
          <a:prstGeom prst="rect">
            <a:avLst/>
          </a:prstGeom>
          <a:solidFill>
            <a:srgbClr val="FFC000"/>
          </a:solidFill>
          <a:effectLst>
            <a:outerShdw blurRad="50800" dist="38100" dir="2700000" algn="tl" rotWithShape="0">
              <a:schemeClr val="bg1">
                <a:alpha val="40000"/>
              </a:schemeClr>
            </a:outerShdw>
          </a:effec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800" dirty="0" err="1" smtClean="0">
                <a:solidFill>
                  <a:srgbClr val="FF0000"/>
                </a:solidFill>
                <a:effectLst>
                  <a:outerShdw blurRad="38100" dist="38100" dir="2700000" algn="tl">
                    <a:srgbClr val="000000">
                      <a:alpha val="43137"/>
                    </a:srgbClr>
                  </a:outerShdw>
                </a:effectLst>
                <a:latin typeface="Calibri"/>
              </a:rPr>
              <a:t>Kaiping</a:t>
            </a:r>
            <a:r>
              <a:rPr lang="en-US" altLang="zh-CN" sz="1800" dirty="0" smtClean="0">
                <a:solidFill>
                  <a:srgbClr val="FF0000"/>
                </a:solidFill>
                <a:effectLst>
                  <a:outerShdw blurRad="38100" dist="38100" dir="2700000" algn="tl">
                    <a:srgbClr val="000000">
                      <a:alpha val="43137"/>
                    </a:srgbClr>
                  </a:outerShdw>
                </a:effectLst>
                <a:latin typeface="Calibri"/>
              </a:rPr>
              <a:t>,</a:t>
            </a:r>
          </a:p>
          <a:p>
            <a:pPr>
              <a:buClrTx/>
              <a:buSzTx/>
              <a:buFontTx/>
              <a:buNone/>
              <a:defRPr/>
            </a:pPr>
            <a:r>
              <a:rPr lang="en-US" altLang="zh-CN" sz="1800" dirty="0" smtClean="0">
                <a:solidFill>
                  <a:srgbClr val="FF0000"/>
                </a:solidFill>
                <a:effectLst>
                  <a:outerShdw blurRad="38100" dist="38100" dir="2700000" algn="tl">
                    <a:srgbClr val="000000">
                      <a:alpha val="43137"/>
                    </a:srgbClr>
                  </a:outerShdw>
                </a:effectLst>
                <a:latin typeface="Calibri"/>
              </a:rPr>
              <a:t>Jiang Men city,</a:t>
            </a:r>
          </a:p>
          <a:p>
            <a:pPr>
              <a:buClrTx/>
              <a:buSzTx/>
              <a:buFontTx/>
              <a:buNone/>
              <a:defRPr/>
            </a:pPr>
            <a:r>
              <a:rPr lang="en-US" altLang="zh-CN" sz="1800" dirty="0" smtClean="0">
                <a:solidFill>
                  <a:srgbClr val="FF0000"/>
                </a:solidFill>
                <a:effectLst>
                  <a:outerShdw blurRad="38100" dist="38100" dir="2700000" algn="tl">
                    <a:srgbClr val="000000">
                      <a:alpha val="43137"/>
                    </a:srgbClr>
                  </a:outerShdw>
                </a:effectLst>
                <a:latin typeface="Calibri"/>
              </a:rPr>
              <a:t>Guangdong Province </a:t>
            </a:r>
            <a:endParaRPr lang="zh-CN" altLang="en-US" sz="1800" dirty="0">
              <a:solidFill>
                <a:srgbClr val="FF0000"/>
              </a:solidFill>
              <a:effectLst>
                <a:outerShdw blurRad="38100" dist="38100" dir="2700000" algn="tl">
                  <a:srgbClr val="000000">
                    <a:alpha val="43137"/>
                  </a:srgbClr>
                </a:outerShdw>
              </a:effectLst>
              <a:latin typeface="Calibri"/>
            </a:endParaRPr>
          </a:p>
        </p:txBody>
      </p:sp>
      <p:sp>
        <p:nvSpPr>
          <p:cNvPr id="51" name="灯片编号占位符 3"/>
          <p:cNvSpPr>
            <a:spLocks noGrp="1"/>
          </p:cNvSpPr>
          <p:nvPr>
            <p:ph type="sldNum" sz="quarter" idx="4294967295"/>
          </p:nvPr>
        </p:nvSpPr>
        <p:spPr>
          <a:xfrm>
            <a:off x="6553200" y="6453188"/>
            <a:ext cx="2133600" cy="365125"/>
          </a:xfrm>
          <a:prstGeom prst="rect">
            <a:avLst/>
          </a:prstGeom>
        </p:spPr>
        <p:txBody>
          <a:bodyPr/>
          <a:lstStyle>
            <a:lvl1pPr eaLnBrk="0" hangingPunct="0">
              <a:defRPr sz="2000" b="1">
                <a:solidFill>
                  <a:srgbClr val="0000CC"/>
                </a:solidFill>
                <a:latin typeface="Times New Roman" panose="02020603050405020304" pitchFamily="18" charset="0"/>
                <a:ea typeface="宋体" panose="02010600030101010101" pitchFamily="2" charset="-122"/>
              </a:defRPr>
            </a:lvl1pPr>
            <a:lvl2pPr marL="742950" indent="-285750" eaLnBrk="0" hangingPunct="0">
              <a:defRPr sz="2000" b="1">
                <a:solidFill>
                  <a:srgbClr val="0000CC"/>
                </a:solidFill>
                <a:latin typeface="Times New Roman" panose="02020603050405020304" pitchFamily="18" charset="0"/>
                <a:ea typeface="宋体" panose="02010600030101010101" pitchFamily="2" charset="-122"/>
              </a:defRPr>
            </a:lvl2pPr>
            <a:lvl3pPr marL="1143000" indent="-228600" eaLnBrk="0" hangingPunct="0">
              <a:defRPr sz="2000" b="1">
                <a:solidFill>
                  <a:srgbClr val="0000CC"/>
                </a:solidFill>
                <a:latin typeface="Times New Roman" panose="02020603050405020304" pitchFamily="18" charset="0"/>
                <a:ea typeface="宋体" panose="02010600030101010101" pitchFamily="2" charset="-122"/>
              </a:defRPr>
            </a:lvl3pPr>
            <a:lvl4pPr marL="1600200" indent="-228600" eaLnBrk="0" hangingPunct="0">
              <a:defRPr sz="2000" b="1">
                <a:solidFill>
                  <a:srgbClr val="0000CC"/>
                </a:solidFill>
                <a:latin typeface="Times New Roman" panose="02020603050405020304" pitchFamily="18" charset="0"/>
                <a:ea typeface="宋体" panose="02010600030101010101" pitchFamily="2" charset="-122"/>
              </a:defRPr>
            </a:lvl4pPr>
            <a:lvl5pPr marL="2057400" indent="-228600" eaLnBrk="0" hangingPunct="0">
              <a:defRPr sz="2000" b="1">
                <a:solidFill>
                  <a:srgbClr val="0000CC"/>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rgbClr val="FF9900"/>
              </a:buClr>
              <a:buSzPct val="75000"/>
              <a:buFont typeface="Wingdings" panose="05000000000000000000" pitchFamily="2" charset="2"/>
              <a:defRPr sz="2000" b="1">
                <a:solidFill>
                  <a:srgbClr val="0000CC"/>
                </a:solidFill>
                <a:latin typeface="Times New Roman" panose="02020603050405020304" pitchFamily="18" charset="0"/>
                <a:ea typeface="宋体" panose="02010600030101010101" pitchFamily="2" charset="-122"/>
              </a:defRPr>
            </a:lvl9pPr>
          </a:lstStyle>
          <a:p>
            <a:pPr eaLnBrk="1" hangingPunct="1"/>
            <a:fld id="{69C82708-4E8E-448D-9D2F-B0B6473CC217}" type="slidenum">
              <a:rPr lang="zh-CN" altLang="en-US" sz="1400">
                <a:solidFill>
                  <a:srgbClr val="898989"/>
                </a:solidFill>
                <a:latin typeface="Calibri" panose="020F0502020204030204" pitchFamily="34" charset="0"/>
              </a:rPr>
              <a:pPr eaLnBrk="1" hangingPunct="1"/>
              <a:t>17</a:t>
            </a:fld>
            <a:endParaRPr lang="zh-CN" altLang="en-US" sz="1400">
              <a:solidFill>
                <a:srgbClr val="898989"/>
              </a:solidFill>
              <a:latin typeface="Calibri" panose="020F0502020204030204" pitchFamily="34" charset="0"/>
            </a:endParaRPr>
          </a:p>
        </p:txBody>
      </p:sp>
      <p:sp>
        <p:nvSpPr>
          <p:cNvPr id="120868" name="Picture 2" descr="D:\EH3_4_detector_diamond_IMG_2019.jpg"/>
          <p:cNvSpPr>
            <a:spLocks noChangeAspect="1" noChangeArrowheads="1"/>
          </p:cNvSpPr>
          <p:nvPr/>
        </p:nvSpPr>
        <p:spPr bwMode="auto">
          <a:xfrm>
            <a:off x="5612318" y="4503786"/>
            <a:ext cx="10652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Font typeface="Arial" panose="020B0604020202020204" pitchFamily="34" charset="0"/>
              <a:buChar char="•"/>
              <a:defRPr sz="3200">
                <a:solidFill>
                  <a:srgbClr val="0004CD"/>
                </a:solidFill>
                <a:latin typeface="Calibri" panose="020F0502020204030204" pitchFamily="34" charset="0"/>
                <a:ea typeface="楷体" panose="02010609060101010101" pitchFamily="49" charset="-122"/>
              </a:defRPr>
            </a:lvl1pPr>
            <a:lvl2pPr marL="742950" indent="-285750" eaLnBrk="0" hangingPunct="0">
              <a:buFont typeface="Arial" panose="020B0604020202020204" pitchFamily="34" charset="0"/>
              <a:buChar char="–"/>
              <a:defRPr sz="2800">
                <a:solidFill>
                  <a:srgbClr val="0004CD"/>
                </a:solidFill>
                <a:latin typeface="Calibri" panose="020F0502020204030204" pitchFamily="34" charset="0"/>
                <a:ea typeface="楷体" panose="02010609060101010101" pitchFamily="49" charset="-122"/>
              </a:defRPr>
            </a:lvl2pPr>
            <a:lvl3pPr marL="1143000" indent="-228600" eaLnBrk="0" hangingPunct="0">
              <a:buFont typeface="Arial" panose="020B0604020202020204" pitchFamily="34" charset="0"/>
              <a:buChar char="•"/>
              <a:defRPr sz="2400">
                <a:solidFill>
                  <a:srgbClr val="0004CD"/>
                </a:solidFill>
                <a:latin typeface="Calibri" panose="020F0502020204030204" pitchFamily="34" charset="0"/>
                <a:ea typeface="楷体" panose="02010609060101010101" pitchFamily="49" charset="-122"/>
              </a:defRPr>
            </a:lvl3pPr>
            <a:lvl4pPr marL="16002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4pPr>
            <a:lvl5pPr marL="20574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9pPr>
          </a:lstStyle>
          <a:p>
            <a:pPr eaLnBrk="1" hangingPunct="1">
              <a:buFont typeface="Wingdings" panose="05000000000000000000" pitchFamily="2" charset="2"/>
              <a:buNone/>
            </a:pPr>
            <a:endParaRPr lang="zh-CN" altLang="en-US" sz="2000">
              <a:solidFill>
                <a:srgbClr val="0000CC"/>
              </a:solidFill>
              <a:latin typeface="Times New Roman" panose="02020603050405020304" pitchFamily="18" charset="0"/>
              <a:ea typeface="宋体" panose="02010600030101010101" pitchFamily="2" charset="-122"/>
            </a:endParaRPr>
          </a:p>
        </p:txBody>
      </p:sp>
      <p:cxnSp>
        <p:nvCxnSpPr>
          <p:cNvPr id="3" name="直接箭头连接符 2"/>
          <p:cNvCxnSpPr/>
          <p:nvPr/>
        </p:nvCxnSpPr>
        <p:spPr>
          <a:xfrm flipV="1">
            <a:off x="5358320" y="2941686"/>
            <a:ext cx="90487" cy="1079500"/>
          </a:xfrm>
          <a:prstGeom prst="straightConnector1">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flipH="1" flipV="1">
            <a:off x="5448807" y="2941685"/>
            <a:ext cx="754063" cy="781051"/>
          </a:xfrm>
          <a:prstGeom prst="straightConnector1">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H="1" flipV="1">
            <a:off x="5448807" y="2941686"/>
            <a:ext cx="2265363" cy="565151"/>
          </a:xfrm>
          <a:prstGeom prst="straightConnector1">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120193" y="2641649"/>
            <a:ext cx="2087562" cy="307777"/>
          </a:xfrm>
          <a:prstGeom prst="rect">
            <a:avLst/>
          </a:prstGeom>
          <a:noFill/>
        </p:spPr>
        <p:txBody>
          <a:bodyPr>
            <a:spAutoFit/>
          </a:bodyPr>
          <a:ls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buClrTx/>
              <a:buSzTx/>
              <a:buFontTx/>
              <a:buNone/>
              <a:defRPr/>
            </a:pPr>
            <a:r>
              <a:rPr lang="en-US" altLang="zh-CN" sz="1400" dirty="0" smtClean="0">
                <a:solidFill>
                  <a:prstClr val="white"/>
                </a:solidFill>
                <a:effectLst>
                  <a:outerShdw blurRad="38100" dist="38100" dir="2700000" algn="tl">
                    <a:srgbClr val="000000">
                      <a:alpha val="43137"/>
                    </a:srgbClr>
                  </a:outerShdw>
                </a:effectLst>
                <a:latin typeface="Calibri"/>
              </a:rPr>
              <a:t>Previous site candidate</a:t>
            </a:r>
            <a:endParaRPr lang="zh-CN" altLang="en-US" sz="1400" dirty="0">
              <a:solidFill>
                <a:prstClr val="white"/>
              </a:solidFill>
              <a:effectLst>
                <a:outerShdw blurRad="38100" dist="38100" dir="2700000" algn="tl">
                  <a:srgbClr val="000000">
                    <a:alpha val="43137"/>
                  </a:srgbClr>
                </a:outerShdw>
              </a:effectLst>
              <a:latin typeface="Calibri"/>
            </a:endParaRPr>
          </a:p>
        </p:txBody>
      </p:sp>
      <p:sp>
        <p:nvSpPr>
          <p:cNvPr id="120873" name="椭圆 61"/>
          <p:cNvSpPr>
            <a:spLocks noChangeArrowheads="1"/>
          </p:cNvSpPr>
          <p:nvPr/>
        </p:nvSpPr>
        <p:spPr bwMode="auto">
          <a:xfrm>
            <a:off x="5321351" y="2701060"/>
            <a:ext cx="259675" cy="519351"/>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buFont typeface="Arial" panose="020B0604020202020204" pitchFamily="34" charset="0"/>
              <a:buChar char="•"/>
              <a:defRPr sz="3200">
                <a:solidFill>
                  <a:srgbClr val="0004CD"/>
                </a:solidFill>
                <a:latin typeface="Calibri" panose="020F0502020204030204" pitchFamily="34" charset="0"/>
                <a:ea typeface="楷体" panose="02010609060101010101" pitchFamily="49" charset="-122"/>
              </a:defRPr>
            </a:lvl1pPr>
            <a:lvl2pPr marL="742950" indent="-285750" eaLnBrk="0" hangingPunct="0">
              <a:buFont typeface="Arial" panose="020B0604020202020204" pitchFamily="34" charset="0"/>
              <a:buChar char="–"/>
              <a:defRPr sz="2800">
                <a:solidFill>
                  <a:srgbClr val="0004CD"/>
                </a:solidFill>
                <a:latin typeface="Calibri" panose="020F0502020204030204" pitchFamily="34" charset="0"/>
                <a:ea typeface="楷体" panose="02010609060101010101" pitchFamily="49" charset="-122"/>
              </a:defRPr>
            </a:lvl2pPr>
            <a:lvl3pPr marL="1143000" indent="-228600" eaLnBrk="0" hangingPunct="0">
              <a:buFont typeface="Arial" panose="020B0604020202020204" pitchFamily="34" charset="0"/>
              <a:buChar char="•"/>
              <a:defRPr sz="2400">
                <a:solidFill>
                  <a:srgbClr val="0004CD"/>
                </a:solidFill>
                <a:latin typeface="Calibri" panose="020F0502020204030204" pitchFamily="34" charset="0"/>
                <a:ea typeface="楷体" panose="02010609060101010101" pitchFamily="49" charset="-122"/>
              </a:defRPr>
            </a:lvl3pPr>
            <a:lvl4pPr marL="16002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4pPr>
            <a:lvl5pPr marL="20574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9pPr>
          </a:lstStyle>
          <a:p>
            <a:pPr algn="ctr" eaLnBrk="1" hangingPunct="1">
              <a:spcBef>
                <a:spcPct val="0"/>
              </a:spcBef>
              <a:buClrTx/>
              <a:buSzTx/>
              <a:buFontTx/>
              <a:buNone/>
            </a:pPr>
            <a:endParaRPr lang="zh-CN" altLang="en-US" sz="1800" b="0">
              <a:solidFill>
                <a:srgbClr val="0070C0"/>
              </a:solidFill>
            </a:endParaRPr>
          </a:p>
        </p:txBody>
      </p:sp>
      <p:sp>
        <p:nvSpPr>
          <p:cNvPr id="120874" name="矩形 15"/>
          <p:cNvSpPr>
            <a:spLocks noChangeArrowheads="1"/>
          </p:cNvSpPr>
          <p:nvPr/>
        </p:nvSpPr>
        <p:spPr bwMode="auto">
          <a:xfrm>
            <a:off x="191007" y="2496952"/>
            <a:ext cx="2324925"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panose="020B0604020202020204" pitchFamily="34" charset="0"/>
              <a:buChar char="•"/>
              <a:defRPr sz="3200">
                <a:solidFill>
                  <a:srgbClr val="0004CD"/>
                </a:solidFill>
                <a:latin typeface="Calibri" panose="020F0502020204030204" pitchFamily="34" charset="0"/>
                <a:ea typeface="楷体" panose="02010609060101010101" pitchFamily="49" charset="-122"/>
              </a:defRPr>
            </a:lvl1pPr>
            <a:lvl2pPr marL="742950" indent="-285750" eaLnBrk="0" hangingPunct="0">
              <a:buFont typeface="Arial" panose="020B0604020202020204" pitchFamily="34" charset="0"/>
              <a:buChar char="–"/>
              <a:defRPr sz="2800">
                <a:solidFill>
                  <a:srgbClr val="0004CD"/>
                </a:solidFill>
                <a:latin typeface="Calibri" panose="020F0502020204030204" pitchFamily="34" charset="0"/>
                <a:ea typeface="楷体" panose="02010609060101010101" pitchFamily="49" charset="-122"/>
              </a:defRPr>
            </a:lvl2pPr>
            <a:lvl3pPr marL="1143000" indent="-228600" eaLnBrk="0" hangingPunct="0">
              <a:buFont typeface="Arial" panose="020B0604020202020204" pitchFamily="34" charset="0"/>
              <a:buChar char="•"/>
              <a:defRPr sz="2400">
                <a:solidFill>
                  <a:srgbClr val="0004CD"/>
                </a:solidFill>
                <a:latin typeface="Calibri" panose="020F0502020204030204" pitchFamily="34" charset="0"/>
                <a:ea typeface="楷体" panose="02010609060101010101" pitchFamily="49" charset="-122"/>
              </a:defRPr>
            </a:lvl3pPr>
            <a:lvl4pPr marL="16002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4pPr>
            <a:lvl5pPr marL="20574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9pPr>
          </a:lstStyle>
          <a:p>
            <a:pPr eaLnBrk="1" hangingPunct="1">
              <a:buFont typeface="Wingdings" panose="05000000000000000000" pitchFamily="2" charset="2"/>
              <a:buNone/>
            </a:pPr>
            <a:r>
              <a:rPr lang="en-US" altLang="zh-CN" sz="2000">
                <a:solidFill>
                  <a:srgbClr val="0000CC"/>
                </a:solidFill>
                <a:latin typeface="Times New Roman" panose="02020603050405020304" pitchFamily="18" charset="0"/>
                <a:ea typeface="宋体" panose="02010600030101010101" pitchFamily="2" charset="-122"/>
              </a:rPr>
              <a:t>Overburden ~ 700 m</a:t>
            </a:r>
            <a:endParaRPr lang="zh-CN" altLang="en-US" sz="2000">
              <a:solidFill>
                <a:srgbClr val="0000CC"/>
              </a:solidFill>
              <a:latin typeface="Times New Roman" panose="02020603050405020304" pitchFamily="18" charset="0"/>
              <a:ea typeface="宋体" panose="02010600030101010101" pitchFamily="2" charset="-122"/>
            </a:endParaRPr>
          </a:p>
        </p:txBody>
      </p:sp>
      <p:sp>
        <p:nvSpPr>
          <p:cNvPr id="120875" name="矩形 3"/>
          <p:cNvSpPr>
            <a:spLocks noChangeArrowheads="1"/>
          </p:cNvSpPr>
          <p:nvPr/>
        </p:nvSpPr>
        <p:spPr bwMode="auto">
          <a:xfrm>
            <a:off x="5970076" y="2099170"/>
            <a:ext cx="248016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panose="020B0604020202020204" pitchFamily="34" charset="0"/>
              <a:buChar char="•"/>
              <a:defRPr sz="3200">
                <a:solidFill>
                  <a:srgbClr val="0004CD"/>
                </a:solidFill>
                <a:latin typeface="Calibri" panose="020F0502020204030204" pitchFamily="34" charset="0"/>
                <a:ea typeface="楷体" panose="02010609060101010101" pitchFamily="49" charset="-122"/>
              </a:defRPr>
            </a:lvl1pPr>
            <a:lvl2pPr marL="742950" indent="-285750" eaLnBrk="0" hangingPunct="0">
              <a:buFont typeface="Arial" panose="020B0604020202020204" pitchFamily="34" charset="0"/>
              <a:buChar char="–"/>
              <a:defRPr sz="2800">
                <a:solidFill>
                  <a:srgbClr val="0004CD"/>
                </a:solidFill>
                <a:latin typeface="Calibri" panose="020F0502020204030204" pitchFamily="34" charset="0"/>
                <a:ea typeface="楷体" panose="02010609060101010101" pitchFamily="49" charset="-122"/>
              </a:defRPr>
            </a:lvl2pPr>
            <a:lvl3pPr marL="1143000" indent="-228600" eaLnBrk="0" hangingPunct="0">
              <a:buFont typeface="Arial" panose="020B0604020202020204" pitchFamily="34" charset="0"/>
              <a:buChar char="•"/>
              <a:defRPr sz="2400">
                <a:solidFill>
                  <a:srgbClr val="0004CD"/>
                </a:solidFill>
                <a:latin typeface="Calibri" panose="020F0502020204030204" pitchFamily="34" charset="0"/>
                <a:ea typeface="楷体" panose="02010609060101010101" pitchFamily="49" charset="-122"/>
              </a:defRPr>
            </a:lvl3pPr>
            <a:lvl4pPr marL="16002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4pPr>
            <a:lvl5pPr marL="2057400" indent="-228600" eaLnBrk="0" hangingPunct="0">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rgbClr val="0004CD"/>
                </a:solidFill>
                <a:latin typeface="Calibri" panose="020F0502020204030204" pitchFamily="34" charset="0"/>
                <a:ea typeface="楷体" panose="02010609060101010101" pitchFamily="49" charset="-122"/>
              </a:defRPr>
            </a:lvl9pPr>
          </a:lstStyle>
          <a:p>
            <a:pPr eaLnBrk="1" hangingPunct="1">
              <a:buFont typeface="Wingdings" panose="05000000000000000000" pitchFamily="2" charset="2"/>
              <a:buNone/>
            </a:pPr>
            <a:r>
              <a:rPr lang="en-US" altLang="zh-CN" sz="2400" dirty="0">
                <a:solidFill>
                  <a:srgbClr val="C00000"/>
                </a:solidFill>
                <a:latin typeface="Times New Roman" panose="02020603050405020304" pitchFamily="18" charset="0"/>
                <a:ea typeface="宋体" panose="02010600030101010101" pitchFamily="2" charset="-122"/>
              </a:rPr>
              <a:t>by 2020: 26.6 GW</a:t>
            </a:r>
            <a:endParaRPr lang="zh-CN" altLang="en-US" sz="2400" dirty="0">
              <a:solidFill>
                <a:srgbClr val="0000CC"/>
              </a:solidFill>
              <a:latin typeface="Times New Roman" panose="02020603050405020304" pitchFamily="18" charset="0"/>
              <a:ea typeface="宋体" panose="02010600030101010101" pitchFamily="2" charset="-122"/>
            </a:endParaRPr>
          </a:p>
        </p:txBody>
      </p:sp>
      <p:pic>
        <p:nvPicPr>
          <p:cNvPr id="41"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005" y="4077437"/>
            <a:ext cx="1056326" cy="1060784"/>
          </a:xfrm>
          <a:prstGeom prst="rect">
            <a:avLst/>
          </a:prstGeom>
          <a:noFill/>
          <a:ln w="9525">
            <a:noFill/>
            <a:miter lim="800000"/>
            <a:headEnd/>
            <a:tailEnd/>
          </a:ln>
        </p:spPr>
      </p:pic>
      <p:pic>
        <p:nvPicPr>
          <p:cNvPr id="42" name="图片 4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32417" y="3039317"/>
            <a:ext cx="1175555" cy="837583"/>
          </a:xfrm>
          <a:prstGeom prst="rect">
            <a:avLst/>
          </a:prstGeom>
        </p:spPr>
      </p:pic>
      <p:sp>
        <p:nvSpPr>
          <p:cNvPr id="2" name="椭圆 1"/>
          <p:cNvSpPr/>
          <p:nvPr/>
        </p:nvSpPr>
        <p:spPr bwMode="auto">
          <a:xfrm>
            <a:off x="7236298" y="1556792"/>
            <a:ext cx="1530379" cy="456205"/>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charset="-122"/>
            </a:endParaRPr>
          </a:p>
        </p:txBody>
      </p:sp>
      <p:sp>
        <p:nvSpPr>
          <p:cNvPr id="4" name="TextBox 3"/>
          <p:cNvSpPr txBox="1"/>
          <p:nvPr/>
        </p:nvSpPr>
        <p:spPr>
          <a:xfrm>
            <a:off x="5489447" y="5075997"/>
            <a:ext cx="3066715" cy="523220"/>
          </a:xfrm>
          <a:prstGeom prst="rect">
            <a:avLst/>
          </a:prstGeom>
          <a:noFill/>
        </p:spPr>
        <p:txBody>
          <a:bodyPr wrap="none" rtlCol="0">
            <a:spAutoFit/>
          </a:bodyPr>
          <a:lstStyle/>
          <a:p>
            <a:r>
              <a:rPr lang="en-US" altLang="zh-CN" sz="2800" b="1" dirty="0" smtClean="0">
                <a:solidFill>
                  <a:srgbClr val="FFFF00"/>
                </a:solidFill>
              </a:rPr>
              <a:t>Under construction</a:t>
            </a:r>
            <a:endParaRPr lang="en-US" sz="2800" b="1" dirty="0">
              <a:solidFill>
                <a:srgbClr val="FFFF00"/>
              </a:solidFill>
            </a:endParaRPr>
          </a:p>
        </p:txBody>
      </p:sp>
    </p:spTree>
    <p:extLst>
      <p:ext uri="{BB962C8B-B14F-4D97-AF65-F5344CB8AC3E}">
        <p14:creationId xmlns:p14="http://schemas.microsoft.com/office/powerpoint/2010/main" val="41780627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a:xfrm>
            <a:off x="7082400" y="6527433"/>
            <a:ext cx="2133600" cy="476251"/>
          </a:xfrm>
        </p:spPr>
        <p:txBody>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l" eaLnBrk="1" hangingPunct="1"/>
            <a:fld id="{CF09EA03-0417-5745-B551-4FAC50EAE15E}" type="slidenum">
              <a:rPr lang="en-US" altLang="zh-CN">
                <a:solidFill>
                  <a:srgbClr val="898989"/>
                </a:solidFill>
                <a:latin typeface="Calibri" charset="0"/>
              </a:rPr>
              <a:pPr algn="l" eaLnBrk="1" hangingPunct="1"/>
              <a:t>18</a:t>
            </a:fld>
            <a:endParaRPr lang="en-US" altLang="zh-CN">
              <a:solidFill>
                <a:srgbClr val="898989"/>
              </a:solidFill>
              <a:latin typeface="Calibri" charset="0"/>
            </a:endParaRP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 y="925908"/>
            <a:ext cx="9034462" cy="5949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1" name="Text Box 7"/>
          <p:cNvSpPr txBox="1">
            <a:spLocks noChangeArrowheads="1"/>
          </p:cNvSpPr>
          <p:nvPr/>
        </p:nvSpPr>
        <p:spPr bwMode="auto">
          <a:xfrm>
            <a:off x="1192273" y="3415845"/>
            <a:ext cx="1393762" cy="830997"/>
          </a:xfrm>
          <a:prstGeom prst="rect">
            <a:avLst/>
          </a:prstGeom>
          <a:noFill/>
          <a:ln>
            <a:noFill/>
          </a:ln>
          <a:effectLst/>
        </p:spPr>
        <p:txBody>
          <a:bodyPr wrap="square">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ctr" eaLnBrk="1" hangingPunct="1"/>
            <a:r>
              <a:rPr lang="en-US" altLang="zh-CN" sz="2400" dirty="0">
                <a:solidFill>
                  <a:srgbClr val="FF0000"/>
                </a:solidFill>
                <a:latin typeface="Calibri" charset="0"/>
              </a:rPr>
              <a:t>BESIII </a:t>
            </a:r>
            <a:endParaRPr lang="en-US" altLang="zh-CN" sz="2400" dirty="0" smtClean="0">
              <a:solidFill>
                <a:srgbClr val="FF0000"/>
              </a:solidFill>
              <a:latin typeface="Calibri" charset="0"/>
            </a:endParaRPr>
          </a:p>
          <a:p>
            <a:pPr algn="ctr" eaLnBrk="1" hangingPunct="1"/>
            <a:r>
              <a:rPr lang="en-US" altLang="zh-CN" sz="2400" dirty="0" smtClean="0">
                <a:solidFill>
                  <a:srgbClr val="FF0000"/>
                </a:solidFill>
                <a:latin typeface="Calibri" charset="0"/>
              </a:rPr>
              <a:t>detector</a:t>
            </a:r>
            <a:endParaRPr lang="en-US" altLang="zh-CN" sz="2400" dirty="0">
              <a:solidFill>
                <a:srgbClr val="FF0000"/>
              </a:solidFill>
              <a:latin typeface="Calibri" charset="0"/>
            </a:endParaRPr>
          </a:p>
        </p:txBody>
      </p:sp>
      <p:sp>
        <p:nvSpPr>
          <p:cNvPr id="4103" name="Text Box 9"/>
          <p:cNvSpPr txBox="1">
            <a:spLocks noChangeArrowheads="1"/>
          </p:cNvSpPr>
          <p:nvPr/>
        </p:nvSpPr>
        <p:spPr bwMode="auto">
          <a:xfrm rot="19814535">
            <a:off x="6598030" y="1780480"/>
            <a:ext cx="1003300" cy="461665"/>
          </a:xfrm>
          <a:prstGeom prst="rect">
            <a:avLst/>
          </a:prstGeom>
          <a:noFill/>
          <a:ln>
            <a:noFill/>
          </a:ln>
          <a:effectLst/>
        </p:spPr>
        <p:txBody>
          <a:bodyPr>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eaLnBrk="1" hangingPunct="1"/>
            <a:r>
              <a:rPr lang="en-US" altLang="zh-CN" sz="2400" dirty="0">
                <a:solidFill>
                  <a:srgbClr val="FF0000"/>
                </a:solidFill>
                <a:latin typeface="Calibri" charset="0"/>
              </a:rPr>
              <a:t>LINAC</a:t>
            </a:r>
          </a:p>
        </p:txBody>
      </p:sp>
      <p:sp>
        <p:nvSpPr>
          <p:cNvPr id="4105" name="Text Box 13"/>
          <p:cNvSpPr txBox="1">
            <a:spLocks noChangeArrowheads="1"/>
          </p:cNvSpPr>
          <p:nvPr/>
        </p:nvSpPr>
        <p:spPr bwMode="auto">
          <a:xfrm>
            <a:off x="29026" y="939092"/>
            <a:ext cx="5648914" cy="461665"/>
          </a:xfrm>
          <a:prstGeom prst="rect">
            <a:avLst/>
          </a:prstGeom>
          <a:solidFill>
            <a:srgbClr val="FFFF00"/>
          </a:solidFill>
          <a:ln>
            <a:noFill/>
          </a:ln>
          <a:effectLst/>
        </p:spPr>
        <p:txBody>
          <a:bodyPr wrap="square">
            <a:spAutoFit/>
          </a:bodyP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algn="ctr">
              <a:defRPr/>
            </a:pPr>
            <a:r>
              <a:rPr lang="en-US" sz="2400" dirty="0">
                <a:solidFill>
                  <a:srgbClr val="0000FF"/>
                </a:solidFill>
                <a:cs typeface="Comic Sans MS"/>
              </a:rPr>
              <a:t>11 countries, 52 institutions, </a:t>
            </a:r>
            <a:r>
              <a:rPr lang="en-US" sz="2400" dirty="0" smtClean="0">
                <a:solidFill>
                  <a:srgbClr val="0000FF"/>
                </a:solidFill>
                <a:cs typeface="Comic Sans MS"/>
              </a:rPr>
              <a:t>360 authors </a:t>
            </a:r>
            <a:endParaRPr lang="en-US" sz="2400" dirty="0">
              <a:solidFill>
                <a:srgbClr val="0000FF"/>
              </a:solidFill>
              <a:cs typeface="Comic Sans MS"/>
            </a:endParaRPr>
          </a:p>
        </p:txBody>
      </p:sp>
      <p:sp>
        <p:nvSpPr>
          <p:cNvPr id="4108" name="Rectangle 2"/>
          <p:cNvSpPr>
            <a:spLocks noChangeArrowheads="1"/>
          </p:cNvSpPr>
          <p:nvPr/>
        </p:nvSpPr>
        <p:spPr bwMode="auto">
          <a:xfrm>
            <a:off x="71438" y="60104"/>
            <a:ext cx="8858250" cy="762000"/>
          </a:xfrm>
          <a:prstGeom prst="rect">
            <a:avLst/>
          </a:prstGeom>
          <a:solidFill>
            <a:schemeClr val="bg1"/>
          </a:solidFill>
          <a:ln w="9525">
            <a:noFill/>
            <a:miter lim="800000"/>
            <a:headEnd/>
            <a:tailEnd/>
          </a:ln>
        </p:spPr>
        <p:txBody>
          <a:bodyPr anchor="ctr"/>
          <a:lstStyle/>
          <a:p>
            <a:r>
              <a:rPr lang="en-US" altLang="zh-CN" sz="4400" b="1" dirty="0">
                <a:latin typeface="华文楷体"/>
                <a:ea typeface="华文楷体"/>
                <a:cs typeface="华文楷体"/>
              </a:rPr>
              <a:t> </a:t>
            </a:r>
            <a:r>
              <a:rPr lang="zh-CN" altLang="en-US" sz="4400" b="1" dirty="0" smtClean="0">
                <a:latin typeface="华文楷体"/>
                <a:ea typeface="华文楷体"/>
                <a:cs typeface="华文楷体"/>
              </a:rPr>
              <a:t>北京正负电子对撞机</a:t>
            </a:r>
            <a:endParaRPr lang="en-US" altLang="zh-CN" sz="4400" b="1" dirty="0">
              <a:latin typeface="华文楷体"/>
              <a:ea typeface="华文楷体"/>
              <a:cs typeface="华文楷体"/>
            </a:endParaRPr>
          </a:p>
        </p:txBody>
      </p:sp>
      <p:sp>
        <p:nvSpPr>
          <p:cNvPr id="2" name="TextBox 1"/>
          <p:cNvSpPr txBox="1"/>
          <p:nvPr/>
        </p:nvSpPr>
        <p:spPr>
          <a:xfrm>
            <a:off x="3742256" y="4744904"/>
            <a:ext cx="1698301" cy="461665"/>
          </a:xfrm>
          <a:prstGeom prst="rect">
            <a:avLst/>
          </a:prstGeom>
          <a:noFill/>
        </p:spPr>
        <p:txBody>
          <a:bodyPr wrap="none" rtlCol="0">
            <a:spAutoFit/>
          </a:bodyPr>
          <a:lstStyle/>
          <a:p>
            <a:r>
              <a:rPr lang="en-US" sz="2400" dirty="0" smtClean="0">
                <a:solidFill>
                  <a:srgbClr val="FF0000"/>
                </a:solidFill>
              </a:rPr>
              <a:t>Storage ring</a:t>
            </a:r>
            <a:endParaRPr lang="en-US" sz="2400" dirty="0">
              <a:solidFill>
                <a:srgbClr val="FF0000"/>
              </a:solidFill>
            </a:endParaRPr>
          </a:p>
        </p:txBody>
      </p:sp>
      <p:sp>
        <p:nvSpPr>
          <p:cNvPr id="16" name="灯片编号占位符 2"/>
          <p:cNvSpPr txBox="1">
            <a:spLocks/>
          </p:cNvSpPr>
          <p:nvPr/>
        </p:nvSpPr>
        <p:spPr>
          <a:xfrm>
            <a:off x="7111440" y="6562359"/>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0" latinLnBrk="0" hangingPunct="0">
              <a:defRPr sz="1200" kern="1200">
                <a:solidFill>
                  <a:schemeClr val="tx1"/>
                </a:solidFill>
                <a:latin typeface="Arial" charset="0"/>
                <a:ea typeface="宋体" charset="0"/>
                <a:cs typeface="宋体" charset="0"/>
              </a:defRPr>
            </a:lvl1pPr>
            <a:lvl2pPr marL="742950" indent="-285750" algn="l" defTabSz="457200" rtl="0" eaLnBrk="0" latinLnBrk="0" hangingPunct="0">
              <a:defRPr sz="1800" kern="1200">
                <a:solidFill>
                  <a:schemeClr val="tx1"/>
                </a:solidFill>
                <a:latin typeface="Arial" charset="0"/>
                <a:ea typeface="宋体" charset="0"/>
                <a:cs typeface="宋体" charset="0"/>
              </a:defRPr>
            </a:lvl2pPr>
            <a:lvl3pPr marL="1143000" indent="-228600" algn="l" defTabSz="457200" rtl="0" eaLnBrk="0" latinLnBrk="0" hangingPunct="0">
              <a:defRPr sz="1800" kern="1200">
                <a:solidFill>
                  <a:schemeClr val="tx1"/>
                </a:solidFill>
                <a:latin typeface="Arial" charset="0"/>
                <a:ea typeface="宋体" charset="0"/>
                <a:cs typeface="宋体" charset="0"/>
              </a:defRPr>
            </a:lvl3pPr>
            <a:lvl4pPr marL="1600200" indent="-228600" algn="l" defTabSz="457200" rtl="0" eaLnBrk="0" latinLnBrk="0" hangingPunct="0">
              <a:defRPr sz="1800" kern="1200">
                <a:solidFill>
                  <a:schemeClr val="tx1"/>
                </a:solidFill>
                <a:latin typeface="Arial" charset="0"/>
                <a:ea typeface="宋体" charset="0"/>
                <a:cs typeface="宋体" charset="0"/>
              </a:defRPr>
            </a:lvl4pPr>
            <a:lvl5pPr marL="2057400" indent="-228600" algn="l" defTabSz="457200" rtl="0" eaLnBrk="0" latinLnBrk="0" hangingPunct="0">
              <a:defRPr sz="1800" kern="1200">
                <a:solidFill>
                  <a:schemeClr val="tx1"/>
                </a:solidFill>
                <a:latin typeface="Arial" charset="0"/>
                <a:ea typeface="宋体" charset="0"/>
                <a:cs typeface="宋体" charset="0"/>
              </a:defRPr>
            </a:lvl5pPr>
            <a:lvl6pPr marL="25146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6pPr>
            <a:lvl7pPr marL="29718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7pPr>
            <a:lvl8pPr marL="34290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8pPr>
            <a:lvl9pPr marL="3886200" indent="-228600" algn="l" defTabSz="457200" rtl="0" eaLnBrk="0" fontAlgn="base" latinLnBrk="0" hangingPunct="0">
              <a:spcBef>
                <a:spcPct val="0"/>
              </a:spcBef>
              <a:spcAft>
                <a:spcPct val="0"/>
              </a:spcAft>
              <a:defRPr sz="1800" kern="1200">
                <a:solidFill>
                  <a:schemeClr val="tx1"/>
                </a:solidFill>
                <a:latin typeface="Arial" charset="0"/>
                <a:ea typeface="宋体" charset="0"/>
                <a:cs typeface="宋体" charset="0"/>
              </a:defRPr>
            </a:lvl9pPr>
          </a:lstStyle>
          <a:p>
            <a:pPr eaLnBrk="1" hangingPunct="1"/>
            <a:fld id="{40393E8F-6E49-904D-AB08-84DACAFEF5D4}" type="slidenum">
              <a:rPr lang="en-US" altLang="zh-CN" b="1" smtClean="0">
                <a:solidFill>
                  <a:srgbClr val="898989"/>
                </a:solidFill>
                <a:latin typeface="Times New Roman" charset="0"/>
              </a:rPr>
              <a:pPr eaLnBrk="1" hangingPunct="1"/>
              <a:t>18</a:t>
            </a:fld>
            <a:endParaRPr lang="en-US" altLang="zh-CN" b="1">
              <a:solidFill>
                <a:srgbClr val="898989"/>
              </a:solidFill>
              <a:latin typeface="Times New Roman" charset="0"/>
            </a:endParaRPr>
          </a:p>
        </p:txBody>
      </p:sp>
      <p:pic>
        <p:nvPicPr>
          <p:cNvPr id="17" name="Picture 8" descr="generation_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241" y="3711209"/>
            <a:ext cx="2495550" cy="312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7416240" y="4016008"/>
            <a:ext cx="1143000" cy="2362200"/>
          </a:xfrm>
          <a:prstGeom prst="rect">
            <a:avLst/>
          </a:prstGeom>
          <a:noFill/>
          <a:ln w="38100">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zh-CN">
              <a:solidFill>
                <a:srgbClr val="FFFFFF"/>
              </a:solidFill>
              <a:latin typeface="Calibri" charset="0"/>
            </a:endParaRPr>
          </a:p>
        </p:txBody>
      </p:sp>
      <p:sp>
        <p:nvSpPr>
          <p:cNvPr id="19" name="Rectangle 18"/>
          <p:cNvSpPr>
            <a:spLocks noChangeArrowheads="1"/>
          </p:cNvSpPr>
          <p:nvPr/>
        </p:nvSpPr>
        <p:spPr bwMode="auto">
          <a:xfrm>
            <a:off x="8559240" y="5235208"/>
            <a:ext cx="533400" cy="1143000"/>
          </a:xfrm>
          <a:prstGeom prst="rect">
            <a:avLst/>
          </a:prstGeom>
          <a:noFill/>
          <a:ln w="38100">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zh-CN">
              <a:solidFill>
                <a:srgbClr val="FFFFFF"/>
              </a:solidFill>
              <a:latin typeface="Calibri" charset="0"/>
            </a:endParaRPr>
          </a:p>
        </p:txBody>
      </p:sp>
      <p:cxnSp>
        <p:nvCxnSpPr>
          <p:cNvPr id="20" name="Straight Connector 19"/>
          <p:cNvCxnSpPr>
            <a:cxnSpLocks noChangeShapeType="1"/>
          </p:cNvCxnSpPr>
          <p:nvPr/>
        </p:nvCxnSpPr>
        <p:spPr bwMode="auto">
          <a:xfrm rot="5400000">
            <a:off x="7987741" y="5806710"/>
            <a:ext cx="1143000" cy="3175"/>
          </a:xfrm>
          <a:prstGeom prst="line">
            <a:avLst/>
          </a:prstGeom>
          <a:noFill/>
          <a:ln w="38100">
            <a:solidFill>
              <a:srgbClr val="40404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1"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45050"/>
            <a:ext cx="3569150" cy="211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75099" y="11132"/>
            <a:ext cx="3070589" cy="923330"/>
          </a:xfrm>
          <a:prstGeom prst="rect">
            <a:avLst/>
          </a:prstGeom>
          <a:noFill/>
        </p:spPr>
        <p:txBody>
          <a:bodyPr wrap="square">
            <a:spAutoFit/>
          </a:bodyPr>
          <a:lstStyle/>
          <a:p>
            <a:r>
              <a:rPr lang="en-US" altLang="zh-CN" b="1" dirty="0" err="1">
                <a:solidFill>
                  <a:srgbClr val="0000FF"/>
                </a:solidFill>
                <a:latin typeface="Calibri" charset="0"/>
                <a:ea typeface="华文新魏" charset="0"/>
                <a:cs typeface="华文新魏" charset="0"/>
              </a:rPr>
              <a:t>E</a:t>
            </a:r>
            <a:r>
              <a:rPr lang="en-US" altLang="zh-CN" b="1" baseline="-25000" dirty="0" err="1">
                <a:solidFill>
                  <a:srgbClr val="0000FF"/>
                </a:solidFill>
                <a:latin typeface="Calibri" charset="0"/>
                <a:ea typeface="华文新魏" charset="0"/>
                <a:cs typeface="华文新魏" charset="0"/>
              </a:rPr>
              <a:t>cm</a:t>
            </a:r>
            <a:r>
              <a:rPr lang="en-US" altLang="zh-CN" b="1" dirty="0">
                <a:solidFill>
                  <a:srgbClr val="0000FF"/>
                </a:solidFill>
                <a:latin typeface="Calibri" charset="0"/>
                <a:ea typeface="华文新魏" charset="0"/>
                <a:cs typeface="华文新魏" charset="0"/>
              </a:rPr>
              <a:t>:    2.0-4.6 </a:t>
            </a:r>
            <a:r>
              <a:rPr lang="en-US" altLang="zh-CN" b="1" dirty="0" err="1">
                <a:solidFill>
                  <a:srgbClr val="0000FF"/>
                </a:solidFill>
                <a:latin typeface="Calibri" charset="0"/>
                <a:ea typeface="华文新魏" charset="0"/>
                <a:cs typeface="华文新魏" charset="0"/>
              </a:rPr>
              <a:t>GeV</a:t>
            </a:r>
            <a:r>
              <a:rPr lang="en-US" altLang="zh-CN" b="1" dirty="0">
                <a:solidFill>
                  <a:srgbClr val="0000FF"/>
                </a:solidFill>
                <a:latin typeface="Calibri" charset="0"/>
                <a:ea typeface="华文新魏" charset="0"/>
                <a:cs typeface="华文新魏" charset="0"/>
              </a:rPr>
              <a:t>        </a:t>
            </a:r>
          </a:p>
          <a:p>
            <a:r>
              <a:rPr lang="en-US" altLang="zh-CN" b="1" dirty="0" err="1">
                <a:solidFill>
                  <a:srgbClr val="0000FF"/>
                </a:solidFill>
                <a:latin typeface="Symbol" charset="0"/>
              </a:rPr>
              <a:t>s</a:t>
            </a:r>
            <a:r>
              <a:rPr lang="en-US" altLang="zh-CN" b="1" baseline="-25000" dirty="0" err="1">
                <a:solidFill>
                  <a:srgbClr val="0000FF"/>
                </a:solidFill>
                <a:latin typeface="Symbol" charset="0"/>
              </a:rPr>
              <a:t>E</a:t>
            </a:r>
            <a:r>
              <a:rPr lang="en-US" altLang="zh-CN" b="1" dirty="0">
                <a:solidFill>
                  <a:srgbClr val="0000FF"/>
                </a:solidFill>
                <a:latin typeface="Symbol" charset="0"/>
              </a:rPr>
              <a:t>:     </a:t>
            </a:r>
            <a:r>
              <a:rPr lang="en-US" altLang="zh-CN" b="1" dirty="0">
                <a:solidFill>
                  <a:srgbClr val="0000FF"/>
                </a:solidFill>
                <a:latin typeface="Calibri" charset="0"/>
                <a:cs typeface="Times New Roman" charset="0"/>
              </a:rPr>
              <a:t>5.16×10</a:t>
            </a:r>
            <a:r>
              <a:rPr lang="en-US" altLang="zh-CN" b="1" baseline="30000" dirty="0">
                <a:solidFill>
                  <a:srgbClr val="0000FF"/>
                </a:solidFill>
                <a:latin typeface="Calibri" charset="0"/>
                <a:cs typeface="Times New Roman" charset="0"/>
              </a:rPr>
              <a:t>-4</a:t>
            </a:r>
            <a:r>
              <a:rPr lang="en-US" altLang="zh-CN" b="1" dirty="0">
                <a:solidFill>
                  <a:srgbClr val="0000FF"/>
                </a:solidFill>
                <a:latin typeface="Calibri" charset="0"/>
                <a:ea typeface="华文新魏" charset="0"/>
                <a:cs typeface="华文新魏" charset="0"/>
              </a:rPr>
              <a:t>    </a:t>
            </a:r>
          </a:p>
          <a:p>
            <a:r>
              <a:rPr lang="en-US" altLang="zh-CN" b="1" dirty="0">
                <a:solidFill>
                  <a:srgbClr val="0000FF"/>
                </a:solidFill>
                <a:latin typeface="Calibri" charset="0"/>
                <a:ea typeface="华文新魏" charset="0"/>
                <a:cs typeface="华文新魏" charset="0"/>
              </a:rPr>
              <a:t>L:        0.65</a:t>
            </a:r>
            <a:r>
              <a:rPr lang="en-US" altLang="zh-CN" b="1" dirty="0">
                <a:solidFill>
                  <a:srgbClr val="0000FF"/>
                </a:solidFill>
                <a:latin typeface="Calibri" charset="0"/>
                <a:cs typeface="Times New Roman" charset="0"/>
              </a:rPr>
              <a:t>×10</a:t>
            </a:r>
            <a:r>
              <a:rPr lang="en-US" altLang="zh-CN" b="1" baseline="30000" dirty="0">
                <a:solidFill>
                  <a:srgbClr val="0000FF"/>
                </a:solidFill>
                <a:latin typeface="Calibri" charset="0"/>
                <a:cs typeface="Times New Roman" charset="0"/>
              </a:rPr>
              <a:t>33  </a:t>
            </a:r>
            <a:r>
              <a:rPr lang="en-US" altLang="zh-CN" b="1" dirty="0">
                <a:solidFill>
                  <a:srgbClr val="0000FF"/>
                </a:solidFill>
                <a:latin typeface="Calibri" charset="0"/>
                <a:cs typeface="Times New Roman" charset="0"/>
              </a:rPr>
              <a:t>cm</a:t>
            </a:r>
            <a:r>
              <a:rPr lang="en-US" altLang="zh-CN" b="1" baseline="30000" dirty="0">
                <a:solidFill>
                  <a:srgbClr val="0000FF"/>
                </a:solidFill>
                <a:latin typeface="Calibri" charset="0"/>
                <a:cs typeface="Times New Roman" charset="0"/>
              </a:rPr>
              <a:t>-2</a:t>
            </a:r>
            <a:r>
              <a:rPr lang="en-US" altLang="zh-CN" b="1" dirty="0">
                <a:solidFill>
                  <a:srgbClr val="0000FF"/>
                </a:solidFill>
                <a:latin typeface="Calibri" charset="0"/>
                <a:cs typeface="Times New Roman" charset="0"/>
              </a:rPr>
              <a:t>s</a:t>
            </a:r>
            <a:r>
              <a:rPr lang="en-US" altLang="zh-CN" b="1" baseline="30000" dirty="0">
                <a:solidFill>
                  <a:srgbClr val="0000FF"/>
                </a:solidFill>
                <a:latin typeface="Calibri" charset="0"/>
                <a:cs typeface="Times New Roman" charset="0"/>
              </a:rPr>
              <a:t>-1</a:t>
            </a:r>
            <a:r>
              <a:rPr lang="en-US" altLang="zh-CN" b="1" dirty="0">
                <a:solidFill>
                  <a:srgbClr val="0000FF"/>
                </a:solidFill>
                <a:latin typeface="Calibri" charset="0"/>
                <a:cs typeface="Times New Roman" charset="0"/>
              </a:rPr>
              <a:t>@3770</a:t>
            </a:r>
          </a:p>
        </p:txBody>
      </p:sp>
    </p:spTree>
    <p:extLst>
      <p:ext uri="{BB962C8B-B14F-4D97-AF65-F5344CB8AC3E}">
        <p14:creationId xmlns:p14="http://schemas.microsoft.com/office/powerpoint/2010/main" val="32641317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63"/>
            <a:ext cx="9119100" cy="854349"/>
          </a:xfrm>
        </p:spPr>
        <p:txBody>
          <a:bodyPr>
            <a:normAutofit/>
          </a:bodyPr>
          <a:lstStyle/>
          <a:p>
            <a:r>
              <a:rPr lang="zh-CN" altLang="en-US" b="1" dirty="0" smtClean="0">
                <a:latin typeface="华文楷体"/>
                <a:ea typeface="华文楷体"/>
                <a:cs typeface="华文楷体"/>
              </a:rPr>
              <a:t>北京谱仪</a:t>
            </a:r>
            <a:r>
              <a:rPr lang="en-US" altLang="zh-CN" b="1" dirty="0" smtClean="0">
                <a:latin typeface="华文楷体"/>
                <a:ea typeface="华文楷体"/>
                <a:cs typeface="华文楷体"/>
              </a:rPr>
              <a:t> (</a:t>
            </a:r>
            <a:r>
              <a:rPr lang="en-US" b="1" dirty="0" smtClean="0"/>
              <a:t>BESIII Detector)</a:t>
            </a:r>
            <a:endParaRPr lang="en-US" b="1" dirty="0"/>
          </a:p>
        </p:txBody>
      </p:sp>
      <p:graphicFrame>
        <p:nvGraphicFramePr>
          <p:cNvPr id="4" name="Object 2"/>
          <p:cNvGraphicFramePr>
            <a:graphicFrameLocks noChangeAspect="1"/>
          </p:cNvGraphicFramePr>
          <p:nvPr>
            <p:extLst>
              <p:ext uri="{D42A27DB-BD31-4B8C-83A1-F6EECF244321}">
                <p14:modId xmlns:p14="http://schemas.microsoft.com/office/powerpoint/2010/main" val="3900122328"/>
              </p:ext>
            </p:extLst>
          </p:nvPr>
        </p:nvGraphicFramePr>
        <p:xfrm>
          <a:off x="2889431" y="1940066"/>
          <a:ext cx="4256867" cy="3345865"/>
        </p:xfrm>
        <a:graphic>
          <a:graphicData uri="http://schemas.openxmlformats.org/presentationml/2006/ole">
            <mc:AlternateContent xmlns:mc="http://schemas.openxmlformats.org/markup-compatibility/2006">
              <mc:Choice xmlns:v="urn:schemas-microsoft-com:vml" Requires="v">
                <p:oleObj spid="_x0000_s2441" name="Photo Editor 照片" r:id="rId3" imgW="7695238" imgH="5904762" progId="">
                  <p:embed/>
                </p:oleObj>
              </mc:Choice>
              <mc:Fallback>
                <p:oleObj name="Photo Editor 照片" r:id="rId3" imgW="7695238" imgH="59047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3392" t="6097" r="14035" b="12193"/>
                      <a:stretch>
                        <a:fillRect/>
                      </a:stretch>
                    </p:blipFill>
                    <p:spPr bwMode="auto">
                      <a:xfrm>
                        <a:off x="2889431" y="1940066"/>
                        <a:ext cx="4256867" cy="3345865"/>
                      </a:xfrm>
                      <a:prstGeom prst="rect">
                        <a:avLst/>
                      </a:prstGeom>
                      <a:solidFill>
                        <a:srgbClr val="F3B712"/>
                      </a:solidFill>
                      <a:ln>
                        <a:noFill/>
                      </a:ln>
                      <a:effectLst/>
                      <a:extLst/>
                    </p:spPr>
                  </p:pic>
                </p:oleObj>
              </mc:Fallback>
            </mc:AlternateContent>
          </a:graphicData>
        </a:graphic>
      </p:graphicFrame>
      <p:sp>
        <p:nvSpPr>
          <p:cNvPr id="3" name="Slide Number Placeholder 2"/>
          <p:cNvSpPr>
            <a:spLocks noGrp="1"/>
          </p:cNvSpPr>
          <p:nvPr>
            <p:ph type="sldNum" sz="quarter" idx="12"/>
          </p:nvPr>
        </p:nvSpPr>
        <p:spPr>
          <a:xfrm>
            <a:off x="6630957" y="6296548"/>
            <a:ext cx="2133600" cy="365125"/>
          </a:xfrm>
        </p:spPr>
        <p:txBody>
          <a:bodyPr/>
          <a:lstStyle/>
          <a:p>
            <a:fld id="{C973300C-797F-D148-A78D-320196FBAF04}" type="slidenum">
              <a:rPr lang="en-US" smtClean="0"/>
              <a:t>19</a:t>
            </a:fld>
            <a:endParaRPr lang="en-US" dirty="0"/>
          </a:p>
        </p:txBody>
      </p:sp>
      <p:sp>
        <p:nvSpPr>
          <p:cNvPr id="9" name="Line Callout 2 (No Border) 8"/>
          <p:cNvSpPr/>
          <p:nvPr/>
        </p:nvSpPr>
        <p:spPr>
          <a:xfrm>
            <a:off x="6553200" y="982763"/>
            <a:ext cx="2606842" cy="1576324"/>
          </a:xfrm>
          <a:prstGeom prst="callout2">
            <a:avLst>
              <a:gd name="adj1" fmla="val 50129"/>
              <a:gd name="adj2" fmla="val -1003"/>
              <a:gd name="adj3" fmla="val 50129"/>
              <a:gd name="adj4" fmla="val -14616"/>
              <a:gd name="adj5" fmla="val 119284"/>
              <a:gd name="adj6" fmla="val -22945"/>
            </a:avLst>
          </a:prstGeom>
          <a:solidFill>
            <a:srgbClr val="F39935"/>
          </a:solid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altLang="zh-CN" sz="2200" dirty="0" err="1">
                <a:solidFill>
                  <a:srgbClr val="FF0000"/>
                </a:solidFill>
                <a:latin typeface="Calibri" charset="0"/>
              </a:rPr>
              <a:t>Muon</a:t>
            </a:r>
            <a:r>
              <a:rPr lang="en-US" altLang="zh-CN" sz="2200" dirty="0">
                <a:solidFill>
                  <a:srgbClr val="FF0000"/>
                </a:solidFill>
                <a:latin typeface="Calibri" charset="0"/>
              </a:rPr>
              <a:t> counter</a:t>
            </a:r>
          </a:p>
          <a:p>
            <a:pPr>
              <a:lnSpc>
                <a:spcPct val="90000"/>
              </a:lnSpc>
            </a:pPr>
            <a:r>
              <a:rPr lang="en-US" altLang="zh-CN" dirty="0" smtClean="0">
                <a:solidFill>
                  <a:srgbClr val="0000FF"/>
                </a:solidFill>
                <a:latin typeface="Calibri" charset="0"/>
              </a:rPr>
              <a:t>Resistive plate chamber  </a:t>
            </a:r>
            <a:endParaRPr lang="en-US" altLang="zh-CN" dirty="0">
              <a:solidFill>
                <a:srgbClr val="0000FF"/>
              </a:solidFill>
              <a:latin typeface="Calibri" charset="0"/>
            </a:endParaRPr>
          </a:p>
          <a:p>
            <a:pPr>
              <a:lnSpc>
                <a:spcPct val="90000"/>
              </a:lnSpc>
            </a:pPr>
            <a:r>
              <a:rPr lang="en-US" altLang="zh-CN" sz="2200" dirty="0">
                <a:solidFill>
                  <a:srgbClr val="0000FF"/>
                </a:solidFill>
                <a:latin typeface="Calibri" charset="0"/>
              </a:rPr>
              <a:t>Barrel: 9 layers</a:t>
            </a:r>
          </a:p>
          <a:p>
            <a:pPr>
              <a:lnSpc>
                <a:spcPct val="90000"/>
              </a:lnSpc>
            </a:pPr>
            <a:r>
              <a:rPr lang="en-US" altLang="zh-CN" sz="2200" dirty="0" err="1">
                <a:solidFill>
                  <a:srgbClr val="0000FF"/>
                </a:solidFill>
                <a:latin typeface="Calibri" charset="0"/>
              </a:rPr>
              <a:t>Endcaps</a:t>
            </a:r>
            <a:r>
              <a:rPr lang="en-US" altLang="zh-CN" sz="2200" dirty="0">
                <a:solidFill>
                  <a:srgbClr val="0000FF"/>
                </a:solidFill>
                <a:latin typeface="Calibri" charset="0"/>
              </a:rPr>
              <a:t>: 8 layers</a:t>
            </a:r>
          </a:p>
          <a:p>
            <a:pPr>
              <a:lnSpc>
                <a:spcPct val="90000"/>
              </a:lnSpc>
            </a:pPr>
            <a:r>
              <a:rPr lang="en-US" altLang="zh-CN" sz="2200" dirty="0" err="1">
                <a:solidFill>
                  <a:srgbClr val="0000FF"/>
                </a:solidFill>
                <a:latin typeface="Symbol" charset="0"/>
              </a:rPr>
              <a:t>s</a:t>
            </a:r>
            <a:r>
              <a:rPr lang="en-US" altLang="zh-CN" sz="2200" baseline="-25000" dirty="0" err="1">
                <a:solidFill>
                  <a:srgbClr val="0000FF"/>
                </a:solidFill>
                <a:latin typeface="Calibri" charset="0"/>
              </a:rPr>
              <a:t>spatial</a:t>
            </a:r>
            <a:r>
              <a:rPr lang="en-US" altLang="zh-CN" sz="2200" dirty="0">
                <a:solidFill>
                  <a:srgbClr val="0000FF"/>
                </a:solidFill>
                <a:latin typeface="Calibri" charset="0"/>
              </a:rPr>
              <a:t>: </a:t>
            </a:r>
            <a:r>
              <a:rPr lang="en-US" altLang="zh-CN" sz="2200" dirty="0" smtClean="0">
                <a:solidFill>
                  <a:srgbClr val="0000FF"/>
                </a:solidFill>
                <a:latin typeface="Calibri" charset="0"/>
              </a:rPr>
              <a:t>1.48 cm</a:t>
            </a:r>
            <a:endParaRPr lang="en-US" altLang="zh-CN" sz="2200" dirty="0">
              <a:solidFill>
                <a:srgbClr val="0000FF"/>
              </a:solidFill>
              <a:latin typeface="Calibri" charset="0"/>
            </a:endParaRPr>
          </a:p>
        </p:txBody>
      </p:sp>
      <p:sp>
        <p:nvSpPr>
          <p:cNvPr id="12" name="Line Callout 1 11"/>
          <p:cNvSpPr/>
          <p:nvPr/>
        </p:nvSpPr>
        <p:spPr>
          <a:xfrm>
            <a:off x="32690" y="2893302"/>
            <a:ext cx="2921735" cy="1684423"/>
          </a:xfrm>
          <a:prstGeom prst="borderCallout1">
            <a:avLst>
              <a:gd name="adj1" fmla="val 45056"/>
              <a:gd name="adj2" fmla="val 100441"/>
              <a:gd name="adj3" fmla="val 45621"/>
              <a:gd name="adj4" fmla="val 128388"/>
            </a:avLst>
          </a:prstGeom>
          <a:solidFill>
            <a:srgbClr val="279AF3"/>
          </a:solidFill>
          <a:ln w="38100" cmpd="sng">
            <a:solidFill>
              <a:srgbClr val="1381F3"/>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nSpc>
                <a:spcPct val="80000"/>
              </a:lnSpc>
              <a:spcBef>
                <a:spcPts val="600"/>
              </a:spcBef>
            </a:pPr>
            <a:r>
              <a:rPr lang="en-GB" altLang="zh-CN" sz="2400" dirty="0">
                <a:solidFill>
                  <a:srgbClr val="FF0000"/>
                </a:solidFill>
                <a:latin typeface="Calibri" charset="0"/>
              </a:rPr>
              <a:t>Time-of-flight (TOF)</a:t>
            </a:r>
          </a:p>
          <a:p>
            <a:pPr marL="342900" indent="-342900">
              <a:lnSpc>
                <a:spcPct val="80000"/>
              </a:lnSpc>
              <a:spcBef>
                <a:spcPts val="600"/>
              </a:spcBef>
            </a:pPr>
            <a:r>
              <a:rPr lang="en-GB" altLang="zh-CN" sz="2400" dirty="0">
                <a:solidFill>
                  <a:srgbClr val="0000FF"/>
                </a:solidFill>
                <a:latin typeface="Calibri" charset="0"/>
              </a:rPr>
              <a:t>Plastic scintillator </a:t>
            </a:r>
          </a:p>
          <a:p>
            <a:pPr marL="342900" indent="-342900">
              <a:lnSpc>
                <a:spcPct val="80000"/>
              </a:lnSpc>
              <a:spcBef>
                <a:spcPts val="600"/>
              </a:spcBef>
            </a:pPr>
            <a:r>
              <a:rPr lang="en-GB" altLang="zh-CN" sz="2400" dirty="0" err="1">
                <a:solidFill>
                  <a:srgbClr val="000000"/>
                </a:solidFill>
                <a:latin typeface="Symbol" charset="0"/>
              </a:rPr>
              <a:t>s</a:t>
            </a:r>
            <a:r>
              <a:rPr lang="en-GB" altLang="zh-CN" sz="2400" baseline="-25000" dirty="0" err="1">
                <a:solidFill>
                  <a:srgbClr val="000000"/>
                </a:solidFill>
                <a:latin typeface="Symbol" charset="0"/>
              </a:rPr>
              <a:t>T</a:t>
            </a:r>
            <a:r>
              <a:rPr lang="en-GB" altLang="zh-CN" sz="2400" dirty="0">
                <a:solidFill>
                  <a:srgbClr val="000000"/>
                </a:solidFill>
                <a:latin typeface="Symbol" charset="0"/>
              </a:rPr>
              <a:t>(</a:t>
            </a:r>
            <a:r>
              <a:rPr lang="en-GB" altLang="zh-CN" sz="2400" dirty="0">
                <a:solidFill>
                  <a:srgbClr val="000000"/>
                </a:solidFill>
                <a:latin typeface="Calibri" charset="0"/>
              </a:rPr>
              <a:t>barrel):   </a:t>
            </a:r>
            <a:r>
              <a:rPr lang="en-GB" altLang="zh-CN" sz="2400" dirty="0" smtClean="0">
                <a:solidFill>
                  <a:srgbClr val="000000"/>
                </a:solidFill>
                <a:latin typeface="Calibri" charset="0"/>
              </a:rPr>
              <a:t>100 </a:t>
            </a:r>
            <a:r>
              <a:rPr lang="en-GB" altLang="zh-CN" sz="2400" dirty="0" err="1">
                <a:solidFill>
                  <a:srgbClr val="000000"/>
                </a:solidFill>
                <a:latin typeface="Calibri" charset="0"/>
              </a:rPr>
              <a:t>ps</a:t>
            </a:r>
            <a:endParaRPr lang="en-GB" altLang="zh-CN" sz="2400" dirty="0">
              <a:solidFill>
                <a:srgbClr val="000000"/>
              </a:solidFill>
              <a:latin typeface="Calibri" charset="0"/>
            </a:endParaRPr>
          </a:p>
          <a:p>
            <a:pPr marL="342900" indent="-342900">
              <a:lnSpc>
                <a:spcPct val="80000"/>
              </a:lnSpc>
              <a:spcBef>
                <a:spcPts val="600"/>
              </a:spcBef>
            </a:pPr>
            <a:r>
              <a:rPr lang="en-GB" altLang="zh-CN" sz="2400" dirty="0" err="1">
                <a:solidFill>
                  <a:srgbClr val="000000"/>
                </a:solidFill>
                <a:latin typeface="Symbol" charset="0"/>
              </a:rPr>
              <a:t>s</a:t>
            </a:r>
            <a:r>
              <a:rPr lang="en-GB" altLang="zh-CN" sz="2400" baseline="-25000" dirty="0" err="1">
                <a:solidFill>
                  <a:srgbClr val="000000"/>
                </a:solidFill>
                <a:latin typeface="Symbol" charset="0"/>
              </a:rPr>
              <a:t>T</a:t>
            </a:r>
            <a:r>
              <a:rPr lang="en-GB" altLang="zh-CN" sz="2400" dirty="0">
                <a:solidFill>
                  <a:srgbClr val="000000"/>
                </a:solidFill>
                <a:latin typeface="Symbol" charset="0"/>
              </a:rPr>
              <a:t>(</a:t>
            </a:r>
            <a:r>
              <a:rPr lang="en-GB" altLang="zh-CN" sz="2400" dirty="0" err="1">
                <a:solidFill>
                  <a:srgbClr val="000000"/>
                </a:solidFill>
              </a:rPr>
              <a:t>endcap</a:t>
            </a:r>
            <a:r>
              <a:rPr lang="en-GB" altLang="zh-CN" sz="2400" dirty="0">
                <a:solidFill>
                  <a:srgbClr val="000000"/>
                </a:solidFill>
              </a:rPr>
              <a:t>): </a:t>
            </a:r>
            <a:r>
              <a:rPr lang="en-GB" altLang="zh-CN" sz="2400" dirty="0" smtClean="0">
                <a:solidFill>
                  <a:srgbClr val="000000"/>
                </a:solidFill>
              </a:rPr>
              <a:t>70 </a:t>
            </a:r>
            <a:r>
              <a:rPr lang="en-GB" altLang="zh-CN" sz="2400" dirty="0" err="1">
                <a:solidFill>
                  <a:srgbClr val="000000"/>
                </a:solidFill>
              </a:rPr>
              <a:t>ps</a:t>
            </a:r>
            <a:endParaRPr lang="en-GB" altLang="zh-CN" sz="2400" dirty="0">
              <a:solidFill>
                <a:srgbClr val="000000"/>
              </a:solidFill>
            </a:endParaRPr>
          </a:p>
        </p:txBody>
      </p:sp>
      <p:sp>
        <p:nvSpPr>
          <p:cNvPr id="14" name="Line Callout 1 13"/>
          <p:cNvSpPr/>
          <p:nvPr/>
        </p:nvSpPr>
        <p:spPr>
          <a:xfrm>
            <a:off x="46058" y="1001481"/>
            <a:ext cx="2921735" cy="1771503"/>
          </a:xfrm>
          <a:prstGeom prst="borderCallout1">
            <a:avLst>
              <a:gd name="adj1" fmla="val 98615"/>
              <a:gd name="adj2" fmla="val 97238"/>
              <a:gd name="adj3" fmla="val 126180"/>
              <a:gd name="adj4" fmla="val 130218"/>
            </a:avLst>
          </a:prstGeom>
          <a:solidFill>
            <a:srgbClr val="F3B712"/>
          </a:solidFill>
          <a:ln w="38100" cmpd="sng">
            <a:solidFill>
              <a:srgbClr val="F3B712"/>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nSpc>
                <a:spcPct val="80000"/>
              </a:lnSpc>
              <a:spcBef>
                <a:spcPts val="600"/>
              </a:spcBef>
            </a:pPr>
            <a:r>
              <a:rPr lang="en-US" altLang="zh-CN" sz="2200" dirty="0">
                <a:solidFill>
                  <a:srgbClr val="FF0000"/>
                </a:solidFill>
                <a:cs typeface="Times CY"/>
              </a:rPr>
              <a:t>Drift chamber (MDC)</a:t>
            </a:r>
          </a:p>
          <a:p>
            <a:pPr marL="342900" indent="-342900">
              <a:lnSpc>
                <a:spcPct val="80000"/>
              </a:lnSpc>
              <a:spcBef>
                <a:spcPts val="600"/>
              </a:spcBef>
            </a:pPr>
            <a:r>
              <a:rPr lang="en-US" altLang="zh-CN" sz="2200" dirty="0">
                <a:solidFill>
                  <a:srgbClr val="0000FF"/>
                </a:solidFill>
                <a:cs typeface="Times CY"/>
              </a:rPr>
              <a:t>Small cell, 43 layer</a:t>
            </a:r>
          </a:p>
          <a:p>
            <a:pPr marL="342900" indent="-342900">
              <a:lnSpc>
                <a:spcPct val="80000"/>
              </a:lnSpc>
              <a:spcBef>
                <a:spcPts val="600"/>
              </a:spcBef>
            </a:pPr>
            <a:r>
              <a:rPr lang="en-US" altLang="zh-CN" sz="2200" dirty="0">
                <a:solidFill>
                  <a:srgbClr val="0000FF"/>
                </a:solidFill>
                <a:cs typeface="Times CY"/>
              </a:rPr>
              <a:t>Gas He/C</a:t>
            </a:r>
            <a:r>
              <a:rPr lang="en-US" altLang="zh-CN" sz="2200" baseline="-25000" dirty="0">
                <a:solidFill>
                  <a:srgbClr val="0000FF"/>
                </a:solidFill>
                <a:cs typeface="Times CY"/>
              </a:rPr>
              <a:t>3</a:t>
            </a:r>
            <a:r>
              <a:rPr lang="en-US" altLang="zh-CN" sz="2200" dirty="0">
                <a:solidFill>
                  <a:srgbClr val="0000FF"/>
                </a:solidFill>
                <a:cs typeface="Times CY"/>
              </a:rPr>
              <a:t>H</a:t>
            </a:r>
            <a:r>
              <a:rPr lang="en-US" altLang="zh-CN" sz="2200" baseline="-25000" dirty="0">
                <a:solidFill>
                  <a:srgbClr val="0000FF"/>
                </a:solidFill>
                <a:cs typeface="Times CY"/>
              </a:rPr>
              <a:t>8</a:t>
            </a:r>
            <a:r>
              <a:rPr lang="en-US" altLang="zh-CN" sz="2200" dirty="0">
                <a:solidFill>
                  <a:srgbClr val="0000FF"/>
                </a:solidFill>
                <a:cs typeface="Times CY"/>
              </a:rPr>
              <a:t>=40/60</a:t>
            </a:r>
          </a:p>
          <a:p>
            <a:pPr marL="342900" indent="-342900">
              <a:lnSpc>
                <a:spcPct val="80000"/>
              </a:lnSpc>
              <a:spcBef>
                <a:spcPts val="600"/>
              </a:spcBef>
            </a:pPr>
            <a:r>
              <a:rPr lang="en-US" altLang="zh-CN" sz="2200" dirty="0" err="1">
                <a:solidFill>
                  <a:schemeClr val="tx1"/>
                </a:solidFill>
                <a:latin typeface="Symbol" charset="2"/>
                <a:cs typeface="Symbol" charset="2"/>
              </a:rPr>
              <a:t>s</a:t>
            </a:r>
            <a:r>
              <a:rPr lang="en-US" altLang="zh-CN" sz="2200" baseline="-25000" dirty="0" err="1">
                <a:solidFill>
                  <a:schemeClr val="tx1"/>
                </a:solidFill>
                <a:cs typeface="Times CY"/>
              </a:rPr>
              <a:t>xy</a:t>
            </a:r>
            <a:r>
              <a:rPr lang="en-US" altLang="zh-CN" sz="2200" dirty="0">
                <a:solidFill>
                  <a:schemeClr val="tx1"/>
                </a:solidFill>
                <a:cs typeface="Times CY"/>
              </a:rPr>
              <a:t>=</a:t>
            </a:r>
            <a:r>
              <a:rPr lang="en-US" altLang="zh-CN" sz="2200" dirty="0" smtClean="0">
                <a:solidFill>
                  <a:schemeClr val="tx1"/>
                </a:solidFill>
                <a:cs typeface="Times CY"/>
              </a:rPr>
              <a:t>120 </a:t>
            </a:r>
            <a:r>
              <a:rPr lang="en-US" altLang="zh-CN" sz="2200" dirty="0">
                <a:solidFill>
                  <a:schemeClr val="tx1"/>
                </a:solidFill>
                <a:latin typeface="Symbol" charset="2"/>
                <a:cs typeface="Symbol" charset="2"/>
              </a:rPr>
              <a:t>m</a:t>
            </a:r>
            <a:r>
              <a:rPr lang="en-US" altLang="zh-CN" sz="2200" dirty="0">
                <a:solidFill>
                  <a:schemeClr val="tx1"/>
                </a:solidFill>
                <a:cs typeface="Times CY"/>
              </a:rPr>
              <a:t>m, </a:t>
            </a:r>
            <a:r>
              <a:rPr lang="en-US" altLang="zh-CN" sz="2200" dirty="0" err="1">
                <a:solidFill>
                  <a:schemeClr val="tx1"/>
                </a:solidFill>
                <a:cs typeface="Times CY"/>
              </a:rPr>
              <a:t>dE</a:t>
            </a:r>
            <a:r>
              <a:rPr lang="en-US" altLang="zh-CN" sz="2200" dirty="0">
                <a:solidFill>
                  <a:schemeClr val="tx1"/>
                </a:solidFill>
                <a:cs typeface="Times CY"/>
              </a:rPr>
              <a:t>/dx~6%</a:t>
            </a:r>
          </a:p>
          <a:p>
            <a:pPr marL="342900" indent="-342900">
              <a:lnSpc>
                <a:spcPct val="80000"/>
              </a:lnSpc>
              <a:spcBef>
                <a:spcPts val="600"/>
              </a:spcBef>
            </a:pPr>
            <a:r>
              <a:rPr lang="en-US" altLang="zh-CN" sz="2200" dirty="0" err="1">
                <a:solidFill>
                  <a:schemeClr val="tx1"/>
                </a:solidFill>
                <a:latin typeface="Symbol" charset="2"/>
                <a:cs typeface="Symbol" charset="2"/>
              </a:rPr>
              <a:t>s</a:t>
            </a:r>
            <a:r>
              <a:rPr lang="en-US" altLang="zh-CN" sz="2200" baseline="-25000" dirty="0" err="1">
                <a:solidFill>
                  <a:schemeClr val="tx1"/>
                </a:solidFill>
                <a:cs typeface="Times CY"/>
              </a:rPr>
              <a:t>p</a:t>
            </a:r>
            <a:r>
              <a:rPr lang="en-US" altLang="zh-CN" sz="2200" dirty="0">
                <a:solidFill>
                  <a:schemeClr val="tx1"/>
                </a:solidFill>
                <a:cs typeface="Times CY"/>
              </a:rPr>
              <a:t>/p = </a:t>
            </a:r>
            <a:r>
              <a:rPr lang="en-US" altLang="zh-CN" sz="2200" dirty="0" smtClean="0">
                <a:solidFill>
                  <a:schemeClr val="tx1"/>
                </a:solidFill>
                <a:cs typeface="Times CY"/>
              </a:rPr>
              <a:t>0.5% </a:t>
            </a:r>
            <a:r>
              <a:rPr lang="en-US" altLang="zh-CN" sz="2200" dirty="0">
                <a:solidFill>
                  <a:schemeClr val="tx1"/>
                </a:solidFill>
                <a:cs typeface="Times CY"/>
              </a:rPr>
              <a:t>at 1 </a:t>
            </a:r>
            <a:r>
              <a:rPr lang="en-US" altLang="zh-CN" sz="2200" dirty="0" err="1" smtClean="0">
                <a:solidFill>
                  <a:schemeClr val="tx1"/>
                </a:solidFill>
                <a:cs typeface="Times CY"/>
              </a:rPr>
              <a:t>GeV</a:t>
            </a:r>
            <a:endParaRPr lang="en-US" altLang="zh-CN" sz="2200" dirty="0">
              <a:solidFill>
                <a:schemeClr val="tx1"/>
              </a:solidFill>
              <a:cs typeface="Times CY"/>
            </a:endParaRPr>
          </a:p>
        </p:txBody>
      </p:sp>
      <p:sp>
        <p:nvSpPr>
          <p:cNvPr id="16" name="Line Callout 1 15"/>
          <p:cNvSpPr/>
          <p:nvPr/>
        </p:nvSpPr>
        <p:spPr>
          <a:xfrm>
            <a:off x="40106" y="4723252"/>
            <a:ext cx="2927687" cy="1938421"/>
          </a:xfrm>
          <a:prstGeom prst="borderCallout1">
            <a:avLst>
              <a:gd name="adj1" fmla="val 11029"/>
              <a:gd name="adj2" fmla="val 99526"/>
              <a:gd name="adj3" fmla="val -32441"/>
              <a:gd name="adj4" fmla="val 130214"/>
            </a:avLst>
          </a:prstGeom>
          <a:ln w="38100" cmpd="sng">
            <a:solidFill>
              <a:srgbClr val="79FF2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indent="-342900">
              <a:lnSpc>
                <a:spcPct val="80000"/>
              </a:lnSpc>
              <a:spcBef>
                <a:spcPts val="600"/>
              </a:spcBef>
            </a:pPr>
            <a:r>
              <a:rPr lang="en-GB" altLang="zh-CN" sz="2000" dirty="0">
                <a:solidFill>
                  <a:srgbClr val="FF0000"/>
                </a:solidFill>
                <a:latin typeface="Calibri" charset="0"/>
              </a:rPr>
              <a:t>ECAL calorimeter </a:t>
            </a:r>
          </a:p>
          <a:p>
            <a:pPr marL="342900" indent="-342900">
              <a:lnSpc>
                <a:spcPct val="80000"/>
              </a:lnSpc>
              <a:spcBef>
                <a:spcPts val="600"/>
              </a:spcBef>
            </a:pPr>
            <a:r>
              <a:rPr lang="en-GB" altLang="zh-CN" sz="2000" dirty="0" err="1">
                <a:solidFill>
                  <a:srgbClr val="0000FF"/>
                </a:solidFill>
              </a:rPr>
              <a:t>CsI</a:t>
            </a:r>
            <a:r>
              <a:rPr lang="en-GB" altLang="zh-CN" sz="2000" dirty="0">
                <a:solidFill>
                  <a:srgbClr val="0000FF"/>
                </a:solidFill>
              </a:rPr>
              <a:t>(</a:t>
            </a:r>
            <a:r>
              <a:rPr lang="en-GB" altLang="zh-CN" sz="2000" dirty="0" err="1">
                <a:solidFill>
                  <a:srgbClr val="0000FF"/>
                </a:solidFill>
              </a:rPr>
              <a:t>Tl</a:t>
            </a:r>
            <a:r>
              <a:rPr lang="en-GB" altLang="zh-CN" sz="2000" dirty="0">
                <a:solidFill>
                  <a:srgbClr val="0000FF"/>
                </a:solidFill>
              </a:rPr>
              <a:t>): L=28 cm</a:t>
            </a:r>
            <a:r>
              <a:rPr lang="en-GB" altLang="zh-CN" sz="2000" dirty="0">
                <a:solidFill>
                  <a:srgbClr val="0000FF"/>
                </a:solidFill>
                <a:sym typeface="Wingdings"/>
              </a:rPr>
              <a:t> (15X</a:t>
            </a:r>
            <a:r>
              <a:rPr lang="en-GB" altLang="zh-CN" sz="2000" baseline="-25000" dirty="0">
                <a:solidFill>
                  <a:srgbClr val="0000FF"/>
                </a:solidFill>
                <a:sym typeface="Wingdings"/>
              </a:rPr>
              <a:t>0</a:t>
            </a:r>
            <a:r>
              <a:rPr lang="en-GB" altLang="zh-CN" sz="2000" dirty="0">
                <a:solidFill>
                  <a:srgbClr val="0000FF"/>
                </a:solidFill>
                <a:sym typeface="Wingdings"/>
              </a:rPr>
              <a:t>)</a:t>
            </a:r>
          </a:p>
          <a:p>
            <a:pPr marL="342900" indent="-342900">
              <a:lnSpc>
                <a:spcPct val="80000"/>
              </a:lnSpc>
              <a:spcBef>
                <a:spcPts val="600"/>
              </a:spcBef>
            </a:pPr>
            <a:r>
              <a:rPr lang="en-GB" altLang="zh-CN" sz="2000" dirty="0">
                <a:solidFill>
                  <a:srgbClr val="0000FF"/>
                </a:solidFill>
                <a:sym typeface="Wingdings"/>
              </a:rPr>
              <a:t>Energy range: 0.02-2GeV</a:t>
            </a:r>
          </a:p>
          <a:p>
            <a:pPr marL="342900" indent="-342900">
              <a:lnSpc>
                <a:spcPct val="80000"/>
              </a:lnSpc>
              <a:spcBef>
                <a:spcPts val="600"/>
              </a:spcBef>
            </a:pPr>
            <a:r>
              <a:rPr lang="en-GB" altLang="zh-CN" sz="2000" dirty="0">
                <a:solidFill>
                  <a:srgbClr val="000000"/>
                </a:solidFill>
                <a:sym typeface="Wingdings"/>
              </a:rPr>
              <a:t>At 1 </a:t>
            </a:r>
            <a:r>
              <a:rPr lang="en-GB" altLang="zh-CN" sz="2000" dirty="0" err="1">
                <a:solidFill>
                  <a:srgbClr val="000000"/>
                </a:solidFill>
                <a:sym typeface="Wingdings"/>
              </a:rPr>
              <a:t>GeV</a:t>
            </a:r>
            <a:r>
              <a:rPr lang="en-GB" altLang="zh-CN" sz="2000" dirty="0">
                <a:solidFill>
                  <a:srgbClr val="000000"/>
                </a:solidFill>
                <a:sym typeface="Wingdings"/>
              </a:rPr>
              <a:t>   </a:t>
            </a:r>
            <a:r>
              <a:rPr lang="en-US" altLang="zh-CN" sz="2000" dirty="0" err="1">
                <a:solidFill>
                  <a:srgbClr val="000000"/>
                </a:solidFill>
                <a:latin typeface="Symbol" charset="0"/>
              </a:rPr>
              <a:t>s</a:t>
            </a:r>
            <a:r>
              <a:rPr lang="en-US" altLang="zh-CN" sz="2000" baseline="-25000" dirty="0" err="1">
                <a:solidFill>
                  <a:srgbClr val="000000"/>
                </a:solidFill>
                <a:latin typeface="Calibri" charset="0"/>
              </a:rPr>
              <a:t>E</a:t>
            </a:r>
            <a:r>
              <a:rPr lang="en-US" altLang="zh-CN" sz="2000" baseline="-25000" dirty="0">
                <a:solidFill>
                  <a:srgbClr val="000000"/>
                </a:solidFill>
                <a:latin typeface="Calibri" charset="0"/>
              </a:rPr>
              <a:t> </a:t>
            </a:r>
            <a:r>
              <a:rPr lang="en-US" altLang="zh-CN" sz="2000" dirty="0">
                <a:solidFill>
                  <a:srgbClr val="000000"/>
                </a:solidFill>
                <a:latin typeface="Calibri" charset="0"/>
              </a:rPr>
              <a:t>(%)</a:t>
            </a:r>
            <a:r>
              <a:rPr lang="en-US" altLang="zh-CN" sz="2000" baseline="-25000" dirty="0">
                <a:solidFill>
                  <a:srgbClr val="000000"/>
                </a:solidFill>
                <a:latin typeface="Calibri" charset="0"/>
              </a:rPr>
              <a:t>  </a:t>
            </a:r>
            <a:r>
              <a:rPr lang="en-US" altLang="zh-CN" sz="2000" dirty="0" err="1" smtClean="0">
                <a:solidFill>
                  <a:srgbClr val="000000"/>
                </a:solidFill>
                <a:latin typeface="Symbol" charset="0"/>
              </a:rPr>
              <a:t>s</a:t>
            </a:r>
            <a:r>
              <a:rPr lang="en-US" altLang="zh-CN" sz="2000" baseline="-25000" dirty="0" err="1" smtClean="0">
                <a:solidFill>
                  <a:srgbClr val="000000"/>
                </a:solidFill>
                <a:latin typeface="Calibri" charset="0"/>
              </a:rPr>
              <a:t>l</a:t>
            </a:r>
            <a:r>
              <a:rPr lang="en-US" altLang="zh-CN" sz="2000" dirty="0">
                <a:solidFill>
                  <a:srgbClr val="000000"/>
                </a:solidFill>
                <a:latin typeface="Calibri" charset="0"/>
              </a:rPr>
              <a:t>(mm)</a:t>
            </a:r>
            <a:endParaRPr lang="en-GB" altLang="zh-CN" sz="2000" dirty="0">
              <a:solidFill>
                <a:srgbClr val="000000"/>
              </a:solidFill>
            </a:endParaRPr>
          </a:p>
          <a:p>
            <a:pPr marL="342900" indent="-342900">
              <a:lnSpc>
                <a:spcPct val="80000"/>
              </a:lnSpc>
              <a:spcBef>
                <a:spcPts val="600"/>
              </a:spcBef>
            </a:pPr>
            <a:r>
              <a:rPr lang="en-US" altLang="zh-CN" sz="2000" dirty="0">
                <a:solidFill>
                  <a:srgbClr val="000000"/>
                </a:solidFill>
              </a:rPr>
              <a:t>Barrel:       </a:t>
            </a:r>
            <a:r>
              <a:rPr lang="en-GB" altLang="zh-CN" sz="2000" dirty="0">
                <a:solidFill>
                  <a:srgbClr val="000000"/>
                </a:solidFill>
                <a:latin typeface="Calibri" charset="0"/>
              </a:rPr>
              <a:t>2.5       </a:t>
            </a:r>
            <a:r>
              <a:rPr lang="en-GB" altLang="zh-CN" sz="2000" dirty="0" smtClean="0">
                <a:solidFill>
                  <a:srgbClr val="000000"/>
                </a:solidFill>
                <a:latin typeface="Calibri" charset="0"/>
              </a:rPr>
              <a:t>6.1</a:t>
            </a:r>
            <a:endParaRPr lang="en-GB" altLang="zh-CN" sz="2000" dirty="0">
              <a:solidFill>
                <a:srgbClr val="000000"/>
              </a:solidFill>
              <a:latin typeface="Calibri" charset="0"/>
            </a:endParaRPr>
          </a:p>
          <a:p>
            <a:pPr marL="342900" indent="-342900">
              <a:lnSpc>
                <a:spcPct val="80000"/>
              </a:lnSpc>
              <a:spcBef>
                <a:spcPts val="600"/>
              </a:spcBef>
            </a:pPr>
            <a:r>
              <a:rPr lang="en-GB" altLang="zh-CN" sz="2000" dirty="0" err="1">
                <a:solidFill>
                  <a:srgbClr val="000000"/>
                </a:solidFill>
                <a:cs typeface="Symbol" charset="2"/>
              </a:rPr>
              <a:t>Endcap</a:t>
            </a:r>
            <a:r>
              <a:rPr lang="en-GB" altLang="zh-CN" sz="2000" dirty="0">
                <a:solidFill>
                  <a:srgbClr val="000000"/>
                </a:solidFill>
                <a:latin typeface="Calibri" charset="0"/>
              </a:rPr>
              <a:t>:     5          9 </a:t>
            </a:r>
          </a:p>
        </p:txBody>
      </p:sp>
      <p:sp>
        <p:nvSpPr>
          <p:cNvPr id="17" name="Line Callout 1 (Accent Bar) 16"/>
          <p:cNvSpPr/>
          <p:nvPr/>
        </p:nvSpPr>
        <p:spPr>
          <a:xfrm>
            <a:off x="2967792" y="982763"/>
            <a:ext cx="3585409" cy="631365"/>
          </a:xfrm>
          <a:prstGeom prst="accentCallout1">
            <a:avLst>
              <a:gd name="adj1" fmla="val 99487"/>
              <a:gd name="adj2" fmla="val 50813"/>
              <a:gd name="adj3" fmla="val 359075"/>
              <a:gd name="adj4" fmla="val 51025"/>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200" dirty="0">
                <a:solidFill>
                  <a:schemeClr val="bg1"/>
                </a:solidFill>
                <a:latin typeface="Calibri" charset="0"/>
              </a:rPr>
              <a:t>1 T Super conducting  magnet</a:t>
            </a:r>
            <a:endParaRPr lang="en-US" sz="2200" dirty="0">
              <a:solidFill>
                <a:schemeClr val="bg1"/>
              </a:solidFill>
            </a:endParaRPr>
          </a:p>
        </p:txBody>
      </p:sp>
      <p:sp>
        <p:nvSpPr>
          <p:cNvPr id="18" name="Rectangle 15"/>
          <p:cNvSpPr>
            <a:spLocks noChangeArrowheads="1"/>
          </p:cNvSpPr>
          <p:nvPr/>
        </p:nvSpPr>
        <p:spPr bwMode="auto">
          <a:xfrm>
            <a:off x="6778085" y="4936506"/>
            <a:ext cx="2365915" cy="151518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600"/>
              </a:spcBef>
            </a:pPr>
            <a:r>
              <a:rPr lang="en-US" sz="2200" dirty="0" smtClean="0"/>
              <a:t>Weight: </a:t>
            </a:r>
            <a:r>
              <a:rPr lang="en-US" sz="2200" dirty="0" smtClean="0">
                <a:solidFill>
                  <a:srgbClr val="FF0000"/>
                </a:solidFill>
              </a:rPr>
              <a:t>730</a:t>
            </a:r>
            <a:r>
              <a:rPr lang="en-US" sz="2200" dirty="0" smtClean="0"/>
              <a:t> tons</a:t>
            </a:r>
          </a:p>
          <a:p>
            <a:pPr marL="342900" indent="-342900">
              <a:lnSpc>
                <a:spcPct val="90000"/>
              </a:lnSpc>
              <a:spcBef>
                <a:spcPts val="600"/>
              </a:spcBef>
            </a:pPr>
            <a:r>
              <a:rPr lang="en-US" sz="2200" dirty="0" smtClean="0"/>
              <a:t>RO </a:t>
            </a:r>
            <a:r>
              <a:rPr lang="en-US" sz="2200" dirty="0"/>
              <a:t>channels: </a:t>
            </a:r>
            <a:r>
              <a:rPr lang="en-US" sz="2200" dirty="0" smtClean="0">
                <a:solidFill>
                  <a:srgbClr val="FF0000"/>
                </a:solidFill>
              </a:rPr>
              <a:t>4x10</a:t>
            </a:r>
            <a:r>
              <a:rPr lang="en-US" sz="2200" baseline="30000" dirty="0" smtClean="0">
                <a:solidFill>
                  <a:srgbClr val="FF0000"/>
                </a:solidFill>
              </a:rPr>
              <a:t>4</a:t>
            </a:r>
            <a:endParaRPr lang="en-GB" altLang="zh-CN" sz="2200" dirty="0" smtClean="0">
              <a:solidFill>
                <a:srgbClr val="FF0000"/>
              </a:solidFill>
            </a:endParaRPr>
          </a:p>
          <a:p>
            <a:pPr marL="342900" indent="-342900">
              <a:lnSpc>
                <a:spcPct val="90000"/>
              </a:lnSpc>
              <a:spcBef>
                <a:spcPts val="600"/>
              </a:spcBef>
            </a:pPr>
            <a:r>
              <a:rPr lang="en-GB" altLang="zh-CN" sz="2200" dirty="0" smtClean="0">
                <a:solidFill>
                  <a:srgbClr val="000000"/>
                </a:solidFill>
              </a:rPr>
              <a:t>Event rate: </a:t>
            </a:r>
            <a:r>
              <a:rPr lang="en-GB" altLang="zh-CN" sz="2200" dirty="0" smtClean="0">
                <a:solidFill>
                  <a:srgbClr val="FF0000"/>
                </a:solidFill>
              </a:rPr>
              <a:t>5 kHz</a:t>
            </a:r>
            <a:endParaRPr lang="en-GB" altLang="zh-CN" sz="2200" dirty="0">
              <a:solidFill>
                <a:srgbClr val="FF0000"/>
              </a:solidFill>
            </a:endParaRPr>
          </a:p>
          <a:p>
            <a:pPr marL="342900" indent="-342900">
              <a:lnSpc>
                <a:spcPct val="60000"/>
              </a:lnSpc>
              <a:spcBef>
                <a:spcPts val="600"/>
              </a:spcBef>
            </a:pPr>
            <a:r>
              <a:rPr lang="en-US" altLang="zh-CN" sz="2200" dirty="0" smtClean="0">
                <a:solidFill>
                  <a:srgbClr val="000000"/>
                </a:solidFill>
                <a:latin typeface="+mj-lt"/>
              </a:rPr>
              <a:t>Data size: 50 MB/s</a:t>
            </a:r>
            <a:endParaRPr lang="en-GB" altLang="zh-CN" sz="2200" dirty="0">
              <a:solidFill>
                <a:srgbClr val="000000"/>
              </a:solidFill>
              <a:latin typeface="+mj-lt"/>
            </a:endParaRPr>
          </a:p>
        </p:txBody>
      </p:sp>
      <p:sp>
        <p:nvSpPr>
          <p:cNvPr id="19" name="Rectangle 15"/>
          <p:cNvSpPr>
            <a:spLocks noChangeArrowheads="1"/>
          </p:cNvSpPr>
          <p:nvPr/>
        </p:nvSpPr>
        <p:spPr bwMode="auto">
          <a:xfrm>
            <a:off x="3778098" y="5754142"/>
            <a:ext cx="2377574" cy="108481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ts val="600"/>
              </a:spcBef>
            </a:pPr>
            <a:r>
              <a:rPr lang="en-GB" altLang="zh-CN" sz="2400" dirty="0" smtClean="0">
                <a:latin typeface="Calibri" charset="0"/>
              </a:rPr>
              <a:t>Grid computing</a:t>
            </a:r>
          </a:p>
          <a:p>
            <a:pPr marL="342900" indent="-342900">
              <a:lnSpc>
                <a:spcPct val="80000"/>
              </a:lnSpc>
              <a:spcBef>
                <a:spcPts val="600"/>
              </a:spcBef>
            </a:pPr>
            <a:r>
              <a:rPr lang="en-GB" altLang="zh-CN" sz="2400" dirty="0" smtClean="0"/>
              <a:t>CPU: 3200 core </a:t>
            </a:r>
          </a:p>
          <a:p>
            <a:pPr marL="342900" indent="-342900">
              <a:lnSpc>
                <a:spcPct val="80000"/>
              </a:lnSpc>
              <a:spcBef>
                <a:spcPts val="600"/>
              </a:spcBef>
            </a:pPr>
            <a:r>
              <a:rPr lang="en-GB" altLang="zh-CN" sz="2400" dirty="0" smtClean="0">
                <a:latin typeface="+mj-lt"/>
              </a:rPr>
              <a:t>Storage: 2.2 </a:t>
            </a:r>
            <a:r>
              <a:rPr lang="en-GB" altLang="zh-CN" sz="2400" dirty="0">
                <a:latin typeface="+mj-lt"/>
              </a:rPr>
              <a:t>P</a:t>
            </a:r>
            <a:r>
              <a:rPr lang="en-GB" altLang="zh-CN" sz="2400" dirty="0" smtClean="0">
                <a:latin typeface="+mj-lt"/>
              </a:rPr>
              <a:t>B</a:t>
            </a:r>
          </a:p>
        </p:txBody>
      </p:sp>
      <p:sp>
        <p:nvSpPr>
          <p:cNvPr id="23" name="TextBox 22"/>
          <p:cNvSpPr txBox="1"/>
          <p:nvPr/>
        </p:nvSpPr>
        <p:spPr>
          <a:xfrm rot="16200000">
            <a:off x="6879770" y="3334457"/>
            <a:ext cx="889787" cy="461665"/>
          </a:xfrm>
          <a:prstGeom prst="rect">
            <a:avLst/>
          </a:prstGeom>
          <a:noFill/>
        </p:spPr>
        <p:txBody>
          <a:bodyPr wrap="none" rtlCol="0">
            <a:spAutoFit/>
          </a:bodyPr>
          <a:lstStyle/>
          <a:p>
            <a:r>
              <a:rPr lang="en-US" sz="2400" dirty="0" smtClean="0"/>
              <a:t>5.1 m</a:t>
            </a:r>
            <a:endParaRPr lang="en-US" sz="2400" dirty="0"/>
          </a:p>
        </p:txBody>
      </p:sp>
      <p:sp>
        <p:nvSpPr>
          <p:cNvPr id="25" name="TextBox 24"/>
          <p:cNvSpPr txBox="1"/>
          <p:nvPr/>
        </p:nvSpPr>
        <p:spPr>
          <a:xfrm rot="550092">
            <a:off x="3984148" y="5118362"/>
            <a:ext cx="889787" cy="461665"/>
          </a:xfrm>
          <a:prstGeom prst="rect">
            <a:avLst/>
          </a:prstGeom>
          <a:noFill/>
        </p:spPr>
        <p:txBody>
          <a:bodyPr wrap="none" rtlCol="0">
            <a:spAutoFit/>
          </a:bodyPr>
          <a:lstStyle/>
          <a:p>
            <a:r>
              <a:rPr lang="en-US" sz="2400" dirty="0" smtClean="0"/>
              <a:t>5.6 m</a:t>
            </a:r>
            <a:endParaRPr lang="en-US" sz="2400" dirty="0"/>
          </a:p>
        </p:txBody>
      </p:sp>
      <p:sp>
        <p:nvSpPr>
          <p:cNvPr id="26" name="Right Bracket 25"/>
          <p:cNvSpPr/>
          <p:nvPr/>
        </p:nvSpPr>
        <p:spPr>
          <a:xfrm>
            <a:off x="6122739" y="2559087"/>
            <a:ext cx="1023559" cy="2377419"/>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ight Bracket 26"/>
          <p:cNvSpPr/>
          <p:nvPr/>
        </p:nvSpPr>
        <p:spPr>
          <a:xfrm rot="6031427">
            <a:off x="4284115" y="3482386"/>
            <a:ext cx="688863" cy="297853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33138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531426" y="10854"/>
            <a:ext cx="79219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zh-CN" altLang="en-US" sz="4400" b="1" dirty="0" smtClean="0">
                <a:solidFill>
                  <a:srgbClr val="000000"/>
                </a:solidFill>
                <a:latin typeface="+mn-lt"/>
                <a:ea typeface="华文楷体"/>
                <a:cs typeface="华文楷体"/>
              </a:rPr>
              <a:t>粒子物理研究的大科学装置</a:t>
            </a:r>
            <a:endParaRPr lang="en-US" sz="44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280" y="2405391"/>
            <a:ext cx="3348422" cy="294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99098" y="3335101"/>
            <a:ext cx="2610312" cy="1703107"/>
            <a:chOff x="-797614" y="2900214"/>
            <a:chExt cx="2626869" cy="1964235"/>
          </a:xfrm>
        </p:grpSpPr>
        <p:pic>
          <p:nvPicPr>
            <p:cNvPr id="54" name="Picture 2" descr=" Ring4.JPG                                                      04FFC802Macintosh HD                   C12DDCC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14" y="2900214"/>
              <a:ext cx="2626869" cy="19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56661" y="3801637"/>
              <a:ext cx="788234" cy="369333"/>
            </a:xfrm>
            <a:prstGeom prst="rect">
              <a:avLst/>
            </a:prstGeom>
            <a:noFill/>
          </p:spPr>
          <p:txBody>
            <a:bodyPr wrap="none" rtlCol="0">
              <a:spAutoFit/>
            </a:bodyPr>
            <a:lstStyle/>
            <a:p>
              <a:r>
                <a:rPr lang="en-US" b="1" dirty="0" smtClean="0">
                  <a:solidFill>
                    <a:srgbClr val="FF0000"/>
                  </a:solidFill>
                </a:rPr>
                <a:t>SKEKB</a:t>
              </a:r>
              <a:endParaRPr lang="en-US" b="1" dirty="0">
                <a:solidFill>
                  <a:srgbClr val="FF0000"/>
                </a:solidFill>
              </a:endParaRPr>
            </a:p>
          </p:txBody>
        </p:sp>
      </p:grpSp>
      <p:grpSp>
        <p:nvGrpSpPr>
          <p:cNvPr id="135" name="Group 134"/>
          <p:cNvGrpSpPr/>
          <p:nvPr/>
        </p:nvGrpSpPr>
        <p:grpSpPr>
          <a:xfrm>
            <a:off x="3086331" y="908382"/>
            <a:ext cx="2728287" cy="1561323"/>
            <a:chOff x="5878405" y="5296677"/>
            <a:chExt cx="2728287" cy="1561323"/>
          </a:xfrm>
        </p:grpSpPr>
        <p:pic>
          <p:nvPicPr>
            <p:cNvPr id="134" name="Picture 4"/>
            <p:cNvPicPr>
              <a:picLocks noChangeAspect="1" noChangeArrowheads="1"/>
            </p:cNvPicPr>
            <p:nvPr/>
          </p:nvPicPr>
          <p:blipFill>
            <a:blip r:embed="rId5" cstate="print"/>
            <a:srcRect/>
            <a:stretch>
              <a:fillRect/>
            </a:stretch>
          </p:blipFill>
          <p:spPr bwMode="auto">
            <a:xfrm>
              <a:off x="5878405" y="5296677"/>
              <a:ext cx="2728287" cy="1532597"/>
            </a:xfrm>
            <a:prstGeom prst="rect">
              <a:avLst/>
            </a:prstGeom>
            <a:noFill/>
            <a:ln w="9525">
              <a:noFill/>
              <a:miter lim="800000"/>
              <a:headEnd/>
              <a:tailEnd/>
            </a:ln>
          </p:spPr>
        </p:pic>
        <p:sp>
          <p:nvSpPr>
            <p:cNvPr id="124" name="TextBox 123"/>
            <p:cNvSpPr txBox="1"/>
            <p:nvPr/>
          </p:nvSpPr>
          <p:spPr>
            <a:xfrm>
              <a:off x="7802191" y="6396335"/>
              <a:ext cx="787395" cy="461665"/>
            </a:xfrm>
            <a:prstGeom prst="rect">
              <a:avLst/>
            </a:prstGeom>
            <a:noFill/>
          </p:spPr>
          <p:txBody>
            <a:bodyPr wrap="none" rtlCol="0">
              <a:spAutoFit/>
            </a:bodyPr>
            <a:lstStyle/>
            <a:p>
              <a:r>
                <a:rPr lang="en-US" sz="2400" b="1" dirty="0" smtClean="0">
                  <a:solidFill>
                    <a:srgbClr val="FFFF00"/>
                  </a:solidFill>
                </a:rPr>
                <a:t>AMS</a:t>
              </a:r>
              <a:endParaRPr lang="en-US" sz="2400" b="1" dirty="0">
                <a:solidFill>
                  <a:srgbClr val="FFFF00"/>
                </a:solidFill>
              </a:endParaRPr>
            </a:p>
          </p:txBody>
        </p:sp>
      </p:grpSp>
      <p:grpSp>
        <p:nvGrpSpPr>
          <p:cNvPr id="138" name="Group 137"/>
          <p:cNvGrpSpPr/>
          <p:nvPr/>
        </p:nvGrpSpPr>
        <p:grpSpPr>
          <a:xfrm>
            <a:off x="6239783" y="939870"/>
            <a:ext cx="2643234" cy="1712552"/>
            <a:chOff x="9370641" y="5755758"/>
            <a:chExt cx="2457450" cy="1523059"/>
          </a:xfrm>
        </p:grpSpPr>
        <p:pic>
          <p:nvPicPr>
            <p:cNvPr id="137" name="图片 3"/>
            <p:cNvPicPr/>
            <p:nvPr/>
          </p:nvPicPr>
          <p:blipFill>
            <a:blip r:embed="rId6" cstate="print">
              <a:extLst>
                <a:ext uri="{28A0092B-C50C-407E-A947-70E740481C1C}">
                  <a14:useLocalDpi xmlns:a14="http://schemas.microsoft.com/office/drawing/2010/main" val="0"/>
                </a:ext>
              </a:extLst>
            </a:blip>
            <a:stretch>
              <a:fillRect/>
            </a:stretch>
          </p:blipFill>
          <p:spPr>
            <a:xfrm>
              <a:off x="9370641" y="5755758"/>
              <a:ext cx="2457450" cy="1523059"/>
            </a:xfrm>
            <a:prstGeom prst="rect">
              <a:avLst/>
            </a:prstGeom>
          </p:spPr>
        </p:pic>
        <p:sp>
          <p:nvSpPr>
            <p:cNvPr id="136" name="TextBox 135"/>
            <p:cNvSpPr txBox="1"/>
            <p:nvPr/>
          </p:nvSpPr>
          <p:spPr>
            <a:xfrm>
              <a:off x="9427317" y="5755758"/>
              <a:ext cx="1045488" cy="410582"/>
            </a:xfrm>
            <a:prstGeom prst="rect">
              <a:avLst/>
            </a:prstGeom>
            <a:noFill/>
          </p:spPr>
          <p:txBody>
            <a:bodyPr wrap="none" rtlCol="0">
              <a:spAutoFit/>
            </a:bodyPr>
            <a:lstStyle/>
            <a:p>
              <a:r>
                <a:rPr lang="en-US" sz="2400" dirty="0" smtClean="0">
                  <a:solidFill>
                    <a:srgbClr val="FFFF00"/>
                  </a:solidFill>
                </a:rPr>
                <a:t>DAMPE</a:t>
              </a:r>
              <a:endParaRPr lang="en-US" sz="2400" dirty="0">
                <a:solidFill>
                  <a:srgbClr val="FFFF00"/>
                </a:solidFill>
              </a:endParaRPr>
            </a:p>
          </p:txBody>
        </p:sp>
      </p:grpSp>
      <p:grpSp>
        <p:nvGrpSpPr>
          <p:cNvPr id="141" name="Group 140"/>
          <p:cNvGrpSpPr/>
          <p:nvPr/>
        </p:nvGrpSpPr>
        <p:grpSpPr>
          <a:xfrm>
            <a:off x="3141325" y="5319811"/>
            <a:ext cx="2934086" cy="1538193"/>
            <a:chOff x="9884619" y="5481373"/>
            <a:chExt cx="2934086" cy="1538192"/>
          </a:xfrm>
        </p:grpSpPr>
        <p:pic>
          <p:nvPicPr>
            <p:cNvPr id="140"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4619" y="5481373"/>
              <a:ext cx="2934086" cy="1538192"/>
            </a:xfrm>
            <a:prstGeom prst="rect">
              <a:avLst/>
            </a:prstGeom>
          </p:spPr>
        </p:pic>
        <p:sp>
          <p:nvSpPr>
            <p:cNvPr id="139" name="TextBox 138"/>
            <p:cNvSpPr txBox="1"/>
            <p:nvPr/>
          </p:nvSpPr>
          <p:spPr>
            <a:xfrm>
              <a:off x="9884619" y="6490642"/>
              <a:ext cx="743413" cy="461665"/>
            </a:xfrm>
            <a:prstGeom prst="rect">
              <a:avLst/>
            </a:prstGeom>
            <a:noFill/>
          </p:spPr>
          <p:txBody>
            <a:bodyPr wrap="none" rtlCol="0">
              <a:spAutoFit/>
            </a:bodyPr>
            <a:lstStyle/>
            <a:p>
              <a:r>
                <a:rPr lang="en-US" sz="2400" b="1" dirty="0" smtClean="0">
                  <a:solidFill>
                    <a:srgbClr val="FFFF00"/>
                  </a:solidFill>
                </a:rPr>
                <a:t>CJPL</a:t>
              </a:r>
              <a:endParaRPr lang="en-US" sz="2400" b="1" dirty="0">
                <a:solidFill>
                  <a:srgbClr val="FFFF00"/>
                </a:solidFill>
              </a:endParaRPr>
            </a:p>
          </p:txBody>
        </p:sp>
      </p:grpSp>
      <p:grpSp>
        <p:nvGrpSpPr>
          <p:cNvPr id="3" name="Group 2"/>
          <p:cNvGrpSpPr/>
          <p:nvPr/>
        </p:nvGrpSpPr>
        <p:grpSpPr>
          <a:xfrm>
            <a:off x="155185" y="881627"/>
            <a:ext cx="2353183" cy="2110450"/>
            <a:chOff x="155185" y="881627"/>
            <a:chExt cx="2353183" cy="2110450"/>
          </a:xfrm>
        </p:grpSpPr>
        <p:grpSp>
          <p:nvGrpSpPr>
            <p:cNvPr id="93" name="Group 16"/>
            <p:cNvGrpSpPr>
              <a:grpSpLocks/>
            </p:cNvGrpSpPr>
            <p:nvPr/>
          </p:nvGrpSpPr>
          <p:grpSpPr bwMode="auto">
            <a:xfrm>
              <a:off x="155185" y="881627"/>
              <a:ext cx="2353183" cy="2110450"/>
              <a:chOff x="336" y="762"/>
              <a:chExt cx="3850" cy="3696"/>
            </a:xfrm>
          </p:grpSpPr>
          <p:pic>
            <p:nvPicPr>
              <p:cNvPr id="94" name="Picture 3" descr="antechamber-011225-1"/>
              <p:cNvPicPr>
                <a:picLocks noChangeAspect="1" noChangeArrowheads="1"/>
              </p:cNvPicPr>
              <p:nvPr/>
            </p:nvPicPr>
            <p:blipFill>
              <a:blip r:embed="rId8"/>
              <a:srcRect/>
              <a:stretch>
                <a:fillRect/>
              </a:stretch>
            </p:blipFill>
            <p:spPr bwMode="auto">
              <a:xfrm>
                <a:off x="336" y="864"/>
                <a:ext cx="3850" cy="3594"/>
              </a:xfrm>
              <a:prstGeom prst="rect">
                <a:avLst/>
              </a:prstGeom>
              <a:noFill/>
              <a:ln w="38100">
                <a:noFill/>
                <a:miter lim="800000"/>
                <a:headEnd/>
                <a:tailEnd/>
              </a:ln>
            </p:spPr>
          </p:pic>
          <p:sp>
            <p:nvSpPr>
              <p:cNvPr id="95" name="Oval 4"/>
              <p:cNvSpPr>
                <a:spLocks noChangeArrowheads="1"/>
              </p:cNvSpPr>
              <p:nvPr/>
            </p:nvSpPr>
            <p:spPr bwMode="auto">
              <a:xfrm>
                <a:off x="243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pic>
            <p:nvPicPr>
              <p:cNvPr id="96" name="Picture 7" descr="BES3_2_0211 (2)"/>
              <p:cNvPicPr>
                <a:picLocks noChangeAspect="1" noChangeArrowheads="1"/>
              </p:cNvPicPr>
              <p:nvPr/>
            </p:nvPicPr>
            <p:blipFill>
              <a:blip r:embed="rId9"/>
              <a:srcRect/>
              <a:stretch>
                <a:fillRect/>
              </a:stretch>
            </p:blipFill>
            <p:spPr bwMode="auto">
              <a:xfrm>
                <a:off x="1121" y="1632"/>
                <a:ext cx="2291" cy="1969"/>
              </a:xfrm>
              <a:prstGeom prst="rect">
                <a:avLst/>
              </a:prstGeom>
              <a:noFill/>
            </p:spPr>
          </p:pic>
          <p:sp>
            <p:nvSpPr>
              <p:cNvPr id="97" name="Line 8"/>
              <p:cNvSpPr>
                <a:spLocks noChangeShapeType="1"/>
              </p:cNvSpPr>
              <p:nvPr/>
            </p:nvSpPr>
            <p:spPr bwMode="auto">
              <a:xfrm>
                <a:off x="2230" y="3604"/>
                <a:ext cx="0" cy="653"/>
              </a:xfrm>
              <a:prstGeom prst="line">
                <a:avLst/>
              </a:prstGeom>
              <a:noFill/>
              <a:ln w="76200">
                <a:solidFill>
                  <a:srgbClr val="9933FF"/>
                </a:solidFill>
                <a:prstDash val="sysDot"/>
                <a:round/>
                <a:headEnd/>
                <a:tailEnd type="stealth" w="med" len="med"/>
              </a:ln>
              <a:effectLst/>
            </p:spPr>
            <p:txBody>
              <a:bodyPr wrap="none" anchor="ctr">
                <a:prstTxWarp prst="textNoShape">
                  <a:avLst/>
                </a:prstTxWarp>
              </a:bodyPr>
              <a:lstStyle/>
              <a:p>
                <a:endParaRPr lang="en-US"/>
              </a:p>
            </p:txBody>
          </p:sp>
          <p:sp>
            <p:nvSpPr>
              <p:cNvPr id="98" name="Oval 9"/>
              <p:cNvSpPr>
                <a:spLocks noChangeArrowheads="1"/>
              </p:cNvSpPr>
              <p:nvPr/>
            </p:nvSpPr>
            <p:spPr bwMode="auto">
              <a:xfrm>
                <a:off x="3022" y="3971"/>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sp>
            <p:nvSpPr>
              <p:cNvPr id="99" name="Oval 11"/>
              <p:cNvSpPr>
                <a:spLocks noChangeArrowheads="1"/>
              </p:cNvSpPr>
              <p:nvPr/>
            </p:nvSpPr>
            <p:spPr bwMode="auto">
              <a:xfrm>
                <a:off x="165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grpSp>
        <p:sp>
          <p:nvSpPr>
            <p:cNvPr id="2" name="TextBox 1"/>
            <p:cNvSpPr txBox="1"/>
            <p:nvPr/>
          </p:nvSpPr>
          <p:spPr>
            <a:xfrm>
              <a:off x="645739" y="1139435"/>
              <a:ext cx="1389548" cy="369332"/>
            </a:xfrm>
            <a:prstGeom prst="rect">
              <a:avLst/>
            </a:prstGeom>
            <a:noFill/>
          </p:spPr>
          <p:txBody>
            <a:bodyPr wrap="none" rtlCol="0">
              <a:spAutoFit/>
            </a:bodyPr>
            <a:lstStyle/>
            <a:p>
              <a:r>
                <a:rPr lang="en-US" altLang="zh-CN" smtClean="0">
                  <a:solidFill>
                    <a:srgbClr val="FF0000"/>
                  </a:solidFill>
                </a:rPr>
                <a:t>BESIII/BEPCII</a:t>
              </a:r>
              <a:endParaRPr lang="en-US">
                <a:solidFill>
                  <a:srgbClr val="FF0000"/>
                </a:solidFill>
              </a:endParaRPr>
            </a:p>
          </p:txBody>
        </p:sp>
      </p:grpSp>
      <p:grpSp>
        <p:nvGrpSpPr>
          <p:cNvPr id="7" name="Group 6"/>
          <p:cNvGrpSpPr/>
          <p:nvPr/>
        </p:nvGrpSpPr>
        <p:grpSpPr>
          <a:xfrm>
            <a:off x="6252144" y="3188314"/>
            <a:ext cx="2850617" cy="1584149"/>
            <a:chOff x="6252144" y="3188314"/>
            <a:chExt cx="2850617" cy="1584149"/>
          </a:xfrm>
        </p:grpSpPr>
        <p:pic>
          <p:nvPicPr>
            <p:cNvPr id="28" name="内容占位符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2144" y="3188314"/>
              <a:ext cx="2752095" cy="1520352"/>
            </a:xfrm>
            <a:prstGeom prst="rect">
              <a:avLst/>
            </a:prstGeom>
          </p:spPr>
        </p:pic>
        <p:sp>
          <p:nvSpPr>
            <p:cNvPr id="4" name="TextBox 3"/>
            <p:cNvSpPr txBox="1"/>
            <p:nvPr/>
          </p:nvSpPr>
          <p:spPr>
            <a:xfrm>
              <a:off x="7867176" y="4310798"/>
              <a:ext cx="1235585" cy="461665"/>
            </a:xfrm>
            <a:prstGeom prst="rect">
              <a:avLst/>
            </a:prstGeom>
            <a:noFill/>
          </p:spPr>
          <p:txBody>
            <a:bodyPr wrap="none" rtlCol="0">
              <a:spAutoFit/>
            </a:bodyPr>
            <a:lstStyle/>
            <a:p>
              <a:r>
                <a:rPr lang="en-US" altLang="zh-CN" sz="2400" b="1" dirty="0" smtClean="0">
                  <a:solidFill>
                    <a:srgbClr val="FFFF00"/>
                  </a:solidFill>
                </a:rPr>
                <a:t>LHAASO</a:t>
              </a:r>
              <a:endParaRPr lang="en-US" sz="2400" b="1" dirty="0">
                <a:solidFill>
                  <a:srgbClr val="FFFF00"/>
                </a:solidFill>
              </a:endParaRPr>
            </a:p>
          </p:txBody>
        </p:sp>
      </p:grpSp>
      <p:grpSp>
        <p:nvGrpSpPr>
          <p:cNvPr id="11" name="Group 10"/>
          <p:cNvGrpSpPr/>
          <p:nvPr/>
        </p:nvGrpSpPr>
        <p:grpSpPr>
          <a:xfrm>
            <a:off x="6075411" y="5319811"/>
            <a:ext cx="3068589" cy="1446211"/>
            <a:chOff x="6480551" y="5020092"/>
            <a:chExt cx="3068589" cy="1446211"/>
          </a:xfrm>
        </p:grpSpPr>
        <p:pic>
          <p:nvPicPr>
            <p:cNvPr id="132" name="Picture 5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4458" b="1323"/>
            <a:stretch/>
          </p:blipFill>
          <p:spPr bwMode="auto">
            <a:xfrm>
              <a:off x="6480551" y="5020092"/>
              <a:ext cx="3068589" cy="144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TextBox 29"/>
            <p:cNvSpPr txBox="1"/>
            <p:nvPr/>
          </p:nvSpPr>
          <p:spPr>
            <a:xfrm>
              <a:off x="6512463" y="5147422"/>
              <a:ext cx="1825615" cy="400110"/>
            </a:xfrm>
            <a:prstGeom prst="rect">
              <a:avLst/>
            </a:prstGeom>
            <a:noFill/>
          </p:spPr>
          <p:txBody>
            <a:bodyPr wrap="none" rtlCol="0">
              <a:spAutoFit/>
            </a:bodyPr>
            <a:lstStyle/>
            <a:p>
              <a:r>
                <a:rPr lang="en-US" altLang="zh-CN" sz="2000" b="1" dirty="0" err="1" smtClean="0">
                  <a:solidFill>
                    <a:srgbClr val="FFFF00"/>
                  </a:solidFill>
                </a:rPr>
                <a:t>Dayabay</a:t>
              </a:r>
              <a:r>
                <a:rPr lang="en-US" altLang="zh-CN" sz="2000" b="1" dirty="0" smtClean="0">
                  <a:solidFill>
                    <a:srgbClr val="FFFF00"/>
                  </a:solidFill>
                </a:rPr>
                <a:t>, JUNO</a:t>
              </a:r>
              <a:endParaRPr lang="en-US" sz="2000" b="1" dirty="0">
                <a:solidFill>
                  <a:srgbClr val="FFFF00"/>
                </a:solidFill>
              </a:endParaRPr>
            </a:p>
          </p:txBody>
        </p:sp>
      </p:grpSp>
      <p:grpSp>
        <p:nvGrpSpPr>
          <p:cNvPr id="10" name="Group 9"/>
          <p:cNvGrpSpPr/>
          <p:nvPr/>
        </p:nvGrpSpPr>
        <p:grpSpPr>
          <a:xfrm>
            <a:off x="42106" y="5269212"/>
            <a:ext cx="2865174" cy="1614670"/>
            <a:chOff x="42106" y="5269212"/>
            <a:chExt cx="2865174" cy="1614670"/>
          </a:xfrm>
        </p:grpSpPr>
        <p:pic>
          <p:nvPicPr>
            <p:cNvPr id="16" name="Picture 15"/>
            <p:cNvPicPr>
              <a:picLocks noChangeAspect="1"/>
            </p:cNvPicPr>
            <p:nvPr/>
          </p:nvPicPr>
          <p:blipFill>
            <a:blip r:embed="rId12" cstate="print"/>
            <a:stretch>
              <a:fillRect/>
            </a:stretch>
          </p:blipFill>
          <p:spPr>
            <a:xfrm>
              <a:off x="42106" y="5269212"/>
              <a:ext cx="2865174" cy="1588792"/>
            </a:xfrm>
            <a:prstGeom prst="rect">
              <a:avLst/>
            </a:prstGeom>
          </p:spPr>
        </p:pic>
        <p:sp>
          <p:nvSpPr>
            <p:cNvPr id="9" name="TextBox 8"/>
            <p:cNvSpPr txBox="1"/>
            <p:nvPr/>
          </p:nvSpPr>
          <p:spPr>
            <a:xfrm>
              <a:off x="2208681" y="6422217"/>
              <a:ext cx="669925" cy="461665"/>
            </a:xfrm>
            <a:prstGeom prst="rect">
              <a:avLst/>
            </a:prstGeom>
            <a:noFill/>
          </p:spPr>
          <p:txBody>
            <a:bodyPr wrap="none" rtlCol="0">
              <a:spAutoFit/>
            </a:bodyPr>
            <a:lstStyle/>
            <a:p>
              <a:r>
                <a:rPr lang="en-US" sz="2400" b="1" dirty="0" smtClean="0">
                  <a:solidFill>
                    <a:srgbClr val="FFFF00"/>
                  </a:solidFill>
                </a:rPr>
                <a:t>LHC</a:t>
              </a:r>
              <a:endParaRPr lang="en-US" sz="2400" b="1" dirty="0">
                <a:solidFill>
                  <a:srgbClr val="FFFF00"/>
                </a:solidFill>
              </a:endParaRPr>
            </a:p>
          </p:txBody>
        </p:sp>
      </p:grpSp>
    </p:spTree>
    <p:extLst>
      <p:ext uri="{BB962C8B-B14F-4D97-AF65-F5344CB8AC3E}">
        <p14:creationId xmlns:p14="http://schemas.microsoft.com/office/powerpoint/2010/main" val="307216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checkerboard(across)">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checkerboard(across)">
                                      <p:cBhvr>
                                        <p:cTn id="27" dur="500"/>
                                        <p:tgtEl>
                                          <p:spTgt spid="13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1"/>
                                        </p:tgtEl>
                                        <p:attrNameLst>
                                          <p:attrName>style.visibility</p:attrName>
                                        </p:attrNameLst>
                                      </p:cBhvr>
                                      <p:to>
                                        <p:strVal val="visible"/>
                                      </p:to>
                                    </p:set>
                                    <p:animEffect transition="in" filter="checkerboard(across)">
                                      <p:cBhvr>
                                        <p:cTn id="42"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63600"/>
          </a:xfrm>
        </p:spPr>
        <p:txBody>
          <a:bodyPr/>
          <a:lstStyle/>
          <a:p>
            <a:r>
              <a:rPr lang="en-US" b="1" dirty="0" smtClean="0">
                <a:latin typeface="华文楷体"/>
                <a:ea typeface="华文楷体"/>
                <a:cs typeface="华文楷体"/>
              </a:rPr>
              <a:t> </a:t>
            </a:r>
            <a:r>
              <a:rPr lang="zh-CN" altLang="en-US" b="1" dirty="0" smtClean="0">
                <a:latin typeface="华文楷体"/>
                <a:ea typeface="华文楷体"/>
                <a:cs typeface="华文楷体"/>
              </a:rPr>
              <a:t>北京正负电子对撞机和北京谱仪</a:t>
            </a:r>
            <a:endParaRPr lang="en-US" b="1" dirty="0">
              <a:latin typeface="华文楷体"/>
              <a:ea typeface="华文楷体"/>
              <a:cs typeface="华文楷体"/>
            </a:endParaRPr>
          </a:p>
        </p:txBody>
      </p:sp>
      <p:sp>
        <p:nvSpPr>
          <p:cNvPr id="3" name="Content Placeholder 2"/>
          <p:cNvSpPr>
            <a:spLocks noGrp="1"/>
          </p:cNvSpPr>
          <p:nvPr>
            <p:ph idx="1"/>
          </p:nvPr>
        </p:nvSpPr>
        <p:spPr>
          <a:xfrm>
            <a:off x="457200" y="1309954"/>
            <a:ext cx="8229600" cy="4521887"/>
          </a:xfrm>
        </p:spPr>
        <p:txBody>
          <a:bodyPr>
            <a:noAutofit/>
          </a:bodyPr>
          <a:lstStyle/>
          <a:p>
            <a:r>
              <a:rPr lang="zh-CN" altLang="en-US" sz="2800" b="1" dirty="0" smtClean="0">
                <a:latin typeface="华文楷体"/>
                <a:ea typeface="华文楷体"/>
                <a:cs typeface="华文楷体"/>
              </a:rPr>
              <a:t>正确选项，</a:t>
            </a:r>
            <a:r>
              <a:rPr lang="zh-CN" altLang="en-US" sz="2800" b="1" dirty="0">
                <a:latin typeface="华文楷体"/>
                <a:ea typeface="华文楷体"/>
                <a:cs typeface="华文楷体"/>
              </a:rPr>
              <a:t>中国高能由此真正起步，</a:t>
            </a:r>
            <a:r>
              <a:rPr lang="zh-CN" altLang="en-US" sz="2800" b="1" dirty="0" smtClean="0">
                <a:latin typeface="华文楷体"/>
                <a:ea typeface="华文楷体"/>
                <a:cs typeface="华文楷体"/>
              </a:rPr>
              <a:t>几代人的奋斗和贡献，巨大成功。</a:t>
            </a:r>
            <a:endParaRPr lang="en-US" altLang="zh-CN" sz="2800" b="1" dirty="0" smtClean="0">
              <a:latin typeface="华文楷体"/>
              <a:ea typeface="华文楷体"/>
              <a:cs typeface="华文楷体"/>
            </a:endParaRPr>
          </a:p>
          <a:p>
            <a:pPr marL="0" indent="0">
              <a:buNone/>
            </a:pPr>
            <a:endParaRPr lang="en-US" altLang="zh-CN" sz="1200" b="1" dirty="0" smtClean="0">
              <a:latin typeface="华文楷体"/>
              <a:ea typeface="华文楷体"/>
              <a:cs typeface="华文楷体"/>
            </a:endParaRPr>
          </a:p>
          <a:p>
            <a:r>
              <a:rPr lang="zh-CN" altLang="en-US" sz="2800" b="1" dirty="0" smtClean="0">
                <a:latin typeface="华文楷体"/>
                <a:ea typeface="华文楷体"/>
                <a:cs typeface="华文楷体"/>
              </a:rPr>
              <a:t>从一席之地到引领</a:t>
            </a:r>
            <a:r>
              <a:rPr lang="zh-CN" altLang="en-US" sz="2800" b="1" dirty="0" smtClean="0">
                <a:latin typeface="华文楷体"/>
                <a:ea typeface="华文楷体"/>
                <a:cs typeface="华文楷体"/>
                <a:sym typeface="Wingdings"/>
              </a:rPr>
              <a:t></a:t>
            </a:r>
            <a:r>
              <a:rPr lang="zh-CN" altLang="en-US" sz="2800" b="1" dirty="0" smtClean="0">
                <a:latin typeface="华文楷体"/>
                <a:ea typeface="华文楷体"/>
                <a:cs typeface="华文楷体"/>
              </a:rPr>
              <a:t>国际高能物理重要基地</a:t>
            </a:r>
            <a:endParaRPr lang="en-US" altLang="zh-CN" sz="2800" b="1" dirty="0" smtClean="0">
              <a:latin typeface="华文楷体"/>
              <a:ea typeface="华文楷体"/>
              <a:cs typeface="华文楷体"/>
            </a:endParaRPr>
          </a:p>
          <a:p>
            <a:pPr marL="0" indent="0">
              <a:buNone/>
            </a:pPr>
            <a:endParaRPr lang="en-US" altLang="zh-CN" sz="1200" b="1" dirty="0" smtClean="0">
              <a:latin typeface="华文楷体"/>
              <a:ea typeface="华文楷体"/>
              <a:cs typeface="华文楷体"/>
            </a:endParaRPr>
          </a:p>
          <a:p>
            <a:r>
              <a:rPr lang="zh-CN" altLang="en-US" sz="2800" b="1" dirty="0" smtClean="0">
                <a:latin typeface="华文楷体"/>
                <a:ea typeface="华文楷体"/>
                <a:cs typeface="华文楷体"/>
              </a:rPr>
              <a:t>为我国粒子物理的发展，及其他大科学工程项目</a:t>
            </a:r>
            <a:r>
              <a:rPr lang="en-US" altLang="zh-CN" sz="2800" b="1" dirty="0" smtClean="0">
                <a:latin typeface="华文楷体"/>
                <a:ea typeface="华文楷体"/>
                <a:cs typeface="华文楷体"/>
              </a:rPr>
              <a:t>(</a:t>
            </a:r>
            <a:r>
              <a:rPr lang="zh-CN" altLang="en-US" sz="2800" b="1" dirty="0" smtClean="0">
                <a:latin typeface="华文楷体"/>
                <a:ea typeface="华文楷体"/>
                <a:cs typeface="华文楷体"/>
              </a:rPr>
              <a:t>如大亚湾中微子</a:t>
            </a:r>
            <a:r>
              <a:rPr lang="en-US" altLang="zh-CN" sz="2800" b="1" dirty="0">
                <a:latin typeface="华文楷体"/>
                <a:ea typeface="华文楷体"/>
                <a:cs typeface="华文楷体"/>
              </a:rPr>
              <a:t>)</a:t>
            </a:r>
            <a:r>
              <a:rPr lang="zh-CN" altLang="en-US" sz="2800" b="1" dirty="0" smtClean="0">
                <a:latin typeface="华文楷体"/>
                <a:ea typeface="华文楷体"/>
                <a:cs typeface="华文楷体"/>
              </a:rPr>
              <a:t>的发展和成功奠定了坚实的基础。</a:t>
            </a:r>
            <a:endParaRPr lang="en-US" altLang="zh-CN" sz="2800" b="1" dirty="0" smtClean="0">
              <a:latin typeface="华文楷体"/>
              <a:ea typeface="华文楷体"/>
              <a:cs typeface="华文楷体"/>
            </a:endParaRPr>
          </a:p>
          <a:p>
            <a:pPr marL="0" indent="0">
              <a:buNone/>
            </a:pPr>
            <a:endParaRPr lang="en-US" altLang="zh-CN" sz="1200" b="1" dirty="0">
              <a:latin typeface="华文楷体"/>
              <a:ea typeface="华文楷体"/>
              <a:cs typeface="华文楷体"/>
            </a:endParaRPr>
          </a:p>
          <a:p>
            <a:r>
              <a:rPr lang="zh-CN" altLang="en-US" sz="2800" b="1" dirty="0" smtClean="0">
                <a:latin typeface="华文楷体"/>
                <a:ea typeface="华文楷体"/>
                <a:cs typeface="华文楷体"/>
              </a:rPr>
              <a:t>为我国粒子物理发展及高校培养了大批人才。</a:t>
            </a:r>
            <a:endParaRPr lang="en-US" altLang="zh-CN" sz="2800" b="1" dirty="0" smtClean="0">
              <a:latin typeface="华文楷体"/>
              <a:ea typeface="华文楷体"/>
              <a:cs typeface="华文楷体"/>
            </a:endParaRPr>
          </a:p>
          <a:p>
            <a:pPr marL="0" indent="0">
              <a:buNone/>
            </a:pPr>
            <a:endParaRPr lang="en-US" altLang="zh-CN" sz="1200" b="1" dirty="0" smtClean="0">
              <a:latin typeface="华文楷体"/>
              <a:ea typeface="华文楷体"/>
              <a:cs typeface="华文楷体"/>
            </a:endParaRPr>
          </a:p>
          <a:p>
            <a:r>
              <a:rPr lang="zh-CN" altLang="en-US" sz="2800" b="1" dirty="0" smtClean="0">
                <a:solidFill>
                  <a:srgbClr val="FF0000"/>
                </a:solidFill>
                <a:latin typeface="华文楷体"/>
                <a:ea typeface="华文楷体"/>
                <a:cs typeface="华文楷体"/>
              </a:rPr>
              <a:t>运行几年后放弃？建</a:t>
            </a:r>
            <a:r>
              <a:rPr lang="en-US" altLang="zh-CN" sz="2800" b="1" dirty="0" smtClean="0">
                <a:solidFill>
                  <a:srgbClr val="FF0000"/>
                </a:solidFill>
                <a:latin typeface="华文楷体"/>
                <a:ea typeface="华文楷体"/>
                <a:cs typeface="华文楷体"/>
              </a:rPr>
              <a:t>STCF</a:t>
            </a:r>
            <a:r>
              <a:rPr lang="zh-CN" altLang="en-US" sz="2800" b="1" dirty="0" smtClean="0">
                <a:solidFill>
                  <a:srgbClr val="FF0000"/>
                </a:solidFill>
                <a:latin typeface="华文楷体"/>
                <a:ea typeface="华文楷体"/>
                <a:cs typeface="华文楷体"/>
              </a:rPr>
              <a:t>继续引领该领域？</a:t>
            </a:r>
            <a:endParaRPr lang="en-US" altLang="zh-CN" sz="2800" b="1" dirty="0" smtClean="0">
              <a:solidFill>
                <a:srgbClr val="FF0000"/>
              </a:solidFill>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B995AD9E-1881-594F-89D1-A4CAC8FC4114}" type="slidenum">
              <a:rPr lang="en-US" smtClean="0"/>
              <a:pPr/>
              <a:t>20</a:t>
            </a:fld>
            <a:endParaRPr lang="en-US"/>
          </a:p>
        </p:txBody>
      </p:sp>
      <p:grpSp>
        <p:nvGrpSpPr>
          <p:cNvPr id="6" name="Group 5"/>
          <p:cNvGrpSpPr/>
          <p:nvPr/>
        </p:nvGrpSpPr>
        <p:grpSpPr>
          <a:xfrm>
            <a:off x="656610" y="1309954"/>
            <a:ext cx="8117432" cy="4910935"/>
            <a:chOff x="787145" y="1260871"/>
            <a:chExt cx="7219709" cy="4807268"/>
          </a:xfrm>
        </p:grpSpPr>
        <p:graphicFrame>
          <p:nvGraphicFramePr>
            <p:cNvPr id="7" name="图表 3"/>
            <p:cNvGraphicFramePr/>
            <p:nvPr>
              <p:extLst>
                <p:ext uri="{D42A27DB-BD31-4B8C-83A1-F6EECF244321}">
                  <p14:modId xmlns:p14="http://schemas.microsoft.com/office/powerpoint/2010/main" val="1084119477"/>
                </p:ext>
              </p:extLst>
            </p:nvPr>
          </p:nvGraphicFramePr>
          <p:xfrm>
            <a:off x="787145" y="1260871"/>
            <a:ext cx="7219709" cy="480726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515473" y="1384935"/>
              <a:ext cx="5379916" cy="954107"/>
            </a:xfrm>
            <a:prstGeom prst="rect">
              <a:avLst/>
            </a:prstGeom>
          </p:spPr>
          <p:txBody>
            <a:bodyPr wrap="square">
              <a:spAutoFit/>
            </a:bodyPr>
            <a:lstStyle/>
            <a:p>
              <a:pPr algn="ctr">
                <a:defRPr sz="2800" b="1" i="0" u="none" strike="noStrike" kern="1200" baseline="0">
                  <a:solidFill>
                    <a:srgbClr val="0000FF"/>
                  </a:solidFill>
                  <a:latin typeface="+mn-lt"/>
                  <a:ea typeface="+mn-ea"/>
                  <a:cs typeface="+mn-cs"/>
                </a:defRPr>
              </a:pPr>
              <a:r>
                <a:rPr lang="en-US" altLang="zh-CN" dirty="0">
                  <a:solidFill>
                    <a:srgbClr val="0000FF"/>
                  </a:solidFill>
                </a:rPr>
                <a:t>Very successful in the past 8 years</a:t>
              </a:r>
            </a:p>
            <a:p>
              <a:pPr algn="ctr">
                <a:defRPr sz="2800" b="1" i="0" u="none" strike="noStrike" kern="1200" baseline="0">
                  <a:solidFill>
                    <a:srgbClr val="0000FF"/>
                  </a:solidFill>
                  <a:latin typeface="+mn-lt"/>
                  <a:ea typeface="+mn-ea"/>
                  <a:cs typeface="+mn-cs"/>
                </a:defRPr>
              </a:pPr>
              <a:r>
                <a:rPr lang="en-US" altLang="zh-CN" dirty="0">
                  <a:solidFill>
                    <a:srgbClr val="0000FF"/>
                  </a:solidFill>
                </a:rPr>
                <a:t>Physics is still rich </a:t>
              </a:r>
              <a:endParaRPr lang="zh-CN" altLang="en-US" dirty="0">
                <a:solidFill>
                  <a:srgbClr val="0000FF"/>
                </a:solidFill>
              </a:endParaRPr>
            </a:p>
          </p:txBody>
        </p:sp>
      </p:grpSp>
    </p:spTree>
    <p:extLst>
      <p:ext uri="{BB962C8B-B14F-4D97-AF65-F5344CB8AC3E}">
        <p14:creationId xmlns:p14="http://schemas.microsoft.com/office/powerpoint/2010/main" val="2696462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1"/>
            <a:ext cx="9110800" cy="860425"/>
          </a:xfrm>
        </p:spPr>
        <p:txBody>
          <a:bodyPr>
            <a:normAutofit/>
          </a:bodyPr>
          <a:lstStyle/>
          <a:p>
            <a:r>
              <a:rPr lang="zh-CN" altLang="en-US" sz="4000" b="1" dirty="0" smtClean="0">
                <a:latin typeface="华文楷体"/>
                <a:ea typeface="华文楷体"/>
                <a:cs typeface="华文楷体"/>
              </a:rPr>
              <a:t>大型强子对撞机</a:t>
            </a:r>
            <a:r>
              <a:rPr lang="zh-CN" altLang="en-US" sz="4000" b="1" dirty="0">
                <a:latin typeface="华文楷体"/>
                <a:ea typeface="华文楷体"/>
                <a:cs typeface="华文楷体"/>
              </a:rPr>
              <a:t>－</a:t>
            </a:r>
            <a:r>
              <a:rPr lang="zh-CN" altLang="en-US" sz="4000" b="1" dirty="0" smtClean="0">
                <a:latin typeface="华文楷体"/>
                <a:ea typeface="华文楷体"/>
                <a:cs typeface="华文楷体"/>
              </a:rPr>
              <a:t>世界最高能量前沿</a:t>
            </a:r>
            <a:endParaRPr lang="en-US" sz="27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21</a:t>
            </a:fld>
            <a:endParaRPr lang="en-US"/>
          </a:p>
        </p:txBody>
      </p:sp>
      <p:pic>
        <p:nvPicPr>
          <p:cNvPr id="5" name="Picture 2" descr="CERN_picture_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04" y="865496"/>
            <a:ext cx="8089496" cy="60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047751" y="2327234"/>
            <a:ext cx="7429705" cy="3963906"/>
            <a:chOff x="1657349" y="2327233"/>
            <a:chExt cx="7429705" cy="3963905"/>
          </a:xfrm>
        </p:grpSpPr>
        <p:sp>
          <p:nvSpPr>
            <p:cNvPr id="7" name="Line 70"/>
            <p:cNvSpPr>
              <a:spLocks noChangeShapeType="1"/>
            </p:cNvSpPr>
            <p:nvPr/>
          </p:nvSpPr>
          <p:spPr bwMode="auto">
            <a:xfrm flipV="1">
              <a:off x="3924299" y="2588707"/>
              <a:ext cx="505619" cy="1093245"/>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8" name="Line 71"/>
            <p:cNvSpPr>
              <a:spLocks noChangeShapeType="1"/>
            </p:cNvSpPr>
            <p:nvPr/>
          </p:nvSpPr>
          <p:spPr bwMode="auto">
            <a:xfrm>
              <a:off x="3924299" y="2386255"/>
              <a:ext cx="466725" cy="206134"/>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9" name="Oval 72"/>
            <p:cNvSpPr>
              <a:spLocks noChangeArrowheads="1"/>
            </p:cNvSpPr>
            <p:nvPr/>
          </p:nvSpPr>
          <p:spPr bwMode="auto">
            <a:xfrm>
              <a:off x="4364631" y="2566622"/>
              <a:ext cx="129183" cy="87116"/>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pic>
          <p:nvPicPr>
            <p:cNvPr id="10" name="Picture 73" descr="bul-pho-2007-0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49" y="2346991"/>
              <a:ext cx="2266950" cy="1334961"/>
            </a:xfrm>
            <a:prstGeom prst="rect">
              <a:avLst/>
            </a:prstGeom>
            <a:noFill/>
            <a:ln w="38100" cap="flat" cmpd="sng" algn="ctr">
              <a:solidFill>
                <a:srgbClr val="FFFFFF"/>
              </a:solidFill>
              <a:prstDash val="solid"/>
              <a:miter lim="800000"/>
              <a:headEnd type="none" w="med" len="med"/>
              <a:tailEnd type="none" w="med" len="me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 Box 74"/>
            <p:cNvSpPr txBox="1">
              <a:spLocks noChangeArrowheads="1"/>
            </p:cNvSpPr>
            <p:nvPr/>
          </p:nvSpPr>
          <p:spPr bwMode="auto">
            <a:xfrm>
              <a:off x="3269753" y="2327233"/>
              <a:ext cx="673695" cy="338554"/>
            </a:xfrm>
            <a:prstGeom prst="rect">
              <a:avLst/>
            </a:prstGeom>
            <a:noFill/>
            <a:ln w="9525">
              <a:noFill/>
              <a:miter lim="800000"/>
              <a:headEnd/>
              <a:tailEnd/>
            </a:ln>
            <a:effectLst/>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smtClean="0">
                  <a:solidFill>
                    <a:prstClr val="white"/>
                  </a:solidFill>
                  <a:latin typeface="Century Gothic" charset="0"/>
                </a:rPr>
                <a:t>CMS</a:t>
              </a:r>
              <a:endParaRPr lang="de-CH" sz="2000" b="1" dirty="0" smtClean="0">
                <a:solidFill>
                  <a:prstClr val="white"/>
                </a:solidFill>
                <a:latin typeface="Tahoma" charset="0"/>
              </a:endParaRPr>
            </a:p>
          </p:txBody>
        </p:sp>
        <p:sp>
          <p:nvSpPr>
            <p:cNvPr id="12" name="Oval 76"/>
            <p:cNvSpPr>
              <a:spLocks noChangeArrowheads="1"/>
            </p:cNvSpPr>
            <p:nvPr/>
          </p:nvSpPr>
          <p:spPr bwMode="auto">
            <a:xfrm>
              <a:off x="3182540" y="5276120"/>
              <a:ext cx="116681" cy="79754"/>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7" name="Oval 83"/>
            <p:cNvSpPr>
              <a:spLocks noChangeArrowheads="1"/>
            </p:cNvSpPr>
            <p:nvPr/>
          </p:nvSpPr>
          <p:spPr bwMode="auto">
            <a:xfrm>
              <a:off x="7940860" y="3439657"/>
              <a:ext cx="105569" cy="68711"/>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grpSp>
          <p:nvGrpSpPr>
            <p:cNvPr id="20" name="Group 90"/>
            <p:cNvGrpSpPr>
              <a:grpSpLocks/>
            </p:cNvGrpSpPr>
            <p:nvPr/>
          </p:nvGrpSpPr>
          <p:grpSpPr bwMode="auto">
            <a:xfrm>
              <a:off x="6657378" y="4945141"/>
              <a:ext cx="2429676" cy="1304285"/>
              <a:chOff x="3600" y="2976"/>
              <a:chExt cx="1920" cy="1063"/>
            </a:xfrm>
          </p:grpSpPr>
          <p:sp>
            <p:nvSpPr>
              <p:cNvPr id="23" name="Oval 91"/>
              <p:cNvSpPr>
                <a:spLocks noChangeArrowheads="1"/>
              </p:cNvSpPr>
              <p:nvPr/>
            </p:nvSpPr>
            <p:spPr bwMode="auto">
              <a:xfrm>
                <a:off x="3600" y="3247"/>
                <a:ext cx="75" cy="60"/>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4" name="Line 92"/>
              <p:cNvSpPr>
                <a:spLocks noChangeShapeType="1"/>
              </p:cNvSpPr>
              <p:nvPr/>
            </p:nvSpPr>
            <p:spPr bwMode="auto">
              <a:xfrm flipV="1">
                <a:off x="3638" y="2976"/>
                <a:ext cx="298" cy="271"/>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25" name="Line 93"/>
              <p:cNvSpPr>
                <a:spLocks noChangeShapeType="1"/>
              </p:cNvSpPr>
              <p:nvPr/>
            </p:nvSpPr>
            <p:spPr bwMode="auto">
              <a:xfrm>
                <a:off x="3638" y="3286"/>
                <a:ext cx="250" cy="746"/>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pic>
            <p:nvPicPr>
              <p:cNvPr id="26" name="Picture 94" descr="0511013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 y="2976"/>
                <a:ext cx="1632" cy="1063"/>
              </a:xfrm>
              <a:prstGeom prst="rect">
                <a:avLst/>
              </a:prstGeom>
              <a:noFill/>
              <a:ln w="38100">
                <a:solidFill>
                  <a:srgbClr val="FFFFFF"/>
                </a:solidFill>
                <a:miter lim="800000"/>
                <a:headEnd/>
                <a:tailEn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1" name="Rectangle 95"/>
            <p:cNvSpPr>
              <a:spLocks noChangeArrowheads="1"/>
            </p:cNvSpPr>
            <p:nvPr/>
          </p:nvSpPr>
          <p:spPr bwMode="auto">
            <a:xfrm>
              <a:off x="8593526" y="6012618"/>
              <a:ext cx="485935" cy="235581"/>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2" name="Text Box 96"/>
            <p:cNvSpPr txBox="1">
              <a:spLocks noChangeArrowheads="1"/>
            </p:cNvSpPr>
            <p:nvPr/>
          </p:nvSpPr>
          <p:spPr bwMode="auto">
            <a:xfrm>
              <a:off x="8287674" y="5952584"/>
              <a:ext cx="791787" cy="338554"/>
            </a:xfrm>
            <a:prstGeom prst="rect">
              <a:avLst/>
            </a:prstGeom>
            <a:noFill/>
            <a:ln w="9525">
              <a:no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smtClean="0">
                  <a:solidFill>
                    <a:prstClr val="white"/>
                  </a:solidFill>
                  <a:latin typeface="Century Gothic" charset="0"/>
                </a:rPr>
                <a:t>ATLAS</a:t>
              </a:r>
            </a:p>
          </p:txBody>
        </p:sp>
      </p:grpSp>
      <p:sp>
        <p:nvSpPr>
          <p:cNvPr id="36" name="Rectangle 35"/>
          <p:cNvSpPr/>
          <p:nvPr/>
        </p:nvSpPr>
        <p:spPr>
          <a:xfrm>
            <a:off x="2420656" y="4087714"/>
            <a:ext cx="3812579" cy="1200328"/>
          </a:xfrm>
          <a:prstGeom prst="rect">
            <a:avLst/>
          </a:prstGeom>
        </p:spPr>
        <p:txBody>
          <a:bodyPr wrap="square">
            <a:spAutoFit/>
          </a:bodyPr>
          <a:lstStyle/>
          <a:p>
            <a:r>
              <a:rPr lang="en-US" sz="2400" dirty="0">
                <a:solidFill>
                  <a:srgbClr val="FFFF00"/>
                </a:solidFill>
                <a:cs typeface="Comic Sans MS"/>
              </a:rPr>
              <a:t>Tunnel circumference: </a:t>
            </a:r>
            <a:r>
              <a:rPr lang="en-US" sz="2400" dirty="0" smtClean="0">
                <a:solidFill>
                  <a:srgbClr val="FFFF00"/>
                </a:solidFill>
                <a:cs typeface="Comic Sans MS"/>
              </a:rPr>
              <a:t>27 km</a:t>
            </a:r>
            <a:endParaRPr lang="en-US" sz="2400" dirty="0">
              <a:solidFill>
                <a:srgbClr val="FFFF00"/>
              </a:solidFill>
              <a:cs typeface="Comic Sans MS"/>
            </a:endParaRPr>
          </a:p>
          <a:p>
            <a:r>
              <a:rPr lang="en-US" sz="2400" dirty="0">
                <a:solidFill>
                  <a:srgbClr val="FFFF00"/>
                </a:solidFill>
                <a:cs typeface="Comic Sans MS"/>
              </a:rPr>
              <a:t>D</a:t>
            </a:r>
            <a:r>
              <a:rPr lang="en-US" sz="2400" dirty="0" smtClean="0">
                <a:solidFill>
                  <a:srgbClr val="FFFF00"/>
                </a:solidFill>
                <a:cs typeface="Comic Sans MS"/>
              </a:rPr>
              <a:t>iameter</a:t>
            </a:r>
            <a:r>
              <a:rPr lang="en-US" sz="2400" dirty="0">
                <a:solidFill>
                  <a:srgbClr val="FFFF00"/>
                </a:solidFill>
                <a:cs typeface="Comic Sans MS"/>
              </a:rPr>
              <a:t>: 3.8 m</a:t>
            </a:r>
          </a:p>
          <a:p>
            <a:r>
              <a:rPr lang="en-US" sz="2400" dirty="0">
                <a:solidFill>
                  <a:srgbClr val="FFFF00"/>
                </a:solidFill>
                <a:cs typeface="Comic Sans MS"/>
              </a:rPr>
              <a:t>Depth: 70 – 140 </a:t>
            </a:r>
            <a:r>
              <a:rPr lang="en-US" sz="2400" dirty="0" smtClean="0">
                <a:solidFill>
                  <a:srgbClr val="FFFF00"/>
                </a:solidFill>
                <a:cs typeface="Comic Sans MS"/>
              </a:rPr>
              <a:t>m</a:t>
            </a:r>
            <a:endParaRPr lang="en-US" sz="2400" dirty="0">
              <a:solidFill>
                <a:srgbClr val="FFFF00"/>
              </a:solidFill>
              <a:cs typeface="Comic Sans MS"/>
            </a:endParaRPr>
          </a:p>
        </p:txBody>
      </p:sp>
      <p:grpSp>
        <p:nvGrpSpPr>
          <p:cNvPr id="3" name="Group 2"/>
          <p:cNvGrpSpPr/>
          <p:nvPr/>
        </p:nvGrpSpPr>
        <p:grpSpPr>
          <a:xfrm>
            <a:off x="6591173" y="1411588"/>
            <a:ext cx="1930529" cy="2096781"/>
            <a:chOff x="6591171" y="1411587"/>
            <a:chExt cx="1930529" cy="2096781"/>
          </a:xfrm>
        </p:grpSpPr>
        <p:cxnSp>
          <p:nvCxnSpPr>
            <p:cNvPr id="13" name="Straight Connector 12"/>
            <p:cNvCxnSpPr/>
            <p:nvPr/>
          </p:nvCxnSpPr>
          <p:spPr>
            <a:xfrm flipH="1">
              <a:off x="7436829" y="2843403"/>
              <a:ext cx="1084871" cy="664965"/>
            </a:xfrm>
            <a:prstGeom prst="line">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76669" y="2843403"/>
              <a:ext cx="654591" cy="596254"/>
            </a:xfrm>
            <a:prstGeom prst="line">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6"/>
            <a:stretch>
              <a:fillRect/>
            </a:stretch>
          </p:blipFill>
          <p:spPr>
            <a:xfrm>
              <a:off x="6591171" y="1411587"/>
              <a:ext cx="1901745" cy="1431816"/>
            </a:xfrm>
            <a:prstGeom prst="rect">
              <a:avLst/>
            </a:prstGeom>
          </p:spPr>
        </p:pic>
      </p:grpSp>
      <p:pic>
        <p:nvPicPr>
          <p:cNvPr id="33" name="Picture 32"/>
          <p:cNvPicPr>
            <a:picLocks noChangeAspect="1"/>
          </p:cNvPicPr>
          <p:nvPr/>
        </p:nvPicPr>
        <p:blipFill>
          <a:blip r:embed="rId7"/>
          <a:stretch>
            <a:fillRect/>
          </a:stretch>
        </p:blipFill>
        <p:spPr>
          <a:xfrm>
            <a:off x="493604" y="5351274"/>
            <a:ext cx="2166551" cy="1514973"/>
          </a:xfrm>
          <a:prstGeom prst="rect">
            <a:avLst/>
          </a:prstGeom>
        </p:spPr>
      </p:pic>
      <p:pic>
        <p:nvPicPr>
          <p:cNvPr id="28" name="Picture 27"/>
          <p:cNvPicPr>
            <a:picLocks noChangeAspect="1"/>
          </p:cNvPicPr>
          <p:nvPr/>
        </p:nvPicPr>
        <p:blipFill>
          <a:blip r:embed="rId8"/>
          <a:stretch>
            <a:fillRect/>
          </a:stretch>
        </p:blipFill>
        <p:spPr>
          <a:xfrm>
            <a:off x="3916060" y="2835990"/>
            <a:ext cx="2226629" cy="1231607"/>
          </a:xfrm>
          <a:prstGeom prst="rect">
            <a:avLst/>
          </a:prstGeom>
        </p:spPr>
      </p:pic>
      <p:sp>
        <p:nvSpPr>
          <p:cNvPr id="29" name="Slide Number Placeholder 1"/>
          <p:cNvSpPr txBox="1">
            <a:spLocks/>
          </p:cNvSpPr>
          <p:nvPr/>
        </p:nvSpPr>
        <p:spPr>
          <a:xfrm>
            <a:off x="6449500" y="467884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F7031F-3985-8841-9F96-93325AFB8D2A}" type="slidenum">
              <a:rPr lang="en-US" smtClean="0"/>
              <a:pPr/>
              <a:t>21</a:t>
            </a:fld>
            <a:endParaRPr lang="en-US"/>
          </a:p>
        </p:txBody>
      </p:sp>
      <p:sp>
        <p:nvSpPr>
          <p:cNvPr id="34" name="Text Box 5"/>
          <p:cNvSpPr txBox="1">
            <a:spLocks noChangeArrowheads="1"/>
          </p:cNvSpPr>
          <p:nvPr/>
        </p:nvSpPr>
        <p:spPr bwMode="auto">
          <a:xfrm>
            <a:off x="519614" y="810852"/>
            <a:ext cx="1878464" cy="1477328"/>
          </a:xfrm>
          <a:prstGeom prst="rect">
            <a:avLst/>
          </a:prstGeom>
          <a:noFill/>
          <a:ln w="9525">
            <a:noFill/>
            <a:miter lim="800000"/>
            <a:headEnd/>
            <a:tailEnd/>
          </a:ln>
        </p:spPr>
        <p:txBody>
          <a:bodyPr wrap="none">
            <a:spAutoFit/>
          </a:bodyPr>
          <a:lstStyle/>
          <a:p>
            <a:pPr>
              <a:defRPr/>
            </a:pPr>
            <a:r>
              <a:rPr lang="en-US" i="1" dirty="0">
                <a:solidFill>
                  <a:srgbClr val="FFFF00"/>
                </a:solidFill>
                <a:latin typeface="Arial" pitchFamily="34" charset="0"/>
                <a:ea typeface="+mn-ea"/>
              </a:rPr>
              <a:t>ATLAS</a:t>
            </a:r>
          </a:p>
          <a:p>
            <a:pPr>
              <a:defRPr/>
            </a:pPr>
            <a:r>
              <a:rPr lang="en-US" dirty="0">
                <a:solidFill>
                  <a:srgbClr val="FFFF00"/>
                </a:solidFill>
                <a:latin typeface="Arial" pitchFamily="34" charset="0"/>
                <a:ea typeface="+mn-ea"/>
              </a:rPr>
              <a:t>3000 Physicists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1</a:t>
            </a:r>
            <a:r>
              <a:rPr lang="en-US" altLang="zh-CN" dirty="0" smtClean="0">
                <a:solidFill>
                  <a:srgbClr val="FFFF00"/>
                </a:solidFill>
                <a:latin typeface="Arial" pitchFamily="34" charset="0"/>
                <a:ea typeface="+mn-ea"/>
              </a:rPr>
              <a:t>80</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Institutions</a:t>
            </a:r>
          </a:p>
          <a:p>
            <a:pPr>
              <a:defRPr/>
            </a:pPr>
            <a:r>
              <a:rPr lang="en-US" dirty="0">
                <a:solidFill>
                  <a:srgbClr val="FFFF00"/>
                </a:solidFill>
                <a:latin typeface="Arial" pitchFamily="34" charset="0"/>
                <a:ea typeface="+mn-ea"/>
              </a:rPr>
              <a:t>   </a:t>
            </a:r>
            <a:r>
              <a:rPr lang="en-US" dirty="0">
                <a:solidFill>
                  <a:srgbClr val="FFFF00"/>
                </a:solidFill>
                <a:latin typeface="Arial" pitchFamily="34" charset="0"/>
              </a:rPr>
              <a:t> </a:t>
            </a:r>
            <a:r>
              <a:rPr lang="en-US" dirty="0" smtClean="0">
                <a:solidFill>
                  <a:srgbClr val="FFFF00"/>
                </a:solidFill>
                <a:latin typeface="Arial" pitchFamily="34" charset="0"/>
              </a:rPr>
              <a:t>40</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countries</a:t>
            </a:r>
          </a:p>
          <a:p>
            <a:pPr>
              <a:defRPr/>
            </a:pPr>
            <a:r>
              <a:rPr lang="en-US" dirty="0">
                <a:solidFill>
                  <a:srgbClr val="FFFF00"/>
                </a:solidFill>
                <a:latin typeface="Arial" pitchFamily="34" charset="0"/>
                <a:ea typeface="+mn-ea"/>
              </a:rPr>
              <a:t>  550 MCHF</a:t>
            </a:r>
          </a:p>
        </p:txBody>
      </p:sp>
      <p:sp>
        <p:nvSpPr>
          <p:cNvPr id="35" name="Text Box 7"/>
          <p:cNvSpPr txBox="1">
            <a:spLocks noChangeArrowheads="1"/>
          </p:cNvSpPr>
          <p:nvPr/>
        </p:nvSpPr>
        <p:spPr bwMode="auto">
          <a:xfrm>
            <a:off x="2301403" y="820559"/>
            <a:ext cx="1876521" cy="1477328"/>
          </a:xfrm>
          <a:prstGeom prst="rect">
            <a:avLst/>
          </a:prstGeom>
          <a:noFill/>
          <a:ln w="9525">
            <a:noFill/>
            <a:miter lim="800000"/>
            <a:headEnd/>
            <a:tailEnd/>
          </a:ln>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a:solidFill>
                  <a:srgbClr val="FFFF00"/>
                </a:solidFill>
              </a:rPr>
              <a:t>CMS</a:t>
            </a:r>
          </a:p>
          <a:p>
            <a:pPr eaLnBrk="1" hangingPunct="1"/>
            <a:r>
              <a:rPr lang="en-US" dirty="0">
                <a:solidFill>
                  <a:srgbClr val="FFFF00"/>
                </a:solidFill>
              </a:rPr>
              <a:t>2900 Physicists</a:t>
            </a:r>
          </a:p>
          <a:p>
            <a:pPr eaLnBrk="1" hangingPunct="1"/>
            <a:r>
              <a:rPr lang="en-US" dirty="0">
                <a:solidFill>
                  <a:srgbClr val="FFFF00"/>
                </a:solidFill>
              </a:rPr>
              <a:t>  184 Institutions</a:t>
            </a:r>
          </a:p>
          <a:p>
            <a:pPr eaLnBrk="1" hangingPunct="1"/>
            <a:r>
              <a:rPr lang="en-US" dirty="0">
                <a:solidFill>
                  <a:srgbClr val="FFFF00"/>
                </a:solidFill>
              </a:rPr>
              <a:t>    38 countries</a:t>
            </a:r>
          </a:p>
          <a:p>
            <a:pPr eaLnBrk="1" hangingPunct="1"/>
            <a:r>
              <a:rPr lang="en-US" dirty="0">
                <a:solidFill>
                  <a:srgbClr val="FFFF00"/>
                </a:solidFill>
              </a:rPr>
              <a:t>  550 MCHF</a:t>
            </a:r>
          </a:p>
        </p:txBody>
      </p:sp>
      <p:sp>
        <p:nvSpPr>
          <p:cNvPr id="39" name="Text Box 8"/>
          <p:cNvSpPr txBox="1">
            <a:spLocks noChangeArrowheads="1"/>
          </p:cNvSpPr>
          <p:nvPr/>
        </p:nvSpPr>
        <p:spPr bwMode="auto">
          <a:xfrm>
            <a:off x="5880295" y="860425"/>
            <a:ext cx="1878464" cy="1477328"/>
          </a:xfrm>
          <a:prstGeom prst="rect">
            <a:avLst/>
          </a:prstGeom>
          <a:noFill/>
          <a:ln w="9525">
            <a:noFill/>
            <a:miter lim="800000"/>
            <a:headEnd/>
            <a:tailEnd/>
          </a:ln>
        </p:spPr>
        <p:txBody>
          <a:bodyPr wrap="none">
            <a:spAutoFit/>
          </a:bodyPr>
          <a:lstStyle/>
          <a:p>
            <a:pPr>
              <a:defRPr/>
            </a:pPr>
            <a:r>
              <a:rPr lang="en-US" i="1" dirty="0">
                <a:solidFill>
                  <a:srgbClr val="FFFF00"/>
                </a:solidFill>
                <a:latin typeface="Arial" pitchFamily="34" charset="0"/>
                <a:ea typeface="+mn-ea"/>
              </a:rPr>
              <a:t>ALICE</a:t>
            </a:r>
          </a:p>
          <a:p>
            <a:pPr>
              <a:defRPr/>
            </a:pPr>
            <a:r>
              <a:rPr lang="en-US" dirty="0" smtClean="0">
                <a:solidFill>
                  <a:srgbClr val="FFFF00"/>
                </a:solidFill>
                <a:latin typeface="Arial" pitchFamily="34" charset="0"/>
                <a:ea typeface="+mn-ea"/>
              </a:rPr>
              <a:t>1550 </a:t>
            </a:r>
            <a:r>
              <a:rPr lang="en-US" dirty="0">
                <a:solidFill>
                  <a:srgbClr val="FFFF00"/>
                </a:solidFill>
                <a:latin typeface="Arial" pitchFamily="34" charset="0"/>
                <a:ea typeface="+mn-ea"/>
              </a:rPr>
              <a:t>Physicists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151 </a:t>
            </a:r>
            <a:r>
              <a:rPr lang="en-US" dirty="0">
                <a:solidFill>
                  <a:srgbClr val="FFFF00"/>
                </a:solidFill>
                <a:latin typeface="Arial" pitchFamily="34" charset="0"/>
                <a:ea typeface="+mn-ea"/>
              </a:rPr>
              <a:t>Institutions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37 </a:t>
            </a:r>
            <a:r>
              <a:rPr lang="en-US" dirty="0">
                <a:solidFill>
                  <a:srgbClr val="FFFF00"/>
                </a:solidFill>
                <a:latin typeface="Arial" pitchFamily="34" charset="0"/>
                <a:ea typeface="+mn-ea"/>
              </a:rPr>
              <a:t>countries</a:t>
            </a:r>
          </a:p>
          <a:p>
            <a:pPr>
              <a:defRPr/>
            </a:pPr>
            <a:r>
              <a:rPr lang="en-US" dirty="0">
                <a:solidFill>
                  <a:srgbClr val="FFFF00"/>
                </a:solidFill>
                <a:latin typeface="Arial" pitchFamily="34" charset="0"/>
                <a:ea typeface="+mn-ea"/>
              </a:rPr>
              <a:t>  150 MCHF</a:t>
            </a:r>
          </a:p>
        </p:txBody>
      </p:sp>
      <p:sp>
        <p:nvSpPr>
          <p:cNvPr id="40" name="Text Box 6"/>
          <p:cNvSpPr txBox="1">
            <a:spLocks noChangeArrowheads="1"/>
          </p:cNvSpPr>
          <p:nvPr/>
        </p:nvSpPr>
        <p:spPr bwMode="auto">
          <a:xfrm>
            <a:off x="4068020" y="860425"/>
            <a:ext cx="1846314" cy="1477328"/>
          </a:xfrm>
          <a:prstGeom prst="rect">
            <a:avLst/>
          </a:prstGeom>
          <a:noFill/>
          <a:ln w="9525">
            <a:noFill/>
            <a:miter lim="800000"/>
            <a:headEnd/>
            <a:tailEnd/>
          </a:ln>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err="1">
                <a:solidFill>
                  <a:srgbClr val="FFFF00"/>
                </a:solidFill>
              </a:rPr>
              <a:t>LHCb</a:t>
            </a:r>
            <a:endParaRPr lang="en-US" i="1" dirty="0">
              <a:solidFill>
                <a:srgbClr val="FFFF00"/>
              </a:solidFill>
            </a:endParaRPr>
          </a:p>
          <a:p>
            <a:pPr eaLnBrk="1" hangingPunct="1"/>
            <a:r>
              <a:rPr lang="en-US" dirty="0">
                <a:solidFill>
                  <a:srgbClr val="FFFF00"/>
                </a:solidFill>
              </a:rPr>
              <a:t> </a:t>
            </a:r>
            <a:r>
              <a:rPr lang="en-US" dirty="0" smtClean="0">
                <a:solidFill>
                  <a:srgbClr val="FFFF00"/>
                </a:solidFill>
              </a:rPr>
              <a:t>1160 </a:t>
            </a:r>
            <a:r>
              <a:rPr lang="en-US" dirty="0">
                <a:solidFill>
                  <a:srgbClr val="FFFF00"/>
                </a:solidFill>
              </a:rPr>
              <a:t>Physicists</a:t>
            </a:r>
          </a:p>
          <a:p>
            <a:pPr eaLnBrk="1" hangingPunct="1"/>
            <a:r>
              <a:rPr lang="en-US" dirty="0">
                <a:solidFill>
                  <a:srgbClr val="FFFF00"/>
                </a:solidFill>
              </a:rPr>
              <a:t>   </a:t>
            </a:r>
            <a:r>
              <a:rPr lang="en-US" dirty="0" smtClean="0">
                <a:solidFill>
                  <a:srgbClr val="FFFF00"/>
                </a:solidFill>
              </a:rPr>
              <a:t>69 </a:t>
            </a:r>
            <a:r>
              <a:rPr lang="en-US" dirty="0">
                <a:solidFill>
                  <a:srgbClr val="FFFF00"/>
                </a:solidFill>
              </a:rPr>
              <a:t>Institutions</a:t>
            </a:r>
          </a:p>
          <a:p>
            <a:pPr eaLnBrk="1" hangingPunct="1"/>
            <a:r>
              <a:rPr lang="en-US" dirty="0">
                <a:solidFill>
                  <a:srgbClr val="FFFF00"/>
                </a:solidFill>
              </a:rPr>
              <a:t>   </a:t>
            </a:r>
            <a:r>
              <a:rPr lang="en-US" dirty="0" smtClean="0">
                <a:solidFill>
                  <a:srgbClr val="FFFF00"/>
                </a:solidFill>
              </a:rPr>
              <a:t>16 </a:t>
            </a:r>
            <a:r>
              <a:rPr lang="en-US" dirty="0">
                <a:solidFill>
                  <a:srgbClr val="FFFF00"/>
                </a:solidFill>
              </a:rPr>
              <a:t>countries</a:t>
            </a:r>
          </a:p>
          <a:p>
            <a:pPr eaLnBrk="1" hangingPunct="1"/>
            <a:r>
              <a:rPr lang="en-US" dirty="0">
                <a:solidFill>
                  <a:srgbClr val="FFFF00"/>
                </a:solidFill>
              </a:rPr>
              <a:t>   75 MCHF</a:t>
            </a:r>
          </a:p>
        </p:txBody>
      </p:sp>
      <p:sp>
        <p:nvSpPr>
          <p:cNvPr id="14" name="Rectangle 13"/>
          <p:cNvSpPr/>
          <p:nvPr/>
        </p:nvSpPr>
        <p:spPr>
          <a:xfrm>
            <a:off x="3200873" y="2915611"/>
            <a:ext cx="5268988" cy="1938992"/>
          </a:xfrm>
          <a:prstGeom prst="rect">
            <a:avLst/>
          </a:prstGeom>
          <a:solidFill>
            <a:srgbClr val="FFFF00"/>
          </a:solidFill>
        </p:spPr>
        <p:txBody>
          <a:bodyPr wrap="square">
            <a:spAutoFit/>
          </a:bodyPr>
          <a:lstStyle/>
          <a:p>
            <a:r>
              <a:rPr lang="en-US" sz="2400" b="1" dirty="0">
                <a:solidFill>
                  <a:srgbClr val="3366FF"/>
                </a:solidFill>
              </a:rPr>
              <a:t>Experiment     </a:t>
            </a:r>
            <a:r>
              <a:rPr lang="en-US" sz="2400" b="1" dirty="0" smtClean="0">
                <a:solidFill>
                  <a:srgbClr val="3366FF"/>
                </a:solidFill>
              </a:rPr>
              <a:t># </a:t>
            </a:r>
            <a:r>
              <a:rPr lang="en-US" sz="2400" b="1" dirty="0">
                <a:solidFill>
                  <a:srgbClr val="3366FF"/>
                </a:solidFill>
              </a:rPr>
              <a:t>of authors </a:t>
            </a:r>
            <a:r>
              <a:rPr lang="en-US" sz="2400" b="1" dirty="0" smtClean="0">
                <a:solidFill>
                  <a:srgbClr val="3366FF"/>
                </a:solidFill>
              </a:rPr>
              <a:t>from </a:t>
            </a:r>
            <a:r>
              <a:rPr lang="en-US" sz="2400" b="1" dirty="0">
                <a:solidFill>
                  <a:srgbClr val="3366FF"/>
                </a:solidFill>
              </a:rPr>
              <a:t>China</a:t>
            </a:r>
          </a:p>
          <a:p>
            <a:r>
              <a:rPr lang="en-US" sz="2400" b="1" dirty="0">
                <a:solidFill>
                  <a:srgbClr val="3366FF"/>
                </a:solidFill>
              </a:rPr>
              <a:t>ATLAS              </a:t>
            </a:r>
            <a:r>
              <a:rPr lang="en-US" sz="2400" b="1" dirty="0" smtClean="0">
                <a:solidFill>
                  <a:srgbClr val="3366FF"/>
                </a:solidFill>
              </a:rPr>
              <a:t> 48 (84)</a:t>
            </a:r>
            <a:endParaRPr lang="en-US" sz="2400" b="1" dirty="0">
              <a:solidFill>
                <a:srgbClr val="3366FF"/>
              </a:solidFill>
            </a:endParaRPr>
          </a:p>
          <a:p>
            <a:r>
              <a:rPr lang="en-US" sz="2400" b="1" dirty="0">
                <a:solidFill>
                  <a:srgbClr val="3366FF"/>
                </a:solidFill>
              </a:rPr>
              <a:t>CMS                 </a:t>
            </a:r>
            <a:r>
              <a:rPr lang="en-US" sz="2400" b="1" dirty="0" smtClean="0">
                <a:solidFill>
                  <a:srgbClr val="3366FF"/>
                </a:solidFill>
              </a:rPr>
              <a:t> 24 (31)</a:t>
            </a:r>
            <a:endParaRPr lang="en-US" sz="2400" b="1" dirty="0">
              <a:solidFill>
                <a:srgbClr val="3366FF"/>
              </a:solidFill>
            </a:endParaRPr>
          </a:p>
          <a:p>
            <a:r>
              <a:rPr lang="en-US" sz="2400" b="1" dirty="0" err="1">
                <a:solidFill>
                  <a:srgbClr val="3366FF"/>
                </a:solidFill>
              </a:rPr>
              <a:t>LHCb</a:t>
            </a:r>
            <a:r>
              <a:rPr lang="en-US" sz="2400" b="1" dirty="0">
                <a:solidFill>
                  <a:srgbClr val="3366FF"/>
                </a:solidFill>
              </a:rPr>
              <a:t>               </a:t>
            </a:r>
            <a:r>
              <a:rPr lang="en-US" sz="2400" b="1" dirty="0" smtClean="0">
                <a:solidFill>
                  <a:srgbClr val="3366FF"/>
                </a:solidFill>
              </a:rPr>
              <a:t>  23 (43)</a:t>
            </a:r>
            <a:endParaRPr lang="en-US" sz="2400" b="1" dirty="0">
              <a:solidFill>
                <a:srgbClr val="3366FF"/>
              </a:solidFill>
            </a:endParaRPr>
          </a:p>
          <a:p>
            <a:r>
              <a:rPr lang="en-US" sz="2400" b="1" dirty="0">
                <a:solidFill>
                  <a:srgbClr val="3366FF"/>
                </a:solidFill>
              </a:rPr>
              <a:t>ALICE               </a:t>
            </a:r>
            <a:r>
              <a:rPr lang="en-US" sz="2400" b="1" dirty="0" smtClean="0">
                <a:solidFill>
                  <a:srgbClr val="3366FF"/>
                </a:solidFill>
              </a:rPr>
              <a:t> </a:t>
            </a:r>
            <a:r>
              <a:rPr lang="en-US" altLang="zh-CN" sz="2400" b="1" dirty="0" smtClean="0">
                <a:solidFill>
                  <a:srgbClr val="3366FF"/>
                </a:solidFill>
              </a:rPr>
              <a:t>11 (? ) </a:t>
            </a:r>
            <a:endParaRPr lang="en-US" sz="2400" b="1" dirty="0">
              <a:solidFill>
                <a:srgbClr val="3366FF"/>
              </a:solidFill>
            </a:endParaRPr>
          </a:p>
        </p:txBody>
      </p:sp>
    </p:spTree>
    <p:extLst>
      <p:ext uri="{BB962C8B-B14F-4D97-AF65-F5344CB8AC3E}">
        <p14:creationId xmlns:p14="http://schemas.microsoft.com/office/powerpoint/2010/main" val="528156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heckerboard(across)">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4" grpId="0"/>
      <p:bldP spid="35" grpId="0"/>
      <p:bldP spid="39" grpId="0"/>
      <p:bldP spid="40"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0"/>
            <a:ext cx="9110800" cy="863599"/>
          </a:xfrm>
        </p:spPr>
        <p:txBody>
          <a:bodyPr>
            <a:noAutofit/>
          </a:bodyPr>
          <a:lstStyle/>
          <a:p>
            <a:r>
              <a:rPr lang="zh-CN" altLang="en-US" b="1" dirty="0" smtClean="0">
                <a:latin typeface="华文楷体"/>
                <a:ea typeface="华文楷体"/>
                <a:cs typeface="华文楷体"/>
              </a:rPr>
              <a:t>主要物理目标和核心技术</a:t>
            </a:r>
            <a:endParaRPr lang="en-US" b="1" dirty="0">
              <a:latin typeface="华文楷体"/>
              <a:ea typeface="华文楷体"/>
              <a:cs typeface="华文楷体"/>
            </a:endParaRPr>
          </a:p>
        </p:txBody>
      </p:sp>
      <p:sp>
        <p:nvSpPr>
          <p:cNvPr id="3" name="Content Placeholder 2"/>
          <p:cNvSpPr>
            <a:spLocks noGrp="1"/>
          </p:cNvSpPr>
          <p:nvPr>
            <p:ph idx="1"/>
          </p:nvPr>
        </p:nvSpPr>
        <p:spPr>
          <a:xfrm>
            <a:off x="328677" y="1018449"/>
            <a:ext cx="8654105" cy="5168993"/>
          </a:xfrm>
        </p:spPr>
        <p:txBody>
          <a:bodyPr>
            <a:normAutofit lnSpcReduction="10000"/>
          </a:bodyPr>
          <a:lstStyle/>
          <a:p>
            <a:pPr marL="0" indent="0">
              <a:buNone/>
            </a:pPr>
            <a:r>
              <a:rPr lang="zh-CN" altLang="en-US" sz="2800" b="1" dirty="0">
                <a:solidFill>
                  <a:srgbClr val="0000FF"/>
                </a:solidFill>
                <a:latin typeface="华文楷体"/>
                <a:ea typeface="华文楷体"/>
                <a:cs typeface="华文楷体"/>
              </a:rPr>
              <a:t>主要物理</a:t>
            </a:r>
            <a:r>
              <a:rPr lang="zh-CN" altLang="en-US" sz="2800" b="1" dirty="0" smtClean="0">
                <a:solidFill>
                  <a:srgbClr val="0000FF"/>
                </a:solidFill>
                <a:latin typeface="华文楷体"/>
                <a:ea typeface="华文楷体"/>
                <a:cs typeface="华文楷体"/>
              </a:rPr>
              <a:t>目标</a:t>
            </a:r>
            <a:endParaRPr lang="en-US" sz="2800" b="1" dirty="0" smtClean="0">
              <a:solidFill>
                <a:srgbClr val="0000FF"/>
              </a:solidFill>
              <a:latin typeface="华文楷体"/>
              <a:ea typeface="华文楷体"/>
              <a:cs typeface="华文楷体"/>
            </a:endParaRPr>
          </a:p>
          <a:p>
            <a:r>
              <a:rPr lang="en-US" sz="2800" b="1" dirty="0" smtClean="0">
                <a:solidFill>
                  <a:srgbClr val="FF0000"/>
                </a:solidFill>
                <a:latin typeface="华文楷体"/>
                <a:ea typeface="华文楷体"/>
                <a:cs typeface="华文楷体"/>
              </a:rPr>
              <a:t>Higgs</a:t>
            </a:r>
            <a:r>
              <a:rPr lang="en-US" sz="2800" b="1" dirty="0" smtClean="0">
                <a:latin typeface="华文楷体"/>
                <a:ea typeface="华文楷体"/>
                <a:cs typeface="华文楷体"/>
              </a:rPr>
              <a:t> </a:t>
            </a:r>
            <a:r>
              <a:rPr lang="zh-CN" altLang="en-US" sz="2800" b="1" dirty="0" smtClean="0">
                <a:latin typeface="华文楷体"/>
                <a:ea typeface="华文楷体"/>
                <a:cs typeface="华文楷体"/>
              </a:rPr>
              <a:t>粒子的性质测量</a:t>
            </a:r>
            <a:r>
              <a:rPr lang="zh-CN" altLang="en-US" sz="2800" b="1" dirty="0" smtClean="0">
                <a:latin typeface="华文楷体"/>
                <a:ea typeface="华文楷体"/>
                <a:cs typeface="华文楷体"/>
                <a:sym typeface="Wingdings"/>
              </a:rPr>
              <a:t>新相互作用？</a:t>
            </a:r>
            <a:endParaRPr lang="en-US" altLang="zh-CN" sz="2800" b="1" dirty="0" smtClean="0">
              <a:latin typeface="华文楷体"/>
              <a:ea typeface="华文楷体"/>
              <a:cs typeface="华文楷体"/>
              <a:sym typeface="Wingdings"/>
            </a:endParaRPr>
          </a:p>
          <a:p>
            <a:r>
              <a:rPr lang="zh-CN" altLang="en-US" sz="2800" b="1" dirty="0" smtClean="0">
                <a:latin typeface="华文楷体"/>
                <a:ea typeface="华文楷体"/>
                <a:cs typeface="华文楷体"/>
              </a:rPr>
              <a:t>标准模型</a:t>
            </a:r>
            <a:r>
              <a:rPr lang="zh-CN" altLang="en-US" sz="2800" b="1" dirty="0" smtClean="0">
                <a:solidFill>
                  <a:srgbClr val="FF0000"/>
                </a:solidFill>
                <a:latin typeface="华文楷体"/>
                <a:ea typeface="华文楷体"/>
                <a:cs typeface="华文楷体"/>
              </a:rPr>
              <a:t>精确</a:t>
            </a:r>
            <a:r>
              <a:rPr lang="zh-CN" altLang="en-US" sz="2800" b="1" dirty="0" smtClean="0">
                <a:latin typeface="华文楷体"/>
                <a:ea typeface="华文楷体"/>
                <a:cs typeface="华文楷体"/>
              </a:rPr>
              <a:t>检验</a:t>
            </a:r>
            <a:r>
              <a:rPr lang="zh-CN" altLang="en-US" sz="2800" b="1" dirty="0" smtClean="0">
                <a:latin typeface="华文楷体"/>
                <a:ea typeface="华文楷体"/>
                <a:cs typeface="华文楷体"/>
                <a:sym typeface="Wingdings"/>
              </a:rPr>
              <a:t>寻找，理解新现象的基础，间接寻找新物理</a:t>
            </a:r>
            <a:endParaRPr lang="en-US" altLang="zh-CN" sz="2800" b="1" dirty="0" smtClean="0">
              <a:latin typeface="华文楷体"/>
              <a:ea typeface="华文楷体"/>
              <a:cs typeface="华文楷体"/>
              <a:sym typeface="Wingdings"/>
            </a:endParaRPr>
          </a:p>
          <a:p>
            <a:r>
              <a:rPr lang="zh-CN" altLang="en-US" sz="2800" b="1" dirty="0" smtClean="0">
                <a:solidFill>
                  <a:srgbClr val="FF0000"/>
                </a:solidFill>
                <a:latin typeface="华文楷体"/>
                <a:ea typeface="华文楷体"/>
                <a:cs typeface="华文楷体"/>
                <a:sym typeface="Wingdings"/>
              </a:rPr>
              <a:t>寻找</a:t>
            </a:r>
            <a:r>
              <a:rPr lang="zh-CN" altLang="en-US" sz="2800" b="1" dirty="0" smtClean="0">
                <a:latin typeface="华文楷体"/>
                <a:ea typeface="华文楷体"/>
                <a:cs typeface="华文楷体"/>
                <a:sym typeface="Wingdings"/>
              </a:rPr>
              <a:t>超对称粒子，暗物质粒子，奇异强子和极端条件下物质形态</a:t>
            </a:r>
            <a:endParaRPr lang="en-US" altLang="zh-CN" sz="2800" b="1" dirty="0" smtClean="0">
              <a:latin typeface="华文楷体"/>
              <a:ea typeface="华文楷体"/>
              <a:cs typeface="华文楷体"/>
              <a:sym typeface="Wingdings"/>
            </a:endParaRPr>
          </a:p>
          <a:p>
            <a:pPr marL="0" indent="0">
              <a:buNone/>
            </a:pPr>
            <a:endParaRPr lang="en-US" altLang="zh-CN" sz="2800" b="1" dirty="0" smtClean="0">
              <a:latin typeface="华文楷体"/>
              <a:ea typeface="华文楷体"/>
              <a:cs typeface="华文楷体"/>
              <a:sym typeface="Wingdings"/>
            </a:endParaRPr>
          </a:p>
          <a:p>
            <a:pPr marL="0" indent="0">
              <a:buNone/>
            </a:pPr>
            <a:r>
              <a:rPr lang="zh-CN" altLang="en-US" sz="2800" b="1" dirty="0" smtClean="0">
                <a:solidFill>
                  <a:srgbClr val="0000FF"/>
                </a:solidFill>
                <a:latin typeface="华文楷体"/>
                <a:ea typeface="华文楷体"/>
                <a:cs typeface="华文楷体"/>
              </a:rPr>
              <a:t>主要核心技术</a:t>
            </a:r>
            <a:endParaRPr lang="en-US" altLang="zh-CN" sz="2800" b="1" dirty="0" smtClean="0">
              <a:solidFill>
                <a:srgbClr val="0000FF"/>
              </a:solidFill>
              <a:latin typeface="华文楷体"/>
              <a:ea typeface="华文楷体"/>
              <a:cs typeface="华文楷体"/>
            </a:endParaRPr>
          </a:p>
          <a:p>
            <a:r>
              <a:rPr lang="zh-CN" altLang="en-US" sz="2800" b="1" dirty="0" smtClean="0">
                <a:latin typeface="华文楷体"/>
                <a:ea typeface="华文楷体"/>
                <a:cs typeface="华文楷体"/>
              </a:rPr>
              <a:t>高空间分辨，大面积，抗辐射</a:t>
            </a:r>
            <a:r>
              <a:rPr lang="zh-CN" altLang="en-US" sz="2800" b="1" dirty="0" smtClean="0">
                <a:solidFill>
                  <a:srgbClr val="FF0000"/>
                </a:solidFill>
                <a:latin typeface="华文楷体"/>
                <a:ea typeface="华文楷体"/>
                <a:cs typeface="华文楷体"/>
              </a:rPr>
              <a:t>硅探测器</a:t>
            </a:r>
            <a:endParaRPr lang="en-US" altLang="zh-CN" sz="2800" b="1" dirty="0" smtClean="0">
              <a:solidFill>
                <a:srgbClr val="FF0000"/>
              </a:solidFill>
              <a:latin typeface="华文楷体"/>
              <a:ea typeface="华文楷体"/>
              <a:cs typeface="华文楷体"/>
            </a:endParaRPr>
          </a:p>
          <a:p>
            <a:r>
              <a:rPr lang="zh-CN" altLang="en-US" sz="2800" b="1" dirty="0" smtClean="0">
                <a:latin typeface="华文楷体"/>
                <a:ea typeface="华文楷体"/>
                <a:cs typeface="华文楷体"/>
              </a:rPr>
              <a:t>高精度</a:t>
            </a:r>
            <a:r>
              <a:rPr lang="en-US" altLang="zh-CN" sz="2800" b="1" dirty="0" smtClean="0">
                <a:latin typeface="华文楷体"/>
                <a:ea typeface="华文楷体"/>
                <a:cs typeface="华文楷体"/>
              </a:rPr>
              <a:t>,</a:t>
            </a:r>
            <a:r>
              <a:rPr lang="zh-CN" altLang="en-US" sz="2800" b="1" dirty="0" smtClean="0">
                <a:latin typeface="华文楷体"/>
                <a:ea typeface="华文楷体"/>
                <a:cs typeface="华文楷体"/>
              </a:rPr>
              <a:t>大面积</a:t>
            </a:r>
            <a:r>
              <a:rPr lang="en-US" altLang="zh-CN" sz="2800" b="1" dirty="0" smtClean="0">
                <a:latin typeface="华文楷体"/>
                <a:ea typeface="华文楷体"/>
                <a:cs typeface="华文楷体"/>
              </a:rPr>
              <a:t>, </a:t>
            </a:r>
            <a:r>
              <a:rPr lang="zh-CN" altLang="en-US" sz="2800" b="1" dirty="0" smtClean="0">
                <a:latin typeface="华文楷体"/>
                <a:ea typeface="华文楷体"/>
                <a:cs typeface="华文楷体"/>
              </a:rPr>
              <a:t>高计数率</a:t>
            </a:r>
            <a:r>
              <a:rPr lang="zh-CN" altLang="en-US" sz="2800" b="1" dirty="0" smtClean="0">
                <a:solidFill>
                  <a:srgbClr val="FF0000"/>
                </a:solidFill>
                <a:latin typeface="华文楷体"/>
                <a:ea typeface="华文楷体"/>
                <a:cs typeface="华文楷体"/>
              </a:rPr>
              <a:t>徑迹</a:t>
            </a:r>
            <a:r>
              <a:rPr lang="zh-CN" altLang="en-US" sz="2800" b="1" dirty="0" smtClean="0">
                <a:latin typeface="华文楷体"/>
                <a:ea typeface="华文楷体"/>
                <a:cs typeface="华文楷体"/>
              </a:rPr>
              <a:t>和</a:t>
            </a:r>
            <a:r>
              <a:rPr lang="zh-CN" altLang="en-US" sz="2800" b="1" dirty="0" smtClean="0">
                <a:solidFill>
                  <a:srgbClr val="FF0000"/>
                </a:solidFill>
                <a:latin typeface="华文楷体"/>
                <a:ea typeface="华文楷体"/>
                <a:cs typeface="华文楷体"/>
              </a:rPr>
              <a:t>触发</a:t>
            </a:r>
            <a:r>
              <a:rPr lang="zh-CN" altLang="en-US" sz="2800" b="1" dirty="0" smtClean="0">
                <a:solidFill>
                  <a:srgbClr val="000000"/>
                </a:solidFill>
                <a:latin typeface="华文楷体"/>
                <a:ea typeface="华文楷体"/>
                <a:cs typeface="华文楷体"/>
              </a:rPr>
              <a:t>探测器</a:t>
            </a:r>
            <a:r>
              <a:rPr lang="zh-CN" altLang="en-US" sz="2800" b="1" dirty="0" smtClean="0">
                <a:latin typeface="华文楷体"/>
                <a:ea typeface="华文楷体"/>
                <a:cs typeface="华文楷体"/>
              </a:rPr>
              <a:t>及相关</a:t>
            </a:r>
            <a:r>
              <a:rPr lang="zh-CN" altLang="en-US" sz="2800" b="1" dirty="0" smtClean="0">
                <a:solidFill>
                  <a:srgbClr val="FF0000"/>
                </a:solidFill>
                <a:latin typeface="华文楷体"/>
                <a:ea typeface="华文楷体"/>
                <a:cs typeface="华文楷体"/>
              </a:rPr>
              <a:t>电子学</a:t>
            </a:r>
            <a:r>
              <a:rPr lang="zh-CN" altLang="en-US" sz="2800" b="1" dirty="0" smtClean="0">
                <a:latin typeface="华文楷体"/>
                <a:ea typeface="华文楷体"/>
                <a:cs typeface="华文楷体"/>
              </a:rPr>
              <a:t>（尤其</a:t>
            </a:r>
            <a:r>
              <a:rPr lang="en-US" altLang="zh-CN" sz="2800" b="1" dirty="0" smtClean="0">
                <a:solidFill>
                  <a:srgbClr val="FF0000"/>
                </a:solidFill>
                <a:latin typeface="华文楷体"/>
                <a:ea typeface="华文楷体"/>
                <a:cs typeface="华文楷体"/>
              </a:rPr>
              <a:t>ASIC</a:t>
            </a:r>
            <a:r>
              <a:rPr lang="en-US" altLang="zh-CN" sz="2800" b="1" dirty="0" smtClean="0">
                <a:latin typeface="华文楷体"/>
                <a:ea typeface="华文楷体"/>
                <a:cs typeface="华文楷体"/>
              </a:rPr>
              <a:t>)</a:t>
            </a:r>
          </a:p>
        </p:txBody>
      </p:sp>
      <p:sp>
        <p:nvSpPr>
          <p:cNvPr id="4" name="Slide Number Placeholder 3"/>
          <p:cNvSpPr>
            <a:spLocks noGrp="1"/>
          </p:cNvSpPr>
          <p:nvPr>
            <p:ph type="sldNum" sz="quarter" idx="12"/>
          </p:nvPr>
        </p:nvSpPr>
        <p:spPr/>
        <p:txBody>
          <a:bodyPr/>
          <a:lstStyle/>
          <a:p>
            <a:fld id="{C973300C-797F-D148-A78D-320196FBAF04}" type="slidenum">
              <a:rPr lang="en-US" smtClean="0"/>
              <a:t>22</a:t>
            </a:fld>
            <a:endParaRPr lang="en-US"/>
          </a:p>
        </p:txBody>
      </p:sp>
    </p:spTree>
    <p:extLst>
      <p:ext uri="{BB962C8B-B14F-4D97-AF65-F5344CB8AC3E}">
        <p14:creationId xmlns:p14="http://schemas.microsoft.com/office/powerpoint/2010/main" val="4121276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heckerboard(across)">
                                      <p:cBhvr>
                                        <p:cTn id="21" dur="500"/>
                                        <p:tgtEl>
                                          <p:spTgt spid="3">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heckerboard(across)">
                                      <p:cBhvr>
                                        <p:cTn id="24" dur="500"/>
                                        <p:tgtEl>
                                          <p:spTgt spid="3">
                                            <p:txEl>
                                              <p:pRg st="6" end="6"/>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Performance of LHC/experiments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23</a:t>
            </a:fld>
            <a:endParaRPr lang="en-US"/>
          </a:p>
        </p:txBody>
      </p:sp>
      <p:pic>
        <p:nvPicPr>
          <p:cNvPr id="6" name="Picture 5"/>
          <p:cNvPicPr>
            <a:picLocks noChangeAspect="1"/>
          </p:cNvPicPr>
          <p:nvPr/>
        </p:nvPicPr>
        <p:blipFill>
          <a:blip r:embed="rId2"/>
          <a:stretch>
            <a:fillRect/>
          </a:stretch>
        </p:blipFill>
        <p:spPr>
          <a:xfrm>
            <a:off x="197215" y="2190246"/>
            <a:ext cx="4562125" cy="3278311"/>
          </a:xfrm>
          <a:prstGeom prst="rect">
            <a:avLst/>
          </a:prstGeom>
        </p:spPr>
      </p:pic>
      <p:pic>
        <p:nvPicPr>
          <p:cNvPr id="7" name="Picture 6"/>
          <p:cNvPicPr>
            <a:picLocks noChangeAspect="1"/>
          </p:cNvPicPr>
          <p:nvPr/>
        </p:nvPicPr>
        <p:blipFill>
          <a:blip r:embed="rId3"/>
          <a:stretch>
            <a:fillRect/>
          </a:stretch>
        </p:blipFill>
        <p:spPr>
          <a:xfrm>
            <a:off x="4581874" y="2190246"/>
            <a:ext cx="4562126" cy="3278311"/>
          </a:xfrm>
          <a:prstGeom prst="rect">
            <a:avLst/>
          </a:prstGeom>
        </p:spPr>
      </p:pic>
      <p:sp>
        <p:nvSpPr>
          <p:cNvPr id="8" name="TextBox 7"/>
          <p:cNvSpPr txBox="1"/>
          <p:nvPr/>
        </p:nvSpPr>
        <p:spPr>
          <a:xfrm>
            <a:off x="1882705" y="1058160"/>
            <a:ext cx="6050379" cy="646331"/>
          </a:xfrm>
          <a:prstGeom prst="rect">
            <a:avLst/>
          </a:prstGeom>
          <a:noFill/>
        </p:spPr>
        <p:txBody>
          <a:bodyPr wrap="none" rtlCol="0">
            <a:spAutoFit/>
          </a:bodyPr>
          <a:lstStyle/>
          <a:p>
            <a:r>
              <a:rPr lang="en-US" sz="3600" dirty="0" smtClean="0"/>
              <a:t>Very well under commissioning </a:t>
            </a:r>
            <a:endParaRPr lang="en-US" sz="3600" dirty="0"/>
          </a:p>
        </p:txBody>
      </p:sp>
    </p:spTree>
    <p:extLst>
      <p:ext uri="{BB962C8B-B14F-4D97-AF65-F5344CB8AC3E}">
        <p14:creationId xmlns:p14="http://schemas.microsoft.com/office/powerpoint/2010/main" val="32595861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b="1" dirty="0" err="1" smtClean="0"/>
              <a:t>LHCb</a:t>
            </a:r>
            <a:r>
              <a:rPr lang="en-US" altLang="zh-CN" b="1" dirty="0" smtClean="0"/>
              <a:t>: </a:t>
            </a:r>
            <a:r>
              <a:rPr lang="zh-CN" altLang="en-US" b="1" dirty="0" smtClean="0"/>
              <a:t>主导发现双粲重子</a:t>
            </a:r>
            <a:r>
              <a:rPr lang="en-US" altLang="zh-CN" b="1" dirty="0" err="1" smtClean="0">
                <a:latin typeface="Symbol" charset="2"/>
                <a:cs typeface="Symbol" charset="2"/>
              </a:rPr>
              <a:t>X</a:t>
            </a:r>
            <a:r>
              <a:rPr lang="en-US" altLang="zh-CN" b="1" baseline="-25000" dirty="0" err="1" smtClean="0">
                <a:cs typeface="Symbol" charset="2"/>
              </a:rPr>
              <a:t>cc</a:t>
            </a:r>
            <a:r>
              <a:rPr lang="en-US" altLang="zh-CN" b="1" baseline="30000" dirty="0" smtClean="0">
                <a:cs typeface="Symbol" charset="2"/>
              </a:rPr>
              <a:t>++</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24</a:t>
            </a:fld>
            <a:endParaRPr lang="en-US"/>
          </a:p>
        </p:txBody>
      </p:sp>
      <p:pic>
        <p:nvPicPr>
          <p:cNvPr id="5" name="Picture 4"/>
          <p:cNvPicPr>
            <a:picLocks noChangeAspect="1"/>
          </p:cNvPicPr>
          <p:nvPr/>
        </p:nvPicPr>
        <p:blipFill>
          <a:blip r:embed="rId2"/>
          <a:stretch>
            <a:fillRect/>
          </a:stretch>
        </p:blipFill>
        <p:spPr>
          <a:xfrm>
            <a:off x="336854" y="3713405"/>
            <a:ext cx="3965856" cy="2953503"/>
          </a:xfrm>
          <a:prstGeom prst="rect">
            <a:avLst/>
          </a:prstGeom>
        </p:spPr>
      </p:pic>
      <p:pic>
        <p:nvPicPr>
          <p:cNvPr id="6" name="Picture 5"/>
          <p:cNvPicPr>
            <a:picLocks noChangeAspect="1"/>
          </p:cNvPicPr>
          <p:nvPr/>
        </p:nvPicPr>
        <p:blipFill>
          <a:blip r:embed="rId3"/>
          <a:stretch>
            <a:fillRect/>
          </a:stretch>
        </p:blipFill>
        <p:spPr>
          <a:xfrm>
            <a:off x="4721708" y="3540685"/>
            <a:ext cx="4172934" cy="3126223"/>
          </a:xfrm>
          <a:prstGeom prst="rect">
            <a:avLst/>
          </a:prstGeom>
        </p:spPr>
      </p:pic>
      <p:sp>
        <p:nvSpPr>
          <p:cNvPr id="8" name="TextBox 7"/>
          <p:cNvSpPr txBox="1"/>
          <p:nvPr/>
        </p:nvSpPr>
        <p:spPr>
          <a:xfrm>
            <a:off x="59462" y="961408"/>
            <a:ext cx="9084538" cy="830997"/>
          </a:xfrm>
          <a:prstGeom prst="rect">
            <a:avLst/>
          </a:prstGeom>
          <a:noFill/>
        </p:spPr>
        <p:txBody>
          <a:bodyPr wrap="none" rtlCol="0">
            <a:spAutoFit/>
          </a:bodyPr>
          <a:lstStyle/>
          <a:p>
            <a:pPr marL="342900" indent="-342900">
              <a:buFont typeface="Arial"/>
              <a:buChar char="•"/>
            </a:pPr>
            <a:r>
              <a:rPr lang="zh-CN" altLang="en-US" sz="2400" b="1" dirty="0"/>
              <a:t>主导发现双粲重子</a:t>
            </a:r>
            <a:r>
              <a:rPr lang="en-US" altLang="zh-CN" sz="2400" b="1" dirty="0" err="1">
                <a:latin typeface="Symbol" charset="2"/>
                <a:cs typeface="Symbol" charset="2"/>
              </a:rPr>
              <a:t>X</a:t>
            </a:r>
            <a:r>
              <a:rPr lang="en-US" altLang="zh-CN" sz="2400" b="1" baseline="-25000" dirty="0" err="1">
                <a:cs typeface="Symbol" charset="2"/>
              </a:rPr>
              <a:t>cc</a:t>
            </a:r>
            <a:r>
              <a:rPr lang="en-US" altLang="zh-CN" sz="2400" b="1" baseline="30000" dirty="0">
                <a:cs typeface="Symbol" charset="2"/>
              </a:rPr>
              <a:t>+</a:t>
            </a:r>
            <a:r>
              <a:rPr lang="en-US" altLang="zh-CN" sz="2400" b="1" baseline="30000" dirty="0" smtClean="0">
                <a:cs typeface="Symbol" charset="2"/>
              </a:rPr>
              <a:t>+</a:t>
            </a:r>
            <a:r>
              <a:rPr lang="en-US" altLang="zh-CN" sz="2400" b="1" dirty="0" smtClean="0"/>
              <a:t>, </a:t>
            </a:r>
            <a:r>
              <a:rPr lang="zh-CN" altLang="en-US" sz="2400" b="1" dirty="0" smtClean="0"/>
              <a:t>并测量了其寿命</a:t>
            </a:r>
            <a:endParaRPr lang="en-US" altLang="zh-CN" sz="2400" b="1" dirty="0" smtClean="0"/>
          </a:p>
          <a:p>
            <a:pPr marL="342900" indent="-342900">
              <a:buFont typeface="Arial"/>
              <a:buChar char="•"/>
            </a:pPr>
            <a:r>
              <a:rPr lang="en-US" altLang="zh-CN" sz="2400" b="1" dirty="0" smtClean="0">
                <a:solidFill>
                  <a:srgbClr val="FF0000"/>
                </a:solidFill>
              </a:rPr>
              <a:t>PRL</a:t>
            </a:r>
            <a:r>
              <a:rPr lang="en-US" altLang="zh-CN" sz="2400" b="1" dirty="0" smtClean="0"/>
              <a:t> 119 (2017) 112001, editor’s suggestion, </a:t>
            </a:r>
            <a:r>
              <a:rPr lang="en-US" altLang="zh-CN" sz="2400" b="1" dirty="0" smtClean="0">
                <a:solidFill>
                  <a:srgbClr val="FF0000"/>
                </a:solidFill>
              </a:rPr>
              <a:t>APS</a:t>
            </a:r>
            <a:r>
              <a:rPr lang="en-US" altLang="zh-CN" sz="2400" b="1" dirty="0" smtClean="0"/>
              <a:t> Physics </a:t>
            </a:r>
            <a:r>
              <a:rPr lang="en-US" altLang="zh-CN" sz="2400" b="1" dirty="0" smtClean="0">
                <a:solidFill>
                  <a:srgbClr val="FF0000"/>
                </a:solidFill>
              </a:rPr>
              <a:t>View Point </a:t>
            </a:r>
            <a:endParaRPr lang="en-US" sz="2400" b="1" dirty="0">
              <a:solidFill>
                <a:srgbClr val="FF0000"/>
              </a:solidFill>
            </a:endParaRPr>
          </a:p>
        </p:txBody>
      </p:sp>
      <p:pic>
        <p:nvPicPr>
          <p:cNvPr id="3" name="Picture 2"/>
          <p:cNvPicPr>
            <a:picLocks noChangeAspect="1"/>
          </p:cNvPicPr>
          <p:nvPr/>
        </p:nvPicPr>
        <p:blipFill>
          <a:blip r:embed="rId4"/>
          <a:stretch>
            <a:fillRect/>
          </a:stretch>
        </p:blipFill>
        <p:spPr>
          <a:xfrm>
            <a:off x="2769999" y="1792405"/>
            <a:ext cx="3269931" cy="1748280"/>
          </a:xfrm>
          <a:prstGeom prst="rect">
            <a:avLst/>
          </a:prstGeom>
        </p:spPr>
      </p:pic>
    </p:spTree>
    <p:extLst>
      <p:ext uri="{BB962C8B-B14F-4D97-AF65-F5344CB8AC3E}">
        <p14:creationId xmlns:p14="http://schemas.microsoft.com/office/powerpoint/2010/main" val="39637536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t>LHCb</a:t>
            </a:r>
            <a:r>
              <a:rPr lang="en-US" sz="3600" b="1" dirty="0" smtClean="0"/>
              <a:t>: New progress to the </a:t>
            </a:r>
            <a:r>
              <a:rPr lang="en-US" sz="3600" b="1" dirty="0" err="1" smtClean="0"/>
              <a:t>pentaquark</a:t>
            </a:r>
            <a:r>
              <a:rPr lang="en-US" sz="3600" b="1" dirty="0" smtClean="0"/>
              <a:t> studies</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25</a:t>
            </a:fld>
            <a:endParaRPr lang="en-US"/>
          </a:p>
        </p:txBody>
      </p:sp>
      <p:pic>
        <p:nvPicPr>
          <p:cNvPr id="7" name="Picture 6"/>
          <p:cNvPicPr>
            <a:picLocks noChangeAspect="1"/>
          </p:cNvPicPr>
          <p:nvPr/>
        </p:nvPicPr>
        <p:blipFill>
          <a:blip r:embed="rId3"/>
          <a:stretch>
            <a:fillRect/>
          </a:stretch>
        </p:blipFill>
        <p:spPr>
          <a:xfrm>
            <a:off x="8300" y="3481411"/>
            <a:ext cx="9144000" cy="3078583"/>
          </a:xfrm>
          <a:prstGeom prst="rect">
            <a:avLst/>
          </a:prstGeom>
        </p:spPr>
      </p:pic>
      <p:pic>
        <p:nvPicPr>
          <p:cNvPr id="11" name="Picture 10"/>
          <p:cNvPicPr>
            <a:picLocks noChangeAspect="1"/>
          </p:cNvPicPr>
          <p:nvPr/>
        </p:nvPicPr>
        <p:blipFill>
          <a:blip r:embed="rId4"/>
          <a:stretch>
            <a:fillRect/>
          </a:stretch>
        </p:blipFill>
        <p:spPr>
          <a:xfrm>
            <a:off x="1371600" y="1460501"/>
            <a:ext cx="1511300" cy="1587500"/>
          </a:xfrm>
          <a:prstGeom prst="rect">
            <a:avLst/>
          </a:prstGeom>
        </p:spPr>
      </p:pic>
      <p:pic>
        <p:nvPicPr>
          <p:cNvPr id="9" name="Picture 8"/>
          <p:cNvPicPr>
            <a:picLocks noChangeAspect="1"/>
          </p:cNvPicPr>
          <p:nvPr/>
        </p:nvPicPr>
        <p:blipFill>
          <a:blip r:embed="rId5"/>
          <a:stretch>
            <a:fillRect/>
          </a:stretch>
        </p:blipFill>
        <p:spPr>
          <a:xfrm>
            <a:off x="5096322" y="918025"/>
            <a:ext cx="4047678" cy="4172666"/>
          </a:xfrm>
          <a:prstGeom prst="rect">
            <a:avLst/>
          </a:prstGeom>
        </p:spPr>
      </p:pic>
    </p:spTree>
    <p:extLst>
      <p:ext uri="{BB962C8B-B14F-4D97-AF65-F5344CB8AC3E}">
        <p14:creationId xmlns:p14="http://schemas.microsoft.com/office/powerpoint/2010/main" val="23556551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幻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fontAlgn="base" hangingPunct="0">
              <a:spcAft>
                <a:spcPct val="0"/>
              </a:spcAft>
              <a:buFont typeface="Arial" charset="0"/>
              <a:buChar char="»"/>
              <a:defRPr sz="2000">
                <a:solidFill>
                  <a:schemeClr val="tx1"/>
                </a:solidFill>
                <a:latin typeface="Times New Roman" charset="0"/>
                <a:ea typeface="ＭＳ Ｐゴシック" charset="0"/>
              </a:defRPr>
            </a:lvl6pPr>
            <a:lvl7pPr eaLnBrk="0" fontAlgn="base" hangingPunct="0">
              <a:spcAft>
                <a:spcPct val="0"/>
              </a:spcAft>
              <a:buFont typeface="Arial" charset="0"/>
              <a:buChar char="»"/>
              <a:defRPr sz="2000">
                <a:solidFill>
                  <a:schemeClr val="tx1"/>
                </a:solidFill>
                <a:latin typeface="Times New Roman" charset="0"/>
                <a:ea typeface="ＭＳ Ｐゴシック" charset="0"/>
              </a:defRPr>
            </a:lvl7pPr>
            <a:lvl8pPr eaLnBrk="0" fontAlgn="base" hangingPunct="0">
              <a:spcAft>
                <a:spcPct val="0"/>
              </a:spcAft>
              <a:buFont typeface="Arial" charset="0"/>
              <a:buChar char="»"/>
              <a:defRPr sz="2000">
                <a:solidFill>
                  <a:schemeClr val="tx1"/>
                </a:solidFill>
                <a:latin typeface="Times New Roman" charset="0"/>
                <a:ea typeface="ＭＳ Ｐゴシック" charset="0"/>
              </a:defRPr>
            </a:lvl8pPr>
            <a:lvl9pPr eaLnBrk="0" fontAlgn="base" hangingPunct="0">
              <a:spcAft>
                <a:spcPct val="0"/>
              </a:spcAft>
              <a:buFont typeface="Arial" charset="0"/>
              <a:buChar char="»"/>
              <a:defRPr sz="2000">
                <a:solidFill>
                  <a:schemeClr val="tx1"/>
                </a:solidFill>
                <a:latin typeface="Times New Roman" charset="0"/>
                <a:ea typeface="ＭＳ Ｐゴシック" charset="0"/>
              </a:defRPr>
            </a:lvl9pPr>
          </a:lstStyle>
          <a:p>
            <a:fld id="{A3123B3F-8E31-8343-B521-4A28C11713DD}" type="slidenum">
              <a:rPr lang="zh-CN" altLang="en-US" sz="1200">
                <a:solidFill>
                  <a:srgbClr val="898989"/>
                </a:solidFill>
                <a:ea typeface="宋体" charset="0"/>
                <a:cs typeface="ヒラギノ角ゴ ProN W3" charset="0"/>
              </a:rPr>
              <a:pPr/>
              <a:t>26</a:t>
            </a:fld>
            <a:endParaRPr lang="zh-CN" altLang="en-US" sz="1200">
              <a:solidFill>
                <a:srgbClr val="898989"/>
              </a:solidFill>
              <a:ea typeface="宋体" charset="0"/>
              <a:cs typeface="ヒラギノ角ゴ ProN W3" charset="0"/>
            </a:endParaRPr>
          </a:p>
        </p:txBody>
      </p:sp>
      <p:sp>
        <p:nvSpPr>
          <p:cNvPr id="48132" name="标题 5"/>
          <p:cNvSpPr>
            <a:spLocks noGrp="1"/>
          </p:cNvSpPr>
          <p:nvPr>
            <p:ph type="title"/>
          </p:nvPr>
        </p:nvSpPr>
        <p:spPr>
          <a:xfrm>
            <a:off x="83962" y="101600"/>
            <a:ext cx="9060038" cy="696116"/>
          </a:xfrm>
          <a:noFill/>
        </p:spPr>
        <p:txBody>
          <a:bodyPr>
            <a:noAutofit/>
          </a:bodyPr>
          <a:lstStyle/>
          <a:p>
            <a:pPr eaLnBrk="1" hangingPunct="1"/>
            <a:r>
              <a:rPr kumimoji="1" lang="en-US" altLang="zh-CN" b="1" dirty="0" smtClean="0">
                <a:latin typeface="华文楷体"/>
                <a:ea typeface="华文楷体"/>
                <a:cs typeface="华文楷体"/>
              </a:rPr>
              <a:t>ALICE: </a:t>
            </a:r>
            <a:r>
              <a:rPr kumimoji="1" lang="zh-CN" altLang="en-US" b="1" dirty="0" smtClean="0">
                <a:latin typeface="华文楷体"/>
                <a:ea typeface="华文楷体"/>
                <a:cs typeface="华文楷体"/>
              </a:rPr>
              <a:t>奇异产生增强观测</a:t>
            </a:r>
            <a:endParaRPr kumimoji="1" lang="zh-CN" altLang="en-US" b="1" dirty="0">
              <a:latin typeface="华文楷体"/>
              <a:ea typeface="华文楷体"/>
              <a:cs typeface="华文楷体"/>
            </a:endParaRPr>
          </a:p>
        </p:txBody>
      </p:sp>
      <p:pic>
        <p:nvPicPr>
          <p:cNvPr id="4813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828" y="997379"/>
            <a:ext cx="29432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矩形 8"/>
          <p:cNvSpPr>
            <a:spLocks noChangeArrowheads="1"/>
          </p:cNvSpPr>
          <p:nvPr/>
        </p:nvSpPr>
        <p:spPr bwMode="auto">
          <a:xfrm>
            <a:off x="635000" y="5446713"/>
            <a:ext cx="8361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457200" eaLnBrk="1" hangingPunct="1">
              <a:buFont typeface="Arial"/>
              <a:buChar char="•"/>
            </a:pPr>
            <a:r>
              <a:rPr lang="zh-CN" altLang="en-US" b="1" dirty="0">
                <a:solidFill>
                  <a:srgbClr val="000000"/>
                </a:solidFill>
                <a:latin typeface="华文楷体"/>
                <a:ea typeface="华文楷体"/>
                <a:cs typeface="华文楷体"/>
              </a:rPr>
              <a:t>首次观测到小碰撞系统（</a:t>
            </a:r>
            <a:r>
              <a:rPr lang="en-US" altLang="zh-CN" b="1" dirty="0" err="1">
                <a:solidFill>
                  <a:srgbClr val="000000"/>
                </a:solidFill>
                <a:latin typeface="华文楷体"/>
                <a:ea typeface="华文楷体"/>
                <a:cs typeface="华文楷体"/>
              </a:rPr>
              <a:t>pp</a:t>
            </a:r>
            <a:r>
              <a:rPr lang="zh-CN" altLang="en-US" b="1" dirty="0">
                <a:solidFill>
                  <a:srgbClr val="000000"/>
                </a:solidFill>
                <a:latin typeface="华文楷体"/>
                <a:ea typeface="华文楷体"/>
                <a:cs typeface="华文楷体"/>
              </a:rPr>
              <a:t>和</a:t>
            </a:r>
            <a:r>
              <a:rPr lang="en-US" altLang="zh-CN" b="1" dirty="0">
                <a:solidFill>
                  <a:srgbClr val="000000"/>
                </a:solidFill>
                <a:latin typeface="华文楷体"/>
                <a:ea typeface="华文楷体"/>
                <a:cs typeface="华文楷体"/>
              </a:rPr>
              <a:t>p-</a:t>
            </a:r>
            <a:r>
              <a:rPr lang="en-US" altLang="zh-CN" b="1" dirty="0" err="1">
                <a:solidFill>
                  <a:srgbClr val="000000"/>
                </a:solidFill>
                <a:latin typeface="华文楷体"/>
                <a:ea typeface="华文楷体"/>
                <a:cs typeface="华文楷体"/>
              </a:rPr>
              <a:t>Pb</a:t>
            </a:r>
            <a:r>
              <a:rPr lang="zh-CN" altLang="en-US" b="1" dirty="0">
                <a:solidFill>
                  <a:srgbClr val="000000"/>
                </a:solidFill>
                <a:latin typeface="华文楷体"/>
                <a:ea typeface="华文楷体"/>
                <a:cs typeface="华文楷体"/>
              </a:rPr>
              <a:t>）中的奇异产额随产生粒子密度增长而大幅增加的新现象，与大系统</a:t>
            </a:r>
            <a:r>
              <a:rPr lang="en-US" altLang="zh-CN" b="1" dirty="0" err="1">
                <a:solidFill>
                  <a:srgbClr val="000000"/>
                </a:solidFill>
                <a:latin typeface="华文楷体"/>
                <a:ea typeface="华文楷体"/>
                <a:cs typeface="华文楷体"/>
              </a:rPr>
              <a:t>Pb-Pb</a:t>
            </a:r>
            <a:r>
              <a:rPr lang="zh-CN" altLang="en-US" b="1" dirty="0" smtClean="0">
                <a:solidFill>
                  <a:srgbClr val="000000"/>
                </a:solidFill>
                <a:latin typeface="华文楷体"/>
                <a:ea typeface="华文楷体"/>
                <a:cs typeface="华文楷体"/>
              </a:rPr>
              <a:t>碰撞奇异产额产生光滑链接</a:t>
            </a:r>
            <a:endParaRPr lang="en-US" altLang="zh-CN" b="1" dirty="0" smtClean="0">
              <a:solidFill>
                <a:srgbClr val="000000"/>
              </a:solidFill>
              <a:latin typeface="华文楷体"/>
              <a:ea typeface="华文楷体"/>
              <a:cs typeface="华文楷体"/>
            </a:endParaRPr>
          </a:p>
          <a:p>
            <a:pPr marL="285750" indent="-285750" defTabSz="457200" eaLnBrk="1" hangingPunct="1">
              <a:buFont typeface="Arial"/>
              <a:buChar char="•"/>
            </a:pPr>
            <a:r>
              <a:rPr lang="zh-CN" altLang="en-US" b="1" dirty="0" smtClean="0">
                <a:solidFill>
                  <a:srgbClr val="000000"/>
                </a:solidFill>
                <a:latin typeface="华文楷体"/>
                <a:ea typeface="华文楷体"/>
                <a:cs typeface="华文楷体"/>
              </a:rPr>
              <a:t>预示在</a:t>
            </a:r>
            <a:r>
              <a:rPr lang="en-US" altLang="zh-CN" b="1" dirty="0" err="1">
                <a:solidFill>
                  <a:srgbClr val="000000"/>
                </a:solidFill>
                <a:latin typeface="华文楷体"/>
                <a:ea typeface="华文楷体"/>
                <a:cs typeface="华文楷体"/>
              </a:rPr>
              <a:t>pp</a:t>
            </a:r>
            <a:r>
              <a:rPr lang="zh-CN" altLang="en-US" b="1" dirty="0">
                <a:solidFill>
                  <a:srgbClr val="000000"/>
                </a:solidFill>
                <a:latin typeface="华文楷体"/>
                <a:ea typeface="华文楷体"/>
                <a:cs typeface="华文楷体"/>
              </a:rPr>
              <a:t>和</a:t>
            </a:r>
            <a:r>
              <a:rPr lang="en-US" altLang="zh-CN" b="1" dirty="0">
                <a:solidFill>
                  <a:srgbClr val="000000"/>
                </a:solidFill>
                <a:latin typeface="华文楷体"/>
                <a:ea typeface="华文楷体"/>
                <a:cs typeface="华文楷体"/>
              </a:rPr>
              <a:t>p-</a:t>
            </a:r>
            <a:r>
              <a:rPr lang="en-US" altLang="zh-CN" b="1" dirty="0" err="1">
                <a:solidFill>
                  <a:srgbClr val="000000"/>
                </a:solidFill>
                <a:latin typeface="华文楷体"/>
                <a:ea typeface="华文楷体"/>
                <a:cs typeface="华文楷体"/>
              </a:rPr>
              <a:t>Pb</a:t>
            </a:r>
            <a:r>
              <a:rPr lang="zh-CN" altLang="en-US" b="1" dirty="0">
                <a:solidFill>
                  <a:srgbClr val="000000"/>
                </a:solidFill>
                <a:latin typeface="华文楷体"/>
                <a:ea typeface="华文楷体"/>
                <a:cs typeface="华文楷体"/>
              </a:rPr>
              <a:t>碰撞系统中发生类似于</a:t>
            </a:r>
            <a:r>
              <a:rPr lang="en-US" altLang="zh-CN" b="1" dirty="0" err="1">
                <a:solidFill>
                  <a:srgbClr val="000000"/>
                </a:solidFill>
                <a:latin typeface="华文楷体"/>
                <a:ea typeface="华文楷体"/>
                <a:cs typeface="华文楷体"/>
              </a:rPr>
              <a:t>Pb-Pb</a:t>
            </a:r>
            <a:r>
              <a:rPr lang="zh-CN" altLang="en-US" b="1" dirty="0" smtClean="0">
                <a:solidFill>
                  <a:srgbClr val="000000"/>
                </a:solidFill>
                <a:latin typeface="华文楷体"/>
                <a:ea typeface="华文楷体"/>
                <a:cs typeface="华文楷体"/>
              </a:rPr>
              <a:t>中的系统演化</a:t>
            </a:r>
            <a:endParaRPr lang="en-US" altLang="zh-CN" b="1" dirty="0" smtClean="0">
              <a:solidFill>
                <a:srgbClr val="000000"/>
              </a:solidFill>
              <a:latin typeface="华文楷体"/>
              <a:ea typeface="华文楷体"/>
              <a:cs typeface="华文楷体"/>
            </a:endParaRPr>
          </a:p>
          <a:p>
            <a:pPr marL="285750" indent="-285750" defTabSz="457200" eaLnBrk="1" hangingPunct="1">
              <a:buFont typeface="Arial"/>
              <a:buChar char="•"/>
            </a:pPr>
            <a:r>
              <a:rPr lang="zh-CN" altLang="en-US" b="1" dirty="0" smtClean="0">
                <a:solidFill>
                  <a:srgbClr val="000000"/>
                </a:solidFill>
                <a:latin typeface="华文楷体"/>
                <a:ea typeface="华文楷体"/>
                <a:cs typeface="华文楷体"/>
              </a:rPr>
              <a:t>预示</a:t>
            </a:r>
            <a:r>
              <a:rPr lang="zh-CN" altLang="en-US" b="1" dirty="0">
                <a:solidFill>
                  <a:srgbClr val="000000"/>
                </a:solidFill>
                <a:latin typeface="华文楷体"/>
                <a:ea typeface="华文楷体"/>
                <a:cs typeface="华文楷体"/>
              </a:rPr>
              <a:t>高多重数小碰撞系统中有可能诱导产生</a:t>
            </a:r>
            <a:r>
              <a:rPr lang="en-US" altLang="zh-CN" b="1" dirty="0">
                <a:solidFill>
                  <a:srgbClr val="000000"/>
                </a:solidFill>
                <a:latin typeface="华文楷体"/>
                <a:ea typeface="华文楷体"/>
                <a:cs typeface="华文楷体"/>
              </a:rPr>
              <a:t>QGP</a:t>
            </a:r>
            <a:r>
              <a:rPr lang="zh-CN" altLang="en-US" b="1" dirty="0">
                <a:solidFill>
                  <a:srgbClr val="000000"/>
                </a:solidFill>
                <a:latin typeface="华文楷体"/>
                <a:ea typeface="华文楷体"/>
                <a:cs typeface="华文楷体"/>
              </a:rPr>
              <a:t>物质？</a:t>
            </a:r>
          </a:p>
        </p:txBody>
      </p:sp>
      <p:pic>
        <p:nvPicPr>
          <p:cNvPr id="48135"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1650" y="997379"/>
            <a:ext cx="38274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矩形 6"/>
          <p:cNvSpPr>
            <a:spLocks noChangeArrowheads="1"/>
          </p:cNvSpPr>
          <p:nvPr/>
        </p:nvSpPr>
        <p:spPr bwMode="auto">
          <a:xfrm>
            <a:off x="3814763" y="3891133"/>
            <a:ext cx="51816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600"/>
              </a:spcAft>
            </a:pPr>
            <a:r>
              <a:rPr lang="fr-FR" altLang="zh-CN" sz="2400" b="1" dirty="0">
                <a:solidFill>
                  <a:srgbClr val="FF0000"/>
                </a:solidFill>
                <a:latin typeface="Times New Roman" charset="0"/>
                <a:ea typeface="宋体" charset="0"/>
              </a:rPr>
              <a:t>Nature </a:t>
            </a:r>
            <a:r>
              <a:rPr lang="fr-FR" altLang="zh-CN" sz="2400" b="1" dirty="0" err="1">
                <a:latin typeface="Times New Roman" charset="0"/>
                <a:ea typeface="宋体" charset="0"/>
              </a:rPr>
              <a:t>Physics</a:t>
            </a:r>
            <a:r>
              <a:rPr lang="fr-FR" altLang="zh-CN" sz="2400" b="1" dirty="0">
                <a:latin typeface="Times New Roman" charset="0"/>
                <a:ea typeface="宋体" charset="0"/>
              </a:rPr>
              <a:t> 13 (2017) 535-</a:t>
            </a:r>
            <a:r>
              <a:rPr lang="fr-FR" altLang="zh-CN" sz="2400" b="1" dirty="0" smtClean="0">
                <a:latin typeface="Times New Roman" charset="0"/>
                <a:ea typeface="宋体" charset="0"/>
              </a:rPr>
              <a:t>539 </a:t>
            </a:r>
            <a:endParaRPr lang="en-US" altLang="zh-CN" sz="2400" b="1" dirty="0" smtClean="0">
              <a:latin typeface="华文中宋" charset="0"/>
              <a:ea typeface="华文中宋" charset="0"/>
            </a:endParaRPr>
          </a:p>
          <a:p>
            <a:pPr algn="ctr">
              <a:spcAft>
                <a:spcPts val="600"/>
              </a:spcAft>
            </a:pPr>
            <a:r>
              <a:rPr lang="en-US" altLang="zh-CN" sz="2000" b="1" dirty="0" smtClean="0">
                <a:solidFill>
                  <a:srgbClr val="000000"/>
                </a:solidFill>
                <a:latin typeface="华文楷体"/>
                <a:ea typeface="华文楷体"/>
                <a:cs typeface="华文楷体"/>
              </a:rPr>
              <a:t>2017</a:t>
            </a:r>
            <a:r>
              <a:rPr lang="zh-CN" altLang="en-US" sz="2000" b="1" dirty="0">
                <a:solidFill>
                  <a:srgbClr val="000000"/>
                </a:solidFill>
                <a:latin typeface="华文楷体"/>
                <a:ea typeface="华文楷体"/>
                <a:cs typeface="华文楷体"/>
              </a:rPr>
              <a:t>年</a:t>
            </a:r>
            <a:r>
              <a:rPr lang="en-US" altLang="zh-CN" sz="2000" b="1" dirty="0">
                <a:solidFill>
                  <a:srgbClr val="000000"/>
                </a:solidFill>
                <a:latin typeface="华文楷体"/>
                <a:ea typeface="华文楷体"/>
                <a:cs typeface="华文楷体"/>
              </a:rPr>
              <a:t>4</a:t>
            </a:r>
            <a:r>
              <a:rPr lang="zh-CN" altLang="en-US" sz="2000" b="1" dirty="0">
                <a:solidFill>
                  <a:srgbClr val="000000"/>
                </a:solidFill>
                <a:latin typeface="华文楷体"/>
                <a:ea typeface="华文楷体"/>
                <a:cs typeface="华文楷体"/>
              </a:rPr>
              <a:t>月</a:t>
            </a:r>
            <a:r>
              <a:rPr lang="en-US" altLang="zh-CN" sz="2000" b="1" dirty="0">
                <a:solidFill>
                  <a:srgbClr val="000000"/>
                </a:solidFill>
                <a:latin typeface="华文楷体"/>
                <a:ea typeface="华文楷体"/>
                <a:cs typeface="华文楷体"/>
              </a:rPr>
              <a:t>24</a:t>
            </a:r>
            <a:r>
              <a:rPr lang="zh-CN" altLang="en-US" sz="2000" b="1" dirty="0">
                <a:solidFill>
                  <a:srgbClr val="000000"/>
                </a:solidFill>
                <a:latin typeface="华文楷体"/>
                <a:ea typeface="华文楷体"/>
                <a:cs typeface="华文楷体"/>
              </a:rPr>
              <a:t>日</a:t>
            </a:r>
            <a:r>
              <a:rPr lang="en-US" altLang="zh-CN" sz="2000" b="1" dirty="0">
                <a:solidFill>
                  <a:srgbClr val="FF0000"/>
                </a:solidFill>
                <a:latin typeface="华文楷体"/>
                <a:ea typeface="华文楷体"/>
                <a:cs typeface="华文楷体"/>
              </a:rPr>
              <a:t>CERN</a:t>
            </a:r>
            <a:r>
              <a:rPr lang="zh-CN" altLang="en-US" sz="2000" b="1" dirty="0">
                <a:solidFill>
                  <a:srgbClr val="FF0000"/>
                </a:solidFill>
                <a:latin typeface="华文楷体"/>
                <a:ea typeface="华文楷体"/>
                <a:cs typeface="华文楷体"/>
              </a:rPr>
              <a:t>发布新闻；</a:t>
            </a:r>
            <a:endParaRPr lang="en-US" altLang="zh-CN" sz="2000" b="1" dirty="0">
              <a:solidFill>
                <a:srgbClr val="FF0000"/>
              </a:solidFill>
              <a:latin typeface="华文楷体"/>
              <a:ea typeface="华文楷体"/>
              <a:cs typeface="华文楷体"/>
            </a:endParaRPr>
          </a:p>
          <a:p>
            <a:pPr algn="ctr"/>
            <a:r>
              <a:rPr lang="en-US" altLang="zh-CN" sz="2000" b="1" dirty="0">
                <a:solidFill>
                  <a:srgbClr val="000000"/>
                </a:solidFill>
                <a:latin typeface="华文楷体"/>
                <a:ea typeface="华文楷体"/>
                <a:cs typeface="华文楷体"/>
              </a:rPr>
              <a:t>HP2016, QM2017, SQM2017</a:t>
            </a:r>
            <a:r>
              <a:rPr lang="zh-CN" altLang="en-US" sz="2000" b="1" dirty="0">
                <a:solidFill>
                  <a:srgbClr val="000000"/>
                </a:solidFill>
                <a:latin typeface="华文楷体"/>
                <a:ea typeface="华文楷体"/>
                <a:cs typeface="华文楷体"/>
              </a:rPr>
              <a:t>国际会议报告</a:t>
            </a:r>
            <a:r>
              <a:rPr lang="zh-CN" altLang="en-US" sz="2000" b="1" dirty="0" smtClean="0">
                <a:solidFill>
                  <a:srgbClr val="000000"/>
                </a:solidFill>
                <a:latin typeface="华文楷体"/>
                <a:ea typeface="华文楷体"/>
                <a:cs typeface="华文楷体"/>
              </a:rPr>
              <a:t>；</a:t>
            </a:r>
          </a:p>
          <a:p>
            <a:pPr algn="ctr"/>
            <a:r>
              <a:rPr lang="zh-CN" altLang="en-US" sz="2000" b="1" dirty="0" smtClean="0">
                <a:solidFill>
                  <a:srgbClr val="FF0000"/>
                </a:solidFill>
                <a:latin typeface="华文楷体"/>
                <a:ea typeface="华文楷体"/>
                <a:cs typeface="华文楷体"/>
              </a:rPr>
              <a:t>中国组做出重要贡献</a:t>
            </a:r>
            <a:endParaRPr lang="zh-CN" altLang="en-US" sz="2000" b="1" dirty="0">
              <a:solidFill>
                <a:srgbClr val="FF0000"/>
              </a:solidFill>
              <a:latin typeface="华文楷体"/>
              <a:ea typeface="华文楷体"/>
              <a:cs typeface="华文楷体"/>
            </a:endParaRPr>
          </a:p>
        </p:txBody>
      </p:sp>
    </p:spTree>
    <p:extLst>
      <p:ext uri="{BB962C8B-B14F-4D97-AF65-F5344CB8AC3E}">
        <p14:creationId xmlns:p14="http://schemas.microsoft.com/office/powerpoint/2010/main" val="18140051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73300C-797F-D148-A78D-320196FBAF04}" type="slidenum">
              <a:rPr lang="en-US" smtClean="0"/>
              <a:t>27</a:t>
            </a:fld>
            <a:endParaRPr lang="en-US"/>
          </a:p>
        </p:txBody>
      </p:sp>
      <p:sp>
        <p:nvSpPr>
          <p:cNvPr id="16" name="标题 4"/>
          <p:cNvSpPr>
            <a:spLocks noGrp="1"/>
          </p:cNvSpPr>
          <p:nvPr>
            <p:ph type="title"/>
          </p:nvPr>
        </p:nvSpPr>
        <p:spPr>
          <a:xfrm>
            <a:off x="206282" y="100088"/>
            <a:ext cx="8734652" cy="707887"/>
          </a:xfrm>
        </p:spPr>
        <p:txBody>
          <a:bodyPr>
            <a:noAutofit/>
          </a:bodyPr>
          <a:lstStyle/>
          <a:p>
            <a:r>
              <a:rPr lang="en-US" altLang="zh-CN" b="1" dirty="0" smtClean="0">
                <a:latin typeface="华文楷体"/>
                <a:ea typeface="华文楷体"/>
                <a:cs typeface="华文楷体"/>
              </a:rPr>
              <a:t>ATLAS/CMS: </a:t>
            </a:r>
            <a:r>
              <a:rPr lang="zh-CN" altLang="en-US" b="1" dirty="0" smtClean="0">
                <a:latin typeface="华文楷体"/>
                <a:ea typeface="华文楷体"/>
                <a:cs typeface="华文楷体"/>
              </a:rPr>
              <a:t>希格斯性质研究</a:t>
            </a:r>
            <a:endParaRPr lang="zh-CN" altLang="en-US" b="1" dirty="0">
              <a:latin typeface="华文楷体"/>
              <a:ea typeface="华文楷体"/>
              <a:cs typeface="华文楷体"/>
            </a:endParaRPr>
          </a:p>
        </p:txBody>
      </p:sp>
      <p:grpSp>
        <p:nvGrpSpPr>
          <p:cNvPr id="21" name="Group 20"/>
          <p:cNvGrpSpPr/>
          <p:nvPr/>
        </p:nvGrpSpPr>
        <p:grpSpPr>
          <a:xfrm>
            <a:off x="170523" y="1280544"/>
            <a:ext cx="4594294" cy="4609654"/>
            <a:chOff x="285968" y="1165085"/>
            <a:chExt cx="4594294" cy="4609654"/>
          </a:xfrm>
        </p:grpSpPr>
        <p:pic>
          <p:nvPicPr>
            <p:cNvPr id="22" name="Picture 21"/>
            <p:cNvPicPr>
              <a:picLocks noChangeAspect="1"/>
            </p:cNvPicPr>
            <p:nvPr/>
          </p:nvPicPr>
          <p:blipFill>
            <a:blip r:embed="rId2"/>
            <a:stretch>
              <a:fillRect/>
            </a:stretch>
          </p:blipFill>
          <p:spPr>
            <a:xfrm>
              <a:off x="285968" y="1165085"/>
              <a:ext cx="4594294" cy="3778657"/>
            </a:xfrm>
            <a:prstGeom prst="rect">
              <a:avLst/>
            </a:prstGeom>
          </p:spPr>
        </p:pic>
        <p:sp>
          <p:nvSpPr>
            <p:cNvPr id="23" name="Rectangle 22"/>
            <p:cNvSpPr/>
            <p:nvPr/>
          </p:nvSpPr>
          <p:spPr>
            <a:xfrm>
              <a:off x="617869" y="4943742"/>
              <a:ext cx="4168479" cy="830997"/>
            </a:xfrm>
            <a:prstGeom prst="rect">
              <a:avLst/>
            </a:prstGeom>
          </p:spPr>
          <p:txBody>
            <a:bodyPr wrap="none">
              <a:spAutoFit/>
            </a:bodyPr>
            <a:lstStyle/>
            <a:p>
              <a:pPr algn="ctr"/>
              <a:r>
                <a:rPr lang="pt-BR" sz="2400" dirty="0" smtClean="0">
                  <a:solidFill>
                    <a:srgbClr val="FF0000"/>
                  </a:solidFill>
                </a:rPr>
                <a:t>PRL120</a:t>
              </a:r>
              <a:r>
                <a:rPr lang="pt-BR" sz="2400" dirty="0">
                  <a:solidFill>
                    <a:srgbClr val="FF0000"/>
                  </a:solidFill>
                </a:rPr>
                <a:t>, 231801 (2018</a:t>
              </a:r>
              <a:r>
                <a:rPr lang="pt-BR" sz="2400" dirty="0" smtClean="0">
                  <a:solidFill>
                    <a:srgbClr val="FF0000"/>
                  </a:solidFill>
                </a:rPr>
                <a:t>)</a:t>
              </a:r>
              <a:endParaRPr lang="pt-BR" sz="2400" dirty="0">
                <a:solidFill>
                  <a:srgbClr val="FF0000"/>
                </a:solidFill>
              </a:endParaRPr>
            </a:p>
            <a:p>
              <a:pPr algn="ctr"/>
              <a:r>
                <a:rPr lang="pt-BR" sz="2400" dirty="0" err="1" smtClean="0"/>
                <a:t>Contribution</a:t>
              </a:r>
              <a:r>
                <a:rPr lang="pt-BR" sz="2400" dirty="0" smtClean="0"/>
                <a:t> </a:t>
              </a:r>
              <a:r>
                <a:rPr lang="pt-BR" sz="2400" dirty="0" err="1" smtClean="0"/>
                <a:t>to</a:t>
              </a:r>
              <a:r>
                <a:rPr lang="pt-BR" sz="2400" dirty="0" smtClean="0"/>
                <a:t> </a:t>
              </a:r>
              <a:r>
                <a:rPr lang="pt-BR" sz="2400" dirty="0" err="1" smtClean="0"/>
                <a:t>lepton</a:t>
              </a:r>
              <a:r>
                <a:rPr lang="pt-BR" sz="2400" dirty="0" smtClean="0"/>
                <a:t> </a:t>
              </a:r>
              <a:r>
                <a:rPr lang="pt-BR" sz="2400" dirty="0" err="1" smtClean="0"/>
                <a:t>channels</a:t>
              </a:r>
              <a:r>
                <a:rPr lang="pt-BR" sz="2400" dirty="0" smtClean="0"/>
                <a:t> </a:t>
              </a:r>
              <a:endParaRPr lang="en-US" sz="2400" dirty="0"/>
            </a:p>
          </p:txBody>
        </p:sp>
      </p:grpSp>
      <p:grpSp>
        <p:nvGrpSpPr>
          <p:cNvPr id="24" name="Group 23"/>
          <p:cNvGrpSpPr/>
          <p:nvPr/>
        </p:nvGrpSpPr>
        <p:grpSpPr>
          <a:xfrm>
            <a:off x="206282" y="976070"/>
            <a:ext cx="4817324" cy="5829378"/>
            <a:chOff x="101448" y="908667"/>
            <a:chExt cx="4817324" cy="5829378"/>
          </a:xfrm>
        </p:grpSpPr>
        <p:grpSp>
          <p:nvGrpSpPr>
            <p:cNvPr id="25" name="Group 24"/>
            <p:cNvGrpSpPr/>
            <p:nvPr/>
          </p:nvGrpSpPr>
          <p:grpSpPr>
            <a:xfrm>
              <a:off x="390122" y="3072777"/>
              <a:ext cx="4205681" cy="3665268"/>
              <a:chOff x="390122" y="3072777"/>
              <a:chExt cx="4205681" cy="3665268"/>
            </a:xfrm>
          </p:grpSpPr>
          <p:pic>
            <p:nvPicPr>
              <p:cNvPr id="31" name="Picture 30"/>
              <p:cNvPicPr>
                <a:picLocks noChangeAspect="1"/>
              </p:cNvPicPr>
              <p:nvPr/>
            </p:nvPicPr>
            <p:blipFill>
              <a:blip r:embed="rId3"/>
              <a:stretch>
                <a:fillRect/>
              </a:stretch>
            </p:blipFill>
            <p:spPr>
              <a:xfrm>
                <a:off x="588086" y="3072777"/>
                <a:ext cx="4007717" cy="3484760"/>
              </a:xfrm>
              <a:prstGeom prst="rect">
                <a:avLst/>
              </a:prstGeom>
            </p:spPr>
          </p:pic>
          <p:sp>
            <p:nvSpPr>
              <p:cNvPr id="32" name="Rectangle 31"/>
              <p:cNvSpPr/>
              <p:nvPr/>
            </p:nvSpPr>
            <p:spPr>
              <a:xfrm>
                <a:off x="390122" y="6276380"/>
                <a:ext cx="4197333" cy="461665"/>
              </a:xfrm>
              <a:prstGeom prst="rect">
                <a:avLst/>
              </a:prstGeom>
            </p:spPr>
            <p:txBody>
              <a:bodyPr wrap="none">
                <a:spAutoFit/>
              </a:bodyPr>
              <a:lstStyle/>
              <a:p>
                <a:r>
                  <a:rPr lang="en-US" sz="2400" dirty="0"/>
                  <a:t>C</a:t>
                </a:r>
                <a:r>
                  <a:rPr lang="en-US" sz="2400" dirty="0" smtClean="0"/>
                  <a:t>ombined</a:t>
                </a:r>
                <a:r>
                  <a:rPr lang="en-US" sz="2400" dirty="0"/>
                  <a:t>: </a:t>
                </a:r>
                <a:r>
                  <a:rPr lang="en-US" sz="2400" dirty="0">
                    <a:solidFill>
                      <a:srgbClr val="FF0000"/>
                    </a:solidFill>
                  </a:rPr>
                  <a:t>6.3 </a:t>
                </a:r>
                <a:r>
                  <a:rPr lang="en-US" sz="2400" dirty="0" err="1" smtClean="0">
                    <a:solidFill>
                      <a:srgbClr val="FF0000"/>
                    </a:solidFill>
                  </a:rPr>
                  <a:t>σ</a:t>
                </a:r>
                <a:r>
                  <a:rPr lang="en-US" sz="2400" dirty="0" smtClean="0">
                    <a:solidFill>
                      <a:srgbClr val="FF0000"/>
                    </a:solidFill>
                  </a:rPr>
                  <a:t> </a:t>
                </a:r>
                <a:r>
                  <a:rPr lang="en-US" sz="2400" dirty="0" smtClean="0"/>
                  <a:t>for </a:t>
                </a:r>
                <a:r>
                  <a:rPr lang="en-US" sz="2400" dirty="0" err="1" smtClean="0">
                    <a:solidFill>
                      <a:srgbClr val="FF0000"/>
                    </a:solidFill>
                  </a:rPr>
                  <a:t>ttH</a:t>
                </a:r>
                <a:r>
                  <a:rPr lang="en-US" sz="2400" dirty="0" smtClean="0"/>
                  <a:t> channel </a:t>
                </a:r>
                <a:endParaRPr lang="en-US" sz="2400" dirty="0"/>
              </a:p>
            </p:txBody>
          </p:sp>
        </p:grpSp>
        <p:grpSp>
          <p:nvGrpSpPr>
            <p:cNvPr id="26" name="Group 25"/>
            <p:cNvGrpSpPr/>
            <p:nvPr/>
          </p:nvGrpSpPr>
          <p:grpSpPr>
            <a:xfrm>
              <a:off x="101448" y="908667"/>
              <a:ext cx="4817324" cy="2326590"/>
              <a:chOff x="101448" y="908667"/>
              <a:chExt cx="4817324" cy="2326590"/>
            </a:xfrm>
          </p:grpSpPr>
          <p:pic>
            <p:nvPicPr>
              <p:cNvPr id="27" name="Picture 26" descr="屏幕快照 2018-05-09 19.59.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48" y="950653"/>
                <a:ext cx="2406902" cy="1841318"/>
              </a:xfrm>
              <a:prstGeom prst="rect">
                <a:avLst/>
              </a:prstGeom>
            </p:spPr>
          </p:pic>
          <p:pic>
            <p:nvPicPr>
              <p:cNvPr id="28" name="Picture 27"/>
              <p:cNvPicPr>
                <a:picLocks noChangeAspect="1"/>
              </p:cNvPicPr>
              <p:nvPr/>
            </p:nvPicPr>
            <p:blipFill>
              <a:blip r:embed="rId5"/>
              <a:stretch>
                <a:fillRect/>
              </a:stretch>
            </p:blipFill>
            <p:spPr>
              <a:xfrm>
                <a:off x="2488789" y="908667"/>
                <a:ext cx="2429983" cy="1803370"/>
              </a:xfrm>
              <a:prstGeom prst="rect">
                <a:avLst/>
              </a:prstGeom>
            </p:spPr>
          </p:pic>
          <p:sp>
            <p:nvSpPr>
              <p:cNvPr id="29" name="Rectangle 28"/>
              <p:cNvSpPr/>
              <p:nvPr/>
            </p:nvSpPr>
            <p:spPr>
              <a:xfrm>
                <a:off x="588086" y="2771815"/>
                <a:ext cx="1520384" cy="307777"/>
              </a:xfrm>
              <a:prstGeom prst="rect">
                <a:avLst/>
              </a:prstGeom>
            </p:spPr>
            <p:txBody>
              <a:bodyPr wrap="square">
                <a:spAutoFit/>
              </a:bodyPr>
              <a:lstStyle/>
              <a:p>
                <a:r>
                  <a:rPr lang="en-US" altLang="zh-CN" sz="1400" dirty="0">
                    <a:solidFill>
                      <a:srgbClr val="FF0000"/>
                    </a:solidFill>
                  </a:rPr>
                  <a:t>JHEP12(2017)024 </a:t>
                </a:r>
              </a:p>
            </p:txBody>
          </p:sp>
          <p:sp>
            <p:nvSpPr>
              <p:cNvPr id="30" name="Rectangle 29"/>
              <p:cNvSpPr/>
              <p:nvPr/>
            </p:nvSpPr>
            <p:spPr>
              <a:xfrm>
                <a:off x="2858510" y="2712037"/>
                <a:ext cx="1852741" cy="523220"/>
              </a:xfrm>
              <a:prstGeom prst="rect">
                <a:avLst/>
              </a:prstGeom>
            </p:spPr>
            <p:txBody>
              <a:bodyPr wrap="none">
                <a:spAutoFit/>
              </a:bodyPr>
              <a:lstStyle/>
              <a:p>
                <a:r>
                  <a:rPr lang="en-US" altLang="zh-CN" sz="1400" dirty="0" smtClean="0">
                    <a:solidFill>
                      <a:srgbClr val="FF0000"/>
                    </a:solidFill>
                  </a:rPr>
                  <a:t>PRD 97, 072003 (2018)</a:t>
                </a:r>
              </a:p>
              <a:p>
                <a:r>
                  <a:rPr lang="en-US" altLang="zh-CN" sz="1400" dirty="0" smtClean="0">
                    <a:solidFill>
                      <a:srgbClr val="FF0000"/>
                    </a:solidFill>
                  </a:rPr>
                  <a:t>CERN Press Release</a:t>
                </a:r>
                <a:endParaRPr lang="en-US" altLang="zh-CN" sz="1400" dirty="0">
                  <a:solidFill>
                    <a:srgbClr val="FF0000"/>
                  </a:solidFill>
                </a:endParaRPr>
              </a:p>
            </p:txBody>
          </p:sp>
        </p:grpSp>
      </p:grpSp>
      <p:grpSp>
        <p:nvGrpSpPr>
          <p:cNvPr id="33" name="Group 32"/>
          <p:cNvGrpSpPr/>
          <p:nvPr/>
        </p:nvGrpSpPr>
        <p:grpSpPr>
          <a:xfrm>
            <a:off x="4819703" y="923590"/>
            <a:ext cx="4331132" cy="2862636"/>
            <a:chOff x="4704258" y="1123019"/>
            <a:chExt cx="4331132" cy="2862636"/>
          </a:xfrm>
        </p:grpSpPr>
        <p:pic>
          <p:nvPicPr>
            <p:cNvPr id="34" name="Picture 33" descr="屏幕快照 2018-05-09 20.02.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4258" y="1123019"/>
              <a:ext cx="4331132" cy="2862636"/>
            </a:xfrm>
            <a:prstGeom prst="rect">
              <a:avLst/>
            </a:prstGeom>
          </p:spPr>
        </p:pic>
        <p:sp>
          <p:nvSpPr>
            <p:cNvPr id="35" name="Rectangle 34"/>
            <p:cNvSpPr/>
            <p:nvPr/>
          </p:nvSpPr>
          <p:spPr>
            <a:xfrm>
              <a:off x="5619115" y="1599930"/>
              <a:ext cx="1868170" cy="523220"/>
            </a:xfrm>
            <a:prstGeom prst="rect">
              <a:avLst/>
            </a:prstGeom>
          </p:spPr>
          <p:txBody>
            <a:bodyPr wrap="none">
              <a:spAutoFit/>
            </a:bodyPr>
            <a:lstStyle/>
            <a:p>
              <a:r>
                <a:rPr lang="en-US" altLang="zh-CN" sz="1400" dirty="0" smtClean="0">
                  <a:solidFill>
                    <a:srgbClr val="FF0000"/>
                  </a:solidFill>
                </a:rPr>
                <a:t>PRL119, 081802 (2017)</a:t>
              </a:r>
              <a:endParaRPr lang="en-US" altLang="zh-CN" sz="1400" dirty="0">
                <a:solidFill>
                  <a:srgbClr val="FF0000"/>
                </a:solidFill>
              </a:endParaRPr>
            </a:p>
            <a:p>
              <a:r>
                <a:rPr lang="en-US" altLang="zh-CN" sz="1400" dirty="0">
                  <a:solidFill>
                    <a:srgbClr val="FF0000"/>
                  </a:solidFill>
                </a:rPr>
                <a:t>Editor’s suggestion</a:t>
              </a:r>
            </a:p>
          </p:txBody>
        </p:sp>
      </p:grpSp>
      <p:grpSp>
        <p:nvGrpSpPr>
          <p:cNvPr id="36" name="Group 35"/>
          <p:cNvGrpSpPr/>
          <p:nvPr/>
        </p:nvGrpSpPr>
        <p:grpSpPr>
          <a:xfrm>
            <a:off x="4953727" y="3779106"/>
            <a:ext cx="4114143" cy="2969882"/>
            <a:chOff x="3609248" y="3673695"/>
            <a:chExt cx="4114143" cy="2969882"/>
          </a:xfrm>
        </p:grpSpPr>
        <p:pic>
          <p:nvPicPr>
            <p:cNvPr id="37" name="Picture 6"/>
            <p:cNvPicPr>
              <a:picLocks noChangeAspect="1"/>
            </p:cNvPicPr>
            <p:nvPr/>
          </p:nvPicPr>
          <p:blipFill>
            <a:blip r:embed="rId7">
              <a:extLst>
                <a:ext uri="{28A0092B-C50C-407E-A947-70E740481C1C}">
                  <a14:useLocalDpi xmlns:a14="http://schemas.microsoft.com/office/drawing/2010/main" val="0"/>
                </a:ext>
              </a:extLst>
            </a:blip>
            <a:srcRect t="3613"/>
            <a:stretch>
              <a:fillRect/>
            </a:stretch>
          </p:blipFill>
          <p:spPr bwMode="auto">
            <a:xfrm>
              <a:off x="3609248" y="3673695"/>
              <a:ext cx="4114143" cy="2969882"/>
            </a:xfrm>
            <a:prstGeom prst="rect">
              <a:avLst/>
            </a:prstGeom>
            <a:noFill/>
            <a:ln>
              <a:noFill/>
            </a:ln>
          </p:spPr>
        </p:pic>
        <p:sp>
          <p:nvSpPr>
            <p:cNvPr id="38" name="Rectangle 37"/>
            <p:cNvSpPr/>
            <p:nvPr/>
          </p:nvSpPr>
          <p:spPr>
            <a:xfrm>
              <a:off x="4429646" y="4268006"/>
              <a:ext cx="2018602" cy="307777"/>
            </a:xfrm>
            <a:prstGeom prst="rect">
              <a:avLst/>
            </a:prstGeom>
            <a:noFill/>
            <a:ln>
              <a:solidFill>
                <a:schemeClr val="bg1"/>
              </a:solidFill>
            </a:ln>
          </p:spPr>
          <p:txBody>
            <a:bodyPr wrap="none">
              <a:spAutoFit/>
            </a:bodyPr>
            <a:lstStyle/>
            <a:p>
              <a:r>
                <a:rPr lang="en-US" altLang="zh-CN" sz="1400" dirty="0">
                  <a:solidFill>
                    <a:srgbClr val="FF0000"/>
                  </a:solidFill>
                  <a:latin typeface="Tahoma" panose="020B0604030504040204"/>
                  <a:ea typeface="黑体" panose="02010609060101010101" pitchFamily="2" charset="-122"/>
                  <a:cs typeface="Tahoma" panose="020B0604030504040204"/>
                </a:rPr>
                <a:t>JHEP </a:t>
              </a:r>
              <a:r>
                <a:rPr lang="en-US" altLang="zh-CN" sz="1400" dirty="0" smtClean="0">
                  <a:solidFill>
                    <a:srgbClr val="FF0000"/>
                  </a:solidFill>
                  <a:latin typeface="Tahoma" panose="020B0604030504040204"/>
                  <a:ea typeface="黑体" panose="02010609060101010101" pitchFamily="2" charset="-122"/>
                  <a:cs typeface="Tahoma" panose="020B0604030504040204"/>
                </a:rPr>
                <a:t>1608, 045 (2016)</a:t>
              </a:r>
              <a:endParaRPr lang="en-US" altLang="zh-CN" sz="1400" dirty="0">
                <a:solidFill>
                  <a:srgbClr val="FF0000"/>
                </a:solidFill>
                <a:latin typeface="Tahoma" panose="020B0604030504040204"/>
                <a:ea typeface="黑体" panose="02010609060101010101" pitchFamily="2" charset="-122"/>
                <a:cs typeface="Tahoma" panose="020B0604030504040204"/>
              </a:endParaRPr>
            </a:p>
          </p:txBody>
        </p:sp>
      </p:grpSp>
    </p:spTree>
    <p:extLst>
      <p:ext uri="{BB962C8B-B14F-4D97-AF65-F5344CB8AC3E}">
        <p14:creationId xmlns:p14="http://schemas.microsoft.com/office/powerpoint/2010/main" val="1207333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heckerboard(across)">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heckerboard(across)">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03110"/>
            <a:ext cx="879157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2"/>
          <p:cNvSpPr txBox="1">
            <a:spLocks noChangeArrowheads="1"/>
          </p:cNvSpPr>
          <p:nvPr/>
        </p:nvSpPr>
        <p:spPr bwMode="auto">
          <a:xfrm>
            <a:off x="1064418" y="4506853"/>
            <a:ext cx="1681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smtClean="0">
                <a:solidFill>
                  <a:srgbClr val="FF0000"/>
                </a:solidFill>
                <a:ea typeface="宋体" charset="0"/>
                <a:cs typeface="宋体" charset="0"/>
              </a:rPr>
              <a:t>VBF</a:t>
            </a:r>
            <a:r>
              <a:rPr lang="zh-CN" altLang="en-US" sz="2000" b="1" dirty="0" smtClean="0">
                <a:solidFill>
                  <a:srgbClr val="FF0000"/>
                </a:solidFill>
                <a:ea typeface="宋体" charset="0"/>
                <a:cs typeface="宋体" charset="0"/>
              </a:rPr>
              <a:t> </a:t>
            </a:r>
            <a:r>
              <a:rPr lang="en-US" altLang="zh-CN" sz="2000" b="1" dirty="0">
                <a:solidFill>
                  <a:srgbClr val="FF0000"/>
                </a:solidFill>
                <a:ea typeface="宋体" charset="0"/>
                <a:cs typeface="宋体" charset="0"/>
              </a:rPr>
              <a:t>W2Js</a:t>
            </a:r>
            <a:endParaRPr lang="zh-CN" altLang="en-US" sz="2000" b="1" dirty="0">
              <a:solidFill>
                <a:srgbClr val="FF0000"/>
              </a:solidFill>
              <a:ea typeface="宋体" charset="0"/>
              <a:cs typeface="宋体" charset="0"/>
            </a:endParaRPr>
          </a:p>
        </p:txBody>
      </p:sp>
      <p:sp>
        <p:nvSpPr>
          <p:cNvPr id="3078" name="TextBox 6"/>
          <p:cNvSpPr txBox="1">
            <a:spLocks noChangeArrowheads="1"/>
          </p:cNvSpPr>
          <p:nvPr/>
        </p:nvSpPr>
        <p:spPr bwMode="auto">
          <a:xfrm>
            <a:off x="3451385" y="3457575"/>
            <a:ext cx="1681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smtClean="0">
                <a:solidFill>
                  <a:srgbClr val="FF0000"/>
                </a:solidFill>
                <a:ea typeface="宋体" charset="0"/>
                <a:cs typeface="宋体" charset="0"/>
              </a:rPr>
              <a:t>WVA</a:t>
            </a:r>
            <a:endParaRPr lang="zh-CN" altLang="en-US" sz="2000" b="1" dirty="0">
              <a:solidFill>
                <a:srgbClr val="FF0000"/>
              </a:solidFill>
              <a:ea typeface="宋体" charset="0"/>
              <a:cs typeface="宋体" charset="0"/>
            </a:endParaRPr>
          </a:p>
        </p:txBody>
      </p:sp>
      <p:sp>
        <p:nvSpPr>
          <p:cNvPr id="3083" name="TextBox 2"/>
          <p:cNvSpPr txBox="1">
            <a:spLocks noChangeArrowheads="1"/>
          </p:cNvSpPr>
          <p:nvPr/>
        </p:nvSpPr>
        <p:spPr bwMode="auto">
          <a:xfrm>
            <a:off x="1692275" y="5191095"/>
            <a:ext cx="1681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smtClean="0">
                <a:solidFill>
                  <a:srgbClr val="FF0000"/>
                </a:solidFill>
                <a:ea typeface="宋体" charset="0"/>
                <a:cs typeface="宋体" charset="0"/>
              </a:rPr>
              <a:t>VBF</a:t>
            </a:r>
            <a:r>
              <a:rPr lang="zh-CN" altLang="en-US" sz="2000" b="1" dirty="0" smtClean="0">
                <a:solidFill>
                  <a:srgbClr val="FF0000"/>
                </a:solidFill>
                <a:ea typeface="宋体" charset="0"/>
                <a:cs typeface="宋体" charset="0"/>
              </a:rPr>
              <a:t> </a:t>
            </a:r>
            <a:r>
              <a:rPr lang="en-US" altLang="zh-CN" sz="2000" b="1" dirty="0">
                <a:solidFill>
                  <a:srgbClr val="FF0000"/>
                </a:solidFill>
                <a:ea typeface="宋体" charset="0"/>
                <a:cs typeface="宋体" charset="0"/>
              </a:rPr>
              <a:t>WA+2Js</a:t>
            </a:r>
            <a:endParaRPr lang="zh-CN" altLang="en-US" sz="2000" b="1" dirty="0">
              <a:solidFill>
                <a:srgbClr val="FF0000"/>
              </a:solidFill>
              <a:ea typeface="宋体" charset="0"/>
              <a:cs typeface="宋体" charset="0"/>
            </a:endParaRPr>
          </a:p>
        </p:txBody>
      </p:sp>
      <p:sp>
        <p:nvSpPr>
          <p:cNvPr id="3084" name="TextBox 2"/>
          <p:cNvSpPr txBox="1">
            <a:spLocks noChangeArrowheads="1"/>
          </p:cNvSpPr>
          <p:nvPr/>
        </p:nvSpPr>
        <p:spPr bwMode="auto">
          <a:xfrm>
            <a:off x="4123081" y="5391150"/>
            <a:ext cx="1768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smtClean="0">
                <a:solidFill>
                  <a:srgbClr val="FF0000"/>
                </a:solidFill>
                <a:ea typeface="宋体" charset="0"/>
                <a:cs typeface="宋体" charset="0"/>
              </a:rPr>
              <a:t>VBF</a:t>
            </a:r>
            <a:r>
              <a:rPr lang="zh-CN" altLang="en-US" sz="2000" b="1" dirty="0" smtClean="0">
                <a:solidFill>
                  <a:srgbClr val="FF0000"/>
                </a:solidFill>
                <a:ea typeface="宋体" charset="0"/>
                <a:cs typeface="宋体" charset="0"/>
              </a:rPr>
              <a:t> </a:t>
            </a:r>
            <a:r>
              <a:rPr lang="en-US" altLang="zh-CN" sz="2000" b="1" dirty="0">
                <a:solidFill>
                  <a:srgbClr val="FF0000"/>
                </a:solidFill>
                <a:ea typeface="宋体" charset="0"/>
                <a:cs typeface="宋体" charset="0"/>
              </a:rPr>
              <a:t>ZA+2Js</a:t>
            </a:r>
            <a:endParaRPr lang="zh-CN" altLang="en-US" sz="2000" b="1" dirty="0">
              <a:solidFill>
                <a:srgbClr val="FF0000"/>
              </a:solidFill>
              <a:ea typeface="宋体" charset="0"/>
              <a:cs typeface="宋体" charset="0"/>
            </a:endParaRPr>
          </a:p>
        </p:txBody>
      </p:sp>
      <p:sp>
        <p:nvSpPr>
          <p:cNvPr id="3086" name="椭圆 8"/>
          <p:cNvSpPr>
            <a:spLocks noChangeArrowheads="1"/>
          </p:cNvSpPr>
          <p:nvPr/>
        </p:nvSpPr>
        <p:spPr bwMode="auto">
          <a:xfrm>
            <a:off x="6096000" y="3733800"/>
            <a:ext cx="304800" cy="1173163"/>
          </a:xfrm>
          <a:prstGeom prst="ellipse">
            <a:avLst/>
          </a:prstGeom>
          <a:noFill/>
          <a:ln w="57150">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zh-CN" altLang="en-US">
              <a:ea typeface="宋体" charset="0"/>
              <a:cs typeface="宋体" charset="0"/>
            </a:endParaRPr>
          </a:p>
        </p:txBody>
      </p:sp>
      <p:sp>
        <p:nvSpPr>
          <p:cNvPr id="3088" name="TextBox 6"/>
          <p:cNvSpPr txBox="1">
            <a:spLocks noChangeArrowheads="1"/>
          </p:cNvSpPr>
          <p:nvPr/>
        </p:nvSpPr>
        <p:spPr bwMode="auto">
          <a:xfrm>
            <a:off x="5445564" y="4988715"/>
            <a:ext cx="1679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err="1" smtClean="0">
                <a:solidFill>
                  <a:srgbClr val="FF0000"/>
                </a:solidFill>
                <a:ea typeface="宋体" charset="0"/>
                <a:cs typeface="宋体" charset="0"/>
              </a:rPr>
              <a:t>tZq</a:t>
            </a:r>
            <a:endParaRPr lang="zh-CN" altLang="en-US" sz="2000" b="1" dirty="0">
              <a:solidFill>
                <a:srgbClr val="FF0000"/>
              </a:solidFill>
              <a:ea typeface="宋体" charset="0"/>
              <a:cs typeface="宋体" charset="0"/>
            </a:endParaRPr>
          </a:p>
        </p:txBody>
      </p:sp>
      <p:sp>
        <p:nvSpPr>
          <p:cNvPr id="3089" name="TextBox 6"/>
          <p:cNvSpPr txBox="1">
            <a:spLocks noChangeArrowheads="1"/>
          </p:cNvSpPr>
          <p:nvPr/>
        </p:nvSpPr>
        <p:spPr bwMode="auto">
          <a:xfrm>
            <a:off x="7603341" y="4706908"/>
            <a:ext cx="13911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err="1" smtClean="0">
                <a:solidFill>
                  <a:srgbClr val="FF0000"/>
                </a:solidFill>
                <a:ea typeface="宋体" charset="0"/>
                <a:cs typeface="宋体" charset="0"/>
              </a:rPr>
              <a:t>ttH</a:t>
            </a:r>
            <a:endParaRPr lang="zh-CN" altLang="en-US" sz="2000" b="1" dirty="0">
              <a:solidFill>
                <a:srgbClr val="FF0000"/>
              </a:solidFill>
              <a:ea typeface="宋体" charset="0"/>
              <a:cs typeface="宋体" charset="0"/>
            </a:endParaRPr>
          </a:p>
        </p:txBody>
      </p:sp>
      <p:sp>
        <p:nvSpPr>
          <p:cNvPr id="3091" name="椭圆 29"/>
          <p:cNvSpPr>
            <a:spLocks noChangeArrowheads="1"/>
          </p:cNvSpPr>
          <p:nvPr/>
        </p:nvSpPr>
        <p:spPr bwMode="auto">
          <a:xfrm>
            <a:off x="1219200" y="1530350"/>
            <a:ext cx="304800" cy="2432050"/>
          </a:xfrm>
          <a:prstGeom prst="ellipse">
            <a:avLst/>
          </a:pr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zh-CN" altLang="en-US">
              <a:ea typeface="宋体" charset="0"/>
              <a:cs typeface="宋体" charset="0"/>
            </a:endParaRPr>
          </a:p>
        </p:txBody>
      </p:sp>
      <p:sp>
        <p:nvSpPr>
          <p:cNvPr id="3093" name="TextBox 6"/>
          <p:cNvSpPr txBox="1">
            <a:spLocks noChangeArrowheads="1"/>
          </p:cNvSpPr>
          <p:nvPr/>
        </p:nvSpPr>
        <p:spPr bwMode="auto">
          <a:xfrm>
            <a:off x="1320800" y="2067093"/>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eaLnBrk="1" hangingPunct="1"/>
            <a:r>
              <a:rPr lang="en-US" altLang="zh-CN" sz="2000" b="1" dirty="0" err="1" smtClean="0">
                <a:solidFill>
                  <a:srgbClr val="FF0000"/>
                </a:solidFill>
                <a:ea typeface="宋体" charset="0"/>
                <a:cs typeface="宋体" charset="0"/>
              </a:rPr>
              <a:t>ZJets</a:t>
            </a:r>
            <a:endParaRPr lang="zh-CN" altLang="en-US" sz="2000" b="1" dirty="0">
              <a:solidFill>
                <a:srgbClr val="FF0000"/>
              </a:solidFill>
              <a:ea typeface="宋体" charset="0"/>
              <a:cs typeface="宋体" charset="0"/>
            </a:endParaRPr>
          </a:p>
        </p:txBody>
      </p:sp>
      <p:sp>
        <p:nvSpPr>
          <p:cNvPr id="4" name="TextBox 3"/>
          <p:cNvSpPr txBox="1"/>
          <p:nvPr/>
        </p:nvSpPr>
        <p:spPr>
          <a:xfrm>
            <a:off x="12839" y="73472"/>
            <a:ext cx="9131162" cy="584776"/>
          </a:xfrm>
          <a:prstGeom prst="rect">
            <a:avLst/>
          </a:prstGeom>
          <a:noFill/>
        </p:spPr>
        <p:txBody>
          <a:bodyPr wrap="square" rtlCol="0">
            <a:spAutoFit/>
          </a:bodyPr>
          <a:lstStyle/>
          <a:p>
            <a:pPr algn="ctr"/>
            <a:r>
              <a:rPr lang="en-US" sz="3200" b="1" dirty="0" smtClean="0"/>
              <a:t>ATLAS/CMS: Significant contribution to the SM test </a:t>
            </a:r>
            <a:endParaRPr lang="en-US" sz="3200" b="1" dirty="0"/>
          </a:p>
        </p:txBody>
      </p:sp>
      <p:sp>
        <p:nvSpPr>
          <p:cNvPr id="5" name="Rectangle 4"/>
          <p:cNvSpPr/>
          <p:nvPr/>
        </p:nvSpPr>
        <p:spPr>
          <a:xfrm>
            <a:off x="548142" y="6453077"/>
            <a:ext cx="8367258" cy="369332"/>
          </a:xfrm>
          <a:prstGeom prst="rect">
            <a:avLst/>
          </a:prstGeom>
          <a:solidFill>
            <a:srgbClr val="FFFF00"/>
          </a:solidFill>
        </p:spPr>
        <p:txBody>
          <a:bodyPr wrap="square">
            <a:spAutoFit/>
          </a:bodyPr>
          <a:lstStyle/>
          <a:p>
            <a:r>
              <a:rPr lang="en-US" altLang="zh-CN" b="1" dirty="0">
                <a:solidFill>
                  <a:srgbClr val="0000FF"/>
                </a:solidFill>
                <a:latin typeface="Times New Roman" charset="0"/>
                <a:ea typeface="宋体" charset="0"/>
                <a:cs typeface="宋体" charset="0"/>
              </a:rPr>
              <a:t>JHEP 11 (2016) </a:t>
            </a:r>
            <a:r>
              <a:rPr lang="en-US" altLang="zh-CN" b="1" dirty="0" smtClean="0">
                <a:solidFill>
                  <a:srgbClr val="0000FF"/>
                </a:solidFill>
                <a:latin typeface="Times New Roman" charset="0"/>
                <a:ea typeface="宋体" charset="0"/>
                <a:cs typeface="宋体" charset="0"/>
              </a:rPr>
              <a:t>147, JHEP </a:t>
            </a:r>
            <a:r>
              <a:rPr lang="en-US" altLang="zh-CN" b="1" dirty="0">
                <a:solidFill>
                  <a:srgbClr val="0000FF"/>
                </a:solidFill>
                <a:latin typeface="Times New Roman" charset="0"/>
                <a:ea typeface="宋体" charset="0"/>
                <a:cs typeface="宋体" charset="0"/>
              </a:rPr>
              <a:t>06 (2017) </a:t>
            </a:r>
            <a:r>
              <a:rPr lang="en-US" altLang="zh-CN" b="1" dirty="0" smtClean="0">
                <a:solidFill>
                  <a:srgbClr val="0000FF"/>
                </a:solidFill>
                <a:latin typeface="Times New Roman" charset="0"/>
                <a:ea typeface="宋体" charset="0"/>
                <a:cs typeface="宋体" charset="0"/>
              </a:rPr>
              <a:t>106, PLB </a:t>
            </a:r>
            <a:r>
              <a:rPr lang="en-US" altLang="zh-CN" b="1" dirty="0">
                <a:solidFill>
                  <a:srgbClr val="0000FF"/>
                </a:solidFill>
                <a:latin typeface="Times New Roman" charset="0"/>
                <a:ea typeface="宋体" charset="0"/>
                <a:cs typeface="宋体" charset="0"/>
              </a:rPr>
              <a:t>770 (2017) </a:t>
            </a:r>
            <a:r>
              <a:rPr lang="en-US" altLang="zh-CN" b="1" dirty="0" smtClean="0">
                <a:solidFill>
                  <a:srgbClr val="0000FF"/>
                </a:solidFill>
                <a:latin typeface="Times New Roman" charset="0"/>
                <a:ea typeface="宋体" charset="0"/>
                <a:cs typeface="宋体" charset="0"/>
              </a:rPr>
              <a:t>380, JHEP </a:t>
            </a:r>
            <a:r>
              <a:rPr lang="en-US" altLang="zh-CN" b="1" dirty="0">
                <a:solidFill>
                  <a:srgbClr val="0000FF"/>
                </a:solidFill>
                <a:latin typeface="Times New Roman" charset="0"/>
                <a:ea typeface="宋体" charset="0"/>
                <a:cs typeface="宋体" charset="0"/>
              </a:rPr>
              <a:t>04 (2017) 022 </a:t>
            </a:r>
            <a:endParaRPr lang="en-US" dirty="0">
              <a:solidFill>
                <a:srgbClr val="0000FF"/>
              </a:solidFill>
            </a:endParaRPr>
          </a:p>
        </p:txBody>
      </p:sp>
      <p:sp>
        <p:nvSpPr>
          <p:cNvPr id="6" name="Rectangle 5"/>
          <p:cNvSpPr/>
          <p:nvPr/>
        </p:nvSpPr>
        <p:spPr>
          <a:xfrm>
            <a:off x="2489200" y="2282477"/>
            <a:ext cx="4780150" cy="400110"/>
          </a:xfrm>
          <a:prstGeom prst="rect">
            <a:avLst/>
          </a:prstGeom>
        </p:spPr>
        <p:txBody>
          <a:bodyPr wrap="none">
            <a:spAutoFit/>
          </a:bodyPr>
          <a:lstStyle/>
          <a:p>
            <a:pPr fontAlgn="ctr"/>
            <a:r>
              <a:rPr lang="en-US" altLang="zh-CN" sz="2000" b="1" dirty="0">
                <a:solidFill>
                  <a:srgbClr val="0000FF"/>
                </a:solidFill>
                <a:ea typeface="宋体" charset="0"/>
                <a:cs typeface="宋体" charset="0"/>
              </a:rPr>
              <a:t>Lepton-Photon </a:t>
            </a:r>
            <a:r>
              <a:rPr lang="en-US" altLang="zh-CN" sz="2000" b="1" dirty="0" smtClean="0">
                <a:solidFill>
                  <a:srgbClr val="0000FF"/>
                </a:solidFill>
                <a:ea typeface="宋体" charset="0"/>
                <a:cs typeface="宋体" charset="0"/>
              </a:rPr>
              <a:t>2017, PANIC2017, WIN2017 </a:t>
            </a:r>
            <a:endParaRPr lang="en-US" altLang="zh-CN" sz="2000" b="1" dirty="0">
              <a:solidFill>
                <a:srgbClr val="0000FF"/>
              </a:solidFill>
              <a:ea typeface="宋体" charset="0"/>
              <a:cs typeface="宋体" charset="0"/>
            </a:endParaRPr>
          </a:p>
        </p:txBody>
      </p:sp>
      <p:sp>
        <p:nvSpPr>
          <p:cNvPr id="2" name="Slide Number Placeholder 1"/>
          <p:cNvSpPr>
            <a:spLocks noGrp="1"/>
          </p:cNvSpPr>
          <p:nvPr>
            <p:ph type="sldNum" sz="quarter" idx="12"/>
          </p:nvPr>
        </p:nvSpPr>
        <p:spPr/>
        <p:txBody>
          <a:bodyPr/>
          <a:lstStyle/>
          <a:p>
            <a:fld id="{679A2F6C-EB47-8E48-9100-153391A91E0C}" type="slidenum">
              <a:rPr lang="en-US" smtClean="0"/>
              <a:pPr/>
              <a:t>28</a:t>
            </a:fld>
            <a:endParaRPr lang="en-US"/>
          </a:p>
        </p:txBody>
      </p:sp>
    </p:spTree>
    <p:extLst>
      <p:ext uri="{BB962C8B-B14F-4D97-AF65-F5344CB8AC3E}">
        <p14:creationId xmlns:p14="http://schemas.microsoft.com/office/powerpoint/2010/main" val="34461617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4"/>
          <p:cNvSpPr>
            <a:spLocks noGrp="1"/>
          </p:cNvSpPr>
          <p:nvPr>
            <p:ph type="title"/>
          </p:nvPr>
        </p:nvSpPr>
        <p:spPr>
          <a:xfrm>
            <a:off x="139248" y="72302"/>
            <a:ext cx="8497661" cy="707887"/>
          </a:xfrm>
        </p:spPr>
        <p:txBody>
          <a:bodyPr/>
          <a:lstStyle/>
          <a:p>
            <a:r>
              <a:rPr lang="en-US" altLang="zh-CN" sz="4000" b="1" dirty="0" smtClean="0"/>
              <a:t>ATLAS/CMS: </a:t>
            </a:r>
            <a:r>
              <a:rPr lang="zh-CN" altLang="en-US" sz="4000" b="1" dirty="0" smtClean="0"/>
              <a:t>新物理寻找</a:t>
            </a:r>
            <a:endParaRPr lang="zh-CN" altLang="en-US" sz="4000" b="1" dirty="0"/>
          </a:p>
        </p:txBody>
      </p:sp>
      <p:pic>
        <p:nvPicPr>
          <p:cNvPr id="9" name="Picture 8" descr="屏幕快照 2018-05-09 20.55.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48" y="1865979"/>
            <a:ext cx="4091524" cy="3217219"/>
          </a:xfrm>
          <a:prstGeom prst="rect">
            <a:avLst/>
          </a:prstGeom>
        </p:spPr>
      </p:pic>
      <p:sp>
        <p:nvSpPr>
          <p:cNvPr id="10" name="Rectangle 9"/>
          <p:cNvSpPr/>
          <p:nvPr/>
        </p:nvSpPr>
        <p:spPr>
          <a:xfrm>
            <a:off x="858405" y="5296466"/>
            <a:ext cx="2557110" cy="461665"/>
          </a:xfrm>
          <a:prstGeom prst="rect">
            <a:avLst/>
          </a:prstGeom>
        </p:spPr>
        <p:txBody>
          <a:bodyPr wrap="none">
            <a:spAutoFit/>
          </a:bodyPr>
          <a:lstStyle/>
          <a:p>
            <a:r>
              <a:rPr lang="is-IS" sz="2400" dirty="0">
                <a:solidFill>
                  <a:srgbClr val="FF0000"/>
                </a:solidFill>
              </a:rPr>
              <a:t>EPJC 78 (2018) 154 </a:t>
            </a:r>
            <a:endParaRPr lang="en-US" sz="2400" dirty="0">
              <a:solidFill>
                <a:srgbClr val="FF0000"/>
              </a:solidFill>
            </a:endParaRPr>
          </a:p>
        </p:txBody>
      </p:sp>
      <p:sp>
        <p:nvSpPr>
          <p:cNvPr id="15" name="TextBox 14"/>
          <p:cNvSpPr txBox="1"/>
          <p:nvPr/>
        </p:nvSpPr>
        <p:spPr>
          <a:xfrm>
            <a:off x="139248" y="1177782"/>
            <a:ext cx="4352424" cy="461665"/>
          </a:xfrm>
          <a:prstGeom prst="rect">
            <a:avLst/>
          </a:prstGeom>
          <a:noFill/>
        </p:spPr>
        <p:txBody>
          <a:bodyPr wrap="none" rtlCol="0">
            <a:spAutoFit/>
          </a:bodyPr>
          <a:lstStyle/>
          <a:p>
            <a:r>
              <a:rPr lang="zh-CN" altLang="en-US" sz="2400" b="1" dirty="0"/>
              <a:t>寻找</a:t>
            </a:r>
            <a:r>
              <a:rPr lang="en-US" altLang="zh-CN" sz="2400" b="1" dirty="0" smtClean="0"/>
              <a:t>SUSY: </a:t>
            </a:r>
            <a:r>
              <a:rPr lang="zh-CN" altLang="en-US" sz="2400" b="1" dirty="0" smtClean="0"/>
              <a:t>质</a:t>
            </a:r>
            <a:r>
              <a:rPr lang="zh-CN" altLang="en-US" sz="2400" b="1" dirty="0"/>
              <a:t>量下限提高近</a:t>
            </a:r>
            <a:r>
              <a:rPr lang="zh-CN" altLang="en-US" sz="2400" b="1" dirty="0" smtClean="0"/>
              <a:t>一倍</a:t>
            </a:r>
            <a:endParaRPr lang="en-US" altLang="zh-CN" sz="2400" b="1" dirty="0"/>
          </a:p>
        </p:txBody>
      </p:sp>
      <p:pic>
        <p:nvPicPr>
          <p:cNvPr id="1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745" y="1865979"/>
            <a:ext cx="4087255" cy="324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18753" y="1034982"/>
            <a:ext cx="4484972" cy="830997"/>
          </a:xfrm>
          <a:prstGeom prst="rect">
            <a:avLst/>
          </a:prstGeom>
          <a:noFill/>
        </p:spPr>
        <p:txBody>
          <a:bodyPr wrap="none" rtlCol="0">
            <a:spAutoFit/>
          </a:bodyPr>
          <a:lstStyle/>
          <a:p>
            <a:r>
              <a:rPr lang="en-US" sz="2400" b="1" dirty="0" smtClean="0"/>
              <a:t>Search for Graviton from G</a:t>
            </a:r>
            <a:r>
              <a:rPr lang="en-US" sz="2400" b="1" dirty="0" smtClean="0">
                <a:sym typeface="Wingdings"/>
              </a:rPr>
              <a:t></a:t>
            </a:r>
            <a:r>
              <a:rPr lang="en-US" sz="2400" b="1" dirty="0" smtClean="0"/>
              <a:t>WW</a:t>
            </a:r>
          </a:p>
          <a:p>
            <a:r>
              <a:rPr lang="en-US" sz="2400" b="1" dirty="0" smtClean="0"/>
              <a:t>mass limit up to 4.5 </a:t>
            </a:r>
            <a:r>
              <a:rPr lang="en-US" sz="2400" b="1" dirty="0" err="1" smtClean="0"/>
              <a:t>GeV</a:t>
            </a:r>
            <a:r>
              <a:rPr lang="en-US" sz="2400" b="1" dirty="0" smtClean="0"/>
              <a:t>  </a:t>
            </a:r>
            <a:endParaRPr lang="en-US" sz="2400" b="1" dirty="0"/>
          </a:p>
        </p:txBody>
      </p:sp>
      <p:sp>
        <p:nvSpPr>
          <p:cNvPr id="19" name="矩形 10"/>
          <p:cNvSpPr>
            <a:spLocks noChangeArrowheads="1"/>
          </p:cNvSpPr>
          <p:nvPr/>
        </p:nvSpPr>
        <p:spPr bwMode="auto">
          <a:xfrm>
            <a:off x="5872054" y="5306963"/>
            <a:ext cx="25086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dirty="0">
                <a:solidFill>
                  <a:srgbClr val="FF0000"/>
                </a:solidFill>
                <a:latin typeface="Arial Unicode MS" charset="0"/>
                <a:cs typeface="Arial Unicode MS" charset="0"/>
              </a:rPr>
              <a:t>JHEP 03 (2017) </a:t>
            </a:r>
            <a:r>
              <a:rPr lang="en-US" altLang="zh-CN" sz="2000" b="1" dirty="0" smtClean="0">
                <a:solidFill>
                  <a:srgbClr val="FF0000"/>
                </a:solidFill>
                <a:latin typeface="Arial Unicode MS" charset="0"/>
                <a:cs typeface="Arial Unicode MS" charset="0"/>
              </a:rPr>
              <a:t>162</a:t>
            </a:r>
            <a:r>
              <a:rPr lang="zh-CN" altLang="en-US" sz="2000" b="1" dirty="0" smtClean="0">
                <a:solidFill>
                  <a:srgbClr val="FF0000"/>
                </a:solidFill>
                <a:latin typeface="Arial Unicode MS" charset="0"/>
                <a:cs typeface="Arial Unicode MS" charset="0"/>
              </a:rPr>
              <a:t> </a:t>
            </a:r>
          </a:p>
          <a:p>
            <a:r>
              <a:rPr lang="en-US" altLang="zh-CN" sz="2000" b="1" dirty="0" smtClean="0">
                <a:solidFill>
                  <a:srgbClr val="FF0000"/>
                </a:solidFill>
                <a:latin typeface="Arial Unicode MS" charset="0"/>
                <a:cs typeface="Arial Unicode MS" charset="0"/>
              </a:rPr>
              <a:t>PLB </a:t>
            </a:r>
            <a:r>
              <a:rPr lang="en-US" altLang="zh-CN" sz="2000" b="1" dirty="0">
                <a:solidFill>
                  <a:srgbClr val="FF0000"/>
                </a:solidFill>
                <a:latin typeface="Arial Unicode MS" charset="0"/>
                <a:cs typeface="Arial Unicode MS" charset="0"/>
              </a:rPr>
              <a:t>774 (2017) </a:t>
            </a:r>
            <a:r>
              <a:rPr lang="en-US" altLang="zh-CN" sz="2000" b="1" dirty="0" smtClean="0">
                <a:solidFill>
                  <a:srgbClr val="FF0000"/>
                </a:solidFill>
                <a:latin typeface="Arial Unicode MS" charset="0"/>
                <a:cs typeface="Arial Unicode MS" charset="0"/>
              </a:rPr>
              <a:t>533</a:t>
            </a:r>
            <a:r>
              <a:rPr lang="zh-CN" altLang="en-US" sz="2000" b="1" dirty="0" smtClean="0">
                <a:solidFill>
                  <a:srgbClr val="FF0000"/>
                </a:solidFill>
                <a:latin typeface="Arial Unicode MS" charset="0"/>
                <a:cs typeface="Arial Unicode MS" charset="0"/>
              </a:rPr>
              <a:t> </a:t>
            </a:r>
          </a:p>
          <a:p>
            <a:r>
              <a:rPr lang="en-US" altLang="zh-CN" sz="2000" b="1" dirty="0" smtClean="0">
                <a:solidFill>
                  <a:srgbClr val="FF0000"/>
                </a:solidFill>
                <a:latin typeface="Arial Unicode MS" charset="0"/>
                <a:cs typeface="Arial Unicode MS" charset="0"/>
              </a:rPr>
              <a:t>JHEP </a:t>
            </a:r>
            <a:r>
              <a:rPr lang="en-US" altLang="zh-CN" sz="2000" b="1" dirty="0">
                <a:solidFill>
                  <a:srgbClr val="FF0000"/>
                </a:solidFill>
                <a:latin typeface="Arial Unicode MS" charset="0"/>
                <a:cs typeface="Arial Unicode MS" charset="0"/>
              </a:rPr>
              <a:t>05 (2018) 088</a:t>
            </a:r>
            <a:endParaRPr lang="zh-CN" altLang="en-US" sz="2000" b="1" dirty="0">
              <a:solidFill>
                <a:srgbClr val="FF0000"/>
              </a:solidFill>
              <a:latin typeface="Arial Unicode MS" charset="0"/>
              <a:cs typeface="Arial Unicode MS" charset="0"/>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t>29</a:t>
            </a:fld>
            <a:endParaRPr lang="en-US"/>
          </a:p>
        </p:txBody>
      </p:sp>
    </p:spTree>
    <p:extLst>
      <p:ext uri="{BB962C8B-B14F-4D97-AF65-F5344CB8AC3E}">
        <p14:creationId xmlns:p14="http://schemas.microsoft.com/office/powerpoint/2010/main" val="40146172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内容占位符 2"/>
          <p:cNvSpPr txBox="1">
            <a:spLocks/>
          </p:cNvSpPr>
          <p:nvPr/>
        </p:nvSpPr>
        <p:spPr bwMode="auto">
          <a:xfrm>
            <a:off x="137068" y="1124197"/>
            <a:ext cx="8816971" cy="143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eaLnBrk="0" fontAlgn="base" hangingPunct="0">
              <a:spcBef>
                <a:spcPct val="0"/>
              </a:spcBef>
              <a:spcAft>
                <a:spcPct val="0"/>
              </a:spcAft>
              <a:defRPr sz="3200" b="1">
                <a:solidFill>
                  <a:srgbClr val="990033"/>
                </a:solidFill>
                <a:latin typeface="Arial" charset="0"/>
                <a:ea typeface="宋体" charset="0"/>
                <a:cs typeface="宋体" charset="0"/>
              </a:defRPr>
            </a:lvl9pPr>
          </a:lstStyle>
          <a:p>
            <a:pPr marL="342900" indent="-342900" eaLnBrk="1" hangingPunct="1">
              <a:lnSpc>
                <a:spcPct val="90000"/>
              </a:lnSpc>
              <a:spcBef>
                <a:spcPts val="838"/>
              </a:spcBef>
              <a:buFont typeface="Arial"/>
              <a:buChar char="•"/>
            </a:pPr>
            <a:r>
              <a:rPr lang="en-US" altLang="zh-CN" sz="2400" dirty="0" smtClean="0">
                <a:solidFill>
                  <a:srgbClr val="000000"/>
                </a:solidFill>
                <a:latin typeface="华文楷体"/>
                <a:ea typeface="华文楷体"/>
                <a:cs typeface="华文楷体"/>
              </a:rPr>
              <a:t>2015</a:t>
            </a:r>
            <a:r>
              <a:rPr lang="zh-CN" altLang="en-US" sz="2400" dirty="0" smtClean="0">
                <a:solidFill>
                  <a:srgbClr val="000000"/>
                </a:solidFill>
                <a:latin typeface="华文楷体"/>
                <a:ea typeface="华文楷体"/>
                <a:cs typeface="华文楷体"/>
              </a:rPr>
              <a:t>年</a:t>
            </a:r>
            <a:r>
              <a:rPr lang="en-US" altLang="zh-CN" sz="2400" dirty="0" smtClean="0">
                <a:solidFill>
                  <a:srgbClr val="000000"/>
                </a:solidFill>
                <a:latin typeface="华文楷体"/>
                <a:ea typeface="华文楷体"/>
                <a:cs typeface="华文楷体"/>
              </a:rPr>
              <a:t>12</a:t>
            </a:r>
            <a:r>
              <a:rPr lang="zh-CN" altLang="en-US" sz="2400" dirty="0">
                <a:solidFill>
                  <a:srgbClr val="000000"/>
                </a:solidFill>
                <a:latin typeface="华文楷体"/>
                <a:ea typeface="华文楷体"/>
                <a:cs typeface="华文楷体"/>
              </a:rPr>
              <a:t>月</a:t>
            </a:r>
            <a:r>
              <a:rPr lang="en-US" altLang="zh-CN" sz="2400" dirty="0">
                <a:solidFill>
                  <a:srgbClr val="000000"/>
                </a:solidFill>
                <a:latin typeface="华文楷体"/>
                <a:ea typeface="华文楷体"/>
                <a:cs typeface="华文楷体"/>
              </a:rPr>
              <a:t>17</a:t>
            </a:r>
            <a:r>
              <a:rPr lang="zh-CN" altLang="en-US" sz="2400" dirty="0">
                <a:solidFill>
                  <a:srgbClr val="000000"/>
                </a:solidFill>
                <a:latin typeface="华文楷体"/>
                <a:ea typeface="华文楷体"/>
                <a:cs typeface="华文楷体"/>
              </a:rPr>
              <a:t>日</a:t>
            </a:r>
            <a:r>
              <a:rPr lang="zh-CN" altLang="en-US" sz="2400" dirty="0" smtClean="0">
                <a:solidFill>
                  <a:srgbClr val="000000"/>
                </a:solidFill>
                <a:latin typeface="华文楷体"/>
                <a:ea typeface="华文楷体"/>
                <a:cs typeface="华文楷体"/>
              </a:rPr>
              <a:t>在酒泉成功发射</a:t>
            </a:r>
            <a:endParaRPr lang="en-US" altLang="zh-CN" sz="1000" dirty="0" smtClean="0">
              <a:solidFill>
                <a:srgbClr val="000000"/>
              </a:solidFill>
              <a:latin typeface="华文楷体"/>
              <a:ea typeface="华文楷体"/>
              <a:cs typeface="华文楷体"/>
            </a:endParaRPr>
          </a:p>
          <a:p>
            <a:pPr marL="342900" indent="-342900" eaLnBrk="1" hangingPunct="1">
              <a:lnSpc>
                <a:spcPct val="90000"/>
              </a:lnSpc>
              <a:spcBef>
                <a:spcPts val="838"/>
              </a:spcBef>
              <a:buFont typeface="Arial"/>
              <a:buChar char="•"/>
            </a:pPr>
            <a:r>
              <a:rPr lang="zh-CN" altLang="en-US" sz="2400" dirty="0" smtClean="0">
                <a:solidFill>
                  <a:srgbClr val="000000"/>
                </a:solidFill>
                <a:latin typeface="华文楷体"/>
                <a:ea typeface="华文楷体"/>
                <a:cs typeface="华文楷体"/>
              </a:rPr>
              <a:t>寻找</a:t>
            </a:r>
            <a:r>
              <a:rPr lang="en-US" altLang="zh-CN" sz="2400" dirty="0" smtClean="0">
                <a:solidFill>
                  <a:srgbClr val="FF0000"/>
                </a:solidFill>
                <a:latin typeface="华文楷体"/>
                <a:ea typeface="华文楷体"/>
                <a:cs typeface="华文楷体"/>
              </a:rPr>
              <a:t>DM</a:t>
            </a:r>
            <a:r>
              <a:rPr lang="zh-CN" altLang="en-US" sz="2400" dirty="0" smtClean="0">
                <a:solidFill>
                  <a:srgbClr val="000000"/>
                </a:solidFill>
                <a:latin typeface="华文楷体"/>
                <a:ea typeface="华文楷体"/>
                <a:cs typeface="华文楷体"/>
              </a:rPr>
              <a:t>，探测宇宙线</a:t>
            </a:r>
            <a:r>
              <a:rPr lang="zh-CN" altLang="en-US" sz="2400" dirty="0" smtClean="0">
                <a:solidFill>
                  <a:srgbClr val="FF0000"/>
                </a:solidFill>
                <a:latin typeface="华文楷体"/>
                <a:ea typeface="华文楷体"/>
                <a:cs typeface="华文楷体"/>
              </a:rPr>
              <a:t>中高能</a:t>
            </a:r>
            <a:r>
              <a:rPr lang="zh-CN" altLang="en-US" sz="2400" dirty="0" smtClean="0">
                <a:solidFill>
                  <a:srgbClr val="000000"/>
                </a:solidFill>
                <a:latin typeface="华文楷体"/>
                <a:ea typeface="华文楷体"/>
                <a:cs typeface="华文楷体"/>
              </a:rPr>
              <a:t>电子和</a:t>
            </a:r>
            <a:r>
              <a:rPr lang="en-US" altLang="zh-CN" sz="2400" dirty="0" err="1" smtClean="0">
                <a:solidFill>
                  <a:srgbClr val="000000"/>
                </a:solidFill>
                <a:latin typeface="华文楷体"/>
                <a:ea typeface="华文楷体"/>
                <a:cs typeface="华文楷体"/>
              </a:rPr>
              <a:t>γ</a:t>
            </a:r>
            <a:r>
              <a:rPr lang="zh-CN" altLang="en-US" sz="2400" dirty="0" smtClean="0">
                <a:solidFill>
                  <a:srgbClr val="000000"/>
                </a:solidFill>
                <a:latin typeface="华文楷体"/>
                <a:ea typeface="华文楷体"/>
                <a:cs typeface="华文楷体"/>
              </a:rPr>
              <a:t>射线</a:t>
            </a:r>
            <a:r>
              <a:rPr lang="en-US" altLang="zh-CN" sz="2400" dirty="0" smtClean="0">
                <a:solidFill>
                  <a:srgbClr val="000000"/>
                </a:solidFill>
                <a:latin typeface="华文楷体"/>
                <a:ea typeface="华文楷体"/>
                <a:cs typeface="华文楷体"/>
              </a:rPr>
              <a:t>  </a:t>
            </a:r>
          </a:p>
          <a:p>
            <a:pPr marL="342900" indent="-342900" eaLnBrk="1" hangingPunct="1">
              <a:lnSpc>
                <a:spcPct val="90000"/>
              </a:lnSpc>
              <a:spcBef>
                <a:spcPts val="838"/>
              </a:spcBef>
              <a:buFont typeface="Arial"/>
              <a:buChar char="•"/>
            </a:pPr>
            <a:r>
              <a:rPr lang="zh-CN" altLang="en-US" sz="2400" dirty="0" smtClean="0">
                <a:solidFill>
                  <a:srgbClr val="000000"/>
                </a:solidFill>
                <a:latin typeface="华文楷体"/>
                <a:ea typeface="华文楷体"/>
                <a:cs typeface="华文楷体"/>
              </a:rPr>
              <a:t>宽能量范围</a:t>
            </a:r>
            <a:r>
              <a:rPr lang="en-US" altLang="zh-CN" sz="2400" dirty="0" smtClean="0">
                <a:solidFill>
                  <a:srgbClr val="000000"/>
                </a:solidFill>
                <a:latin typeface="华文楷体"/>
                <a:ea typeface="华文楷体"/>
                <a:cs typeface="华文楷体"/>
              </a:rPr>
              <a:t>(5MeV</a:t>
            </a:r>
            <a:r>
              <a:rPr lang="en-US" altLang="zh-CN" sz="2400" dirty="0">
                <a:solidFill>
                  <a:srgbClr val="000000"/>
                </a:solidFill>
                <a:latin typeface="华文楷体"/>
                <a:ea typeface="华文楷体"/>
                <a:cs typeface="华文楷体"/>
                <a:sym typeface="Symbol" charset="0"/>
              </a:rPr>
              <a:t></a:t>
            </a:r>
            <a:r>
              <a:rPr lang="en-US" altLang="zh-CN" sz="2400" dirty="0" smtClean="0">
                <a:solidFill>
                  <a:srgbClr val="000000"/>
                </a:solidFill>
                <a:latin typeface="华文楷体"/>
                <a:ea typeface="华文楷体"/>
                <a:cs typeface="华文楷体"/>
                <a:sym typeface="Symbol" charset="0"/>
              </a:rPr>
              <a:t>10TeV), </a:t>
            </a:r>
            <a:r>
              <a:rPr lang="zh-CN" altLang="en-US" sz="2400" dirty="0" smtClean="0">
                <a:solidFill>
                  <a:srgbClr val="000000"/>
                </a:solidFill>
                <a:latin typeface="华文楷体"/>
                <a:ea typeface="华文楷体"/>
                <a:cs typeface="华文楷体"/>
                <a:sym typeface="Wingdings 2" charset="0"/>
              </a:rPr>
              <a:t>高</a:t>
            </a:r>
            <a:r>
              <a:rPr lang="zh-CN" altLang="en-US" sz="2400" dirty="0" smtClean="0">
                <a:solidFill>
                  <a:srgbClr val="000000"/>
                </a:solidFill>
                <a:latin typeface="华文楷体"/>
                <a:ea typeface="华文楷体"/>
                <a:cs typeface="华文楷体"/>
              </a:rPr>
              <a:t>能量分辨率：</a:t>
            </a:r>
            <a:r>
              <a:rPr lang="en-US" altLang="zh-CN" sz="2400" dirty="0" smtClean="0">
                <a:solidFill>
                  <a:srgbClr val="000000"/>
                </a:solidFill>
                <a:latin typeface="华文楷体"/>
                <a:ea typeface="华文楷体"/>
                <a:cs typeface="华文楷体"/>
              </a:rPr>
              <a:t>1.5% at 800 </a:t>
            </a:r>
            <a:r>
              <a:rPr lang="en-US" altLang="zh-CN" sz="2400" dirty="0" err="1" smtClean="0">
                <a:solidFill>
                  <a:srgbClr val="000000"/>
                </a:solidFill>
                <a:latin typeface="华文楷体"/>
                <a:ea typeface="华文楷体"/>
                <a:cs typeface="华文楷体"/>
              </a:rPr>
              <a:t>GeV</a:t>
            </a:r>
            <a:endParaRPr lang="en-US" altLang="zh-CN" sz="2400" dirty="0" smtClean="0">
              <a:solidFill>
                <a:srgbClr val="000000"/>
              </a:solidFill>
              <a:latin typeface="华文楷体"/>
              <a:ea typeface="华文楷体"/>
              <a:cs typeface="华文楷体"/>
            </a:endParaRPr>
          </a:p>
        </p:txBody>
      </p:sp>
      <p:grpSp>
        <p:nvGrpSpPr>
          <p:cNvPr id="4104" name="组合 13"/>
          <p:cNvGrpSpPr>
            <a:grpSpLocks/>
          </p:cNvGrpSpPr>
          <p:nvPr/>
        </p:nvGrpSpPr>
        <p:grpSpPr bwMode="auto">
          <a:xfrm>
            <a:off x="5073002" y="3110018"/>
            <a:ext cx="3518339" cy="2839324"/>
            <a:chOff x="901145" y="3250195"/>
            <a:chExt cx="3852861" cy="2782305"/>
          </a:xfrm>
        </p:grpSpPr>
        <p:pic>
          <p:nvPicPr>
            <p:cNvPr id="4106" name="图片 9"/>
            <p:cNvPicPr>
              <a:picLocks noChangeAspect="1"/>
            </p:cNvPicPr>
            <p:nvPr/>
          </p:nvPicPr>
          <p:blipFill>
            <a:blip r:embed="rId3">
              <a:extLst>
                <a:ext uri="{28A0092B-C50C-407E-A947-70E740481C1C}">
                  <a14:useLocalDpi xmlns:a14="http://schemas.microsoft.com/office/drawing/2010/main" val="0"/>
                </a:ext>
              </a:extLst>
            </a:blip>
            <a:srcRect t="23155"/>
            <a:stretch>
              <a:fillRect/>
            </a:stretch>
          </p:blipFill>
          <p:spPr bwMode="auto">
            <a:xfrm>
              <a:off x="901145" y="3252496"/>
              <a:ext cx="3852861" cy="278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图片 10"/>
            <p:cNvPicPr>
              <a:picLocks noChangeAspect="1"/>
            </p:cNvPicPr>
            <p:nvPr/>
          </p:nvPicPr>
          <p:blipFill>
            <a:blip r:embed="rId4">
              <a:extLst>
                <a:ext uri="{28A0092B-C50C-407E-A947-70E740481C1C}">
                  <a14:useLocalDpi xmlns:a14="http://schemas.microsoft.com/office/drawing/2010/main" val="0"/>
                </a:ext>
              </a:extLst>
            </a:blip>
            <a:srcRect l="11481" t="11250" r="10741" b="40334"/>
            <a:stretch>
              <a:fillRect/>
            </a:stretch>
          </p:blipFill>
          <p:spPr bwMode="auto">
            <a:xfrm>
              <a:off x="1743215" y="3250195"/>
              <a:ext cx="2924669" cy="143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Box 11"/>
            <p:cNvSpPr txBox="1">
              <a:spLocks noChangeArrowheads="1"/>
            </p:cNvSpPr>
            <p:nvPr/>
          </p:nvSpPr>
          <p:spPr bwMode="auto">
            <a:xfrm>
              <a:off x="2342620" y="5651185"/>
              <a:ext cx="1732946" cy="2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eaLnBrk="0" fontAlgn="base" hangingPunct="0">
                <a:spcBef>
                  <a:spcPct val="0"/>
                </a:spcBef>
                <a:spcAft>
                  <a:spcPct val="0"/>
                </a:spcAft>
                <a:defRPr sz="3200" b="1">
                  <a:solidFill>
                    <a:srgbClr val="990033"/>
                  </a:solidFill>
                  <a:latin typeface="Arial" charset="0"/>
                  <a:ea typeface="宋体" charset="0"/>
                  <a:cs typeface="宋体" charset="0"/>
                </a:defRPr>
              </a:lvl9pPr>
            </a:lstStyle>
            <a:p>
              <a:pPr eaLnBrk="1" hangingPunct="1"/>
              <a:r>
                <a:rPr lang="zh-CN" altLang="en-US" sz="1200">
                  <a:solidFill>
                    <a:srgbClr val="FFFF00"/>
                  </a:solidFill>
                  <a:latin typeface="黑体" charset="0"/>
                </a:rPr>
                <a:t>暗物质粒子探测卫星</a:t>
              </a:r>
            </a:p>
          </p:txBody>
        </p:sp>
      </p:grpSp>
      <p:sp>
        <p:nvSpPr>
          <p:cNvPr id="3" name="Rectangle 2"/>
          <p:cNvSpPr/>
          <p:nvPr/>
        </p:nvSpPr>
        <p:spPr>
          <a:xfrm>
            <a:off x="1011546" y="37416"/>
            <a:ext cx="7579795" cy="769441"/>
          </a:xfrm>
          <a:prstGeom prst="rect">
            <a:avLst/>
          </a:prstGeom>
        </p:spPr>
        <p:txBody>
          <a:bodyPr wrap="none">
            <a:spAutoFit/>
          </a:bodyPr>
          <a:lstStyle/>
          <a:p>
            <a:r>
              <a:rPr lang="en-US" altLang="zh-CN" sz="4400" b="1" dirty="0" smtClean="0">
                <a:solidFill>
                  <a:srgbClr val="000000"/>
                </a:solidFill>
                <a:latin typeface="华文楷体"/>
                <a:ea typeface="华文楷体"/>
                <a:cs typeface="华文楷体"/>
              </a:rPr>
              <a:t>DAMPE: </a:t>
            </a:r>
            <a:r>
              <a:rPr lang="zh-CN" altLang="en-US" sz="4400" b="1" dirty="0" smtClean="0">
                <a:solidFill>
                  <a:srgbClr val="000000"/>
                </a:solidFill>
                <a:latin typeface="华文楷体"/>
                <a:ea typeface="华文楷体"/>
                <a:cs typeface="华文楷体"/>
              </a:rPr>
              <a:t>暗物质粒子探测卫</a:t>
            </a:r>
            <a:r>
              <a:rPr lang="zh-CN" altLang="en-US" sz="4400" b="1" dirty="0">
                <a:solidFill>
                  <a:srgbClr val="000000"/>
                </a:solidFill>
                <a:latin typeface="华文楷体"/>
                <a:ea typeface="华文楷体"/>
                <a:cs typeface="华文楷体"/>
              </a:rPr>
              <a:t>星</a:t>
            </a:r>
            <a:endParaRPr lang="en-US" sz="4400" b="1" dirty="0">
              <a:solidFill>
                <a:srgbClr val="000000"/>
              </a:solidFill>
              <a:latin typeface="华文楷体"/>
              <a:ea typeface="华文楷体"/>
              <a:cs typeface="华文楷体"/>
            </a:endParaRPr>
          </a:p>
        </p:txBody>
      </p:sp>
      <p:grpSp>
        <p:nvGrpSpPr>
          <p:cNvPr id="7" name="Group 6"/>
          <p:cNvGrpSpPr/>
          <p:nvPr/>
        </p:nvGrpSpPr>
        <p:grpSpPr>
          <a:xfrm>
            <a:off x="488810" y="3112366"/>
            <a:ext cx="4250259" cy="2865843"/>
            <a:chOff x="387210" y="3468424"/>
            <a:chExt cx="4250259" cy="2865843"/>
          </a:xfrm>
        </p:grpSpPr>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210" y="3468424"/>
              <a:ext cx="4250259" cy="286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227947" y="3772428"/>
              <a:ext cx="869963" cy="2012740"/>
              <a:chOff x="1227947" y="3772428"/>
              <a:chExt cx="869963" cy="2012740"/>
            </a:xfrm>
          </p:grpSpPr>
          <p:sp>
            <p:nvSpPr>
              <p:cNvPr id="2" name="TextBox 1"/>
              <p:cNvSpPr txBox="1"/>
              <p:nvPr/>
            </p:nvSpPr>
            <p:spPr>
              <a:xfrm rot="1005948">
                <a:off x="1227947" y="3772428"/>
                <a:ext cx="556563" cy="369332"/>
              </a:xfrm>
              <a:prstGeom prst="rect">
                <a:avLst/>
              </a:prstGeom>
              <a:noFill/>
            </p:spPr>
            <p:txBody>
              <a:bodyPr wrap="none" rtlCol="0">
                <a:spAutoFit/>
              </a:bodyPr>
              <a:lstStyle/>
              <a:p>
                <a:r>
                  <a:rPr lang="en-US" dirty="0" smtClean="0">
                    <a:solidFill>
                      <a:srgbClr val="FF0000"/>
                    </a:solidFill>
                  </a:rPr>
                  <a:t>PSD</a:t>
                </a:r>
                <a:endParaRPr lang="en-US" dirty="0">
                  <a:solidFill>
                    <a:srgbClr val="FF0000"/>
                  </a:solidFill>
                </a:endParaRPr>
              </a:p>
            </p:txBody>
          </p:sp>
          <p:sp>
            <p:nvSpPr>
              <p:cNvPr id="21" name="TextBox 20"/>
              <p:cNvSpPr txBox="1"/>
              <p:nvPr/>
            </p:nvSpPr>
            <p:spPr>
              <a:xfrm rot="1005948">
                <a:off x="1307631" y="4090538"/>
                <a:ext cx="523138" cy="369332"/>
              </a:xfrm>
              <a:prstGeom prst="rect">
                <a:avLst/>
              </a:prstGeom>
              <a:noFill/>
            </p:spPr>
            <p:txBody>
              <a:bodyPr wrap="none" rtlCol="0">
                <a:spAutoFit/>
              </a:bodyPr>
              <a:lstStyle/>
              <a:p>
                <a:r>
                  <a:rPr lang="en-US" dirty="0" smtClean="0">
                    <a:solidFill>
                      <a:srgbClr val="FF0000"/>
                    </a:solidFill>
                  </a:rPr>
                  <a:t>STK</a:t>
                </a:r>
                <a:endParaRPr lang="en-US" dirty="0">
                  <a:solidFill>
                    <a:srgbClr val="FF0000"/>
                  </a:solidFill>
                </a:endParaRPr>
              </a:p>
            </p:txBody>
          </p:sp>
          <p:sp>
            <p:nvSpPr>
              <p:cNvPr id="4" name="TextBox 3"/>
              <p:cNvSpPr txBox="1"/>
              <p:nvPr/>
            </p:nvSpPr>
            <p:spPr>
              <a:xfrm>
                <a:off x="1437647" y="4822054"/>
                <a:ext cx="608685" cy="369332"/>
              </a:xfrm>
              <a:prstGeom prst="rect">
                <a:avLst/>
              </a:prstGeom>
              <a:noFill/>
            </p:spPr>
            <p:txBody>
              <a:bodyPr wrap="none" rtlCol="0">
                <a:spAutoFit/>
              </a:bodyPr>
              <a:lstStyle/>
              <a:p>
                <a:r>
                  <a:rPr lang="en-US" dirty="0" smtClean="0">
                    <a:solidFill>
                      <a:srgbClr val="FF0000"/>
                    </a:solidFill>
                  </a:rPr>
                  <a:t>BGO</a:t>
                </a:r>
                <a:endParaRPr lang="en-US" dirty="0">
                  <a:solidFill>
                    <a:srgbClr val="FF0000"/>
                  </a:solidFill>
                </a:endParaRPr>
              </a:p>
            </p:txBody>
          </p:sp>
          <p:sp>
            <p:nvSpPr>
              <p:cNvPr id="23" name="TextBox 22"/>
              <p:cNvSpPr txBox="1"/>
              <p:nvPr/>
            </p:nvSpPr>
            <p:spPr>
              <a:xfrm>
                <a:off x="1474121" y="5415836"/>
                <a:ext cx="623789" cy="369332"/>
              </a:xfrm>
              <a:prstGeom prst="rect">
                <a:avLst/>
              </a:prstGeom>
              <a:noFill/>
            </p:spPr>
            <p:txBody>
              <a:bodyPr wrap="none" rtlCol="0">
                <a:spAutoFit/>
              </a:bodyPr>
              <a:lstStyle/>
              <a:p>
                <a:r>
                  <a:rPr lang="en-US" dirty="0" smtClean="0">
                    <a:solidFill>
                      <a:srgbClr val="FF0000"/>
                    </a:solidFill>
                  </a:rPr>
                  <a:t>NUD</a:t>
                </a:r>
                <a:endParaRPr lang="en-US" dirty="0">
                  <a:solidFill>
                    <a:srgbClr val="FF0000"/>
                  </a:solidFill>
                </a:endParaRPr>
              </a:p>
            </p:txBody>
          </p:sp>
        </p:grpSp>
      </p:grpSp>
      <p:sp>
        <p:nvSpPr>
          <p:cNvPr id="5" name="Slide Number Placeholder 4"/>
          <p:cNvSpPr>
            <a:spLocks noGrp="1"/>
          </p:cNvSpPr>
          <p:nvPr>
            <p:ph type="sldNum" sz="quarter" idx="12"/>
          </p:nvPr>
        </p:nvSpPr>
        <p:spPr/>
        <p:txBody>
          <a:bodyPr/>
          <a:lstStyle/>
          <a:p>
            <a:fld id="{679A2F6C-EB47-8E48-9100-153391A91E0C}" type="slidenum">
              <a:rPr lang="en-US" smtClean="0"/>
              <a:pPr/>
              <a:t>3</a:t>
            </a:fld>
            <a:endParaRPr lang="en-US"/>
          </a:p>
        </p:txBody>
      </p:sp>
    </p:spTree>
    <p:extLst>
      <p:ext uri="{BB962C8B-B14F-4D97-AF65-F5344CB8AC3E}">
        <p14:creationId xmlns:p14="http://schemas.microsoft.com/office/powerpoint/2010/main" val="2724045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0" y="0"/>
            <a:ext cx="9110800" cy="853440"/>
          </a:xfrm>
        </p:spPr>
        <p:txBody>
          <a:bodyPr>
            <a:noAutofit/>
          </a:bodyPr>
          <a:lstStyle/>
          <a:p>
            <a:r>
              <a:rPr lang="en-US" b="1" dirty="0" smtClean="0">
                <a:latin typeface="华文楷体"/>
                <a:ea typeface="华文楷体"/>
                <a:cs typeface="华文楷体"/>
              </a:rPr>
              <a:t>ATLAS </a:t>
            </a:r>
            <a:r>
              <a:rPr lang="zh-CN" altLang="en-US" b="1" dirty="0" smtClean="0">
                <a:latin typeface="华文楷体"/>
                <a:ea typeface="华文楷体"/>
                <a:cs typeface="华文楷体"/>
              </a:rPr>
              <a:t>升级內</a:t>
            </a:r>
            <a:r>
              <a:rPr lang="zh-CN" altLang="en-US" b="1" dirty="0">
                <a:latin typeface="华文楷体"/>
                <a:ea typeface="华文楷体"/>
                <a:cs typeface="华文楷体"/>
              </a:rPr>
              <a:t>容</a:t>
            </a:r>
            <a:endParaRPr lang="en-US"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pPr/>
              <a:t>30</a:t>
            </a:fld>
            <a:endParaRPr lang="en-US"/>
          </a:p>
        </p:txBody>
      </p:sp>
      <p:pic>
        <p:nvPicPr>
          <p:cNvPr id="5" name="Picture 4"/>
          <p:cNvPicPr>
            <a:picLocks noChangeAspect="1"/>
          </p:cNvPicPr>
          <p:nvPr/>
        </p:nvPicPr>
        <p:blipFill>
          <a:blip r:embed="rId3"/>
          <a:stretch>
            <a:fillRect/>
          </a:stretch>
        </p:blipFill>
        <p:spPr>
          <a:xfrm>
            <a:off x="2307857" y="1950722"/>
            <a:ext cx="6368785" cy="4175759"/>
          </a:xfrm>
          <a:prstGeom prst="rect">
            <a:avLst/>
          </a:prstGeom>
        </p:spPr>
      </p:pic>
      <p:sp>
        <p:nvSpPr>
          <p:cNvPr id="29" name="Rounded Rectangular Callout 28"/>
          <p:cNvSpPr/>
          <p:nvPr/>
        </p:nvSpPr>
        <p:spPr>
          <a:xfrm>
            <a:off x="1950720" y="5762626"/>
            <a:ext cx="2458720" cy="981711"/>
          </a:xfrm>
          <a:prstGeom prst="wedgeRoundRectCallout">
            <a:avLst>
              <a:gd name="adj1" fmla="val 49678"/>
              <a:gd name="adj2" fmla="val -86530"/>
              <a:gd name="adj3" fmla="val 16667"/>
            </a:avLst>
          </a:prstGeom>
          <a:solidFill>
            <a:srgbClr val="FFFF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smtClean="0">
                <a:solidFill>
                  <a:srgbClr val="0000FF"/>
                </a:solidFill>
                <a:latin typeface="华文楷体"/>
                <a:ea typeface="华文楷体"/>
                <a:cs typeface="华文楷体"/>
              </a:rPr>
              <a:t>多层</a:t>
            </a:r>
            <a:r>
              <a:rPr lang="en-US" altLang="zh-TW" sz="2400" b="1" dirty="0" smtClean="0">
                <a:solidFill>
                  <a:srgbClr val="0000FF"/>
                </a:solidFill>
                <a:latin typeface="华文楷体"/>
                <a:ea typeface="华文楷体"/>
                <a:cs typeface="华文楷体"/>
              </a:rPr>
              <a:t>GEM</a:t>
            </a:r>
            <a:r>
              <a:rPr lang="zh-TW" altLang="en-US" sz="2400" b="1" dirty="0">
                <a:solidFill>
                  <a:srgbClr val="0000FF"/>
                </a:solidFill>
                <a:latin typeface="华文楷体"/>
                <a:ea typeface="华文楷体"/>
                <a:cs typeface="华文楷体"/>
              </a:rPr>
              <a:t>前</a:t>
            </a:r>
            <a:r>
              <a:rPr lang="zh-TW" altLang="en-US" sz="2400" b="1" dirty="0" smtClean="0">
                <a:solidFill>
                  <a:srgbClr val="0000FF"/>
                </a:solidFill>
                <a:latin typeface="华文楷体"/>
                <a:ea typeface="华文楷体"/>
                <a:cs typeface="华文楷体"/>
              </a:rPr>
              <a:t>向</a:t>
            </a:r>
            <a:endParaRPr lang="en-US" altLang="zh-TW" sz="2400" b="1" dirty="0" smtClean="0">
              <a:solidFill>
                <a:srgbClr val="0000FF"/>
              </a:solidFill>
              <a:latin typeface="华文楷体"/>
              <a:ea typeface="华文楷体"/>
              <a:cs typeface="华文楷体"/>
            </a:endParaRPr>
          </a:p>
          <a:p>
            <a:pPr algn="ctr"/>
            <a:r>
              <a:rPr lang="el-GR" altLang="zh-TW" sz="2400" b="1" dirty="0" smtClean="0">
                <a:solidFill>
                  <a:srgbClr val="0000FF"/>
                </a:solidFill>
                <a:latin typeface="华文楷体"/>
                <a:ea typeface="华文楷体"/>
                <a:cs typeface="华文楷体"/>
              </a:rPr>
              <a:t>μ</a:t>
            </a:r>
            <a:r>
              <a:rPr lang="zh-TW" altLang="en-US" sz="2400" b="1" dirty="0" smtClean="0">
                <a:solidFill>
                  <a:srgbClr val="0000FF"/>
                </a:solidFill>
                <a:latin typeface="华文楷体"/>
                <a:ea typeface="华文楷体"/>
                <a:cs typeface="华文楷体"/>
              </a:rPr>
              <a:t>子触发室</a:t>
            </a:r>
            <a:endParaRPr lang="en-US" altLang="zh-TW" sz="2400" b="1" dirty="0">
              <a:solidFill>
                <a:srgbClr val="0000FF"/>
              </a:solidFill>
              <a:latin typeface="华文楷体"/>
              <a:ea typeface="华文楷体"/>
              <a:cs typeface="华文楷体"/>
            </a:endParaRPr>
          </a:p>
        </p:txBody>
      </p:sp>
      <p:sp>
        <p:nvSpPr>
          <p:cNvPr id="30" name="Rounded Rectangular Callout 29"/>
          <p:cNvSpPr/>
          <p:nvPr/>
        </p:nvSpPr>
        <p:spPr>
          <a:xfrm>
            <a:off x="0" y="2601448"/>
            <a:ext cx="2204720" cy="1036320"/>
          </a:xfrm>
          <a:prstGeom prst="wedgeRoundRectCallout">
            <a:avLst>
              <a:gd name="adj1" fmla="val 70358"/>
              <a:gd name="adj2" fmla="val 89357"/>
              <a:gd name="adj3" fmla="val 16667"/>
            </a:avLst>
          </a:prstGeom>
          <a:solidFill>
            <a:srgbClr val="FFFF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a:solidFill>
                  <a:srgbClr val="0000FF"/>
                </a:solidFill>
                <a:latin typeface="华文楷体"/>
                <a:ea typeface="华文楷体"/>
                <a:cs typeface="华文楷体"/>
              </a:rPr>
              <a:t>窄气</a:t>
            </a:r>
            <a:r>
              <a:rPr lang="zh-TW" altLang="en-US" sz="2400" b="1" dirty="0" smtClean="0">
                <a:solidFill>
                  <a:srgbClr val="0000FF"/>
                </a:solidFill>
                <a:latin typeface="华文楷体"/>
                <a:ea typeface="华文楷体"/>
                <a:cs typeface="华文楷体"/>
              </a:rPr>
              <a:t>隙</a:t>
            </a:r>
            <a:r>
              <a:rPr lang="en-US" altLang="zh-TW" sz="2400" b="1" dirty="0">
                <a:solidFill>
                  <a:srgbClr val="0000FF"/>
                </a:solidFill>
                <a:latin typeface="华文楷体"/>
                <a:ea typeface="华文楷体"/>
                <a:cs typeface="华文楷体"/>
              </a:rPr>
              <a:t>(</a:t>
            </a:r>
            <a:r>
              <a:rPr lang="en-US" altLang="zh-TW" sz="2400" b="1" dirty="0" smtClean="0">
                <a:solidFill>
                  <a:srgbClr val="0000FF"/>
                </a:solidFill>
                <a:latin typeface="华文楷体"/>
                <a:ea typeface="华文楷体"/>
                <a:cs typeface="华文楷体"/>
              </a:rPr>
              <a:t>RPC)</a:t>
            </a:r>
            <a:r>
              <a:rPr lang="el-GR" altLang="zh-TW" sz="2400" b="1" dirty="0" smtClean="0">
                <a:solidFill>
                  <a:srgbClr val="0000FF"/>
                </a:solidFill>
                <a:latin typeface="华文楷体"/>
                <a:ea typeface="华文楷体"/>
                <a:cs typeface="华文楷体"/>
              </a:rPr>
              <a:t>μ</a:t>
            </a:r>
            <a:r>
              <a:rPr lang="zh-TW" altLang="en-US" sz="2400" b="1" dirty="0" smtClean="0">
                <a:solidFill>
                  <a:srgbClr val="0000FF"/>
                </a:solidFill>
                <a:latin typeface="华文楷体"/>
                <a:ea typeface="华文楷体"/>
                <a:cs typeface="华文楷体"/>
              </a:rPr>
              <a:t>子</a:t>
            </a:r>
            <a:r>
              <a:rPr lang="zh-TW" altLang="en-US" sz="2400" b="1" dirty="0">
                <a:solidFill>
                  <a:srgbClr val="0000FF"/>
                </a:solidFill>
                <a:latin typeface="华文楷体"/>
                <a:ea typeface="华文楷体"/>
                <a:cs typeface="华文楷体"/>
              </a:rPr>
              <a:t>触发探测器</a:t>
            </a:r>
            <a:endParaRPr lang="en-US" sz="2400" dirty="0">
              <a:solidFill>
                <a:srgbClr val="0000FF"/>
              </a:solidFill>
            </a:endParaRPr>
          </a:p>
        </p:txBody>
      </p:sp>
      <p:sp>
        <p:nvSpPr>
          <p:cNvPr id="40" name="Rounded Rectangle 39"/>
          <p:cNvSpPr/>
          <p:nvPr/>
        </p:nvSpPr>
        <p:spPr>
          <a:xfrm>
            <a:off x="3759508" y="1040249"/>
            <a:ext cx="2072640" cy="914400"/>
          </a:xfrm>
          <a:prstGeom prst="roundRect">
            <a:avLst/>
          </a:prstGeom>
          <a:solidFill>
            <a:srgbClr val="FFFF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altLang="zh-TW" sz="2800" b="1" dirty="0" smtClean="0">
                <a:solidFill>
                  <a:srgbClr val="0000FF"/>
                </a:solidFill>
                <a:latin typeface="华文楷体"/>
                <a:ea typeface="华文楷体"/>
                <a:cs typeface="华文楷体"/>
              </a:rPr>
              <a:t>μ</a:t>
            </a:r>
            <a:r>
              <a:rPr lang="zh-TW" altLang="en-US" sz="2800" b="1" dirty="0" smtClean="0">
                <a:solidFill>
                  <a:srgbClr val="0000FF"/>
                </a:solidFill>
                <a:latin typeface="华文楷体"/>
                <a:ea typeface="华文楷体"/>
                <a:cs typeface="华文楷体"/>
              </a:rPr>
              <a:t>子探测器电子</a:t>
            </a:r>
            <a:r>
              <a:rPr lang="zh-CN" altLang="en-US" sz="2800" b="1" dirty="0" smtClean="0">
                <a:solidFill>
                  <a:srgbClr val="0000FF"/>
                </a:solidFill>
                <a:latin typeface="华文楷体"/>
                <a:ea typeface="华文楷体"/>
                <a:cs typeface="华文楷体"/>
              </a:rPr>
              <a:t>学升级</a:t>
            </a:r>
            <a:endParaRPr lang="en-US" sz="2800" dirty="0">
              <a:solidFill>
                <a:srgbClr val="0000FF"/>
              </a:solidFill>
            </a:endParaRPr>
          </a:p>
        </p:txBody>
      </p:sp>
      <p:sp>
        <p:nvSpPr>
          <p:cNvPr id="41" name="Rounded Rectangle 40"/>
          <p:cNvSpPr/>
          <p:nvPr/>
        </p:nvSpPr>
        <p:spPr>
          <a:xfrm>
            <a:off x="2621280" y="5171440"/>
            <a:ext cx="822960" cy="254000"/>
          </a:xfrm>
          <a:prstGeom prst="roundRect">
            <a:avLst/>
          </a:prstGeom>
          <a:solidFill>
            <a:srgbClr val="26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ular Callout 41"/>
          <p:cNvSpPr/>
          <p:nvPr/>
        </p:nvSpPr>
        <p:spPr>
          <a:xfrm>
            <a:off x="294640" y="4307840"/>
            <a:ext cx="1910080" cy="1016000"/>
          </a:xfrm>
          <a:prstGeom prst="wedgeRoundRectCallout">
            <a:avLst>
              <a:gd name="adj1" fmla="val 72276"/>
              <a:gd name="adj2" fmla="val 47500"/>
              <a:gd name="adj3" fmla="val 16667"/>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smtClean="0">
                <a:solidFill>
                  <a:srgbClr val="0000FF"/>
                </a:solidFill>
                <a:latin typeface="华文楷体"/>
                <a:ea typeface="华文楷体"/>
                <a:cs typeface="华文楷体"/>
              </a:rPr>
              <a:t>硅微条径迹</a:t>
            </a:r>
            <a:endParaRPr lang="en-US" altLang="zh-TW" sz="2400" b="1" dirty="0" smtClean="0">
              <a:solidFill>
                <a:srgbClr val="0000FF"/>
              </a:solidFill>
              <a:latin typeface="华文楷体"/>
              <a:ea typeface="华文楷体"/>
              <a:cs typeface="华文楷体"/>
            </a:endParaRPr>
          </a:p>
          <a:p>
            <a:pPr algn="ctr"/>
            <a:r>
              <a:rPr lang="zh-TW" altLang="en-US" sz="2400" b="1" dirty="0" smtClean="0">
                <a:solidFill>
                  <a:srgbClr val="0000FF"/>
                </a:solidFill>
                <a:latin typeface="华文楷体"/>
                <a:ea typeface="华文楷体"/>
                <a:cs typeface="华文楷体"/>
              </a:rPr>
              <a:t>探测器</a:t>
            </a:r>
            <a:endParaRPr lang="en-US" sz="2400" b="1" dirty="0"/>
          </a:p>
        </p:txBody>
      </p:sp>
      <p:sp>
        <p:nvSpPr>
          <p:cNvPr id="43" name="Rectangle 42"/>
          <p:cNvSpPr/>
          <p:nvPr/>
        </p:nvSpPr>
        <p:spPr>
          <a:xfrm>
            <a:off x="4409442" y="5212082"/>
            <a:ext cx="45719" cy="22351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942063"/>
      </p:ext>
    </p:extLst>
  </p:cSld>
  <p:clrMapOvr>
    <a:masterClrMapping/>
  </p:clrMapOvr>
  <mc:AlternateContent xmlns:mc="http://schemas.openxmlformats.org/markup-compatibility/2006" xmlns:p14="http://schemas.microsoft.com/office/powerpoint/2010/main">
    <mc:Choice Requires="p14">
      <p:transition spd="slow" p14:dur="2000" advTm="32712"/>
    </mc:Choice>
    <mc:Fallback xmlns="">
      <p:transition spd="slow" advTm="327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heckerboard(across)">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heckerboard(across)">
                                      <p:cBhvr>
                                        <p:cTn id="20" dur="500"/>
                                        <p:tgtEl>
                                          <p:spTgt spid="29"/>
                                        </p:tgtEl>
                                      </p:cBhvr>
                                    </p:animEffect>
                                  </p:childTnLst>
                                </p:cTn>
                              </p:par>
                              <p:par>
                                <p:cTn id="21" presetID="5" presetClass="entr" presetSubtype="10" fill="hold" grpId="1"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checkerboard(across)">
                                      <p:cBhvr>
                                        <p:cTn id="23" dur="500"/>
                                        <p:tgtEl>
                                          <p:spTgt spid="4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checkerboard(across)">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checkerboard(across)">
                                      <p:cBhvr>
                                        <p:cTn id="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0" grpId="0" animBg="1"/>
      <p:bldP spid="41" grpId="0" animBg="1"/>
      <p:bldP spid="41" grpId="1" animBg="1"/>
      <p:bldP spid="42"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1266"/>
          <p:cNvPicPr>
            <a:picLocks noChangeAspect="1" noChangeArrowheads="1"/>
          </p:cNvPicPr>
          <p:nvPr/>
        </p:nvPicPr>
        <p:blipFill>
          <a:blip r:embed="rId2" cstate="print"/>
          <a:srcRect/>
          <a:stretch>
            <a:fillRect/>
          </a:stretch>
        </p:blipFill>
        <p:spPr bwMode="auto">
          <a:xfrm>
            <a:off x="980712" y="999452"/>
            <a:ext cx="6832792" cy="4517781"/>
          </a:xfrm>
          <a:prstGeom prst="rect">
            <a:avLst/>
          </a:prstGeom>
          <a:noFill/>
          <a:ln w="9525">
            <a:noFill/>
            <a:miter lim="800000"/>
            <a:headEnd/>
            <a:tailEnd/>
          </a:ln>
        </p:spPr>
      </p:pic>
      <p:sp>
        <p:nvSpPr>
          <p:cNvPr id="26" name="文本框 9217"/>
          <p:cNvSpPr txBox="1">
            <a:spLocks noChangeArrowheads="1"/>
          </p:cNvSpPr>
          <p:nvPr/>
        </p:nvSpPr>
        <p:spPr bwMode="auto">
          <a:xfrm>
            <a:off x="2782710" y="5517233"/>
            <a:ext cx="3384376" cy="448335"/>
          </a:xfrm>
          <a:prstGeom prst="rect">
            <a:avLst/>
          </a:prstGeom>
          <a:noFill/>
          <a:ln w="9525">
            <a:noFill/>
            <a:miter lim="800000"/>
            <a:headEnd/>
            <a:tailEnd/>
          </a:ln>
        </p:spPr>
        <p:txBody>
          <a:bodyPr lIns="90000" tIns="46800" rIns="90000" bIns="46800"/>
          <a:lstStyle/>
          <a:p>
            <a:pPr marL="341313" indent="-341313" algn="ctr">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2400" b="1" dirty="0" smtClean="0">
                <a:solidFill>
                  <a:srgbClr val="FF0000"/>
                </a:solidFill>
                <a:latin typeface="华文楷体"/>
                <a:ea typeface="华文楷体"/>
                <a:cs typeface="华文楷体"/>
              </a:rPr>
              <a:t>端盖</a:t>
            </a:r>
            <a:r>
              <a:rPr lang="el-GR" altLang="zh-CN" sz="2400" b="1" dirty="0" smtClean="0">
                <a:solidFill>
                  <a:srgbClr val="FF0000"/>
                </a:solidFill>
                <a:latin typeface="华文楷体"/>
                <a:ea typeface="华文楷体"/>
                <a:cs typeface="华文楷体"/>
              </a:rPr>
              <a:t>μ</a:t>
            </a:r>
            <a:r>
              <a:rPr lang="zh-CN" altLang="en-US" sz="2400" b="1" dirty="0" smtClean="0">
                <a:solidFill>
                  <a:srgbClr val="FF0000"/>
                </a:solidFill>
                <a:latin typeface="华文楷体"/>
                <a:ea typeface="华文楷体"/>
                <a:cs typeface="华文楷体"/>
              </a:rPr>
              <a:t>探测器升级</a:t>
            </a:r>
            <a:r>
              <a:rPr lang="en-US" altLang="zh-CN" sz="2400" b="1" dirty="0">
                <a:solidFill>
                  <a:srgbClr val="FF0000"/>
                </a:solidFill>
                <a:latin typeface="华文楷体"/>
                <a:ea typeface="华文楷体"/>
                <a:cs typeface="华文楷体"/>
              </a:rPr>
              <a:t>(</a:t>
            </a:r>
            <a:r>
              <a:rPr lang="en-US" altLang="zh-CN" sz="2400" b="1" dirty="0" smtClean="0">
                <a:solidFill>
                  <a:srgbClr val="FF0000"/>
                </a:solidFill>
                <a:latin typeface="华文楷体"/>
                <a:ea typeface="华文楷体"/>
                <a:cs typeface="华文楷体"/>
              </a:rPr>
              <a:t>GEM)</a:t>
            </a:r>
          </a:p>
        </p:txBody>
      </p:sp>
      <p:sp>
        <p:nvSpPr>
          <p:cNvPr id="27" name="文本框 9217"/>
          <p:cNvSpPr txBox="1">
            <a:spLocks noChangeArrowheads="1"/>
          </p:cNvSpPr>
          <p:nvPr/>
        </p:nvSpPr>
        <p:spPr bwMode="auto">
          <a:xfrm>
            <a:off x="6370638" y="5455022"/>
            <a:ext cx="2577873" cy="884820"/>
          </a:xfrm>
          <a:prstGeom prst="rect">
            <a:avLst/>
          </a:prstGeom>
          <a:noFill/>
          <a:ln w="9525">
            <a:noFill/>
            <a:miter lim="800000"/>
            <a:headEnd/>
            <a:tailEnd/>
          </a:ln>
        </p:spPr>
        <p:txBody>
          <a:bodyPr lIns="90000" tIns="46800" rIns="90000" bIns="46800"/>
          <a:lstStyle/>
          <a:p>
            <a:pPr algn="ctr">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2400" b="1" dirty="0">
                <a:solidFill>
                  <a:srgbClr val="FF0000"/>
                </a:solidFill>
                <a:latin typeface="华文楷体"/>
                <a:ea typeface="华文楷体"/>
                <a:cs typeface="华文楷体"/>
              </a:rPr>
              <a:t>端盖</a:t>
            </a:r>
            <a:r>
              <a:rPr lang="el-GR" altLang="zh-CN" sz="2400" b="1" dirty="0">
                <a:solidFill>
                  <a:srgbClr val="FF0000"/>
                </a:solidFill>
                <a:latin typeface="华文楷体"/>
                <a:ea typeface="华文楷体"/>
                <a:cs typeface="华文楷体"/>
              </a:rPr>
              <a:t>μ</a:t>
            </a:r>
            <a:r>
              <a:rPr lang="zh-CN" altLang="en-US" sz="2400" b="1" dirty="0" smtClean="0">
                <a:solidFill>
                  <a:srgbClr val="FF0000"/>
                </a:solidFill>
                <a:latin typeface="华文楷体"/>
                <a:ea typeface="华文楷体"/>
                <a:cs typeface="华文楷体"/>
              </a:rPr>
              <a:t>探测器升级</a:t>
            </a:r>
            <a:endParaRPr lang="en-US" altLang="zh-CN" sz="2400" b="1" dirty="0">
              <a:solidFill>
                <a:srgbClr val="FF0000"/>
              </a:solidFill>
              <a:latin typeface="华文楷体"/>
              <a:ea typeface="华文楷体"/>
              <a:cs typeface="华文楷体"/>
            </a:endParaRPr>
          </a:p>
          <a:p>
            <a:pPr algn="ctr">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2400" b="1" dirty="0" smtClean="0">
                <a:solidFill>
                  <a:srgbClr val="FF0000"/>
                </a:solidFill>
                <a:latin typeface="华文楷体"/>
                <a:ea typeface="华文楷体"/>
                <a:cs typeface="华文楷体"/>
              </a:rPr>
              <a:t>玻璃</a:t>
            </a:r>
            <a:r>
              <a:rPr lang="en-US" altLang="zh-CN" sz="2400" b="1" dirty="0" err="1" smtClean="0">
                <a:solidFill>
                  <a:srgbClr val="FF0000"/>
                </a:solidFill>
                <a:latin typeface="华文楷体"/>
                <a:ea typeface="华文楷体"/>
                <a:cs typeface="华文楷体"/>
              </a:rPr>
              <a:t>mRPC</a:t>
            </a:r>
            <a:endParaRPr lang="en-US" altLang="zh-CN" sz="2400" b="1" dirty="0" smtClean="0">
              <a:solidFill>
                <a:srgbClr val="FF0000"/>
              </a:solidFill>
              <a:latin typeface="华文楷体"/>
              <a:ea typeface="华文楷体"/>
              <a:cs typeface="华文楷体"/>
            </a:endParaRPr>
          </a:p>
        </p:txBody>
      </p:sp>
      <p:sp>
        <p:nvSpPr>
          <p:cNvPr id="28" name="文本框 9217"/>
          <p:cNvSpPr txBox="1">
            <a:spLocks noChangeArrowheads="1"/>
          </p:cNvSpPr>
          <p:nvPr/>
        </p:nvSpPr>
        <p:spPr bwMode="auto">
          <a:xfrm>
            <a:off x="161812" y="5372841"/>
            <a:ext cx="2322960" cy="431620"/>
          </a:xfrm>
          <a:prstGeom prst="rect">
            <a:avLst/>
          </a:prstGeom>
          <a:noFill/>
          <a:ln w="9525">
            <a:noFill/>
            <a:miter lim="800000"/>
            <a:headEnd/>
            <a:tailEnd/>
          </a:ln>
        </p:spPr>
        <p:txBody>
          <a:bodyPr lIns="90000" tIns="46800" rIns="90000" bIns="46800"/>
          <a:lstStyle/>
          <a:p>
            <a:pPr marL="341313" indent="-341313" algn="ctr">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2400" b="1" dirty="0" smtClean="0">
                <a:solidFill>
                  <a:srgbClr val="CC00FF"/>
                </a:solidFill>
                <a:latin typeface="华文楷体"/>
                <a:ea typeface="华文楷体"/>
                <a:cs typeface="华文楷体"/>
              </a:rPr>
              <a:t>端部量能器升级</a:t>
            </a:r>
            <a:endParaRPr lang="en-US" altLang="zh-CN" sz="2400" b="1" dirty="0">
              <a:solidFill>
                <a:srgbClr val="CC00FF"/>
              </a:solidFill>
              <a:latin typeface="华文楷体"/>
              <a:ea typeface="华文楷体"/>
              <a:cs typeface="华文楷体"/>
            </a:endParaRPr>
          </a:p>
          <a:p>
            <a:pPr marL="341313" indent="-341313" algn="ctr">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zh-CN" sz="2400" b="1" dirty="0" smtClean="0">
              <a:solidFill>
                <a:srgbClr val="CC00FF"/>
              </a:solidFill>
              <a:latin typeface="华文楷体"/>
              <a:ea typeface="华文楷体"/>
              <a:cs typeface="华文楷体"/>
            </a:endParaRPr>
          </a:p>
        </p:txBody>
      </p:sp>
      <p:cxnSp>
        <p:nvCxnSpPr>
          <p:cNvPr id="34" name="直接箭头连接符 33"/>
          <p:cNvCxnSpPr/>
          <p:nvPr/>
        </p:nvCxnSpPr>
        <p:spPr bwMode="auto">
          <a:xfrm flipV="1">
            <a:off x="2269464" y="4789357"/>
            <a:ext cx="858398" cy="651099"/>
          </a:xfrm>
          <a:prstGeom prst="straightConnector1">
            <a:avLst/>
          </a:prstGeom>
          <a:solidFill>
            <a:schemeClr val="accent1"/>
          </a:solidFill>
          <a:ln w="50800" cap="flat" cmpd="sng" algn="ctr">
            <a:solidFill>
              <a:srgbClr val="CC00FF"/>
            </a:solidFill>
            <a:prstDash val="solid"/>
            <a:miter lim="800000"/>
            <a:headEnd type="none" w="med" len="med"/>
            <a:tailEnd type="triangle"/>
          </a:ln>
          <a:effectLst/>
        </p:spPr>
      </p:cxnSp>
      <p:cxnSp>
        <p:nvCxnSpPr>
          <p:cNvPr id="35" name="直接箭头连接符 34"/>
          <p:cNvCxnSpPr/>
          <p:nvPr/>
        </p:nvCxnSpPr>
        <p:spPr bwMode="auto">
          <a:xfrm flipH="1" flipV="1">
            <a:off x="4033296" y="5038861"/>
            <a:ext cx="235178" cy="478371"/>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cxnSp>
        <p:nvCxnSpPr>
          <p:cNvPr id="44" name="直接连接符 43"/>
          <p:cNvCxnSpPr/>
          <p:nvPr/>
        </p:nvCxnSpPr>
        <p:spPr bwMode="auto">
          <a:xfrm>
            <a:off x="3619675" y="3919839"/>
            <a:ext cx="520279" cy="0"/>
          </a:xfrm>
          <a:prstGeom prst="line">
            <a:avLst/>
          </a:prstGeom>
          <a:solidFill>
            <a:schemeClr val="accent1"/>
          </a:solidFill>
          <a:ln w="31750" cap="flat" cmpd="sng" algn="ctr">
            <a:solidFill>
              <a:srgbClr val="7030A0"/>
            </a:solidFill>
            <a:prstDash val="sysDash"/>
            <a:miter lim="800000"/>
            <a:headEnd type="none" w="med" len="med"/>
            <a:tailEnd type="none" w="med" len="med"/>
          </a:ln>
          <a:effectLst/>
        </p:spPr>
      </p:cxnSp>
      <p:cxnSp>
        <p:nvCxnSpPr>
          <p:cNvPr id="45" name="直接连接符 44"/>
          <p:cNvCxnSpPr/>
          <p:nvPr/>
        </p:nvCxnSpPr>
        <p:spPr bwMode="auto">
          <a:xfrm flipV="1">
            <a:off x="3384595" y="3884564"/>
            <a:ext cx="288032" cy="360040"/>
          </a:xfrm>
          <a:prstGeom prst="line">
            <a:avLst/>
          </a:prstGeom>
          <a:solidFill>
            <a:schemeClr val="accent1"/>
          </a:solidFill>
          <a:ln w="31750" cap="flat" cmpd="sng" algn="ctr">
            <a:solidFill>
              <a:srgbClr val="7030A0"/>
            </a:solidFill>
            <a:prstDash val="sysDash"/>
            <a:miter lim="800000"/>
            <a:headEnd type="none" w="med" len="med"/>
            <a:tailEnd type="none" w="med" len="med"/>
          </a:ln>
          <a:effectLst/>
        </p:spPr>
      </p:cxnSp>
      <p:cxnSp>
        <p:nvCxnSpPr>
          <p:cNvPr id="47" name="直接连接符 46"/>
          <p:cNvCxnSpPr/>
          <p:nvPr/>
        </p:nvCxnSpPr>
        <p:spPr bwMode="auto">
          <a:xfrm flipV="1">
            <a:off x="2964306" y="4326911"/>
            <a:ext cx="360040" cy="216024"/>
          </a:xfrm>
          <a:prstGeom prst="line">
            <a:avLst/>
          </a:prstGeom>
          <a:solidFill>
            <a:schemeClr val="accent1"/>
          </a:solidFill>
          <a:ln w="31750" cap="flat" cmpd="sng" algn="ctr">
            <a:solidFill>
              <a:srgbClr val="7030A0"/>
            </a:solidFill>
            <a:prstDash val="sysDash"/>
            <a:miter lim="800000"/>
            <a:headEnd type="none" w="med" len="med"/>
            <a:tailEnd type="none" w="med" len="med"/>
          </a:ln>
          <a:effectLst/>
        </p:spPr>
      </p:cxnSp>
      <p:cxnSp>
        <p:nvCxnSpPr>
          <p:cNvPr id="49" name="直接连接符 48"/>
          <p:cNvCxnSpPr/>
          <p:nvPr/>
        </p:nvCxnSpPr>
        <p:spPr bwMode="auto">
          <a:xfrm>
            <a:off x="2987824" y="5012004"/>
            <a:ext cx="0" cy="26859"/>
          </a:xfrm>
          <a:prstGeom prst="line">
            <a:avLst/>
          </a:prstGeom>
          <a:solidFill>
            <a:schemeClr val="accent1"/>
          </a:solidFill>
          <a:ln w="31750" cap="flat" cmpd="sng" algn="ctr">
            <a:solidFill>
              <a:srgbClr val="7030A0"/>
            </a:solidFill>
            <a:prstDash val="sysDash"/>
            <a:miter lim="800000"/>
            <a:headEnd type="none" w="med" len="med"/>
            <a:tailEnd type="none" w="med" len="med"/>
          </a:ln>
          <a:effectLst/>
        </p:spPr>
      </p:cxnSp>
      <p:cxnSp>
        <p:nvCxnSpPr>
          <p:cNvPr id="52" name="直接连接符 51"/>
          <p:cNvCxnSpPr/>
          <p:nvPr/>
        </p:nvCxnSpPr>
        <p:spPr bwMode="auto">
          <a:xfrm>
            <a:off x="3025068" y="5013176"/>
            <a:ext cx="1114884" cy="0"/>
          </a:xfrm>
          <a:prstGeom prst="line">
            <a:avLst/>
          </a:prstGeom>
          <a:solidFill>
            <a:schemeClr val="accent1"/>
          </a:solidFill>
          <a:ln w="31750" cap="flat" cmpd="sng" algn="ctr">
            <a:solidFill>
              <a:srgbClr val="7030A0"/>
            </a:solidFill>
            <a:prstDash val="sysDash"/>
            <a:miter lim="800000"/>
            <a:headEnd type="none" w="med" len="med"/>
            <a:tailEnd type="none" w="med" len="med"/>
          </a:ln>
          <a:effectLst/>
        </p:spPr>
      </p:cxnSp>
      <p:sp>
        <p:nvSpPr>
          <p:cNvPr id="18" name="Title 1"/>
          <p:cNvSpPr txBox="1">
            <a:spLocks/>
          </p:cNvSpPr>
          <p:nvPr/>
        </p:nvSpPr>
        <p:spPr>
          <a:xfrm>
            <a:off x="23040" y="0"/>
            <a:ext cx="9110800" cy="853440"/>
          </a:xfrm>
          <a:prstGeom prst="rect">
            <a:avLst/>
          </a:prstGeom>
        </p:spPr>
        <p:txBody>
          <a:bodyP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US" altLang="zh-CN" b="1" dirty="0" smtClean="0">
                <a:latin typeface="华文楷体"/>
                <a:ea typeface="华文楷体"/>
                <a:cs typeface="华文楷体"/>
              </a:rPr>
              <a:t>CMS</a:t>
            </a:r>
            <a:r>
              <a:rPr lang="en-US" b="1" dirty="0" smtClean="0">
                <a:latin typeface="华文楷体"/>
                <a:ea typeface="华文楷体"/>
                <a:cs typeface="华文楷体"/>
              </a:rPr>
              <a:t> </a:t>
            </a:r>
            <a:r>
              <a:rPr lang="zh-CN" altLang="en-US" b="1" dirty="0">
                <a:latin typeface="华文楷体"/>
                <a:ea typeface="华文楷体"/>
                <a:cs typeface="华文楷体"/>
              </a:rPr>
              <a:t>升级內容</a:t>
            </a:r>
            <a:endParaRPr lang="en-US" b="1" dirty="0">
              <a:latin typeface="华文楷体"/>
              <a:ea typeface="华文楷体"/>
              <a:cs typeface="华文楷体"/>
            </a:endParaRPr>
          </a:p>
        </p:txBody>
      </p:sp>
      <p:cxnSp>
        <p:nvCxnSpPr>
          <p:cNvPr id="42" name="直接连接符 46"/>
          <p:cNvCxnSpPr/>
          <p:nvPr/>
        </p:nvCxnSpPr>
        <p:spPr bwMode="auto">
          <a:xfrm flipV="1">
            <a:off x="2964306" y="4542934"/>
            <a:ext cx="0" cy="546255"/>
          </a:xfrm>
          <a:prstGeom prst="line">
            <a:avLst/>
          </a:prstGeom>
          <a:solidFill>
            <a:schemeClr val="accent1"/>
          </a:solidFill>
          <a:ln w="31750" cap="flat" cmpd="sng" algn="ctr">
            <a:solidFill>
              <a:srgbClr val="7030A0"/>
            </a:solidFill>
            <a:prstDash val="sysDash"/>
            <a:miter lim="800000"/>
            <a:headEnd type="none" w="med" len="med"/>
            <a:tailEnd type="none" w="med" len="med"/>
          </a:ln>
          <a:effectLst/>
        </p:spPr>
      </p:cxnSp>
      <p:cxnSp>
        <p:nvCxnSpPr>
          <p:cNvPr id="48" name="直接箭头连接符 34"/>
          <p:cNvCxnSpPr/>
          <p:nvPr/>
        </p:nvCxnSpPr>
        <p:spPr bwMode="auto">
          <a:xfrm flipH="1" flipV="1">
            <a:off x="4185696" y="4644509"/>
            <a:ext cx="82778" cy="795947"/>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cxnSp>
        <p:nvCxnSpPr>
          <p:cNvPr id="50" name="直接箭头连接符 34"/>
          <p:cNvCxnSpPr/>
          <p:nvPr/>
        </p:nvCxnSpPr>
        <p:spPr bwMode="auto">
          <a:xfrm flipV="1">
            <a:off x="4268474" y="4542933"/>
            <a:ext cx="881916" cy="974299"/>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cxnSp>
        <p:nvCxnSpPr>
          <p:cNvPr id="17" name="直接箭头连接符 34"/>
          <p:cNvCxnSpPr/>
          <p:nvPr/>
        </p:nvCxnSpPr>
        <p:spPr bwMode="auto">
          <a:xfrm flipH="1" flipV="1">
            <a:off x="6093532" y="4398541"/>
            <a:ext cx="990456" cy="1118691"/>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cxnSp>
        <p:nvCxnSpPr>
          <p:cNvPr id="19" name="直接箭头连接符 34"/>
          <p:cNvCxnSpPr/>
          <p:nvPr/>
        </p:nvCxnSpPr>
        <p:spPr bwMode="auto">
          <a:xfrm flipH="1" flipV="1">
            <a:off x="6512560" y="4398541"/>
            <a:ext cx="571428" cy="1126699"/>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spTree>
    <p:extLst>
      <p:ext uri="{BB962C8B-B14F-4D97-AF65-F5344CB8AC3E}">
        <p14:creationId xmlns:p14="http://schemas.microsoft.com/office/powerpoint/2010/main" val="2552250368"/>
      </p:ext>
    </p:extLst>
  </p:cSld>
  <p:clrMapOvr>
    <a:masterClrMapping/>
  </p:clrMapOvr>
  <mc:AlternateContent xmlns:mc="http://schemas.openxmlformats.org/markup-compatibility/2006" xmlns:p14="http://schemas.microsoft.com/office/powerpoint/2010/main">
    <mc:Choice Requires="p14">
      <p:transition spd="slow" p14:dur="2000" advTm="30237"/>
    </mc:Choice>
    <mc:Fallback xmlns="">
      <p:transition spd="slow" advTm="30237"/>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7425344" y="6490522"/>
            <a:ext cx="984019" cy="365125"/>
          </a:xfrm>
        </p:spPr>
        <p:txBody>
          <a:bodyPr/>
          <a:lstStyle/>
          <a:p>
            <a:fld id="{3DCBF199-41F8-4623-BA6A-049955483E7C}" type="slidenum">
              <a:rPr lang="zh-CN" altLang="en-US" smtClean="0">
                <a:solidFill>
                  <a:schemeClr val="tx1"/>
                </a:solidFill>
              </a:rPr>
              <a:t>32</a:t>
            </a:fld>
            <a:endParaRPr lang="zh-CN" altLang="en-US">
              <a:solidFill>
                <a:schemeClr val="tx1"/>
              </a:solidFill>
            </a:endParaRPr>
          </a:p>
        </p:txBody>
      </p:sp>
      <p:sp>
        <p:nvSpPr>
          <p:cNvPr id="13" name="矩形 12"/>
          <p:cNvSpPr/>
          <p:nvPr/>
        </p:nvSpPr>
        <p:spPr>
          <a:xfrm>
            <a:off x="10603" y="10496"/>
            <a:ext cx="9143999" cy="707886"/>
          </a:xfrm>
          <a:prstGeom prst="rect">
            <a:avLst/>
          </a:prstGeom>
        </p:spPr>
        <p:txBody>
          <a:bodyPr wrap="square">
            <a:spAutoFit/>
          </a:bodyPr>
          <a:lstStyle/>
          <a:p>
            <a:pPr algn="ctr"/>
            <a:r>
              <a:rPr lang="en-US" altLang="zh-CN" sz="4000" b="1" dirty="0">
                <a:latin typeface="微软雅黑" panose="020B0503020204020204" pitchFamily="34" charset="-122"/>
                <a:ea typeface="微软雅黑" panose="020B0503020204020204" pitchFamily="34" charset="-122"/>
              </a:rPr>
              <a:t> LHCb </a:t>
            </a:r>
            <a:r>
              <a:rPr lang="zh-CN" altLang="en-US" sz="4000" b="1" dirty="0" smtClean="0">
                <a:latin typeface="微软雅黑" panose="020B0503020204020204" pitchFamily="34" charset="-122"/>
                <a:ea typeface="微软雅黑" panose="020B0503020204020204" pitchFamily="34" charset="-122"/>
              </a:rPr>
              <a:t>闪烁光纤径迹探测器 </a:t>
            </a:r>
            <a:r>
              <a:rPr lang="en-US" altLang="zh-CN" sz="4000" b="1" dirty="0" smtClean="0">
                <a:latin typeface="微软雅黑" panose="020B0503020204020204" pitchFamily="34" charset="-122"/>
                <a:ea typeface="微软雅黑" panose="020B0503020204020204" pitchFamily="34" charset="-122"/>
              </a:rPr>
              <a:t>(</a:t>
            </a:r>
            <a:r>
              <a:rPr lang="en-US" altLang="zh-CN" sz="4000" b="1" dirty="0" err="1">
                <a:latin typeface="微软雅黑" panose="020B0503020204020204" pitchFamily="34" charset="-122"/>
                <a:ea typeface="微软雅黑" panose="020B0503020204020204" pitchFamily="34" charset="-122"/>
              </a:rPr>
              <a:t>SciFi</a:t>
            </a:r>
            <a:r>
              <a:rPr lang="en-US" altLang="zh-CN" sz="4000" b="1" dirty="0">
                <a:latin typeface="微软雅黑" panose="020B0503020204020204" pitchFamily="34" charset="-122"/>
                <a:ea typeface="微软雅黑" panose="020B0503020204020204" pitchFamily="34" charset="-122"/>
              </a:rPr>
              <a:t>) </a:t>
            </a:r>
            <a:endParaRPr lang="zh-CN" altLang="en-US" sz="40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36" y="999418"/>
            <a:ext cx="3681837" cy="2761378"/>
          </a:xfrm>
          <a:prstGeom prst="rect">
            <a:avLst/>
          </a:prstGeom>
        </p:spPr>
      </p:pic>
      <p:sp>
        <p:nvSpPr>
          <p:cNvPr id="7" name="内容占位符 2"/>
          <p:cNvSpPr txBox="1">
            <a:spLocks/>
          </p:cNvSpPr>
          <p:nvPr/>
        </p:nvSpPr>
        <p:spPr>
          <a:xfrm>
            <a:off x="73465" y="3847228"/>
            <a:ext cx="4910261" cy="278592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rgbClr val="002060"/>
                </a:solidFill>
                <a:latin typeface="Calibri Light" panose="020F0302020204030204" pitchFamily="34" charset="0"/>
                <a:ea typeface="华文新魏" panose="02010800040101010101" pitchFamily="2" charset="-122"/>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rgbClr val="0070C0"/>
                </a:solidFill>
                <a:latin typeface="Calibri Light" panose="020F0302020204030204" pitchFamily="34" charset="0"/>
                <a:ea typeface="华文新魏" panose="02010800040101010101" pitchFamily="2" charset="-122"/>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Calibri Light" panose="020F0302020204030204" pitchFamily="34" charset="0"/>
                <a:ea typeface="华文楷体" panose="02010600040101010101" pitchFamily="2" charset="-122"/>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alibri Light" panose="020F0302020204030204" pitchFamily="34" charset="0"/>
                <a:ea typeface="华文楷体" panose="02010600040101010101" pitchFamily="2" charset="-122"/>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Calibri Light" panose="020F0302020204030204" pitchFamily="34" charset="0"/>
                <a:ea typeface="华文楷体" panose="02010600040101010101" pitchFamily="2" charset="-122"/>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1" indent="0">
              <a:lnSpc>
                <a:spcPct val="120000"/>
              </a:lnSpc>
              <a:spcBef>
                <a:spcPts val="0"/>
              </a:spcBef>
              <a:spcAft>
                <a:spcPts val="0"/>
              </a:spcAft>
              <a:buClr>
                <a:srgbClr val="003399"/>
              </a:buClr>
              <a:buFont typeface="Wingdings" panose="05000000000000000000" pitchFamily="2" charset="2"/>
              <a:buChar char="Ø"/>
            </a:pPr>
            <a:r>
              <a:rPr lang="zh-CN" altLang="en-US" sz="1800" b="1" dirty="0" smtClean="0">
                <a:solidFill>
                  <a:schemeClr val="tx1"/>
                </a:solidFill>
                <a:latin typeface="微软雅黑" panose="020B0503020204020204" pitchFamily="34" charset="-122"/>
                <a:ea typeface="微软雅黑" panose="020B0503020204020204" pitchFamily="34" charset="-122"/>
              </a:rPr>
              <a:t> 负责</a:t>
            </a:r>
            <a:r>
              <a:rPr lang="en-US" altLang="zh-CN" sz="1800" b="1" dirty="0" err="1" smtClean="0">
                <a:solidFill>
                  <a:schemeClr val="tx1"/>
                </a:solidFill>
                <a:latin typeface="微软雅黑" panose="020B0503020204020204" pitchFamily="34" charset="-122"/>
                <a:ea typeface="微软雅黑" panose="020B0503020204020204" pitchFamily="34" charset="-122"/>
              </a:rPr>
              <a:t>SciFi</a:t>
            </a:r>
            <a:r>
              <a:rPr lang="zh-CN" altLang="en-US" sz="1800" b="1" dirty="0" smtClean="0">
                <a:solidFill>
                  <a:schemeClr val="tx1"/>
                </a:solidFill>
                <a:latin typeface="微软雅黑" panose="020B0503020204020204" pitchFamily="34" charset="-122"/>
                <a:ea typeface="微软雅黑" panose="020B0503020204020204" pitchFamily="34" charset="-122"/>
              </a:rPr>
              <a:t>全部前端电子学板的设计和生产测试</a:t>
            </a:r>
            <a:endParaRPr lang="en-US" altLang="zh-CN" sz="1800" b="1" dirty="0">
              <a:solidFill>
                <a:schemeClr val="tx1"/>
              </a:solidFill>
              <a:latin typeface="微软雅黑" panose="020B0503020204020204" pitchFamily="34" charset="-122"/>
              <a:ea typeface="微软雅黑" panose="020B0503020204020204" pitchFamily="34" charset="-122"/>
            </a:endParaRPr>
          </a:p>
          <a:p>
            <a:pPr marL="182880" lvl="2" indent="0">
              <a:lnSpc>
                <a:spcPct val="120000"/>
              </a:lnSpc>
              <a:spcBef>
                <a:spcPts val="0"/>
              </a:spcBef>
              <a:spcAft>
                <a:spcPts val="0"/>
              </a:spcAft>
              <a:buClr>
                <a:srgbClr val="003399"/>
              </a:buClr>
              <a:buFont typeface="Wingdings" panose="05000000000000000000" pitchFamily="2" charset="2"/>
              <a:buChar char="Ø"/>
            </a:pPr>
            <a:r>
              <a:rPr lang="zh-CN" altLang="en-US" sz="1600" dirty="0">
                <a:solidFill>
                  <a:srgbClr val="0000FF"/>
                </a:solidFill>
                <a:latin typeface="微软雅黑" panose="020B0503020204020204" pitchFamily="34" charset="-122"/>
                <a:ea typeface="微软雅黑" panose="020B0503020204020204" pitchFamily="34" charset="-122"/>
              </a:rPr>
              <a:t>（</a:t>
            </a:r>
            <a:r>
              <a:rPr lang="en-US" altLang="zh-CN" sz="1600" dirty="0">
                <a:solidFill>
                  <a:srgbClr val="0000FF"/>
                </a:solidFill>
                <a:latin typeface="微软雅黑" panose="020B0503020204020204" pitchFamily="34" charset="-122"/>
                <a:ea typeface="微软雅黑" panose="020B0503020204020204" pitchFamily="34" charset="-122"/>
              </a:rPr>
              <a:t>2018</a:t>
            </a:r>
            <a:r>
              <a:rPr lang="zh-CN" altLang="en-US" sz="1600" dirty="0">
                <a:solidFill>
                  <a:srgbClr val="0000FF"/>
                </a:solidFill>
                <a:latin typeface="微软雅黑" panose="020B0503020204020204" pitchFamily="34" charset="-122"/>
                <a:ea typeface="微软雅黑" panose="020B0503020204020204" pitchFamily="34" charset="-122"/>
              </a:rPr>
              <a:t>年，设计、</a:t>
            </a:r>
            <a:r>
              <a:rPr lang="en-US" altLang="zh-CN" sz="1600" dirty="0">
                <a:solidFill>
                  <a:srgbClr val="0000FF"/>
                </a:solidFill>
                <a:latin typeface="微软雅黑" panose="020B0503020204020204" pitchFamily="34" charset="-122"/>
                <a:ea typeface="微软雅黑" panose="020B0503020204020204" pitchFamily="34" charset="-122"/>
              </a:rPr>
              <a:t>2500</a:t>
            </a:r>
            <a:r>
              <a:rPr lang="zh-CN" altLang="en-US" sz="1600" dirty="0">
                <a:solidFill>
                  <a:srgbClr val="0000FF"/>
                </a:solidFill>
                <a:latin typeface="微软雅黑" panose="020B0503020204020204" pitchFamily="34" charset="-122"/>
                <a:ea typeface="微软雅黑" panose="020B0503020204020204" pitchFamily="34" charset="-122"/>
              </a:rPr>
              <a:t>块板</a:t>
            </a:r>
            <a:r>
              <a:rPr lang="en-US" altLang="zh-CN" sz="1600" dirty="0">
                <a:solidFill>
                  <a:srgbClr val="0000FF"/>
                </a:solidFill>
                <a:latin typeface="微软雅黑" panose="020B0503020204020204" pitchFamily="34" charset="-122"/>
                <a:ea typeface="微软雅黑" panose="020B0503020204020204" pitchFamily="34" charset="-122"/>
              </a:rPr>
              <a:t>-12000</a:t>
            </a:r>
            <a:r>
              <a:rPr lang="zh-CN" altLang="en-US" sz="1600" dirty="0">
                <a:solidFill>
                  <a:srgbClr val="0000FF"/>
                </a:solidFill>
                <a:latin typeface="微软雅黑" panose="020B0503020204020204" pitchFamily="34" charset="-122"/>
                <a:ea typeface="微软雅黑" panose="020B0503020204020204" pitchFamily="34" charset="-122"/>
              </a:rPr>
              <a:t>芯片</a:t>
            </a:r>
            <a:r>
              <a:rPr lang="zh-CN" altLang="en-US" sz="1600" dirty="0" smtClean="0">
                <a:solidFill>
                  <a:srgbClr val="0000FF"/>
                </a:solidFill>
                <a:latin typeface="微软雅黑" panose="020B0503020204020204" pitchFamily="34" charset="-122"/>
                <a:ea typeface="微软雅黑" panose="020B0503020204020204" pitchFamily="34" charset="-122"/>
              </a:rPr>
              <a:t>）</a:t>
            </a:r>
            <a:endParaRPr lang="en-US" altLang="zh-CN" sz="1600" dirty="0">
              <a:solidFill>
                <a:srgbClr val="0000FF"/>
              </a:solidFill>
              <a:latin typeface="微软雅黑" panose="020B0503020204020204" pitchFamily="34" charset="-122"/>
              <a:ea typeface="微软雅黑" panose="020B0503020204020204" pitchFamily="34" charset="-122"/>
            </a:endParaRPr>
          </a:p>
          <a:p>
            <a:pPr marL="0" lvl="1" indent="0">
              <a:lnSpc>
                <a:spcPct val="120000"/>
              </a:lnSpc>
              <a:spcBef>
                <a:spcPts val="0"/>
              </a:spcBef>
              <a:spcAft>
                <a:spcPts val="0"/>
              </a:spcAft>
              <a:buClr>
                <a:srgbClr val="003399"/>
              </a:buClr>
              <a:buFont typeface="Wingdings" panose="05000000000000000000" pitchFamily="2" charset="2"/>
              <a:buChar char="Ø"/>
            </a:pPr>
            <a:r>
              <a:rPr lang="en-US" altLang="zh-CN" sz="1800" b="1" dirty="0" err="1" smtClean="0">
                <a:solidFill>
                  <a:schemeClr val="tx1"/>
                </a:solidFill>
                <a:latin typeface="微软雅黑" panose="020B0503020204020204" pitchFamily="34" charset="-122"/>
                <a:ea typeface="微软雅黑" panose="020B0503020204020204" pitchFamily="34" charset="-122"/>
              </a:rPr>
              <a:t>SciFi</a:t>
            </a:r>
            <a:r>
              <a:rPr lang="en-US" altLang="zh-CN" sz="1800" b="1" dirty="0" smtClean="0">
                <a:solidFill>
                  <a:schemeClr val="tx1"/>
                </a:solidFill>
                <a:latin typeface="微软雅黑" panose="020B0503020204020204" pitchFamily="34" charset="-122"/>
                <a:ea typeface="微软雅黑" panose="020B0503020204020204" pitchFamily="34" charset="-122"/>
              </a:rPr>
              <a:t> </a:t>
            </a:r>
            <a:r>
              <a:rPr lang="zh-CN" altLang="en-US" sz="1800" b="1" dirty="0" smtClean="0">
                <a:solidFill>
                  <a:schemeClr val="tx1"/>
                </a:solidFill>
                <a:latin typeface="微软雅黑" panose="020B0503020204020204" pitchFamily="34" charset="-122"/>
                <a:ea typeface="微软雅黑" panose="020B0503020204020204" pitchFamily="34" charset="-122"/>
              </a:rPr>
              <a:t>前端</a:t>
            </a:r>
            <a:r>
              <a:rPr lang="zh-CN" altLang="en-US" sz="1800" b="1" dirty="0">
                <a:solidFill>
                  <a:schemeClr val="tx1"/>
                </a:solidFill>
                <a:latin typeface="微软雅黑" panose="020B0503020204020204" pitchFamily="34" charset="-122"/>
                <a:ea typeface="微软雅黑" panose="020B0503020204020204" pitchFamily="34" charset="-122"/>
              </a:rPr>
              <a:t>电子学检测与参数标定</a:t>
            </a:r>
            <a:r>
              <a:rPr lang="zh-CN" altLang="en-US" sz="1800" b="1" dirty="0" smtClean="0">
                <a:solidFill>
                  <a:schemeClr val="tx1"/>
                </a:solidFill>
                <a:latin typeface="微软雅黑" panose="020B0503020204020204" pitchFamily="34" charset="-122"/>
                <a:ea typeface="微软雅黑" panose="020B0503020204020204" pitchFamily="34" charset="-122"/>
              </a:rPr>
              <a:t>（</a:t>
            </a:r>
            <a:r>
              <a:rPr lang="en-US" altLang="zh-CN" sz="1800" b="1" dirty="0" smtClean="0">
                <a:solidFill>
                  <a:schemeClr val="tx1"/>
                </a:solidFill>
                <a:latin typeface="微软雅黑" panose="020B0503020204020204" pitchFamily="34" charset="-122"/>
                <a:ea typeface="微软雅黑" panose="020B0503020204020204" pitchFamily="34" charset="-122"/>
              </a:rPr>
              <a:t>ASIC</a:t>
            </a:r>
            <a:r>
              <a:rPr lang="zh-CN" altLang="en-US" sz="1800" b="1" dirty="0">
                <a:solidFill>
                  <a:schemeClr val="tx1"/>
                </a:solidFill>
                <a:latin typeface="微软雅黑" panose="020B0503020204020204" pitchFamily="34" charset="-122"/>
                <a:ea typeface="微软雅黑" panose="020B0503020204020204" pitchFamily="34" charset="-122"/>
              </a:rPr>
              <a:t>芯片</a:t>
            </a:r>
            <a:r>
              <a:rPr lang="zh-CN" altLang="en-US" sz="1800" b="1" dirty="0" smtClean="0">
                <a:solidFill>
                  <a:schemeClr val="tx1"/>
                </a:solidFill>
                <a:latin typeface="微软雅黑" panose="020B0503020204020204" pitchFamily="34" charset="-122"/>
                <a:ea typeface="微软雅黑" panose="020B0503020204020204" pitchFamily="34" charset="-122"/>
              </a:rPr>
              <a:t>、</a:t>
            </a:r>
            <a:r>
              <a:rPr lang="en-US" altLang="zh-CN" sz="1800" b="1" dirty="0" smtClean="0">
                <a:solidFill>
                  <a:schemeClr val="tx1"/>
                </a:solidFill>
                <a:latin typeface="微软雅黑" panose="020B0503020204020204" pitchFamily="34" charset="-122"/>
                <a:ea typeface="微软雅黑" panose="020B0503020204020204" pitchFamily="34" charset="-122"/>
              </a:rPr>
              <a:t>   </a:t>
            </a:r>
          </a:p>
          <a:p>
            <a:pPr marL="0" lvl="1" indent="0">
              <a:lnSpc>
                <a:spcPct val="120000"/>
              </a:lnSpc>
              <a:spcBef>
                <a:spcPts val="0"/>
              </a:spcBef>
              <a:spcAft>
                <a:spcPts val="0"/>
              </a:spcAft>
              <a:buClr>
                <a:srgbClr val="003399"/>
              </a:buClr>
              <a:buNone/>
            </a:pPr>
            <a:r>
              <a:rPr lang="en-US" altLang="zh-CN" sz="1800" b="1" dirty="0" smtClean="0">
                <a:solidFill>
                  <a:schemeClr val="tx1"/>
                </a:solidFill>
                <a:latin typeface="微软雅黑" panose="020B0503020204020204" pitchFamily="34" charset="-122"/>
                <a:ea typeface="微软雅黑" panose="020B0503020204020204" pitchFamily="34" charset="-122"/>
              </a:rPr>
              <a:t>   </a:t>
            </a:r>
            <a:r>
              <a:rPr lang="zh-CN" altLang="en-US" sz="1800" b="1" dirty="0" smtClean="0">
                <a:solidFill>
                  <a:schemeClr val="tx1"/>
                </a:solidFill>
                <a:latin typeface="微软雅黑" panose="020B0503020204020204" pitchFamily="34" charset="-122"/>
                <a:ea typeface="微软雅黑" panose="020B0503020204020204" pitchFamily="34" charset="-122"/>
              </a:rPr>
              <a:t>前端电子学板</a:t>
            </a:r>
            <a:r>
              <a:rPr lang="zh-CN" altLang="en-US" sz="1800" b="1" dirty="0">
                <a:solidFill>
                  <a:schemeClr val="tx1"/>
                </a:solidFill>
                <a:latin typeface="微软雅黑" panose="020B0503020204020204" pitchFamily="34" charset="-122"/>
                <a:ea typeface="微软雅黑" panose="020B0503020204020204" pitchFamily="34" charset="-122"/>
              </a:rPr>
              <a:t>）</a:t>
            </a:r>
            <a:endParaRPr lang="en-US" altLang="zh-CN" sz="1800" b="1" dirty="0">
              <a:solidFill>
                <a:schemeClr val="tx1"/>
              </a:solidFill>
              <a:latin typeface="微软雅黑" panose="020B0503020204020204" pitchFamily="34" charset="-122"/>
              <a:ea typeface="微软雅黑" panose="020B0503020204020204" pitchFamily="34" charset="-122"/>
            </a:endParaRPr>
          </a:p>
          <a:p>
            <a:pPr marL="182880" lvl="2" indent="0">
              <a:lnSpc>
                <a:spcPct val="120000"/>
              </a:lnSpc>
              <a:spcBef>
                <a:spcPts val="0"/>
              </a:spcBef>
              <a:spcAft>
                <a:spcPts val="0"/>
              </a:spcAft>
              <a:buClr>
                <a:srgbClr val="003399"/>
              </a:buClr>
              <a:buFont typeface="Wingdings" panose="05000000000000000000" pitchFamily="2" charset="2"/>
              <a:buChar char="Ø"/>
            </a:pPr>
            <a:r>
              <a:rPr lang="zh-CN" altLang="en-US" sz="1600" dirty="0" smtClean="0">
                <a:solidFill>
                  <a:srgbClr val="0000FF"/>
                </a:solidFill>
                <a:latin typeface="微软雅黑" panose="020B0503020204020204" pitchFamily="34" charset="-122"/>
                <a:ea typeface="微软雅黑" panose="020B0503020204020204" pitchFamily="34" charset="-122"/>
              </a:rPr>
              <a:t>  （</a:t>
            </a:r>
            <a:r>
              <a:rPr lang="en-US" altLang="zh-CN" sz="1600" dirty="0" smtClean="0">
                <a:solidFill>
                  <a:srgbClr val="0000FF"/>
                </a:solidFill>
                <a:latin typeface="微软雅黑" panose="020B0503020204020204" pitchFamily="34" charset="-122"/>
                <a:ea typeface="微软雅黑" panose="020B0503020204020204" pitchFamily="34" charset="-122"/>
              </a:rPr>
              <a:t>2018</a:t>
            </a:r>
            <a:r>
              <a:rPr lang="zh-CN" altLang="en-US" sz="1600" dirty="0" smtClean="0">
                <a:solidFill>
                  <a:srgbClr val="0000FF"/>
                </a:solidFill>
                <a:latin typeface="微软雅黑" panose="020B0503020204020204" pitchFamily="34" charset="-122"/>
                <a:ea typeface="微软雅黑" panose="020B0503020204020204" pitchFamily="34" charset="-122"/>
              </a:rPr>
              <a:t>年，在</a:t>
            </a:r>
            <a:r>
              <a:rPr lang="zh-CN" altLang="en-US" sz="1600" dirty="0">
                <a:solidFill>
                  <a:srgbClr val="0000FF"/>
                </a:solidFill>
                <a:latin typeface="微软雅黑" panose="020B0503020204020204" pitchFamily="34" charset="-122"/>
                <a:ea typeface="微软雅黑" panose="020B0503020204020204" pitchFamily="34" charset="-122"/>
              </a:rPr>
              <a:t>德国海德堡大学搭建了</a:t>
            </a:r>
            <a:r>
              <a:rPr lang="en-US" altLang="zh-CN" sz="1600" dirty="0">
                <a:solidFill>
                  <a:srgbClr val="0000FF"/>
                </a:solidFill>
                <a:latin typeface="微软雅黑" panose="020B0503020204020204" pitchFamily="34" charset="-122"/>
                <a:ea typeface="微软雅黑" panose="020B0503020204020204" pitchFamily="34" charset="-122"/>
              </a:rPr>
              <a:t>4</a:t>
            </a:r>
            <a:r>
              <a:rPr lang="zh-CN" altLang="en-US" sz="1600" dirty="0">
                <a:solidFill>
                  <a:srgbClr val="0000FF"/>
                </a:solidFill>
                <a:latin typeface="微软雅黑" panose="020B0503020204020204" pitchFamily="34" charset="-122"/>
                <a:ea typeface="微软雅黑" panose="020B0503020204020204" pitchFamily="34" charset="-122"/>
              </a:rPr>
              <a:t>套检测系统</a:t>
            </a:r>
            <a:r>
              <a:rPr lang="zh-CN" altLang="en-US" sz="1600" dirty="0" smtClean="0">
                <a:solidFill>
                  <a:srgbClr val="0000FF"/>
                </a:solidFill>
                <a:latin typeface="微软雅黑" panose="020B0503020204020204" pitchFamily="34" charset="-122"/>
                <a:ea typeface="微软雅黑" panose="020B0503020204020204" pitchFamily="34" charset="-122"/>
              </a:rPr>
              <a:t>，第一批</a:t>
            </a:r>
            <a:r>
              <a:rPr lang="en-US" altLang="zh-CN" sz="1600" dirty="0" smtClean="0">
                <a:solidFill>
                  <a:srgbClr val="0000FF"/>
                </a:solidFill>
                <a:latin typeface="微软雅黑" panose="020B0503020204020204" pitchFamily="34" charset="-122"/>
                <a:ea typeface="微软雅黑" panose="020B0503020204020204" pitchFamily="34" charset="-122"/>
              </a:rPr>
              <a:t>1500</a:t>
            </a:r>
            <a:r>
              <a:rPr lang="zh-CN" altLang="en-US" sz="1600" dirty="0" smtClean="0">
                <a:solidFill>
                  <a:srgbClr val="0000FF"/>
                </a:solidFill>
                <a:latin typeface="微软雅黑" panose="020B0503020204020204" pitchFamily="34" charset="-122"/>
                <a:ea typeface="微软雅黑" panose="020B0503020204020204" pitchFamily="34" charset="-122"/>
              </a:rPr>
              <a:t>片芯片标定）</a:t>
            </a:r>
            <a:endParaRPr lang="en-US" altLang="zh-CN" sz="1600" dirty="0" smtClean="0">
              <a:solidFill>
                <a:srgbClr val="0000FF"/>
              </a:solidFill>
              <a:latin typeface="微软雅黑" panose="020B0503020204020204" pitchFamily="34" charset="-122"/>
              <a:ea typeface="微软雅黑" panose="020B0503020204020204" pitchFamily="34" charset="-122"/>
            </a:endParaRPr>
          </a:p>
          <a:p>
            <a:pPr marL="182880" lvl="2" indent="0">
              <a:lnSpc>
                <a:spcPct val="120000"/>
              </a:lnSpc>
              <a:spcBef>
                <a:spcPts val="0"/>
              </a:spcBef>
              <a:spcAft>
                <a:spcPts val="0"/>
              </a:spcAft>
              <a:buClr>
                <a:srgbClr val="003399"/>
              </a:buClr>
              <a:buFont typeface="Wingdings" panose="05000000000000000000" pitchFamily="2" charset="2"/>
              <a:buChar char="Ø"/>
            </a:pPr>
            <a:endParaRPr lang="en-US" altLang="zh-CN" sz="1600" dirty="0">
              <a:solidFill>
                <a:srgbClr val="0000FF"/>
              </a:solidFill>
              <a:latin typeface="微软雅黑" panose="020B0503020204020204" pitchFamily="34" charset="-122"/>
              <a:ea typeface="微软雅黑" panose="020B0503020204020204" pitchFamily="34" charset="-122"/>
            </a:endParaRPr>
          </a:p>
          <a:p>
            <a:pPr marL="0" lvl="1" indent="0">
              <a:lnSpc>
                <a:spcPct val="120000"/>
              </a:lnSpc>
              <a:spcBef>
                <a:spcPts val="0"/>
              </a:spcBef>
              <a:spcAft>
                <a:spcPts val="0"/>
              </a:spcAft>
              <a:buClr>
                <a:srgbClr val="003399"/>
              </a:buClr>
              <a:buFont typeface="Wingdings" panose="05000000000000000000" pitchFamily="2" charset="2"/>
              <a:buChar char="Ø"/>
            </a:pPr>
            <a:r>
              <a:rPr lang="zh-CN" altLang="en-US" sz="1800" b="1" dirty="0" smtClean="0">
                <a:solidFill>
                  <a:schemeClr val="tx1"/>
                </a:solidFill>
                <a:latin typeface="微软雅黑" panose="020B0503020204020204" pitchFamily="34" charset="-122"/>
                <a:ea typeface="微软雅黑" panose="020B0503020204020204" pitchFamily="34" charset="-122"/>
              </a:rPr>
              <a:t> </a:t>
            </a:r>
            <a:r>
              <a:rPr lang="en-US" altLang="zh-CN" sz="1800" b="1" dirty="0" err="1">
                <a:solidFill>
                  <a:schemeClr val="tx1"/>
                </a:solidFill>
                <a:latin typeface="微软雅黑" panose="020B0503020204020204" pitchFamily="34" charset="-122"/>
                <a:ea typeface="微软雅黑" panose="020B0503020204020204" pitchFamily="34" charset="-122"/>
              </a:rPr>
              <a:t>SciFi</a:t>
            </a:r>
            <a:r>
              <a:rPr lang="en-US" altLang="zh-CN" sz="1800" b="1" dirty="0">
                <a:solidFill>
                  <a:schemeClr val="tx1"/>
                </a:solidFill>
                <a:latin typeface="微软雅黑" panose="020B0503020204020204" pitchFamily="34" charset="-122"/>
                <a:ea typeface="微软雅黑" panose="020B0503020204020204" pitchFamily="34" charset="-122"/>
              </a:rPr>
              <a:t> </a:t>
            </a:r>
            <a:r>
              <a:rPr lang="zh-CN" altLang="en-US" sz="1800" b="1" dirty="0">
                <a:solidFill>
                  <a:schemeClr val="tx1"/>
                </a:solidFill>
                <a:latin typeface="微软雅黑" panose="020B0503020204020204" pitchFamily="34" charset="-122"/>
                <a:ea typeface="微软雅黑" panose="020B0503020204020204" pitchFamily="34" charset="-122"/>
              </a:rPr>
              <a:t>探测器性能测试的电子学平台</a:t>
            </a:r>
            <a:endParaRPr lang="en-US" altLang="zh-CN" sz="1800" b="1" dirty="0">
              <a:solidFill>
                <a:schemeClr val="tx1"/>
              </a:solidFill>
              <a:latin typeface="微软雅黑" panose="020B0503020204020204" pitchFamily="34" charset="-122"/>
              <a:ea typeface="微软雅黑" panose="020B0503020204020204" pitchFamily="34" charset="-122"/>
            </a:endParaRPr>
          </a:p>
          <a:p>
            <a:pPr marL="182880" lvl="2" indent="0">
              <a:lnSpc>
                <a:spcPct val="120000"/>
              </a:lnSpc>
              <a:spcBef>
                <a:spcPts val="0"/>
              </a:spcBef>
              <a:spcAft>
                <a:spcPts val="0"/>
              </a:spcAft>
              <a:buClr>
                <a:srgbClr val="003399"/>
              </a:buClr>
              <a:buFont typeface="Wingdings" panose="05000000000000000000" pitchFamily="2" charset="2"/>
              <a:buChar char="Ø"/>
            </a:pPr>
            <a:r>
              <a:rPr lang="zh-CN" altLang="en-US" sz="1600" dirty="0">
                <a:solidFill>
                  <a:srgbClr val="0000FF"/>
                </a:solidFill>
                <a:latin typeface="微软雅黑" panose="020B0503020204020204" pitchFamily="34" charset="-122"/>
                <a:ea typeface="微软雅黑" panose="020B0503020204020204" pitchFamily="34" charset="-122"/>
              </a:rPr>
              <a:t>（</a:t>
            </a:r>
            <a:r>
              <a:rPr lang="en-US" altLang="zh-CN" sz="1600" dirty="0">
                <a:solidFill>
                  <a:srgbClr val="0000FF"/>
                </a:solidFill>
                <a:latin typeface="微软雅黑" panose="020B0503020204020204" pitchFamily="34" charset="-122"/>
                <a:ea typeface="微软雅黑" panose="020B0503020204020204" pitchFamily="34" charset="-122"/>
              </a:rPr>
              <a:t>2016</a:t>
            </a:r>
            <a:r>
              <a:rPr lang="zh-CN" altLang="en-US" sz="1600" dirty="0">
                <a:solidFill>
                  <a:srgbClr val="0000FF"/>
                </a:solidFill>
                <a:latin typeface="微软雅黑" panose="020B0503020204020204" pitchFamily="34" charset="-122"/>
                <a:ea typeface="微软雅黑" panose="020B0503020204020204" pitchFamily="34" charset="-122"/>
              </a:rPr>
              <a:t>年，超过</a:t>
            </a:r>
            <a:r>
              <a:rPr lang="en-US" altLang="zh-CN" sz="1600" dirty="0">
                <a:solidFill>
                  <a:srgbClr val="0000FF"/>
                </a:solidFill>
                <a:latin typeface="微软雅黑" panose="020B0503020204020204" pitchFamily="34" charset="-122"/>
                <a:ea typeface="微软雅黑" panose="020B0503020204020204" pitchFamily="34" charset="-122"/>
              </a:rPr>
              <a:t>20</a:t>
            </a:r>
            <a:r>
              <a:rPr lang="zh-CN" altLang="en-US" sz="1600" dirty="0">
                <a:solidFill>
                  <a:srgbClr val="0000FF"/>
                </a:solidFill>
                <a:latin typeface="微软雅黑" panose="020B0503020204020204" pitchFamily="34" charset="-122"/>
                <a:ea typeface="微软雅黑" panose="020B0503020204020204" pitchFamily="34" charset="-122"/>
              </a:rPr>
              <a:t>套在</a:t>
            </a:r>
            <a:r>
              <a:rPr lang="en-US" altLang="zh-CN" sz="1600" dirty="0" err="1">
                <a:solidFill>
                  <a:srgbClr val="0000FF"/>
                </a:solidFill>
                <a:latin typeface="微软雅黑" panose="020B0503020204020204" pitchFamily="34" charset="-122"/>
                <a:ea typeface="微软雅黑" panose="020B0503020204020204" pitchFamily="34" charset="-122"/>
              </a:rPr>
              <a:t>SciFi</a:t>
            </a:r>
            <a:r>
              <a:rPr lang="zh-CN" altLang="en-US" sz="1600" dirty="0">
                <a:solidFill>
                  <a:srgbClr val="0000FF"/>
                </a:solidFill>
                <a:latin typeface="微软雅黑" panose="020B0503020204020204" pitchFamily="34" charset="-122"/>
                <a:ea typeface="微软雅黑" panose="020B0503020204020204" pitchFamily="34" charset="-122"/>
              </a:rPr>
              <a:t>组使用）</a:t>
            </a:r>
            <a:endParaRPr lang="en-US" altLang="zh-CN" sz="1800" b="1" dirty="0">
              <a:solidFill>
                <a:schemeClr val="tx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stretch>
            <a:fillRect/>
          </a:stretch>
        </p:blipFill>
        <p:spPr>
          <a:xfrm>
            <a:off x="5279315" y="999418"/>
            <a:ext cx="3552670" cy="2684240"/>
          </a:xfrm>
          <a:prstGeom prst="rect">
            <a:avLst/>
          </a:prstGeom>
        </p:spPr>
      </p:pic>
      <p:sp>
        <p:nvSpPr>
          <p:cNvPr id="11" name="内容占位符 2"/>
          <p:cNvSpPr>
            <a:spLocks noGrp="1"/>
          </p:cNvSpPr>
          <p:nvPr>
            <p:ph idx="1"/>
          </p:nvPr>
        </p:nvSpPr>
        <p:spPr>
          <a:xfrm>
            <a:off x="5112739" y="5463264"/>
            <a:ext cx="4041863" cy="968300"/>
          </a:xfrm>
        </p:spPr>
        <p:txBody>
          <a:bodyPr>
            <a:normAutofit/>
          </a:bodyPr>
          <a:lstStyle/>
          <a:p>
            <a:pPr>
              <a:buFont typeface="Wingdings" panose="05000000000000000000" pitchFamily="2" charset="2"/>
              <a:buChar char="Ø"/>
            </a:pPr>
            <a:r>
              <a:rPr lang="zh-CN" altLang="en-US" sz="1800" b="1" dirty="0">
                <a:solidFill>
                  <a:schemeClr val="tx1"/>
                </a:solidFill>
                <a:latin typeface="微软雅黑" panose="020B0503020204020204" pitchFamily="34" charset="-122"/>
                <a:ea typeface="微软雅黑" panose="020B0503020204020204" pitchFamily="34" charset="-122"/>
              </a:rPr>
              <a:t> 为</a:t>
            </a:r>
            <a:r>
              <a:rPr lang="en-US" altLang="zh-CN" sz="1800" b="1" dirty="0" err="1">
                <a:solidFill>
                  <a:schemeClr val="tx1"/>
                </a:solidFill>
                <a:latin typeface="微软雅黑" panose="020B0503020204020204" pitchFamily="34" charset="-122"/>
                <a:ea typeface="微软雅黑" panose="020B0503020204020204" pitchFamily="34" charset="-122"/>
              </a:rPr>
              <a:t>SciFi</a:t>
            </a:r>
            <a:r>
              <a:rPr lang="zh-CN" altLang="en-US" sz="1800" b="1" dirty="0">
                <a:solidFill>
                  <a:schemeClr val="tx1"/>
                </a:solidFill>
                <a:latin typeface="微软雅黑" panose="020B0503020204020204" pitchFamily="34" charset="-122"/>
                <a:ea typeface="微软雅黑" panose="020B0503020204020204" pitchFamily="34" charset="-122"/>
              </a:rPr>
              <a:t>束流测试构建了数据分析和模拟软件包，可根据数据分析结果调整</a:t>
            </a:r>
            <a:r>
              <a:rPr lang="en-US" altLang="zh-CN" sz="1800" b="1" dirty="0">
                <a:solidFill>
                  <a:schemeClr val="tx1"/>
                </a:solidFill>
                <a:latin typeface="微软雅黑" panose="020B0503020204020204" pitchFamily="34" charset="-122"/>
                <a:ea typeface="微软雅黑" panose="020B0503020204020204" pitchFamily="34" charset="-122"/>
              </a:rPr>
              <a:t>MC</a:t>
            </a:r>
            <a:r>
              <a:rPr lang="zh-CN" altLang="en-US" sz="1800" b="1" dirty="0">
                <a:solidFill>
                  <a:schemeClr val="tx1"/>
                </a:solidFill>
                <a:latin typeface="微软雅黑" panose="020B0503020204020204" pitchFamily="34" charset="-122"/>
                <a:ea typeface="微软雅黑" panose="020B0503020204020204" pitchFamily="34" charset="-122"/>
              </a:rPr>
              <a:t>模拟</a:t>
            </a:r>
            <a:endParaRPr lang="en-US" altLang="zh-CN" sz="1800" b="1" dirty="0">
              <a:solidFill>
                <a:schemeClr val="tx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5"/>
          <a:stretch>
            <a:fillRect/>
          </a:stretch>
        </p:blipFill>
        <p:spPr>
          <a:xfrm>
            <a:off x="5033205" y="4028569"/>
            <a:ext cx="2075323" cy="1381446"/>
          </a:xfrm>
          <a:prstGeom prst="rect">
            <a:avLst/>
          </a:prstGeom>
        </p:spPr>
      </p:pic>
      <p:pic>
        <p:nvPicPr>
          <p:cNvPr id="14" name="图片 13"/>
          <p:cNvPicPr>
            <a:picLocks noChangeAspect="1"/>
          </p:cNvPicPr>
          <p:nvPr/>
        </p:nvPicPr>
        <p:blipFill>
          <a:blip r:embed="rId6"/>
          <a:stretch>
            <a:fillRect/>
          </a:stretch>
        </p:blipFill>
        <p:spPr>
          <a:xfrm>
            <a:off x="7156511" y="4034192"/>
            <a:ext cx="1998091" cy="1335087"/>
          </a:xfrm>
          <a:prstGeom prst="rect">
            <a:avLst/>
          </a:prstGeom>
        </p:spPr>
      </p:pic>
    </p:spTree>
    <p:extLst>
      <p:ext uri="{BB962C8B-B14F-4D97-AF65-F5344CB8AC3E}">
        <p14:creationId xmlns:p14="http://schemas.microsoft.com/office/powerpoint/2010/main" val="9317806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noChangeArrowheads="1"/>
          </p:cNvSpPr>
          <p:nvPr>
            <p:ph type="title" idx="4294967295"/>
          </p:nvPr>
        </p:nvSpPr>
        <p:spPr>
          <a:xfrm>
            <a:off x="4763" y="-1588"/>
            <a:ext cx="9140825" cy="763588"/>
          </a:xfrm>
          <a:noFill/>
        </p:spPr>
        <p:txBody>
          <a:bodyPr>
            <a:normAutofit/>
          </a:bodyPr>
          <a:lstStyle/>
          <a:p>
            <a:r>
              <a:rPr lang="zh-CN" altLang="en-US" sz="4000" b="1" dirty="0" smtClean="0">
                <a:latin typeface="华文楷体"/>
                <a:ea typeface="华文楷体"/>
                <a:cs typeface="华文楷体"/>
              </a:rPr>
              <a:t>高分辨硅像素探测器升级</a:t>
            </a:r>
            <a:endParaRPr lang="zh-CN" altLang="en-US" sz="4000" b="1" dirty="0">
              <a:latin typeface="华文楷体"/>
              <a:ea typeface="华文楷体"/>
              <a:cs typeface="华文楷体"/>
            </a:endParaRPr>
          </a:p>
        </p:txBody>
      </p:sp>
      <p:sp>
        <p:nvSpPr>
          <p:cNvPr id="51203" name="灯片编号占位符 13"/>
          <p:cNvSpPr>
            <a:spLocks noGrp="1"/>
          </p:cNvSpPr>
          <p:nvPr>
            <p:ph type="sldNum" sz="quarter" idx="12"/>
          </p:nvPr>
        </p:nvSpPr>
        <p:spPr>
          <a:xfrm>
            <a:off x="6819900" y="6337300"/>
            <a:ext cx="2289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F253B7CD-B2EA-DF42-AE7D-6E30775EB53B}" type="slidenum">
              <a:rPr lang="en-US" altLang="zh-CN" sz="1400">
                <a:solidFill>
                  <a:srgbClr val="000000"/>
                </a:solidFill>
                <a:ea typeface="ヒラギノ角ゴ ProN W3" charset="0"/>
              </a:rPr>
              <a:pPr/>
              <a:t>33</a:t>
            </a:fld>
            <a:endParaRPr lang="en-US" altLang="zh-CN" sz="1400">
              <a:solidFill>
                <a:srgbClr val="000000"/>
              </a:solidFill>
              <a:ea typeface="ヒラギノ角ゴ ProN W3" charset="0"/>
            </a:endParaRPr>
          </a:p>
        </p:txBody>
      </p:sp>
      <p:sp>
        <p:nvSpPr>
          <p:cNvPr id="51204" name="Rectangle 3"/>
          <p:cNvSpPr txBox="1">
            <a:spLocks noChangeArrowheads="1"/>
          </p:cNvSpPr>
          <p:nvPr/>
        </p:nvSpPr>
        <p:spPr bwMode="auto">
          <a:xfrm>
            <a:off x="395288" y="836613"/>
            <a:ext cx="83534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eaLnBrk="1" hangingPunct="1">
              <a:lnSpc>
                <a:spcPct val="110000"/>
              </a:lnSpc>
              <a:spcBef>
                <a:spcPts val="1800"/>
              </a:spcBef>
              <a:buClr>
                <a:srgbClr val="FF6600"/>
              </a:buClr>
              <a:buFont typeface="Wingdings" charset="0"/>
              <a:buNone/>
            </a:pPr>
            <a:r>
              <a:rPr lang="zh-CN" altLang="en-US" sz="2400" b="1" dirty="0">
                <a:solidFill>
                  <a:srgbClr val="000000"/>
                </a:solidFill>
                <a:latin typeface="华文楷体"/>
                <a:ea typeface="华文楷体"/>
                <a:cs typeface="华文楷体"/>
              </a:rPr>
              <a:t>参与 </a:t>
            </a:r>
            <a:r>
              <a:rPr lang="en-US" altLang="zh-CN" sz="2400" b="1" dirty="0">
                <a:solidFill>
                  <a:srgbClr val="000000"/>
                </a:solidFill>
                <a:latin typeface="华文楷体"/>
                <a:ea typeface="华文楷体"/>
                <a:cs typeface="华文楷体"/>
              </a:rPr>
              <a:t>ALICE</a:t>
            </a:r>
            <a:r>
              <a:rPr lang="zh-CN" altLang="en-US" sz="2400" b="1" dirty="0">
                <a:solidFill>
                  <a:srgbClr val="000000"/>
                </a:solidFill>
                <a:latin typeface="华文楷体"/>
                <a:ea typeface="华文楷体"/>
                <a:cs typeface="华文楷体"/>
              </a:rPr>
              <a:t>硅像素径迹探测器（</a:t>
            </a:r>
            <a:r>
              <a:rPr lang="en-US" altLang="zh-CN" sz="2400" b="1" dirty="0">
                <a:solidFill>
                  <a:srgbClr val="000000"/>
                </a:solidFill>
                <a:latin typeface="华文楷体"/>
                <a:ea typeface="华文楷体"/>
                <a:cs typeface="华文楷体"/>
              </a:rPr>
              <a:t>ITS</a:t>
            </a:r>
            <a:r>
              <a:rPr lang="zh-CN" altLang="en-US" sz="2400" b="1" dirty="0">
                <a:solidFill>
                  <a:srgbClr val="000000"/>
                </a:solidFill>
                <a:latin typeface="华文楷体"/>
                <a:ea typeface="华文楷体"/>
                <a:cs typeface="华文楷体"/>
              </a:rPr>
              <a:t>）升级的芯片设计，升级像素探测器（</a:t>
            </a:r>
            <a:r>
              <a:rPr lang="en-US" altLang="zh-CN" sz="2400" b="1" dirty="0">
                <a:solidFill>
                  <a:srgbClr val="FF0000"/>
                </a:solidFill>
                <a:latin typeface="华文楷体"/>
                <a:ea typeface="华文楷体"/>
                <a:cs typeface="华文楷体"/>
              </a:rPr>
              <a:t>1/5</a:t>
            </a:r>
            <a:r>
              <a:rPr lang="zh-CN" altLang="en-US" sz="2400" b="1" dirty="0">
                <a:solidFill>
                  <a:srgbClr val="000000"/>
                </a:solidFill>
                <a:latin typeface="华文楷体"/>
                <a:ea typeface="华文楷体"/>
                <a:cs typeface="华文楷体"/>
              </a:rPr>
              <a:t>）模块建造，安装、调试和刻度</a:t>
            </a:r>
          </a:p>
        </p:txBody>
      </p:sp>
      <p:sp>
        <p:nvSpPr>
          <p:cNvPr id="51205" name="矩形 4"/>
          <p:cNvSpPr>
            <a:spLocks noChangeArrowheads="1"/>
          </p:cNvSpPr>
          <p:nvPr/>
        </p:nvSpPr>
        <p:spPr bwMode="auto">
          <a:xfrm>
            <a:off x="831850" y="1716088"/>
            <a:ext cx="3097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zh-CN" b="1" dirty="0">
                <a:solidFill>
                  <a:srgbClr val="0000FF"/>
                </a:solidFill>
                <a:latin typeface="华文楷体" charset="0"/>
                <a:ea typeface="华文楷体" charset="0"/>
              </a:rPr>
              <a:t>7</a:t>
            </a:r>
            <a:r>
              <a:rPr lang="zh-CN" altLang="en-US" b="1" dirty="0">
                <a:solidFill>
                  <a:srgbClr val="0000FF"/>
                </a:solidFill>
                <a:latin typeface="华文楷体" charset="0"/>
                <a:ea typeface="华文楷体" charset="0"/>
              </a:rPr>
              <a:t>层</a:t>
            </a:r>
            <a:r>
              <a:rPr lang="en-US" altLang="zh-CN" b="1" dirty="0">
                <a:solidFill>
                  <a:srgbClr val="0000FF"/>
                </a:solidFill>
                <a:latin typeface="华文楷体" charset="0"/>
                <a:ea typeface="华文楷体" charset="0"/>
              </a:rPr>
              <a:t>MAPS</a:t>
            </a:r>
            <a:r>
              <a:rPr lang="zh-CN" altLang="en-US" b="1" dirty="0">
                <a:solidFill>
                  <a:srgbClr val="0000FF"/>
                </a:solidFill>
                <a:latin typeface="华文楷体" charset="0"/>
                <a:ea typeface="华文楷体" charset="0"/>
              </a:rPr>
              <a:t>像素探测器</a:t>
            </a:r>
            <a:endParaRPr lang="en-US" altLang="zh-CN" b="1" dirty="0">
              <a:solidFill>
                <a:srgbClr val="0000FF"/>
              </a:solidFill>
              <a:latin typeface="华文楷体" charset="0"/>
              <a:ea typeface="华文楷体" charset="0"/>
            </a:endParaRPr>
          </a:p>
          <a:p>
            <a:pPr algn="ctr" eaLnBrk="1" hangingPunct="1"/>
            <a:r>
              <a:rPr lang="zh-CN" altLang="en-US" b="1" dirty="0">
                <a:solidFill>
                  <a:srgbClr val="0000FF"/>
                </a:solidFill>
                <a:latin typeface="华文楷体" charset="0"/>
                <a:ea typeface="华文楷体" charset="0"/>
              </a:rPr>
              <a:t>径向跨度</a:t>
            </a:r>
            <a:r>
              <a:rPr lang="en-US" altLang="zh-CN" b="1" dirty="0">
                <a:solidFill>
                  <a:srgbClr val="0000FF"/>
                </a:solidFill>
                <a:latin typeface="华文楷体" charset="0"/>
                <a:ea typeface="华文楷体" charset="0"/>
              </a:rPr>
              <a:t>22</a:t>
            </a:r>
            <a:r>
              <a:rPr lang="zh-CN" altLang="en-US" b="1" dirty="0">
                <a:solidFill>
                  <a:srgbClr val="0000FF"/>
                </a:solidFill>
                <a:latin typeface="华文楷体" charset="0"/>
                <a:ea typeface="华文楷体" charset="0"/>
              </a:rPr>
              <a:t>－</a:t>
            </a:r>
            <a:r>
              <a:rPr lang="en-US" altLang="zh-CN" b="1" dirty="0">
                <a:solidFill>
                  <a:srgbClr val="0000FF"/>
                </a:solidFill>
                <a:latin typeface="华文楷体" charset="0"/>
                <a:ea typeface="华文楷体" charset="0"/>
              </a:rPr>
              <a:t>406mm</a:t>
            </a:r>
            <a:endParaRPr lang="zh-CN" altLang="en-US" b="1" dirty="0">
              <a:solidFill>
                <a:srgbClr val="0000FF"/>
              </a:solidFill>
              <a:latin typeface="华文楷体" charset="0"/>
              <a:ea typeface="华文楷体" charset="0"/>
            </a:endParaRPr>
          </a:p>
        </p:txBody>
      </p:sp>
      <p:pic>
        <p:nvPicPr>
          <p:cNvPr id="51206" name="Picture 3" descr="its_layout_rev2.jpg"/>
          <p:cNvPicPr>
            <a:picLocks noChangeAspect="1"/>
          </p:cNvPicPr>
          <p:nvPr/>
        </p:nvPicPr>
        <p:blipFill>
          <a:blip r:embed="rId3">
            <a:extLst>
              <a:ext uri="{28A0092B-C50C-407E-A947-70E740481C1C}">
                <a14:useLocalDpi xmlns:a14="http://schemas.microsoft.com/office/drawing/2010/main" val="0"/>
              </a:ext>
            </a:extLst>
          </a:blip>
          <a:srcRect r="11072"/>
          <a:stretch>
            <a:fillRect/>
          </a:stretch>
        </p:blipFill>
        <p:spPr bwMode="auto">
          <a:xfrm>
            <a:off x="322263" y="2536825"/>
            <a:ext cx="3970337"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标题 1"/>
          <p:cNvSpPr txBox="1">
            <a:spLocks noChangeArrowheads="1"/>
          </p:cNvSpPr>
          <p:nvPr/>
        </p:nvSpPr>
        <p:spPr bwMode="auto">
          <a:xfrm>
            <a:off x="15875" y="5932488"/>
            <a:ext cx="91408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r>
              <a:rPr lang="zh-CN" altLang="en-US" sz="2400" b="1" dirty="0">
                <a:latin typeface="华文楷体"/>
                <a:ea typeface="华文楷体"/>
                <a:cs typeface="华文楷体"/>
              </a:rPr>
              <a:t>目标：实现快速读出、高精度测量粲、底强子（</a:t>
            </a:r>
            <a:r>
              <a:rPr lang="en-US" altLang="zh-CN" sz="2400" b="1" dirty="0" err="1">
                <a:latin typeface="华文楷体"/>
                <a:ea typeface="华文楷体"/>
                <a:cs typeface="华文楷体"/>
              </a:rPr>
              <a:t>B</a:t>
            </a:r>
            <a:r>
              <a:rPr lang="en-US" altLang="zh-CN" sz="2400" b="1" baseline="-25000" dirty="0" err="1">
                <a:latin typeface="华文楷体"/>
                <a:ea typeface="华文楷体"/>
                <a:cs typeface="华文楷体"/>
              </a:rPr>
              <a:t>s</a:t>
            </a:r>
            <a:r>
              <a:rPr lang="en-US" altLang="zh-CN" sz="2400" b="1" dirty="0">
                <a:latin typeface="华文楷体"/>
                <a:ea typeface="华文楷体"/>
                <a:cs typeface="华文楷体"/>
              </a:rPr>
              <a:t>,  </a:t>
            </a:r>
            <a:r>
              <a:rPr lang="en-US" altLang="zh-CN" sz="2400" b="1" dirty="0" err="1">
                <a:latin typeface="华文楷体"/>
                <a:ea typeface="华文楷体"/>
                <a:cs typeface="华文楷体"/>
              </a:rPr>
              <a:t>B</a:t>
            </a:r>
            <a:r>
              <a:rPr lang="en-US" altLang="zh-CN" sz="2400" b="1" baseline="-25000" dirty="0" err="1">
                <a:latin typeface="华文楷体"/>
                <a:ea typeface="华文楷体"/>
                <a:cs typeface="华文楷体"/>
              </a:rPr>
              <a:t>c</a:t>
            </a:r>
            <a:r>
              <a:rPr lang="zh-CN" altLang="en-US" sz="2400" b="1" dirty="0">
                <a:latin typeface="华文楷体"/>
                <a:ea typeface="华文楷体"/>
                <a:cs typeface="华文楷体"/>
              </a:rPr>
              <a:t>，</a:t>
            </a:r>
            <a:r>
              <a:rPr lang="en-US" altLang="zh-CN" sz="2400" b="1" dirty="0" err="1">
                <a:latin typeface="华文楷体"/>
                <a:ea typeface="华文楷体"/>
                <a:cs typeface="华文楷体"/>
              </a:rPr>
              <a:t>Λ</a:t>
            </a:r>
            <a:r>
              <a:rPr lang="en-US" altLang="zh-CN" sz="2400" b="1" baseline="-25000" dirty="0" err="1">
                <a:latin typeface="华文楷体"/>
                <a:ea typeface="华文楷体"/>
                <a:cs typeface="华文楷体"/>
              </a:rPr>
              <a:t>b</a:t>
            </a:r>
            <a:r>
              <a:rPr lang="zh-CN" altLang="en-US" sz="2400" b="1" dirty="0">
                <a:latin typeface="华文楷体"/>
                <a:ea typeface="华文楷体"/>
                <a:cs typeface="华文楷体"/>
              </a:rPr>
              <a:t> </a:t>
            </a:r>
            <a:r>
              <a:rPr lang="zh-CN" altLang="en-US" sz="2400" b="1" dirty="0" smtClean="0">
                <a:latin typeface="华文楷体"/>
                <a:ea typeface="华文楷体"/>
                <a:cs typeface="华文楷体"/>
              </a:rPr>
              <a:t>）</a:t>
            </a:r>
            <a:endParaRPr lang="en-US" altLang="zh-CN" sz="2400" b="1" dirty="0" smtClean="0">
              <a:latin typeface="华文楷体"/>
              <a:ea typeface="华文楷体"/>
              <a:cs typeface="华文楷体"/>
            </a:endParaRPr>
          </a:p>
          <a:p>
            <a:pPr algn="ctr"/>
            <a:r>
              <a:rPr lang="zh-CN" altLang="en-US" sz="2400" b="1" dirty="0" smtClean="0">
                <a:latin typeface="华文楷体"/>
                <a:ea typeface="华文楷体"/>
                <a:cs typeface="华文楷体"/>
              </a:rPr>
              <a:t>和重夸</a:t>
            </a:r>
            <a:r>
              <a:rPr lang="zh-CN" altLang="en-US" sz="2400" b="1" dirty="0">
                <a:latin typeface="华文楷体"/>
                <a:ea typeface="华文楷体"/>
                <a:cs typeface="华文楷体"/>
              </a:rPr>
              <a:t>克偶素，喷注结构以及奇特粒子性质</a:t>
            </a:r>
          </a:p>
        </p:txBody>
      </p:sp>
      <p:pic>
        <p:nvPicPr>
          <p:cNvPr id="51208" name="Picture 3" descr="its_layout_rev2.jpg"/>
          <p:cNvPicPr>
            <a:picLocks noChangeAspect="1"/>
          </p:cNvPicPr>
          <p:nvPr/>
        </p:nvPicPr>
        <p:blipFill>
          <a:blip r:embed="rId4">
            <a:extLst>
              <a:ext uri="{28A0092B-C50C-407E-A947-70E740481C1C}">
                <a14:useLocalDpi xmlns:a14="http://schemas.microsoft.com/office/drawing/2010/main" val="0"/>
              </a:ext>
            </a:extLst>
          </a:blip>
          <a:srcRect r="11072"/>
          <a:stretch>
            <a:fillRect/>
          </a:stretch>
        </p:blipFill>
        <p:spPr bwMode="auto">
          <a:xfrm>
            <a:off x="6350" y="2298700"/>
            <a:ext cx="48037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0438" y="2279650"/>
            <a:ext cx="42672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矩形 4"/>
          <p:cNvSpPr>
            <a:spLocks noChangeArrowheads="1"/>
          </p:cNvSpPr>
          <p:nvPr/>
        </p:nvSpPr>
        <p:spPr bwMode="auto">
          <a:xfrm>
            <a:off x="4800600" y="1749425"/>
            <a:ext cx="42037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zh-CN" sz="1500" b="1">
                <a:solidFill>
                  <a:srgbClr val="0000FF"/>
                </a:solidFill>
                <a:latin typeface="华文楷体" charset="0"/>
                <a:ea typeface="华文楷体" charset="0"/>
              </a:rPr>
              <a:t>2019</a:t>
            </a:r>
            <a:r>
              <a:rPr lang="zh-CN" altLang="en-US" sz="1500" b="1">
                <a:solidFill>
                  <a:srgbClr val="0000FF"/>
                </a:solidFill>
                <a:latin typeface="华文楷体" charset="0"/>
                <a:ea typeface="华文楷体" charset="0"/>
              </a:rPr>
              <a:t>年中完成芯片模块建造，</a:t>
            </a:r>
            <a:r>
              <a:rPr lang="en-US" altLang="zh-CN" sz="1500" b="1">
                <a:solidFill>
                  <a:srgbClr val="0000FF"/>
                </a:solidFill>
                <a:latin typeface="华文楷体" charset="0"/>
                <a:ea typeface="华文楷体" charset="0"/>
              </a:rPr>
              <a:t>2020</a:t>
            </a:r>
            <a:r>
              <a:rPr lang="zh-CN" altLang="en-US" sz="1500" b="1">
                <a:solidFill>
                  <a:srgbClr val="0000FF"/>
                </a:solidFill>
                <a:latin typeface="华文楷体" charset="0"/>
                <a:ea typeface="华文楷体" charset="0"/>
              </a:rPr>
              <a:t>底完成安装调试和刻度，</a:t>
            </a:r>
            <a:r>
              <a:rPr lang="en-US" altLang="zh-CN" sz="1500" b="1">
                <a:solidFill>
                  <a:srgbClr val="0000FF"/>
                </a:solidFill>
                <a:latin typeface="华文楷体" charset="0"/>
                <a:ea typeface="华文楷体" charset="0"/>
              </a:rPr>
              <a:t>2021</a:t>
            </a:r>
            <a:r>
              <a:rPr lang="zh-CN" altLang="en-US" sz="1500" b="1">
                <a:solidFill>
                  <a:srgbClr val="0000FF"/>
                </a:solidFill>
                <a:latin typeface="华文楷体" charset="0"/>
                <a:ea typeface="华文楷体" charset="0"/>
              </a:rPr>
              <a:t>年初投入运行取数</a:t>
            </a:r>
            <a:endParaRPr lang="en-US" altLang="zh-CN" sz="1500" b="1">
              <a:solidFill>
                <a:srgbClr val="0000FF"/>
              </a:solidFill>
              <a:latin typeface="华文楷体" charset="0"/>
              <a:ea typeface="华文楷体" charset="0"/>
            </a:endParaRPr>
          </a:p>
        </p:txBody>
      </p:sp>
      <p:sp>
        <p:nvSpPr>
          <p:cNvPr id="51211" name="矩形 4"/>
          <p:cNvSpPr>
            <a:spLocks noChangeArrowheads="1"/>
          </p:cNvSpPr>
          <p:nvPr/>
        </p:nvSpPr>
        <p:spPr bwMode="auto">
          <a:xfrm>
            <a:off x="5026025" y="5480050"/>
            <a:ext cx="38195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zh-CN" sz="1500" b="1">
                <a:solidFill>
                  <a:srgbClr val="0000FF"/>
                </a:solidFill>
                <a:latin typeface="华文楷体" charset="0"/>
                <a:ea typeface="华文楷体" charset="0"/>
              </a:rPr>
              <a:t>CCNU 1000</a:t>
            </a:r>
            <a:r>
              <a:rPr lang="zh-CN" altLang="en-US" sz="1500" b="1">
                <a:solidFill>
                  <a:srgbClr val="0000FF"/>
                </a:solidFill>
                <a:latin typeface="华文楷体" charset="0"/>
                <a:ea typeface="华文楷体" charset="0"/>
              </a:rPr>
              <a:t>级净室及芯片模块建造实验室</a:t>
            </a:r>
            <a:endParaRPr lang="en-US" altLang="zh-CN" sz="1500" b="1">
              <a:solidFill>
                <a:srgbClr val="0000FF"/>
              </a:solidFill>
              <a:latin typeface="华文楷体" charset="0"/>
              <a:ea typeface="华文楷体" charset="0"/>
            </a:endParaRPr>
          </a:p>
        </p:txBody>
      </p:sp>
    </p:spTree>
    <p:extLst>
      <p:ext uri="{BB962C8B-B14F-4D97-AF65-F5344CB8AC3E}">
        <p14:creationId xmlns:p14="http://schemas.microsoft.com/office/powerpoint/2010/main" val="18304986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7B89DC-E80F-45CB-9EAA-95FB8D9460B1}" type="slidenum">
              <a:rPr lang="zh-CN" altLang="en-US" smtClean="0"/>
              <a:t>34</a:t>
            </a:fld>
            <a:endParaRPr lang="zh-CN" altLang="en-US"/>
          </a:p>
        </p:txBody>
      </p:sp>
      <p:sp>
        <p:nvSpPr>
          <p:cNvPr id="2" name="矩形 1"/>
          <p:cNvSpPr/>
          <p:nvPr/>
        </p:nvSpPr>
        <p:spPr>
          <a:xfrm>
            <a:off x="0" y="70011"/>
            <a:ext cx="9099233" cy="707886"/>
          </a:xfrm>
          <a:prstGeom prst="rect">
            <a:avLst/>
          </a:prstGeom>
        </p:spPr>
        <p:txBody>
          <a:bodyPr wrap="square">
            <a:spAutoFit/>
          </a:bodyPr>
          <a:lstStyle/>
          <a:p>
            <a:pPr algn="ctr"/>
            <a:r>
              <a:rPr lang="en-US" altLang="zh-CN" sz="4000" b="1" dirty="0" smtClean="0">
                <a:latin typeface="Times New Roman" pitchFamily="18" charset="0"/>
                <a:cs typeface="Times New Roman" pitchFamily="18" charset="0"/>
              </a:rPr>
              <a:t>ATLAS </a:t>
            </a:r>
            <a:r>
              <a:rPr lang="en-US" altLang="zh-CN" sz="4000" b="1" dirty="0">
                <a:latin typeface="Times New Roman" pitchFamily="18" charset="0"/>
                <a:cs typeface="Times New Roman" pitchFamily="18" charset="0"/>
              </a:rPr>
              <a:t>Phase I : Muon </a:t>
            </a:r>
            <a:r>
              <a:rPr lang="en-US" altLang="zh-CN" sz="4000" b="1" dirty="0" smtClean="0">
                <a:latin typeface="Times New Roman" pitchFamily="18" charset="0"/>
                <a:cs typeface="Times New Roman" pitchFamily="18" charset="0"/>
              </a:rPr>
              <a:t>NSW  Upgrade </a:t>
            </a:r>
            <a:r>
              <a:rPr lang="zh-CN" altLang="en-US" sz="4000" b="1" dirty="0" smtClean="0">
                <a:latin typeface="黑体" pitchFamily="49" charset="-122"/>
                <a:ea typeface="黑体" pitchFamily="49" charset="-122"/>
                <a:cs typeface="Times New Roman" pitchFamily="18" charset="0"/>
              </a:rPr>
              <a:t> </a:t>
            </a:r>
            <a:endParaRPr lang="en-US" altLang="zh-CN" sz="4000" b="1" baseline="30000" dirty="0">
              <a:latin typeface="黑体" pitchFamily="49" charset="-122"/>
              <a:ea typeface="黑体" pitchFamily="49" charset="-122"/>
            </a:endParaRPr>
          </a:p>
        </p:txBody>
      </p:sp>
      <p:grpSp>
        <p:nvGrpSpPr>
          <p:cNvPr id="8" name="组合 7"/>
          <p:cNvGrpSpPr/>
          <p:nvPr/>
        </p:nvGrpSpPr>
        <p:grpSpPr>
          <a:xfrm>
            <a:off x="100145" y="1615156"/>
            <a:ext cx="3184493" cy="2537661"/>
            <a:chOff x="-77271" y="840529"/>
            <a:chExt cx="4080762" cy="2412483"/>
          </a:xfrm>
        </p:grpSpPr>
        <p:pic>
          <p:nvPicPr>
            <p:cNvPr id="9" name="Picture 2"/>
            <p:cNvPicPr>
              <a:picLocks noChangeAspect="1" noChangeArrowheads="1"/>
            </p:cNvPicPr>
            <p:nvPr/>
          </p:nvPicPr>
          <p:blipFill>
            <a:blip r:embed="rId2" cstate="print"/>
            <a:srcRect/>
            <a:stretch>
              <a:fillRect/>
            </a:stretch>
          </p:blipFill>
          <p:spPr bwMode="auto">
            <a:xfrm>
              <a:off x="-77271" y="840529"/>
              <a:ext cx="4080762" cy="2412483"/>
            </a:xfrm>
            <a:prstGeom prst="rect">
              <a:avLst/>
            </a:prstGeom>
            <a:noFill/>
            <a:ln w="9525">
              <a:noFill/>
              <a:miter lim="800000"/>
              <a:headEnd/>
              <a:tailEnd/>
            </a:ln>
          </p:spPr>
        </p:pic>
        <p:sp>
          <p:nvSpPr>
            <p:cNvPr id="10" name="椭圆 9"/>
            <p:cNvSpPr/>
            <p:nvPr/>
          </p:nvSpPr>
          <p:spPr>
            <a:xfrm>
              <a:off x="1247966" y="1853293"/>
              <a:ext cx="361142" cy="1295739"/>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630668" y="2809931"/>
              <a:ext cx="2307238" cy="263335"/>
            </a:xfrm>
            <a:prstGeom prst="rect">
              <a:avLst/>
            </a:prstGeom>
            <a:solidFill>
              <a:schemeClr val="bg1"/>
            </a:solidFill>
          </p:spPr>
          <p:txBody>
            <a:bodyPr wrap="none" rtlCol="0">
              <a:spAutoFit/>
            </a:bodyPr>
            <a:lstStyle/>
            <a:p>
              <a:r>
                <a:rPr lang="en-US" altLang="zh-CN" sz="1200" b="1" dirty="0" smtClean="0">
                  <a:latin typeface="Times New Roman" panose="02020603050405020304" pitchFamily="18" charset="0"/>
                  <a:cs typeface="Times New Roman" panose="02020603050405020304" pitchFamily="18" charset="0"/>
                </a:rPr>
                <a:t>NSW(New Small Wheel)</a:t>
              </a:r>
              <a:endParaRPr lang="zh-CN" altLang="en-US" sz="1200" b="1" dirty="0">
                <a:latin typeface="Times New Roman" panose="02020603050405020304" pitchFamily="18" charset="0"/>
                <a:cs typeface="Times New Roman" panose="02020603050405020304" pitchFamily="18" charset="0"/>
              </a:endParaRPr>
            </a:p>
          </p:txBody>
        </p:sp>
      </p:grpSp>
      <p:pic>
        <p:nvPicPr>
          <p:cNvPr id="12" name="图片 11"/>
          <p:cNvPicPr>
            <a:picLocks noChangeAspect="1"/>
          </p:cNvPicPr>
          <p:nvPr/>
        </p:nvPicPr>
        <p:blipFill>
          <a:blip r:embed="rId3"/>
          <a:stretch>
            <a:fillRect/>
          </a:stretch>
        </p:blipFill>
        <p:spPr>
          <a:xfrm>
            <a:off x="5324676" y="4705968"/>
            <a:ext cx="3884600" cy="1473984"/>
          </a:xfrm>
          <a:prstGeom prst="rect">
            <a:avLst/>
          </a:prstGeom>
        </p:spPr>
      </p:pic>
      <p:pic>
        <p:nvPicPr>
          <p:cNvPr id="14" name="Picture 3" descr="E:\zhucg\来自HUAWEI MT7-TL10的相册备份\2016年03月\IMG_20160330_100621.jpg"/>
          <p:cNvPicPr>
            <a:picLocks noChangeAspect="1" noChangeArrowheads="1"/>
          </p:cNvPicPr>
          <p:nvPr/>
        </p:nvPicPr>
        <p:blipFill>
          <a:blip r:embed="rId4" cstate="print"/>
          <a:srcRect t="32256" r="6041" b="3531"/>
          <a:stretch>
            <a:fillRect/>
          </a:stretch>
        </p:blipFill>
        <p:spPr bwMode="auto">
          <a:xfrm>
            <a:off x="3527383" y="2403331"/>
            <a:ext cx="2873423" cy="1764024"/>
          </a:xfrm>
          <a:prstGeom prst="rect">
            <a:avLst/>
          </a:prstGeom>
          <a:noFill/>
        </p:spPr>
      </p:pic>
      <p:sp>
        <p:nvSpPr>
          <p:cNvPr id="4" name="矩形 3"/>
          <p:cNvSpPr/>
          <p:nvPr/>
        </p:nvSpPr>
        <p:spPr>
          <a:xfrm>
            <a:off x="3157430" y="1264577"/>
            <a:ext cx="3749744" cy="400110"/>
          </a:xfrm>
          <a:prstGeom prst="rect">
            <a:avLst/>
          </a:prstGeom>
        </p:spPr>
        <p:txBody>
          <a:bodyPr wrap="none">
            <a:spAutoFit/>
          </a:bodyPr>
          <a:lstStyle/>
          <a:p>
            <a:pPr marL="342900" indent="-342900">
              <a:buClr>
                <a:schemeClr val="tx1"/>
              </a:buClr>
              <a:buFont typeface="Wingdings" panose="05000000000000000000" pitchFamily="2" charset="2"/>
              <a:buChar char="l"/>
            </a:pPr>
            <a:r>
              <a:rPr lang="en-US" altLang="zh-CN" sz="2000" dirty="0" smtClean="0">
                <a:latin typeface="Times New Roman" panose="02020603050405020304" pitchFamily="18" charset="0"/>
                <a:cs typeface="Times New Roman" panose="02020603050405020304" pitchFamily="18" charset="0"/>
              </a:rPr>
              <a:t>sTGC mass production @ SDU</a:t>
            </a:r>
            <a:endParaRPr lang="zh-CN" altLang="en-US" sz="2000" dirty="0"/>
          </a:p>
        </p:txBody>
      </p:sp>
      <p:sp>
        <p:nvSpPr>
          <p:cNvPr id="17" name="文本框 16"/>
          <p:cNvSpPr txBox="1"/>
          <p:nvPr/>
        </p:nvSpPr>
        <p:spPr>
          <a:xfrm>
            <a:off x="5" y="839321"/>
            <a:ext cx="9251251" cy="400110"/>
          </a:xfrm>
          <a:prstGeom prst="rect">
            <a:avLst/>
          </a:prstGeom>
          <a:noFill/>
        </p:spPr>
        <p:txBody>
          <a:bodyPr wrap="none" rtlCol="0">
            <a:spAutoFit/>
          </a:bodyPr>
          <a:lstStyle/>
          <a:p>
            <a:pPr marL="342900" indent="-342900">
              <a:buFont typeface="Wingdings" panose="05000000000000000000" pitchFamily="2" charset="2"/>
              <a:buChar char="l"/>
            </a:pPr>
            <a:r>
              <a:rPr lang="en-US" altLang="zh-CN" sz="2000" dirty="0" smtClean="0">
                <a:latin typeface="Times New Roman" panose="02020603050405020304" pitchFamily="18" charset="0"/>
                <a:cs typeface="Times New Roman" panose="02020603050405020304" pitchFamily="18" charset="0"/>
              </a:rPr>
              <a:t>China contribution: </a:t>
            </a:r>
            <a:r>
              <a:rPr lang="en-US" altLang="zh-CN" sz="2000" b="1" dirty="0" smtClean="0">
                <a:solidFill>
                  <a:srgbClr val="C00000"/>
                </a:solidFill>
                <a:latin typeface="Times New Roman" panose="02020603050405020304" pitchFamily="18" charset="0"/>
                <a:cs typeface="Times New Roman" panose="02020603050405020304" pitchFamily="18" charset="0"/>
              </a:rPr>
              <a:t>128</a:t>
            </a:r>
            <a:r>
              <a:rPr lang="en-US" altLang="zh-CN" sz="2000" dirty="0" smtClean="0">
                <a:latin typeface="Times New Roman" panose="02020603050405020304" pitchFamily="18" charset="0"/>
                <a:cs typeface="Times New Roman" panose="02020603050405020304" pitchFamily="18" charset="0"/>
              </a:rPr>
              <a:t> </a:t>
            </a:r>
            <a:r>
              <a:rPr lang="en-US" altLang="zh-CN" sz="2000" b="1" dirty="0" smtClean="0">
                <a:solidFill>
                  <a:srgbClr val="0000FF"/>
                </a:solidFill>
                <a:latin typeface="Times New Roman" panose="02020603050405020304" pitchFamily="18" charset="0"/>
                <a:cs typeface="Times New Roman" panose="02020603050405020304" pitchFamily="18" charset="0"/>
              </a:rPr>
              <a:t>sTGC</a:t>
            </a:r>
            <a:r>
              <a:rPr lang="en-US" altLang="zh-CN" sz="2000" dirty="0" smtClean="0">
                <a:latin typeface="Times New Roman" panose="02020603050405020304" pitchFamily="18" charset="0"/>
                <a:cs typeface="Times New Roman" panose="02020603050405020304" pitchFamily="18" charset="0"/>
              </a:rPr>
              <a:t> QS2 chambers @ SDU + </a:t>
            </a:r>
            <a:r>
              <a:rPr lang="en-US" altLang="zh-CN" sz="2000" b="1" dirty="0" smtClean="0">
                <a:solidFill>
                  <a:srgbClr val="C00000"/>
                </a:solidFill>
                <a:latin typeface="Times New Roman" panose="02020603050405020304" pitchFamily="18" charset="0"/>
                <a:cs typeface="Times New Roman" panose="02020603050405020304" pitchFamily="18" charset="0"/>
              </a:rPr>
              <a:t>1840</a:t>
            </a:r>
            <a:r>
              <a:rPr lang="en-US" altLang="zh-CN" sz="2000" dirty="0" smtClean="0">
                <a:latin typeface="Times New Roman" panose="02020603050405020304" pitchFamily="18" charset="0"/>
                <a:cs typeface="Times New Roman" panose="02020603050405020304" pitchFamily="18" charset="0"/>
              </a:rPr>
              <a:t> </a:t>
            </a:r>
            <a:r>
              <a:rPr lang="en-US" altLang="zh-CN" sz="2000" b="1" dirty="0" smtClean="0">
                <a:solidFill>
                  <a:srgbClr val="0000FF"/>
                </a:solidFill>
                <a:latin typeface="Times New Roman" panose="02020603050405020304" pitchFamily="18" charset="0"/>
                <a:cs typeface="Times New Roman" panose="02020603050405020304" pitchFamily="18" charset="0"/>
              </a:rPr>
              <a:t>FEB </a:t>
            </a:r>
            <a:r>
              <a:rPr lang="en-US" altLang="zh-CN" sz="2000" dirty="0" smtClean="0">
                <a:latin typeface="Times New Roman" panose="02020603050405020304" pitchFamily="18" charset="0"/>
                <a:cs typeface="Times New Roman" panose="02020603050405020304" pitchFamily="18" charset="0"/>
              </a:rPr>
              <a:t>boards @ USTC</a:t>
            </a:r>
            <a:endParaRPr lang="zh-CN" altLang="en-US" sz="2000" dirty="0">
              <a:latin typeface="Times New Roman" panose="02020603050405020304" pitchFamily="18" charset="0"/>
              <a:cs typeface="Times New Roman" panose="02020603050405020304" pitchFamily="18" charset="0"/>
            </a:endParaRPr>
          </a:p>
        </p:txBody>
      </p:sp>
      <p:pic>
        <p:nvPicPr>
          <p:cNvPr id="19" name="内容占位符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807718" y="2088548"/>
            <a:ext cx="1799109" cy="2393597"/>
          </a:xfrm>
          <a:prstGeom prst="rect">
            <a:avLst/>
          </a:prstGeom>
          <a:scene3d>
            <a:camera prst="orthographicFront">
              <a:rot lat="0" lon="20999997" rev="0"/>
            </a:camera>
            <a:lightRig rig="threePt" dir="t"/>
          </a:scene3d>
        </p:spPr>
      </p:pic>
      <p:sp>
        <p:nvSpPr>
          <p:cNvPr id="5" name="文本框 4"/>
          <p:cNvSpPr txBox="1"/>
          <p:nvPr/>
        </p:nvSpPr>
        <p:spPr>
          <a:xfrm>
            <a:off x="3339469" y="1664691"/>
            <a:ext cx="4326826" cy="747897"/>
          </a:xfrm>
          <a:prstGeom prst="rect">
            <a:avLst/>
          </a:prstGeom>
          <a:noFill/>
        </p:spPr>
        <p:txBody>
          <a:bodyPr wrap="none" rtlCol="0">
            <a:spAutoFit/>
          </a:bodyPr>
          <a:lstStyle/>
          <a:p>
            <a:pPr marL="285750" indent="-285750">
              <a:lnSpc>
                <a:spcPct val="120000"/>
              </a:lnSpc>
              <a:buFont typeface="Wingdings" panose="05000000000000000000" pitchFamily="2" charset="2"/>
              <a:buChar char="ü"/>
            </a:pPr>
            <a:r>
              <a:rPr kumimoji="1" lang="en-US" altLang="zh-CN" dirty="0">
                <a:latin typeface="Times New Roman" panose="02020603050405020304" pitchFamily="18" charset="0"/>
                <a:cs typeface="Times New Roman" panose="02020603050405020304" pitchFamily="18" charset="0"/>
              </a:rPr>
              <a:t>10% of </a:t>
            </a:r>
            <a:r>
              <a:rPr kumimoji="1" lang="en-US" altLang="zh-CN" dirty="0" smtClean="0">
                <a:latin typeface="Times New Roman" panose="02020603050405020304" pitchFamily="18" charset="0"/>
                <a:cs typeface="Times New Roman" panose="02020603050405020304" pitchFamily="18" charset="0"/>
              </a:rPr>
              <a:t>chambers have been made; </a:t>
            </a:r>
          </a:p>
          <a:p>
            <a:pPr marL="285750" indent="-285750">
              <a:lnSpc>
                <a:spcPct val="120000"/>
              </a:lnSpc>
              <a:buFont typeface="Wingdings" panose="05000000000000000000" pitchFamily="2" charset="2"/>
              <a:buChar char="ü"/>
            </a:pPr>
            <a:r>
              <a:rPr kumimoji="1" lang="en-US" altLang="zh-CN" dirty="0" smtClean="0">
                <a:latin typeface="Times New Roman" panose="02020603050405020304" pitchFamily="18" charset="0"/>
                <a:cs typeface="Times New Roman" panose="02020603050405020304" pitchFamily="18" charset="0"/>
              </a:rPr>
              <a:t>Installation </a:t>
            </a:r>
            <a:r>
              <a:rPr kumimoji="1" lang="en-US" altLang="zh-CN" dirty="0">
                <a:latin typeface="Times New Roman" panose="02020603050405020304" pitchFamily="18" charset="0"/>
                <a:cs typeface="Times New Roman" panose="02020603050405020304" pitchFamily="18" charset="0"/>
              </a:rPr>
              <a:t>will </a:t>
            </a:r>
            <a:r>
              <a:rPr kumimoji="1" lang="en-US" altLang="zh-CN" dirty="0" smtClean="0">
                <a:latin typeface="Times New Roman" panose="02020603050405020304" pitchFamily="18" charset="0"/>
                <a:cs typeface="Times New Roman" panose="02020603050405020304" pitchFamily="18" charset="0"/>
              </a:rPr>
              <a:t>extend </a:t>
            </a:r>
            <a:r>
              <a:rPr kumimoji="1" lang="en-US" altLang="zh-CN" dirty="0">
                <a:latin typeface="Times New Roman" panose="02020603050405020304" pitchFamily="18" charset="0"/>
                <a:cs typeface="Times New Roman" panose="02020603050405020304" pitchFamily="18" charset="0"/>
              </a:rPr>
              <a:t>to </a:t>
            </a:r>
            <a:r>
              <a:rPr kumimoji="1" lang="en-US" altLang="zh-CN" dirty="0" smtClean="0">
                <a:latin typeface="Times New Roman" panose="02020603050405020304" pitchFamily="18" charset="0"/>
                <a:cs typeface="Times New Roman" panose="02020603050405020304" pitchFamily="18" charset="0"/>
              </a:rPr>
              <a:t>the end </a:t>
            </a:r>
            <a:r>
              <a:rPr kumimoji="1" lang="en-US" altLang="zh-CN" dirty="0">
                <a:latin typeface="Times New Roman" panose="02020603050405020304" pitchFamily="18" charset="0"/>
                <a:cs typeface="Times New Roman" panose="02020603050405020304" pitchFamily="18" charset="0"/>
              </a:rPr>
              <a:t>of 2020</a:t>
            </a:r>
            <a:endParaRPr lang="zh-CN" altLang="en-US" dirty="0">
              <a:latin typeface="Times New Roman" panose="02020603050405020304" pitchFamily="18" charset="0"/>
              <a:cs typeface="Times New Roman" panose="02020603050405020304" pitchFamily="18" charset="0"/>
            </a:endParaRPr>
          </a:p>
        </p:txBody>
      </p:sp>
      <p:sp>
        <p:nvSpPr>
          <p:cNvPr id="22" name="矩形 21"/>
          <p:cNvSpPr/>
          <p:nvPr/>
        </p:nvSpPr>
        <p:spPr>
          <a:xfrm>
            <a:off x="2" y="4602005"/>
            <a:ext cx="4070345" cy="400110"/>
          </a:xfrm>
          <a:prstGeom prst="rect">
            <a:avLst/>
          </a:prstGeom>
        </p:spPr>
        <p:txBody>
          <a:bodyPr wrap="none">
            <a:spAutoFit/>
          </a:bodyPr>
          <a:lstStyle/>
          <a:p>
            <a:pPr marL="342900" indent="-342900">
              <a:buClr>
                <a:schemeClr val="tx1"/>
              </a:buClr>
              <a:buFont typeface="Wingdings" panose="05000000000000000000" pitchFamily="2" charset="2"/>
              <a:buChar char="l"/>
            </a:pPr>
            <a:r>
              <a:rPr lang="en-US" altLang="zh-CN" sz="2000" dirty="0" smtClean="0">
                <a:latin typeface="Times New Roman" panose="02020603050405020304" pitchFamily="18" charset="0"/>
                <a:cs typeface="Times New Roman" panose="02020603050405020304" pitchFamily="18" charset="0"/>
              </a:rPr>
              <a:t>Front-End readout board @ USTC</a:t>
            </a:r>
            <a:endParaRPr lang="zh-CN" altLang="en-US" sz="2000" dirty="0"/>
          </a:p>
        </p:txBody>
      </p:sp>
      <p:sp>
        <p:nvSpPr>
          <p:cNvPr id="23" name="文本框 22"/>
          <p:cNvSpPr txBox="1"/>
          <p:nvPr/>
        </p:nvSpPr>
        <p:spPr>
          <a:xfrm>
            <a:off x="100144" y="5002117"/>
            <a:ext cx="5327099" cy="1080296"/>
          </a:xfrm>
          <a:prstGeom prst="rect">
            <a:avLst/>
          </a:prstGeom>
          <a:noFill/>
        </p:spPr>
        <p:txBody>
          <a:bodyPr wrap="none" rtlCol="0">
            <a:spAutoFit/>
          </a:bodyPr>
          <a:lstStyle/>
          <a:p>
            <a:pPr marL="285750" indent="-285750">
              <a:lnSpc>
                <a:spcPct val="120000"/>
              </a:lnSpc>
              <a:buFont typeface="Wingdings" panose="05000000000000000000" pitchFamily="2" charset="2"/>
              <a:buChar char="ü"/>
            </a:pPr>
            <a:r>
              <a:rPr kumimoji="1" lang="en-US" altLang="zh-CN" dirty="0" smtClean="0">
                <a:latin typeface="Times New Roman" panose="02020603050405020304" pitchFamily="18" charset="0"/>
                <a:cs typeface="Times New Roman" panose="02020603050405020304" pitchFamily="18" charset="0"/>
              </a:rPr>
              <a:t>Version 2.3 is evolving and be tested in trigger chain</a:t>
            </a:r>
          </a:p>
          <a:p>
            <a:pPr marL="285750" indent="-285750">
              <a:lnSpc>
                <a:spcPct val="120000"/>
              </a:lnSpc>
              <a:buFont typeface="Wingdings" panose="05000000000000000000" pitchFamily="2" charset="2"/>
              <a:buChar char="ü"/>
            </a:pPr>
            <a:r>
              <a:rPr kumimoji="1" lang="en-US" altLang="zh-CN" dirty="0" smtClean="0">
                <a:latin typeface="Times New Roman" panose="02020603050405020304" pitchFamily="18" charset="0"/>
                <a:cs typeface="Times New Roman" panose="02020603050405020304" pitchFamily="18" charset="0"/>
              </a:rPr>
              <a:t>Finalization is pending for ATLAS ASIC decisions</a:t>
            </a:r>
          </a:p>
          <a:p>
            <a:pPr marL="285750" indent="-285750">
              <a:lnSpc>
                <a:spcPct val="120000"/>
              </a:lnSpc>
              <a:buFont typeface="Wingdings" panose="05000000000000000000" pitchFamily="2" charset="2"/>
              <a:buChar char="ü"/>
            </a:pPr>
            <a:r>
              <a:rPr kumimoji="1" lang="en-US" altLang="zh-CN" dirty="0" smtClean="0">
                <a:latin typeface="Times New Roman" panose="02020603050405020304" pitchFamily="18" charset="0"/>
                <a:cs typeface="Times New Roman" panose="02020603050405020304" pitchFamily="18" charset="0"/>
              </a:rPr>
              <a:t>FEB mass production could match sTGC schedule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22914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R&amp;D for particle detection</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35</a:t>
            </a:fld>
            <a:endParaRPr lang="en-US" dirty="0"/>
          </a:p>
        </p:txBody>
      </p:sp>
      <p:pic>
        <p:nvPicPr>
          <p:cNvPr id="5" name="Picture 4"/>
          <p:cNvPicPr>
            <a:picLocks noChangeAspect="1"/>
          </p:cNvPicPr>
          <p:nvPr/>
        </p:nvPicPr>
        <p:blipFill>
          <a:blip r:embed="rId2"/>
          <a:stretch>
            <a:fillRect/>
          </a:stretch>
        </p:blipFill>
        <p:spPr>
          <a:xfrm>
            <a:off x="288699" y="1237213"/>
            <a:ext cx="1935859" cy="1689477"/>
          </a:xfrm>
          <a:prstGeom prst="rect">
            <a:avLst/>
          </a:prstGeom>
        </p:spPr>
      </p:pic>
      <p:sp>
        <p:nvSpPr>
          <p:cNvPr id="6" name="Rectangle 5"/>
          <p:cNvSpPr/>
          <p:nvPr/>
        </p:nvSpPr>
        <p:spPr>
          <a:xfrm>
            <a:off x="78799" y="2873856"/>
            <a:ext cx="2461060" cy="646331"/>
          </a:xfrm>
          <a:prstGeom prst="rect">
            <a:avLst/>
          </a:prstGeom>
        </p:spPr>
        <p:txBody>
          <a:bodyPr wrap="square">
            <a:spAutoFit/>
          </a:bodyPr>
          <a:lstStyle/>
          <a:p>
            <a:r>
              <a:rPr lang="en-US" dirty="0" smtClean="0"/>
              <a:t>180 nm </a:t>
            </a:r>
            <a:r>
              <a:rPr lang="en-US" dirty="0" err="1" smtClean="0"/>
              <a:t>CIS</a:t>
            </a:r>
            <a:r>
              <a:rPr lang="en-US" dirty="0" err="1"/>
              <a:t>高阻</a:t>
            </a:r>
            <a:r>
              <a:rPr lang="en-US" dirty="0" err="1" smtClean="0"/>
              <a:t>工艺</a:t>
            </a:r>
            <a:endParaRPr lang="sk-SK" b="1" dirty="0" smtClean="0">
              <a:latin typeface="+mj-lt"/>
            </a:endParaRPr>
          </a:p>
          <a:p>
            <a:r>
              <a:rPr lang="sk-SK" b="1" dirty="0" smtClean="0">
                <a:latin typeface="+mj-lt"/>
              </a:rPr>
              <a:t>3</a:t>
            </a:r>
            <a:r>
              <a:rPr lang="sk-SK" dirty="0">
                <a:latin typeface="+mj-lt"/>
              </a:rPr>
              <a:t>×</a:t>
            </a:r>
            <a:r>
              <a:rPr lang="sk-SK" b="1" dirty="0">
                <a:latin typeface="+mj-lt"/>
              </a:rPr>
              <a:t>3.3 </a:t>
            </a:r>
            <a:r>
              <a:rPr lang="sk-SK" b="1" dirty="0" smtClean="0">
                <a:latin typeface="+mj-lt"/>
              </a:rPr>
              <a:t>mm</a:t>
            </a:r>
            <a:r>
              <a:rPr lang="sk-SK" b="1" baseline="30000" dirty="0" smtClean="0">
                <a:latin typeface="+mj-lt"/>
              </a:rPr>
              <a:t>2</a:t>
            </a:r>
            <a:r>
              <a:rPr lang="sk-SK" b="1" dirty="0" smtClean="0">
                <a:latin typeface="+mj-lt"/>
              </a:rPr>
              <a:t>, 22x22 </a:t>
            </a:r>
            <a:r>
              <a:rPr lang="sk-SK" b="1" dirty="0" smtClean="0">
                <a:latin typeface="Symbol" charset="2"/>
                <a:cs typeface="Symbol" charset="2"/>
              </a:rPr>
              <a:t>m</a:t>
            </a:r>
            <a:r>
              <a:rPr lang="sk-SK" b="1" dirty="0" smtClean="0">
                <a:latin typeface="+mj-lt"/>
              </a:rPr>
              <a:t>m</a:t>
            </a:r>
            <a:r>
              <a:rPr lang="mr-IN" b="1" baseline="30000" dirty="0" smtClean="0">
                <a:latin typeface="+mj-lt"/>
              </a:rPr>
              <a:t>2</a:t>
            </a:r>
            <a:r>
              <a:rPr lang="sk-SK" b="1" dirty="0" smtClean="0">
                <a:latin typeface="+mj-lt"/>
              </a:rPr>
              <a:t> </a:t>
            </a:r>
            <a:endParaRPr lang="sk-SK" baseline="30000" dirty="0">
              <a:latin typeface="+mj-lt"/>
            </a:endParaRPr>
          </a:p>
        </p:txBody>
      </p:sp>
      <p:pic>
        <p:nvPicPr>
          <p:cNvPr id="7" name="Picture 6"/>
          <p:cNvPicPr>
            <a:picLocks noChangeAspect="1"/>
          </p:cNvPicPr>
          <p:nvPr/>
        </p:nvPicPr>
        <p:blipFill>
          <a:blip r:embed="rId3"/>
          <a:stretch>
            <a:fillRect/>
          </a:stretch>
        </p:blipFill>
        <p:spPr>
          <a:xfrm>
            <a:off x="2539859" y="1237213"/>
            <a:ext cx="1872993" cy="1658700"/>
          </a:xfrm>
          <a:prstGeom prst="rect">
            <a:avLst/>
          </a:prstGeom>
        </p:spPr>
      </p:pic>
      <p:sp>
        <p:nvSpPr>
          <p:cNvPr id="8" name="Rectangle 7"/>
          <p:cNvSpPr/>
          <p:nvPr/>
        </p:nvSpPr>
        <p:spPr>
          <a:xfrm>
            <a:off x="2667338" y="2936650"/>
            <a:ext cx="1595359" cy="369332"/>
          </a:xfrm>
          <a:prstGeom prst="rect">
            <a:avLst/>
          </a:prstGeom>
        </p:spPr>
        <p:txBody>
          <a:bodyPr wrap="none">
            <a:spAutoFit/>
          </a:bodyPr>
          <a:lstStyle/>
          <a:p>
            <a:r>
              <a:rPr lang="en-US" altLang="zh-TW" b="1" dirty="0" smtClean="0"/>
              <a:t>18.3x16.32cm</a:t>
            </a:r>
            <a:r>
              <a:rPr lang="en-US" altLang="zh-TW" b="1" baseline="30000" dirty="0" smtClean="0"/>
              <a:t>2</a:t>
            </a:r>
            <a:endParaRPr lang="en-US" baseline="30000" dirty="0"/>
          </a:p>
        </p:txBody>
      </p:sp>
      <p:pic>
        <p:nvPicPr>
          <p:cNvPr id="9" name="Picture 8"/>
          <p:cNvPicPr>
            <a:picLocks noChangeAspect="1"/>
          </p:cNvPicPr>
          <p:nvPr/>
        </p:nvPicPr>
        <p:blipFill>
          <a:blip r:embed="rId4"/>
          <a:stretch>
            <a:fillRect/>
          </a:stretch>
        </p:blipFill>
        <p:spPr>
          <a:xfrm>
            <a:off x="288699" y="3993266"/>
            <a:ext cx="2318121" cy="2095316"/>
          </a:xfrm>
          <a:prstGeom prst="rect">
            <a:avLst/>
          </a:prstGeom>
        </p:spPr>
      </p:pic>
      <p:sp>
        <p:nvSpPr>
          <p:cNvPr id="10" name="Rectangle 9"/>
          <p:cNvSpPr/>
          <p:nvPr/>
        </p:nvSpPr>
        <p:spPr>
          <a:xfrm>
            <a:off x="148580" y="6088582"/>
            <a:ext cx="3158252" cy="707886"/>
          </a:xfrm>
          <a:prstGeom prst="rect">
            <a:avLst/>
          </a:prstGeom>
        </p:spPr>
        <p:txBody>
          <a:bodyPr wrap="square">
            <a:spAutoFit/>
          </a:bodyPr>
          <a:lstStyle/>
          <a:p>
            <a:r>
              <a:rPr lang="en-US" altLang="zh-TW" sz="2000" dirty="0" smtClean="0">
                <a:latin typeface="+mj-lt"/>
              </a:rPr>
              <a:t>3</a:t>
            </a:r>
            <a:r>
              <a:rPr lang="zh-TW" altLang="en-US" sz="2000" dirty="0">
                <a:latin typeface="+mj-lt"/>
              </a:rPr>
              <a:t>层灵敏面积为</a:t>
            </a:r>
            <a:r>
              <a:rPr lang="en-US" altLang="zh-TW" sz="2000" b="1" dirty="0" smtClean="0">
                <a:latin typeface="+mj-lt"/>
              </a:rPr>
              <a:t>10x10cm</a:t>
            </a:r>
            <a:r>
              <a:rPr lang="en-US" altLang="zh-TW" sz="2000" b="1" baseline="30000" dirty="0" smtClean="0">
                <a:latin typeface="+mj-lt"/>
              </a:rPr>
              <a:t>2</a:t>
            </a:r>
            <a:endParaRPr lang="en-US" altLang="zh-TW" sz="2000" b="1" dirty="0" smtClean="0">
              <a:latin typeface="+mj-lt"/>
            </a:endParaRPr>
          </a:p>
          <a:p>
            <a:r>
              <a:rPr lang="mr-IN" sz="2000" dirty="0">
                <a:latin typeface="+mj-lt"/>
              </a:rPr>
              <a:t>位置</a:t>
            </a:r>
            <a:r>
              <a:rPr lang="mr-IN" sz="2000" dirty="0" smtClean="0">
                <a:latin typeface="+mj-lt"/>
              </a:rPr>
              <a:t>分辨</a:t>
            </a:r>
            <a:r>
              <a:rPr lang="mr-IN" sz="2000" dirty="0">
                <a:latin typeface="+mj-lt"/>
              </a:rPr>
              <a:t>:</a:t>
            </a:r>
            <a:r>
              <a:rPr lang="mr-IN" sz="2000" dirty="0" smtClean="0">
                <a:latin typeface="+mj-lt"/>
              </a:rPr>
              <a:t>100 </a:t>
            </a:r>
            <a:r>
              <a:rPr lang="mr-IN" sz="2000" b="1" dirty="0" smtClean="0">
                <a:latin typeface="+mj-lt"/>
              </a:rPr>
              <a:t>μm</a:t>
            </a:r>
            <a:endParaRPr lang="mr-IN" sz="2000" dirty="0">
              <a:latin typeface="+mj-lt"/>
            </a:endParaRPr>
          </a:p>
        </p:txBody>
      </p:sp>
      <p:pic>
        <p:nvPicPr>
          <p:cNvPr id="12" name="Picture 11"/>
          <p:cNvPicPr>
            <a:picLocks noChangeAspect="1"/>
          </p:cNvPicPr>
          <p:nvPr/>
        </p:nvPicPr>
        <p:blipFill>
          <a:blip r:embed="rId5"/>
          <a:stretch>
            <a:fillRect/>
          </a:stretch>
        </p:blipFill>
        <p:spPr>
          <a:xfrm>
            <a:off x="3322163" y="3975305"/>
            <a:ext cx="2257629" cy="1697302"/>
          </a:xfrm>
          <a:prstGeom prst="rect">
            <a:avLst/>
          </a:prstGeom>
        </p:spPr>
      </p:pic>
      <p:sp>
        <p:nvSpPr>
          <p:cNvPr id="13" name="Rectangle 12"/>
          <p:cNvSpPr/>
          <p:nvPr/>
        </p:nvSpPr>
        <p:spPr>
          <a:xfrm>
            <a:off x="3542563" y="3605973"/>
            <a:ext cx="1789031" cy="369332"/>
          </a:xfrm>
          <a:prstGeom prst="rect">
            <a:avLst/>
          </a:prstGeom>
        </p:spPr>
        <p:txBody>
          <a:bodyPr wrap="square">
            <a:spAutoFit/>
          </a:bodyPr>
          <a:lstStyle/>
          <a:p>
            <a:r>
              <a:rPr lang="en-US" b="1" dirty="0" err="1" smtClean="0"/>
              <a:t>μRWELL探测</a:t>
            </a:r>
            <a:r>
              <a:rPr lang="en-US" b="1" dirty="0" err="1"/>
              <a:t>器</a:t>
            </a:r>
            <a:endParaRPr lang="en-US" b="1" dirty="0"/>
          </a:p>
        </p:txBody>
      </p:sp>
      <p:sp>
        <p:nvSpPr>
          <p:cNvPr id="14" name="Rectangle 13"/>
          <p:cNvSpPr/>
          <p:nvPr/>
        </p:nvSpPr>
        <p:spPr>
          <a:xfrm>
            <a:off x="3322163" y="5898903"/>
            <a:ext cx="2437877" cy="646331"/>
          </a:xfrm>
          <a:prstGeom prst="rect">
            <a:avLst/>
          </a:prstGeom>
        </p:spPr>
        <p:txBody>
          <a:bodyPr wrap="square">
            <a:spAutoFit/>
          </a:bodyPr>
          <a:lstStyle/>
          <a:p>
            <a:pPr algn="ctr"/>
            <a:r>
              <a:rPr lang="mr-IN" dirty="0"/>
              <a:t>计数</a:t>
            </a:r>
            <a:r>
              <a:rPr lang="mr-IN" dirty="0" smtClean="0"/>
              <a:t>率: 100kHz cm</a:t>
            </a:r>
            <a:r>
              <a:rPr lang="mr-IN" baseline="30000" dirty="0" smtClean="0"/>
              <a:t>2</a:t>
            </a:r>
          </a:p>
          <a:p>
            <a:pPr algn="ctr"/>
            <a:r>
              <a:rPr lang="mr-IN" dirty="0" smtClean="0"/>
              <a:t>位置分辨: 150 </a:t>
            </a:r>
            <a:r>
              <a:rPr lang="mr-IN" dirty="0" smtClean="0">
                <a:latin typeface="Symbol" charset="2"/>
                <a:cs typeface="Symbol" charset="2"/>
              </a:rPr>
              <a:t>m</a:t>
            </a:r>
            <a:r>
              <a:rPr lang="mr-IN" dirty="0" smtClean="0"/>
              <a:t>m</a:t>
            </a:r>
            <a:endParaRPr lang="en-US" dirty="0"/>
          </a:p>
        </p:txBody>
      </p:sp>
      <p:sp>
        <p:nvSpPr>
          <p:cNvPr id="15" name="Rectangle 14"/>
          <p:cNvSpPr/>
          <p:nvPr/>
        </p:nvSpPr>
        <p:spPr>
          <a:xfrm>
            <a:off x="288699" y="3694785"/>
            <a:ext cx="2331916" cy="369332"/>
          </a:xfrm>
          <a:prstGeom prst="rect">
            <a:avLst/>
          </a:prstGeom>
        </p:spPr>
        <p:txBody>
          <a:bodyPr wrap="square">
            <a:spAutoFit/>
          </a:bodyPr>
          <a:lstStyle/>
          <a:p>
            <a:r>
              <a:rPr lang="zh-TW" altLang="en-US" dirty="0" smtClean="0"/>
              <a:t>穿越辐射探测器</a:t>
            </a:r>
            <a:r>
              <a:rPr lang="en-US" altLang="zh-TW" dirty="0"/>
              <a:t>(</a:t>
            </a:r>
            <a:r>
              <a:rPr lang="en-US" altLang="zh-TW" b="1" dirty="0" smtClean="0"/>
              <a:t>TRD)</a:t>
            </a:r>
            <a:endParaRPr lang="zh-TW" altLang="en-US" dirty="0"/>
          </a:p>
        </p:txBody>
      </p:sp>
      <p:sp>
        <p:nvSpPr>
          <p:cNvPr id="16" name="TextBox 15"/>
          <p:cNvSpPr txBox="1"/>
          <p:nvPr/>
        </p:nvSpPr>
        <p:spPr>
          <a:xfrm>
            <a:off x="514274" y="867881"/>
            <a:ext cx="1599316" cy="400110"/>
          </a:xfrm>
          <a:prstGeom prst="rect">
            <a:avLst/>
          </a:prstGeom>
          <a:noFill/>
        </p:spPr>
        <p:txBody>
          <a:bodyPr wrap="none" rtlCol="0">
            <a:spAutoFit/>
          </a:bodyPr>
          <a:lstStyle/>
          <a:p>
            <a:r>
              <a:rPr lang="en-US" altLang="zh-CN" sz="2000" b="1" dirty="0" smtClean="0"/>
              <a:t>CEPC: Si pixel </a:t>
            </a:r>
            <a:endParaRPr lang="en-US" sz="2000" b="1" dirty="0"/>
          </a:p>
        </p:txBody>
      </p:sp>
      <p:sp>
        <p:nvSpPr>
          <p:cNvPr id="17" name="TextBox 16"/>
          <p:cNvSpPr txBox="1"/>
          <p:nvPr/>
        </p:nvSpPr>
        <p:spPr>
          <a:xfrm>
            <a:off x="2730308" y="854075"/>
            <a:ext cx="1440268" cy="400110"/>
          </a:xfrm>
          <a:prstGeom prst="rect">
            <a:avLst/>
          </a:prstGeom>
          <a:noFill/>
        </p:spPr>
        <p:txBody>
          <a:bodyPr wrap="none" rtlCol="0">
            <a:spAutoFit/>
          </a:bodyPr>
          <a:lstStyle/>
          <a:p>
            <a:r>
              <a:rPr lang="en-US" altLang="zh-CN" sz="2000" b="1" dirty="0" smtClean="0"/>
              <a:t>SRL: Si pixel </a:t>
            </a:r>
            <a:endParaRPr lang="en-US" sz="2000" b="1" dirty="0"/>
          </a:p>
        </p:txBody>
      </p:sp>
      <p:pic>
        <p:nvPicPr>
          <p:cNvPr id="18" name="Picture 17"/>
          <p:cNvPicPr>
            <a:picLocks noChangeAspect="1"/>
          </p:cNvPicPr>
          <p:nvPr/>
        </p:nvPicPr>
        <p:blipFill>
          <a:blip r:embed="rId6"/>
          <a:stretch>
            <a:fillRect/>
          </a:stretch>
        </p:blipFill>
        <p:spPr>
          <a:xfrm>
            <a:off x="6139730" y="4285891"/>
            <a:ext cx="2456074" cy="1386716"/>
          </a:xfrm>
          <a:prstGeom prst="rect">
            <a:avLst/>
          </a:prstGeom>
        </p:spPr>
      </p:pic>
      <p:sp>
        <p:nvSpPr>
          <p:cNvPr id="19" name="Rectangle 18"/>
          <p:cNvSpPr/>
          <p:nvPr/>
        </p:nvSpPr>
        <p:spPr>
          <a:xfrm>
            <a:off x="6758049" y="5897686"/>
            <a:ext cx="1341120" cy="369332"/>
          </a:xfrm>
          <a:prstGeom prst="rect">
            <a:avLst/>
          </a:prstGeom>
        </p:spPr>
        <p:txBody>
          <a:bodyPr wrap="none">
            <a:spAutoFit/>
          </a:bodyPr>
          <a:lstStyle/>
          <a:p>
            <a:r>
              <a:rPr lang="mr-IN" dirty="0" smtClean="0"/>
              <a:t>72x28cm</a:t>
            </a:r>
            <a:r>
              <a:rPr lang="mr-IN" baseline="30000" dirty="0" smtClean="0"/>
              <a:t>2</a:t>
            </a:r>
            <a:endParaRPr lang="en-US" dirty="0"/>
          </a:p>
        </p:txBody>
      </p:sp>
      <p:pic>
        <p:nvPicPr>
          <p:cNvPr id="20" name="Picture 19"/>
          <p:cNvPicPr>
            <a:picLocks noChangeAspect="1"/>
          </p:cNvPicPr>
          <p:nvPr/>
        </p:nvPicPr>
        <p:blipFill>
          <a:blip r:embed="rId7"/>
          <a:stretch>
            <a:fillRect/>
          </a:stretch>
        </p:blipFill>
        <p:spPr>
          <a:xfrm>
            <a:off x="4618299" y="1267991"/>
            <a:ext cx="2223712" cy="1665174"/>
          </a:xfrm>
          <a:prstGeom prst="rect">
            <a:avLst/>
          </a:prstGeom>
        </p:spPr>
      </p:pic>
      <p:sp>
        <p:nvSpPr>
          <p:cNvPr id="21" name="Rectangle 20"/>
          <p:cNvSpPr/>
          <p:nvPr/>
        </p:nvSpPr>
        <p:spPr>
          <a:xfrm>
            <a:off x="4618298" y="898659"/>
            <a:ext cx="2223712" cy="369332"/>
          </a:xfrm>
          <a:prstGeom prst="rect">
            <a:avLst/>
          </a:prstGeom>
        </p:spPr>
        <p:txBody>
          <a:bodyPr wrap="square">
            <a:spAutoFit/>
          </a:bodyPr>
          <a:lstStyle/>
          <a:p>
            <a:r>
              <a:rPr lang="en-US" altLang="zh-TW" b="1" dirty="0" smtClean="0"/>
              <a:t>LHAASO: 8’</a:t>
            </a:r>
            <a:r>
              <a:rPr lang="zh-TW" altLang="en-US" b="1" dirty="0" smtClean="0"/>
              <a:t>光敏探头</a:t>
            </a:r>
            <a:endParaRPr lang="zh-TW" altLang="en-US" b="1" dirty="0"/>
          </a:p>
        </p:txBody>
      </p:sp>
      <p:sp>
        <p:nvSpPr>
          <p:cNvPr id="22" name="Rectangle 21"/>
          <p:cNvSpPr/>
          <p:nvPr/>
        </p:nvSpPr>
        <p:spPr>
          <a:xfrm>
            <a:off x="6851604" y="937034"/>
            <a:ext cx="2223712" cy="369332"/>
          </a:xfrm>
          <a:prstGeom prst="rect">
            <a:avLst/>
          </a:prstGeom>
        </p:spPr>
        <p:txBody>
          <a:bodyPr wrap="square">
            <a:spAutoFit/>
          </a:bodyPr>
          <a:lstStyle/>
          <a:p>
            <a:pPr algn="ctr"/>
            <a:r>
              <a:rPr lang="en-US" altLang="zh-TW" b="1" dirty="0" smtClean="0"/>
              <a:t>JUNO: 20’</a:t>
            </a:r>
            <a:r>
              <a:rPr lang="en-US" altLang="zh-TW" b="1" dirty="0"/>
              <a:t> </a:t>
            </a:r>
            <a:r>
              <a:rPr lang="en-US" altLang="zh-TW" b="1" dirty="0" smtClean="0"/>
              <a:t>PMT</a:t>
            </a:r>
            <a:endParaRPr lang="zh-TW" altLang="en-US" b="1" dirty="0"/>
          </a:p>
        </p:txBody>
      </p:sp>
      <p:sp>
        <p:nvSpPr>
          <p:cNvPr id="23" name="Rectangle 22"/>
          <p:cNvSpPr/>
          <p:nvPr/>
        </p:nvSpPr>
        <p:spPr>
          <a:xfrm>
            <a:off x="6213195" y="3747265"/>
            <a:ext cx="2235493" cy="369332"/>
          </a:xfrm>
          <a:prstGeom prst="rect">
            <a:avLst/>
          </a:prstGeom>
        </p:spPr>
        <p:txBody>
          <a:bodyPr wrap="square">
            <a:spAutoFit/>
          </a:bodyPr>
          <a:lstStyle/>
          <a:p>
            <a:r>
              <a:rPr lang="en-US" b="1" dirty="0" err="1" smtClean="0"/>
              <a:t>Micromegas</a:t>
            </a:r>
            <a:r>
              <a:rPr lang="en-US" b="1" dirty="0" smtClean="0"/>
              <a:t> detector</a:t>
            </a:r>
            <a:endParaRPr lang="en-US" dirty="0"/>
          </a:p>
        </p:txBody>
      </p:sp>
      <p:sp>
        <p:nvSpPr>
          <p:cNvPr id="3" name="TextBox 2"/>
          <p:cNvSpPr txBox="1"/>
          <p:nvPr/>
        </p:nvSpPr>
        <p:spPr>
          <a:xfrm>
            <a:off x="7218027" y="1851610"/>
            <a:ext cx="1762284" cy="369332"/>
          </a:xfrm>
          <a:prstGeom prst="rect">
            <a:avLst/>
          </a:prstGeom>
          <a:noFill/>
        </p:spPr>
        <p:txBody>
          <a:bodyPr wrap="none" rtlCol="0">
            <a:spAutoFit/>
          </a:bodyPr>
          <a:lstStyle/>
          <a:p>
            <a:r>
              <a:rPr lang="en-US" dirty="0" smtClean="0">
                <a:solidFill>
                  <a:srgbClr val="FF0000"/>
                </a:solidFill>
              </a:rPr>
              <a:t>Mass production </a:t>
            </a:r>
            <a:endParaRPr lang="en-US" dirty="0">
              <a:solidFill>
                <a:srgbClr val="FF0000"/>
              </a:solidFill>
            </a:endParaRPr>
          </a:p>
        </p:txBody>
      </p:sp>
    </p:spTree>
    <p:extLst>
      <p:ext uri="{BB962C8B-B14F-4D97-AF65-F5344CB8AC3E}">
        <p14:creationId xmlns:p14="http://schemas.microsoft.com/office/powerpoint/2010/main" val="32645634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R&amp;D for ASIC electronics</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36</a:t>
            </a:fld>
            <a:endParaRPr lang="en-US"/>
          </a:p>
        </p:txBody>
      </p:sp>
      <p:pic>
        <p:nvPicPr>
          <p:cNvPr id="5" name="Picture 4"/>
          <p:cNvPicPr>
            <a:picLocks noChangeAspect="1"/>
          </p:cNvPicPr>
          <p:nvPr/>
        </p:nvPicPr>
        <p:blipFill>
          <a:blip r:embed="rId2"/>
          <a:stretch>
            <a:fillRect/>
          </a:stretch>
        </p:blipFill>
        <p:spPr>
          <a:xfrm>
            <a:off x="283372" y="1280610"/>
            <a:ext cx="2417245" cy="1985462"/>
          </a:xfrm>
          <a:prstGeom prst="rect">
            <a:avLst/>
          </a:prstGeom>
        </p:spPr>
      </p:pic>
      <p:sp>
        <p:nvSpPr>
          <p:cNvPr id="7" name="Rectangle 6"/>
          <p:cNvSpPr/>
          <p:nvPr/>
        </p:nvSpPr>
        <p:spPr>
          <a:xfrm>
            <a:off x="262383" y="974254"/>
            <a:ext cx="2718274" cy="369332"/>
          </a:xfrm>
          <a:prstGeom prst="rect">
            <a:avLst/>
          </a:prstGeom>
        </p:spPr>
        <p:txBody>
          <a:bodyPr wrap="square">
            <a:spAutoFit/>
          </a:bodyPr>
          <a:lstStyle/>
          <a:p>
            <a:r>
              <a:rPr lang="en-US" b="1" dirty="0" smtClean="0"/>
              <a:t>ASIC：JUNO </a:t>
            </a:r>
            <a:r>
              <a:rPr lang="en-US" b="1" dirty="0"/>
              <a:t>TLG121G芯片</a:t>
            </a:r>
          </a:p>
        </p:txBody>
      </p:sp>
      <p:pic>
        <p:nvPicPr>
          <p:cNvPr id="8" name="Picture 7"/>
          <p:cNvPicPr>
            <a:picLocks noChangeAspect="1"/>
          </p:cNvPicPr>
          <p:nvPr/>
        </p:nvPicPr>
        <p:blipFill>
          <a:blip r:embed="rId3"/>
          <a:stretch>
            <a:fillRect/>
          </a:stretch>
        </p:blipFill>
        <p:spPr>
          <a:xfrm>
            <a:off x="3309896" y="1343586"/>
            <a:ext cx="2713164" cy="1826287"/>
          </a:xfrm>
          <a:prstGeom prst="rect">
            <a:avLst/>
          </a:prstGeom>
        </p:spPr>
      </p:pic>
      <p:sp>
        <p:nvSpPr>
          <p:cNvPr id="9" name="Rectangle 8"/>
          <p:cNvSpPr/>
          <p:nvPr/>
        </p:nvSpPr>
        <p:spPr>
          <a:xfrm>
            <a:off x="3712078" y="974254"/>
            <a:ext cx="1680681" cy="369332"/>
          </a:xfrm>
          <a:prstGeom prst="rect">
            <a:avLst/>
          </a:prstGeom>
        </p:spPr>
        <p:txBody>
          <a:bodyPr wrap="none">
            <a:spAutoFit/>
          </a:bodyPr>
          <a:lstStyle/>
          <a:p>
            <a:r>
              <a:rPr lang="en-US" b="1" dirty="0" smtClean="0"/>
              <a:t>ASIC: </a:t>
            </a:r>
            <a:r>
              <a:rPr lang="en-US" b="1" dirty="0" err="1" smtClean="0"/>
              <a:t>nCEX</a:t>
            </a:r>
            <a:r>
              <a:rPr lang="en-US" b="1" dirty="0" err="1"/>
              <a:t>芯片</a:t>
            </a:r>
            <a:endParaRPr lang="en-US" dirty="0"/>
          </a:p>
        </p:txBody>
      </p:sp>
      <p:pic>
        <p:nvPicPr>
          <p:cNvPr id="10" name="Picture 9"/>
          <p:cNvPicPr>
            <a:picLocks noChangeAspect="1"/>
          </p:cNvPicPr>
          <p:nvPr/>
        </p:nvPicPr>
        <p:blipFill>
          <a:blip r:embed="rId4"/>
          <a:stretch>
            <a:fillRect/>
          </a:stretch>
        </p:blipFill>
        <p:spPr>
          <a:xfrm>
            <a:off x="6845336" y="1343586"/>
            <a:ext cx="1841464" cy="1826287"/>
          </a:xfrm>
          <a:prstGeom prst="rect">
            <a:avLst/>
          </a:prstGeom>
        </p:spPr>
      </p:pic>
      <p:sp>
        <p:nvSpPr>
          <p:cNvPr id="11" name="Rectangle 10"/>
          <p:cNvSpPr/>
          <p:nvPr/>
        </p:nvSpPr>
        <p:spPr>
          <a:xfrm>
            <a:off x="6667900" y="974254"/>
            <a:ext cx="2012503" cy="369332"/>
          </a:xfrm>
          <a:prstGeom prst="rect">
            <a:avLst/>
          </a:prstGeom>
        </p:spPr>
        <p:txBody>
          <a:bodyPr wrap="none">
            <a:spAutoFit/>
          </a:bodyPr>
          <a:lstStyle/>
          <a:p>
            <a:r>
              <a:rPr lang="en-US" altLang="zh-TW" b="1" dirty="0" smtClean="0">
                <a:latin typeface="+mj-lt"/>
              </a:rPr>
              <a:t>ASIC: LHAASO PMT</a:t>
            </a:r>
            <a:endParaRPr lang="en-US" b="1" dirty="0">
              <a:latin typeface="+mj-lt"/>
            </a:endParaRPr>
          </a:p>
        </p:txBody>
      </p:sp>
      <p:pic>
        <p:nvPicPr>
          <p:cNvPr id="12" name="Picture 11"/>
          <p:cNvPicPr>
            <a:picLocks noChangeAspect="1"/>
          </p:cNvPicPr>
          <p:nvPr/>
        </p:nvPicPr>
        <p:blipFill>
          <a:blip r:embed="rId5"/>
          <a:stretch>
            <a:fillRect/>
          </a:stretch>
        </p:blipFill>
        <p:spPr>
          <a:xfrm>
            <a:off x="262383" y="4235420"/>
            <a:ext cx="2503428" cy="1516536"/>
          </a:xfrm>
          <a:prstGeom prst="rect">
            <a:avLst/>
          </a:prstGeom>
        </p:spPr>
      </p:pic>
      <p:sp>
        <p:nvSpPr>
          <p:cNvPr id="13" name="Rectangle 12"/>
          <p:cNvSpPr/>
          <p:nvPr/>
        </p:nvSpPr>
        <p:spPr>
          <a:xfrm>
            <a:off x="514115" y="5826416"/>
            <a:ext cx="1962813" cy="369332"/>
          </a:xfrm>
          <a:prstGeom prst="rect">
            <a:avLst/>
          </a:prstGeom>
        </p:spPr>
        <p:txBody>
          <a:bodyPr wrap="none">
            <a:spAutoFit/>
          </a:bodyPr>
          <a:lstStyle/>
          <a:p>
            <a:r>
              <a:rPr lang="mr-IN" dirty="0" smtClean="0"/>
              <a:t>2902×4492 μm</a:t>
            </a:r>
            <a:r>
              <a:rPr lang="mr-IN" baseline="30000" dirty="0" smtClean="0"/>
              <a:t>2</a:t>
            </a:r>
            <a:endParaRPr lang="en-US" dirty="0"/>
          </a:p>
        </p:txBody>
      </p:sp>
      <p:sp>
        <p:nvSpPr>
          <p:cNvPr id="14" name="Rectangle 13"/>
          <p:cNvSpPr/>
          <p:nvPr/>
        </p:nvSpPr>
        <p:spPr>
          <a:xfrm>
            <a:off x="262383" y="3779644"/>
            <a:ext cx="2545739" cy="369332"/>
          </a:xfrm>
          <a:prstGeom prst="rect">
            <a:avLst/>
          </a:prstGeom>
        </p:spPr>
        <p:txBody>
          <a:bodyPr wrap="none">
            <a:spAutoFit/>
          </a:bodyPr>
          <a:lstStyle/>
          <a:p>
            <a:r>
              <a:rPr lang="mr-IN" dirty="0" smtClean="0"/>
              <a:t>ASIC：</a:t>
            </a:r>
            <a:r>
              <a:rPr lang="mr-IN" dirty="0"/>
              <a:t>波形数字化</a:t>
            </a:r>
            <a:r>
              <a:rPr lang="mr-IN" b="1" dirty="0"/>
              <a:t>SCA </a:t>
            </a:r>
            <a:endParaRPr lang="en-US" dirty="0"/>
          </a:p>
        </p:txBody>
      </p:sp>
      <p:pic>
        <p:nvPicPr>
          <p:cNvPr id="16" name="Picture 15"/>
          <p:cNvPicPr>
            <a:picLocks noChangeAspect="1"/>
          </p:cNvPicPr>
          <p:nvPr/>
        </p:nvPicPr>
        <p:blipFill>
          <a:blip r:embed="rId6"/>
          <a:stretch>
            <a:fillRect/>
          </a:stretch>
        </p:blipFill>
        <p:spPr>
          <a:xfrm>
            <a:off x="3494017" y="4235420"/>
            <a:ext cx="2041031" cy="1926483"/>
          </a:xfrm>
          <a:prstGeom prst="rect">
            <a:avLst/>
          </a:prstGeom>
        </p:spPr>
      </p:pic>
      <p:sp>
        <p:nvSpPr>
          <p:cNvPr id="17" name="Rectangle 16"/>
          <p:cNvSpPr/>
          <p:nvPr/>
        </p:nvSpPr>
        <p:spPr>
          <a:xfrm>
            <a:off x="3411786" y="3866088"/>
            <a:ext cx="2196729" cy="369332"/>
          </a:xfrm>
          <a:prstGeom prst="rect">
            <a:avLst/>
          </a:prstGeom>
        </p:spPr>
        <p:txBody>
          <a:bodyPr wrap="square">
            <a:spAutoFit/>
          </a:bodyPr>
          <a:lstStyle/>
          <a:p>
            <a:r>
              <a:rPr lang="en-US" b="1" dirty="0" smtClean="0"/>
              <a:t>ASIC：ATLA MDT TDC</a:t>
            </a:r>
            <a:endParaRPr lang="en-US" b="1" dirty="0"/>
          </a:p>
        </p:txBody>
      </p:sp>
    </p:spTree>
    <p:extLst>
      <p:ext uri="{BB962C8B-B14F-4D97-AF65-F5344CB8AC3E}">
        <p14:creationId xmlns:p14="http://schemas.microsoft.com/office/powerpoint/2010/main" val="42226315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6EEDE7FF-34C5-472D-AF73-E1C8AF6D408A}" type="slidenum">
              <a:rPr lang="zh-CN" altLang="en-GB" smtClean="0"/>
              <a:pPr>
                <a:defRPr/>
              </a:pPr>
              <a:t>37</a:t>
            </a:fld>
            <a:endParaRPr lang="en-GB" altLang="zh-CN"/>
          </a:p>
        </p:txBody>
      </p:sp>
      <p:pic>
        <p:nvPicPr>
          <p:cNvPr id="5" name="图片 4"/>
          <p:cNvPicPr>
            <a:picLocks noChangeAspect="1"/>
          </p:cNvPicPr>
          <p:nvPr/>
        </p:nvPicPr>
        <p:blipFill>
          <a:blip r:embed="rId2"/>
          <a:stretch>
            <a:fillRect/>
          </a:stretch>
        </p:blipFill>
        <p:spPr>
          <a:xfrm>
            <a:off x="44915" y="890006"/>
            <a:ext cx="7479413" cy="1125991"/>
          </a:xfrm>
          <a:prstGeom prst="rect">
            <a:avLst/>
          </a:prstGeom>
        </p:spPr>
      </p:pic>
      <p:pic>
        <p:nvPicPr>
          <p:cNvPr id="7" name="图片 6"/>
          <p:cNvPicPr>
            <a:picLocks noChangeAspect="1"/>
          </p:cNvPicPr>
          <p:nvPr/>
        </p:nvPicPr>
        <p:blipFill>
          <a:blip r:embed="rId3"/>
          <a:stretch>
            <a:fillRect/>
          </a:stretch>
        </p:blipFill>
        <p:spPr>
          <a:xfrm>
            <a:off x="58417" y="2130757"/>
            <a:ext cx="7465911" cy="1136099"/>
          </a:xfrm>
          <a:prstGeom prst="rect">
            <a:avLst/>
          </a:prstGeom>
        </p:spPr>
      </p:pic>
      <p:sp>
        <p:nvSpPr>
          <p:cNvPr id="8" name="文本框 7"/>
          <p:cNvSpPr txBox="1"/>
          <p:nvPr/>
        </p:nvSpPr>
        <p:spPr>
          <a:xfrm>
            <a:off x="70879" y="103652"/>
            <a:ext cx="9073121" cy="646331"/>
          </a:xfrm>
          <a:prstGeom prst="rect">
            <a:avLst/>
          </a:prstGeom>
          <a:noFill/>
          <a:ln>
            <a:noFill/>
          </a:ln>
        </p:spPr>
        <p:txBody>
          <a:bodyPr wrap="square" rtlCol="0">
            <a:spAutoFit/>
          </a:bodyPr>
          <a:lstStyle/>
          <a:p>
            <a:pPr algn="ctr"/>
            <a:r>
              <a:rPr lang="zh-CN" altLang="en-US" sz="3600" b="1" dirty="0">
                <a:latin typeface="华文楷体"/>
                <a:ea typeface="华文楷体"/>
                <a:cs typeface="华文楷体"/>
              </a:rPr>
              <a:t>强子结构研究：唯象，格点，有效理论进展</a:t>
            </a:r>
          </a:p>
        </p:txBody>
      </p:sp>
      <p:pic>
        <p:nvPicPr>
          <p:cNvPr id="11" name="图片 10"/>
          <p:cNvPicPr>
            <a:picLocks noChangeAspect="1"/>
          </p:cNvPicPr>
          <p:nvPr/>
        </p:nvPicPr>
        <p:blipFill>
          <a:blip r:embed="rId4"/>
          <a:stretch>
            <a:fillRect/>
          </a:stretch>
        </p:blipFill>
        <p:spPr>
          <a:xfrm>
            <a:off x="0" y="3708965"/>
            <a:ext cx="7884369" cy="645091"/>
          </a:xfrm>
          <a:prstGeom prst="rect">
            <a:avLst/>
          </a:prstGeom>
        </p:spPr>
      </p:pic>
      <p:pic>
        <p:nvPicPr>
          <p:cNvPr id="12" name="图片 11"/>
          <p:cNvPicPr>
            <a:picLocks noChangeAspect="1"/>
          </p:cNvPicPr>
          <p:nvPr/>
        </p:nvPicPr>
        <p:blipFill>
          <a:blip r:embed="rId5"/>
          <a:stretch>
            <a:fillRect/>
          </a:stretch>
        </p:blipFill>
        <p:spPr>
          <a:xfrm>
            <a:off x="56928" y="4485367"/>
            <a:ext cx="7569989" cy="370908"/>
          </a:xfrm>
          <a:prstGeom prst="rect">
            <a:avLst/>
          </a:prstGeom>
        </p:spPr>
      </p:pic>
      <p:pic>
        <p:nvPicPr>
          <p:cNvPr id="13" name="图片 12"/>
          <p:cNvPicPr>
            <a:picLocks noChangeAspect="1"/>
          </p:cNvPicPr>
          <p:nvPr/>
        </p:nvPicPr>
        <p:blipFill>
          <a:blip r:embed="rId6"/>
          <a:stretch>
            <a:fillRect/>
          </a:stretch>
        </p:blipFill>
        <p:spPr>
          <a:xfrm>
            <a:off x="242550" y="4835262"/>
            <a:ext cx="7322984" cy="650906"/>
          </a:xfrm>
          <a:prstGeom prst="rect">
            <a:avLst/>
          </a:prstGeom>
        </p:spPr>
      </p:pic>
      <p:pic>
        <p:nvPicPr>
          <p:cNvPr id="16" name="图片 15"/>
          <p:cNvPicPr>
            <a:picLocks noChangeAspect="1"/>
          </p:cNvPicPr>
          <p:nvPr/>
        </p:nvPicPr>
        <p:blipFill>
          <a:blip r:embed="rId7"/>
          <a:stretch>
            <a:fillRect/>
          </a:stretch>
        </p:blipFill>
        <p:spPr>
          <a:xfrm>
            <a:off x="70879" y="5615972"/>
            <a:ext cx="7590310" cy="344064"/>
          </a:xfrm>
          <a:prstGeom prst="rect">
            <a:avLst/>
          </a:prstGeom>
        </p:spPr>
      </p:pic>
      <p:pic>
        <p:nvPicPr>
          <p:cNvPr id="17" name="图片 16"/>
          <p:cNvPicPr>
            <a:picLocks noChangeAspect="1"/>
          </p:cNvPicPr>
          <p:nvPr/>
        </p:nvPicPr>
        <p:blipFill>
          <a:blip r:embed="rId8"/>
          <a:stretch>
            <a:fillRect/>
          </a:stretch>
        </p:blipFill>
        <p:spPr>
          <a:xfrm>
            <a:off x="537710" y="5980356"/>
            <a:ext cx="6813451" cy="769950"/>
          </a:xfrm>
          <a:prstGeom prst="rect">
            <a:avLst/>
          </a:prstGeom>
        </p:spPr>
      </p:pic>
      <p:pic>
        <p:nvPicPr>
          <p:cNvPr id="18" name="图片 17"/>
          <p:cNvPicPr>
            <a:picLocks noChangeAspect="1"/>
          </p:cNvPicPr>
          <p:nvPr/>
        </p:nvPicPr>
        <p:blipFill>
          <a:blip r:embed="rId9"/>
          <a:stretch>
            <a:fillRect/>
          </a:stretch>
        </p:blipFill>
        <p:spPr>
          <a:xfrm>
            <a:off x="35377" y="3372818"/>
            <a:ext cx="7538798" cy="333166"/>
          </a:xfrm>
          <a:prstGeom prst="rect">
            <a:avLst/>
          </a:prstGeom>
        </p:spPr>
      </p:pic>
    </p:spTree>
    <p:extLst>
      <p:ext uri="{BB962C8B-B14F-4D97-AF65-F5344CB8AC3E}">
        <p14:creationId xmlns:p14="http://schemas.microsoft.com/office/powerpoint/2010/main" val="2229074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38</a:t>
            </a:fld>
            <a:endParaRPr lang="en-GB" altLang="zh-CN"/>
          </a:p>
        </p:txBody>
      </p:sp>
      <p:pic>
        <p:nvPicPr>
          <p:cNvPr id="4" name="图片 3"/>
          <p:cNvPicPr>
            <a:picLocks noChangeAspect="1"/>
          </p:cNvPicPr>
          <p:nvPr/>
        </p:nvPicPr>
        <p:blipFill>
          <a:blip r:embed="rId2"/>
          <a:stretch>
            <a:fillRect/>
          </a:stretch>
        </p:blipFill>
        <p:spPr>
          <a:xfrm>
            <a:off x="46248" y="1556792"/>
            <a:ext cx="9038251" cy="1600800"/>
          </a:xfrm>
          <a:prstGeom prst="rect">
            <a:avLst/>
          </a:prstGeom>
        </p:spPr>
      </p:pic>
      <p:pic>
        <p:nvPicPr>
          <p:cNvPr id="5" name="图片 4"/>
          <p:cNvPicPr>
            <a:picLocks noChangeAspect="1"/>
          </p:cNvPicPr>
          <p:nvPr/>
        </p:nvPicPr>
        <p:blipFill>
          <a:blip r:embed="rId3"/>
          <a:stretch>
            <a:fillRect/>
          </a:stretch>
        </p:blipFill>
        <p:spPr>
          <a:xfrm>
            <a:off x="57144" y="3645024"/>
            <a:ext cx="9038251" cy="1639950"/>
          </a:xfrm>
          <a:prstGeom prst="rect">
            <a:avLst/>
          </a:prstGeom>
        </p:spPr>
      </p:pic>
      <p:sp>
        <p:nvSpPr>
          <p:cNvPr id="7" name="文本框 6"/>
          <p:cNvSpPr txBox="1"/>
          <p:nvPr/>
        </p:nvSpPr>
        <p:spPr>
          <a:xfrm>
            <a:off x="0" y="104988"/>
            <a:ext cx="9084499" cy="707886"/>
          </a:xfrm>
          <a:prstGeom prst="rect">
            <a:avLst/>
          </a:prstGeom>
          <a:noFill/>
          <a:ln>
            <a:noFill/>
          </a:ln>
        </p:spPr>
        <p:txBody>
          <a:bodyPr wrap="square" rtlCol="0">
            <a:spAutoFit/>
          </a:bodyPr>
          <a:lstStyle/>
          <a:p>
            <a:pPr algn="ctr"/>
            <a:r>
              <a:rPr lang="zh-CN" altLang="en-US" sz="4000" b="1" dirty="0">
                <a:solidFill>
                  <a:srgbClr val="000000"/>
                </a:solidFill>
                <a:latin typeface="华文楷体"/>
                <a:ea typeface="华文楷体"/>
                <a:cs typeface="华文楷体"/>
              </a:rPr>
              <a:t>标准模型高阶计算进展</a:t>
            </a:r>
          </a:p>
        </p:txBody>
      </p:sp>
    </p:spTree>
    <p:extLst>
      <p:ext uri="{BB962C8B-B14F-4D97-AF65-F5344CB8AC3E}">
        <p14:creationId xmlns:p14="http://schemas.microsoft.com/office/powerpoint/2010/main" val="16534041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39</a:t>
            </a:fld>
            <a:endParaRPr lang="en-GB" altLang="zh-CN"/>
          </a:p>
        </p:txBody>
      </p:sp>
      <p:pic>
        <p:nvPicPr>
          <p:cNvPr id="3" name="图片 2"/>
          <p:cNvPicPr>
            <a:picLocks noChangeAspect="1"/>
          </p:cNvPicPr>
          <p:nvPr/>
        </p:nvPicPr>
        <p:blipFill>
          <a:blip r:embed="rId2"/>
          <a:stretch>
            <a:fillRect/>
          </a:stretch>
        </p:blipFill>
        <p:spPr>
          <a:xfrm>
            <a:off x="18356" y="2930562"/>
            <a:ext cx="9090395" cy="1309350"/>
          </a:xfrm>
          <a:prstGeom prst="rect">
            <a:avLst/>
          </a:prstGeom>
        </p:spPr>
      </p:pic>
      <p:pic>
        <p:nvPicPr>
          <p:cNvPr id="4" name="图片 3"/>
          <p:cNvPicPr>
            <a:picLocks noChangeAspect="1"/>
          </p:cNvPicPr>
          <p:nvPr/>
        </p:nvPicPr>
        <p:blipFill>
          <a:blip r:embed="rId3"/>
          <a:stretch>
            <a:fillRect/>
          </a:stretch>
        </p:blipFill>
        <p:spPr>
          <a:xfrm>
            <a:off x="2160487" y="4298714"/>
            <a:ext cx="1390500" cy="300150"/>
          </a:xfrm>
          <a:prstGeom prst="rect">
            <a:avLst/>
          </a:prstGeom>
        </p:spPr>
      </p:pic>
      <p:pic>
        <p:nvPicPr>
          <p:cNvPr id="5" name="图片 4"/>
          <p:cNvPicPr>
            <a:picLocks noChangeAspect="1"/>
          </p:cNvPicPr>
          <p:nvPr/>
        </p:nvPicPr>
        <p:blipFill>
          <a:blip r:embed="rId4"/>
          <a:stretch>
            <a:fillRect/>
          </a:stretch>
        </p:blipFill>
        <p:spPr>
          <a:xfrm>
            <a:off x="3672655" y="4350914"/>
            <a:ext cx="1181925" cy="247950"/>
          </a:xfrm>
          <a:prstGeom prst="rect">
            <a:avLst/>
          </a:prstGeom>
        </p:spPr>
      </p:pic>
      <p:pic>
        <p:nvPicPr>
          <p:cNvPr id="6" name="图片 5"/>
          <p:cNvPicPr>
            <a:picLocks noChangeAspect="1"/>
          </p:cNvPicPr>
          <p:nvPr/>
        </p:nvPicPr>
        <p:blipFill>
          <a:blip r:embed="rId5"/>
          <a:stretch>
            <a:fillRect/>
          </a:stretch>
        </p:blipFill>
        <p:spPr>
          <a:xfrm>
            <a:off x="5040807" y="4344389"/>
            <a:ext cx="1042875" cy="261000"/>
          </a:xfrm>
          <a:prstGeom prst="rect">
            <a:avLst/>
          </a:prstGeom>
        </p:spPr>
      </p:pic>
      <p:pic>
        <p:nvPicPr>
          <p:cNvPr id="7" name="图片 6"/>
          <p:cNvPicPr>
            <a:picLocks noChangeAspect="1"/>
          </p:cNvPicPr>
          <p:nvPr/>
        </p:nvPicPr>
        <p:blipFill>
          <a:blip r:embed="rId6"/>
          <a:stretch>
            <a:fillRect/>
          </a:stretch>
        </p:blipFill>
        <p:spPr>
          <a:xfrm>
            <a:off x="18356" y="924094"/>
            <a:ext cx="9055632" cy="1635600"/>
          </a:xfrm>
          <a:prstGeom prst="rect">
            <a:avLst/>
          </a:prstGeom>
        </p:spPr>
      </p:pic>
      <p:pic>
        <p:nvPicPr>
          <p:cNvPr id="8" name="图片 7"/>
          <p:cNvPicPr>
            <a:picLocks noChangeAspect="1"/>
          </p:cNvPicPr>
          <p:nvPr/>
        </p:nvPicPr>
        <p:blipFill>
          <a:blip r:embed="rId7"/>
          <a:stretch>
            <a:fillRect/>
          </a:stretch>
        </p:blipFill>
        <p:spPr>
          <a:xfrm>
            <a:off x="87782" y="4960047"/>
            <a:ext cx="9020869" cy="1400700"/>
          </a:xfrm>
          <a:prstGeom prst="rect">
            <a:avLst/>
          </a:prstGeom>
        </p:spPr>
      </p:pic>
      <p:sp>
        <p:nvSpPr>
          <p:cNvPr id="10" name="文本框 9"/>
          <p:cNvSpPr txBox="1"/>
          <p:nvPr/>
        </p:nvSpPr>
        <p:spPr>
          <a:xfrm>
            <a:off x="18356" y="108376"/>
            <a:ext cx="9055632" cy="707886"/>
          </a:xfrm>
          <a:prstGeom prst="rect">
            <a:avLst/>
          </a:prstGeom>
          <a:solidFill>
            <a:srgbClr val="FFFFFF"/>
          </a:solidFill>
          <a:ln>
            <a:solidFill>
              <a:srgbClr val="FFFFFF"/>
            </a:solidFill>
          </a:ln>
        </p:spPr>
        <p:txBody>
          <a:bodyPr wrap="square" rtlCol="0">
            <a:spAutoFit/>
          </a:bodyPr>
          <a:lstStyle/>
          <a:p>
            <a:pPr algn="ctr"/>
            <a:r>
              <a:rPr lang="zh-CN" altLang="en-US" sz="4000" b="1" dirty="0">
                <a:solidFill>
                  <a:srgbClr val="000000"/>
                </a:solidFill>
                <a:latin typeface="华文楷体"/>
                <a:ea typeface="华文楷体"/>
                <a:cs typeface="华文楷体"/>
              </a:rPr>
              <a:t>高圈振幅计算方法进展</a:t>
            </a:r>
          </a:p>
        </p:txBody>
      </p:sp>
    </p:spTree>
    <p:extLst>
      <p:ext uri="{BB962C8B-B14F-4D97-AF65-F5344CB8AC3E}">
        <p14:creationId xmlns:p14="http://schemas.microsoft.com/office/powerpoint/2010/main" val="23840410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olo 1"/>
          <p:cNvSpPr/>
          <p:nvPr/>
        </p:nvSpPr>
        <p:spPr bwMode="auto">
          <a:xfrm>
            <a:off x="2" y="48899"/>
            <a:ext cx="9143999" cy="706439"/>
          </a:xfrm>
          <a:prstGeom prst="rect">
            <a:avLst/>
          </a:prstGeom>
          <a:noFill/>
          <a:ln>
            <a:noFill/>
          </a:ln>
        </p:spPr>
        <p:txBody>
          <a:bodyPr lIns="50800" tIns="50800" bIns="50800" anchor="ctr"/>
          <a:lstStyle>
            <a:lvl1pPr marL="40005" indent="-40005">
              <a:spcBef>
                <a:spcPts val="700"/>
              </a:spcBef>
              <a:buSzPct val="100000"/>
              <a:buFont typeface="Arial" panose="020B0604020202020204" pitchFamily="34" charset="0"/>
              <a:buChar char="•"/>
              <a:defRPr kumimoji="1"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ts val="600"/>
              </a:spcBef>
              <a:buSzPct val="100000"/>
              <a:buFont typeface="Arial" panose="020B0604020202020204" pitchFamily="34" charset="0"/>
              <a:buChar char="–"/>
              <a:defRPr kumimoji="1"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ts val="600"/>
              </a:spcBef>
              <a:buSzPct val="100000"/>
              <a:buFont typeface="Arial" panose="020B0604020202020204" pitchFamily="34" charset="0"/>
              <a:buChar char="•"/>
              <a:defRPr kumimoji="1"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ts val="500"/>
              </a:spcBef>
              <a:buSzPct val="100000"/>
              <a:buFont typeface="Arial" panose="020B0604020202020204" pitchFamily="34" charset="0"/>
              <a:buChar char="–"/>
              <a:defRPr kumimoji="1"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ts val="500"/>
              </a:spcBef>
              <a:buSzPct val="100000"/>
              <a:buFont typeface="Arial" panose="020B0604020202020204" pitchFamily="34" charset="0"/>
              <a:buChar char="»"/>
              <a:defRPr kumimoji="1"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kumimoji="1"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kumimoji="1"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kumimoji="1"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kumimoji="1"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SzTx/>
              <a:buFontTx/>
              <a:buNone/>
              <a:defRPr/>
            </a:pPr>
            <a:r>
              <a:rPr lang="it-IT" altLang="zh-CN" sz="4000" b="1" dirty="0" smtClean="0">
                <a:latin typeface="+mj-lt"/>
                <a:ea typeface="+mj-ea"/>
                <a:cs typeface="Times New Roman" panose="02020603050405020304" pitchFamily="18" charset="0"/>
              </a:rPr>
              <a:t>                      The DAMPE </a:t>
            </a:r>
            <a:r>
              <a:rPr lang="it-IT" altLang="zh-CN" sz="4000" b="1" dirty="0">
                <a:latin typeface="+mj-lt"/>
                <a:ea typeface="+mj-ea"/>
                <a:cs typeface="Times New Roman" panose="02020603050405020304" pitchFamily="18" charset="0"/>
              </a:rPr>
              <a:t>C</a:t>
            </a:r>
            <a:r>
              <a:rPr lang="it-IT" altLang="zh-CN" sz="4000" b="1" dirty="0" smtClean="0">
                <a:latin typeface="+mj-lt"/>
                <a:ea typeface="+mj-ea"/>
                <a:cs typeface="Times New Roman" panose="02020603050405020304" pitchFamily="18" charset="0"/>
              </a:rPr>
              <a:t>ollaboration</a:t>
            </a:r>
            <a:endParaRPr lang="it-IT" altLang="zh-CN" sz="4000" b="1" dirty="0">
              <a:latin typeface="+mj-lt"/>
              <a:ea typeface="+mj-ea"/>
              <a:cs typeface="Times New Roman" panose="02020603050405020304" pitchFamily="18" charset="0"/>
            </a:endParaRPr>
          </a:p>
        </p:txBody>
      </p:sp>
      <p:sp>
        <p:nvSpPr>
          <p:cNvPr id="40963" name="Content Placeholder 2"/>
          <p:cNvSpPr txBox="1">
            <a:spLocks noChangeArrowheads="1"/>
          </p:cNvSpPr>
          <p:nvPr/>
        </p:nvSpPr>
        <p:spPr bwMode="auto">
          <a:xfrm>
            <a:off x="667154" y="1052516"/>
            <a:ext cx="8090766"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2588" indent="-3429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88988" indent="-3429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lnSpc>
                <a:spcPct val="80000"/>
              </a:lnSpc>
              <a:spcBef>
                <a:spcPct val="20000"/>
              </a:spcBef>
              <a:buFont typeface="Arial" panose="020B0604020202020204" pitchFamily="34" charset="0"/>
              <a:buChar char="•"/>
            </a:pPr>
            <a:r>
              <a:rPr kumimoji="0" lang="en-GB" altLang="zh-CN" b="1" dirty="0">
                <a:solidFill>
                  <a:srgbClr val="FF0000"/>
                </a:solidFill>
                <a:latin typeface="+mj-lt"/>
              </a:rPr>
              <a:t>CHINA</a:t>
            </a: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Purple Mountain Observatory, CAS, Nanjing    </a:t>
            </a: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Institute of High Energy Physics, CAS, Beijing</a:t>
            </a: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National Space Science Center, CAS, </a:t>
            </a:r>
            <a:r>
              <a:rPr kumimoji="0" lang="en-US" altLang="zh-CN" b="1" dirty="0" smtClean="0">
                <a:solidFill>
                  <a:schemeClr val="tx1"/>
                </a:solidFill>
                <a:latin typeface="+mj-lt"/>
              </a:rPr>
              <a:t>Beijing</a:t>
            </a:r>
          </a:p>
          <a:p>
            <a:pPr lvl="1">
              <a:lnSpc>
                <a:spcPct val="80000"/>
              </a:lnSpc>
              <a:spcBef>
                <a:spcPct val="20000"/>
              </a:spcBef>
              <a:buFont typeface="Arial" panose="020B0604020202020204" pitchFamily="34" charset="0"/>
              <a:buChar char="•"/>
            </a:pPr>
            <a:r>
              <a:rPr kumimoji="0" lang="en-US" altLang="zh-CN" b="1" dirty="0">
                <a:solidFill>
                  <a:schemeClr val="tx1"/>
                </a:solidFill>
                <a:latin typeface="+mj-lt"/>
              </a:rPr>
              <a:t>Institute of Modern Physics, CAS, </a:t>
            </a:r>
            <a:r>
              <a:rPr kumimoji="0" lang="en-US" altLang="zh-CN" b="1" dirty="0" smtClean="0">
                <a:solidFill>
                  <a:schemeClr val="tx1"/>
                </a:solidFill>
                <a:latin typeface="+mj-lt"/>
              </a:rPr>
              <a:t>Lanzhou</a:t>
            </a:r>
            <a:endParaRPr kumimoji="0" lang="en-US" altLang="zh-CN" b="1" dirty="0">
              <a:solidFill>
                <a:schemeClr val="tx1"/>
              </a:solidFill>
              <a:latin typeface="+mj-lt"/>
            </a:endParaRP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University of Science and Technology of China, Hefei</a:t>
            </a:r>
          </a:p>
          <a:p>
            <a:pPr lvl="1" eaLnBrk="1" hangingPunct="1">
              <a:lnSpc>
                <a:spcPct val="80000"/>
              </a:lnSpc>
              <a:spcBef>
                <a:spcPct val="20000"/>
              </a:spcBef>
              <a:buFont typeface="Arial" panose="020B0604020202020204" pitchFamily="34" charset="0"/>
              <a:buNone/>
            </a:pPr>
            <a:endParaRPr kumimoji="0" lang="en-US" altLang="zh-CN" b="1" dirty="0">
              <a:solidFill>
                <a:schemeClr val="tx1"/>
              </a:solidFill>
              <a:latin typeface="+mj-lt"/>
            </a:endParaRPr>
          </a:p>
          <a:p>
            <a:pPr eaLnBrk="1" hangingPunct="1">
              <a:lnSpc>
                <a:spcPct val="80000"/>
              </a:lnSpc>
              <a:spcBef>
                <a:spcPct val="20000"/>
              </a:spcBef>
              <a:buFont typeface="Arial" panose="020B0604020202020204" pitchFamily="34" charset="0"/>
              <a:buChar char="•"/>
            </a:pPr>
            <a:r>
              <a:rPr kumimoji="0" lang="en-US" altLang="zh-CN" b="1" dirty="0">
                <a:solidFill>
                  <a:srgbClr val="FF0000"/>
                </a:solidFill>
                <a:latin typeface="+mj-lt"/>
              </a:rPr>
              <a:t>ITALY</a:t>
            </a: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INFN Perugia </a:t>
            </a: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INFN Bari </a:t>
            </a:r>
          </a:p>
          <a:p>
            <a:pPr lvl="1" eaLnBrk="1" hangingPunct="1">
              <a:lnSpc>
                <a:spcPct val="80000"/>
              </a:lnSpc>
              <a:spcBef>
                <a:spcPct val="20000"/>
              </a:spcBef>
              <a:buFont typeface="Arial" panose="020B0604020202020204" pitchFamily="34" charset="0"/>
              <a:buChar char="•"/>
            </a:pPr>
            <a:r>
              <a:rPr kumimoji="0" lang="en-US" altLang="zh-CN" b="1" dirty="0">
                <a:solidFill>
                  <a:schemeClr val="tx1"/>
                </a:solidFill>
                <a:latin typeface="+mj-lt"/>
              </a:rPr>
              <a:t>INFN Lecce</a:t>
            </a:r>
          </a:p>
          <a:p>
            <a:pPr lvl="1" eaLnBrk="1" hangingPunct="1">
              <a:lnSpc>
                <a:spcPct val="80000"/>
              </a:lnSpc>
              <a:spcBef>
                <a:spcPct val="20000"/>
              </a:spcBef>
              <a:buFont typeface="Arial" panose="020B0604020202020204" pitchFamily="34" charset="0"/>
              <a:buChar char="•"/>
            </a:pPr>
            <a:endParaRPr kumimoji="0" lang="en-US" altLang="zh-CN" b="1" dirty="0">
              <a:solidFill>
                <a:schemeClr val="tx1"/>
              </a:solidFill>
              <a:latin typeface="+mj-lt"/>
            </a:endParaRPr>
          </a:p>
          <a:p>
            <a:pPr>
              <a:lnSpc>
                <a:spcPct val="80000"/>
              </a:lnSpc>
              <a:spcBef>
                <a:spcPct val="20000"/>
              </a:spcBef>
              <a:buFont typeface="Arial" panose="020B0604020202020204" pitchFamily="34" charset="0"/>
              <a:buChar char="•"/>
            </a:pPr>
            <a:r>
              <a:rPr kumimoji="0" lang="en-US" altLang="zh-CN" b="1" dirty="0">
                <a:solidFill>
                  <a:srgbClr val="FF0000"/>
                </a:solidFill>
                <a:latin typeface="+mj-lt"/>
              </a:rPr>
              <a:t>SWITZERLAND</a:t>
            </a:r>
          </a:p>
          <a:p>
            <a:pPr lvl="1">
              <a:lnSpc>
                <a:spcPct val="80000"/>
              </a:lnSpc>
              <a:spcBef>
                <a:spcPct val="20000"/>
              </a:spcBef>
              <a:buFont typeface="Arial" panose="020B0604020202020204" pitchFamily="34" charset="0"/>
              <a:buChar char="•"/>
            </a:pPr>
            <a:r>
              <a:rPr kumimoji="0" lang="en-US" altLang="zh-CN" b="1" dirty="0">
                <a:solidFill>
                  <a:schemeClr val="tx1"/>
                </a:solidFill>
                <a:latin typeface="+mj-lt"/>
              </a:rPr>
              <a:t>University of Geneva</a:t>
            </a:r>
            <a:endParaRPr kumimoji="0" lang="en-GB" altLang="zh-CN" b="1" dirty="0">
              <a:solidFill>
                <a:schemeClr val="tx1"/>
              </a:solidFill>
              <a:latin typeface="+mj-lt"/>
              <a:cs typeface="Arial" panose="020B0604020202020204" pitchFamily="34" charset="0"/>
            </a:endParaRPr>
          </a:p>
        </p:txBody>
      </p:sp>
      <p:pic>
        <p:nvPicPr>
          <p:cNvPr id="409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9906"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06" y="0"/>
            <a:ext cx="960494" cy="8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http://1.bp.blogspot.com/-YR7Q0DI_G98/VQULAA3F0kI/AAAAAAABGu4/-Peg0qzUY3s/s1600/Swiss_Flag.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0402" y="-1"/>
            <a:ext cx="959685" cy="8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灯片编号占位符 1"/>
          <p:cNvSpPr txBox="1">
            <a:spLocks noGrp="1" noChangeArrowheads="1"/>
          </p:cNvSpPr>
          <p:nvPr/>
        </p:nvSpPr>
        <p:spPr bwMode="auto">
          <a:xfrm>
            <a:off x="7649775" y="6435725"/>
            <a:ext cx="23455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buFont typeface="Arial" panose="020B0604020202020204" pitchFamily="34" charset="0"/>
              <a:buNone/>
            </a:pPr>
            <a:fld id="{128F6F73-41AB-4B20-86DB-99CE304E39B7}" type="slidenum">
              <a:rPr kumimoji="0" lang="zh-CN" altLang="en-US" sz="1400">
                <a:solidFill>
                  <a:srgbClr val="FFFF00"/>
                </a:solidFill>
              </a:rPr>
              <a:pPr algn="ctr" eaLnBrk="1" hangingPunct="1">
                <a:buFont typeface="Arial" panose="020B0604020202020204" pitchFamily="34" charset="0"/>
                <a:buNone/>
              </a:pPr>
              <a:t>4</a:t>
            </a:fld>
            <a:endParaRPr kumimoji="0" lang="zh-CN" altLang="en-US" sz="1400">
              <a:solidFill>
                <a:srgbClr val="FFFF00"/>
              </a:solidFill>
              <a:cs typeface="Arial" panose="020B0604020202020204" pitchFamily="34" charset="0"/>
            </a:endParaRPr>
          </a:p>
        </p:txBody>
      </p:sp>
      <p:sp>
        <p:nvSpPr>
          <p:cNvPr id="2" name="Slide Number Placeholder 1"/>
          <p:cNvSpPr>
            <a:spLocks noGrp="1"/>
          </p:cNvSpPr>
          <p:nvPr>
            <p:ph type="sldNum" sz="quarter" idx="12"/>
          </p:nvPr>
        </p:nvSpPr>
        <p:spPr/>
        <p:txBody>
          <a:bodyPr/>
          <a:lstStyle/>
          <a:p>
            <a:fld id="{679A2F6C-EB47-8E48-9100-153391A91E0C}" type="slidenum">
              <a:rPr lang="en-US" smtClean="0"/>
              <a:pPr/>
              <a:t>4</a:t>
            </a:fld>
            <a:endParaRPr lang="en-US"/>
          </a:p>
        </p:txBody>
      </p:sp>
    </p:spTree>
    <p:extLst>
      <p:ext uri="{BB962C8B-B14F-4D97-AF65-F5344CB8AC3E}">
        <p14:creationId xmlns:p14="http://schemas.microsoft.com/office/powerpoint/2010/main" val="198427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6EEDE7FF-34C5-472D-AF73-E1C8AF6D408A}" type="slidenum">
              <a:rPr lang="zh-CN" altLang="en-GB" smtClean="0"/>
              <a:pPr>
                <a:defRPr/>
              </a:pPr>
              <a:t>40</a:t>
            </a:fld>
            <a:endParaRPr lang="en-GB" altLang="zh-CN"/>
          </a:p>
        </p:txBody>
      </p:sp>
      <p:pic>
        <p:nvPicPr>
          <p:cNvPr id="4" name="图片 3"/>
          <p:cNvPicPr>
            <a:picLocks noChangeAspect="1"/>
          </p:cNvPicPr>
          <p:nvPr/>
        </p:nvPicPr>
        <p:blipFill>
          <a:blip r:embed="rId2"/>
          <a:stretch>
            <a:fillRect/>
          </a:stretch>
        </p:blipFill>
        <p:spPr>
          <a:xfrm>
            <a:off x="611560" y="944107"/>
            <a:ext cx="7161076" cy="2736150"/>
          </a:xfrm>
          <a:prstGeom prst="rect">
            <a:avLst/>
          </a:prstGeom>
        </p:spPr>
      </p:pic>
      <p:pic>
        <p:nvPicPr>
          <p:cNvPr id="5" name="图片 4"/>
          <p:cNvPicPr>
            <a:picLocks noChangeAspect="1"/>
          </p:cNvPicPr>
          <p:nvPr/>
        </p:nvPicPr>
        <p:blipFill>
          <a:blip r:embed="rId3"/>
          <a:stretch>
            <a:fillRect/>
          </a:stretch>
        </p:blipFill>
        <p:spPr>
          <a:xfrm>
            <a:off x="611560" y="4077072"/>
            <a:ext cx="7161076" cy="2348242"/>
          </a:xfrm>
          <a:prstGeom prst="rect">
            <a:avLst/>
          </a:prstGeom>
          <a:ln>
            <a:noFill/>
          </a:ln>
        </p:spPr>
      </p:pic>
      <p:sp>
        <p:nvSpPr>
          <p:cNvPr id="6" name="文本框 5"/>
          <p:cNvSpPr txBox="1"/>
          <p:nvPr/>
        </p:nvSpPr>
        <p:spPr>
          <a:xfrm>
            <a:off x="0" y="16936"/>
            <a:ext cx="9144000" cy="707886"/>
          </a:xfrm>
          <a:prstGeom prst="rect">
            <a:avLst/>
          </a:prstGeom>
          <a:solidFill>
            <a:srgbClr val="FFFFFF"/>
          </a:solidFill>
          <a:ln>
            <a:solidFill>
              <a:srgbClr val="FFFFFF"/>
            </a:solidFill>
          </a:ln>
        </p:spPr>
        <p:txBody>
          <a:bodyPr wrap="square" rtlCol="0">
            <a:spAutoFit/>
          </a:bodyPr>
          <a:lstStyle/>
          <a:p>
            <a:pPr algn="ctr"/>
            <a:r>
              <a:rPr lang="zh-CN" altLang="en-US" sz="4000" b="1" dirty="0">
                <a:solidFill>
                  <a:srgbClr val="000000"/>
                </a:solidFill>
                <a:latin typeface="华文楷体"/>
                <a:ea typeface="华文楷体"/>
                <a:cs typeface="华文楷体"/>
              </a:rPr>
              <a:t>奇特强子态研究进展综述</a:t>
            </a:r>
          </a:p>
        </p:txBody>
      </p:sp>
    </p:spTree>
    <p:extLst>
      <p:ext uri="{BB962C8B-B14F-4D97-AF65-F5344CB8AC3E}">
        <p14:creationId xmlns:p14="http://schemas.microsoft.com/office/powerpoint/2010/main" val="41757522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Future High Energy Frontiers</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41</a:t>
            </a:fld>
            <a:endParaRPr lang="en-US"/>
          </a:p>
        </p:txBody>
      </p:sp>
      <p:pic>
        <p:nvPicPr>
          <p:cNvPr id="5" name="Picture 4"/>
          <p:cNvPicPr>
            <a:picLocks noChangeAspect="1"/>
          </p:cNvPicPr>
          <p:nvPr/>
        </p:nvPicPr>
        <p:blipFill>
          <a:blip r:embed="rId2"/>
          <a:stretch>
            <a:fillRect/>
          </a:stretch>
        </p:blipFill>
        <p:spPr>
          <a:xfrm>
            <a:off x="4496059" y="941337"/>
            <a:ext cx="4026310" cy="2847467"/>
          </a:xfrm>
          <a:prstGeom prst="rect">
            <a:avLst/>
          </a:prstGeom>
        </p:spPr>
      </p:pic>
      <p:pic>
        <p:nvPicPr>
          <p:cNvPr id="6" name="Picture 5"/>
          <p:cNvPicPr>
            <a:picLocks noChangeAspect="1"/>
          </p:cNvPicPr>
          <p:nvPr/>
        </p:nvPicPr>
        <p:blipFill>
          <a:blip r:embed="rId3"/>
          <a:stretch>
            <a:fillRect/>
          </a:stretch>
        </p:blipFill>
        <p:spPr>
          <a:xfrm>
            <a:off x="4496060" y="3856620"/>
            <a:ext cx="4026311" cy="286485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568" r="-173"/>
          <a:stretch/>
        </p:blipFill>
        <p:spPr>
          <a:xfrm>
            <a:off x="1592718" y="3851022"/>
            <a:ext cx="2710467" cy="2870455"/>
          </a:xfrm>
          <a:prstGeom prst="rect">
            <a:avLst/>
          </a:prstGeom>
        </p:spPr>
      </p:pic>
      <p:pic>
        <p:nvPicPr>
          <p:cNvPr id="8" name="Picture 7"/>
          <p:cNvPicPr>
            <a:picLocks noChangeAspect="1"/>
          </p:cNvPicPr>
          <p:nvPr/>
        </p:nvPicPr>
        <p:blipFill>
          <a:blip r:embed="rId5"/>
          <a:stretch>
            <a:fillRect/>
          </a:stretch>
        </p:blipFill>
        <p:spPr>
          <a:xfrm>
            <a:off x="596035" y="941337"/>
            <a:ext cx="3707148" cy="2847467"/>
          </a:xfrm>
          <a:prstGeom prst="rect">
            <a:avLst/>
          </a:prstGeom>
        </p:spPr>
      </p:pic>
      <p:sp>
        <p:nvSpPr>
          <p:cNvPr id="9" name="TextBox 8"/>
          <p:cNvSpPr txBox="1"/>
          <p:nvPr/>
        </p:nvSpPr>
        <p:spPr>
          <a:xfrm>
            <a:off x="638016" y="1301539"/>
            <a:ext cx="776038" cy="646331"/>
          </a:xfrm>
          <a:prstGeom prst="rect">
            <a:avLst/>
          </a:prstGeom>
          <a:solidFill>
            <a:srgbClr val="FFFFFF"/>
          </a:solidFill>
        </p:spPr>
        <p:txBody>
          <a:bodyPr wrap="square" rtlCol="0">
            <a:spAutoFit/>
          </a:bodyPr>
          <a:lstStyle/>
          <a:p>
            <a:r>
              <a:rPr lang="en-US" sz="3600" dirty="0" smtClean="0">
                <a:solidFill>
                  <a:srgbClr val="FF0000"/>
                </a:solidFill>
              </a:rPr>
              <a:t>ILC</a:t>
            </a:r>
            <a:endParaRPr lang="en-US" sz="3600" dirty="0">
              <a:solidFill>
                <a:srgbClr val="FF0000"/>
              </a:solidFill>
            </a:endParaRPr>
          </a:p>
        </p:txBody>
      </p:sp>
      <p:sp>
        <p:nvSpPr>
          <p:cNvPr id="10" name="TextBox 9"/>
          <p:cNvSpPr txBox="1"/>
          <p:nvPr/>
        </p:nvSpPr>
        <p:spPr>
          <a:xfrm>
            <a:off x="4496060" y="2540506"/>
            <a:ext cx="1088237" cy="646331"/>
          </a:xfrm>
          <a:prstGeom prst="rect">
            <a:avLst/>
          </a:prstGeom>
          <a:noFill/>
        </p:spPr>
        <p:txBody>
          <a:bodyPr wrap="square" rtlCol="0">
            <a:spAutoFit/>
          </a:bodyPr>
          <a:lstStyle/>
          <a:p>
            <a:r>
              <a:rPr lang="en-US" sz="3600" dirty="0" smtClean="0">
                <a:solidFill>
                  <a:srgbClr val="FFFF00"/>
                </a:solidFill>
              </a:rPr>
              <a:t>CLIC</a:t>
            </a:r>
            <a:endParaRPr lang="en-US" sz="3600" dirty="0">
              <a:solidFill>
                <a:srgbClr val="FFFF00"/>
              </a:solidFill>
            </a:endParaRPr>
          </a:p>
        </p:txBody>
      </p:sp>
      <p:sp>
        <p:nvSpPr>
          <p:cNvPr id="11" name="TextBox 10"/>
          <p:cNvSpPr txBox="1"/>
          <p:nvPr/>
        </p:nvSpPr>
        <p:spPr>
          <a:xfrm>
            <a:off x="388327" y="3866968"/>
            <a:ext cx="1162163" cy="2123658"/>
          </a:xfrm>
          <a:prstGeom prst="rect">
            <a:avLst/>
          </a:prstGeom>
          <a:noFill/>
        </p:spPr>
        <p:txBody>
          <a:bodyPr wrap="square" rtlCol="0">
            <a:spAutoFit/>
          </a:bodyPr>
          <a:lstStyle/>
          <a:p>
            <a:r>
              <a:rPr lang="en-US" sz="3600" dirty="0" smtClean="0">
                <a:solidFill>
                  <a:srgbClr val="FF0000"/>
                </a:solidFill>
              </a:rPr>
              <a:t>F</a:t>
            </a:r>
            <a:r>
              <a:rPr lang="en-US" sz="3600" baseline="-25000" dirty="0" smtClean="0">
                <a:solidFill>
                  <a:srgbClr val="FF0000"/>
                </a:solidFill>
              </a:rPr>
              <a:t>CC</a:t>
            </a:r>
            <a:r>
              <a:rPr lang="en-US" sz="3600" dirty="0" smtClean="0">
                <a:solidFill>
                  <a:srgbClr val="FF0000"/>
                </a:solidFill>
              </a:rPr>
              <a:t>:</a:t>
            </a:r>
          </a:p>
          <a:p>
            <a:r>
              <a:rPr lang="en-US" sz="3200" dirty="0" err="1">
                <a:solidFill>
                  <a:srgbClr val="FF0000"/>
                </a:solidFill>
              </a:rPr>
              <a:t>e</a:t>
            </a:r>
            <a:r>
              <a:rPr lang="en-US" sz="3200" baseline="30000" dirty="0" err="1" smtClean="0">
                <a:solidFill>
                  <a:srgbClr val="FF0000"/>
                </a:solidFill>
              </a:rPr>
              <a:t>+</a:t>
            </a:r>
            <a:r>
              <a:rPr lang="en-US" sz="3200" dirty="0" err="1" smtClean="0">
                <a:solidFill>
                  <a:srgbClr val="FF0000"/>
                </a:solidFill>
              </a:rPr>
              <a:t>e</a:t>
            </a:r>
            <a:r>
              <a:rPr lang="en-US" sz="3200" baseline="30000" dirty="0" smtClean="0">
                <a:solidFill>
                  <a:srgbClr val="FF0000"/>
                </a:solidFill>
              </a:rPr>
              <a:t>-</a:t>
            </a:r>
            <a:endParaRPr lang="en-US" sz="3200" dirty="0" smtClean="0">
              <a:solidFill>
                <a:srgbClr val="FF0000"/>
              </a:solidFill>
            </a:endParaRPr>
          </a:p>
          <a:p>
            <a:r>
              <a:rPr lang="en-US" sz="3200" dirty="0" err="1">
                <a:solidFill>
                  <a:srgbClr val="FF0000"/>
                </a:solidFill>
              </a:rPr>
              <a:t>p</a:t>
            </a:r>
            <a:r>
              <a:rPr lang="en-US" sz="3200" dirty="0" err="1" smtClean="0">
                <a:solidFill>
                  <a:srgbClr val="FF0000"/>
                </a:solidFill>
              </a:rPr>
              <a:t>p</a:t>
            </a:r>
            <a:endParaRPr lang="en-US" sz="3200" dirty="0" smtClean="0">
              <a:solidFill>
                <a:srgbClr val="FF0000"/>
              </a:solidFill>
            </a:endParaRPr>
          </a:p>
          <a:p>
            <a:r>
              <a:rPr lang="en-US" sz="3200" dirty="0">
                <a:solidFill>
                  <a:srgbClr val="FF0000"/>
                </a:solidFill>
              </a:rPr>
              <a:t>e</a:t>
            </a:r>
            <a:r>
              <a:rPr lang="en-US" sz="3200" baseline="30000" dirty="0" smtClean="0">
                <a:solidFill>
                  <a:srgbClr val="FF0000"/>
                </a:solidFill>
              </a:rPr>
              <a:t>-</a:t>
            </a:r>
            <a:r>
              <a:rPr lang="en-US" sz="3200" dirty="0" smtClean="0">
                <a:solidFill>
                  <a:srgbClr val="FF0000"/>
                </a:solidFill>
              </a:rPr>
              <a:t> ion</a:t>
            </a:r>
          </a:p>
        </p:txBody>
      </p:sp>
      <p:sp>
        <p:nvSpPr>
          <p:cNvPr id="12" name="TextBox 11"/>
          <p:cNvSpPr txBox="1"/>
          <p:nvPr/>
        </p:nvSpPr>
        <p:spPr>
          <a:xfrm>
            <a:off x="6454586" y="5871899"/>
            <a:ext cx="2279509" cy="584776"/>
          </a:xfrm>
          <a:prstGeom prst="rect">
            <a:avLst/>
          </a:prstGeom>
          <a:noFill/>
        </p:spPr>
        <p:txBody>
          <a:bodyPr wrap="square" rtlCol="0">
            <a:spAutoFit/>
          </a:bodyPr>
          <a:lstStyle/>
          <a:p>
            <a:r>
              <a:rPr lang="en-US" sz="3200" dirty="0" err="1" smtClean="0">
                <a:solidFill>
                  <a:srgbClr val="FFFF00"/>
                </a:solidFill>
              </a:rPr>
              <a:t>CEPC+SppC</a:t>
            </a:r>
            <a:endParaRPr lang="en-US" sz="3200" dirty="0">
              <a:solidFill>
                <a:srgbClr val="FFFF00"/>
              </a:solidFill>
            </a:endParaRPr>
          </a:p>
        </p:txBody>
      </p:sp>
    </p:spTree>
    <p:extLst>
      <p:ext uri="{BB962C8B-B14F-4D97-AF65-F5344CB8AC3E}">
        <p14:creationId xmlns:p14="http://schemas.microsoft.com/office/powerpoint/2010/main" val="1592639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par>
                                <p:cTn id="32" presetID="5"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Future </a:t>
            </a:r>
            <a:r>
              <a:rPr lang="en-US" b="1" dirty="0" smtClean="0"/>
              <a:t>High Precision </a:t>
            </a:r>
            <a:r>
              <a:rPr lang="en-US" b="1" dirty="0"/>
              <a:t>Frontiers</a:t>
            </a:r>
            <a:endParaRPr lang="en-US" dirty="0"/>
          </a:p>
        </p:txBody>
      </p:sp>
      <p:sp>
        <p:nvSpPr>
          <p:cNvPr id="4" name="Slide Number Placeholder 3"/>
          <p:cNvSpPr>
            <a:spLocks noGrp="1"/>
          </p:cNvSpPr>
          <p:nvPr>
            <p:ph type="sldNum" sz="quarter" idx="12"/>
          </p:nvPr>
        </p:nvSpPr>
        <p:spPr/>
        <p:txBody>
          <a:bodyPr/>
          <a:lstStyle/>
          <a:p>
            <a:fld id="{C973300C-797F-D148-A78D-320196FBAF04}" type="slidenum">
              <a:rPr lang="en-US" smtClean="0"/>
              <a:t>42</a:t>
            </a:fld>
            <a:endParaRPr lang="en-US"/>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10" y="964490"/>
            <a:ext cx="5062537"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85" y="3436536"/>
            <a:ext cx="4067486" cy="32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386805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531426" y="10854"/>
            <a:ext cx="79219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zh-CN" altLang="en-US" sz="4400" b="1" dirty="0" smtClean="0">
                <a:solidFill>
                  <a:srgbClr val="000000"/>
                </a:solidFill>
                <a:latin typeface="+mn-lt"/>
                <a:ea typeface="华文楷体"/>
                <a:cs typeface="华文楷体"/>
              </a:rPr>
              <a:t>我国高能物理可能的选项</a:t>
            </a:r>
            <a:endParaRPr lang="en-US" sz="44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4014" y="3914257"/>
            <a:ext cx="3099760" cy="272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679A2F6C-EB47-8E48-9100-153391A91E0C}" type="slidenum">
              <a:rPr lang="en-US" smtClean="0"/>
              <a:pPr/>
              <a:t>43</a:t>
            </a:fld>
            <a:endParaRPr lang="en-US"/>
          </a:p>
        </p:txBody>
      </p:sp>
      <p:grpSp>
        <p:nvGrpSpPr>
          <p:cNvPr id="57" name="组合 20"/>
          <p:cNvGrpSpPr>
            <a:grpSpLocks/>
          </p:cNvGrpSpPr>
          <p:nvPr/>
        </p:nvGrpSpPr>
        <p:grpSpPr bwMode="auto">
          <a:xfrm>
            <a:off x="4405727" y="1239681"/>
            <a:ext cx="4661189" cy="2434176"/>
            <a:chOff x="813439" y="1736327"/>
            <a:chExt cx="7420373" cy="3467757"/>
          </a:xfrm>
        </p:grpSpPr>
        <p:cxnSp>
          <p:nvCxnSpPr>
            <p:cNvPr id="61" name="直接连接符 86"/>
            <p:cNvCxnSpPr>
              <a:stCxn id="85" idx="5"/>
            </p:cNvCxnSpPr>
            <p:nvPr/>
          </p:nvCxnSpPr>
          <p:spPr>
            <a:xfrm flipV="1">
              <a:off x="6379909" y="2799793"/>
              <a:ext cx="119044" cy="13333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2" name="椭圆 87"/>
            <p:cNvSpPr/>
            <p:nvPr/>
          </p:nvSpPr>
          <p:spPr>
            <a:xfrm>
              <a:off x="899150" y="1988702"/>
              <a:ext cx="7234666" cy="27586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63" name="任意多边形 88"/>
            <p:cNvSpPr/>
            <p:nvPr/>
          </p:nvSpPr>
          <p:spPr>
            <a:xfrm>
              <a:off x="7425904" y="2664876"/>
              <a:ext cx="566646" cy="315865"/>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4" name="任意多边形 89"/>
            <p:cNvSpPr/>
            <p:nvPr/>
          </p:nvSpPr>
          <p:spPr>
            <a:xfrm>
              <a:off x="1084857" y="2612496"/>
              <a:ext cx="636486" cy="371419"/>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6" name="右箭头 91"/>
            <p:cNvSpPr/>
            <p:nvPr/>
          </p:nvSpPr>
          <p:spPr>
            <a:xfrm rot="20678478">
              <a:off x="1318183" y="2687098"/>
              <a:ext cx="79362" cy="57141"/>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67" name="TextBox 6"/>
            <p:cNvSpPr txBox="1">
              <a:spLocks noChangeArrowheads="1"/>
            </p:cNvSpPr>
            <p:nvPr/>
          </p:nvSpPr>
          <p:spPr bwMode="auto">
            <a:xfrm>
              <a:off x="4233115" y="2141661"/>
              <a:ext cx="576263" cy="657694"/>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IP1</a:t>
              </a:r>
              <a:endParaRPr lang="zh-CN" altLang="en-US" sz="1800" b="1">
                <a:solidFill>
                  <a:srgbClr val="CC00FF"/>
                </a:solidFill>
                <a:cs typeface="Times New Roman" pitchFamily="18" charset="0"/>
              </a:endParaRPr>
            </a:p>
          </p:txBody>
        </p:sp>
        <p:sp>
          <p:nvSpPr>
            <p:cNvPr id="68" name="TextBox 7"/>
            <p:cNvSpPr txBox="1">
              <a:spLocks noChangeArrowheads="1"/>
            </p:cNvSpPr>
            <p:nvPr/>
          </p:nvSpPr>
          <p:spPr bwMode="auto">
            <a:xfrm>
              <a:off x="4501613" y="4283313"/>
              <a:ext cx="432494" cy="920771"/>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IP2</a:t>
              </a:r>
              <a:endParaRPr lang="zh-CN" altLang="en-US" sz="1800" b="1">
                <a:solidFill>
                  <a:srgbClr val="CC00FF"/>
                </a:solidFill>
                <a:cs typeface="Times New Roman" pitchFamily="18" charset="0"/>
              </a:endParaRPr>
            </a:p>
          </p:txBody>
        </p:sp>
        <p:sp>
          <p:nvSpPr>
            <p:cNvPr id="69" name="TextBox 11"/>
            <p:cNvSpPr txBox="1">
              <a:spLocks noChangeArrowheads="1"/>
            </p:cNvSpPr>
            <p:nvPr/>
          </p:nvSpPr>
          <p:spPr bwMode="auto">
            <a:xfrm>
              <a:off x="3464686" y="2113445"/>
              <a:ext cx="576261" cy="394616"/>
            </a:xfrm>
            <a:prstGeom prst="rect">
              <a:avLst/>
            </a:prstGeom>
            <a:noFill/>
            <a:ln w="9525">
              <a:noFill/>
              <a:miter lim="800000"/>
              <a:headEnd/>
              <a:tailEnd/>
            </a:ln>
          </p:spPr>
          <p:txBody>
            <a:bodyPr>
              <a:spAutoFit/>
            </a:bodyPr>
            <a:lstStyle/>
            <a:p>
              <a:r>
                <a:rPr lang="en-US" altLang="zh-CN" sz="1200" b="1">
                  <a:solidFill>
                    <a:srgbClr val="FF0000"/>
                  </a:solidFill>
                  <a:latin typeface="Arial" pitchFamily="34" charset="0"/>
                </a:rPr>
                <a:t>e+</a:t>
              </a:r>
              <a:endParaRPr lang="zh-CN" altLang="en-US" sz="1800" b="1">
                <a:solidFill>
                  <a:srgbClr val="FF0000"/>
                </a:solidFill>
                <a:latin typeface="Arial" pitchFamily="34" charset="0"/>
              </a:endParaRPr>
            </a:p>
          </p:txBody>
        </p:sp>
        <p:sp>
          <p:nvSpPr>
            <p:cNvPr id="70" name="TextBox 12"/>
            <p:cNvSpPr txBox="1">
              <a:spLocks noChangeArrowheads="1"/>
            </p:cNvSpPr>
            <p:nvPr/>
          </p:nvSpPr>
          <p:spPr bwMode="auto">
            <a:xfrm>
              <a:off x="5298530" y="2113445"/>
              <a:ext cx="576263" cy="394616"/>
            </a:xfrm>
            <a:prstGeom prst="rect">
              <a:avLst/>
            </a:prstGeom>
            <a:noFill/>
            <a:ln w="9525">
              <a:noFill/>
              <a:miter lim="800000"/>
              <a:headEnd/>
              <a:tailEnd/>
            </a:ln>
          </p:spPr>
          <p:txBody>
            <a:bodyPr>
              <a:spAutoFit/>
            </a:bodyPr>
            <a:lstStyle/>
            <a:p>
              <a:r>
                <a:rPr lang="en-US" altLang="zh-CN" sz="1200" b="1">
                  <a:solidFill>
                    <a:srgbClr val="00B0F0"/>
                  </a:solidFill>
                  <a:latin typeface="Arial" pitchFamily="34" charset="0"/>
                </a:rPr>
                <a:t>e-</a:t>
              </a:r>
              <a:endParaRPr lang="zh-CN" altLang="en-US" sz="1800" b="1">
                <a:solidFill>
                  <a:srgbClr val="00B0F0"/>
                </a:solidFill>
                <a:latin typeface="Arial" pitchFamily="34" charset="0"/>
              </a:endParaRPr>
            </a:p>
          </p:txBody>
        </p:sp>
        <p:sp>
          <p:nvSpPr>
            <p:cNvPr id="71" name="TextBox 25"/>
            <p:cNvSpPr txBox="1">
              <a:spLocks noChangeArrowheads="1"/>
            </p:cNvSpPr>
            <p:nvPr/>
          </p:nvSpPr>
          <p:spPr bwMode="auto">
            <a:xfrm>
              <a:off x="6698909" y="2618765"/>
              <a:ext cx="811098" cy="1227694"/>
            </a:xfrm>
            <a:prstGeom prst="rect">
              <a:avLst/>
            </a:prstGeom>
            <a:noFill/>
            <a:ln w="9525">
              <a:noFill/>
              <a:miter lim="800000"/>
              <a:headEnd/>
              <a:tailEnd/>
            </a:ln>
          </p:spPr>
          <p:txBody>
            <a:bodyPr>
              <a:spAutoFit/>
            </a:bodyPr>
            <a:lstStyle/>
            <a:p>
              <a:r>
                <a:rPr lang="en-US" altLang="zh-CN" sz="1000" b="1">
                  <a:solidFill>
                    <a:srgbClr val="002060"/>
                  </a:solidFill>
                  <a:cs typeface="Times New Roman" pitchFamily="18" charset="0"/>
                </a:rPr>
                <a:t>e+ e- Linac</a:t>
              </a:r>
            </a:p>
            <a:p>
              <a:r>
                <a:rPr lang="en-US" altLang="zh-CN" sz="1000" b="1">
                  <a:solidFill>
                    <a:srgbClr val="002060"/>
                  </a:solidFill>
                  <a:cs typeface="Times New Roman" pitchFamily="18" charset="0"/>
                </a:rPr>
                <a:t>  (240m)</a:t>
              </a:r>
              <a:endParaRPr lang="zh-CN" altLang="en-US" sz="1000" b="1">
                <a:solidFill>
                  <a:srgbClr val="002060"/>
                </a:solidFill>
                <a:cs typeface="Times New Roman" pitchFamily="18" charset="0"/>
              </a:endParaRPr>
            </a:p>
          </p:txBody>
        </p:sp>
        <p:sp>
          <p:nvSpPr>
            <p:cNvPr id="73" name="椭圆 98"/>
            <p:cNvSpPr/>
            <p:nvPr/>
          </p:nvSpPr>
          <p:spPr>
            <a:xfrm>
              <a:off x="1056287" y="2096636"/>
              <a:ext cx="6920391" cy="2520573"/>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4" name="右箭头 99"/>
            <p:cNvSpPr/>
            <p:nvPr/>
          </p:nvSpPr>
          <p:spPr>
            <a:xfrm rot="21289895">
              <a:off x="3587944" y="2080763"/>
              <a:ext cx="187295" cy="1269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5" name="右箭头 100"/>
            <p:cNvSpPr/>
            <p:nvPr/>
          </p:nvSpPr>
          <p:spPr>
            <a:xfrm rot="14382723">
              <a:off x="6688628" y="2111715"/>
              <a:ext cx="82538" cy="65078"/>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6" name="右箭头 101"/>
            <p:cNvSpPr/>
            <p:nvPr/>
          </p:nvSpPr>
          <p:spPr>
            <a:xfrm rot="12476930">
              <a:off x="7814779" y="2745826"/>
              <a:ext cx="131742" cy="46031"/>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7" name="TextBox 48"/>
            <p:cNvSpPr txBox="1">
              <a:spLocks noChangeArrowheads="1"/>
            </p:cNvSpPr>
            <p:nvPr/>
          </p:nvSpPr>
          <p:spPr bwMode="auto">
            <a:xfrm rot="411638">
              <a:off x="2431936" y="3974300"/>
              <a:ext cx="1993833" cy="723462"/>
            </a:xfrm>
            <a:prstGeom prst="rect">
              <a:avLst/>
            </a:prstGeom>
            <a:noFill/>
            <a:ln w="9525">
              <a:noFill/>
              <a:miter lim="800000"/>
              <a:headEnd/>
              <a:tailEnd/>
            </a:ln>
          </p:spPr>
          <p:txBody>
            <a:bodyPr>
              <a:spAutoFit/>
            </a:bodyPr>
            <a:lstStyle/>
            <a:p>
              <a:r>
                <a:rPr lang="en-US" altLang="zh-CN" sz="1100" b="1">
                  <a:solidFill>
                    <a:srgbClr val="CC00FF"/>
                  </a:solidFill>
                  <a:cs typeface="Times New Roman" pitchFamily="18" charset="0"/>
                </a:rPr>
                <a:t>CEPC Collider Ring(50Km</a:t>
              </a:r>
              <a:r>
                <a:rPr lang="en-US" altLang="zh-CN" sz="1600" b="1">
                  <a:solidFill>
                    <a:srgbClr val="CC00FF"/>
                  </a:solidFill>
                  <a:cs typeface="Times New Roman" pitchFamily="18" charset="0"/>
                </a:rPr>
                <a:t>)</a:t>
              </a:r>
              <a:endParaRPr lang="zh-CN" altLang="en-US" sz="1600" b="1">
                <a:solidFill>
                  <a:srgbClr val="CC00FF"/>
                </a:solidFill>
                <a:cs typeface="Times New Roman" pitchFamily="18" charset="0"/>
              </a:endParaRPr>
            </a:p>
          </p:txBody>
        </p:sp>
        <p:sp>
          <p:nvSpPr>
            <p:cNvPr id="78" name="TextBox 50"/>
            <p:cNvSpPr txBox="1">
              <a:spLocks noChangeArrowheads="1"/>
            </p:cNvSpPr>
            <p:nvPr/>
          </p:nvSpPr>
          <p:spPr bwMode="auto">
            <a:xfrm rot="336818">
              <a:off x="2565617" y="3768771"/>
              <a:ext cx="1726471" cy="482308"/>
            </a:xfrm>
            <a:prstGeom prst="rect">
              <a:avLst/>
            </a:prstGeom>
            <a:noFill/>
            <a:ln w="9525">
              <a:noFill/>
              <a:miter lim="800000"/>
              <a:headEnd/>
              <a:tailEnd/>
            </a:ln>
          </p:spPr>
          <p:txBody>
            <a:bodyPr wrap="none">
              <a:spAutoFit/>
            </a:bodyPr>
            <a:lstStyle/>
            <a:p>
              <a:r>
                <a:rPr lang="en-US" altLang="zh-CN" sz="1100" b="1">
                  <a:solidFill>
                    <a:srgbClr val="00B050"/>
                  </a:solidFill>
                  <a:cs typeface="Times New Roman" pitchFamily="18" charset="0"/>
                </a:rPr>
                <a:t>Booster(50Km</a:t>
              </a:r>
              <a:r>
                <a:rPr lang="en-US" altLang="zh-CN" sz="1600" b="1">
                  <a:solidFill>
                    <a:srgbClr val="00B050"/>
                  </a:solidFill>
                  <a:cs typeface="Times New Roman" pitchFamily="18" charset="0"/>
                </a:rPr>
                <a:t>)</a:t>
              </a:r>
              <a:endParaRPr lang="zh-CN" altLang="en-US" sz="1600" b="1">
                <a:solidFill>
                  <a:srgbClr val="00B050"/>
                </a:solidFill>
                <a:cs typeface="Times New Roman" pitchFamily="18" charset="0"/>
              </a:endParaRPr>
            </a:p>
          </p:txBody>
        </p:sp>
        <p:cxnSp>
          <p:nvCxnSpPr>
            <p:cNvPr id="80" name="直接连接符 105"/>
            <p:cNvCxnSpPr/>
            <p:nvPr/>
          </p:nvCxnSpPr>
          <p:spPr>
            <a:xfrm flipV="1">
              <a:off x="6559268" y="2566466"/>
              <a:ext cx="144439" cy="176186"/>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81" name="右箭头 106"/>
            <p:cNvSpPr/>
            <p:nvPr/>
          </p:nvSpPr>
          <p:spPr>
            <a:xfrm rot="11153906">
              <a:off x="5346612" y="2079176"/>
              <a:ext cx="187295" cy="12698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82"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p:spPr>
          <p:txBody>
            <a:bodyPr/>
            <a:lstStyle/>
            <a:p>
              <a:pPr eaLnBrk="0" hangingPunct="0"/>
              <a:endParaRPr lang="en-US" altLang="zh-CN">
                <a:solidFill>
                  <a:srgbClr val="000000"/>
                </a:solidFill>
                <a:latin typeface="Times" pitchFamily="18" charset="0"/>
              </a:endParaRPr>
            </a:p>
          </p:txBody>
        </p:sp>
        <p:sp>
          <p:nvSpPr>
            <p:cNvPr id="85"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p:spPr>
          <p:txBody>
            <a:bodyPr/>
            <a:lstStyle/>
            <a:p>
              <a:pPr eaLnBrk="0" hangingPunct="0"/>
              <a:endParaRPr lang="en-US" altLang="zh-CN">
                <a:solidFill>
                  <a:srgbClr val="000000"/>
                </a:solidFill>
                <a:latin typeface="Times" pitchFamily="18" charset="0"/>
              </a:endParaRPr>
            </a:p>
          </p:txBody>
        </p:sp>
        <p:cxnSp>
          <p:nvCxnSpPr>
            <p:cNvPr id="86" name="直接连接符 109"/>
            <p:cNvCxnSpPr/>
            <p:nvPr/>
          </p:nvCxnSpPr>
          <p:spPr>
            <a:xfrm flipV="1">
              <a:off x="6473557" y="2761699"/>
              <a:ext cx="63490" cy="7142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TextBox 22"/>
            <p:cNvSpPr txBox="1">
              <a:spLocks noChangeArrowheads="1"/>
            </p:cNvSpPr>
            <p:nvPr/>
          </p:nvSpPr>
          <p:spPr bwMode="auto">
            <a:xfrm>
              <a:off x="3452594" y="2779770"/>
              <a:ext cx="2315879" cy="526155"/>
            </a:xfrm>
            <a:prstGeom prst="rect">
              <a:avLst/>
            </a:prstGeom>
            <a:noFill/>
            <a:ln w="9525">
              <a:noFill/>
              <a:miter lim="800000"/>
              <a:headEnd/>
              <a:tailEnd/>
            </a:ln>
          </p:spPr>
          <p:txBody>
            <a:bodyPr>
              <a:spAutoFit/>
            </a:bodyPr>
            <a:lstStyle/>
            <a:p>
              <a:pPr algn="ctr"/>
              <a:r>
                <a:rPr lang="en-US" altLang="zh-CN" sz="900" b="1" dirty="0">
                  <a:solidFill>
                    <a:srgbClr val="FF0000"/>
                  </a:solidFill>
                  <a:cs typeface="Times New Roman" pitchFamily="18" charset="0"/>
                </a:rPr>
                <a:t>Medium Energy</a:t>
              </a:r>
              <a:r>
                <a:rPr lang="zh-CN" altLang="en-US" sz="900" b="1" dirty="0">
                  <a:solidFill>
                    <a:srgbClr val="FF0000"/>
                  </a:solidFill>
                  <a:cs typeface="Times New Roman" pitchFamily="18" charset="0"/>
                </a:rPr>
                <a:t> </a:t>
              </a:r>
              <a:r>
                <a:rPr lang="en-US" altLang="zh-CN" sz="900" b="1" dirty="0">
                  <a:solidFill>
                    <a:srgbClr val="FF0000"/>
                  </a:solidFill>
                  <a:cs typeface="Times New Roman" pitchFamily="18" charset="0"/>
                </a:rPr>
                <a:t> Booster(4.5Km)</a:t>
              </a:r>
            </a:p>
          </p:txBody>
        </p:sp>
        <p:sp>
          <p:nvSpPr>
            <p:cNvPr id="88" name="TextBox 23"/>
            <p:cNvSpPr txBox="1">
              <a:spLocks noChangeArrowheads="1"/>
            </p:cNvSpPr>
            <p:nvPr/>
          </p:nvSpPr>
          <p:spPr bwMode="auto">
            <a:xfrm>
              <a:off x="4092275" y="3092803"/>
              <a:ext cx="1957196" cy="526155"/>
            </a:xfrm>
            <a:prstGeom prst="rect">
              <a:avLst/>
            </a:prstGeom>
            <a:noFill/>
            <a:ln w="9525">
              <a:noFill/>
              <a:miter lim="800000"/>
              <a:headEnd/>
              <a:tailEnd/>
            </a:ln>
          </p:spPr>
          <p:txBody>
            <a:bodyPr>
              <a:spAutoFit/>
            </a:bodyPr>
            <a:lstStyle/>
            <a:p>
              <a:pPr algn="ctr"/>
              <a:r>
                <a:rPr lang="en-US" altLang="zh-CN" sz="900" b="1" dirty="0">
                  <a:solidFill>
                    <a:srgbClr val="FF6600"/>
                  </a:solidFill>
                  <a:cs typeface="Times New Roman" pitchFamily="18" charset="0"/>
                </a:rPr>
                <a:t>Low Energy Booster(0.4Km)</a:t>
              </a:r>
            </a:p>
          </p:txBody>
        </p:sp>
        <p:sp>
          <p:nvSpPr>
            <p:cNvPr id="91" name="TextBox 111"/>
            <p:cNvSpPr txBox="1">
              <a:spLocks noChangeArrowheads="1"/>
            </p:cNvSpPr>
            <p:nvPr/>
          </p:nvSpPr>
          <p:spPr bwMode="auto">
            <a:xfrm rot="432443">
              <a:off x="2037848" y="4692246"/>
              <a:ext cx="2662141" cy="372693"/>
            </a:xfrm>
            <a:prstGeom prst="rect">
              <a:avLst/>
            </a:prstGeom>
            <a:noFill/>
            <a:ln w="9525">
              <a:noFill/>
              <a:miter lim="800000"/>
              <a:headEnd/>
              <a:tailEnd/>
            </a:ln>
          </p:spPr>
          <p:txBody>
            <a:bodyPr wrap="none">
              <a:spAutoFit/>
            </a:bodyPr>
            <a:lstStyle/>
            <a:p>
              <a:r>
                <a:rPr lang="en-US" altLang="zh-CN" sz="1100" b="1">
                  <a:solidFill>
                    <a:srgbClr val="1108C8"/>
                  </a:solidFill>
                  <a:cs typeface="Times New Roman" pitchFamily="18" charset="0"/>
                </a:rPr>
                <a:t>SppC Collider Ring(50Km)</a:t>
              </a:r>
              <a:endParaRPr lang="zh-CN" altLang="en-US" sz="1100" b="1">
                <a:solidFill>
                  <a:srgbClr val="1108C8"/>
                </a:solidFill>
                <a:cs typeface="Times New Roman" pitchFamily="18" charset="0"/>
              </a:endParaRPr>
            </a:p>
          </p:txBody>
        </p:sp>
        <p:sp>
          <p:nvSpPr>
            <p:cNvPr id="100" name="TextBox 24"/>
            <p:cNvSpPr txBox="1">
              <a:spLocks noChangeArrowheads="1"/>
            </p:cNvSpPr>
            <p:nvPr/>
          </p:nvSpPr>
          <p:spPr bwMode="auto">
            <a:xfrm>
              <a:off x="6021191" y="2998202"/>
              <a:ext cx="1174562" cy="789232"/>
            </a:xfrm>
            <a:prstGeom prst="rect">
              <a:avLst/>
            </a:prstGeom>
            <a:noFill/>
            <a:ln w="9525">
              <a:noFill/>
              <a:miter lim="800000"/>
              <a:headEnd/>
              <a:tailEnd/>
            </a:ln>
          </p:spPr>
          <p:txBody>
            <a:bodyPr>
              <a:spAutoFit/>
            </a:bodyPr>
            <a:lstStyle/>
            <a:p>
              <a:pPr algn="ctr"/>
              <a:r>
                <a:rPr lang="en-US" altLang="zh-CN" sz="1000" b="1" dirty="0">
                  <a:solidFill>
                    <a:srgbClr val="4597A0"/>
                  </a:solidFill>
                  <a:cs typeface="Times New Roman" pitchFamily="18" charset="0"/>
                </a:rPr>
                <a:t>Proton </a:t>
              </a:r>
              <a:r>
                <a:rPr lang="en-US" altLang="zh-CN" sz="1000" b="1" dirty="0" err="1">
                  <a:solidFill>
                    <a:srgbClr val="4597A0"/>
                  </a:solidFill>
                  <a:cs typeface="Times New Roman" pitchFamily="18" charset="0"/>
                </a:rPr>
                <a:t>Linac</a:t>
              </a:r>
              <a:endParaRPr lang="en-US" altLang="zh-CN" sz="1000" b="1" dirty="0">
                <a:solidFill>
                  <a:srgbClr val="4597A0"/>
                </a:solidFill>
                <a:cs typeface="Times New Roman" pitchFamily="18" charset="0"/>
              </a:endParaRPr>
            </a:p>
            <a:p>
              <a:pPr algn="ctr"/>
              <a:r>
                <a:rPr lang="en-US" altLang="zh-CN" sz="1000" b="1" dirty="0">
                  <a:solidFill>
                    <a:srgbClr val="4597A0"/>
                  </a:solidFill>
                  <a:cs typeface="Times New Roman" pitchFamily="18" charset="0"/>
                </a:rPr>
                <a:t>(100m)</a:t>
              </a:r>
            </a:p>
          </p:txBody>
        </p:sp>
        <p:sp>
          <p:nvSpPr>
            <p:cNvPr id="103" name="椭圆 116"/>
            <p:cNvSpPr/>
            <p:nvPr/>
          </p:nvSpPr>
          <p:spPr>
            <a:xfrm>
              <a:off x="813439" y="3271210"/>
              <a:ext cx="173009"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4" name="椭圆 117"/>
            <p:cNvSpPr/>
            <p:nvPr/>
          </p:nvSpPr>
          <p:spPr>
            <a:xfrm>
              <a:off x="4494261" y="2033146"/>
              <a:ext cx="139678" cy="141266"/>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1"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p:spPr>
          <p:txBody>
            <a:bodyPr/>
            <a:lstStyle/>
            <a:p>
              <a:pPr eaLnBrk="0" hangingPunct="0"/>
              <a:endParaRPr lang="en-US" altLang="zh-CN">
                <a:solidFill>
                  <a:srgbClr val="000000"/>
                </a:solidFill>
                <a:latin typeface="Times" pitchFamily="18" charset="0"/>
              </a:endParaRPr>
            </a:p>
          </p:txBody>
        </p:sp>
        <p:sp>
          <p:nvSpPr>
            <p:cNvPr id="113" name="椭圆 119"/>
            <p:cNvSpPr/>
            <p:nvPr/>
          </p:nvSpPr>
          <p:spPr>
            <a:xfrm>
              <a:off x="4503784" y="4523560"/>
              <a:ext cx="139678" cy="139679"/>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5" name="椭圆 120"/>
            <p:cNvSpPr/>
            <p:nvPr/>
          </p:nvSpPr>
          <p:spPr>
            <a:xfrm>
              <a:off x="8062389" y="3233116"/>
              <a:ext cx="171423"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6" name="任意多边形 121"/>
            <p:cNvSpPr/>
            <p:nvPr/>
          </p:nvSpPr>
          <p:spPr>
            <a:xfrm>
              <a:off x="6703707" y="2299806"/>
              <a:ext cx="801560" cy="261898"/>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7" name="任意多边形 122"/>
            <p:cNvSpPr/>
            <p:nvPr/>
          </p:nvSpPr>
          <p:spPr>
            <a:xfrm>
              <a:off x="6470382" y="1960131"/>
              <a:ext cx="312687" cy="606334"/>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8" name="右箭头 123"/>
            <p:cNvSpPr/>
            <p:nvPr/>
          </p:nvSpPr>
          <p:spPr>
            <a:xfrm rot="21079377">
              <a:off x="7108455" y="2280759"/>
              <a:ext cx="82537" cy="63490"/>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9" name="椭圆 124"/>
            <p:cNvSpPr/>
            <p:nvPr/>
          </p:nvSpPr>
          <p:spPr>
            <a:xfrm>
              <a:off x="1084857" y="1736327"/>
              <a:ext cx="6920391" cy="252692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0" name="TextBox 21"/>
            <p:cNvSpPr txBox="1">
              <a:spLocks noChangeArrowheads="1"/>
            </p:cNvSpPr>
            <p:nvPr/>
          </p:nvSpPr>
          <p:spPr bwMode="auto">
            <a:xfrm>
              <a:off x="2715568" y="2419357"/>
              <a:ext cx="2150746" cy="591924"/>
            </a:xfrm>
            <a:prstGeom prst="rect">
              <a:avLst/>
            </a:prstGeom>
            <a:noFill/>
            <a:ln w="9525">
              <a:noFill/>
              <a:miter lim="800000"/>
              <a:headEnd/>
              <a:tailEnd/>
            </a:ln>
          </p:spPr>
          <p:txBody>
            <a:bodyPr>
              <a:spAutoFit/>
            </a:bodyPr>
            <a:lstStyle/>
            <a:p>
              <a:pPr algn="ctr"/>
              <a:r>
                <a:rPr lang="en-US" altLang="zh-CN" sz="1050" b="1" dirty="0">
                  <a:solidFill>
                    <a:srgbClr val="C00000"/>
                  </a:solidFill>
                  <a:cs typeface="Times New Roman" pitchFamily="18" charset="0"/>
                </a:rPr>
                <a:t>High Energy</a:t>
              </a:r>
              <a:r>
                <a:rPr lang="zh-CN" altLang="en-US" sz="1050" b="1" dirty="0">
                  <a:solidFill>
                    <a:srgbClr val="C00000"/>
                  </a:solidFill>
                  <a:cs typeface="Times New Roman" pitchFamily="18" charset="0"/>
                </a:rPr>
                <a:t> </a:t>
              </a:r>
              <a:r>
                <a:rPr lang="en-US" altLang="zh-CN" sz="1050" b="1" dirty="0">
                  <a:solidFill>
                    <a:srgbClr val="C00000"/>
                  </a:solidFill>
                  <a:cs typeface="Times New Roman" pitchFamily="18" charset="0"/>
                </a:rPr>
                <a:t>Booster(7.2Km)</a:t>
              </a:r>
            </a:p>
          </p:txBody>
        </p:sp>
      </p:grpSp>
      <p:grpSp>
        <p:nvGrpSpPr>
          <p:cNvPr id="5" name="Group 4"/>
          <p:cNvGrpSpPr/>
          <p:nvPr/>
        </p:nvGrpSpPr>
        <p:grpSpPr>
          <a:xfrm>
            <a:off x="247981" y="1135265"/>
            <a:ext cx="3964407" cy="2601643"/>
            <a:chOff x="50120" y="1014993"/>
            <a:chExt cx="3964407" cy="2601642"/>
          </a:xfrm>
        </p:grpSpPr>
        <p:pic>
          <p:nvPicPr>
            <p:cNvPr id="122" name="图片 4"/>
            <p:cNvPicPr>
              <a:picLocks noChangeAspect="1"/>
            </p:cNvPicPr>
            <p:nvPr/>
          </p:nvPicPr>
          <p:blipFill>
            <a:blip r:embed="rId4"/>
            <a:stretch>
              <a:fillRect/>
            </a:stretch>
          </p:blipFill>
          <p:spPr>
            <a:xfrm>
              <a:off x="50120" y="1014993"/>
              <a:ext cx="3964407" cy="2601642"/>
            </a:xfrm>
            <a:prstGeom prst="rect">
              <a:avLst/>
            </a:prstGeom>
          </p:spPr>
        </p:pic>
        <p:sp>
          <p:nvSpPr>
            <p:cNvPr id="2" name="TextBox 1"/>
            <p:cNvSpPr txBox="1"/>
            <p:nvPr/>
          </p:nvSpPr>
          <p:spPr>
            <a:xfrm>
              <a:off x="2525503" y="1974423"/>
              <a:ext cx="941333" cy="461665"/>
            </a:xfrm>
            <a:prstGeom prst="rect">
              <a:avLst/>
            </a:prstGeom>
            <a:noFill/>
          </p:spPr>
          <p:txBody>
            <a:bodyPr wrap="none" rtlCol="0">
              <a:spAutoFit/>
            </a:bodyPr>
            <a:lstStyle/>
            <a:p>
              <a:r>
                <a:rPr lang="en-US" altLang="zh-CN" sz="2400" dirty="0" smtClean="0">
                  <a:solidFill>
                    <a:srgbClr val="FF0000"/>
                  </a:solidFill>
                </a:rPr>
                <a:t>HIEPA</a:t>
              </a:r>
              <a:endParaRPr lang="en-US" sz="2400" dirty="0">
                <a:solidFill>
                  <a:srgbClr val="FF0000"/>
                </a:solidFill>
              </a:endParaRPr>
            </a:p>
          </p:txBody>
        </p:sp>
      </p:grpSp>
      <p:grpSp>
        <p:nvGrpSpPr>
          <p:cNvPr id="4" name="Group 3"/>
          <p:cNvGrpSpPr/>
          <p:nvPr/>
        </p:nvGrpSpPr>
        <p:grpSpPr>
          <a:xfrm>
            <a:off x="3340051" y="4266573"/>
            <a:ext cx="1065676" cy="1911375"/>
            <a:chOff x="3299211" y="3985066"/>
            <a:chExt cx="1065676" cy="1911375"/>
          </a:xfrm>
        </p:grpSpPr>
        <p:sp>
          <p:nvSpPr>
            <p:cNvPr id="3" name="Rectangle 2"/>
            <p:cNvSpPr/>
            <p:nvPr/>
          </p:nvSpPr>
          <p:spPr>
            <a:xfrm>
              <a:off x="3299211" y="3985066"/>
              <a:ext cx="715316" cy="707970"/>
            </a:xfrm>
            <a:prstGeom prst="rect">
              <a:avLst/>
            </a:prstGeom>
            <a:noFill/>
            <a:ln w="38100" cmpd="sng">
              <a:solidFill>
                <a:srgbClr val="FFFC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4021197" y="5188471"/>
              <a:ext cx="343690" cy="707970"/>
            </a:xfrm>
            <a:prstGeom prst="rect">
              <a:avLst/>
            </a:prstGeom>
            <a:noFill/>
            <a:ln w="38100" cmpd="sng">
              <a:solidFill>
                <a:srgbClr val="FFFC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077266" y="4272998"/>
            <a:ext cx="1868581" cy="1284565"/>
            <a:chOff x="4036424" y="3991492"/>
            <a:chExt cx="1868581" cy="1284565"/>
          </a:xfrm>
        </p:grpSpPr>
        <p:sp>
          <p:nvSpPr>
            <p:cNvPr id="142" name="Rectangle 141"/>
            <p:cNvSpPr/>
            <p:nvPr/>
          </p:nvSpPr>
          <p:spPr>
            <a:xfrm>
              <a:off x="5073182" y="4568087"/>
              <a:ext cx="831823" cy="707970"/>
            </a:xfrm>
            <a:prstGeom prst="rect">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477714" y="4693036"/>
              <a:ext cx="469124" cy="495435"/>
            </a:xfrm>
            <a:prstGeom prst="ellipse">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4036424" y="3991492"/>
              <a:ext cx="350360" cy="707970"/>
            </a:xfrm>
            <a:prstGeom prst="rect">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407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heckerboard(across)">
                                      <p:cBhvr>
                                        <p:cTn id="15" dur="500"/>
                                        <p:tgtEl>
                                          <p:spTgt spid="57"/>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b="1" dirty="0" smtClean="0">
                <a:latin typeface="华文楷体"/>
                <a:ea typeface="华文楷体"/>
                <a:cs typeface="华文楷体"/>
              </a:rPr>
              <a:t>中国高能物理的未来？</a:t>
            </a:r>
            <a:endParaRPr lang="en-US" b="1" dirty="0">
              <a:latin typeface="华文楷体"/>
              <a:ea typeface="华文楷体"/>
              <a:cs typeface="华文楷体"/>
            </a:endParaRPr>
          </a:p>
        </p:txBody>
      </p:sp>
      <p:sp>
        <p:nvSpPr>
          <p:cNvPr id="3" name="Content Placeholder 2"/>
          <p:cNvSpPr>
            <a:spLocks noGrp="1"/>
          </p:cNvSpPr>
          <p:nvPr>
            <p:ph idx="1"/>
          </p:nvPr>
        </p:nvSpPr>
        <p:spPr>
          <a:xfrm>
            <a:off x="227077" y="1093385"/>
            <a:ext cx="8654105" cy="5628091"/>
          </a:xfrm>
        </p:spPr>
        <p:txBody>
          <a:bodyPr>
            <a:noAutofit/>
          </a:bodyPr>
          <a:lstStyle/>
          <a:p>
            <a:pPr marL="0" indent="0">
              <a:buNone/>
            </a:pPr>
            <a:r>
              <a:rPr lang="zh-CN" altLang="en-US" sz="2400" b="1" dirty="0" smtClean="0">
                <a:solidFill>
                  <a:srgbClr val="0000FF"/>
                </a:solidFill>
                <a:latin typeface="华文楷体"/>
                <a:ea typeface="华文楷体"/>
                <a:cs typeface="华文楷体"/>
              </a:rPr>
              <a:t>高能量前沿</a:t>
            </a:r>
            <a:r>
              <a:rPr lang="en-US" altLang="zh-CN" sz="2400" b="1" dirty="0" smtClean="0">
                <a:solidFill>
                  <a:srgbClr val="0000FF"/>
                </a:solidFill>
                <a:latin typeface="华文楷体"/>
                <a:ea typeface="华文楷体"/>
                <a:cs typeface="华文楷体"/>
              </a:rPr>
              <a:t>: </a:t>
            </a:r>
            <a:r>
              <a:rPr lang="zh-CN" altLang="en-US" sz="2400" b="1" dirty="0" smtClean="0">
                <a:solidFill>
                  <a:srgbClr val="0000FF"/>
                </a:solidFill>
                <a:latin typeface="华文楷体"/>
                <a:ea typeface="华文楷体"/>
                <a:cs typeface="华文楷体"/>
              </a:rPr>
              <a:t>大型环型正负电子对撞机</a:t>
            </a:r>
            <a:r>
              <a:rPr lang="en-US" altLang="zh-CN" sz="2400" b="1" dirty="0" smtClean="0">
                <a:solidFill>
                  <a:srgbClr val="0000FF"/>
                </a:solidFill>
                <a:latin typeface="华文楷体"/>
                <a:ea typeface="华文楷体"/>
                <a:cs typeface="华文楷体"/>
              </a:rPr>
              <a:t>(</a:t>
            </a:r>
            <a:r>
              <a:rPr lang="en-US" sz="2400" b="1" dirty="0" smtClean="0">
                <a:solidFill>
                  <a:srgbClr val="0000FF"/>
                </a:solidFill>
                <a:latin typeface="华文楷体"/>
                <a:ea typeface="华文楷体"/>
                <a:cs typeface="华文楷体"/>
              </a:rPr>
              <a:t>CEPC, ZF, 250 </a:t>
            </a:r>
            <a:r>
              <a:rPr lang="en-US" sz="2400" b="1" dirty="0" err="1" smtClean="0">
                <a:solidFill>
                  <a:srgbClr val="0000FF"/>
                </a:solidFill>
                <a:latin typeface="华文楷体"/>
                <a:ea typeface="华文楷体"/>
                <a:cs typeface="华文楷体"/>
              </a:rPr>
              <a:t>GeV</a:t>
            </a:r>
            <a:r>
              <a:rPr lang="en-US" sz="2400" b="1" dirty="0" smtClean="0">
                <a:solidFill>
                  <a:srgbClr val="0000FF"/>
                </a:solidFill>
                <a:latin typeface="华文楷体"/>
                <a:ea typeface="华文楷体"/>
                <a:cs typeface="华文楷体"/>
              </a:rPr>
              <a:t>)</a:t>
            </a:r>
          </a:p>
          <a:p>
            <a:r>
              <a:rPr lang="zh-CN" altLang="en-US" sz="2400" b="1" dirty="0" smtClean="0">
                <a:solidFill>
                  <a:srgbClr val="FF0000"/>
                </a:solidFill>
                <a:latin typeface="华文楷体"/>
                <a:ea typeface="华文楷体"/>
                <a:cs typeface="华文楷体"/>
              </a:rPr>
              <a:t>重大关键</a:t>
            </a:r>
            <a:r>
              <a:rPr lang="zh-CN" altLang="en-US" sz="2400" b="1" dirty="0" smtClean="0">
                <a:latin typeface="华文楷体"/>
                <a:ea typeface="华文楷体"/>
                <a:cs typeface="华文楷体"/>
              </a:rPr>
              <a:t>科学问题</a:t>
            </a:r>
            <a:r>
              <a:rPr lang="zh-CN" altLang="en-US" sz="2400" b="1" dirty="0">
                <a:latin typeface="华文楷体"/>
                <a:ea typeface="华文楷体"/>
                <a:cs typeface="华文楷体"/>
              </a:rPr>
              <a:t>，</a:t>
            </a:r>
            <a:r>
              <a:rPr lang="zh-CN" altLang="en-US" sz="2400" b="1" dirty="0" smtClean="0">
                <a:solidFill>
                  <a:srgbClr val="FF0000"/>
                </a:solidFill>
                <a:latin typeface="华文楷体"/>
                <a:ea typeface="华文楷体"/>
                <a:cs typeface="华文楷体"/>
              </a:rPr>
              <a:t>丰富</a:t>
            </a:r>
            <a:r>
              <a:rPr lang="zh-CN" altLang="en-US" sz="2400" b="1" dirty="0" smtClean="0">
                <a:latin typeface="华文楷体"/>
                <a:ea typeface="华文楷体"/>
                <a:cs typeface="华文楷体"/>
              </a:rPr>
              <a:t>的物理课题，</a:t>
            </a:r>
            <a:r>
              <a:rPr lang="zh-CN" altLang="en-US" sz="2400" b="1" dirty="0" smtClean="0">
                <a:solidFill>
                  <a:srgbClr val="FF0000"/>
                </a:solidFill>
                <a:latin typeface="华文楷体"/>
                <a:ea typeface="华文楷体"/>
                <a:cs typeface="华文楷体"/>
              </a:rPr>
              <a:t>最先进</a:t>
            </a:r>
            <a:r>
              <a:rPr lang="zh-CN" altLang="en-US" sz="2400" b="1" dirty="0" smtClean="0">
                <a:latin typeface="华文楷体"/>
                <a:ea typeface="华文楷体"/>
                <a:cs typeface="华文楷体"/>
              </a:rPr>
              <a:t>的技术和方法，极具挑战</a:t>
            </a:r>
            <a:r>
              <a:rPr lang="zh-CN" altLang="zh-CN" sz="2400" b="1" dirty="0">
                <a:latin typeface="华文楷体"/>
                <a:ea typeface="华文楷体"/>
                <a:cs typeface="华文楷体"/>
              </a:rPr>
              <a:t>。</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国际项目，聚集</a:t>
            </a:r>
            <a:r>
              <a:rPr lang="zh-CN" altLang="en-US" sz="2400" b="1" dirty="0" smtClean="0">
                <a:solidFill>
                  <a:srgbClr val="FF0000"/>
                </a:solidFill>
                <a:latin typeface="华文楷体"/>
                <a:ea typeface="华文楷体"/>
                <a:cs typeface="华文楷体"/>
              </a:rPr>
              <a:t>世界一流</a:t>
            </a:r>
            <a:r>
              <a:rPr lang="zh-CN" altLang="en-US" sz="2400" b="1" dirty="0" smtClean="0">
                <a:latin typeface="华文楷体"/>
                <a:ea typeface="华文楷体"/>
                <a:cs typeface="华文楷体"/>
              </a:rPr>
              <a:t>科学家和高技术人才，与大国地位相称的</a:t>
            </a:r>
            <a:r>
              <a:rPr lang="zh-CN" altLang="en-US" sz="2400" b="1" dirty="0" smtClean="0">
                <a:solidFill>
                  <a:srgbClr val="FF0000"/>
                </a:solidFill>
                <a:latin typeface="华文楷体"/>
                <a:ea typeface="华文楷体"/>
                <a:cs typeface="华文楷体"/>
              </a:rPr>
              <a:t>大型国际</a:t>
            </a:r>
            <a:r>
              <a:rPr lang="zh-CN" altLang="en-US" sz="2400" b="1" dirty="0" smtClean="0">
                <a:latin typeface="华文楷体"/>
                <a:ea typeface="华文楷体"/>
                <a:cs typeface="华文楷体"/>
              </a:rPr>
              <a:t>研究中心。</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建立国际合作是项目关键之一。</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充分认识其长期性</a:t>
            </a:r>
            <a:r>
              <a:rPr lang="zh-CN" altLang="en-US" sz="2400" b="1" dirty="0">
                <a:latin typeface="华文楷体"/>
                <a:ea typeface="华文楷体"/>
                <a:cs typeface="华文楷体"/>
              </a:rPr>
              <a:t>，</a:t>
            </a:r>
            <a:r>
              <a:rPr lang="zh-CN" altLang="en-US" sz="2400" b="1" dirty="0" smtClean="0">
                <a:latin typeface="华文楷体"/>
                <a:ea typeface="华文楷体"/>
                <a:cs typeface="华文楷体"/>
              </a:rPr>
              <a:t>复杂艰巨性</a:t>
            </a:r>
            <a:r>
              <a:rPr lang="zh-CN" altLang="en-US" sz="2400" b="1" dirty="0">
                <a:latin typeface="华文楷体"/>
                <a:ea typeface="华文楷体"/>
                <a:cs typeface="华文楷体"/>
              </a:rPr>
              <a:t>：</a:t>
            </a:r>
            <a:r>
              <a:rPr lang="zh-CN" altLang="en-US" sz="2400" b="1" dirty="0" smtClean="0">
                <a:latin typeface="华文楷体"/>
                <a:ea typeface="华文楷体"/>
                <a:cs typeface="华文楷体"/>
              </a:rPr>
              <a:t>人才</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关键技术</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部件</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材料</a:t>
            </a:r>
            <a:r>
              <a:rPr lang="mr-IN" altLang="zh-CN" sz="2400" b="1" dirty="0" smtClean="0">
                <a:latin typeface="华文楷体"/>
                <a:ea typeface="华文楷体"/>
                <a:cs typeface="华文楷体"/>
              </a:rPr>
              <a:t>…</a:t>
            </a:r>
            <a:r>
              <a:rPr lang="en-US" altLang="zh-CN" sz="2400" b="1" dirty="0" smtClean="0">
                <a:latin typeface="华文楷体"/>
                <a:ea typeface="华文楷体"/>
                <a:cs typeface="华文楷体"/>
              </a:rPr>
              <a:t>, </a:t>
            </a:r>
            <a:r>
              <a:rPr lang="zh-CN" altLang="en-US" sz="2400" b="1" dirty="0" smtClean="0">
                <a:latin typeface="华文楷体"/>
                <a:ea typeface="华文楷体"/>
                <a:cs typeface="华文楷体"/>
              </a:rPr>
              <a:t>政府决策。</a:t>
            </a:r>
            <a:r>
              <a:rPr lang="en-US" altLang="zh-CN" sz="2400" b="1" dirty="0" smtClean="0">
                <a:latin typeface="华文楷体"/>
                <a:ea typeface="华文楷体"/>
                <a:cs typeface="华文楷体"/>
              </a:rPr>
              <a:t>  </a:t>
            </a:r>
            <a:endParaRPr lang="en-US" sz="1000" b="1" dirty="0" smtClean="0">
              <a:latin typeface="华文楷体"/>
              <a:ea typeface="华文楷体"/>
              <a:cs typeface="华文楷体"/>
            </a:endParaRPr>
          </a:p>
          <a:p>
            <a:pPr marL="0" indent="0">
              <a:buNone/>
            </a:pPr>
            <a:endParaRPr lang="en-US" sz="1000" b="1" dirty="0">
              <a:latin typeface="华文楷体"/>
              <a:ea typeface="华文楷体"/>
              <a:cs typeface="华文楷体"/>
            </a:endParaRPr>
          </a:p>
          <a:p>
            <a:pPr marL="0" indent="0">
              <a:buNone/>
            </a:pPr>
            <a:r>
              <a:rPr lang="zh-CN" altLang="en-US" sz="2400" b="1" dirty="0" smtClean="0">
                <a:solidFill>
                  <a:srgbClr val="0000FF"/>
                </a:solidFill>
                <a:latin typeface="华文楷体"/>
                <a:ea typeface="华文楷体"/>
                <a:cs typeface="华文楷体"/>
              </a:rPr>
              <a:t>高精度前沿：高亮度正负电子加速器</a:t>
            </a:r>
            <a:r>
              <a:rPr lang="en-US" sz="2400" b="1" dirty="0" smtClean="0">
                <a:solidFill>
                  <a:srgbClr val="0000FF"/>
                </a:solidFill>
                <a:latin typeface="华文楷体"/>
                <a:ea typeface="华文楷体"/>
                <a:cs typeface="华文楷体"/>
              </a:rPr>
              <a:t>(HIEPA </a:t>
            </a:r>
            <a:r>
              <a:rPr lang="en-US" altLang="zh-CN" sz="2400" b="1" dirty="0" smtClean="0">
                <a:solidFill>
                  <a:srgbClr val="0000FF"/>
                </a:solidFill>
                <a:latin typeface="华文楷体"/>
                <a:ea typeface="华文楷体"/>
                <a:cs typeface="华文楷体"/>
              </a:rPr>
              <a:t>2-7 </a:t>
            </a:r>
            <a:r>
              <a:rPr lang="en-US" altLang="zh-CN" sz="2400" b="1" dirty="0" err="1" smtClean="0">
                <a:solidFill>
                  <a:srgbClr val="0000FF"/>
                </a:solidFill>
                <a:latin typeface="华文楷体"/>
                <a:ea typeface="华文楷体"/>
                <a:cs typeface="华文楷体"/>
              </a:rPr>
              <a:t>GeV</a:t>
            </a:r>
            <a:r>
              <a:rPr lang="en-US" sz="2400" b="1" dirty="0" smtClean="0">
                <a:solidFill>
                  <a:srgbClr val="0000FF"/>
                </a:solidFill>
                <a:latin typeface="华文楷体"/>
                <a:ea typeface="华文楷体"/>
                <a:cs typeface="华文楷体"/>
              </a:rPr>
              <a:t>)</a:t>
            </a:r>
          </a:p>
          <a:p>
            <a:r>
              <a:rPr lang="zh-CN" altLang="en-US" sz="2400" b="1" dirty="0" smtClean="0">
                <a:solidFill>
                  <a:srgbClr val="FF0000"/>
                </a:solidFill>
                <a:latin typeface="华文楷体"/>
                <a:ea typeface="华文楷体"/>
                <a:cs typeface="华文楷体"/>
              </a:rPr>
              <a:t>重大</a:t>
            </a:r>
            <a:r>
              <a:rPr lang="zh-CN" altLang="en-US" sz="2400" b="1" dirty="0" smtClean="0">
                <a:latin typeface="华文楷体"/>
                <a:ea typeface="华文楷体"/>
                <a:cs typeface="华文楷体"/>
              </a:rPr>
              <a:t>科学问题，</a:t>
            </a:r>
            <a:r>
              <a:rPr lang="zh-CN" altLang="en-US" sz="2400" b="1" dirty="0" smtClean="0">
                <a:solidFill>
                  <a:srgbClr val="FF0000"/>
                </a:solidFill>
                <a:latin typeface="华文楷体"/>
                <a:ea typeface="华文楷体"/>
                <a:cs typeface="华文楷体"/>
              </a:rPr>
              <a:t>丰富</a:t>
            </a:r>
            <a:r>
              <a:rPr lang="zh-CN" altLang="en-US" sz="2400" b="1" dirty="0" smtClean="0">
                <a:latin typeface="华文楷体"/>
                <a:ea typeface="华文楷体"/>
                <a:cs typeface="华文楷体"/>
              </a:rPr>
              <a:t>的</a:t>
            </a:r>
            <a:r>
              <a:rPr lang="en-US" altLang="zh-CN" sz="2400" b="1" dirty="0" smtClean="0">
                <a:latin typeface="Symbol" charset="2"/>
                <a:ea typeface="华文楷体"/>
                <a:cs typeface="Symbol" charset="2"/>
              </a:rPr>
              <a:t>t</a:t>
            </a:r>
            <a:r>
              <a:rPr lang="en-US" altLang="zh-CN" sz="2400" b="1" dirty="0" smtClean="0">
                <a:latin typeface="华文楷体"/>
                <a:ea typeface="华文楷体"/>
                <a:cs typeface="华文楷体"/>
              </a:rPr>
              <a:t>-</a:t>
            </a:r>
            <a:r>
              <a:rPr lang="en-US" sz="2400" b="1" dirty="0" smtClean="0">
                <a:latin typeface="华文楷体"/>
                <a:ea typeface="华文楷体"/>
                <a:cs typeface="华文楷体"/>
              </a:rPr>
              <a:t>c </a:t>
            </a:r>
            <a:r>
              <a:rPr lang="zh-CN" altLang="en-US" sz="2400" b="1" dirty="0" smtClean="0">
                <a:latin typeface="华文楷体"/>
                <a:ea typeface="华文楷体"/>
                <a:cs typeface="华文楷体"/>
              </a:rPr>
              <a:t>物理</a:t>
            </a:r>
            <a:r>
              <a:rPr lang="zh-CN" altLang="zh-CN" sz="2400" b="1" dirty="0" smtClean="0">
                <a:latin typeface="华文楷体"/>
                <a:ea typeface="华文楷体"/>
                <a:cs typeface="华文楷体"/>
              </a:rPr>
              <a:t>；</a:t>
            </a:r>
            <a:r>
              <a:rPr lang="zh-CN" altLang="en-US" sz="2400" b="1" dirty="0" smtClean="0">
                <a:latin typeface="华文楷体"/>
                <a:ea typeface="华文楷体"/>
                <a:cs typeface="华文楷体"/>
              </a:rPr>
              <a:t>具</a:t>
            </a:r>
            <a:r>
              <a:rPr lang="zh-CN" altLang="en-US" sz="2400" b="1" dirty="0" smtClean="0">
                <a:solidFill>
                  <a:srgbClr val="FF0000"/>
                </a:solidFill>
                <a:latin typeface="华文楷体"/>
                <a:ea typeface="华文楷体"/>
                <a:cs typeface="华文楷体"/>
              </a:rPr>
              <a:t>挑战性</a:t>
            </a:r>
            <a:r>
              <a:rPr lang="zh-CN" altLang="en-US" sz="2400" b="1" dirty="0" smtClean="0">
                <a:latin typeface="华文楷体"/>
                <a:ea typeface="华文楷体"/>
                <a:cs typeface="华文楷体"/>
              </a:rPr>
              <a:t>的新技术和方法。</a:t>
            </a:r>
            <a:endParaRPr lang="en-US" altLang="zh-CN" sz="2400" b="1" dirty="0" smtClean="0">
              <a:latin typeface="华文楷体"/>
              <a:ea typeface="华文楷体"/>
              <a:cs typeface="华文楷体"/>
            </a:endParaRPr>
          </a:p>
          <a:p>
            <a:r>
              <a:rPr lang="zh-CN" altLang="en-US" sz="2400" b="1" dirty="0" smtClean="0">
                <a:latin typeface="华文楷体"/>
                <a:ea typeface="华文楷体"/>
                <a:cs typeface="华文楷体"/>
              </a:rPr>
              <a:t>世界</a:t>
            </a:r>
            <a:r>
              <a:rPr lang="zh-CN" altLang="en-US" sz="2400" b="1" dirty="0" smtClean="0">
                <a:solidFill>
                  <a:srgbClr val="FF0000"/>
                </a:solidFill>
                <a:latin typeface="华文楷体"/>
                <a:ea typeface="华文楷体"/>
                <a:cs typeface="华文楷体"/>
              </a:rPr>
              <a:t>几大</a:t>
            </a:r>
            <a:r>
              <a:rPr lang="zh-CN" altLang="en-US" sz="2400" b="1" dirty="0" smtClean="0">
                <a:latin typeface="华文楷体"/>
                <a:ea typeface="华文楷体"/>
                <a:cs typeface="华文楷体"/>
              </a:rPr>
              <a:t>国际研究</a:t>
            </a:r>
            <a:r>
              <a:rPr lang="zh-CN" altLang="en-US" sz="2400" b="1" dirty="0" smtClean="0">
                <a:solidFill>
                  <a:srgbClr val="FF0000"/>
                </a:solidFill>
                <a:latin typeface="华文楷体"/>
                <a:ea typeface="华文楷体"/>
                <a:cs typeface="华文楷体"/>
              </a:rPr>
              <a:t>中心之一</a:t>
            </a:r>
            <a:r>
              <a:rPr lang="zh-CN" altLang="en-US" sz="2400" b="1" dirty="0" smtClean="0">
                <a:latin typeface="华文楷体"/>
                <a:ea typeface="华文楷体"/>
                <a:cs typeface="华文楷体"/>
              </a:rPr>
              <a:t>，</a:t>
            </a:r>
            <a:r>
              <a:rPr lang="zh-CN" altLang="en-US" sz="2400" b="1" dirty="0" smtClean="0">
                <a:solidFill>
                  <a:srgbClr val="FF0000"/>
                </a:solidFill>
                <a:latin typeface="华文楷体"/>
                <a:ea typeface="华文楷体"/>
                <a:cs typeface="华文楷体"/>
              </a:rPr>
              <a:t>引领</a:t>
            </a:r>
            <a:r>
              <a:rPr lang="en-US" altLang="zh-CN" sz="2400" b="1" dirty="0" smtClean="0">
                <a:latin typeface="Symbol" charset="2"/>
                <a:ea typeface="华文楷体"/>
                <a:cs typeface="Symbol" charset="2"/>
              </a:rPr>
              <a:t>t</a:t>
            </a:r>
            <a:r>
              <a:rPr lang="en-US" altLang="zh-CN" sz="2400" b="1" dirty="0">
                <a:latin typeface="华文楷体"/>
                <a:ea typeface="华文楷体"/>
                <a:cs typeface="华文楷体"/>
              </a:rPr>
              <a:t>-</a:t>
            </a:r>
            <a:r>
              <a:rPr lang="en-US" sz="2400" b="1" dirty="0" smtClean="0">
                <a:latin typeface="华文楷体"/>
                <a:ea typeface="华文楷体"/>
                <a:cs typeface="华文楷体"/>
              </a:rPr>
              <a:t>c</a:t>
            </a:r>
            <a:r>
              <a:rPr lang="zh-CN" altLang="en-US" sz="2400" b="1" dirty="0" smtClean="0">
                <a:latin typeface="华文楷体"/>
                <a:ea typeface="华文楷体"/>
                <a:cs typeface="华文楷体"/>
              </a:rPr>
              <a:t>物理和强子物理研究</a:t>
            </a:r>
            <a:endParaRPr lang="en-US" altLang="zh-CN" sz="2400" b="1" dirty="0">
              <a:latin typeface="华文楷体"/>
              <a:ea typeface="华文楷体"/>
              <a:cs typeface="华文楷体"/>
            </a:endParaRPr>
          </a:p>
          <a:p>
            <a:r>
              <a:rPr lang="zh-CN" altLang="en-US" sz="2400" b="1" dirty="0" smtClean="0">
                <a:latin typeface="华文楷体"/>
                <a:ea typeface="华文楷体"/>
                <a:cs typeface="华文楷体"/>
              </a:rPr>
              <a:t>中国有相对成熟的队伍和主要相关技术。</a:t>
            </a:r>
            <a:endParaRPr lang="en-US" sz="24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44</a:t>
            </a:fld>
            <a:endParaRPr lang="en-US"/>
          </a:p>
        </p:txBody>
      </p:sp>
    </p:spTree>
    <p:extLst>
      <p:ext uri="{BB962C8B-B14F-4D97-AF65-F5344CB8AC3E}">
        <p14:creationId xmlns:p14="http://schemas.microsoft.com/office/powerpoint/2010/main" val="1862674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heckerboard(across)">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heckerboard(across)">
                                      <p:cBhvr>
                                        <p:cTn id="21" dur="500"/>
                                        <p:tgtEl>
                                          <p:spTgt spid="3">
                                            <p:txEl>
                                              <p:pRg st="7" end="7"/>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checkerboard(across)">
                                      <p:cBhvr>
                                        <p:cTn id="24" dur="500"/>
                                        <p:tgtEl>
                                          <p:spTgt spid="3">
                                            <p:txEl>
                                              <p:pRg st="8" end="8"/>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checkerboard(across)">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b="1" dirty="0" smtClean="0">
                <a:latin typeface="华文楷体"/>
                <a:ea typeface="华文楷体"/>
                <a:cs typeface="华文楷体"/>
              </a:rPr>
              <a:t>分会过去几年的工作</a:t>
            </a:r>
            <a:endParaRPr lang="en-US" dirty="0"/>
          </a:p>
        </p:txBody>
      </p:sp>
      <p:sp>
        <p:nvSpPr>
          <p:cNvPr id="3" name="Content Placeholder 2"/>
          <p:cNvSpPr>
            <a:spLocks noGrp="1"/>
          </p:cNvSpPr>
          <p:nvPr>
            <p:ph idx="1"/>
          </p:nvPr>
        </p:nvSpPr>
        <p:spPr>
          <a:xfrm>
            <a:off x="965200" y="1414757"/>
            <a:ext cx="7264400" cy="3868443"/>
          </a:xfrm>
        </p:spPr>
        <p:txBody>
          <a:bodyPr>
            <a:normAutofit fontScale="85000" lnSpcReduction="20000"/>
          </a:bodyPr>
          <a:lstStyle/>
          <a:p>
            <a:r>
              <a:rPr lang="zh-CN" altLang="en-US" b="1" dirty="0" smtClean="0">
                <a:latin typeface="华文楷体"/>
                <a:ea typeface="华文楷体"/>
                <a:cs typeface="华文楷体"/>
              </a:rPr>
              <a:t>学会章程和组织建设</a:t>
            </a:r>
            <a:endParaRPr lang="en-US" altLang="zh-CN" b="1" dirty="0" smtClean="0">
              <a:latin typeface="华文楷体"/>
              <a:ea typeface="华文楷体"/>
              <a:cs typeface="华文楷体"/>
            </a:endParaRPr>
          </a:p>
          <a:p>
            <a:pPr marL="0" indent="0">
              <a:buNone/>
            </a:pPr>
            <a:r>
              <a:rPr lang="en-US" altLang="zh-CN" b="1" dirty="0">
                <a:latin typeface="华文楷体"/>
                <a:ea typeface="华文楷体"/>
                <a:cs typeface="华文楷体"/>
              </a:rPr>
              <a:t> </a:t>
            </a:r>
            <a:r>
              <a:rPr lang="en-US" altLang="zh-CN" b="1" dirty="0" smtClean="0">
                <a:latin typeface="华文楷体"/>
                <a:ea typeface="华文楷体"/>
                <a:cs typeface="华文楷体"/>
              </a:rPr>
              <a:t>   </a:t>
            </a:r>
            <a:r>
              <a:rPr lang="zh-CN" altLang="en-US" b="1" dirty="0" smtClean="0">
                <a:latin typeface="华文楷体"/>
                <a:ea typeface="华文楷体"/>
                <a:cs typeface="华文楷体"/>
              </a:rPr>
              <a:t>－常务委员和委员会议</a:t>
            </a:r>
            <a:endParaRPr lang="en-US" altLang="zh-CN" b="1" dirty="0" smtClean="0">
              <a:latin typeface="华文楷体"/>
              <a:ea typeface="华文楷体"/>
              <a:cs typeface="华文楷体"/>
            </a:endParaRPr>
          </a:p>
          <a:p>
            <a:pPr marL="0" indent="0">
              <a:buNone/>
            </a:pPr>
            <a:r>
              <a:rPr lang="en-US" altLang="zh-CN" b="1" dirty="0">
                <a:latin typeface="华文楷体"/>
                <a:ea typeface="华文楷体"/>
                <a:cs typeface="华文楷体"/>
              </a:rPr>
              <a:t> </a:t>
            </a:r>
            <a:r>
              <a:rPr lang="en-US" altLang="zh-CN" b="1" dirty="0" smtClean="0">
                <a:latin typeface="华文楷体"/>
                <a:ea typeface="华文楷体"/>
                <a:cs typeface="华文楷体"/>
              </a:rPr>
              <a:t>   </a:t>
            </a:r>
            <a:r>
              <a:rPr lang="zh-CN" altLang="en-US" b="1" dirty="0" smtClean="0">
                <a:latin typeface="华文楷体"/>
                <a:ea typeface="华文楷体"/>
                <a:cs typeface="华文楷体"/>
              </a:rPr>
              <a:t>－修改章程</a:t>
            </a:r>
            <a:endParaRPr lang="en-US" altLang="zh-CN" b="1" dirty="0" smtClean="0">
              <a:latin typeface="华文楷体"/>
              <a:ea typeface="华文楷体"/>
              <a:cs typeface="华文楷体"/>
            </a:endParaRPr>
          </a:p>
          <a:p>
            <a:pPr marL="0" indent="0">
              <a:buNone/>
            </a:pPr>
            <a:r>
              <a:rPr lang="en-US" altLang="zh-CN" b="1" dirty="0" smtClean="0">
                <a:latin typeface="华文楷体"/>
                <a:ea typeface="华文楷体"/>
                <a:cs typeface="华文楷体"/>
              </a:rPr>
              <a:t>    </a:t>
            </a:r>
            <a:r>
              <a:rPr lang="zh-CN" altLang="en-US" b="1" dirty="0" smtClean="0">
                <a:latin typeface="华文楷体"/>
                <a:ea typeface="华文楷体"/>
                <a:cs typeface="华文楷体"/>
              </a:rPr>
              <a:t>－制定有关条例、规则</a:t>
            </a:r>
            <a:endParaRPr lang="en-US" altLang="zh-CN" b="1" dirty="0" smtClean="0">
              <a:latin typeface="华文楷体"/>
              <a:ea typeface="华文楷体"/>
              <a:cs typeface="华文楷体"/>
            </a:endParaRPr>
          </a:p>
          <a:p>
            <a:pPr marL="0" indent="0">
              <a:buNone/>
            </a:pPr>
            <a:r>
              <a:rPr lang="en-US" altLang="zh-CN" b="1" dirty="0">
                <a:latin typeface="华文楷体"/>
                <a:ea typeface="华文楷体"/>
                <a:cs typeface="华文楷体"/>
              </a:rPr>
              <a:t> </a:t>
            </a:r>
            <a:r>
              <a:rPr lang="en-US" altLang="zh-CN" b="1" dirty="0" smtClean="0">
                <a:latin typeface="华文楷体"/>
                <a:ea typeface="华文楷体"/>
                <a:cs typeface="华文楷体"/>
              </a:rPr>
              <a:t>   </a:t>
            </a:r>
            <a:r>
              <a:rPr lang="zh-CN" altLang="en-US" b="1" dirty="0" smtClean="0">
                <a:latin typeface="华文楷体"/>
                <a:ea typeface="华文楷体"/>
                <a:cs typeface="华文楷体"/>
              </a:rPr>
              <a:t>－建立网页，会员登记</a:t>
            </a:r>
            <a:endParaRPr lang="en-US" altLang="zh-CN" b="1" dirty="0" smtClean="0">
              <a:latin typeface="华文楷体"/>
              <a:ea typeface="华文楷体"/>
              <a:cs typeface="华文楷体"/>
            </a:endParaRPr>
          </a:p>
          <a:p>
            <a:pPr marL="0" indent="0">
              <a:buNone/>
            </a:pPr>
            <a:endParaRPr lang="en-US" altLang="zh-CN" b="1" dirty="0" smtClean="0">
              <a:latin typeface="华文楷体"/>
              <a:ea typeface="华文楷体"/>
              <a:cs typeface="华文楷体"/>
            </a:endParaRPr>
          </a:p>
          <a:p>
            <a:r>
              <a:rPr lang="zh-CN" altLang="en-US" b="1" dirty="0" smtClean="0">
                <a:latin typeface="华文楷体"/>
                <a:ea typeface="华文楷体"/>
                <a:cs typeface="华文楷体"/>
              </a:rPr>
              <a:t>组织国际学术会议，夏季学校</a:t>
            </a:r>
            <a:endParaRPr lang="en-US" altLang="zh-CN" b="1" dirty="0" smtClean="0">
              <a:latin typeface="华文楷体"/>
              <a:ea typeface="华文楷体"/>
              <a:cs typeface="华文楷体"/>
            </a:endParaRPr>
          </a:p>
          <a:p>
            <a:pPr marL="0" indent="0">
              <a:buNone/>
            </a:pPr>
            <a:endParaRPr lang="en-US" altLang="zh-CN" b="1" dirty="0" smtClean="0">
              <a:latin typeface="华文楷体"/>
              <a:ea typeface="华文楷体"/>
              <a:cs typeface="华文楷体"/>
            </a:endParaRPr>
          </a:p>
          <a:p>
            <a:r>
              <a:rPr lang="zh-CN" altLang="en-US" b="1" dirty="0">
                <a:latin typeface="华文楷体"/>
                <a:ea typeface="华文楷体"/>
                <a:cs typeface="华文楷体"/>
              </a:rPr>
              <a:t>继续组织发展战略研讨（基于加速器</a:t>
            </a:r>
            <a:r>
              <a:rPr lang="zh-CN" altLang="en-US" b="1" dirty="0" smtClean="0">
                <a:latin typeface="华文楷体"/>
                <a:ea typeface="华文楷体"/>
                <a:cs typeface="华文楷体"/>
              </a:rPr>
              <a:t>）</a:t>
            </a:r>
            <a:endParaRPr lang="en-US" b="1" dirty="0" smtClean="0">
              <a:latin typeface="华文楷体"/>
              <a:ea typeface="华文楷体"/>
              <a:cs typeface="华文楷体"/>
            </a:endParaRPr>
          </a:p>
          <a:p>
            <a:endParaRPr lang="en-US"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45</a:t>
            </a:fld>
            <a:endParaRPr lang="en-US"/>
          </a:p>
        </p:txBody>
      </p:sp>
    </p:spTree>
    <p:extLst>
      <p:ext uri="{BB962C8B-B14F-4D97-AF65-F5344CB8AC3E}">
        <p14:creationId xmlns:p14="http://schemas.microsoft.com/office/powerpoint/2010/main" val="2167898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b="1" dirty="0" smtClean="0">
                <a:latin typeface="华文楷体"/>
                <a:ea typeface="华文楷体"/>
                <a:cs typeface="华文楷体"/>
              </a:rPr>
              <a:t>相关委员会</a:t>
            </a:r>
            <a:endParaRPr lang="en-US"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46</a:t>
            </a:fld>
            <a:endParaRPr lang="en-US"/>
          </a:p>
        </p:txBody>
      </p:sp>
      <p:sp>
        <p:nvSpPr>
          <p:cNvPr id="5" name="Rectangle 4"/>
          <p:cNvSpPr/>
          <p:nvPr/>
        </p:nvSpPr>
        <p:spPr>
          <a:xfrm>
            <a:off x="420949" y="939065"/>
            <a:ext cx="8383263" cy="5558444"/>
          </a:xfrm>
          <a:prstGeom prst="rect">
            <a:avLst/>
          </a:prstGeom>
        </p:spPr>
        <p:txBody>
          <a:bodyPr wrap="square">
            <a:spAutoFit/>
          </a:bodyPr>
          <a:lstStyle/>
          <a:p>
            <a:pPr lvl="0"/>
            <a:r>
              <a:rPr lang="zh-CN" altLang="en-US" sz="2400" b="1" dirty="0" smtClean="0">
                <a:solidFill>
                  <a:srgbClr val="FF0000"/>
                </a:solidFill>
                <a:latin typeface="华文楷体"/>
                <a:ea typeface="华文楷体"/>
                <a:cs typeface="华文楷体"/>
              </a:rPr>
              <a:t>会员管理委员会</a:t>
            </a:r>
            <a:endParaRPr lang="en-US" sz="2400" b="1" dirty="0">
              <a:latin typeface="华文楷体"/>
              <a:ea typeface="华文楷体"/>
              <a:cs typeface="华文楷体"/>
            </a:endParaRPr>
          </a:p>
          <a:p>
            <a:r>
              <a:rPr lang="zh-CN" altLang="en-US" sz="2400" b="1" dirty="0">
                <a:latin typeface="华文楷体"/>
                <a:ea typeface="华文楷体"/>
                <a:cs typeface="华文楷体"/>
              </a:rPr>
              <a:t>由赵强（主席）、乔从丰，岳崇兴组成，负责会员资格与管理方面的工作。</a:t>
            </a:r>
            <a:endParaRPr lang="en-US" sz="2400" b="1" dirty="0">
              <a:latin typeface="华文楷体"/>
              <a:ea typeface="华文楷体"/>
              <a:cs typeface="华文楷体"/>
            </a:endParaRPr>
          </a:p>
          <a:p>
            <a:pPr>
              <a:lnSpc>
                <a:spcPct val="80000"/>
              </a:lnSpc>
            </a:pPr>
            <a:r>
              <a:rPr lang="en-US" sz="2400" b="1" dirty="0">
                <a:latin typeface="华文楷体"/>
                <a:ea typeface="华文楷体"/>
                <a:cs typeface="华文楷体"/>
              </a:rPr>
              <a:t> </a:t>
            </a:r>
          </a:p>
          <a:p>
            <a:pPr lvl="0"/>
            <a:r>
              <a:rPr lang="zh-CN" altLang="en-US" sz="2400" b="1" dirty="0">
                <a:solidFill>
                  <a:srgbClr val="FF0000"/>
                </a:solidFill>
                <a:latin typeface="华文楷体"/>
                <a:ea typeface="华文楷体"/>
                <a:cs typeface="华文楷体"/>
              </a:rPr>
              <a:t>章程起草委员会</a:t>
            </a:r>
            <a:endParaRPr lang="en-US" sz="2400" b="1" dirty="0">
              <a:solidFill>
                <a:srgbClr val="FF0000"/>
              </a:solidFill>
              <a:latin typeface="华文楷体"/>
              <a:ea typeface="华文楷体"/>
              <a:cs typeface="华文楷体"/>
            </a:endParaRPr>
          </a:p>
          <a:p>
            <a:r>
              <a:rPr lang="zh-CN" altLang="en-US" sz="2400" b="1" dirty="0">
                <a:latin typeface="华文楷体"/>
                <a:ea typeface="华文楷体"/>
                <a:cs typeface="华文楷体"/>
              </a:rPr>
              <a:t>由曹臻（主席）、高原宁、冒亚军组成。 </a:t>
            </a:r>
            <a:endParaRPr lang="en-US" sz="2400" b="1" dirty="0">
              <a:latin typeface="华文楷体"/>
              <a:ea typeface="华文楷体"/>
              <a:cs typeface="华文楷体"/>
            </a:endParaRPr>
          </a:p>
          <a:p>
            <a:r>
              <a:rPr lang="en-US" sz="2400" b="1" dirty="0">
                <a:latin typeface="华文楷体"/>
                <a:ea typeface="华文楷体"/>
                <a:cs typeface="华文楷体"/>
              </a:rPr>
              <a:t> </a:t>
            </a:r>
          </a:p>
          <a:p>
            <a:pPr lvl="0"/>
            <a:r>
              <a:rPr lang="zh-CN" altLang="en-US" sz="2400" b="1" dirty="0">
                <a:solidFill>
                  <a:srgbClr val="FF0000"/>
                </a:solidFill>
                <a:latin typeface="华文楷体"/>
                <a:ea typeface="华文楷体"/>
                <a:cs typeface="华文楷体"/>
              </a:rPr>
              <a:t>暑期学校管理委员会</a:t>
            </a:r>
            <a:endParaRPr lang="en-US" sz="2400" b="1" dirty="0">
              <a:solidFill>
                <a:srgbClr val="FF0000"/>
              </a:solidFill>
              <a:latin typeface="华文楷体"/>
              <a:ea typeface="华文楷体"/>
              <a:cs typeface="华文楷体"/>
            </a:endParaRPr>
          </a:p>
          <a:p>
            <a:r>
              <a:rPr lang="zh-CN" altLang="en-US" sz="2400" b="1" dirty="0">
                <a:latin typeface="华文楷体"/>
                <a:ea typeface="华文楷体"/>
                <a:cs typeface="华文楷体"/>
              </a:rPr>
              <a:t>由罗民兴（主席）、邢志忠、乔从丰、苑长征和王萌组成。</a:t>
            </a:r>
            <a:endParaRPr lang="en-US" sz="2400" b="1" dirty="0">
              <a:latin typeface="华文楷体"/>
              <a:ea typeface="华文楷体"/>
              <a:cs typeface="华文楷体"/>
            </a:endParaRPr>
          </a:p>
          <a:p>
            <a:r>
              <a:rPr lang="zh-CN" altLang="en-US" sz="2400" b="1" dirty="0">
                <a:latin typeface="华文楷体"/>
                <a:ea typeface="华文楷体"/>
                <a:cs typeface="华文楷体"/>
              </a:rPr>
              <a:t>向基金委和教育部等申请暑期学校经费并协调管理全国高能物理暑期学校。</a:t>
            </a:r>
            <a:endParaRPr lang="en-US" sz="2400" b="1" dirty="0">
              <a:latin typeface="华文楷体"/>
              <a:ea typeface="华文楷体"/>
              <a:cs typeface="华文楷体"/>
            </a:endParaRPr>
          </a:p>
          <a:p>
            <a:r>
              <a:rPr lang="en-US" sz="2400" b="1" dirty="0">
                <a:latin typeface="华文楷体"/>
                <a:ea typeface="华文楷体"/>
                <a:cs typeface="华文楷体"/>
              </a:rPr>
              <a:t> </a:t>
            </a:r>
          </a:p>
          <a:p>
            <a:pPr lvl="0"/>
            <a:r>
              <a:rPr lang="zh-CN" altLang="en-US" sz="2400" b="1" dirty="0" smtClean="0">
                <a:solidFill>
                  <a:srgbClr val="FF0000"/>
                </a:solidFill>
                <a:latin typeface="华文楷体"/>
                <a:ea typeface="华文楷体"/>
                <a:cs typeface="华文楷体"/>
              </a:rPr>
              <a:t>科普委员会</a:t>
            </a:r>
            <a:endParaRPr lang="en-US" sz="2400" b="1" dirty="0">
              <a:latin typeface="华文楷体"/>
              <a:ea typeface="华文楷体"/>
              <a:cs typeface="华文楷体"/>
            </a:endParaRPr>
          </a:p>
          <a:p>
            <a:r>
              <a:rPr lang="zh-CN" altLang="en-US" sz="2400" b="1" dirty="0">
                <a:latin typeface="华文楷体"/>
                <a:ea typeface="华文楷体"/>
                <a:cs typeface="华文楷体"/>
              </a:rPr>
              <a:t>由邢志忠（主席）、李淼、刘玉斌、曹俊组成。</a:t>
            </a:r>
            <a:endParaRPr lang="en-US" sz="2400" b="1" dirty="0">
              <a:latin typeface="华文楷体"/>
              <a:ea typeface="华文楷体"/>
              <a:cs typeface="华文楷体"/>
            </a:endParaRPr>
          </a:p>
          <a:p>
            <a:r>
              <a:rPr lang="zh-CN" altLang="en-US" sz="2400" b="1" dirty="0">
                <a:latin typeface="华文楷体"/>
                <a:ea typeface="华文楷体"/>
                <a:cs typeface="华文楷体"/>
              </a:rPr>
              <a:t>负责科普宣传的组织与管理工作。</a:t>
            </a:r>
            <a:endParaRPr lang="en-US" sz="2400" b="1" dirty="0">
              <a:latin typeface="华文楷体"/>
              <a:ea typeface="华文楷体"/>
              <a:cs typeface="华文楷体"/>
            </a:endParaRPr>
          </a:p>
        </p:txBody>
      </p:sp>
    </p:spTree>
    <p:extLst>
      <p:ext uri="{BB962C8B-B14F-4D97-AF65-F5344CB8AC3E}">
        <p14:creationId xmlns:p14="http://schemas.microsoft.com/office/powerpoint/2010/main" val="23822258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83B6ACB-A778-42B5-B274-E2CEBD2F14BF}" type="slidenum">
              <a:rPr lang="en-US" altLang="zh-CN" smtClean="0">
                <a:solidFill>
                  <a:srgbClr val="000000"/>
                </a:solidFill>
              </a:rPr>
              <a:pPr>
                <a:defRPr/>
              </a:pPr>
              <a:t>47</a:t>
            </a:fld>
            <a:endParaRPr lang="en-US" altLang="zh-CN">
              <a:solidFill>
                <a:srgbClr val="000000"/>
              </a:solidFill>
            </a:endParaRPr>
          </a:p>
        </p:txBody>
      </p:sp>
      <p:sp>
        <p:nvSpPr>
          <p:cNvPr id="3" name="文本框 2"/>
          <p:cNvSpPr txBox="1"/>
          <p:nvPr/>
        </p:nvSpPr>
        <p:spPr>
          <a:xfrm>
            <a:off x="633463" y="1188527"/>
            <a:ext cx="8208912" cy="4505848"/>
          </a:xfrm>
          <a:prstGeom prst="rect">
            <a:avLst/>
          </a:prstGeom>
          <a:noFill/>
        </p:spPr>
        <p:txBody>
          <a:bodyPr wrap="square" rtlCol="0">
            <a:spAutoFit/>
          </a:bodyPr>
          <a:lstStyle/>
          <a:p>
            <a:pPr>
              <a:spcBef>
                <a:spcPts val="1200"/>
              </a:spcBef>
            </a:pPr>
            <a:r>
              <a:rPr lang="zh-CN" altLang="zh-CN" sz="2200" b="1" dirty="0" smtClean="0">
                <a:solidFill>
                  <a:srgbClr val="000000"/>
                </a:solidFill>
                <a:latin typeface="华文楷体"/>
                <a:ea typeface="华文楷体"/>
                <a:cs typeface="华文楷体"/>
              </a:rPr>
              <a:t>高能</a:t>
            </a:r>
            <a:r>
              <a:rPr lang="zh-CN" altLang="zh-CN" sz="2200" b="1" dirty="0">
                <a:solidFill>
                  <a:srgbClr val="000000"/>
                </a:solidFill>
                <a:latin typeface="华文楷体"/>
                <a:ea typeface="华文楷体"/>
                <a:cs typeface="华文楷体"/>
              </a:rPr>
              <a:t>物理分会第九届常务委员会第三次会议暨</a:t>
            </a:r>
            <a:r>
              <a:rPr lang="en-US" altLang="zh-CN" sz="2200" b="1" dirty="0">
                <a:solidFill>
                  <a:srgbClr val="FF0000"/>
                </a:solidFill>
                <a:latin typeface="华文楷体"/>
                <a:ea typeface="华文楷体"/>
                <a:cs typeface="华文楷体"/>
              </a:rPr>
              <a:t>2015</a:t>
            </a:r>
            <a:r>
              <a:rPr lang="zh-CN" altLang="zh-CN" sz="2200" b="1" dirty="0">
                <a:solidFill>
                  <a:srgbClr val="FF0000"/>
                </a:solidFill>
                <a:latin typeface="华文楷体"/>
                <a:ea typeface="华文楷体"/>
                <a:cs typeface="华文楷体"/>
              </a:rPr>
              <a:t>年</a:t>
            </a:r>
            <a:r>
              <a:rPr lang="zh-CN" altLang="zh-CN" sz="2200" b="1" dirty="0">
                <a:solidFill>
                  <a:srgbClr val="000000"/>
                </a:solidFill>
                <a:latin typeface="华文楷体"/>
                <a:ea typeface="华文楷体"/>
                <a:cs typeface="华文楷体"/>
              </a:rPr>
              <a:t>高能物理</a:t>
            </a:r>
            <a:r>
              <a:rPr lang="zh-CN" altLang="zh-CN" sz="2200" b="1" dirty="0" smtClean="0">
                <a:solidFill>
                  <a:srgbClr val="000000"/>
                </a:solidFill>
                <a:latin typeface="华文楷体"/>
                <a:ea typeface="华文楷体"/>
                <a:cs typeface="华文楷体"/>
              </a:rPr>
              <a:t>分会全体委员会议</a:t>
            </a:r>
            <a:endParaRPr lang="zh-CN" altLang="zh-CN" sz="2200" dirty="0">
              <a:solidFill>
                <a:srgbClr val="000000"/>
              </a:solidFill>
              <a:latin typeface="华文楷体"/>
              <a:ea typeface="华文楷体"/>
              <a:cs typeface="华文楷体"/>
            </a:endParaRPr>
          </a:p>
          <a:p>
            <a:pPr>
              <a:lnSpc>
                <a:spcPct val="80000"/>
              </a:lnSpc>
              <a:spcBef>
                <a:spcPts val="1200"/>
              </a:spcBef>
            </a:pPr>
            <a:r>
              <a:rPr lang="zh-CN" altLang="zh-CN" sz="2200" b="1" dirty="0">
                <a:solidFill>
                  <a:srgbClr val="000000"/>
                </a:solidFill>
                <a:latin typeface="华文楷体"/>
                <a:ea typeface="华文楷体"/>
                <a:cs typeface="华文楷体"/>
              </a:rPr>
              <a:t>日程及部分议题</a:t>
            </a:r>
            <a:endParaRPr lang="zh-CN" altLang="zh-CN" sz="2200" dirty="0">
              <a:solidFill>
                <a:srgbClr val="000000"/>
              </a:solidFill>
              <a:latin typeface="华文楷体"/>
              <a:ea typeface="华文楷体"/>
              <a:cs typeface="华文楷体"/>
            </a:endParaRPr>
          </a:p>
          <a:p>
            <a:pPr>
              <a:lnSpc>
                <a:spcPct val="80000"/>
              </a:lnSpc>
              <a:spcBef>
                <a:spcPts val="1200"/>
              </a:spcBef>
            </a:pPr>
            <a:r>
              <a:rPr lang="zh-CN" altLang="zh-CN" sz="2200" b="1" dirty="0">
                <a:solidFill>
                  <a:srgbClr val="000000"/>
                </a:solidFill>
                <a:latin typeface="华文楷体"/>
                <a:ea typeface="华文楷体"/>
                <a:cs typeface="华文楷体"/>
              </a:rPr>
              <a:t>时间</a:t>
            </a:r>
            <a:r>
              <a:rPr lang="zh-CN" altLang="zh-CN" sz="2200" dirty="0">
                <a:solidFill>
                  <a:srgbClr val="000000"/>
                </a:solidFill>
                <a:latin typeface="华文楷体"/>
                <a:ea typeface="华文楷体"/>
                <a:cs typeface="华文楷体"/>
              </a:rPr>
              <a:t>：</a:t>
            </a:r>
            <a:r>
              <a:rPr lang="en-US" altLang="zh-CN" sz="2200" dirty="0">
                <a:solidFill>
                  <a:srgbClr val="000000"/>
                </a:solidFill>
                <a:latin typeface="华文楷体"/>
                <a:ea typeface="华文楷体"/>
                <a:cs typeface="华文楷体"/>
              </a:rPr>
              <a:t>2015</a:t>
            </a:r>
            <a:r>
              <a:rPr lang="zh-CN" altLang="zh-CN" sz="2200" dirty="0">
                <a:solidFill>
                  <a:srgbClr val="000000"/>
                </a:solidFill>
                <a:latin typeface="华文楷体"/>
                <a:ea typeface="华文楷体"/>
                <a:cs typeface="华文楷体"/>
              </a:rPr>
              <a:t>年</a:t>
            </a:r>
            <a:r>
              <a:rPr lang="en-US" altLang="zh-CN" sz="2200" dirty="0">
                <a:solidFill>
                  <a:srgbClr val="000000"/>
                </a:solidFill>
                <a:latin typeface="华文楷体"/>
                <a:ea typeface="华文楷体"/>
                <a:cs typeface="华文楷体"/>
              </a:rPr>
              <a:t>11</a:t>
            </a:r>
            <a:r>
              <a:rPr lang="zh-CN" altLang="zh-CN" sz="2200" dirty="0">
                <a:solidFill>
                  <a:srgbClr val="000000"/>
                </a:solidFill>
                <a:latin typeface="华文楷体"/>
                <a:ea typeface="华文楷体"/>
                <a:cs typeface="华文楷体"/>
              </a:rPr>
              <a:t>月</a:t>
            </a:r>
            <a:r>
              <a:rPr lang="en-US" altLang="zh-CN" sz="2200" dirty="0">
                <a:solidFill>
                  <a:srgbClr val="000000"/>
                </a:solidFill>
                <a:latin typeface="华文楷体"/>
                <a:ea typeface="华文楷体"/>
                <a:cs typeface="华文楷体"/>
              </a:rPr>
              <a:t>1</a:t>
            </a:r>
            <a:r>
              <a:rPr lang="zh-CN" altLang="zh-CN" sz="2200" dirty="0">
                <a:solidFill>
                  <a:srgbClr val="000000"/>
                </a:solidFill>
                <a:latin typeface="华文楷体"/>
                <a:ea typeface="华文楷体"/>
                <a:cs typeface="华文楷体"/>
              </a:rPr>
              <a:t>日全天</a:t>
            </a:r>
          </a:p>
          <a:p>
            <a:pPr>
              <a:lnSpc>
                <a:spcPct val="80000"/>
              </a:lnSpc>
              <a:spcBef>
                <a:spcPts val="1200"/>
              </a:spcBef>
            </a:pPr>
            <a:r>
              <a:rPr lang="zh-CN" altLang="zh-CN" sz="2200" b="1" dirty="0">
                <a:solidFill>
                  <a:srgbClr val="000000"/>
                </a:solidFill>
                <a:latin typeface="华文楷体"/>
                <a:ea typeface="华文楷体"/>
                <a:cs typeface="华文楷体"/>
              </a:rPr>
              <a:t>地点</a:t>
            </a:r>
            <a:r>
              <a:rPr lang="zh-CN" altLang="zh-CN" sz="2200" dirty="0">
                <a:solidFill>
                  <a:srgbClr val="000000"/>
                </a:solidFill>
                <a:latin typeface="华文楷体"/>
                <a:ea typeface="华文楷体"/>
                <a:cs typeface="华文楷体"/>
              </a:rPr>
              <a:t>：高能所主楼</a:t>
            </a:r>
            <a:r>
              <a:rPr lang="en-US" altLang="zh-CN" sz="2200" dirty="0">
                <a:solidFill>
                  <a:srgbClr val="000000"/>
                </a:solidFill>
                <a:latin typeface="华文楷体"/>
                <a:ea typeface="华文楷体"/>
                <a:cs typeface="华文楷体"/>
              </a:rPr>
              <a:t>C305</a:t>
            </a:r>
            <a:r>
              <a:rPr lang="zh-CN" altLang="zh-CN" sz="2200" dirty="0" smtClean="0">
                <a:solidFill>
                  <a:srgbClr val="000000"/>
                </a:solidFill>
                <a:latin typeface="华文楷体"/>
                <a:ea typeface="华文楷体"/>
                <a:cs typeface="华文楷体"/>
              </a:rPr>
              <a:t>会议室</a:t>
            </a:r>
            <a:endParaRPr lang="en-US" altLang="zh-CN" sz="2200" dirty="0">
              <a:solidFill>
                <a:srgbClr val="000000"/>
              </a:solidFill>
              <a:latin typeface="华文楷体"/>
              <a:ea typeface="华文楷体"/>
              <a:cs typeface="华文楷体"/>
            </a:endParaRPr>
          </a:p>
          <a:p>
            <a:pPr marL="285750" indent="-285750">
              <a:spcBef>
                <a:spcPts val="1200"/>
              </a:spcBef>
              <a:buFont typeface="Arial" panose="020B0604020202020204" pitchFamily="34" charset="0"/>
              <a:buChar char="•"/>
            </a:pPr>
            <a:r>
              <a:rPr lang="zh-CN" altLang="zh-CN" sz="2200" b="1" dirty="0">
                <a:solidFill>
                  <a:srgbClr val="000000"/>
                </a:solidFill>
                <a:latin typeface="华文楷体"/>
                <a:ea typeface="华文楷体"/>
                <a:cs typeface="华文楷体"/>
              </a:rPr>
              <a:t>高能物理分会章程修订</a:t>
            </a:r>
            <a:endParaRPr lang="en-US" altLang="zh-CN" sz="2200" b="1" dirty="0">
              <a:solidFill>
                <a:srgbClr val="000000"/>
              </a:solidFill>
              <a:latin typeface="华文楷体"/>
              <a:ea typeface="华文楷体"/>
              <a:cs typeface="华文楷体"/>
            </a:endParaRPr>
          </a:p>
          <a:p>
            <a:pPr marL="285750" indent="-285750">
              <a:spcBef>
                <a:spcPts val="1200"/>
              </a:spcBef>
              <a:buFont typeface="Arial" panose="020B0604020202020204" pitchFamily="34" charset="0"/>
              <a:buChar char="•"/>
            </a:pPr>
            <a:r>
              <a:rPr lang="zh-CN" altLang="zh-CN" sz="2200" b="1" dirty="0">
                <a:solidFill>
                  <a:srgbClr val="000000"/>
                </a:solidFill>
                <a:latin typeface="华文楷体"/>
                <a:ea typeface="华文楷体"/>
                <a:cs typeface="华文楷体"/>
              </a:rPr>
              <a:t>高能物理分会常务委员和委员，以及会员单位的</a:t>
            </a:r>
            <a:r>
              <a:rPr lang="zh-CN" altLang="zh-CN" sz="2200" b="1" dirty="0">
                <a:solidFill>
                  <a:srgbClr val="FF0000"/>
                </a:solidFill>
                <a:latin typeface="华文楷体"/>
                <a:ea typeface="华文楷体"/>
                <a:cs typeface="华文楷体"/>
              </a:rPr>
              <a:t>责任和义务</a:t>
            </a:r>
            <a:endParaRPr lang="en-US" altLang="zh-CN" sz="2200" b="1" dirty="0">
              <a:solidFill>
                <a:srgbClr val="FF0000"/>
              </a:solidFill>
              <a:latin typeface="华文楷体"/>
              <a:ea typeface="华文楷体"/>
              <a:cs typeface="华文楷体"/>
            </a:endParaRPr>
          </a:p>
          <a:p>
            <a:pPr marL="285750" indent="-285750">
              <a:spcBef>
                <a:spcPts val="1200"/>
              </a:spcBef>
              <a:buFont typeface="Arial" panose="020B0604020202020204" pitchFamily="34" charset="0"/>
              <a:buChar char="•"/>
            </a:pPr>
            <a:r>
              <a:rPr lang="zh-CN" altLang="zh-CN" sz="2200" b="1" dirty="0">
                <a:solidFill>
                  <a:srgbClr val="000000"/>
                </a:solidFill>
                <a:latin typeface="华文楷体"/>
                <a:ea typeface="华文楷体"/>
                <a:cs typeface="华文楷体"/>
              </a:rPr>
              <a:t>高能物理分会有关推选数理学部</a:t>
            </a:r>
            <a:r>
              <a:rPr lang="zh-CN" altLang="zh-CN" sz="2200" b="1" dirty="0">
                <a:solidFill>
                  <a:srgbClr val="FF0000"/>
                </a:solidFill>
                <a:latin typeface="华文楷体"/>
                <a:ea typeface="华文楷体"/>
                <a:cs typeface="华文楷体"/>
              </a:rPr>
              <a:t>院士候选人</a:t>
            </a:r>
            <a:r>
              <a:rPr lang="zh-CN" altLang="zh-CN" sz="2200" b="1" dirty="0">
                <a:solidFill>
                  <a:srgbClr val="000000"/>
                </a:solidFill>
                <a:latin typeface="华文楷体"/>
                <a:ea typeface="华文楷体"/>
                <a:cs typeface="华文楷体"/>
              </a:rPr>
              <a:t>的试行办法（草案）</a:t>
            </a:r>
            <a:endParaRPr lang="en-US" altLang="zh-CN" sz="2200" b="1" dirty="0">
              <a:solidFill>
                <a:srgbClr val="000000"/>
              </a:solidFill>
              <a:latin typeface="华文楷体"/>
              <a:ea typeface="华文楷体"/>
              <a:cs typeface="华文楷体"/>
            </a:endParaRPr>
          </a:p>
          <a:p>
            <a:pPr marL="285750" indent="-285750">
              <a:spcBef>
                <a:spcPts val="1200"/>
              </a:spcBef>
              <a:buFont typeface="Arial" panose="020B0604020202020204" pitchFamily="34" charset="0"/>
              <a:buChar char="•"/>
            </a:pPr>
            <a:r>
              <a:rPr lang="zh-CN" altLang="zh-CN" sz="2200" b="1" dirty="0">
                <a:solidFill>
                  <a:srgbClr val="000000"/>
                </a:solidFill>
                <a:latin typeface="华文楷体"/>
                <a:ea typeface="华文楷体"/>
                <a:cs typeface="华文楷体"/>
              </a:rPr>
              <a:t>高能物理分会有关遴选</a:t>
            </a:r>
            <a:r>
              <a:rPr lang="zh-CN" altLang="zh-CN" sz="2200" b="1" dirty="0">
                <a:solidFill>
                  <a:srgbClr val="FF0000"/>
                </a:solidFill>
                <a:latin typeface="华文楷体"/>
                <a:ea typeface="华文楷体"/>
                <a:cs typeface="华文楷体"/>
              </a:rPr>
              <a:t>物理学会奖项候选人</a:t>
            </a:r>
            <a:r>
              <a:rPr lang="zh-CN" altLang="zh-CN" sz="2200" b="1" dirty="0">
                <a:solidFill>
                  <a:srgbClr val="000000"/>
                </a:solidFill>
                <a:latin typeface="华文楷体"/>
                <a:ea typeface="华文楷体"/>
                <a:cs typeface="华文楷体"/>
              </a:rPr>
              <a:t>的试行办法（草案）</a:t>
            </a:r>
            <a:endParaRPr lang="en-US" altLang="zh-CN" sz="2200" b="1" dirty="0">
              <a:solidFill>
                <a:srgbClr val="000000"/>
              </a:solidFill>
              <a:latin typeface="华文楷体"/>
              <a:ea typeface="华文楷体"/>
              <a:cs typeface="华文楷体"/>
            </a:endParaRPr>
          </a:p>
          <a:p>
            <a:pPr marL="285750" indent="-285750">
              <a:spcBef>
                <a:spcPts val="1200"/>
              </a:spcBef>
              <a:buFont typeface="Arial" panose="020B0604020202020204" pitchFamily="34" charset="0"/>
              <a:buChar char="•"/>
            </a:pPr>
            <a:r>
              <a:rPr lang="zh-CN" altLang="zh-CN" sz="2200" b="1" dirty="0">
                <a:solidFill>
                  <a:srgbClr val="000000"/>
                </a:solidFill>
                <a:latin typeface="华文楷体"/>
                <a:ea typeface="华文楷体"/>
                <a:cs typeface="华文楷体"/>
              </a:rPr>
              <a:t>中国物理学会高能物理分会</a:t>
            </a:r>
            <a:r>
              <a:rPr lang="zh-CN" altLang="zh-CN" sz="2200" b="1" dirty="0">
                <a:solidFill>
                  <a:srgbClr val="FF0000"/>
                </a:solidFill>
                <a:latin typeface="华文楷体"/>
                <a:ea typeface="华文楷体"/>
                <a:cs typeface="华文楷体"/>
              </a:rPr>
              <a:t>会员登记</a:t>
            </a:r>
            <a:r>
              <a:rPr lang="zh-CN" altLang="zh-CN" sz="2200" b="1" dirty="0">
                <a:solidFill>
                  <a:srgbClr val="000000"/>
                </a:solidFill>
                <a:latin typeface="华文楷体"/>
                <a:ea typeface="华文楷体"/>
                <a:cs typeface="华文楷体"/>
              </a:rPr>
              <a:t>制度（草稿）</a:t>
            </a:r>
            <a:endParaRPr lang="zh-CN" altLang="en-US" sz="2200" dirty="0">
              <a:solidFill>
                <a:srgbClr val="000000"/>
              </a:solidFill>
              <a:latin typeface="华文楷体"/>
              <a:ea typeface="华文楷体"/>
              <a:cs typeface="华文楷体"/>
            </a:endParaRPr>
          </a:p>
        </p:txBody>
      </p:sp>
      <p:sp>
        <p:nvSpPr>
          <p:cNvPr id="4" name="Rectangle 3"/>
          <p:cNvSpPr/>
          <p:nvPr/>
        </p:nvSpPr>
        <p:spPr>
          <a:xfrm>
            <a:off x="91499" y="87868"/>
            <a:ext cx="8971221" cy="707886"/>
          </a:xfrm>
          <a:prstGeom prst="rect">
            <a:avLst/>
          </a:prstGeom>
        </p:spPr>
        <p:txBody>
          <a:bodyPr wrap="square">
            <a:spAutoFit/>
          </a:bodyPr>
          <a:lstStyle/>
          <a:p>
            <a:pPr algn="ctr">
              <a:spcBef>
                <a:spcPts val="1200"/>
              </a:spcBef>
            </a:pPr>
            <a:r>
              <a:rPr lang="zh-CN" altLang="en-US" sz="4000" dirty="0" smtClean="0">
                <a:solidFill>
                  <a:srgbClr val="000000"/>
                </a:solidFill>
                <a:latin typeface="华文楷体"/>
                <a:ea typeface="华文楷体"/>
                <a:cs typeface="华文楷体"/>
              </a:rPr>
              <a:t>高能物理分会章程修订</a:t>
            </a:r>
            <a:endParaRPr lang="en-US" altLang="zh-CN" sz="4000" dirty="0">
              <a:solidFill>
                <a:srgbClr val="000000"/>
              </a:solidFill>
              <a:latin typeface="华文楷体"/>
              <a:ea typeface="华文楷体"/>
              <a:cs typeface="华文楷体"/>
            </a:endParaRPr>
          </a:p>
        </p:txBody>
      </p:sp>
    </p:spTree>
    <p:extLst>
      <p:ext uri="{BB962C8B-B14F-4D97-AF65-F5344CB8AC3E}">
        <p14:creationId xmlns:p14="http://schemas.microsoft.com/office/powerpoint/2010/main" val="21702868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83B6ACB-A778-42B5-B274-E2CEBD2F14BF}" type="slidenum">
              <a:rPr lang="en-US" altLang="zh-CN" smtClean="0">
                <a:solidFill>
                  <a:srgbClr val="000000"/>
                </a:solidFill>
              </a:rPr>
              <a:pPr>
                <a:defRPr/>
              </a:pPr>
              <a:t>48</a:t>
            </a:fld>
            <a:r>
              <a:rPr lang="en-US" altLang="zh-CN" dirty="0" smtClean="0">
                <a:solidFill>
                  <a:srgbClr val="000000"/>
                </a:solidFill>
              </a:rPr>
              <a:t>``</a:t>
            </a:r>
            <a:endParaRPr lang="en-US" altLang="zh-CN" dirty="0">
              <a:solidFill>
                <a:srgbClr val="000000"/>
              </a:solidFill>
            </a:endParaRPr>
          </a:p>
        </p:txBody>
      </p:sp>
      <p:sp>
        <p:nvSpPr>
          <p:cNvPr id="4" name="文本框 3"/>
          <p:cNvSpPr txBox="1"/>
          <p:nvPr/>
        </p:nvSpPr>
        <p:spPr>
          <a:xfrm>
            <a:off x="583040" y="1056005"/>
            <a:ext cx="8012320" cy="4093428"/>
          </a:xfrm>
          <a:prstGeom prst="rect">
            <a:avLst/>
          </a:prstGeom>
          <a:noFill/>
        </p:spPr>
        <p:txBody>
          <a:bodyPr wrap="square" rtlCol="0">
            <a:spAutoFit/>
          </a:bodyPr>
          <a:lstStyle/>
          <a:p>
            <a:pPr>
              <a:spcBef>
                <a:spcPts val="600"/>
              </a:spcBef>
            </a:pPr>
            <a:r>
              <a:rPr lang="zh-CN" altLang="en-US" sz="2200" dirty="0" smtClean="0">
                <a:solidFill>
                  <a:srgbClr val="000000"/>
                </a:solidFill>
                <a:latin typeface="华文楷体"/>
                <a:ea typeface="华文楷体"/>
                <a:cs typeface="华文楷体"/>
              </a:rPr>
              <a:t>高能</a:t>
            </a:r>
            <a:r>
              <a:rPr lang="zh-CN" altLang="en-US" sz="2200" dirty="0">
                <a:solidFill>
                  <a:srgbClr val="000000"/>
                </a:solidFill>
                <a:latin typeface="华文楷体"/>
                <a:ea typeface="华文楷体"/>
                <a:cs typeface="华文楷体"/>
              </a:rPr>
              <a:t>物理分会第九届委员</a:t>
            </a:r>
            <a:r>
              <a:rPr lang="zh-CN" altLang="en-US" sz="2200" dirty="0" smtClean="0">
                <a:solidFill>
                  <a:srgbClr val="000000"/>
                </a:solidFill>
                <a:latin typeface="华文楷体"/>
                <a:ea typeface="华文楷体"/>
                <a:cs typeface="华文楷体"/>
              </a:rPr>
              <a:t>会第五次会议</a:t>
            </a:r>
            <a:r>
              <a:rPr lang="en-US" altLang="zh-CN" sz="2200" dirty="0">
                <a:solidFill>
                  <a:srgbClr val="000000"/>
                </a:solidFill>
                <a:latin typeface="华文楷体"/>
                <a:ea typeface="华文楷体"/>
                <a:cs typeface="华文楷体"/>
              </a:rPr>
              <a:t>: </a:t>
            </a:r>
            <a:r>
              <a:rPr lang="en-US" altLang="zh-CN" sz="2200" dirty="0" smtClean="0">
                <a:solidFill>
                  <a:srgbClr val="000000"/>
                </a:solidFill>
                <a:latin typeface="华文楷体"/>
                <a:ea typeface="华文楷体"/>
                <a:cs typeface="华文楷体"/>
              </a:rPr>
              <a:t>11/5/</a:t>
            </a:r>
            <a:r>
              <a:rPr lang="en-US" altLang="zh-CN" sz="2200" dirty="0" smtClean="0">
                <a:solidFill>
                  <a:srgbClr val="FF0000"/>
                </a:solidFill>
                <a:latin typeface="华文楷体"/>
                <a:ea typeface="华文楷体"/>
                <a:cs typeface="华文楷体"/>
              </a:rPr>
              <a:t>2017</a:t>
            </a:r>
            <a:r>
              <a:rPr lang="en-US" altLang="zh-CN" sz="2200" dirty="0" smtClean="0">
                <a:solidFill>
                  <a:srgbClr val="000000"/>
                </a:solidFill>
                <a:latin typeface="华文楷体"/>
                <a:ea typeface="华文楷体"/>
                <a:cs typeface="华文楷体"/>
              </a:rPr>
              <a:t>, </a:t>
            </a:r>
            <a:r>
              <a:rPr lang="zh-CN" altLang="en-US" sz="2200" dirty="0" smtClean="0">
                <a:solidFill>
                  <a:srgbClr val="000000"/>
                </a:solidFill>
                <a:latin typeface="华文楷体"/>
                <a:ea typeface="华文楷体"/>
                <a:cs typeface="华文楷体"/>
              </a:rPr>
              <a:t>高能所召开</a:t>
            </a:r>
            <a:r>
              <a:rPr lang="zh-CN" altLang="en-US" sz="2200" dirty="0">
                <a:solidFill>
                  <a:srgbClr val="000000"/>
                </a:solidFill>
                <a:latin typeface="华文楷体"/>
                <a:ea typeface="华文楷体"/>
                <a:cs typeface="华文楷体"/>
              </a:rPr>
              <a:t>。</a:t>
            </a:r>
            <a:endParaRPr lang="en-US" altLang="zh-CN" sz="2200" dirty="0">
              <a:solidFill>
                <a:srgbClr val="000000"/>
              </a:solidFill>
              <a:latin typeface="华文楷体"/>
              <a:ea typeface="华文楷体"/>
              <a:cs typeface="华文楷体"/>
            </a:endParaRPr>
          </a:p>
          <a:p>
            <a:pPr>
              <a:spcBef>
                <a:spcPts val="600"/>
              </a:spcBef>
              <a:defRPr/>
            </a:pPr>
            <a:r>
              <a:rPr lang="zh-CN" altLang="zh-CN" sz="2200" dirty="0" smtClean="0">
                <a:solidFill>
                  <a:srgbClr val="000000"/>
                </a:solidFill>
                <a:latin typeface="华文楷体"/>
                <a:ea typeface="华文楷体"/>
                <a:cs typeface="华文楷体"/>
              </a:rPr>
              <a:t>由分会主任主持</a:t>
            </a:r>
            <a:r>
              <a:rPr lang="zh-CN" altLang="zh-CN" sz="2200" dirty="0">
                <a:solidFill>
                  <a:srgbClr val="000000"/>
                </a:solidFill>
                <a:latin typeface="华文楷体"/>
                <a:ea typeface="华文楷体"/>
                <a:cs typeface="华文楷体"/>
              </a:rPr>
              <a:t>，共有</a:t>
            </a:r>
            <a:r>
              <a:rPr lang="en-US" altLang="zh-CN" sz="2200" dirty="0">
                <a:solidFill>
                  <a:srgbClr val="000000"/>
                </a:solidFill>
                <a:latin typeface="华文楷体"/>
                <a:ea typeface="华文楷体"/>
                <a:cs typeface="华文楷体"/>
              </a:rPr>
              <a:t>27</a:t>
            </a:r>
            <a:r>
              <a:rPr lang="zh-CN" altLang="zh-CN" sz="2200" dirty="0">
                <a:solidFill>
                  <a:srgbClr val="000000"/>
                </a:solidFill>
                <a:latin typeface="华文楷体"/>
                <a:ea typeface="华文楷体"/>
                <a:cs typeface="华文楷体"/>
              </a:rPr>
              <a:t>名</a:t>
            </a:r>
            <a:r>
              <a:rPr lang="zh-CN" altLang="zh-CN" sz="2200" dirty="0" smtClean="0">
                <a:solidFill>
                  <a:srgbClr val="000000"/>
                </a:solidFill>
                <a:latin typeface="华文楷体"/>
                <a:ea typeface="华文楷体"/>
                <a:cs typeface="华文楷体"/>
              </a:rPr>
              <a:t>委员</a:t>
            </a:r>
            <a:r>
              <a:rPr lang="en-US" altLang="zh-CN" sz="2200" dirty="0" smtClean="0">
                <a:solidFill>
                  <a:srgbClr val="000000"/>
                </a:solidFill>
                <a:latin typeface="华文楷体"/>
                <a:ea typeface="华文楷体"/>
                <a:cs typeface="华文楷体"/>
              </a:rPr>
              <a:t>(</a:t>
            </a:r>
            <a:r>
              <a:rPr lang="zh-CN" altLang="zh-CN" sz="2200" dirty="0" smtClean="0">
                <a:solidFill>
                  <a:srgbClr val="000000"/>
                </a:solidFill>
                <a:latin typeface="华文楷体"/>
                <a:ea typeface="华文楷体"/>
                <a:cs typeface="华文楷体"/>
              </a:rPr>
              <a:t>其</a:t>
            </a:r>
            <a:r>
              <a:rPr lang="zh-CN" altLang="zh-CN" sz="2200" dirty="0">
                <a:solidFill>
                  <a:srgbClr val="000000"/>
                </a:solidFill>
                <a:latin typeface="华文楷体"/>
                <a:ea typeface="华文楷体"/>
                <a:cs typeface="华文楷体"/>
              </a:rPr>
              <a:t>中</a:t>
            </a:r>
            <a:r>
              <a:rPr lang="en-US" altLang="zh-CN" sz="2200" dirty="0">
                <a:solidFill>
                  <a:srgbClr val="000000"/>
                </a:solidFill>
                <a:latin typeface="华文楷体"/>
                <a:ea typeface="华文楷体"/>
                <a:cs typeface="华文楷体"/>
              </a:rPr>
              <a:t>20</a:t>
            </a:r>
            <a:r>
              <a:rPr lang="zh-CN" altLang="zh-CN" sz="2200" dirty="0">
                <a:solidFill>
                  <a:srgbClr val="000000"/>
                </a:solidFill>
                <a:latin typeface="华文楷体"/>
                <a:ea typeface="华文楷体"/>
                <a:cs typeface="华文楷体"/>
              </a:rPr>
              <a:t>名</a:t>
            </a:r>
            <a:r>
              <a:rPr lang="zh-CN" altLang="zh-CN" sz="2200" dirty="0" smtClean="0">
                <a:solidFill>
                  <a:srgbClr val="000000"/>
                </a:solidFill>
                <a:latin typeface="华文楷体"/>
                <a:ea typeface="华文楷体"/>
                <a:cs typeface="华文楷体"/>
              </a:rPr>
              <a:t>为常委委员</a:t>
            </a:r>
            <a:r>
              <a:rPr lang="en-US" altLang="zh-CN" sz="2200" dirty="0" smtClean="0">
                <a:solidFill>
                  <a:srgbClr val="000000"/>
                </a:solidFill>
                <a:latin typeface="华文楷体"/>
                <a:ea typeface="华文楷体"/>
                <a:cs typeface="华文楷体"/>
              </a:rPr>
              <a:t>)</a:t>
            </a:r>
            <a:r>
              <a:rPr lang="zh-CN" altLang="zh-CN" sz="2200" dirty="0" smtClean="0">
                <a:solidFill>
                  <a:srgbClr val="000000"/>
                </a:solidFill>
                <a:latin typeface="华文楷体"/>
                <a:ea typeface="华文楷体"/>
                <a:cs typeface="华文楷体"/>
              </a:rPr>
              <a:t>出席会议。</a:t>
            </a:r>
            <a:endParaRPr lang="en-US" altLang="zh-CN" sz="2200" dirty="0" smtClean="0">
              <a:solidFill>
                <a:srgbClr val="000000"/>
              </a:solidFill>
              <a:latin typeface="华文楷体"/>
              <a:ea typeface="华文楷体"/>
              <a:cs typeface="华文楷体"/>
            </a:endParaRPr>
          </a:p>
          <a:p>
            <a:pPr>
              <a:spcBef>
                <a:spcPts val="600"/>
              </a:spcBef>
              <a:defRPr/>
            </a:pPr>
            <a:endParaRPr lang="en-US" altLang="zh-CN" sz="2200" dirty="0">
              <a:solidFill>
                <a:srgbClr val="000000"/>
              </a:solidFill>
              <a:latin typeface="华文楷体"/>
              <a:ea typeface="华文楷体"/>
              <a:cs typeface="华文楷体"/>
            </a:endParaRPr>
          </a:p>
          <a:p>
            <a:pPr marL="457200" indent="-457200">
              <a:spcBef>
                <a:spcPts val="600"/>
              </a:spcBef>
              <a:buAutoNum type="arabicPeriod"/>
              <a:defRPr/>
            </a:pPr>
            <a:r>
              <a:rPr lang="zh-CN" altLang="zh-CN" sz="2200" dirty="0" smtClean="0">
                <a:solidFill>
                  <a:srgbClr val="000000"/>
                </a:solidFill>
                <a:latin typeface="华文楷体"/>
                <a:ea typeface="华文楷体"/>
                <a:cs typeface="华文楷体"/>
              </a:rPr>
              <a:t>会议讨论并</a:t>
            </a:r>
            <a:r>
              <a:rPr lang="zh-CN" altLang="zh-CN" sz="2200" dirty="0">
                <a:solidFill>
                  <a:srgbClr val="000000"/>
                </a:solidFill>
                <a:latin typeface="华文楷体"/>
                <a:ea typeface="华文楷体"/>
                <a:cs typeface="华文楷体"/>
              </a:rPr>
              <a:t>完善</a:t>
            </a:r>
            <a:r>
              <a:rPr lang="zh-CN" altLang="zh-CN" sz="2200" dirty="0" smtClean="0">
                <a:solidFill>
                  <a:srgbClr val="000000"/>
                </a:solidFill>
                <a:latin typeface="华文楷体"/>
                <a:ea typeface="华文楷体"/>
                <a:cs typeface="华文楷体"/>
              </a:rPr>
              <a:t>了“</a:t>
            </a:r>
            <a:r>
              <a:rPr lang="zh-CN" altLang="zh-CN" sz="2200" dirty="0">
                <a:solidFill>
                  <a:srgbClr val="000000"/>
                </a:solidFill>
                <a:latin typeface="华文楷体"/>
                <a:ea typeface="华文楷体"/>
                <a:cs typeface="华文楷体"/>
              </a:rPr>
              <a:t>有关推</a:t>
            </a:r>
            <a:r>
              <a:rPr lang="zh-CN" altLang="zh-CN" sz="2200" dirty="0">
                <a:latin typeface="华文楷体"/>
                <a:ea typeface="华文楷体"/>
                <a:cs typeface="华文楷体"/>
              </a:rPr>
              <a:t>选</a:t>
            </a:r>
            <a:r>
              <a:rPr lang="zh-CN" altLang="zh-CN" sz="2200" dirty="0">
                <a:solidFill>
                  <a:srgbClr val="000000"/>
                </a:solidFill>
                <a:latin typeface="华文楷体"/>
                <a:ea typeface="华文楷体"/>
                <a:cs typeface="华文楷体"/>
              </a:rPr>
              <a:t>数理学部</a:t>
            </a:r>
            <a:r>
              <a:rPr lang="zh-CN" altLang="zh-CN" sz="2200" dirty="0" smtClean="0">
                <a:solidFill>
                  <a:srgbClr val="FF0000"/>
                </a:solidFill>
                <a:latin typeface="华文楷体"/>
                <a:ea typeface="华文楷体"/>
                <a:cs typeface="华文楷体"/>
              </a:rPr>
              <a:t>院士候选人</a:t>
            </a:r>
            <a:r>
              <a:rPr lang="zh-CN" altLang="zh-CN" sz="2200" dirty="0" smtClean="0">
                <a:solidFill>
                  <a:srgbClr val="000000"/>
                </a:solidFill>
                <a:latin typeface="华文楷体"/>
                <a:ea typeface="华文楷体"/>
                <a:cs typeface="华文楷体"/>
              </a:rPr>
              <a:t>的法</a:t>
            </a:r>
            <a:r>
              <a:rPr lang="zh-CN" altLang="zh-CN" sz="2200" dirty="0">
                <a:solidFill>
                  <a:srgbClr val="000000"/>
                </a:solidFill>
                <a:latin typeface="华文楷体"/>
                <a:ea typeface="华文楷体"/>
                <a:cs typeface="华文楷体"/>
              </a:rPr>
              <a:t>”和“</a:t>
            </a:r>
            <a:r>
              <a:rPr lang="zh-CN" altLang="zh-CN" sz="2200" dirty="0" smtClean="0">
                <a:solidFill>
                  <a:srgbClr val="000000"/>
                </a:solidFill>
                <a:latin typeface="华文楷体"/>
                <a:ea typeface="华文楷体"/>
                <a:cs typeface="华文楷体"/>
              </a:rPr>
              <a:t>有关遴选中国物理学会</a:t>
            </a:r>
            <a:r>
              <a:rPr lang="zh-CN" altLang="zh-CN" sz="2200" dirty="0" smtClean="0">
                <a:solidFill>
                  <a:srgbClr val="FF0000"/>
                </a:solidFill>
                <a:latin typeface="华文楷体"/>
                <a:ea typeface="华文楷体"/>
                <a:cs typeface="华文楷体"/>
              </a:rPr>
              <a:t>奖项候选</a:t>
            </a:r>
            <a:r>
              <a:rPr lang="zh-CN" altLang="zh-CN" sz="2200" dirty="0">
                <a:solidFill>
                  <a:srgbClr val="FF0000"/>
                </a:solidFill>
                <a:latin typeface="华文楷体"/>
                <a:ea typeface="华文楷体"/>
                <a:cs typeface="华文楷体"/>
              </a:rPr>
              <a:t>人</a:t>
            </a:r>
            <a:r>
              <a:rPr lang="zh-CN" altLang="zh-CN" sz="2200" dirty="0">
                <a:solidFill>
                  <a:srgbClr val="000000"/>
                </a:solidFill>
                <a:latin typeface="华文楷体"/>
                <a:ea typeface="华文楷体"/>
                <a:cs typeface="华文楷体"/>
              </a:rPr>
              <a:t>的办法”</a:t>
            </a:r>
            <a:r>
              <a:rPr lang="zh-CN" altLang="zh-CN" sz="2200" dirty="0" smtClean="0">
                <a:solidFill>
                  <a:srgbClr val="000000"/>
                </a:solidFill>
                <a:latin typeface="华文楷体"/>
                <a:ea typeface="华文楷体"/>
                <a:cs typeface="华文楷体"/>
              </a:rPr>
              <a:t>。</a:t>
            </a:r>
            <a:endParaRPr lang="en-US" altLang="zh-CN" sz="2200" dirty="0">
              <a:solidFill>
                <a:srgbClr val="000000"/>
              </a:solidFill>
              <a:latin typeface="华文楷体"/>
              <a:ea typeface="华文楷体"/>
              <a:cs typeface="华文楷体"/>
            </a:endParaRPr>
          </a:p>
          <a:p>
            <a:pPr>
              <a:spcBef>
                <a:spcPts val="600"/>
              </a:spcBef>
              <a:defRPr/>
            </a:pPr>
            <a:r>
              <a:rPr lang="en-US" altLang="zh-CN" sz="2200" dirty="0">
                <a:solidFill>
                  <a:srgbClr val="000000"/>
                </a:solidFill>
                <a:latin typeface="华文楷体"/>
                <a:ea typeface="华文楷体"/>
                <a:cs typeface="华文楷体"/>
              </a:rPr>
              <a:t>2. </a:t>
            </a:r>
            <a:r>
              <a:rPr lang="en-US" altLang="zh-CN" sz="2200" dirty="0" smtClean="0">
                <a:solidFill>
                  <a:srgbClr val="000000"/>
                </a:solidFill>
                <a:latin typeface="华文楷体"/>
                <a:ea typeface="华文楷体"/>
                <a:cs typeface="华文楷体"/>
              </a:rPr>
              <a:t>  </a:t>
            </a:r>
            <a:r>
              <a:rPr lang="zh-CN" altLang="zh-CN" sz="2200" dirty="0" smtClean="0">
                <a:solidFill>
                  <a:srgbClr val="000000"/>
                </a:solidFill>
                <a:latin typeface="华文楷体"/>
                <a:ea typeface="华文楷体"/>
                <a:cs typeface="华文楷体"/>
              </a:rPr>
              <a:t>讨论了</a:t>
            </a:r>
            <a:r>
              <a:rPr lang="en-US" altLang="zh-CN" sz="2200" dirty="0" smtClean="0">
                <a:solidFill>
                  <a:srgbClr val="000000"/>
                </a:solidFill>
                <a:latin typeface="华文楷体"/>
                <a:ea typeface="华文楷体"/>
                <a:cs typeface="华文楷体"/>
              </a:rPr>
              <a:t>2018</a:t>
            </a:r>
            <a:r>
              <a:rPr lang="zh-CN" altLang="zh-CN" sz="2200" dirty="0">
                <a:solidFill>
                  <a:srgbClr val="000000"/>
                </a:solidFill>
                <a:latin typeface="华文楷体"/>
                <a:ea typeface="华文楷体"/>
                <a:cs typeface="华文楷体"/>
              </a:rPr>
              <a:t>年</a:t>
            </a:r>
            <a:r>
              <a:rPr lang="zh-CN" altLang="zh-CN" sz="2200" dirty="0">
                <a:solidFill>
                  <a:srgbClr val="FF0000"/>
                </a:solidFill>
                <a:latin typeface="华文楷体"/>
                <a:ea typeface="华文楷体"/>
                <a:cs typeface="华文楷体"/>
              </a:rPr>
              <a:t>换届</a:t>
            </a:r>
            <a:r>
              <a:rPr lang="zh-CN" altLang="zh-CN" sz="2200" dirty="0">
                <a:solidFill>
                  <a:srgbClr val="000000"/>
                </a:solidFill>
                <a:latin typeface="华文楷体"/>
                <a:ea typeface="华文楷体"/>
                <a:cs typeface="华文楷体"/>
              </a:rPr>
              <a:t>事宜。</a:t>
            </a:r>
            <a:endParaRPr lang="en-US" altLang="zh-CN" sz="2200" dirty="0">
              <a:solidFill>
                <a:srgbClr val="000000"/>
              </a:solidFill>
              <a:latin typeface="华文楷体"/>
              <a:ea typeface="华文楷体"/>
              <a:cs typeface="华文楷体"/>
            </a:endParaRPr>
          </a:p>
          <a:p>
            <a:pPr>
              <a:spcBef>
                <a:spcPts val="600"/>
              </a:spcBef>
              <a:defRPr/>
            </a:pPr>
            <a:r>
              <a:rPr lang="en-US" altLang="zh-CN" sz="2200" dirty="0">
                <a:solidFill>
                  <a:srgbClr val="000000"/>
                </a:solidFill>
                <a:latin typeface="华文楷体"/>
                <a:ea typeface="华文楷体"/>
                <a:cs typeface="华文楷体"/>
              </a:rPr>
              <a:t>3. </a:t>
            </a:r>
            <a:r>
              <a:rPr lang="en-US" altLang="zh-CN" sz="2200" dirty="0" smtClean="0">
                <a:solidFill>
                  <a:srgbClr val="000000"/>
                </a:solidFill>
                <a:latin typeface="华文楷体"/>
                <a:ea typeface="华文楷体"/>
                <a:cs typeface="华文楷体"/>
              </a:rPr>
              <a:t>  </a:t>
            </a:r>
            <a:r>
              <a:rPr lang="zh-CN" altLang="zh-CN" sz="2200" dirty="0" smtClean="0">
                <a:solidFill>
                  <a:srgbClr val="000000"/>
                </a:solidFill>
                <a:latin typeface="华文楷体"/>
                <a:ea typeface="华文楷体"/>
                <a:cs typeface="华文楷体"/>
              </a:rPr>
              <a:t>对</a:t>
            </a:r>
            <a:r>
              <a:rPr lang="zh-CN" altLang="zh-CN" sz="2200" dirty="0" smtClean="0">
                <a:solidFill>
                  <a:srgbClr val="FF0000"/>
                </a:solidFill>
                <a:latin typeface="华文楷体"/>
                <a:ea typeface="华文楷体"/>
                <a:cs typeface="华文楷体"/>
              </a:rPr>
              <a:t>网站</a:t>
            </a:r>
            <a:r>
              <a:rPr lang="zh-CN" altLang="zh-CN" sz="2200" dirty="0" smtClean="0">
                <a:solidFill>
                  <a:srgbClr val="000000"/>
                </a:solidFill>
                <a:latin typeface="华文楷体"/>
                <a:ea typeface="华文楷体"/>
                <a:cs typeface="华文楷体"/>
              </a:rPr>
              <a:t>建设以及</a:t>
            </a:r>
            <a:r>
              <a:rPr lang="zh-CN" altLang="zh-CN" sz="2200" dirty="0" smtClean="0">
                <a:solidFill>
                  <a:srgbClr val="FF0000"/>
                </a:solidFill>
                <a:latin typeface="华文楷体"/>
                <a:ea typeface="华文楷体"/>
                <a:cs typeface="华文楷体"/>
              </a:rPr>
              <a:t>会员管理登记</a:t>
            </a:r>
            <a:r>
              <a:rPr lang="zh-CN" altLang="zh-CN" sz="2200" dirty="0">
                <a:solidFill>
                  <a:srgbClr val="000000"/>
                </a:solidFill>
                <a:latin typeface="华文楷体"/>
                <a:ea typeface="华文楷体"/>
                <a:cs typeface="华文楷体"/>
              </a:rPr>
              <a:t>制度提出了具体的建设方案。</a:t>
            </a:r>
            <a:endParaRPr lang="en-US" altLang="zh-CN" sz="2200" dirty="0">
              <a:solidFill>
                <a:srgbClr val="000000"/>
              </a:solidFill>
              <a:latin typeface="华文楷体"/>
              <a:ea typeface="华文楷体"/>
              <a:cs typeface="华文楷体"/>
            </a:endParaRPr>
          </a:p>
          <a:p>
            <a:pPr>
              <a:spcBef>
                <a:spcPts val="600"/>
              </a:spcBef>
              <a:defRPr/>
            </a:pPr>
            <a:r>
              <a:rPr lang="en-US" altLang="zh-CN" sz="2200" dirty="0">
                <a:solidFill>
                  <a:srgbClr val="000000"/>
                </a:solidFill>
                <a:latin typeface="华文楷体"/>
                <a:ea typeface="华文楷体"/>
                <a:cs typeface="华文楷体"/>
              </a:rPr>
              <a:t>4. </a:t>
            </a:r>
            <a:r>
              <a:rPr lang="en-US" altLang="zh-CN" sz="2200" dirty="0" smtClean="0">
                <a:solidFill>
                  <a:srgbClr val="000000"/>
                </a:solidFill>
                <a:latin typeface="华文楷体"/>
                <a:ea typeface="华文楷体"/>
                <a:cs typeface="华文楷体"/>
              </a:rPr>
              <a:t>  </a:t>
            </a:r>
            <a:r>
              <a:rPr lang="zh-CN" altLang="zh-CN" sz="2200" dirty="0" smtClean="0">
                <a:solidFill>
                  <a:srgbClr val="000000"/>
                </a:solidFill>
                <a:latin typeface="华文楷体"/>
                <a:ea typeface="华文楷体"/>
                <a:cs typeface="华文楷体"/>
              </a:rPr>
              <a:t>确定继续组织研讨高能物理</a:t>
            </a:r>
            <a:r>
              <a:rPr lang="zh-CN" altLang="zh-CN" sz="2200" dirty="0" smtClean="0">
                <a:solidFill>
                  <a:srgbClr val="FF0000"/>
                </a:solidFill>
                <a:latin typeface="华文楷体"/>
                <a:ea typeface="华文楷体"/>
                <a:cs typeface="华文楷体"/>
              </a:rPr>
              <a:t>未来发展战</a:t>
            </a:r>
            <a:r>
              <a:rPr lang="zh-CN" altLang="zh-CN" sz="2200" dirty="0">
                <a:solidFill>
                  <a:srgbClr val="FF0000"/>
                </a:solidFill>
                <a:latin typeface="华文楷体"/>
                <a:ea typeface="华文楷体"/>
                <a:cs typeface="华文楷体"/>
              </a:rPr>
              <a:t>略</a:t>
            </a:r>
            <a:r>
              <a:rPr lang="zh-CN" altLang="zh-CN" sz="2200" dirty="0">
                <a:solidFill>
                  <a:srgbClr val="000000"/>
                </a:solidFill>
                <a:latin typeface="华文楷体"/>
                <a:ea typeface="华文楷体"/>
                <a:cs typeface="华文楷体"/>
              </a:rPr>
              <a:t>。</a:t>
            </a:r>
            <a:endParaRPr lang="en-US" altLang="zh-CN" sz="2200" dirty="0">
              <a:solidFill>
                <a:srgbClr val="000000"/>
              </a:solidFill>
              <a:latin typeface="华文楷体"/>
              <a:ea typeface="华文楷体"/>
              <a:cs typeface="华文楷体"/>
            </a:endParaRPr>
          </a:p>
          <a:p>
            <a:pPr marL="457200" indent="-457200">
              <a:spcBef>
                <a:spcPts val="600"/>
              </a:spcBef>
              <a:buAutoNum type="arabicPeriod" startAt="5"/>
              <a:defRPr/>
            </a:pPr>
            <a:r>
              <a:rPr lang="zh-CN" altLang="zh-CN" sz="2200" dirty="0" smtClean="0">
                <a:solidFill>
                  <a:srgbClr val="000000"/>
                </a:solidFill>
                <a:latin typeface="华文楷体"/>
                <a:ea typeface="华文楷体"/>
                <a:cs typeface="华文楷体"/>
              </a:rPr>
              <a:t>讨论</a:t>
            </a:r>
            <a:r>
              <a:rPr lang="zh-CN" altLang="zh-CN" sz="2200" dirty="0">
                <a:solidFill>
                  <a:srgbClr val="000000"/>
                </a:solidFill>
                <a:latin typeface="华文楷体"/>
                <a:ea typeface="华文楷体"/>
                <a:cs typeface="华文楷体"/>
              </a:rPr>
              <a:t>了</a:t>
            </a:r>
            <a:r>
              <a:rPr lang="en-US" altLang="zh-CN" sz="2200" dirty="0">
                <a:solidFill>
                  <a:srgbClr val="000000"/>
                </a:solidFill>
                <a:latin typeface="华文楷体"/>
                <a:ea typeface="华文楷体"/>
                <a:cs typeface="华文楷体"/>
              </a:rPr>
              <a:t>2018</a:t>
            </a:r>
            <a:r>
              <a:rPr lang="zh-CN" altLang="zh-CN" sz="2200" dirty="0">
                <a:solidFill>
                  <a:srgbClr val="000000"/>
                </a:solidFill>
                <a:latin typeface="华文楷体"/>
                <a:ea typeface="华文楷体"/>
                <a:cs typeface="华文楷体"/>
              </a:rPr>
              <a:t>年</a:t>
            </a:r>
            <a:r>
              <a:rPr lang="zh-CN" altLang="zh-CN" sz="2200" dirty="0">
                <a:solidFill>
                  <a:srgbClr val="FF0000"/>
                </a:solidFill>
                <a:latin typeface="华文楷体"/>
                <a:ea typeface="华文楷体"/>
                <a:cs typeface="华文楷体"/>
              </a:rPr>
              <a:t>第十届</a:t>
            </a:r>
            <a:r>
              <a:rPr lang="zh-CN" altLang="zh-CN" sz="2200" dirty="0">
                <a:solidFill>
                  <a:srgbClr val="000000"/>
                </a:solidFill>
                <a:latin typeface="华文楷体"/>
                <a:ea typeface="华文楷体"/>
                <a:cs typeface="华文楷体"/>
              </a:rPr>
              <a:t>全国高能物理</a:t>
            </a:r>
            <a:r>
              <a:rPr lang="zh-CN" altLang="zh-CN" sz="2200" dirty="0" smtClean="0">
                <a:solidFill>
                  <a:srgbClr val="000000"/>
                </a:solidFill>
                <a:latin typeface="华文楷体"/>
                <a:ea typeface="华文楷体"/>
                <a:cs typeface="华文楷体"/>
              </a:rPr>
              <a:t>大会的</a:t>
            </a:r>
            <a:r>
              <a:rPr lang="zh-CN" altLang="zh-CN" sz="2200" dirty="0" smtClean="0">
                <a:solidFill>
                  <a:srgbClr val="FF0000"/>
                </a:solidFill>
                <a:latin typeface="华文楷体"/>
                <a:ea typeface="华文楷体"/>
                <a:cs typeface="华文楷体"/>
              </a:rPr>
              <a:t>组织和筹备</a:t>
            </a:r>
            <a:r>
              <a:rPr lang="zh-CN" altLang="zh-CN" sz="2200" dirty="0" smtClean="0">
                <a:solidFill>
                  <a:srgbClr val="000000"/>
                </a:solidFill>
                <a:latin typeface="华文楷体"/>
                <a:ea typeface="华文楷体"/>
                <a:cs typeface="华文楷体"/>
              </a:rPr>
              <a:t>情况</a:t>
            </a:r>
            <a:endParaRPr lang="en-US" altLang="zh-CN" sz="2200" dirty="0">
              <a:solidFill>
                <a:srgbClr val="000000"/>
              </a:solidFill>
              <a:latin typeface="华文楷体"/>
              <a:ea typeface="华文楷体"/>
              <a:cs typeface="华文楷体"/>
            </a:endParaRPr>
          </a:p>
          <a:p>
            <a:pPr>
              <a:spcBef>
                <a:spcPts val="600"/>
              </a:spcBef>
              <a:defRPr/>
            </a:pPr>
            <a:r>
              <a:rPr lang="en-US" altLang="zh-CN" sz="2200" dirty="0" smtClean="0">
                <a:solidFill>
                  <a:srgbClr val="000000"/>
                </a:solidFill>
                <a:latin typeface="华文楷体"/>
                <a:ea typeface="华文楷体"/>
                <a:cs typeface="华文楷体"/>
              </a:rPr>
              <a:t>6.   </a:t>
            </a:r>
            <a:r>
              <a:rPr lang="zh-CN" altLang="zh-CN" sz="2200" dirty="0" smtClean="0">
                <a:solidFill>
                  <a:srgbClr val="000000"/>
                </a:solidFill>
                <a:latin typeface="华文楷体"/>
                <a:ea typeface="华文楷体"/>
                <a:cs typeface="华文楷体"/>
              </a:rPr>
              <a:t>部署</a:t>
            </a:r>
            <a:r>
              <a:rPr lang="zh-CN" altLang="zh-CN" sz="2200" dirty="0">
                <a:solidFill>
                  <a:srgbClr val="000000"/>
                </a:solidFill>
                <a:latin typeface="华文楷体"/>
                <a:ea typeface="华文楷体"/>
                <a:cs typeface="华文楷体"/>
              </a:rPr>
              <a:t>“</a:t>
            </a:r>
            <a:r>
              <a:rPr lang="zh-CN" altLang="zh-CN" sz="2200" dirty="0">
                <a:solidFill>
                  <a:srgbClr val="FF0000"/>
                </a:solidFill>
                <a:latin typeface="华文楷体"/>
                <a:ea typeface="华文楷体"/>
                <a:cs typeface="华文楷体"/>
              </a:rPr>
              <a:t>晨光杯</a:t>
            </a:r>
            <a:r>
              <a:rPr lang="zh-CN" altLang="zh-CN" sz="2200" dirty="0">
                <a:solidFill>
                  <a:srgbClr val="000000"/>
                </a:solidFill>
                <a:latin typeface="华文楷体"/>
                <a:ea typeface="华文楷体"/>
                <a:cs typeface="华文楷体"/>
              </a:rPr>
              <a:t>”</a:t>
            </a:r>
            <a:r>
              <a:rPr lang="zh-CN" altLang="zh-CN" sz="2200" dirty="0" smtClean="0">
                <a:solidFill>
                  <a:srgbClr val="000000"/>
                </a:solidFill>
                <a:latin typeface="华文楷体"/>
                <a:ea typeface="华文楷体"/>
                <a:cs typeface="华文楷体"/>
              </a:rPr>
              <a:t>青年优秀论文评选，进一步完善了活动</a:t>
            </a:r>
            <a:r>
              <a:rPr lang="zh-CN" altLang="zh-CN" sz="2200" dirty="0">
                <a:solidFill>
                  <a:srgbClr val="000000"/>
                </a:solidFill>
                <a:latin typeface="华文楷体"/>
                <a:ea typeface="华文楷体"/>
                <a:cs typeface="华文楷体"/>
              </a:rPr>
              <a:t>的章程</a:t>
            </a:r>
            <a:r>
              <a:rPr lang="zh-CN" altLang="zh-CN" sz="2200" dirty="0" smtClean="0">
                <a:solidFill>
                  <a:srgbClr val="000000"/>
                </a:solidFill>
                <a:latin typeface="华文楷体"/>
                <a:ea typeface="华文楷体"/>
                <a:cs typeface="华文楷体"/>
              </a:rPr>
              <a:t>。</a:t>
            </a:r>
            <a:endParaRPr lang="zh-CN" altLang="zh-CN" sz="2200" dirty="0">
              <a:solidFill>
                <a:srgbClr val="000000"/>
              </a:solidFill>
              <a:latin typeface="华文楷体"/>
              <a:ea typeface="华文楷体"/>
              <a:cs typeface="华文楷体"/>
            </a:endParaRPr>
          </a:p>
        </p:txBody>
      </p:sp>
      <p:sp>
        <p:nvSpPr>
          <p:cNvPr id="3" name="Rectangle 2"/>
          <p:cNvSpPr/>
          <p:nvPr/>
        </p:nvSpPr>
        <p:spPr>
          <a:xfrm>
            <a:off x="1659265" y="43934"/>
            <a:ext cx="5827236" cy="769441"/>
          </a:xfrm>
          <a:prstGeom prst="rect">
            <a:avLst/>
          </a:prstGeom>
        </p:spPr>
        <p:txBody>
          <a:bodyPr wrap="none">
            <a:spAutoFit/>
          </a:bodyPr>
          <a:lstStyle/>
          <a:p>
            <a:pPr>
              <a:spcBef>
                <a:spcPts val="600"/>
              </a:spcBef>
            </a:pPr>
            <a:r>
              <a:rPr lang="zh-CN" altLang="en-US" sz="4400" dirty="0">
                <a:solidFill>
                  <a:srgbClr val="000000"/>
                </a:solidFill>
                <a:latin typeface="华文楷体"/>
                <a:ea typeface="华文楷体"/>
                <a:cs typeface="华文楷体"/>
              </a:rPr>
              <a:t>进一步完善学会的章程</a:t>
            </a:r>
            <a:endParaRPr lang="en-US" altLang="zh-CN" sz="4400" dirty="0">
              <a:solidFill>
                <a:srgbClr val="000000"/>
              </a:solidFill>
              <a:latin typeface="华文楷体"/>
              <a:ea typeface="华文楷体"/>
              <a:cs typeface="华文楷体"/>
            </a:endParaRPr>
          </a:p>
        </p:txBody>
      </p:sp>
    </p:spTree>
    <p:extLst>
      <p:ext uri="{BB962C8B-B14F-4D97-AF65-F5344CB8AC3E}">
        <p14:creationId xmlns:p14="http://schemas.microsoft.com/office/powerpoint/2010/main" val="32750811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83B6ACB-A778-42B5-B274-E2CEBD2F14BF}" type="slidenum">
              <a:rPr lang="en-US" altLang="zh-CN" smtClean="0">
                <a:solidFill>
                  <a:srgbClr val="000000"/>
                </a:solidFill>
              </a:rPr>
              <a:pPr>
                <a:defRPr/>
              </a:pPr>
              <a:t>49</a:t>
            </a:fld>
            <a:endParaRPr lang="en-US" altLang="zh-CN">
              <a:solidFill>
                <a:srgbClr val="000000"/>
              </a:solidFill>
            </a:endParaRPr>
          </a:p>
        </p:txBody>
      </p:sp>
      <p:sp>
        <p:nvSpPr>
          <p:cNvPr id="3" name="内容占位符 3"/>
          <p:cNvSpPr txBox="1">
            <a:spLocks/>
          </p:cNvSpPr>
          <p:nvPr/>
        </p:nvSpPr>
        <p:spPr>
          <a:xfrm>
            <a:off x="233680" y="1098551"/>
            <a:ext cx="8544560" cy="5007610"/>
          </a:xfrm>
          <a:prstGeom prst="rect">
            <a:avLst/>
          </a:prstGeom>
        </p:spPr>
        <p:txBody>
          <a:bodyPr>
            <a:noAutofit/>
          </a:bodyPr>
          <a:lstStyle>
            <a:lvl1pPr marL="342900" indent="-342900" algn="l" rtl="0" eaLnBrk="0" fontAlgn="base" hangingPunct="0">
              <a:spcBef>
                <a:spcPct val="20000"/>
              </a:spcBef>
              <a:spcAft>
                <a:spcPct val="0"/>
              </a:spcAft>
              <a:buClr>
                <a:schemeClr val="fo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a:lstStyle>
          <a:p>
            <a:pPr marL="457200" lvl="1" indent="0">
              <a:spcBef>
                <a:spcPts val="600"/>
              </a:spcBef>
              <a:buNone/>
              <a:defRPr/>
            </a:pPr>
            <a:r>
              <a:rPr lang="zh-CN" altLang="en-US" sz="2400" b="1" kern="0" dirty="0" smtClean="0">
                <a:latin typeface="华文楷体"/>
                <a:ea typeface="华文楷体"/>
                <a:cs typeface="华文楷体"/>
              </a:rPr>
              <a:t>高能</a:t>
            </a:r>
            <a:r>
              <a:rPr lang="zh-CN" altLang="en-US" sz="2400" b="1" kern="0" dirty="0">
                <a:latin typeface="华文楷体"/>
                <a:ea typeface="华文楷体"/>
                <a:cs typeface="华文楷体"/>
              </a:rPr>
              <a:t>物理</a:t>
            </a:r>
            <a:r>
              <a:rPr lang="zh-CN" altLang="en-US" sz="2400" b="1" kern="0" dirty="0" smtClean="0">
                <a:latin typeface="华文楷体"/>
                <a:ea typeface="华文楷体"/>
                <a:cs typeface="华文楷体"/>
              </a:rPr>
              <a:t>分会第九届常务委员会</a:t>
            </a:r>
            <a:r>
              <a:rPr lang="en-US" altLang="zh-CN" sz="2400" b="1" kern="0" dirty="0" smtClean="0">
                <a:latin typeface="华文楷体"/>
                <a:ea typeface="华文楷体"/>
                <a:cs typeface="华文楷体"/>
              </a:rPr>
              <a:t>:4/17/</a:t>
            </a:r>
            <a:r>
              <a:rPr lang="en-US" altLang="zh-CN" sz="2400" b="1" kern="0" dirty="0" smtClean="0">
                <a:solidFill>
                  <a:srgbClr val="FF0000"/>
                </a:solidFill>
                <a:latin typeface="华文楷体"/>
                <a:ea typeface="华文楷体"/>
                <a:cs typeface="华文楷体"/>
              </a:rPr>
              <a:t>2018</a:t>
            </a:r>
            <a:r>
              <a:rPr lang="en-US" altLang="zh-CN" sz="2400" b="1" kern="0" dirty="0" smtClean="0">
                <a:latin typeface="华文楷体"/>
                <a:ea typeface="华文楷体"/>
                <a:cs typeface="华文楷体"/>
              </a:rPr>
              <a:t>, </a:t>
            </a:r>
            <a:r>
              <a:rPr lang="zh-CN" altLang="en-US" sz="2400" b="1" kern="0" dirty="0" smtClean="0">
                <a:latin typeface="华文楷体"/>
                <a:ea typeface="华文楷体"/>
                <a:cs typeface="华文楷体"/>
              </a:rPr>
              <a:t>高能所</a:t>
            </a:r>
            <a:endParaRPr lang="zh-CN" altLang="en-US" sz="2400" b="1" kern="0" dirty="0">
              <a:latin typeface="华文楷体"/>
              <a:ea typeface="华文楷体"/>
              <a:cs typeface="华文楷体"/>
            </a:endParaRPr>
          </a:p>
          <a:p>
            <a:pPr marL="457200" lvl="1" indent="0">
              <a:spcBef>
                <a:spcPts val="600"/>
              </a:spcBef>
              <a:buNone/>
              <a:defRPr/>
            </a:pPr>
            <a:endParaRPr lang="en-US" altLang="zh-CN" sz="1800" b="1" kern="0" dirty="0">
              <a:latin typeface="华文楷体"/>
              <a:ea typeface="华文楷体"/>
              <a:cs typeface="华文楷体"/>
            </a:endParaRPr>
          </a:p>
          <a:p>
            <a:pPr marL="457200" lvl="1" indent="0">
              <a:spcBef>
                <a:spcPts val="600"/>
              </a:spcBef>
              <a:buFont typeface="Wingdings" pitchFamily="2" charset="2"/>
              <a:buNone/>
              <a:defRPr/>
            </a:pPr>
            <a:r>
              <a:rPr lang="zh-CN" altLang="en-US" sz="2000" b="1" kern="0" dirty="0" smtClean="0">
                <a:latin typeface="华文楷体"/>
                <a:ea typeface="华文楷体"/>
                <a:cs typeface="华文楷体"/>
              </a:rPr>
              <a:t>共有</a:t>
            </a:r>
            <a:r>
              <a:rPr lang="en-US" altLang="zh-CN" sz="2000" b="1" kern="0" dirty="0">
                <a:latin typeface="华文楷体"/>
                <a:ea typeface="华文楷体"/>
                <a:cs typeface="华文楷体"/>
              </a:rPr>
              <a:t>15</a:t>
            </a:r>
            <a:r>
              <a:rPr lang="zh-CN" altLang="en-US" sz="2000" b="1" kern="0" dirty="0">
                <a:latin typeface="华文楷体"/>
                <a:ea typeface="华文楷体"/>
                <a:cs typeface="华文楷体"/>
              </a:rPr>
              <a:t>名常务委员（或授权代表）出席会议，针对以下几项议题进行讨论并达成决议</a:t>
            </a:r>
            <a:r>
              <a:rPr lang="zh-CN" altLang="en-US" sz="2000" b="1" kern="0" dirty="0" smtClean="0">
                <a:latin typeface="华文楷体"/>
                <a:ea typeface="华文楷体"/>
                <a:cs typeface="华文楷体"/>
              </a:rPr>
              <a:t>：</a:t>
            </a:r>
            <a:endParaRPr lang="en-US" altLang="zh-CN" sz="2000" b="1" kern="0" dirty="0" smtClean="0">
              <a:latin typeface="华文楷体"/>
              <a:ea typeface="华文楷体"/>
              <a:cs typeface="华文楷体"/>
            </a:endParaRPr>
          </a:p>
          <a:p>
            <a:pPr marL="457200" lvl="1" indent="0">
              <a:spcBef>
                <a:spcPts val="600"/>
              </a:spcBef>
              <a:buFont typeface="Wingdings" pitchFamily="2" charset="2"/>
              <a:buNone/>
              <a:defRPr/>
            </a:pPr>
            <a:endParaRPr lang="zh-CN" altLang="en-US" sz="2000" b="1" kern="0" dirty="0">
              <a:latin typeface="华文楷体"/>
              <a:ea typeface="华文楷体"/>
              <a:cs typeface="华文楷体"/>
            </a:endParaRPr>
          </a:p>
          <a:p>
            <a:pPr marL="457200" lvl="1" indent="0">
              <a:spcBef>
                <a:spcPts val="600"/>
              </a:spcBef>
              <a:buFont typeface="Wingdings" pitchFamily="2" charset="2"/>
              <a:buNone/>
              <a:defRPr/>
            </a:pPr>
            <a:r>
              <a:rPr lang="en-US" altLang="zh-CN" sz="2000" b="1" kern="0" dirty="0">
                <a:latin typeface="华文楷体"/>
                <a:ea typeface="华文楷体"/>
                <a:cs typeface="华文楷体"/>
              </a:rPr>
              <a:t>1. </a:t>
            </a:r>
            <a:r>
              <a:rPr lang="zh-CN" altLang="en-US" sz="2000" b="1" kern="0" dirty="0" smtClean="0">
                <a:latin typeface="华文楷体"/>
                <a:ea typeface="华文楷体"/>
                <a:cs typeface="华文楷体"/>
              </a:rPr>
              <a:t>确定了第十</a:t>
            </a:r>
            <a:r>
              <a:rPr lang="zh-CN" altLang="en-US" sz="2000" b="1" kern="0" dirty="0">
                <a:latin typeface="华文楷体"/>
                <a:ea typeface="华文楷体"/>
                <a:cs typeface="华文楷体"/>
              </a:rPr>
              <a:t>届全国会员代表大会暨学术</a:t>
            </a:r>
            <a:r>
              <a:rPr lang="zh-CN" altLang="en-US" sz="2000" b="1" kern="0" dirty="0" smtClean="0">
                <a:latin typeface="华文楷体"/>
                <a:ea typeface="华文楷体"/>
                <a:cs typeface="华文楷体"/>
              </a:rPr>
              <a:t>年会大会</a:t>
            </a:r>
            <a:r>
              <a:rPr lang="zh-CN" altLang="en-US" sz="2000" b="1" kern="0" dirty="0" smtClean="0">
                <a:solidFill>
                  <a:srgbClr val="FF0000"/>
                </a:solidFill>
                <a:latin typeface="华文楷体"/>
                <a:ea typeface="华文楷体"/>
                <a:cs typeface="华文楷体"/>
              </a:rPr>
              <a:t>邀请报告和报告人</a:t>
            </a:r>
            <a:r>
              <a:rPr lang="zh-CN" altLang="en-US" sz="2000" b="1" kern="0" dirty="0">
                <a:latin typeface="华文楷体"/>
                <a:ea typeface="华文楷体"/>
                <a:cs typeface="华文楷体"/>
              </a:rPr>
              <a:t>。</a:t>
            </a:r>
            <a:endParaRPr lang="en-US" altLang="zh-CN" sz="2000" b="1" kern="0" dirty="0">
              <a:latin typeface="华文楷体"/>
              <a:ea typeface="华文楷体"/>
              <a:cs typeface="华文楷体"/>
            </a:endParaRPr>
          </a:p>
          <a:p>
            <a:pPr marL="457200" lvl="1" indent="0">
              <a:spcBef>
                <a:spcPts val="600"/>
              </a:spcBef>
              <a:buFont typeface="Wingdings" pitchFamily="2" charset="2"/>
              <a:buNone/>
              <a:defRPr/>
            </a:pPr>
            <a:r>
              <a:rPr lang="en-US" altLang="zh-CN" sz="2000" b="1" kern="0" dirty="0">
                <a:latin typeface="华文楷体"/>
                <a:ea typeface="华文楷体"/>
                <a:cs typeface="华文楷体"/>
              </a:rPr>
              <a:t>2. </a:t>
            </a:r>
            <a:r>
              <a:rPr lang="zh-CN" altLang="en-US" sz="2000" b="1" kern="0" dirty="0" smtClean="0">
                <a:latin typeface="华文楷体"/>
                <a:ea typeface="华文楷体"/>
                <a:cs typeface="华文楷体"/>
              </a:rPr>
              <a:t>通过了第九届委员会</a:t>
            </a:r>
            <a:r>
              <a:rPr lang="zh-CN" altLang="en-US" sz="2000" b="1" kern="0" dirty="0" smtClean="0">
                <a:solidFill>
                  <a:srgbClr val="FF0000"/>
                </a:solidFill>
                <a:latin typeface="华文楷体"/>
                <a:ea typeface="华文楷体"/>
                <a:cs typeface="华文楷体"/>
              </a:rPr>
              <a:t>换届委员会</a:t>
            </a:r>
            <a:r>
              <a:rPr lang="zh-CN" altLang="en-US" sz="2000" b="1" kern="0" dirty="0" smtClean="0">
                <a:latin typeface="华文楷体"/>
                <a:ea typeface="华文楷体"/>
                <a:cs typeface="华文楷体"/>
              </a:rPr>
              <a:t>名单以及</a:t>
            </a:r>
            <a:r>
              <a:rPr lang="zh-CN" altLang="en-US" sz="2000" b="1" kern="0" dirty="0">
                <a:latin typeface="华文楷体"/>
                <a:ea typeface="华文楷体"/>
                <a:cs typeface="华文楷体"/>
              </a:rPr>
              <a:t>召集人。</a:t>
            </a:r>
            <a:endParaRPr lang="en-US" altLang="zh-CN" sz="2000" b="1" kern="0" dirty="0">
              <a:latin typeface="华文楷体"/>
              <a:ea typeface="华文楷体"/>
              <a:cs typeface="华文楷体"/>
            </a:endParaRPr>
          </a:p>
          <a:p>
            <a:pPr marL="457200" lvl="1" indent="0">
              <a:spcBef>
                <a:spcPts val="600"/>
              </a:spcBef>
              <a:buFont typeface="Wingdings" pitchFamily="2" charset="2"/>
              <a:buNone/>
              <a:defRPr/>
            </a:pPr>
            <a:r>
              <a:rPr lang="en-US" altLang="zh-CN" sz="2000" b="1" kern="0" dirty="0">
                <a:latin typeface="华文楷体"/>
                <a:ea typeface="华文楷体"/>
                <a:cs typeface="华文楷体"/>
              </a:rPr>
              <a:t>3. </a:t>
            </a:r>
            <a:r>
              <a:rPr lang="zh-CN" altLang="en-US" sz="2000" b="1" kern="0" dirty="0" smtClean="0">
                <a:latin typeface="华文楷体"/>
                <a:ea typeface="华文楷体"/>
                <a:cs typeface="华文楷体"/>
              </a:rPr>
              <a:t>决</a:t>
            </a:r>
            <a:r>
              <a:rPr lang="zh-CN" altLang="en-US" sz="2000" b="1" kern="0" dirty="0">
                <a:latin typeface="华文楷体"/>
                <a:ea typeface="华文楷体"/>
                <a:cs typeface="华文楷体"/>
              </a:rPr>
              <a:t>定</a:t>
            </a:r>
            <a:r>
              <a:rPr lang="en-US" altLang="zh-CN" sz="2000" b="1" kern="0" dirty="0">
                <a:latin typeface="华文楷体"/>
                <a:ea typeface="华文楷体"/>
                <a:cs typeface="华文楷体"/>
              </a:rPr>
              <a:t>2018</a:t>
            </a:r>
            <a:r>
              <a:rPr lang="zh-CN" altLang="en-US" sz="2000" b="1" kern="0" dirty="0">
                <a:latin typeface="华文楷体"/>
                <a:ea typeface="华文楷体"/>
                <a:cs typeface="华文楷体"/>
              </a:rPr>
              <a:t>年</a:t>
            </a:r>
            <a:r>
              <a:rPr lang="zh-CN" altLang="en-US" sz="2000" b="1" kern="0" dirty="0" smtClean="0">
                <a:latin typeface="华文楷体"/>
                <a:ea typeface="华文楷体"/>
                <a:cs typeface="华文楷体"/>
              </a:rPr>
              <a:t>基于加速器的高能物理战略研讨会在全国</a:t>
            </a:r>
            <a:r>
              <a:rPr lang="zh-CN" altLang="en-US" sz="2000" b="1" kern="0" dirty="0">
                <a:latin typeface="华文楷体"/>
                <a:ea typeface="华文楷体"/>
                <a:cs typeface="华文楷体"/>
              </a:rPr>
              <a:t>高能物理</a:t>
            </a:r>
            <a:r>
              <a:rPr lang="zh-CN" altLang="en-US" sz="2000" b="1" kern="0" dirty="0" smtClean="0">
                <a:latin typeface="华文楷体"/>
                <a:ea typeface="华文楷体"/>
                <a:cs typeface="华文楷体"/>
              </a:rPr>
              <a:t>大会</a:t>
            </a:r>
            <a:endParaRPr lang="en-US" altLang="zh-CN" sz="2000" b="1" kern="0" dirty="0" smtClean="0">
              <a:latin typeface="华文楷体"/>
              <a:ea typeface="华文楷体"/>
              <a:cs typeface="华文楷体"/>
            </a:endParaRPr>
          </a:p>
          <a:p>
            <a:pPr marL="457200" lvl="1" indent="0">
              <a:spcBef>
                <a:spcPts val="600"/>
              </a:spcBef>
              <a:buFont typeface="Wingdings" pitchFamily="2" charset="2"/>
              <a:buNone/>
              <a:defRPr/>
            </a:pPr>
            <a:r>
              <a:rPr lang="en-US" altLang="zh-CN" sz="2000" b="1" kern="0" dirty="0">
                <a:latin typeface="华文楷体"/>
                <a:ea typeface="华文楷体"/>
                <a:cs typeface="华文楷体"/>
              </a:rPr>
              <a:t> </a:t>
            </a:r>
            <a:r>
              <a:rPr lang="en-US" altLang="zh-CN" sz="2000" b="1" kern="0" dirty="0" smtClean="0">
                <a:latin typeface="华文楷体"/>
                <a:ea typeface="华文楷体"/>
                <a:cs typeface="华文楷体"/>
              </a:rPr>
              <a:t>   </a:t>
            </a:r>
            <a:r>
              <a:rPr lang="zh-CN" altLang="en-US" sz="2000" b="1" kern="0" dirty="0" smtClean="0">
                <a:latin typeface="华文楷体"/>
                <a:ea typeface="华文楷体"/>
                <a:cs typeface="华文楷体"/>
              </a:rPr>
              <a:t>会议期间召开</a:t>
            </a:r>
            <a:r>
              <a:rPr lang="zh-CN" altLang="en-US" sz="2000" b="1" kern="0" dirty="0">
                <a:latin typeface="华文楷体"/>
                <a:ea typeface="华文楷体"/>
                <a:cs typeface="华文楷体"/>
              </a:rPr>
              <a:t>。</a:t>
            </a:r>
            <a:endParaRPr lang="en-US" altLang="zh-CN" sz="2000" b="1" kern="0" dirty="0">
              <a:latin typeface="华文楷体"/>
              <a:ea typeface="华文楷体"/>
              <a:cs typeface="华文楷体"/>
            </a:endParaRPr>
          </a:p>
          <a:p>
            <a:pPr marL="457200" lvl="1" indent="0">
              <a:spcBef>
                <a:spcPts val="600"/>
              </a:spcBef>
              <a:buFont typeface="Wingdings" pitchFamily="2" charset="2"/>
              <a:buNone/>
              <a:defRPr/>
            </a:pPr>
            <a:r>
              <a:rPr lang="en-US" altLang="zh-CN" sz="2000" b="1" kern="0" dirty="0">
                <a:latin typeface="华文楷体"/>
                <a:ea typeface="华文楷体"/>
                <a:cs typeface="华文楷体"/>
              </a:rPr>
              <a:t>4. </a:t>
            </a:r>
            <a:r>
              <a:rPr lang="zh-CN" altLang="en-US" sz="2000" b="1" kern="0" dirty="0" smtClean="0">
                <a:latin typeface="华文楷体"/>
                <a:ea typeface="华文楷体"/>
                <a:cs typeface="华文楷体"/>
              </a:rPr>
              <a:t>通过了</a:t>
            </a:r>
            <a:r>
              <a:rPr lang="zh-CN" altLang="en-US" sz="2000" b="1" kern="0" dirty="0" smtClean="0">
                <a:solidFill>
                  <a:srgbClr val="FF0000"/>
                </a:solidFill>
                <a:latin typeface="华文楷体"/>
                <a:ea typeface="华文楷体"/>
                <a:cs typeface="华文楷体"/>
              </a:rPr>
              <a:t>复旦大学</a:t>
            </a:r>
            <a:r>
              <a:rPr lang="zh-CN" altLang="en-US" sz="2000" b="1" kern="0" dirty="0" smtClean="0">
                <a:latin typeface="华文楷体"/>
                <a:ea typeface="华文楷体"/>
                <a:cs typeface="华文楷体"/>
              </a:rPr>
              <a:t>重新加入高能物理分会</a:t>
            </a:r>
            <a:r>
              <a:rPr lang="zh-CN" altLang="en-US" sz="2000" b="1" kern="0" dirty="0">
                <a:latin typeface="华文楷体"/>
                <a:ea typeface="华文楷体"/>
                <a:cs typeface="华文楷体"/>
              </a:rPr>
              <a:t>，</a:t>
            </a:r>
            <a:r>
              <a:rPr lang="zh-CN" altLang="en-US" sz="2000" b="1" kern="0" dirty="0" smtClean="0">
                <a:latin typeface="华文楷体"/>
                <a:ea typeface="华文楷体"/>
                <a:cs typeface="华文楷体"/>
              </a:rPr>
              <a:t>成为委员单位申请</a:t>
            </a:r>
            <a:r>
              <a:rPr lang="zh-CN" altLang="en-US" sz="2000" b="1" kern="0" dirty="0">
                <a:latin typeface="华文楷体"/>
                <a:ea typeface="华文楷体"/>
                <a:cs typeface="华文楷体"/>
              </a:rPr>
              <a:t>。</a:t>
            </a:r>
            <a:endParaRPr lang="en-US" altLang="zh-CN" sz="2000" b="1" kern="0" dirty="0">
              <a:latin typeface="华文楷体"/>
              <a:ea typeface="华文楷体"/>
              <a:cs typeface="华文楷体"/>
            </a:endParaRPr>
          </a:p>
          <a:p>
            <a:pPr marL="457200" lvl="1" indent="0">
              <a:spcBef>
                <a:spcPts val="600"/>
              </a:spcBef>
              <a:buNone/>
              <a:defRPr/>
            </a:pPr>
            <a:r>
              <a:rPr lang="en-US" altLang="zh-CN" sz="2000" b="1" kern="0" dirty="0">
                <a:latin typeface="华文楷体"/>
                <a:ea typeface="华文楷体"/>
                <a:cs typeface="华文楷体"/>
              </a:rPr>
              <a:t>5. </a:t>
            </a:r>
            <a:r>
              <a:rPr lang="zh-CN" altLang="en-US" sz="2000" b="1" kern="0" dirty="0">
                <a:latin typeface="华文楷体"/>
                <a:ea typeface="华文楷体"/>
                <a:cs typeface="华文楷体"/>
              </a:rPr>
              <a:t>秘书处汇报</a:t>
            </a:r>
            <a:r>
              <a:rPr lang="zh-CN" altLang="en-US" sz="2000" b="1" kern="0" dirty="0" smtClean="0">
                <a:latin typeface="华文楷体"/>
                <a:ea typeface="华文楷体"/>
                <a:cs typeface="华文楷体"/>
              </a:rPr>
              <a:t>了第十届</a:t>
            </a:r>
            <a:r>
              <a:rPr lang="zh-CN" altLang="en-US" sz="2000" b="1" kern="0" dirty="0" smtClean="0">
                <a:solidFill>
                  <a:srgbClr val="FF0000"/>
                </a:solidFill>
                <a:latin typeface="华文楷体"/>
                <a:ea typeface="华文楷体"/>
                <a:cs typeface="华文楷体"/>
              </a:rPr>
              <a:t>晨光杯</a:t>
            </a:r>
            <a:r>
              <a:rPr lang="zh-CN" altLang="en-US" sz="2000" b="1" kern="0" dirty="0" smtClean="0">
                <a:latin typeface="华文楷体"/>
                <a:ea typeface="华文楷体"/>
                <a:cs typeface="华文楷体"/>
              </a:rPr>
              <a:t>论文征集和形式审查</a:t>
            </a:r>
            <a:r>
              <a:rPr lang="zh-CN" altLang="en-US" sz="2000" b="1" kern="0" dirty="0">
                <a:latin typeface="华文楷体"/>
                <a:ea typeface="华文楷体"/>
                <a:cs typeface="华文楷体"/>
              </a:rPr>
              <a:t>的情况。</a:t>
            </a:r>
            <a:endParaRPr lang="en-US" altLang="zh-CN" sz="2000" b="1" kern="0" dirty="0">
              <a:latin typeface="华文楷体"/>
              <a:ea typeface="华文楷体"/>
              <a:cs typeface="华文楷体"/>
            </a:endParaRPr>
          </a:p>
          <a:p>
            <a:pPr marL="457200" lvl="1" indent="0">
              <a:spcBef>
                <a:spcPts val="600"/>
              </a:spcBef>
              <a:buFont typeface="Wingdings" pitchFamily="2" charset="2"/>
              <a:buNone/>
              <a:defRPr/>
            </a:pPr>
            <a:r>
              <a:rPr lang="en-US" altLang="zh-CN" sz="2000" b="1" kern="0" dirty="0">
                <a:latin typeface="华文楷体"/>
                <a:ea typeface="华文楷体"/>
                <a:cs typeface="华文楷体"/>
              </a:rPr>
              <a:t>6. ……</a:t>
            </a:r>
          </a:p>
        </p:txBody>
      </p:sp>
    </p:spTree>
    <p:extLst>
      <p:ext uri="{BB962C8B-B14F-4D97-AF65-F5344CB8AC3E}">
        <p14:creationId xmlns:p14="http://schemas.microsoft.com/office/powerpoint/2010/main" val="41877452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olo 1"/>
          <p:cNvSpPr>
            <a:spLocks noChangeArrowheads="1"/>
          </p:cNvSpPr>
          <p:nvPr/>
        </p:nvSpPr>
        <p:spPr bwMode="auto">
          <a:xfrm>
            <a:off x="111760" y="115895"/>
            <a:ext cx="893064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lvl1pPr>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a:spcBef>
                <a:spcPts val="700"/>
              </a:spcBef>
              <a:buSzPct val="100000"/>
            </a:pPr>
            <a:r>
              <a:rPr kumimoji="0" lang="en-US" altLang="zh-CN" sz="4400" b="1" dirty="0" smtClean="0">
                <a:solidFill>
                  <a:schemeClr val="tx1"/>
                </a:solidFill>
                <a:latin typeface="华文中宋" panose="02010600040101010101" pitchFamily="2" charset="-122"/>
                <a:cs typeface="Arial" panose="020B0604020202020204" pitchFamily="34" charset="0"/>
              </a:rPr>
              <a:t>Cosmic electron spectrum</a:t>
            </a:r>
            <a:endParaRPr kumimoji="0" lang="en-GB" altLang="zh-CN" sz="4400" b="1" baseline="30000" dirty="0">
              <a:solidFill>
                <a:schemeClr val="tx1"/>
              </a:solidFill>
              <a:latin typeface="华文中宋" panose="02010600040101010101" pitchFamily="2" charset="-122"/>
              <a:cs typeface="Arial" panose="020B0604020202020204" pitchFamily="34" charset="0"/>
            </a:endParaRPr>
          </a:p>
        </p:txBody>
      </p:sp>
      <p:sp>
        <p:nvSpPr>
          <p:cNvPr id="177154" name="TextBox 5"/>
          <p:cNvSpPr txBox="1">
            <a:spLocks noChangeArrowheads="1"/>
          </p:cNvSpPr>
          <p:nvPr/>
        </p:nvSpPr>
        <p:spPr bwMode="auto">
          <a:xfrm>
            <a:off x="1219366" y="6278861"/>
            <a:ext cx="700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a:buFont typeface="Arial" panose="020B0604020202020204" pitchFamily="34" charset="0"/>
              <a:buNone/>
            </a:pPr>
            <a:r>
              <a:rPr kumimoji="0" lang="en-US" altLang="zh-CN" b="1" dirty="0" smtClean="0">
                <a:solidFill>
                  <a:srgbClr val="FF0000"/>
                </a:solidFill>
                <a:latin typeface="Times New Roman" panose="02020603050405020304" pitchFamily="18" charset="0"/>
                <a:ea typeface="MS PGothic" panose="020B0600070205080204" pitchFamily="34" charset="-128"/>
              </a:rPr>
              <a:t>Nature</a:t>
            </a:r>
            <a:r>
              <a:rPr kumimoji="0" lang="en-US" altLang="zh-CN" b="1" dirty="0" smtClean="0">
                <a:solidFill>
                  <a:schemeClr val="tx1"/>
                </a:solidFill>
                <a:latin typeface="Times New Roman" panose="02020603050405020304" pitchFamily="18" charset="0"/>
                <a:ea typeface="MS PGothic" panose="020B0600070205080204" pitchFamily="34" charset="-128"/>
              </a:rPr>
              <a:t> </a:t>
            </a:r>
            <a:r>
              <a:rPr kumimoji="0" lang="en-US" altLang="zh-CN" b="1" dirty="0">
                <a:solidFill>
                  <a:schemeClr val="tx1"/>
                </a:solidFill>
                <a:latin typeface="Times New Roman" panose="02020603050405020304" pitchFamily="18" charset="0"/>
                <a:ea typeface="MS PGothic" panose="020B0600070205080204" pitchFamily="34" charset="-128"/>
              </a:rPr>
              <a:t>552 (2017) 63-66 + CALET result)</a:t>
            </a:r>
          </a:p>
        </p:txBody>
      </p:sp>
      <p:sp>
        <p:nvSpPr>
          <p:cNvPr id="177155" name="灯片编号占位符 1"/>
          <p:cNvSpPr txBox="1">
            <a:spLocks noGrp="1" noChangeArrowheads="1"/>
          </p:cNvSpPr>
          <p:nvPr/>
        </p:nvSpPr>
        <p:spPr bwMode="auto">
          <a:xfrm>
            <a:off x="7649775" y="6435725"/>
            <a:ext cx="23455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kumimoji="1"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buSzPct val="100000"/>
              <a:buFont typeface="Arial" panose="020B0604020202020204" pitchFamily="34" charset="0"/>
              <a:buNone/>
            </a:pPr>
            <a:fld id="{BB01AEFE-D452-47F2-BF7D-097CB1D4AA53}" type="slidenum">
              <a:rPr kumimoji="0" lang="zh-CN" altLang="en-US" sz="1400">
                <a:solidFill>
                  <a:schemeClr val="tx1"/>
                </a:solidFill>
              </a:rPr>
              <a:pPr algn="ctr" eaLnBrk="1" hangingPunct="1">
                <a:buSzPct val="100000"/>
                <a:buFont typeface="Arial" panose="020B0604020202020204" pitchFamily="34" charset="0"/>
                <a:buNone/>
              </a:pPr>
              <a:t>5</a:t>
            </a:fld>
            <a:endParaRPr kumimoji="0" lang="zh-CN" altLang="en-US" sz="1400">
              <a:solidFill>
                <a:schemeClr val="tx1"/>
              </a:solidFill>
              <a:cs typeface="Arial" panose="020B0604020202020204" pitchFamily="34" charset="0"/>
            </a:endParaRPr>
          </a:p>
        </p:txBody>
      </p:sp>
      <p:pic>
        <p:nvPicPr>
          <p:cNvPr id="177156" name="图片 1"/>
          <p:cNvPicPr>
            <a:picLocks noChangeAspect="1"/>
          </p:cNvPicPr>
          <p:nvPr/>
        </p:nvPicPr>
        <p:blipFill>
          <a:blip r:embed="rId3">
            <a:extLst>
              <a:ext uri="{28A0092B-C50C-407E-A947-70E740481C1C}">
                <a14:useLocalDpi xmlns:a14="http://schemas.microsoft.com/office/drawing/2010/main" val="0"/>
              </a:ext>
            </a:extLst>
          </a:blip>
          <a:srcRect t="8211" r="5051"/>
          <a:stretch>
            <a:fillRect/>
          </a:stretch>
        </p:blipFill>
        <p:spPr bwMode="auto">
          <a:xfrm>
            <a:off x="883518" y="1358005"/>
            <a:ext cx="7437830" cy="4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781041" y="2692400"/>
            <a:ext cx="1115217" cy="18796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993448" y="5184617"/>
            <a:ext cx="902811" cy="461665"/>
          </a:xfrm>
          <a:prstGeom prst="rect">
            <a:avLst/>
          </a:prstGeom>
          <a:noFill/>
        </p:spPr>
        <p:txBody>
          <a:bodyPr wrap="none" rtlCol="0">
            <a:spAutoFit/>
          </a:bodyPr>
          <a:lstStyle/>
          <a:p>
            <a:r>
              <a:rPr lang="en-US" sz="2400" b="1" dirty="0" smtClean="0">
                <a:solidFill>
                  <a:srgbClr val="FF0000"/>
                </a:solidFill>
              </a:rPr>
              <a:t>1 </a:t>
            </a:r>
            <a:r>
              <a:rPr lang="en-US" sz="2400" b="1" dirty="0" err="1" smtClean="0">
                <a:solidFill>
                  <a:srgbClr val="FF0000"/>
                </a:solidFill>
              </a:rPr>
              <a:t>TeV</a:t>
            </a:r>
            <a:endParaRPr lang="en-US" sz="2400" b="1" dirty="0">
              <a:solidFill>
                <a:srgbClr val="FF0000"/>
              </a:solidFill>
            </a:endParaRPr>
          </a:p>
        </p:txBody>
      </p:sp>
      <p:sp>
        <p:nvSpPr>
          <p:cNvPr id="7" name="TextBox 6"/>
          <p:cNvSpPr txBox="1"/>
          <p:nvPr/>
        </p:nvSpPr>
        <p:spPr>
          <a:xfrm>
            <a:off x="6159979" y="2679212"/>
            <a:ext cx="351053" cy="523220"/>
          </a:xfrm>
          <a:prstGeom prst="rect">
            <a:avLst/>
          </a:prstGeom>
          <a:noFill/>
        </p:spPr>
        <p:txBody>
          <a:bodyPr wrap="none" rtlCol="0">
            <a:spAutoFit/>
          </a:bodyPr>
          <a:lstStyle/>
          <a:p>
            <a:r>
              <a:rPr lang="en-US" sz="2800" b="1" dirty="0" smtClean="0">
                <a:solidFill>
                  <a:srgbClr val="000090"/>
                </a:solidFill>
              </a:rPr>
              <a:t>?</a:t>
            </a:r>
            <a:endParaRPr lang="en-US" sz="2800" b="1" dirty="0">
              <a:solidFill>
                <a:srgbClr val="000090"/>
              </a:solidFill>
            </a:endParaRPr>
          </a:p>
        </p:txBody>
      </p:sp>
      <p:sp>
        <p:nvSpPr>
          <p:cNvPr id="3" name="Rectangle 2"/>
          <p:cNvSpPr/>
          <p:nvPr/>
        </p:nvSpPr>
        <p:spPr>
          <a:xfrm>
            <a:off x="2633224" y="941422"/>
            <a:ext cx="4503356" cy="523220"/>
          </a:xfrm>
          <a:prstGeom prst="rect">
            <a:avLst/>
          </a:prstGeom>
        </p:spPr>
        <p:txBody>
          <a:bodyPr wrap="none">
            <a:spAutoFit/>
          </a:bodyPr>
          <a:lstStyle/>
          <a:p>
            <a:r>
              <a:rPr lang="en-US" altLang="zh-TW" sz="2800" b="1" dirty="0" smtClean="0">
                <a:solidFill>
                  <a:srgbClr val="0000FF"/>
                </a:solidFill>
                <a:latin typeface="华文楷体"/>
                <a:ea typeface="华文楷体"/>
                <a:cs typeface="华文楷体"/>
              </a:rPr>
              <a:t>2017</a:t>
            </a:r>
            <a:r>
              <a:rPr lang="zh-TW" altLang="en-US" sz="2800" b="1" dirty="0">
                <a:solidFill>
                  <a:srgbClr val="0000FF"/>
                </a:solidFill>
                <a:latin typeface="华文楷体"/>
                <a:ea typeface="华文楷体"/>
                <a:cs typeface="华文楷体"/>
              </a:rPr>
              <a:t>年度中国十大科技进展</a:t>
            </a:r>
            <a:endParaRPr lang="en-US" sz="2800" b="1" dirty="0">
              <a:solidFill>
                <a:srgbClr val="0000FF"/>
              </a:solidFill>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679A2F6C-EB47-8E48-9100-153391A91E0C}" type="slidenum">
              <a:rPr lang="en-US" smtClean="0"/>
              <a:pPr/>
              <a:t>5</a:t>
            </a:fld>
            <a:endParaRPr lang="en-US"/>
          </a:p>
        </p:txBody>
      </p:sp>
    </p:spTree>
    <p:extLst>
      <p:ext uri="{BB962C8B-B14F-4D97-AF65-F5344CB8AC3E}">
        <p14:creationId xmlns:p14="http://schemas.microsoft.com/office/powerpoint/2010/main" val="2470569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83B6ACB-A778-42B5-B274-E2CEBD2F14BF}" type="slidenum">
              <a:rPr lang="en-US" altLang="zh-CN" smtClean="0">
                <a:solidFill>
                  <a:srgbClr val="000000"/>
                </a:solidFill>
              </a:rPr>
              <a:pPr>
                <a:defRPr/>
              </a:pPr>
              <a:t>50</a:t>
            </a:fld>
            <a:endParaRPr lang="en-US" altLang="zh-CN">
              <a:solidFill>
                <a:srgbClr val="000000"/>
              </a:solidFill>
            </a:endParaRPr>
          </a:p>
        </p:txBody>
      </p:sp>
      <p:sp>
        <p:nvSpPr>
          <p:cNvPr id="4" name="内容占位符 2"/>
          <p:cNvSpPr txBox="1">
            <a:spLocks/>
          </p:cNvSpPr>
          <p:nvPr/>
        </p:nvSpPr>
        <p:spPr>
          <a:xfrm>
            <a:off x="233680" y="1255713"/>
            <a:ext cx="8607108" cy="4586287"/>
          </a:xfrm>
          <a:prstGeom prst="rect">
            <a:avLst/>
          </a:prstGeom>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a:lstStyle>
          <a:p>
            <a:pPr lvl="1" eaLnBrk="1" hangingPunct="1">
              <a:spcBef>
                <a:spcPts val="600"/>
              </a:spcBef>
              <a:spcAft>
                <a:spcPts val="300"/>
              </a:spcAft>
              <a:defRPr/>
            </a:pPr>
            <a:r>
              <a:rPr lang="zh-CN" altLang="en-US" sz="2400" b="1" kern="0" dirty="0" smtClean="0">
                <a:solidFill>
                  <a:srgbClr val="000000"/>
                </a:solidFill>
                <a:latin typeface="华文楷体"/>
                <a:ea typeface="华文楷体"/>
                <a:cs typeface="华文楷体"/>
              </a:rPr>
              <a:t>组织</a:t>
            </a:r>
            <a:r>
              <a:rPr lang="en-US" altLang="zh-CN" sz="2400" b="1" kern="0" dirty="0">
                <a:solidFill>
                  <a:srgbClr val="000000"/>
                </a:solidFill>
                <a:latin typeface="华文楷体"/>
                <a:ea typeface="华文楷体"/>
                <a:cs typeface="华文楷体"/>
              </a:rPr>
              <a:t>33</a:t>
            </a:r>
            <a:r>
              <a:rPr lang="zh-CN" altLang="en-US" sz="2400" b="1" kern="0" dirty="0">
                <a:solidFill>
                  <a:srgbClr val="000000"/>
                </a:solidFill>
                <a:latin typeface="华文楷体"/>
                <a:ea typeface="华文楷体"/>
                <a:cs typeface="华文楷体"/>
              </a:rPr>
              <a:t>个会员单位进行换届，新推选产生</a:t>
            </a:r>
            <a:r>
              <a:rPr lang="en-US" altLang="zh-CN" sz="2400" b="1" kern="0" dirty="0" smtClean="0">
                <a:solidFill>
                  <a:srgbClr val="FF0000"/>
                </a:solidFill>
                <a:latin typeface="华文楷体"/>
                <a:ea typeface="华文楷体"/>
                <a:cs typeface="华文楷体"/>
              </a:rPr>
              <a:t>23</a:t>
            </a:r>
            <a:r>
              <a:rPr lang="zh-CN" altLang="en-US" sz="2400" b="1" kern="0" dirty="0" smtClean="0">
                <a:solidFill>
                  <a:srgbClr val="000000"/>
                </a:solidFill>
                <a:latin typeface="华文楷体"/>
                <a:ea typeface="华文楷体"/>
                <a:cs typeface="华文楷体"/>
              </a:rPr>
              <a:t>名常委委员</a:t>
            </a:r>
            <a:r>
              <a:rPr lang="zh-CN" altLang="en-US" sz="2400" b="1" kern="0" dirty="0">
                <a:solidFill>
                  <a:srgbClr val="000000"/>
                </a:solidFill>
                <a:latin typeface="华文楷体"/>
                <a:ea typeface="华文楷体"/>
                <a:cs typeface="华文楷体"/>
              </a:rPr>
              <a:t>，</a:t>
            </a:r>
            <a:r>
              <a:rPr lang="en-US" altLang="zh-CN" sz="2400" b="1" kern="0" dirty="0" smtClean="0">
                <a:solidFill>
                  <a:srgbClr val="FF0000"/>
                </a:solidFill>
                <a:latin typeface="华文楷体"/>
                <a:ea typeface="华文楷体"/>
                <a:cs typeface="华文楷体"/>
              </a:rPr>
              <a:t>31</a:t>
            </a:r>
            <a:r>
              <a:rPr lang="zh-CN" altLang="en-US" sz="2400" b="1" kern="0" dirty="0" smtClean="0">
                <a:solidFill>
                  <a:srgbClr val="000000"/>
                </a:solidFill>
                <a:latin typeface="华文楷体"/>
                <a:ea typeface="华文楷体"/>
                <a:cs typeface="华文楷体"/>
              </a:rPr>
              <a:t>名委员</a:t>
            </a:r>
            <a:r>
              <a:rPr lang="zh-CN" altLang="en-US" sz="2400" b="1" kern="0" dirty="0">
                <a:solidFill>
                  <a:srgbClr val="000000"/>
                </a:solidFill>
                <a:latin typeface="华文楷体"/>
                <a:ea typeface="华文楷体"/>
                <a:cs typeface="华文楷体"/>
              </a:rPr>
              <a:t>，第十届委员会共</a:t>
            </a:r>
            <a:r>
              <a:rPr lang="en-US" altLang="zh-CN" sz="2400" b="1" kern="0" dirty="0">
                <a:solidFill>
                  <a:srgbClr val="FF0000"/>
                </a:solidFill>
                <a:latin typeface="华文楷体"/>
                <a:ea typeface="华文楷体"/>
                <a:cs typeface="华文楷体"/>
              </a:rPr>
              <a:t>54</a:t>
            </a:r>
            <a:r>
              <a:rPr lang="zh-CN" altLang="en-US" sz="2400" b="1" kern="0" dirty="0">
                <a:latin typeface="华文楷体"/>
                <a:ea typeface="华文楷体"/>
                <a:cs typeface="华文楷体"/>
              </a:rPr>
              <a:t>名</a:t>
            </a:r>
            <a:r>
              <a:rPr lang="zh-CN" altLang="en-US" sz="2400" b="1" kern="0" dirty="0">
                <a:solidFill>
                  <a:srgbClr val="000000"/>
                </a:solidFill>
                <a:latin typeface="华文楷体"/>
                <a:ea typeface="华文楷体"/>
                <a:cs typeface="华文楷体"/>
              </a:rPr>
              <a:t>委员和常务委员。</a:t>
            </a:r>
            <a:endParaRPr lang="en-US" altLang="zh-CN" sz="2400" b="1" kern="0" dirty="0">
              <a:solidFill>
                <a:srgbClr val="000000"/>
              </a:solidFill>
              <a:latin typeface="华文楷体"/>
              <a:ea typeface="华文楷体"/>
              <a:cs typeface="华文楷体"/>
            </a:endParaRPr>
          </a:p>
          <a:p>
            <a:pPr lvl="1" eaLnBrk="1" hangingPunct="1">
              <a:spcBef>
                <a:spcPts val="600"/>
              </a:spcBef>
              <a:spcAft>
                <a:spcPts val="300"/>
              </a:spcAft>
              <a:defRPr/>
            </a:pPr>
            <a:r>
              <a:rPr lang="zh-CN" altLang="en-US" sz="2400" b="1" kern="0" dirty="0" smtClean="0">
                <a:solidFill>
                  <a:srgbClr val="000000"/>
                </a:solidFill>
                <a:latin typeface="华文楷体"/>
                <a:ea typeface="华文楷体"/>
                <a:cs typeface="华文楷体"/>
              </a:rPr>
              <a:t>成立分会换届委员会，</a:t>
            </a:r>
            <a:r>
              <a:rPr lang="zh-CN" altLang="en-US" sz="2400" b="1" kern="0" dirty="0">
                <a:solidFill>
                  <a:srgbClr val="000000"/>
                </a:solidFill>
                <a:latin typeface="华文楷体"/>
                <a:ea typeface="华文楷体"/>
                <a:cs typeface="华文楷体"/>
              </a:rPr>
              <a:t>组织第十届</a:t>
            </a:r>
            <a:r>
              <a:rPr lang="zh-CN" altLang="en-US" sz="2400" b="1" kern="0" dirty="0" smtClean="0">
                <a:solidFill>
                  <a:srgbClr val="000000"/>
                </a:solidFill>
                <a:latin typeface="华文楷体"/>
                <a:ea typeface="华文楷体"/>
                <a:cs typeface="华文楷体"/>
              </a:rPr>
              <a:t>分会正</a:t>
            </a:r>
            <a:r>
              <a:rPr lang="zh-CN" altLang="en-US" sz="2400" b="1" kern="0" dirty="0">
                <a:solidFill>
                  <a:srgbClr val="000000"/>
                </a:solidFill>
                <a:latin typeface="华文楷体"/>
                <a:ea typeface="华文楷体"/>
                <a:cs typeface="华文楷体"/>
              </a:rPr>
              <a:t>副</a:t>
            </a:r>
            <a:r>
              <a:rPr lang="zh-CN" altLang="en-US" sz="2400" b="1" kern="0" dirty="0" smtClean="0">
                <a:solidFill>
                  <a:srgbClr val="000000"/>
                </a:solidFill>
                <a:latin typeface="华文楷体"/>
                <a:ea typeface="华文楷体"/>
                <a:cs typeface="华文楷体"/>
              </a:rPr>
              <a:t>主任的推选。</a:t>
            </a:r>
            <a:endParaRPr lang="en-US" altLang="zh-CN" sz="2400" kern="0" dirty="0">
              <a:solidFill>
                <a:srgbClr val="000000"/>
              </a:solidFill>
              <a:latin typeface="华文楷体"/>
              <a:ea typeface="华文楷体"/>
              <a:cs typeface="华文楷体"/>
            </a:endParaRPr>
          </a:p>
          <a:p>
            <a:pPr marL="457200" lvl="1" indent="0">
              <a:spcBef>
                <a:spcPts val="600"/>
              </a:spcBef>
              <a:buFontTx/>
              <a:buNone/>
              <a:defRPr/>
            </a:pPr>
            <a:r>
              <a:rPr lang="en-US" altLang="zh-CN" sz="2400" kern="0" dirty="0">
                <a:solidFill>
                  <a:srgbClr val="000000"/>
                </a:solidFill>
                <a:latin typeface="华文楷体"/>
                <a:ea typeface="华文楷体"/>
                <a:cs typeface="华文楷体"/>
              </a:rPr>
              <a:t>    </a:t>
            </a:r>
            <a:r>
              <a:rPr lang="zh-CN" altLang="en-US" sz="2400" b="1" kern="0" dirty="0">
                <a:solidFill>
                  <a:srgbClr val="000000"/>
                </a:solidFill>
                <a:latin typeface="华文楷体"/>
                <a:ea typeface="华文楷体"/>
                <a:cs typeface="华文楷体"/>
              </a:rPr>
              <a:t>换届委员会成员（</a:t>
            </a:r>
            <a:r>
              <a:rPr lang="en-US" altLang="zh-CN" sz="2400" b="1" kern="0" dirty="0">
                <a:solidFill>
                  <a:srgbClr val="000000"/>
                </a:solidFill>
                <a:latin typeface="华文楷体"/>
                <a:ea typeface="华文楷体"/>
                <a:cs typeface="华文楷体"/>
              </a:rPr>
              <a:t>7</a:t>
            </a:r>
            <a:r>
              <a:rPr lang="zh-CN" altLang="en-US" sz="2400" b="1" kern="0" dirty="0">
                <a:solidFill>
                  <a:srgbClr val="000000"/>
                </a:solidFill>
                <a:latin typeface="华文楷体"/>
                <a:ea typeface="华文楷体"/>
                <a:cs typeface="华文楷体"/>
              </a:rPr>
              <a:t>名）：</a:t>
            </a:r>
            <a:endParaRPr lang="en-US" altLang="zh-CN" sz="2400" b="1" kern="0" dirty="0">
              <a:solidFill>
                <a:srgbClr val="000000"/>
              </a:solidFill>
              <a:latin typeface="华文楷体"/>
              <a:ea typeface="华文楷体"/>
              <a:cs typeface="华文楷体"/>
            </a:endParaRPr>
          </a:p>
          <a:p>
            <a:pPr marL="457200" lvl="1" indent="0">
              <a:spcBef>
                <a:spcPts val="600"/>
              </a:spcBef>
              <a:buFontTx/>
              <a:buNone/>
              <a:defRPr/>
            </a:pPr>
            <a:r>
              <a:rPr lang="zh-CN" altLang="en-US" sz="2400" kern="0" dirty="0">
                <a:solidFill>
                  <a:srgbClr val="000000"/>
                </a:solidFill>
                <a:latin typeface="华文楷体"/>
                <a:ea typeface="华文楷体"/>
                <a:cs typeface="华文楷体"/>
              </a:rPr>
              <a:t>    高能所：</a:t>
            </a:r>
            <a:r>
              <a:rPr lang="en-US" altLang="zh-CN" sz="2400" kern="0" dirty="0">
                <a:solidFill>
                  <a:srgbClr val="000000"/>
                </a:solidFill>
                <a:latin typeface="华文楷体"/>
                <a:ea typeface="华文楷体"/>
                <a:cs typeface="华文楷体"/>
              </a:rPr>
              <a:t>2</a:t>
            </a:r>
            <a:r>
              <a:rPr lang="zh-CN" altLang="en-US" sz="2400" kern="0" dirty="0">
                <a:solidFill>
                  <a:srgbClr val="000000"/>
                </a:solidFill>
                <a:latin typeface="华文楷体"/>
                <a:ea typeface="华文楷体"/>
                <a:cs typeface="华文楷体"/>
              </a:rPr>
              <a:t>名 （娄辛丑，邢志忠）</a:t>
            </a:r>
          </a:p>
          <a:p>
            <a:pPr marL="457200" lvl="1" indent="0">
              <a:spcBef>
                <a:spcPts val="600"/>
              </a:spcBef>
              <a:buFontTx/>
              <a:buNone/>
              <a:defRPr/>
            </a:pPr>
            <a:r>
              <a:rPr lang="zh-CN" altLang="en-US" sz="2400" kern="0" dirty="0">
                <a:solidFill>
                  <a:srgbClr val="000000"/>
                </a:solidFill>
                <a:latin typeface="华文楷体"/>
                <a:ea typeface="华文楷体"/>
                <a:cs typeface="华文楷体"/>
              </a:rPr>
              <a:t>    北大：</a:t>
            </a:r>
            <a:r>
              <a:rPr lang="en-US" altLang="zh-CN" sz="2400" kern="0" dirty="0">
                <a:solidFill>
                  <a:srgbClr val="000000"/>
                </a:solidFill>
                <a:latin typeface="华文楷体"/>
                <a:ea typeface="华文楷体"/>
                <a:cs typeface="华文楷体"/>
              </a:rPr>
              <a:t>1</a:t>
            </a:r>
            <a:r>
              <a:rPr lang="zh-CN" altLang="en-US" sz="2400" kern="0" dirty="0">
                <a:solidFill>
                  <a:srgbClr val="000000"/>
                </a:solidFill>
                <a:latin typeface="华文楷体"/>
                <a:ea typeface="华文楷体"/>
                <a:cs typeface="华文楷体"/>
              </a:rPr>
              <a:t>名 （朱守华）</a:t>
            </a:r>
          </a:p>
          <a:p>
            <a:pPr marL="457200" lvl="1" indent="0">
              <a:spcBef>
                <a:spcPts val="600"/>
              </a:spcBef>
              <a:buFontTx/>
              <a:buNone/>
              <a:defRPr/>
            </a:pPr>
            <a:r>
              <a:rPr lang="zh-CN" altLang="en-US" sz="2400" kern="0" dirty="0">
                <a:solidFill>
                  <a:srgbClr val="000000"/>
                </a:solidFill>
                <a:latin typeface="华文楷体"/>
                <a:ea typeface="华文楷体"/>
                <a:cs typeface="华文楷体"/>
              </a:rPr>
              <a:t>    </a:t>
            </a:r>
            <a:r>
              <a:rPr lang="zh-CN" altLang="en-US" sz="2400" kern="0" dirty="0" smtClean="0">
                <a:solidFill>
                  <a:srgbClr val="000000"/>
                </a:solidFill>
                <a:latin typeface="华文楷体"/>
                <a:ea typeface="华文楷体"/>
                <a:cs typeface="华文楷体"/>
              </a:rPr>
              <a:t>清华</a:t>
            </a:r>
            <a:r>
              <a:rPr lang="zh-CN" altLang="en-US" sz="2400" kern="0" dirty="0">
                <a:solidFill>
                  <a:srgbClr val="000000"/>
                </a:solidFill>
                <a:latin typeface="华文楷体"/>
                <a:ea typeface="华文楷体"/>
                <a:cs typeface="华文楷体"/>
              </a:rPr>
              <a:t>：</a:t>
            </a:r>
            <a:r>
              <a:rPr lang="en-US" altLang="zh-CN" sz="2400" kern="0" dirty="0">
                <a:solidFill>
                  <a:srgbClr val="000000"/>
                </a:solidFill>
                <a:latin typeface="华文楷体"/>
                <a:ea typeface="华文楷体"/>
                <a:cs typeface="华文楷体"/>
              </a:rPr>
              <a:t>1</a:t>
            </a:r>
            <a:r>
              <a:rPr lang="zh-CN" altLang="en-US" sz="2400" kern="0" dirty="0">
                <a:solidFill>
                  <a:srgbClr val="000000"/>
                </a:solidFill>
                <a:latin typeface="华文楷体"/>
                <a:ea typeface="华文楷体"/>
                <a:cs typeface="华文楷体"/>
              </a:rPr>
              <a:t>名（王</a:t>
            </a:r>
            <a:r>
              <a:rPr lang="zh-CN" altLang="en-US" sz="2400" kern="0" dirty="0" smtClean="0">
                <a:solidFill>
                  <a:srgbClr val="000000"/>
                </a:solidFill>
                <a:latin typeface="华文楷体"/>
                <a:ea typeface="华文楷体"/>
                <a:cs typeface="华文楷体"/>
              </a:rPr>
              <a:t>青：</a:t>
            </a:r>
            <a:r>
              <a:rPr lang="zh-CN" altLang="en-US" sz="2400" kern="0" dirty="0">
                <a:solidFill>
                  <a:srgbClr val="FF0000"/>
                </a:solidFill>
                <a:latin typeface="华文楷体"/>
                <a:ea typeface="华文楷体"/>
                <a:cs typeface="华文楷体"/>
              </a:rPr>
              <a:t>召集人</a:t>
            </a:r>
            <a:r>
              <a:rPr lang="zh-CN" altLang="en-US" sz="2400" kern="0" dirty="0" smtClean="0">
                <a:solidFill>
                  <a:srgbClr val="000000"/>
                </a:solidFill>
                <a:latin typeface="华文楷体"/>
                <a:ea typeface="华文楷体"/>
                <a:cs typeface="华文楷体"/>
              </a:rPr>
              <a:t>）</a:t>
            </a:r>
            <a:endParaRPr lang="zh-CN" altLang="en-US" sz="2400" kern="0" dirty="0">
              <a:solidFill>
                <a:srgbClr val="000000"/>
              </a:solidFill>
              <a:latin typeface="华文楷体"/>
              <a:ea typeface="华文楷体"/>
              <a:cs typeface="华文楷体"/>
            </a:endParaRPr>
          </a:p>
          <a:p>
            <a:pPr marL="457200" lvl="1" indent="0">
              <a:spcBef>
                <a:spcPts val="600"/>
              </a:spcBef>
              <a:buFontTx/>
              <a:buNone/>
              <a:defRPr/>
            </a:pPr>
            <a:r>
              <a:rPr lang="zh-CN" altLang="en-US" sz="2400" kern="0" dirty="0">
                <a:solidFill>
                  <a:srgbClr val="000000"/>
                </a:solidFill>
                <a:latin typeface="华文楷体"/>
                <a:ea typeface="华文楷体"/>
                <a:cs typeface="华文楷体"/>
              </a:rPr>
              <a:t>    理论所：</a:t>
            </a:r>
            <a:r>
              <a:rPr lang="en-US" altLang="zh-CN" sz="2400" kern="0" dirty="0">
                <a:solidFill>
                  <a:srgbClr val="000000"/>
                </a:solidFill>
                <a:latin typeface="华文楷体"/>
                <a:ea typeface="华文楷体"/>
                <a:cs typeface="华文楷体"/>
              </a:rPr>
              <a:t>1</a:t>
            </a:r>
            <a:r>
              <a:rPr lang="zh-CN" altLang="en-US" sz="2400" kern="0" dirty="0">
                <a:solidFill>
                  <a:srgbClr val="000000"/>
                </a:solidFill>
                <a:latin typeface="华文楷体"/>
                <a:ea typeface="华文楷体"/>
                <a:cs typeface="华文楷体"/>
              </a:rPr>
              <a:t>名（吴岳良）</a:t>
            </a:r>
          </a:p>
          <a:p>
            <a:pPr marL="457200" lvl="1" indent="0">
              <a:spcBef>
                <a:spcPts val="600"/>
              </a:spcBef>
              <a:buFontTx/>
              <a:buNone/>
              <a:defRPr/>
            </a:pPr>
            <a:r>
              <a:rPr lang="zh-CN" altLang="en-US" sz="2400" kern="0" dirty="0">
                <a:solidFill>
                  <a:srgbClr val="000000"/>
                </a:solidFill>
                <a:latin typeface="华文楷体"/>
                <a:ea typeface="华文楷体"/>
                <a:cs typeface="华文楷体"/>
              </a:rPr>
              <a:t>    科大：</a:t>
            </a:r>
            <a:r>
              <a:rPr lang="en-US" altLang="zh-CN" sz="2400" kern="0" dirty="0">
                <a:solidFill>
                  <a:srgbClr val="000000"/>
                </a:solidFill>
                <a:latin typeface="华文楷体"/>
                <a:ea typeface="华文楷体"/>
                <a:cs typeface="华文楷体"/>
              </a:rPr>
              <a:t>1</a:t>
            </a:r>
            <a:r>
              <a:rPr lang="zh-CN" altLang="en-US" sz="2400" kern="0" dirty="0">
                <a:solidFill>
                  <a:srgbClr val="000000"/>
                </a:solidFill>
                <a:latin typeface="华文楷体"/>
                <a:ea typeface="华文楷体"/>
                <a:cs typeface="华文楷体"/>
              </a:rPr>
              <a:t>名（王群）</a:t>
            </a:r>
          </a:p>
          <a:p>
            <a:pPr marL="457200" lvl="1" indent="0">
              <a:spcBef>
                <a:spcPts val="600"/>
              </a:spcBef>
              <a:buFontTx/>
              <a:buNone/>
              <a:defRPr/>
            </a:pPr>
            <a:r>
              <a:rPr lang="zh-CN" altLang="en-US" sz="2400" kern="0" dirty="0">
                <a:solidFill>
                  <a:srgbClr val="000000"/>
                </a:solidFill>
                <a:latin typeface="华文楷体"/>
                <a:ea typeface="华文楷体"/>
                <a:cs typeface="华文楷体"/>
              </a:rPr>
              <a:t>    浙大：</a:t>
            </a:r>
            <a:r>
              <a:rPr lang="en-US" altLang="zh-CN" sz="2400" kern="0" dirty="0">
                <a:solidFill>
                  <a:srgbClr val="000000"/>
                </a:solidFill>
                <a:latin typeface="华文楷体"/>
                <a:ea typeface="华文楷体"/>
                <a:cs typeface="华文楷体"/>
              </a:rPr>
              <a:t>1</a:t>
            </a:r>
            <a:r>
              <a:rPr lang="zh-CN" altLang="en-US" sz="2400" kern="0" dirty="0">
                <a:solidFill>
                  <a:srgbClr val="000000"/>
                </a:solidFill>
                <a:latin typeface="华文楷体"/>
                <a:ea typeface="华文楷体"/>
                <a:cs typeface="华文楷体"/>
              </a:rPr>
              <a:t>名（罗民兴</a:t>
            </a:r>
            <a:r>
              <a:rPr lang="zh-CN" altLang="en-US" sz="2400" kern="0" dirty="0" smtClean="0">
                <a:solidFill>
                  <a:srgbClr val="000000"/>
                </a:solidFill>
                <a:latin typeface="华文楷体"/>
                <a:ea typeface="华文楷体"/>
                <a:cs typeface="华文楷体"/>
              </a:rPr>
              <a:t>）</a:t>
            </a:r>
            <a:endParaRPr lang="en-US" altLang="zh-CN" sz="2400" kern="0" dirty="0">
              <a:solidFill>
                <a:srgbClr val="000000"/>
              </a:solidFill>
              <a:latin typeface="华文楷体"/>
              <a:ea typeface="华文楷体"/>
              <a:cs typeface="华文楷体"/>
            </a:endParaRPr>
          </a:p>
          <a:p>
            <a:pPr eaLnBrk="1" hangingPunct="1">
              <a:spcBef>
                <a:spcPts val="600"/>
              </a:spcBef>
              <a:defRPr/>
            </a:pPr>
            <a:endParaRPr lang="en-US" altLang="zh-CN" sz="2400" kern="0" dirty="0">
              <a:solidFill>
                <a:srgbClr val="000000"/>
              </a:solidFill>
              <a:latin typeface="华文楷体"/>
              <a:ea typeface="华文楷体"/>
              <a:cs typeface="华文楷体"/>
            </a:endParaRPr>
          </a:p>
          <a:p>
            <a:pPr eaLnBrk="1" hangingPunct="1">
              <a:spcBef>
                <a:spcPts val="600"/>
              </a:spcBef>
              <a:defRPr/>
            </a:pPr>
            <a:endParaRPr lang="en-US" altLang="zh-CN" sz="2400" kern="0" dirty="0">
              <a:solidFill>
                <a:srgbClr val="000000"/>
              </a:solidFill>
              <a:latin typeface="华文楷体"/>
              <a:ea typeface="华文楷体"/>
              <a:cs typeface="华文楷体"/>
            </a:endParaRPr>
          </a:p>
        </p:txBody>
      </p:sp>
      <p:sp>
        <p:nvSpPr>
          <p:cNvPr id="5" name="Rectangle 4"/>
          <p:cNvSpPr/>
          <p:nvPr/>
        </p:nvSpPr>
        <p:spPr>
          <a:xfrm>
            <a:off x="346155" y="115054"/>
            <a:ext cx="8494633" cy="646331"/>
          </a:xfrm>
          <a:prstGeom prst="rect">
            <a:avLst/>
          </a:prstGeom>
        </p:spPr>
        <p:txBody>
          <a:bodyPr wrap="none">
            <a:spAutoFit/>
          </a:bodyPr>
          <a:lstStyle/>
          <a:p>
            <a:pPr>
              <a:spcBef>
                <a:spcPts val="600"/>
              </a:spcBef>
              <a:spcAft>
                <a:spcPts val="300"/>
              </a:spcAft>
              <a:defRPr/>
            </a:pPr>
            <a:r>
              <a:rPr lang="zh-CN" altLang="en-US" sz="3600" b="1" kern="0" dirty="0">
                <a:latin typeface="华文楷体"/>
                <a:ea typeface="华文楷体"/>
                <a:cs typeface="华文楷体"/>
              </a:rPr>
              <a:t>组织高能物理分会</a:t>
            </a:r>
            <a:r>
              <a:rPr lang="en-US" altLang="zh-CN" sz="3600" b="1" kern="0" dirty="0">
                <a:latin typeface="华文楷体"/>
                <a:ea typeface="华文楷体"/>
                <a:cs typeface="华文楷体"/>
              </a:rPr>
              <a:t>2018</a:t>
            </a:r>
            <a:r>
              <a:rPr lang="zh-CN" altLang="en-US" sz="3600" b="1" kern="0" dirty="0">
                <a:latin typeface="华文楷体"/>
                <a:ea typeface="华文楷体"/>
                <a:cs typeface="华文楷体"/>
              </a:rPr>
              <a:t>年委员会换届部署</a:t>
            </a:r>
            <a:endParaRPr lang="en-US" altLang="zh-CN" sz="3600" b="1" kern="0" dirty="0">
              <a:latin typeface="华文楷体"/>
              <a:ea typeface="华文楷体"/>
              <a:cs typeface="华文楷体"/>
            </a:endParaRPr>
          </a:p>
        </p:txBody>
      </p:sp>
    </p:spTree>
    <p:extLst>
      <p:ext uri="{BB962C8B-B14F-4D97-AF65-F5344CB8AC3E}">
        <p14:creationId xmlns:p14="http://schemas.microsoft.com/office/powerpoint/2010/main" val="38792487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83B6ACB-A778-42B5-B274-E2CEBD2F14BF}" type="slidenum">
              <a:rPr lang="en-US" altLang="zh-CN" smtClean="0">
                <a:solidFill>
                  <a:srgbClr val="000000"/>
                </a:solidFill>
              </a:rPr>
              <a:pPr>
                <a:defRPr/>
              </a:pPr>
              <a:t>51</a:t>
            </a:fld>
            <a:endParaRPr lang="en-US" altLang="zh-CN">
              <a:solidFill>
                <a:srgbClr val="000000"/>
              </a:solidFill>
            </a:endParaRPr>
          </a:p>
        </p:txBody>
      </p:sp>
      <p:pic>
        <p:nvPicPr>
          <p:cNvPr id="3" name="Picture 5"/>
          <p:cNvPicPr>
            <a:picLocks noChangeAspect="1" noChangeArrowheads="1"/>
          </p:cNvPicPr>
          <p:nvPr/>
        </p:nvPicPr>
        <p:blipFill>
          <a:blip r:embed="rId2"/>
          <a:srcRect/>
          <a:stretch>
            <a:fillRect/>
          </a:stretch>
        </p:blipFill>
        <p:spPr bwMode="auto">
          <a:xfrm>
            <a:off x="107504" y="836048"/>
            <a:ext cx="4486915" cy="4286280"/>
          </a:xfrm>
          <a:prstGeom prst="rect">
            <a:avLst/>
          </a:prstGeom>
          <a:noFill/>
          <a:ln w="9525">
            <a:noFill/>
            <a:miter lim="800000"/>
            <a:headEnd/>
            <a:tailEnd/>
          </a:ln>
          <a:effectLst/>
        </p:spPr>
      </p:pic>
      <p:pic>
        <p:nvPicPr>
          <p:cNvPr id="4" name="Picture 6"/>
          <p:cNvPicPr>
            <a:picLocks noChangeAspect="1" noChangeArrowheads="1"/>
          </p:cNvPicPr>
          <p:nvPr/>
        </p:nvPicPr>
        <p:blipFill>
          <a:blip r:embed="rId3"/>
          <a:srcRect/>
          <a:stretch>
            <a:fillRect/>
          </a:stretch>
        </p:blipFill>
        <p:spPr bwMode="auto">
          <a:xfrm>
            <a:off x="4559559" y="836048"/>
            <a:ext cx="4477631" cy="5333650"/>
          </a:xfrm>
          <a:prstGeom prst="rect">
            <a:avLst/>
          </a:prstGeom>
          <a:noFill/>
          <a:ln w="9525">
            <a:noFill/>
            <a:miter lim="800000"/>
            <a:headEnd/>
            <a:tailEnd/>
          </a:ln>
          <a:effectLst/>
        </p:spPr>
      </p:pic>
    </p:spTree>
    <p:extLst>
      <p:ext uri="{BB962C8B-B14F-4D97-AF65-F5344CB8AC3E}">
        <p14:creationId xmlns:p14="http://schemas.microsoft.com/office/powerpoint/2010/main" val="12585197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52</a:t>
            </a:fld>
            <a:endParaRPr lang="en-GB" altLang="zh-CN"/>
          </a:p>
        </p:txBody>
      </p:sp>
      <p:sp>
        <p:nvSpPr>
          <p:cNvPr id="3" name="内容占位符 3"/>
          <p:cNvSpPr txBox="1">
            <a:spLocks/>
          </p:cNvSpPr>
          <p:nvPr/>
        </p:nvSpPr>
        <p:spPr>
          <a:xfrm>
            <a:off x="431800" y="1367473"/>
            <a:ext cx="8101013" cy="3285807"/>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ct val="0"/>
              </a:spcBef>
              <a:buFont typeface="Arial"/>
              <a:buChar char="•"/>
              <a:defRPr/>
            </a:pPr>
            <a:r>
              <a:rPr lang="zh-CN" altLang="en-US" sz="2000" b="1" kern="0" dirty="0">
                <a:latin typeface="华文楷体"/>
                <a:ea typeface="华文楷体"/>
                <a:cs typeface="华文楷体"/>
              </a:rPr>
              <a:t>第</a:t>
            </a:r>
            <a:r>
              <a:rPr lang="en-US" altLang="zh-CN" sz="2000" b="1" kern="0" dirty="0">
                <a:latin typeface="华文楷体"/>
                <a:ea typeface="华文楷体"/>
                <a:cs typeface="华文楷体"/>
              </a:rPr>
              <a:t>28</a:t>
            </a:r>
            <a:r>
              <a:rPr lang="zh-CN" altLang="en-US" sz="2000" b="1" kern="0" dirty="0" smtClean="0">
                <a:latin typeface="华文楷体"/>
                <a:ea typeface="华文楷体"/>
                <a:cs typeface="华文楷体"/>
              </a:rPr>
              <a:t>届</a:t>
            </a:r>
            <a:r>
              <a:rPr lang="zh-CN" altLang="en-US" sz="2000" b="1" kern="0" dirty="0" smtClean="0">
                <a:solidFill>
                  <a:srgbClr val="FF0000"/>
                </a:solidFill>
                <a:latin typeface="华文楷体"/>
                <a:ea typeface="华文楷体"/>
                <a:cs typeface="华文楷体"/>
              </a:rPr>
              <a:t>轻子光子</a:t>
            </a:r>
            <a:r>
              <a:rPr lang="zh-CN" altLang="en-US" sz="2000" b="1" kern="0" dirty="0" smtClean="0">
                <a:latin typeface="华文楷体"/>
                <a:ea typeface="华文楷体"/>
                <a:cs typeface="华文楷体"/>
              </a:rPr>
              <a:t>国际会议：</a:t>
            </a:r>
            <a:r>
              <a:rPr lang="en-US" altLang="en-US" sz="2000" b="1" kern="0" dirty="0">
                <a:latin typeface="华文楷体"/>
                <a:ea typeface="华文楷体"/>
                <a:cs typeface="华文楷体"/>
              </a:rPr>
              <a:t>2017</a:t>
            </a:r>
            <a:r>
              <a:rPr lang="zh-CN" altLang="en-US" sz="2000" b="1" kern="0" dirty="0">
                <a:latin typeface="华文楷体"/>
                <a:ea typeface="华文楷体"/>
                <a:cs typeface="华文楷体"/>
              </a:rPr>
              <a:t>年</a:t>
            </a:r>
            <a:r>
              <a:rPr lang="en-US" altLang="en-US" sz="2000" b="1" kern="0" dirty="0">
                <a:latin typeface="华文楷体"/>
                <a:ea typeface="华文楷体"/>
                <a:cs typeface="华文楷体"/>
              </a:rPr>
              <a:t>8</a:t>
            </a:r>
            <a:r>
              <a:rPr lang="zh-CN" altLang="en-US" sz="2000" b="1" kern="0" dirty="0">
                <a:latin typeface="华文楷体"/>
                <a:ea typeface="华文楷体"/>
                <a:cs typeface="华文楷体"/>
              </a:rPr>
              <a:t>月</a:t>
            </a:r>
            <a:r>
              <a:rPr lang="en-US" altLang="en-US" sz="2000" b="1" kern="0" dirty="0" smtClean="0">
                <a:latin typeface="华文楷体"/>
                <a:ea typeface="华文楷体"/>
                <a:cs typeface="华文楷体"/>
              </a:rPr>
              <a:t>7</a:t>
            </a:r>
            <a:r>
              <a:rPr lang="zh-CN" altLang="en-US" sz="2000" b="1" kern="0" dirty="0" smtClean="0">
                <a:latin typeface="华文楷体"/>
                <a:ea typeface="华文楷体"/>
                <a:cs typeface="华文楷体"/>
              </a:rPr>
              <a:t>－</a:t>
            </a:r>
            <a:r>
              <a:rPr lang="en-US" altLang="en-US" sz="2000" b="1" kern="0" dirty="0" smtClean="0">
                <a:latin typeface="华文楷体"/>
                <a:ea typeface="华文楷体"/>
                <a:cs typeface="华文楷体"/>
              </a:rPr>
              <a:t>12</a:t>
            </a:r>
            <a:r>
              <a:rPr lang="zh-CN" altLang="en-US" sz="2000" b="1" kern="0" dirty="0" smtClean="0">
                <a:latin typeface="华文楷体"/>
                <a:ea typeface="华文楷体"/>
                <a:cs typeface="华文楷体"/>
              </a:rPr>
              <a:t>日，广州，中山大学</a:t>
            </a:r>
            <a:endParaRPr lang="en-US" altLang="zh-CN" sz="2000" b="1" kern="0" dirty="0" smtClean="0">
              <a:latin typeface="华文楷体"/>
              <a:ea typeface="华文楷体"/>
              <a:cs typeface="华文楷体"/>
            </a:endParaRPr>
          </a:p>
          <a:p>
            <a:pPr lvl="1">
              <a:spcBef>
                <a:spcPct val="0"/>
              </a:spcBef>
              <a:buFont typeface="Arial"/>
              <a:buChar char="•"/>
              <a:defRPr/>
            </a:pPr>
            <a:r>
              <a:rPr lang="zh-CN" altLang="en-US" sz="2000" b="1" kern="0" dirty="0" smtClean="0">
                <a:latin typeface="华文楷体"/>
                <a:ea typeface="华文楷体"/>
                <a:cs typeface="华文楷体"/>
              </a:rPr>
              <a:t>第</a:t>
            </a:r>
            <a:r>
              <a:rPr lang="en-US" altLang="zh-CN" sz="2000" b="1" kern="0" dirty="0" smtClean="0">
                <a:latin typeface="华文楷体"/>
                <a:ea typeface="华文楷体"/>
                <a:cs typeface="华文楷体"/>
              </a:rPr>
              <a:t>21</a:t>
            </a:r>
            <a:r>
              <a:rPr lang="zh-CN" altLang="en-US" sz="2000" b="1" kern="0" dirty="0">
                <a:latin typeface="华文楷体"/>
                <a:ea typeface="华文楷体"/>
                <a:cs typeface="华文楷体"/>
              </a:rPr>
              <a:t>届</a:t>
            </a:r>
            <a:r>
              <a:rPr lang="zh-CN" altLang="en-US" sz="2000" b="1" kern="0" dirty="0">
                <a:solidFill>
                  <a:srgbClr val="FF0000"/>
                </a:solidFill>
                <a:latin typeface="华文楷体"/>
                <a:ea typeface="华文楷体"/>
                <a:cs typeface="华文楷体"/>
              </a:rPr>
              <a:t>粒子与核</a:t>
            </a:r>
            <a:r>
              <a:rPr lang="zh-CN" altLang="en-US" sz="2000" b="1" kern="0" dirty="0">
                <a:latin typeface="华文楷体"/>
                <a:ea typeface="华文楷体"/>
                <a:cs typeface="华文楷体"/>
              </a:rPr>
              <a:t>国际</a:t>
            </a:r>
            <a:r>
              <a:rPr lang="zh-CN" altLang="en-US" sz="2000" b="1" kern="0" dirty="0" smtClean="0">
                <a:latin typeface="华文楷体"/>
                <a:ea typeface="华文楷体"/>
                <a:cs typeface="华文楷体"/>
              </a:rPr>
              <a:t>大会：</a:t>
            </a:r>
            <a:r>
              <a:rPr lang="en-US" altLang="zh-CN" sz="2000" b="1" kern="0" dirty="0">
                <a:latin typeface="华文楷体"/>
                <a:ea typeface="华文楷体"/>
                <a:cs typeface="华文楷体"/>
              </a:rPr>
              <a:t>2017</a:t>
            </a:r>
            <a:r>
              <a:rPr lang="zh-CN" altLang="en-US" sz="2000" b="1" kern="0" dirty="0">
                <a:latin typeface="华文楷体"/>
                <a:ea typeface="华文楷体"/>
                <a:cs typeface="华文楷体"/>
              </a:rPr>
              <a:t>年</a:t>
            </a:r>
            <a:r>
              <a:rPr lang="en-US" altLang="zh-CN" sz="2000" b="1" kern="0" dirty="0">
                <a:latin typeface="华文楷体"/>
                <a:ea typeface="华文楷体"/>
                <a:cs typeface="华文楷体"/>
              </a:rPr>
              <a:t>9</a:t>
            </a:r>
            <a:r>
              <a:rPr lang="zh-CN" altLang="en-US" sz="2000" b="1" kern="0" dirty="0">
                <a:latin typeface="华文楷体"/>
                <a:ea typeface="华文楷体"/>
                <a:cs typeface="华文楷体"/>
              </a:rPr>
              <a:t>月</a:t>
            </a:r>
            <a:r>
              <a:rPr lang="en-US" altLang="zh-CN" sz="2000" b="1" kern="0" dirty="0" smtClean="0">
                <a:latin typeface="华文楷体"/>
                <a:ea typeface="华文楷体"/>
                <a:cs typeface="华文楷体"/>
              </a:rPr>
              <a:t>1</a:t>
            </a:r>
            <a:r>
              <a:rPr lang="zh-CN" altLang="en-US" sz="2000" b="1" kern="0" dirty="0" smtClean="0">
                <a:latin typeface="华文楷体"/>
                <a:ea typeface="华文楷体"/>
                <a:cs typeface="华文楷体"/>
              </a:rPr>
              <a:t>－</a:t>
            </a:r>
            <a:r>
              <a:rPr lang="en-US" altLang="zh-CN" sz="2000" b="1" kern="0" dirty="0" smtClean="0">
                <a:latin typeface="华文楷体"/>
                <a:ea typeface="华文楷体"/>
                <a:cs typeface="华文楷体"/>
              </a:rPr>
              <a:t>5</a:t>
            </a:r>
            <a:r>
              <a:rPr lang="zh-CN" altLang="en-US" sz="2000" b="1" kern="0" dirty="0">
                <a:latin typeface="华文楷体"/>
                <a:ea typeface="华文楷体"/>
                <a:cs typeface="华文楷体"/>
              </a:rPr>
              <a:t>日</a:t>
            </a:r>
            <a:r>
              <a:rPr lang="en-US" altLang="zh-CN" sz="2000" b="1" kern="0" dirty="0" smtClean="0">
                <a:latin typeface="华文楷体"/>
                <a:ea typeface="华文楷体"/>
                <a:cs typeface="华文楷体"/>
              </a:rPr>
              <a:t>, </a:t>
            </a:r>
            <a:r>
              <a:rPr lang="zh-CN" altLang="en-US" sz="2000" b="1" kern="0" dirty="0" smtClean="0">
                <a:latin typeface="华文楷体"/>
                <a:ea typeface="华文楷体"/>
                <a:cs typeface="华文楷体"/>
              </a:rPr>
              <a:t>北京，高能所</a:t>
            </a:r>
            <a:endParaRPr lang="en-US" altLang="zh-CN" sz="2000" b="1" kern="0" dirty="0">
              <a:latin typeface="华文楷体"/>
              <a:ea typeface="华文楷体"/>
              <a:cs typeface="华文楷体"/>
            </a:endParaRPr>
          </a:p>
          <a:p>
            <a:pPr lvl="1">
              <a:spcBef>
                <a:spcPct val="0"/>
              </a:spcBef>
              <a:buFont typeface="Arial"/>
              <a:buChar char="•"/>
              <a:defRPr/>
            </a:pPr>
            <a:r>
              <a:rPr lang="en-US" altLang="zh-CN" sz="2000" b="1" kern="0" dirty="0" smtClean="0">
                <a:solidFill>
                  <a:srgbClr val="FF0000"/>
                </a:solidFill>
                <a:latin typeface="华文楷体"/>
                <a:ea typeface="华文楷体"/>
                <a:cs typeface="华文楷体"/>
              </a:rPr>
              <a:t>LHCP</a:t>
            </a:r>
            <a:r>
              <a:rPr lang="en-US" altLang="zh-CN" sz="2000" b="1" kern="0" dirty="0" smtClean="0">
                <a:latin typeface="华文楷体"/>
                <a:ea typeface="华文楷体"/>
                <a:cs typeface="华文楷体"/>
              </a:rPr>
              <a:t> 2017:                            2017</a:t>
            </a:r>
            <a:r>
              <a:rPr lang="zh-CN" altLang="en-US" sz="2000" b="1" kern="0" dirty="0" smtClean="0">
                <a:latin typeface="华文楷体"/>
                <a:ea typeface="华文楷体"/>
                <a:cs typeface="华文楷体"/>
              </a:rPr>
              <a:t>年</a:t>
            </a:r>
            <a:r>
              <a:rPr lang="en-US" altLang="zh-CN" sz="2000" b="1" kern="0" dirty="0" smtClean="0">
                <a:latin typeface="华文楷体"/>
                <a:ea typeface="华文楷体"/>
                <a:cs typeface="华文楷体"/>
              </a:rPr>
              <a:t>5</a:t>
            </a:r>
            <a:r>
              <a:rPr lang="zh-CN" altLang="en-US" sz="2000" b="1" kern="0" dirty="0" smtClean="0">
                <a:latin typeface="华文楷体"/>
                <a:ea typeface="华文楷体"/>
                <a:cs typeface="华文楷体"/>
              </a:rPr>
              <a:t>月</a:t>
            </a:r>
            <a:r>
              <a:rPr lang="en-US" altLang="zh-CN" sz="2000" b="1" kern="0" dirty="0" smtClean="0">
                <a:latin typeface="华文楷体"/>
                <a:ea typeface="华文楷体"/>
                <a:cs typeface="华文楷体"/>
              </a:rPr>
              <a:t>15-20</a:t>
            </a:r>
            <a:r>
              <a:rPr lang="zh-CN" altLang="en-US" sz="2000" b="1" kern="0" dirty="0" smtClean="0">
                <a:latin typeface="华文楷体"/>
                <a:ea typeface="华文楷体"/>
                <a:cs typeface="华文楷体"/>
              </a:rPr>
              <a:t>日</a:t>
            </a:r>
            <a:r>
              <a:rPr lang="en-US" altLang="zh-CN" sz="2000" b="1" kern="0" dirty="0" smtClean="0">
                <a:latin typeface="华文楷体"/>
                <a:ea typeface="华文楷体"/>
                <a:cs typeface="华文楷体"/>
              </a:rPr>
              <a:t>, </a:t>
            </a:r>
            <a:r>
              <a:rPr lang="zh-CN" altLang="en-US" sz="2000" b="1" kern="0" dirty="0" smtClean="0">
                <a:latin typeface="华文楷体"/>
                <a:ea typeface="华文楷体"/>
                <a:cs typeface="华文楷体"/>
              </a:rPr>
              <a:t>上海，上交大</a:t>
            </a:r>
            <a:endParaRPr lang="en-US" altLang="zh-CN" sz="2000" b="1" kern="0" dirty="0" smtClean="0">
              <a:latin typeface="华文楷体"/>
              <a:ea typeface="华文楷体"/>
              <a:cs typeface="华文楷体"/>
            </a:endParaRPr>
          </a:p>
          <a:p>
            <a:pPr lvl="1">
              <a:spcBef>
                <a:spcPct val="0"/>
              </a:spcBef>
              <a:buFont typeface="Arial"/>
              <a:buChar char="•"/>
              <a:defRPr/>
            </a:pPr>
            <a:r>
              <a:rPr lang="en-US" altLang="zh-CN" sz="2000" b="1" kern="0" dirty="0" smtClean="0">
                <a:latin typeface="华文楷体"/>
                <a:ea typeface="华文楷体"/>
                <a:cs typeface="华文楷体"/>
              </a:rPr>
              <a:t>…</a:t>
            </a:r>
          </a:p>
          <a:p>
            <a:pPr marL="457200" lvl="1" indent="0">
              <a:spcBef>
                <a:spcPct val="0"/>
              </a:spcBef>
              <a:buNone/>
              <a:defRPr/>
            </a:pPr>
            <a:endParaRPr lang="en-US" altLang="zh-CN" sz="2000" b="1" kern="0" dirty="0">
              <a:latin typeface="华文楷体"/>
              <a:ea typeface="华文楷体"/>
              <a:cs typeface="华文楷体"/>
            </a:endParaRPr>
          </a:p>
          <a:p>
            <a:pPr lvl="1">
              <a:spcBef>
                <a:spcPct val="0"/>
              </a:spcBef>
              <a:buFont typeface="Arial"/>
              <a:buChar char="•"/>
              <a:defRPr/>
            </a:pPr>
            <a:r>
              <a:rPr lang="zh-CN" altLang="en-US" sz="1800" b="1" kern="0" dirty="0" smtClean="0">
                <a:latin typeface="华文楷体"/>
                <a:ea typeface="华文楷体"/>
                <a:cs typeface="华文楷体"/>
              </a:rPr>
              <a:t>全国</a:t>
            </a:r>
            <a:r>
              <a:rPr lang="zh-CN" altLang="en-US" sz="1800" b="1" kern="0" dirty="0">
                <a:latin typeface="华文楷体"/>
                <a:ea typeface="华文楷体"/>
                <a:cs typeface="华文楷体"/>
              </a:rPr>
              <a:t>第十四届重味物理和</a:t>
            </a:r>
            <a:r>
              <a:rPr lang="en-US" altLang="zh-CN" sz="1800" b="1" kern="0" dirty="0">
                <a:latin typeface="华文楷体"/>
                <a:ea typeface="华文楷体"/>
                <a:cs typeface="华文楷体"/>
              </a:rPr>
              <a:t>CP</a:t>
            </a:r>
            <a:r>
              <a:rPr lang="zh-CN" altLang="en-US" sz="1800" b="1" kern="0" dirty="0">
                <a:latin typeface="华文楷体"/>
                <a:ea typeface="华文楷体"/>
                <a:cs typeface="华文楷体"/>
              </a:rPr>
              <a:t>破坏研讨会：</a:t>
            </a:r>
            <a:r>
              <a:rPr lang="en-US" altLang="zh-CN" sz="1800" b="1" kern="0" dirty="0">
                <a:latin typeface="华文楷体"/>
                <a:ea typeface="华文楷体"/>
                <a:cs typeface="华文楷体"/>
              </a:rPr>
              <a:t>2016</a:t>
            </a:r>
            <a:r>
              <a:rPr lang="zh-CN" altLang="en-US" sz="1800" b="1" kern="0" dirty="0">
                <a:latin typeface="华文楷体"/>
                <a:ea typeface="华文楷体"/>
                <a:cs typeface="华文楷体"/>
              </a:rPr>
              <a:t>年</a:t>
            </a:r>
            <a:r>
              <a:rPr lang="en-US" altLang="zh-CN" sz="1800" b="1" kern="0" dirty="0">
                <a:latin typeface="华文楷体"/>
                <a:ea typeface="华文楷体"/>
                <a:cs typeface="华文楷体"/>
              </a:rPr>
              <a:t>11</a:t>
            </a:r>
            <a:r>
              <a:rPr lang="zh-CN" altLang="en-US" sz="1800" b="1" kern="0" dirty="0">
                <a:latin typeface="华文楷体"/>
                <a:ea typeface="华文楷体"/>
                <a:cs typeface="华文楷体"/>
              </a:rPr>
              <a:t>月</a:t>
            </a:r>
            <a:r>
              <a:rPr lang="en-US" altLang="zh-CN" sz="1800" b="1" kern="0" dirty="0">
                <a:latin typeface="华文楷体"/>
                <a:ea typeface="华文楷体"/>
                <a:cs typeface="华文楷体"/>
              </a:rPr>
              <a:t>3</a:t>
            </a:r>
            <a:r>
              <a:rPr lang="zh-CN" altLang="en-US" sz="1800" b="1" kern="0" dirty="0">
                <a:latin typeface="华文楷体"/>
                <a:ea typeface="华文楷体"/>
                <a:cs typeface="华文楷体"/>
              </a:rPr>
              <a:t>－</a:t>
            </a:r>
            <a:r>
              <a:rPr lang="en-US" altLang="zh-CN" sz="1800" b="1" kern="0" dirty="0">
                <a:latin typeface="华文楷体"/>
                <a:ea typeface="华文楷体"/>
                <a:cs typeface="华文楷体"/>
              </a:rPr>
              <a:t>6</a:t>
            </a:r>
            <a:r>
              <a:rPr lang="zh-CN" altLang="en-US" sz="1800" b="1" kern="0" dirty="0">
                <a:latin typeface="华文楷体"/>
                <a:ea typeface="华文楷体"/>
                <a:cs typeface="华文楷体"/>
              </a:rPr>
              <a:t>日，</a:t>
            </a:r>
            <a:r>
              <a:rPr lang="en-US" altLang="zh-CN" sz="1800" b="1" kern="0" dirty="0">
                <a:latin typeface="华文楷体"/>
                <a:ea typeface="华文楷体"/>
                <a:cs typeface="华文楷体"/>
              </a:rPr>
              <a:t> </a:t>
            </a:r>
            <a:r>
              <a:rPr lang="zh-CN" altLang="en-US" sz="1800" b="1" kern="0" dirty="0">
                <a:latin typeface="华文楷体"/>
                <a:ea typeface="华文楷体"/>
                <a:cs typeface="华文楷体"/>
              </a:rPr>
              <a:t>上海，上交</a:t>
            </a:r>
            <a:r>
              <a:rPr lang="zh-CN" altLang="en-US" sz="1800" b="1" kern="0" dirty="0" smtClean="0">
                <a:latin typeface="华文楷体"/>
                <a:ea typeface="华文楷体"/>
                <a:cs typeface="华文楷体"/>
              </a:rPr>
              <a:t>大</a:t>
            </a:r>
            <a:endParaRPr lang="en-US" altLang="zh-CN" sz="1800" b="1" kern="0" dirty="0" smtClean="0">
              <a:latin typeface="华文楷体"/>
              <a:ea typeface="华文楷体"/>
              <a:cs typeface="华文楷体"/>
            </a:endParaRPr>
          </a:p>
          <a:p>
            <a:pPr marL="457200" lvl="1" indent="0">
              <a:spcBef>
                <a:spcPct val="0"/>
              </a:spcBef>
              <a:buNone/>
              <a:defRPr/>
            </a:pPr>
            <a:endParaRPr lang="en-US" altLang="zh-CN" sz="1600" b="1" kern="0" dirty="0" smtClean="0">
              <a:latin typeface="华文楷体"/>
              <a:ea typeface="华文楷体"/>
              <a:cs typeface="华文楷体"/>
            </a:endParaRPr>
          </a:p>
          <a:p>
            <a:pPr lvl="1">
              <a:spcBef>
                <a:spcPct val="0"/>
              </a:spcBef>
              <a:buFont typeface="Arial"/>
              <a:buChar char="•"/>
              <a:defRPr/>
            </a:pPr>
            <a:r>
              <a:rPr lang="zh-CN" altLang="en-US" sz="1800" b="1" kern="0" dirty="0" smtClean="0">
                <a:latin typeface="华文楷体"/>
                <a:ea typeface="华文楷体"/>
                <a:cs typeface="华文楷体"/>
              </a:rPr>
              <a:t>第二</a:t>
            </a:r>
            <a:r>
              <a:rPr lang="zh-CN" altLang="en-US" sz="1800" b="1" kern="0" dirty="0">
                <a:latin typeface="华文楷体"/>
                <a:ea typeface="华文楷体"/>
                <a:cs typeface="华文楷体"/>
              </a:rPr>
              <a:t>届中国</a:t>
            </a:r>
            <a:r>
              <a:rPr lang="en-US" altLang="zh-CN" sz="1800" b="1" kern="0" dirty="0">
                <a:latin typeface="华文楷体"/>
                <a:ea typeface="华文楷体"/>
                <a:cs typeface="华文楷体"/>
              </a:rPr>
              <a:t>LHC</a:t>
            </a:r>
            <a:r>
              <a:rPr lang="zh-CN" altLang="en-US" sz="1800" b="1" kern="0" dirty="0">
                <a:latin typeface="华文楷体"/>
                <a:ea typeface="华文楷体"/>
                <a:cs typeface="华文楷体"/>
              </a:rPr>
              <a:t>物理学术研讨会：</a:t>
            </a:r>
            <a:r>
              <a:rPr lang="en-US" altLang="zh-CN" sz="1800" b="1" kern="0" dirty="0">
                <a:latin typeface="华文楷体"/>
                <a:ea typeface="华文楷体"/>
                <a:cs typeface="华文楷体"/>
              </a:rPr>
              <a:t>2016</a:t>
            </a:r>
            <a:r>
              <a:rPr lang="zh-CN" altLang="en-US" sz="1800" b="1" kern="0" dirty="0">
                <a:latin typeface="华文楷体"/>
                <a:ea typeface="华文楷体"/>
                <a:cs typeface="华文楷体"/>
              </a:rPr>
              <a:t>年</a:t>
            </a:r>
            <a:r>
              <a:rPr lang="en-US" altLang="zh-CN" sz="1800" b="1" kern="0" dirty="0">
                <a:latin typeface="华文楷体"/>
                <a:ea typeface="华文楷体"/>
                <a:cs typeface="华文楷体"/>
              </a:rPr>
              <a:t>12</a:t>
            </a:r>
            <a:r>
              <a:rPr lang="zh-CN" altLang="en-US" sz="1800" b="1" kern="0" dirty="0">
                <a:latin typeface="华文楷体"/>
                <a:ea typeface="华文楷体"/>
                <a:cs typeface="华文楷体"/>
              </a:rPr>
              <a:t>月</a:t>
            </a:r>
            <a:r>
              <a:rPr lang="en-US" altLang="zh-CN" sz="1800" b="1" kern="0" dirty="0" smtClean="0">
                <a:latin typeface="华文楷体"/>
                <a:ea typeface="华文楷体"/>
                <a:cs typeface="华文楷体"/>
              </a:rPr>
              <a:t>16</a:t>
            </a:r>
            <a:r>
              <a:rPr lang="zh-CN" altLang="en-US" sz="1800" b="1" kern="0" dirty="0" smtClean="0">
                <a:latin typeface="华文楷体"/>
                <a:ea typeface="华文楷体"/>
                <a:cs typeface="华文楷体"/>
              </a:rPr>
              <a:t>－</a:t>
            </a:r>
            <a:r>
              <a:rPr lang="en-US" altLang="zh-CN" sz="1800" b="1" kern="0" dirty="0" smtClean="0">
                <a:latin typeface="华文楷体"/>
                <a:ea typeface="华文楷体"/>
                <a:cs typeface="华文楷体"/>
              </a:rPr>
              <a:t>19</a:t>
            </a:r>
            <a:r>
              <a:rPr lang="zh-CN" altLang="en-US" sz="1800" b="1" kern="0" dirty="0" smtClean="0">
                <a:latin typeface="华文楷体"/>
                <a:ea typeface="华文楷体"/>
                <a:cs typeface="华文楷体"/>
              </a:rPr>
              <a:t>日</a:t>
            </a:r>
            <a:endParaRPr lang="en-US" altLang="zh-CN" sz="1800" b="1" kern="0" dirty="0">
              <a:latin typeface="华文楷体"/>
              <a:ea typeface="华文楷体"/>
              <a:cs typeface="华文楷体"/>
            </a:endParaRPr>
          </a:p>
          <a:p>
            <a:pPr lvl="1">
              <a:spcBef>
                <a:spcPct val="0"/>
              </a:spcBef>
              <a:buFont typeface="Arial"/>
              <a:buChar char="•"/>
              <a:defRPr/>
            </a:pPr>
            <a:r>
              <a:rPr lang="en-US" altLang="zh-CN" sz="1800" b="1" kern="0" dirty="0" smtClean="0">
                <a:latin typeface="华文楷体"/>
                <a:ea typeface="华文楷体"/>
                <a:cs typeface="华文楷体"/>
              </a:rPr>
              <a:t>…</a:t>
            </a:r>
            <a:endParaRPr lang="zh-CN" altLang="en-US" sz="1600" b="1" kern="0" dirty="0">
              <a:latin typeface="华文楷体"/>
              <a:ea typeface="华文楷体"/>
              <a:cs typeface="华文楷体"/>
            </a:endParaRPr>
          </a:p>
          <a:p>
            <a:pPr lvl="1">
              <a:spcBef>
                <a:spcPct val="0"/>
              </a:spcBef>
              <a:buFont typeface="Arial"/>
              <a:buChar char="•"/>
              <a:defRPr/>
            </a:pPr>
            <a:endParaRPr lang="en-US" altLang="zh-CN" sz="1800" b="1" kern="0" dirty="0">
              <a:latin typeface="华文楷体"/>
              <a:ea typeface="华文楷体"/>
              <a:cs typeface="华文楷体"/>
            </a:endParaRPr>
          </a:p>
          <a:p>
            <a:pPr marL="457200" lvl="1" indent="0">
              <a:lnSpc>
                <a:spcPct val="150000"/>
              </a:lnSpc>
              <a:spcBef>
                <a:spcPct val="0"/>
              </a:spcBef>
              <a:buFontTx/>
              <a:buNone/>
              <a:defRPr/>
            </a:pPr>
            <a:endParaRPr lang="en-US" altLang="zh-CN" sz="1800" b="1" kern="0" dirty="0">
              <a:latin typeface="华文楷体"/>
              <a:ea typeface="华文楷体"/>
              <a:cs typeface="华文楷体"/>
            </a:endParaRPr>
          </a:p>
          <a:p>
            <a:pPr marL="457200" lvl="1" indent="0">
              <a:lnSpc>
                <a:spcPct val="150000"/>
              </a:lnSpc>
              <a:spcBef>
                <a:spcPct val="0"/>
              </a:spcBef>
              <a:buFontTx/>
              <a:buNone/>
              <a:defRPr/>
            </a:pPr>
            <a:endParaRPr lang="zh-CN" altLang="en-US" sz="1800" b="1" kern="0" dirty="0">
              <a:latin typeface="华文楷体"/>
              <a:ea typeface="华文楷体"/>
              <a:cs typeface="华文楷体"/>
            </a:endParaRPr>
          </a:p>
          <a:p>
            <a:pPr lvl="1">
              <a:spcBef>
                <a:spcPct val="0"/>
              </a:spcBef>
              <a:defRPr/>
            </a:pPr>
            <a:endParaRPr lang="en-US" altLang="zh-CN" sz="2000" b="1" kern="0" dirty="0">
              <a:latin typeface="华文楷体"/>
              <a:ea typeface="华文楷体"/>
              <a:cs typeface="华文楷体"/>
            </a:endParaRPr>
          </a:p>
          <a:p>
            <a:pPr lvl="1">
              <a:spcBef>
                <a:spcPct val="0"/>
              </a:spcBef>
              <a:defRPr/>
            </a:pPr>
            <a:endParaRPr lang="en-US" altLang="zh-CN" sz="2000" b="1" kern="0" dirty="0">
              <a:latin typeface="华文楷体"/>
              <a:ea typeface="华文楷体"/>
              <a:cs typeface="华文楷体"/>
            </a:endParaRPr>
          </a:p>
          <a:p>
            <a:pPr marL="457200" lvl="1" indent="0">
              <a:spcBef>
                <a:spcPct val="0"/>
              </a:spcBef>
              <a:buFontTx/>
              <a:buNone/>
              <a:defRPr/>
            </a:pPr>
            <a:endParaRPr lang="en-US" altLang="zh-CN" sz="2000" b="1" kern="0" dirty="0">
              <a:latin typeface="华文楷体"/>
              <a:ea typeface="华文楷体"/>
              <a:cs typeface="华文楷体"/>
            </a:endParaRPr>
          </a:p>
          <a:p>
            <a:pPr marL="457200" lvl="1" indent="0">
              <a:spcBef>
                <a:spcPct val="0"/>
              </a:spcBef>
              <a:buFont typeface="Wingdings" pitchFamily="2" charset="2"/>
              <a:buNone/>
              <a:defRPr/>
            </a:pPr>
            <a:endParaRPr lang="en-US" altLang="zh-CN" sz="2000" b="1" kern="0" dirty="0">
              <a:latin typeface="华文楷体"/>
              <a:ea typeface="华文楷体"/>
              <a:cs typeface="华文楷体"/>
            </a:endParaRPr>
          </a:p>
        </p:txBody>
      </p:sp>
      <p:sp>
        <p:nvSpPr>
          <p:cNvPr id="6" name="TextBox 5"/>
          <p:cNvSpPr txBox="1"/>
          <p:nvPr/>
        </p:nvSpPr>
        <p:spPr>
          <a:xfrm>
            <a:off x="2204720" y="101600"/>
            <a:ext cx="4801314" cy="707886"/>
          </a:xfrm>
          <a:prstGeom prst="rect">
            <a:avLst/>
          </a:prstGeom>
          <a:noFill/>
        </p:spPr>
        <p:txBody>
          <a:bodyPr wrap="none" rtlCol="0">
            <a:spAutoFit/>
          </a:bodyPr>
          <a:lstStyle/>
          <a:p>
            <a:r>
              <a:rPr lang="zh-CN" altLang="en-US" sz="4000" b="1" dirty="0" smtClean="0">
                <a:latin typeface="华文楷体"/>
                <a:ea typeface="华文楷体"/>
                <a:cs typeface="华文楷体"/>
              </a:rPr>
              <a:t>一些重大国內外会议</a:t>
            </a:r>
            <a:endParaRPr lang="en-US" sz="4000" b="1" dirty="0">
              <a:latin typeface="华文楷体"/>
              <a:ea typeface="华文楷体"/>
              <a:cs typeface="华文楷体"/>
            </a:endParaRPr>
          </a:p>
        </p:txBody>
      </p:sp>
    </p:spTree>
    <p:extLst>
      <p:ext uri="{BB962C8B-B14F-4D97-AF65-F5344CB8AC3E}">
        <p14:creationId xmlns:p14="http://schemas.microsoft.com/office/powerpoint/2010/main" val="17132542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b="1" dirty="0" smtClean="0">
                <a:latin typeface="华文楷体"/>
                <a:ea typeface="华文楷体"/>
                <a:cs typeface="华文楷体"/>
              </a:rPr>
              <a:t>总结</a:t>
            </a:r>
            <a:r>
              <a:rPr lang="en-US" altLang="zh-CN" b="1" dirty="0" smtClean="0">
                <a:latin typeface="华文楷体"/>
                <a:ea typeface="华文楷体"/>
                <a:cs typeface="华文楷体"/>
              </a:rPr>
              <a:t> </a:t>
            </a:r>
            <a:endParaRPr lang="en-US" b="1" dirty="0">
              <a:latin typeface="华文楷体"/>
              <a:ea typeface="华文楷体"/>
              <a:cs typeface="华文楷体"/>
            </a:endParaRPr>
          </a:p>
        </p:txBody>
      </p:sp>
      <p:sp>
        <p:nvSpPr>
          <p:cNvPr id="3" name="Content Placeholder 2"/>
          <p:cNvSpPr>
            <a:spLocks noGrp="1"/>
          </p:cNvSpPr>
          <p:nvPr>
            <p:ph idx="1"/>
          </p:nvPr>
        </p:nvSpPr>
        <p:spPr>
          <a:xfrm>
            <a:off x="348778" y="988985"/>
            <a:ext cx="8654105" cy="5539696"/>
          </a:xfrm>
        </p:spPr>
        <p:txBody>
          <a:bodyPr>
            <a:noAutofit/>
          </a:bodyPr>
          <a:lstStyle/>
          <a:p>
            <a:pPr>
              <a:lnSpc>
                <a:spcPct val="120000"/>
              </a:lnSpc>
            </a:pPr>
            <a:r>
              <a:rPr lang="zh-CN" altLang="en-US" sz="2400" b="1" dirty="0" smtClean="0">
                <a:latin typeface="华文楷体"/>
                <a:ea typeface="华文楷体"/>
                <a:cs typeface="华文楷体"/>
              </a:rPr>
              <a:t>高能分会的工作取得一定的进展，尚需大力加强和改进。</a:t>
            </a:r>
            <a:endParaRPr lang="en-US" altLang="zh-CN" sz="2400" b="1" dirty="0" smtClean="0">
              <a:latin typeface="华文楷体"/>
              <a:ea typeface="华文楷体"/>
              <a:cs typeface="华文楷体"/>
            </a:endParaRPr>
          </a:p>
          <a:p>
            <a:pPr marL="0" indent="0">
              <a:lnSpc>
                <a:spcPct val="120000"/>
              </a:lnSpc>
              <a:buNone/>
            </a:pPr>
            <a:endParaRPr lang="en-US" altLang="zh-CN" sz="1000" b="1" dirty="0" smtClean="0">
              <a:latin typeface="华文楷体"/>
              <a:ea typeface="华文楷体"/>
              <a:cs typeface="华文楷体"/>
            </a:endParaRPr>
          </a:p>
          <a:p>
            <a:pPr>
              <a:lnSpc>
                <a:spcPct val="120000"/>
              </a:lnSpc>
            </a:pPr>
            <a:r>
              <a:rPr lang="zh-CN" altLang="en-US" sz="2400" b="1" dirty="0">
                <a:latin typeface="华文楷体"/>
                <a:ea typeface="华文楷体"/>
                <a:cs typeface="华文楷体"/>
              </a:rPr>
              <a:t>我国粒子物理研究队伍的实力得到较大的提升，大学高能队伍明显扩大、增强</a:t>
            </a:r>
            <a:r>
              <a:rPr lang="zh-CN" altLang="en-US" sz="2400" b="1" dirty="0" smtClean="0">
                <a:latin typeface="华文楷体"/>
                <a:ea typeface="华文楷体"/>
                <a:cs typeface="华文楷体"/>
              </a:rPr>
              <a:t>。</a:t>
            </a:r>
            <a:endParaRPr lang="en-US" altLang="zh-CN" sz="2400" b="1" dirty="0" smtClean="0">
              <a:latin typeface="华文楷体"/>
              <a:ea typeface="华文楷体"/>
              <a:cs typeface="华文楷体"/>
            </a:endParaRPr>
          </a:p>
          <a:p>
            <a:pPr marL="0" indent="0">
              <a:lnSpc>
                <a:spcPct val="120000"/>
              </a:lnSpc>
              <a:buNone/>
            </a:pPr>
            <a:endParaRPr lang="en-US" altLang="zh-CN" sz="1000" b="1" dirty="0" smtClean="0">
              <a:latin typeface="华文楷体"/>
              <a:ea typeface="华文楷体"/>
              <a:cs typeface="华文楷体"/>
            </a:endParaRPr>
          </a:p>
          <a:p>
            <a:pPr>
              <a:lnSpc>
                <a:spcPct val="120000"/>
              </a:lnSpc>
            </a:pPr>
            <a:r>
              <a:rPr lang="zh-CN" altLang="en-US" sz="2400" b="1" dirty="0" smtClean="0">
                <a:latin typeface="华文楷体"/>
                <a:ea typeface="华文楷体"/>
                <a:cs typeface="华文楷体"/>
              </a:rPr>
              <a:t>取得瞩目成就：理论，</a:t>
            </a:r>
            <a:r>
              <a:rPr lang="en-US" altLang="zh-CN" sz="2400" b="1" dirty="0" smtClean="0">
                <a:latin typeface="华文楷体"/>
                <a:ea typeface="华文楷体"/>
                <a:cs typeface="华文楷体"/>
              </a:rPr>
              <a:t>BESIII, DAMPE, </a:t>
            </a:r>
            <a:r>
              <a:rPr lang="en-US" altLang="zh-CN" sz="2400" b="1" dirty="0" err="1" smtClean="0">
                <a:latin typeface="华文楷体"/>
                <a:ea typeface="华文楷体"/>
                <a:cs typeface="华文楷体"/>
              </a:rPr>
              <a:t>Dayabay</a:t>
            </a:r>
            <a:r>
              <a:rPr lang="en-US" altLang="zh-CN" sz="2400" b="1" dirty="0" smtClean="0">
                <a:latin typeface="华文楷体"/>
                <a:ea typeface="华文楷体"/>
                <a:cs typeface="华文楷体"/>
              </a:rPr>
              <a:t>, CJPL, LHC, Belle…</a:t>
            </a:r>
          </a:p>
          <a:p>
            <a:pPr marL="0" indent="0">
              <a:lnSpc>
                <a:spcPct val="120000"/>
              </a:lnSpc>
              <a:buNone/>
            </a:pPr>
            <a:endParaRPr lang="en-US" altLang="zh-CN" sz="1000" b="1" dirty="0" smtClean="0">
              <a:latin typeface="华文楷体"/>
              <a:ea typeface="华文楷体"/>
              <a:cs typeface="华文楷体"/>
            </a:endParaRPr>
          </a:p>
          <a:p>
            <a:pPr>
              <a:lnSpc>
                <a:spcPct val="120000"/>
              </a:lnSpc>
            </a:pPr>
            <a:r>
              <a:rPr lang="zh-CN" altLang="en-US" sz="2400" b="1" dirty="0" smtClean="0">
                <a:latin typeface="华文楷体"/>
                <a:ea typeface="华文楷体"/>
                <a:cs typeface="华文楷体"/>
              </a:rPr>
              <a:t>新项目进展可喜</a:t>
            </a:r>
            <a:r>
              <a:rPr lang="zh-CN" altLang="en-US" sz="2400" b="1" dirty="0">
                <a:latin typeface="华文楷体"/>
                <a:ea typeface="华文楷体"/>
                <a:cs typeface="华文楷体"/>
              </a:rPr>
              <a:t>：</a:t>
            </a:r>
            <a:r>
              <a:rPr lang="en-US" altLang="zh-CN" sz="2400" b="1" dirty="0" smtClean="0">
                <a:latin typeface="华文楷体"/>
                <a:ea typeface="华文楷体"/>
                <a:cs typeface="华文楷体"/>
              </a:rPr>
              <a:t> JUNO, LHAASO</a:t>
            </a:r>
            <a:r>
              <a:rPr lang="mr-IN" altLang="zh-CN" sz="2400" b="1" dirty="0" smtClean="0">
                <a:latin typeface="华文楷体"/>
                <a:ea typeface="华文楷体"/>
                <a:cs typeface="华文楷体"/>
              </a:rPr>
              <a:t>…</a:t>
            </a:r>
            <a:endParaRPr lang="en-US" altLang="zh-CN" sz="2400" b="1" dirty="0" smtClean="0">
              <a:latin typeface="华文楷体"/>
              <a:ea typeface="华文楷体"/>
              <a:cs typeface="华文楷体"/>
            </a:endParaRPr>
          </a:p>
          <a:p>
            <a:pPr marL="0" indent="0">
              <a:lnSpc>
                <a:spcPct val="120000"/>
              </a:lnSpc>
              <a:buNone/>
            </a:pPr>
            <a:endParaRPr lang="en-US" altLang="zh-CN" sz="1000" b="1" dirty="0" smtClean="0">
              <a:latin typeface="华文楷体"/>
              <a:ea typeface="华文楷体"/>
              <a:cs typeface="华文楷体"/>
            </a:endParaRPr>
          </a:p>
          <a:p>
            <a:pPr>
              <a:lnSpc>
                <a:spcPct val="120000"/>
              </a:lnSpc>
            </a:pPr>
            <a:r>
              <a:rPr lang="zh-CN" altLang="en-US" sz="2400" b="1" dirty="0" smtClean="0">
                <a:latin typeface="华文楷体"/>
                <a:ea typeface="华文楷体"/>
                <a:cs typeface="华文楷体"/>
              </a:rPr>
              <a:t>将来项目的可行性或预研开局艰难，但有良好的起色：</a:t>
            </a:r>
            <a:endParaRPr lang="en-US" altLang="zh-CN" sz="2400" b="1" dirty="0" smtClean="0">
              <a:latin typeface="华文楷体"/>
              <a:ea typeface="华文楷体"/>
              <a:cs typeface="华文楷体"/>
            </a:endParaRPr>
          </a:p>
          <a:p>
            <a:pPr marL="0" indent="0">
              <a:lnSpc>
                <a:spcPct val="120000"/>
              </a:lnSpc>
              <a:buNone/>
            </a:pPr>
            <a:r>
              <a:rPr lang="en-US" sz="2400" b="1" dirty="0">
                <a:latin typeface="华文楷体"/>
                <a:ea typeface="华文楷体"/>
                <a:cs typeface="华文楷体"/>
              </a:rPr>
              <a:t> </a:t>
            </a:r>
            <a:r>
              <a:rPr lang="en-US" sz="2400" b="1" dirty="0" smtClean="0">
                <a:latin typeface="华文楷体"/>
                <a:ea typeface="华文楷体"/>
                <a:cs typeface="华文楷体"/>
              </a:rPr>
              <a:t>    </a:t>
            </a:r>
            <a:r>
              <a:rPr lang="en-US" altLang="zh-CN" sz="2400" b="1" dirty="0" smtClean="0">
                <a:latin typeface="华文楷体"/>
                <a:ea typeface="华文楷体"/>
                <a:cs typeface="华文楷体"/>
              </a:rPr>
              <a:t>CEPC (+ZF</a:t>
            </a:r>
            <a:r>
              <a:rPr lang="en-US" altLang="zh-CN" sz="2400" b="1" dirty="0">
                <a:latin typeface="华文楷体"/>
                <a:ea typeface="华文楷体"/>
                <a:cs typeface="华文楷体"/>
              </a:rPr>
              <a:t>)</a:t>
            </a:r>
            <a:r>
              <a:rPr lang="en-US" altLang="zh-CN" sz="2400" b="1" dirty="0" smtClean="0">
                <a:latin typeface="华文楷体"/>
                <a:ea typeface="华文楷体"/>
                <a:cs typeface="华文楷体"/>
              </a:rPr>
              <a:t>, HIEPA</a:t>
            </a:r>
            <a:r>
              <a:rPr lang="zh-CN" altLang="en-US" sz="2400" b="1" dirty="0" smtClean="0">
                <a:latin typeface="华文楷体"/>
                <a:ea typeface="华文楷体"/>
                <a:cs typeface="华文楷体"/>
              </a:rPr>
              <a:t>。</a:t>
            </a:r>
            <a:endParaRPr lang="en-US" altLang="zh-CN" sz="2400" b="1" dirty="0">
              <a:latin typeface="华文楷体"/>
              <a:ea typeface="华文楷体"/>
              <a:cs typeface="华文楷体"/>
            </a:endParaRPr>
          </a:p>
          <a:p>
            <a:pPr marL="0" indent="0">
              <a:lnSpc>
                <a:spcPct val="120000"/>
              </a:lnSpc>
              <a:buNone/>
            </a:pPr>
            <a:endParaRPr lang="en-US" altLang="zh-CN" sz="1000" b="1" dirty="0" smtClean="0">
              <a:latin typeface="华文楷体"/>
              <a:ea typeface="华文楷体"/>
              <a:cs typeface="华文楷体"/>
            </a:endParaRPr>
          </a:p>
          <a:p>
            <a:pPr>
              <a:lnSpc>
                <a:spcPct val="120000"/>
              </a:lnSpc>
            </a:pPr>
            <a:r>
              <a:rPr lang="zh-CN" altLang="en-US" sz="2400" b="1" dirty="0" smtClean="0">
                <a:latin typeface="华文楷体"/>
                <a:ea typeface="华文楷体"/>
                <a:cs typeface="华文楷体"/>
              </a:rPr>
              <a:t>处在高能物理发展的关键时刻</a:t>
            </a:r>
            <a:r>
              <a:rPr lang="zh-CN" altLang="zh-CN" sz="2400" b="1" dirty="0" smtClean="0">
                <a:latin typeface="华文楷体"/>
                <a:ea typeface="华文楷体"/>
                <a:cs typeface="华文楷体"/>
              </a:rPr>
              <a:t>。</a:t>
            </a:r>
            <a:r>
              <a:rPr lang="zh-CN" altLang="en-US" sz="2400" b="1" dirty="0" smtClean="0">
                <a:latin typeface="华文楷体"/>
                <a:ea typeface="华文楷体"/>
                <a:cs typeface="华文楷体"/>
              </a:rPr>
              <a:t>道路曲折，前途光明。</a:t>
            </a:r>
            <a:endParaRPr lang="en-US" altLang="zh-CN" sz="2400" b="1" dirty="0" smtClean="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53</a:t>
            </a:fld>
            <a:endParaRPr lang="en-US" dirty="0"/>
          </a:p>
        </p:txBody>
      </p:sp>
    </p:spTree>
    <p:extLst>
      <p:ext uri="{BB962C8B-B14F-4D97-AF65-F5344CB8AC3E}">
        <p14:creationId xmlns:p14="http://schemas.microsoft.com/office/powerpoint/2010/main" val="4476605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Extra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973300C-797F-D148-A78D-320196FBAF04}" type="slidenum">
              <a:rPr lang="en-US" smtClean="0"/>
              <a:t>54</a:t>
            </a:fld>
            <a:endParaRPr lang="en-US"/>
          </a:p>
        </p:txBody>
      </p:sp>
    </p:spTree>
    <p:extLst>
      <p:ext uri="{BB962C8B-B14F-4D97-AF65-F5344CB8AC3E}">
        <p14:creationId xmlns:p14="http://schemas.microsoft.com/office/powerpoint/2010/main" val="21213093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China </a:t>
            </a:r>
            <a:r>
              <a:rPr lang="en-US" b="1" dirty="0" err="1" smtClean="0"/>
              <a:t>Jingping</a:t>
            </a:r>
            <a:r>
              <a:rPr lang="en-US" b="1" dirty="0" smtClean="0"/>
              <a:t> Underground Laboratory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6</a:t>
            </a:fld>
            <a:endParaRPr lang="en-US"/>
          </a:p>
        </p:txBody>
      </p:sp>
      <p:pic>
        <p:nvPicPr>
          <p:cNvPr id="5" name="Picture 4"/>
          <p:cNvPicPr>
            <a:picLocks noChangeAspect="1"/>
          </p:cNvPicPr>
          <p:nvPr/>
        </p:nvPicPr>
        <p:blipFill>
          <a:blip r:embed="rId3"/>
          <a:stretch>
            <a:fillRect/>
          </a:stretch>
        </p:blipFill>
        <p:spPr>
          <a:xfrm>
            <a:off x="4344857" y="974903"/>
            <a:ext cx="4827217" cy="5844613"/>
          </a:xfrm>
          <a:prstGeom prst="rect">
            <a:avLst/>
          </a:prstGeom>
        </p:spPr>
      </p:pic>
      <p:pic>
        <p:nvPicPr>
          <p:cNvPr id="6" name="Picture 5"/>
          <p:cNvPicPr>
            <a:picLocks noChangeAspect="1"/>
          </p:cNvPicPr>
          <p:nvPr/>
        </p:nvPicPr>
        <p:blipFill>
          <a:blip r:embed="rId4"/>
          <a:stretch>
            <a:fillRect/>
          </a:stretch>
        </p:blipFill>
        <p:spPr>
          <a:xfrm>
            <a:off x="30907" y="974903"/>
            <a:ext cx="4251210" cy="3893435"/>
          </a:xfrm>
          <a:prstGeom prst="rect">
            <a:avLst/>
          </a:prstGeom>
        </p:spPr>
      </p:pic>
      <p:sp>
        <p:nvSpPr>
          <p:cNvPr id="7" name="TextBox 6"/>
          <p:cNvSpPr txBox="1"/>
          <p:nvPr/>
        </p:nvSpPr>
        <p:spPr>
          <a:xfrm>
            <a:off x="282241" y="4971357"/>
            <a:ext cx="3659976" cy="1384995"/>
          </a:xfrm>
          <a:prstGeom prst="rect">
            <a:avLst/>
          </a:prstGeom>
          <a:noFill/>
        </p:spPr>
        <p:txBody>
          <a:bodyPr wrap="none" rtlCol="0">
            <a:spAutoFit/>
          </a:bodyPr>
          <a:lstStyle/>
          <a:p>
            <a:pPr marL="457200" indent="-457200">
              <a:buFont typeface="Arial"/>
              <a:buChar char="•"/>
            </a:pPr>
            <a:r>
              <a:rPr lang="en-US" sz="2800" dirty="0" smtClean="0"/>
              <a:t>Deepest in the world</a:t>
            </a:r>
          </a:p>
          <a:p>
            <a:r>
              <a:rPr lang="en-US" sz="2800" dirty="0"/>
              <a:t> </a:t>
            </a:r>
            <a:r>
              <a:rPr lang="en-US" sz="2800" dirty="0" smtClean="0"/>
              <a:t>     1 </a:t>
            </a:r>
            <a:r>
              <a:rPr lang="en-US" sz="2800" dirty="0" smtClean="0">
                <a:latin typeface="Symbol" charset="2"/>
                <a:cs typeface="Symbol" charset="2"/>
              </a:rPr>
              <a:t>m</a:t>
            </a:r>
            <a:r>
              <a:rPr lang="en-US" sz="2800" dirty="0" smtClean="0"/>
              <a:t>/week/m</a:t>
            </a:r>
            <a:r>
              <a:rPr lang="en-US" sz="2800" baseline="30000" dirty="0" smtClean="0"/>
              <a:t>2</a:t>
            </a:r>
            <a:r>
              <a:rPr lang="en-US" sz="2800" dirty="0" smtClean="0"/>
              <a:t> </a:t>
            </a:r>
            <a:endParaRPr lang="en-US" sz="1000" dirty="0" smtClean="0"/>
          </a:p>
          <a:p>
            <a:pPr marL="457200" indent="-457200">
              <a:buFont typeface="Arial"/>
              <a:buChar char="•"/>
            </a:pPr>
            <a:r>
              <a:rPr lang="en-US" sz="2800" dirty="0" smtClean="0"/>
              <a:t>Horizon access </a:t>
            </a:r>
            <a:endParaRPr lang="en-US" sz="2800" dirty="0"/>
          </a:p>
        </p:txBody>
      </p:sp>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4110" y="974903"/>
            <a:ext cx="5078180" cy="2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948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21" y="-1667"/>
            <a:ext cx="9030279" cy="914400"/>
          </a:xfrm>
        </p:spPr>
        <p:txBody>
          <a:bodyPr>
            <a:normAutofit/>
          </a:bodyPr>
          <a:lstStyle/>
          <a:p>
            <a:r>
              <a:rPr lang="en-US" altLang="zh-CN" dirty="0" smtClean="0">
                <a:solidFill>
                  <a:srgbClr val="FF0000"/>
                </a:solidFill>
                <a:cs typeface="方正兰亭黑_GBK"/>
              </a:rPr>
              <a:t>C</a:t>
            </a:r>
            <a:r>
              <a:rPr lang="en-US" altLang="zh-CN" dirty="0" smtClean="0">
                <a:cs typeface="方正兰亭黑_GBK"/>
              </a:rPr>
              <a:t>hina </a:t>
            </a:r>
            <a:r>
              <a:rPr lang="en-US" altLang="zh-CN" dirty="0">
                <a:solidFill>
                  <a:srgbClr val="FF0000"/>
                </a:solidFill>
                <a:cs typeface="方正兰亭黑_GBK"/>
              </a:rPr>
              <a:t>D</a:t>
            </a:r>
            <a:r>
              <a:rPr lang="en-US" altLang="zh-CN" dirty="0">
                <a:cs typeface="方正兰亭黑_GBK"/>
              </a:rPr>
              <a:t>ark matter </a:t>
            </a:r>
            <a:r>
              <a:rPr lang="en-US" altLang="zh-CN" dirty="0" err="1" smtClean="0">
                <a:solidFill>
                  <a:srgbClr val="FF0000"/>
                </a:solidFill>
                <a:cs typeface="方正兰亭黑_GBK"/>
              </a:rPr>
              <a:t>EX</a:t>
            </a:r>
            <a:r>
              <a:rPr lang="en-US" altLang="zh-CN" dirty="0" err="1" smtClean="0">
                <a:cs typeface="方正兰亭黑_GBK"/>
              </a:rPr>
              <a:t>periment</a:t>
            </a:r>
            <a:r>
              <a:rPr lang="en-US" altLang="zh-CN" dirty="0" smtClean="0">
                <a:cs typeface="方正兰亭黑_GBK"/>
              </a:rPr>
              <a:t>(CEDX) </a:t>
            </a:r>
            <a:endParaRPr lang="en-US" dirty="0"/>
          </a:p>
        </p:txBody>
      </p:sp>
      <p:sp>
        <p:nvSpPr>
          <p:cNvPr id="3" name="内容占位符 2"/>
          <p:cNvSpPr>
            <a:spLocks noGrp="1"/>
          </p:cNvSpPr>
          <p:nvPr>
            <p:ph idx="1"/>
          </p:nvPr>
        </p:nvSpPr>
        <p:spPr>
          <a:xfrm>
            <a:off x="455234" y="1162304"/>
            <a:ext cx="6097966" cy="4610644"/>
          </a:xfrm>
        </p:spPr>
        <p:txBody>
          <a:bodyPr>
            <a:normAutofit fontScale="92500" lnSpcReduction="10000"/>
          </a:bodyPr>
          <a:lstStyle/>
          <a:p>
            <a:pPr marL="68580" indent="0">
              <a:lnSpc>
                <a:spcPct val="120000"/>
              </a:lnSpc>
              <a:buNone/>
            </a:pPr>
            <a:r>
              <a:rPr lang="zh-CN" altLang="en-US" dirty="0" smtClean="0">
                <a:latin typeface="华文楷体"/>
                <a:ea typeface="华文楷体"/>
                <a:cs typeface="华文楷体"/>
              </a:rPr>
              <a:t>清华、川大、南开、原子能院、北师大、雅砻水电等</a:t>
            </a:r>
            <a:endParaRPr lang="en-US" altLang="zh-CN" dirty="0" smtClean="0">
              <a:latin typeface="华文楷体"/>
              <a:ea typeface="华文楷体"/>
              <a:cs typeface="华文楷体"/>
            </a:endParaRPr>
          </a:p>
          <a:p>
            <a:pPr>
              <a:lnSpc>
                <a:spcPct val="120000"/>
              </a:lnSpc>
            </a:pPr>
            <a:r>
              <a:rPr lang="en-US" altLang="zh-CN" dirty="0" smtClean="0">
                <a:latin typeface="华文楷体"/>
                <a:ea typeface="华文楷体"/>
                <a:cs typeface="华文楷体"/>
              </a:rPr>
              <a:t>CDEX-1</a:t>
            </a:r>
            <a:r>
              <a:rPr lang="zh-CN" altLang="en-US" dirty="0" smtClean="0">
                <a:latin typeface="华文楷体"/>
                <a:ea typeface="华文楷体"/>
                <a:cs typeface="华文楷体"/>
              </a:rPr>
              <a:t>：</a:t>
            </a:r>
            <a:r>
              <a:rPr lang="en-US" altLang="zh-CN" dirty="0" smtClean="0">
                <a:solidFill>
                  <a:srgbClr val="FF0000"/>
                </a:solidFill>
                <a:latin typeface="华文楷体"/>
                <a:ea typeface="华文楷体"/>
                <a:cs typeface="华文楷体"/>
              </a:rPr>
              <a:t>1</a:t>
            </a:r>
            <a:r>
              <a:rPr lang="zh-CN" altLang="en-US" dirty="0" smtClean="0">
                <a:latin typeface="华文楷体"/>
                <a:ea typeface="华文楷体"/>
                <a:cs typeface="华文楷体"/>
              </a:rPr>
              <a:t>公斤级</a:t>
            </a:r>
            <a:r>
              <a:rPr lang="en-US" altLang="zh-CN" dirty="0" err="1" smtClean="0">
                <a:latin typeface="华文楷体"/>
                <a:ea typeface="华文楷体"/>
                <a:cs typeface="华文楷体"/>
              </a:rPr>
              <a:t>HP</a:t>
            </a:r>
            <a:r>
              <a:rPr lang="en-US" altLang="zh-CN" dirty="0" err="1" smtClean="0">
                <a:solidFill>
                  <a:srgbClr val="FF0000"/>
                </a:solidFill>
                <a:latin typeface="华文楷体"/>
                <a:ea typeface="华文楷体"/>
                <a:cs typeface="华文楷体"/>
              </a:rPr>
              <a:t>Ge</a:t>
            </a:r>
            <a:r>
              <a:rPr lang="zh-CN" altLang="en-US" dirty="0" smtClean="0">
                <a:latin typeface="华文楷体"/>
                <a:ea typeface="华文楷体"/>
                <a:cs typeface="华文楷体"/>
              </a:rPr>
              <a:t>探测器</a:t>
            </a:r>
            <a:endParaRPr lang="en-US" altLang="zh-CN" dirty="0" smtClean="0">
              <a:latin typeface="华文楷体"/>
              <a:ea typeface="华文楷体"/>
              <a:cs typeface="华文楷体"/>
            </a:endParaRPr>
          </a:p>
          <a:p>
            <a:pPr>
              <a:lnSpc>
                <a:spcPct val="120000"/>
              </a:lnSpc>
            </a:pPr>
            <a:r>
              <a:rPr lang="en-US" altLang="zh-CN" dirty="0" smtClean="0">
                <a:latin typeface="华文楷体"/>
                <a:ea typeface="华文楷体"/>
                <a:cs typeface="华文楷体"/>
              </a:rPr>
              <a:t>CDEX-10</a:t>
            </a:r>
            <a:r>
              <a:rPr lang="zh-CN" altLang="en-US" dirty="0" smtClean="0">
                <a:latin typeface="华文楷体"/>
                <a:ea typeface="华文楷体"/>
                <a:cs typeface="华文楷体"/>
              </a:rPr>
              <a:t>：</a:t>
            </a:r>
            <a:r>
              <a:rPr lang="en-US" altLang="zh-CN" dirty="0" smtClean="0">
                <a:solidFill>
                  <a:srgbClr val="FF0000"/>
                </a:solidFill>
                <a:latin typeface="华文楷体"/>
                <a:ea typeface="华文楷体"/>
                <a:cs typeface="华文楷体"/>
              </a:rPr>
              <a:t>10</a:t>
            </a:r>
            <a:r>
              <a:rPr lang="zh-CN" altLang="en-US" dirty="0" smtClean="0">
                <a:latin typeface="华文楷体"/>
                <a:ea typeface="华文楷体"/>
                <a:cs typeface="华文楷体"/>
              </a:rPr>
              <a:t>公斤级</a:t>
            </a:r>
            <a:r>
              <a:rPr lang="en-US" altLang="zh-CN" dirty="0" err="1" smtClean="0">
                <a:latin typeface="华文楷体"/>
                <a:ea typeface="华文楷体"/>
                <a:cs typeface="华文楷体"/>
              </a:rPr>
              <a:t>HPGe</a:t>
            </a:r>
            <a:r>
              <a:rPr lang="zh-CN" altLang="en-US" dirty="0">
                <a:latin typeface="华文楷体"/>
                <a:ea typeface="华文楷体"/>
                <a:cs typeface="华文楷体"/>
              </a:rPr>
              <a:t>阵</a:t>
            </a:r>
            <a:r>
              <a:rPr lang="zh-CN" altLang="en-US" dirty="0" smtClean="0">
                <a:latin typeface="华文楷体"/>
                <a:ea typeface="华文楷体"/>
                <a:cs typeface="华文楷体"/>
              </a:rPr>
              <a:t>列</a:t>
            </a:r>
            <a:endParaRPr lang="en-US" altLang="zh-CN" dirty="0" smtClean="0">
              <a:latin typeface="华文楷体"/>
              <a:ea typeface="华文楷体"/>
              <a:cs typeface="华文楷体"/>
            </a:endParaRPr>
          </a:p>
          <a:p>
            <a:pPr>
              <a:lnSpc>
                <a:spcPct val="120000"/>
              </a:lnSpc>
            </a:pPr>
            <a:r>
              <a:rPr lang="en-US" altLang="zh-CN" dirty="0" smtClean="0">
                <a:latin typeface="华文楷体"/>
                <a:ea typeface="华文楷体"/>
                <a:cs typeface="华文楷体"/>
              </a:rPr>
              <a:t>CDEX-10X</a:t>
            </a:r>
            <a:r>
              <a:rPr lang="zh-CN" altLang="en-US" dirty="0" smtClean="0">
                <a:latin typeface="华文楷体"/>
                <a:ea typeface="华文楷体"/>
                <a:cs typeface="华文楷体"/>
              </a:rPr>
              <a:t>：数十公斤级，自行生长</a:t>
            </a:r>
            <a:r>
              <a:rPr lang="en-US" altLang="zh-CN" dirty="0" smtClean="0">
                <a:latin typeface="华文楷体"/>
                <a:ea typeface="华文楷体"/>
                <a:cs typeface="华文楷体"/>
              </a:rPr>
              <a:t>Ge</a:t>
            </a:r>
            <a:r>
              <a:rPr lang="zh-CN" altLang="en-US" dirty="0" smtClean="0">
                <a:latin typeface="华文楷体"/>
                <a:ea typeface="华文楷体"/>
                <a:cs typeface="华文楷体"/>
              </a:rPr>
              <a:t>晶体</a:t>
            </a:r>
            <a:endParaRPr lang="en-US" altLang="zh-CN" dirty="0" smtClean="0">
              <a:latin typeface="华文楷体"/>
              <a:ea typeface="华文楷体"/>
              <a:cs typeface="华文楷体"/>
            </a:endParaRPr>
          </a:p>
          <a:p>
            <a:pPr>
              <a:lnSpc>
                <a:spcPct val="120000"/>
              </a:lnSpc>
            </a:pPr>
            <a:r>
              <a:rPr lang="en-US" altLang="zh-CN" dirty="0" smtClean="0">
                <a:latin typeface="华文楷体"/>
                <a:ea typeface="华文楷体"/>
                <a:cs typeface="华文楷体"/>
              </a:rPr>
              <a:t>CDEX-1T</a:t>
            </a:r>
            <a:r>
              <a:rPr lang="zh-CN" altLang="en-US" dirty="0" smtClean="0">
                <a:latin typeface="华文楷体"/>
                <a:ea typeface="华文楷体"/>
                <a:cs typeface="华文楷体"/>
              </a:rPr>
              <a:t>：</a:t>
            </a:r>
            <a:r>
              <a:rPr lang="zh-CN" altLang="en-US" dirty="0" smtClean="0">
                <a:solidFill>
                  <a:srgbClr val="FF0000"/>
                </a:solidFill>
                <a:latin typeface="华文楷体"/>
                <a:ea typeface="华文楷体"/>
                <a:cs typeface="华文楷体"/>
              </a:rPr>
              <a:t>吨</a:t>
            </a:r>
            <a:r>
              <a:rPr lang="zh-CN" altLang="en-US" dirty="0" smtClean="0">
                <a:latin typeface="华文楷体"/>
                <a:ea typeface="华文楷体"/>
                <a:cs typeface="华文楷体"/>
              </a:rPr>
              <a:t>级多功能实验</a:t>
            </a:r>
            <a:r>
              <a:rPr lang="en-US" altLang="zh-CN" dirty="0" smtClean="0">
                <a:latin typeface="华文楷体"/>
                <a:ea typeface="华文楷体"/>
                <a:cs typeface="华文楷体"/>
              </a:rPr>
              <a:t>(</a:t>
            </a:r>
            <a:r>
              <a:rPr lang="en-US" altLang="zh-CN" dirty="0" smtClean="0">
                <a:solidFill>
                  <a:srgbClr val="FF0000"/>
                </a:solidFill>
                <a:latin typeface="华文楷体"/>
                <a:ea typeface="华文楷体"/>
                <a:cs typeface="华文楷体"/>
              </a:rPr>
              <a:t>DM</a:t>
            </a:r>
            <a:r>
              <a:rPr lang="en-US" altLang="zh-CN" dirty="0" smtClean="0">
                <a:latin typeface="华文楷体"/>
                <a:ea typeface="华文楷体"/>
                <a:cs typeface="华文楷体"/>
              </a:rPr>
              <a:t>, </a:t>
            </a:r>
            <a:r>
              <a:rPr lang="en-US" altLang="zh-CN" dirty="0" smtClean="0">
                <a:solidFill>
                  <a:srgbClr val="FF0000"/>
                </a:solidFill>
                <a:latin typeface="Symbol" charset="2"/>
                <a:ea typeface="华文楷体"/>
                <a:cs typeface="Symbol" charset="2"/>
              </a:rPr>
              <a:t>0n2b</a:t>
            </a:r>
            <a:r>
              <a:rPr lang="en-US" altLang="zh-CN" dirty="0" smtClean="0">
                <a:latin typeface="华文楷体"/>
                <a:ea typeface="华文楷体"/>
                <a:cs typeface="华文楷体"/>
              </a:rPr>
              <a:t>)</a:t>
            </a:r>
          </a:p>
        </p:txBody>
      </p:sp>
      <p:sp>
        <p:nvSpPr>
          <p:cNvPr id="5" name="灯片编号占位符 4"/>
          <p:cNvSpPr>
            <a:spLocks noGrp="1"/>
          </p:cNvSpPr>
          <p:nvPr>
            <p:ph type="sldNum" sz="quarter" idx="12"/>
          </p:nvPr>
        </p:nvSpPr>
        <p:spPr/>
        <p:txBody>
          <a:bodyPr/>
          <a:lstStyle/>
          <a:p>
            <a:fld id="{1AD93096-5B34-4342-9326-69289CEAE4C2}" type="slidenum">
              <a:rPr lang="en-US" altLang="zh-CN" smtClean="0">
                <a:solidFill>
                  <a:srgbClr val="D6ECFF"/>
                </a:solidFill>
              </a:rPr>
              <a:pPr/>
              <a:t>7</a:t>
            </a:fld>
            <a:endParaRPr lang="en-US" altLang="en-US">
              <a:solidFill>
                <a:srgbClr val="D6ECFF"/>
              </a:solidFill>
            </a:endParaRPr>
          </a:p>
        </p:txBody>
      </p:sp>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2280" y="2733401"/>
            <a:ext cx="2329119" cy="189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274" y="919157"/>
            <a:ext cx="2295526" cy="189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2280" y="4702694"/>
            <a:ext cx="2329119" cy="2155311"/>
          </a:xfrm>
          <a:prstGeom prst="rect">
            <a:avLst/>
          </a:prstGeom>
        </p:spPr>
      </p:pic>
    </p:spTree>
    <p:extLst>
      <p:ext uri="{BB962C8B-B14F-4D97-AF65-F5344CB8AC3E}">
        <p14:creationId xmlns:p14="http://schemas.microsoft.com/office/powerpoint/2010/main" val="42432270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Recent Results from CEDX</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8</a:t>
            </a:fld>
            <a:endParaRPr lang="en-US"/>
          </a:p>
        </p:txBody>
      </p:sp>
      <p:pic>
        <p:nvPicPr>
          <p:cNvPr id="5" name="图片 13"/>
          <p:cNvPicPr>
            <a:picLocks noChangeAspect="1"/>
          </p:cNvPicPr>
          <p:nvPr/>
        </p:nvPicPr>
        <p:blipFill>
          <a:blip r:embed="rId2"/>
          <a:stretch>
            <a:fillRect/>
          </a:stretch>
        </p:blipFill>
        <p:spPr>
          <a:xfrm>
            <a:off x="81715" y="1099356"/>
            <a:ext cx="4677700" cy="3848565"/>
          </a:xfrm>
          <a:prstGeom prst="rect">
            <a:avLst/>
          </a:prstGeom>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535" y="1099356"/>
            <a:ext cx="4334828" cy="380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496562" y="3757414"/>
            <a:ext cx="1264213" cy="369332"/>
          </a:xfrm>
          <a:prstGeom prst="rect">
            <a:avLst/>
          </a:prstGeom>
          <a:noFill/>
        </p:spPr>
        <p:txBody>
          <a:bodyPr wrap="none" rtlCol="0">
            <a:spAutoFit/>
          </a:bodyPr>
          <a:lstStyle/>
          <a:p>
            <a:r>
              <a:rPr lang="en-US" dirty="0" smtClean="0"/>
              <a:t>CEDX: 2017</a:t>
            </a:r>
            <a:endParaRPr lang="en-US" dirty="0"/>
          </a:p>
        </p:txBody>
      </p:sp>
    </p:spTree>
    <p:extLst>
      <p:ext uri="{BB962C8B-B14F-4D97-AF65-F5344CB8AC3E}">
        <p14:creationId xmlns:p14="http://schemas.microsoft.com/office/powerpoint/2010/main" val="40783056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800" b="1" dirty="0" err="1" smtClean="0">
                <a:solidFill>
                  <a:srgbClr val="FF0000"/>
                </a:solidFill>
              </a:rPr>
              <a:t>PandaX</a:t>
            </a:r>
            <a:r>
              <a:rPr lang="en-US" altLang="zh-CN" sz="2800" b="1" dirty="0">
                <a:solidFill>
                  <a:srgbClr val="FF0000"/>
                </a:solidFill>
              </a:rPr>
              <a:t>: P</a:t>
            </a:r>
            <a:r>
              <a:rPr lang="en-US" altLang="zh-CN" sz="2800" b="1" dirty="0" smtClean="0"/>
              <a:t>article </a:t>
            </a:r>
            <a:r>
              <a:rPr lang="en-US" altLang="zh-CN" sz="2800" b="1" dirty="0" smtClean="0">
                <a:solidFill>
                  <a:srgbClr val="FF0000"/>
                </a:solidFill>
              </a:rPr>
              <a:t>and A</a:t>
            </a:r>
            <a:r>
              <a:rPr lang="en-US" altLang="zh-CN" sz="2800" b="1" dirty="0" smtClean="0"/>
              <a:t>strophysical </a:t>
            </a:r>
            <a:r>
              <a:rPr lang="en-US" altLang="zh-CN" sz="2800" b="1" dirty="0" smtClean="0">
                <a:solidFill>
                  <a:srgbClr val="FF0000"/>
                </a:solidFill>
              </a:rPr>
              <a:t>X</a:t>
            </a:r>
            <a:r>
              <a:rPr lang="en-US" altLang="zh-CN" sz="2800" b="1" dirty="0" smtClean="0"/>
              <a:t>eon Experiment</a:t>
            </a:r>
            <a:endParaRPr lang="en-US" sz="2800" b="1" dirty="0"/>
          </a:p>
        </p:txBody>
      </p:sp>
      <p:sp>
        <p:nvSpPr>
          <p:cNvPr id="3" name="内容占位符 2"/>
          <p:cNvSpPr>
            <a:spLocks noGrp="1"/>
          </p:cNvSpPr>
          <p:nvPr>
            <p:ph idx="1"/>
          </p:nvPr>
        </p:nvSpPr>
        <p:spPr>
          <a:xfrm>
            <a:off x="474456" y="1090137"/>
            <a:ext cx="8253093" cy="968772"/>
          </a:xfrm>
        </p:spPr>
        <p:txBody>
          <a:bodyPr>
            <a:normAutofit/>
          </a:bodyPr>
          <a:lstStyle/>
          <a:p>
            <a:pPr marL="411480"/>
            <a:r>
              <a:rPr lang="en-US" altLang="zh-CN" sz="2400" b="1" dirty="0" smtClean="0">
                <a:latin typeface="+mj-lt"/>
              </a:rPr>
              <a:t>Search for </a:t>
            </a:r>
            <a:r>
              <a:rPr lang="en-US" altLang="zh-CN" sz="2400" b="1" dirty="0" smtClean="0">
                <a:solidFill>
                  <a:srgbClr val="FF0000"/>
                </a:solidFill>
                <a:latin typeface="+mj-lt"/>
              </a:rPr>
              <a:t>DM</a:t>
            </a:r>
            <a:r>
              <a:rPr lang="en-US" altLang="zh-CN" sz="2400" b="1" dirty="0" smtClean="0">
                <a:latin typeface="+mj-lt"/>
              </a:rPr>
              <a:t> and </a:t>
            </a:r>
            <a:r>
              <a:rPr lang="en-US" altLang="zh-CN" sz="2400" b="1" dirty="0" err="1" smtClean="0">
                <a:latin typeface="+mj-lt"/>
              </a:rPr>
              <a:t>neutrinoless</a:t>
            </a:r>
            <a:r>
              <a:rPr lang="en-US" altLang="zh-CN" sz="2400" b="1" dirty="0" smtClean="0">
                <a:latin typeface="+mj-lt"/>
              </a:rPr>
              <a:t> double beta decays (</a:t>
            </a:r>
            <a:r>
              <a:rPr lang="en-US" altLang="zh-CN" sz="2400" b="1" dirty="0" smtClean="0">
                <a:solidFill>
                  <a:srgbClr val="FF0000"/>
                </a:solidFill>
                <a:latin typeface="+mj-lt"/>
              </a:rPr>
              <a:t>0</a:t>
            </a:r>
            <a:r>
              <a:rPr lang="en-US" altLang="zh-CN" sz="2400" b="1" dirty="0" smtClean="0">
                <a:solidFill>
                  <a:srgbClr val="FF0000"/>
                </a:solidFill>
                <a:latin typeface="Symbol" charset="2"/>
                <a:cs typeface="Symbol" charset="2"/>
              </a:rPr>
              <a:t>n</a:t>
            </a:r>
            <a:r>
              <a:rPr lang="en-US" altLang="zh-CN" sz="2400" b="1" dirty="0" smtClean="0">
                <a:solidFill>
                  <a:srgbClr val="FF0000"/>
                </a:solidFill>
                <a:latin typeface="+mj-lt"/>
              </a:rPr>
              <a:t>2</a:t>
            </a:r>
            <a:r>
              <a:rPr lang="en-US" altLang="zh-CN" sz="2400" b="1" dirty="0" smtClean="0">
                <a:solidFill>
                  <a:srgbClr val="FF0000"/>
                </a:solidFill>
                <a:latin typeface="Symbol" charset="2"/>
                <a:cs typeface="Symbol" charset="2"/>
              </a:rPr>
              <a:t>b</a:t>
            </a:r>
            <a:r>
              <a:rPr lang="en-US" altLang="zh-CN" sz="2400" b="1" dirty="0" smtClean="0">
                <a:latin typeface="+mj-lt"/>
              </a:rPr>
              <a:t>)</a:t>
            </a:r>
            <a:endParaRPr lang="zh-CN" altLang="en-US" sz="2400" b="1" dirty="0" smtClean="0">
              <a:latin typeface="+mj-lt"/>
            </a:endParaRPr>
          </a:p>
          <a:p>
            <a:pPr marL="411480"/>
            <a:r>
              <a:rPr lang="zh-CN" altLang="en-US" sz="2400" b="1" dirty="0" smtClean="0">
                <a:latin typeface="华文楷体"/>
                <a:ea typeface="华文楷体"/>
                <a:cs typeface="华文楷体"/>
              </a:rPr>
              <a:t>上海交大、北大、山大、上海应用物理所、雅砻水电等</a:t>
            </a:r>
            <a:endParaRPr lang="en-US" sz="2400" b="1" dirty="0">
              <a:latin typeface="华文楷体"/>
              <a:ea typeface="华文楷体"/>
              <a:cs typeface="华文楷体"/>
            </a:endParaRPr>
          </a:p>
        </p:txBody>
      </p:sp>
      <p:sp>
        <p:nvSpPr>
          <p:cNvPr id="5" name="灯片编号占位符 4"/>
          <p:cNvSpPr>
            <a:spLocks noGrp="1"/>
          </p:cNvSpPr>
          <p:nvPr>
            <p:ph type="sldNum" sz="quarter" idx="12"/>
          </p:nvPr>
        </p:nvSpPr>
        <p:spPr/>
        <p:txBody>
          <a:bodyPr/>
          <a:lstStyle/>
          <a:p>
            <a:fld id="{1AD93096-5B34-4342-9326-69289CEAE4C2}" type="slidenum">
              <a:rPr lang="en-US" altLang="zh-CN" smtClean="0">
                <a:solidFill>
                  <a:srgbClr val="D6ECFF"/>
                </a:solidFill>
              </a:rPr>
              <a:pPr/>
              <a:t>9</a:t>
            </a:fld>
            <a:endParaRPr lang="en-US" altLang="en-US">
              <a:solidFill>
                <a:srgbClr val="D6ECFF"/>
              </a:solidFill>
            </a:endParaRPr>
          </a:p>
        </p:txBody>
      </p:sp>
      <p:pic>
        <p:nvPicPr>
          <p:cNvPr id="6"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5" y="2352672"/>
            <a:ext cx="2915799" cy="2480043"/>
          </a:xfrm>
          <a:prstGeom prst="rect">
            <a:avLst/>
          </a:prstGeom>
        </p:spPr>
      </p:pic>
      <p:pic>
        <p:nvPicPr>
          <p:cNvPr id="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5373" y="2352672"/>
            <a:ext cx="2050014" cy="251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474454" y="4957652"/>
            <a:ext cx="2062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en-US" altLang="zh-CN" sz="2400" b="1" dirty="0" smtClean="0">
                <a:solidFill>
                  <a:srgbClr val="FF0066"/>
                </a:solidFill>
                <a:latin typeface="+mj-lt"/>
                <a:ea typeface="等线" panose="02010600030101010101" pitchFamily="2" charset="-122"/>
                <a:cs typeface="Times New Roman" panose="02020603050405020304" pitchFamily="18" charset="0"/>
              </a:rPr>
              <a:t>2009-2014</a:t>
            </a:r>
            <a:endParaRPr lang="en-US" altLang="zh-CN" sz="2400" dirty="0">
              <a:latin typeface="+mj-lt"/>
              <a:ea typeface="+mj-ea"/>
              <a:cs typeface="Times New Roman" panose="02020603050405020304" pitchFamily="18" charset="0"/>
            </a:endParaRPr>
          </a:p>
        </p:txBody>
      </p:sp>
      <p:sp>
        <p:nvSpPr>
          <p:cNvPr id="9" name="TextBox 7"/>
          <p:cNvSpPr txBox="1">
            <a:spLocks noChangeArrowheads="1"/>
          </p:cNvSpPr>
          <p:nvPr/>
        </p:nvSpPr>
        <p:spPr bwMode="auto">
          <a:xfrm>
            <a:off x="3459180" y="4962953"/>
            <a:ext cx="1956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en-US" altLang="zh-CN" sz="2400" b="1" dirty="0" smtClean="0">
                <a:solidFill>
                  <a:srgbClr val="FF0066"/>
                </a:solidFill>
                <a:latin typeface="+mj-lt"/>
                <a:ea typeface="等线" panose="02010600030101010101" pitchFamily="2" charset="-122"/>
                <a:cs typeface="Times New Roman" panose="02020603050405020304" pitchFamily="18" charset="0"/>
              </a:rPr>
              <a:t>2014-2018</a:t>
            </a:r>
            <a:endParaRPr lang="en-US" altLang="zh-CN" sz="2400" b="1" dirty="0">
              <a:solidFill>
                <a:srgbClr val="FF0066"/>
              </a:solidFill>
              <a:latin typeface="+mj-lt"/>
              <a:ea typeface="等线" panose="02010600030101010101" pitchFamily="2" charset="-122"/>
              <a:cs typeface="Times New Roman" panose="02020603050405020304" pitchFamily="18" charset="0"/>
            </a:endParaRPr>
          </a:p>
        </p:txBody>
      </p:sp>
      <p:sp>
        <p:nvSpPr>
          <p:cNvPr id="4" name="Rectangle 3"/>
          <p:cNvSpPr/>
          <p:nvPr/>
        </p:nvSpPr>
        <p:spPr>
          <a:xfrm>
            <a:off x="892965" y="4494581"/>
            <a:ext cx="2083511" cy="369332"/>
          </a:xfrm>
          <a:prstGeom prst="rect">
            <a:avLst/>
          </a:prstGeom>
          <a:solidFill>
            <a:srgbClr val="FFFF00"/>
          </a:solidFill>
        </p:spPr>
        <p:txBody>
          <a:bodyPr wrap="none">
            <a:spAutoFit/>
          </a:bodyPr>
          <a:lstStyle/>
          <a:p>
            <a:r>
              <a:rPr lang="en-US" altLang="zh-CN" b="1" dirty="0" err="1">
                <a:solidFill>
                  <a:srgbClr val="FF0066"/>
                </a:solidFill>
                <a:latin typeface="等线" panose="02010600030101010101" pitchFamily="2" charset="-122"/>
                <a:ea typeface="等线" panose="02010600030101010101" pitchFamily="2" charset="-122"/>
                <a:cs typeface="Times New Roman" panose="02020603050405020304" pitchFamily="18" charset="0"/>
              </a:rPr>
              <a:t>PandaX</a:t>
            </a:r>
            <a:r>
              <a:rPr lang="en-US" altLang="zh-CN" b="1" dirty="0">
                <a:solidFill>
                  <a:srgbClr val="FF0066"/>
                </a:solidFill>
                <a:latin typeface="等线" panose="02010600030101010101" pitchFamily="2" charset="-122"/>
                <a:ea typeface="等线" panose="02010600030101010101" pitchFamily="2" charset="-122"/>
                <a:cs typeface="Times New Roman" panose="02020603050405020304" pitchFamily="18" charset="0"/>
              </a:rPr>
              <a:t> </a:t>
            </a:r>
            <a:r>
              <a:rPr lang="en-US" altLang="zh-CN" b="1" dirty="0" smtClean="0">
                <a:solidFill>
                  <a:srgbClr val="FF0066"/>
                </a:solidFill>
                <a:latin typeface="等线" panose="02010600030101010101" pitchFamily="2" charset="-122"/>
                <a:ea typeface="等线" panose="02010600030101010101" pitchFamily="2" charset="-122"/>
                <a:cs typeface="Times New Roman" panose="02020603050405020304" pitchFamily="18" charset="0"/>
              </a:rPr>
              <a:t>1: 120 kg</a:t>
            </a:r>
            <a:endParaRPr lang="en-US" dirty="0"/>
          </a:p>
        </p:txBody>
      </p:sp>
      <p:sp>
        <p:nvSpPr>
          <p:cNvPr id="11" name="Rectangle 10"/>
          <p:cNvSpPr/>
          <p:nvPr/>
        </p:nvSpPr>
        <p:spPr>
          <a:xfrm>
            <a:off x="3331878" y="4547679"/>
            <a:ext cx="2083511" cy="369332"/>
          </a:xfrm>
          <a:prstGeom prst="rect">
            <a:avLst/>
          </a:prstGeom>
          <a:solidFill>
            <a:srgbClr val="FFFF00"/>
          </a:solidFill>
        </p:spPr>
        <p:txBody>
          <a:bodyPr wrap="none">
            <a:spAutoFit/>
          </a:bodyPr>
          <a:lstStyle/>
          <a:p>
            <a:r>
              <a:rPr lang="en-US" altLang="zh-CN" b="1" dirty="0" err="1">
                <a:solidFill>
                  <a:srgbClr val="FF0066"/>
                </a:solidFill>
                <a:latin typeface="等线" panose="02010600030101010101" pitchFamily="2" charset="-122"/>
                <a:ea typeface="等线" panose="02010600030101010101" pitchFamily="2" charset="-122"/>
                <a:cs typeface="Times New Roman" panose="02020603050405020304" pitchFamily="18" charset="0"/>
              </a:rPr>
              <a:t>PandaX</a:t>
            </a:r>
            <a:r>
              <a:rPr lang="en-US" altLang="zh-CN" b="1" dirty="0">
                <a:solidFill>
                  <a:srgbClr val="FF0066"/>
                </a:solidFill>
                <a:latin typeface="等线" panose="02010600030101010101" pitchFamily="2" charset="-122"/>
                <a:ea typeface="等线" panose="02010600030101010101" pitchFamily="2" charset="-122"/>
                <a:cs typeface="Times New Roman" panose="02020603050405020304" pitchFamily="18" charset="0"/>
              </a:rPr>
              <a:t> 2</a:t>
            </a:r>
            <a:r>
              <a:rPr lang="en-US" altLang="zh-CN" b="1" dirty="0" smtClean="0">
                <a:solidFill>
                  <a:srgbClr val="FF0066"/>
                </a:solidFill>
                <a:latin typeface="等线" panose="02010600030101010101" pitchFamily="2" charset="-122"/>
                <a:ea typeface="等线" panose="02010600030101010101" pitchFamily="2" charset="-122"/>
                <a:cs typeface="Times New Roman" panose="02020603050405020304" pitchFamily="18" charset="0"/>
              </a:rPr>
              <a:t>: 500 kg</a:t>
            </a:r>
            <a:endParaRPr lang="en-US" dirty="0"/>
          </a:p>
        </p:txBody>
      </p:sp>
      <p:pic>
        <p:nvPicPr>
          <p:cNvPr id="12" name="图片 16"/>
          <p:cNvPicPr>
            <a:picLocks noChangeAspect="1"/>
          </p:cNvPicPr>
          <p:nvPr/>
        </p:nvPicPr>
        <p:blipFill>
          <a:blip r:embed="rId5"/>
          <a:stretch>
            <a:fillRect/>
          </a:stretch>
        </p:blipFill>
        <p:spPr>
          <a:xfrm>
            <a:off x="5735340" y="2352671"/>
            <a:ext cx="3301963" cy="2476472"/>
          </a:xfrm>
          <a:prstGeom prst="rect">
            <a:avLst/>
          </a:prstGeom>
        </p:spPr>
      </p:pic>
      <p:sp>
        <p:nvSpPr>
          <p:cNvPr id="13" name="Rectangle 12"/>
          <p:cNvSpPr/>
          <p:nvPr/>
        </p:nvSpPr>
        <p:spPr>
          <a:xfrm>
            <a:off x="6334917" y="4494581"/>
            <a:ext cx="1634244" cy="369332"/>
          </a:xfrm>
          <a:prstGeom prst="rect">
            <a:avLst/>
          </a:prstGeom>
          <a:solidFill>
            <a:srgbClr val="FFFF00"/>
          </a:solidFill>
        </p:spPr>
        <p:txBody>
          <a:bodyPr wrap="none">
            <a:spAutoFit/>
          </a:bodyPr>
          <a:lstStyle/>
          <a:p>
            <a:r>
              <a:rPr lang="en-US" altLang="zh-CN" b="1" dirty="0" err="1">
                <a:solidFill>
                  <a:srgbClr val="FF0066"/>
                </a:solidFill>
                <a:latin typeface="等线" panose="02010600030101010101" pitchFamily="2" charset="-122"/>
                <a:ea typeface="等线" panose="02010600030101010101" pitchFamily="2" charset="-122"/>
                <a:cs typeface="Times New Roman" panose="02020603050405020304" pitchFamily="18" charset="0"/>
              </a:rPr>
              <a:t>PandaX</a:t>
            </a:r>
            <a:r>
              <a:rPr lang="en-US" altLang="zh-CN" b="1" dirty="0">
                <a:solidFill>
                  <a:srgbClr val="FF0066"/>
                </a:solidFill>
                <a:latin typeface="等线" panose="02010600030101010101" pitchFamily="2" charset="-122"/>
                <a:ea typeface="等线" panose="02010600030101010101" pitchFamily="2" charset="-122"/>
                <a:cs typeface="Times New Roman" panose="02020603050405020304" pitchFamily="18" charset="0"/>
              </a:rPr>
              <a:t> 3</a:t>
            </a:r>
            <a:r>
              <a:rPr lang="en-US" altLang="zh-CN" b="1" dirty="0" smtClean="0">
                <a:solidFill>
                  <a:srgbClr val="FF0066"/>
                </a:solidFill>
                <a:latin typeface="等线" panose="02010600030101010101" pitchFamily="2" charset="-122"/>
                <a:ea typeface="等线" panose="02010600030101010101" pitchFamily="2" charset="-122"/>
                <a:cs typeface="Times New Roman" panose="02020603050405020304" pitchFamily="18" charset="0"/>
              </a:rPr>
              <a:t>: 4T</a:t>
            </a:r>
            <a:endParaRPr lang="en-US" dirty="0"/>
          </a:p>
        </p:txBody>
      </p:sp>
      <p:sp>
        <p:nvSpPr>
          <p:cNvPr id="14" name="TextBox 13"/>
          <p:cNvSpPr txBox="1"/>
          <p:nvPr/>
        </p:nvSpPr>
        <p:spPr>
          <a:xfrm>
            <a:off x="7386320" y="4962953"/>
            <a:ext cx="374822" cy="584776"/>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227615524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3.5|8.2|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20898</TotalTime>
  <Words>2895</Words>
  <Application>Microsoft Macintosh PowerPoint</Application>
  <PresentationFormat>On-screen Show (4:3)</PresentationFormat>
  <Paragraphs>596</Paragraphs>
  <Slides>54</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Photo Editor 照片</vt:lpstr>
      <vt:lpstr>中国高能物理分会工作报告</vt:lpstr>
      <vt:lpstr>PowerPoint Presentation</vt:lpstr>
      <vt:lpstr>PowerPoint Presentation</vt:lpstr>
      <vt:lpstr>PowerPoint Presentation</vt:lpstr>
      <vt:lpstr>PowerPoint Presentation</vt:lpstr>
      <vt:lpstr>China Jingping Underground Laboratory </vt:lpstr>
      <vt:lpstr>China Dark matter EXperiment(CEDX) </vt:lpstr>
      <vt:lpstr>Recent Results from CEDX</vt:lpstr>
      <vt:lpstr>PandaX: Particle and Astrophysical Xeon Experiment</vt:lpstr>
      <vt:lpstr>PandaX-II Recent Results</vt:lpstr>
      <vt:lpstr>Large High Altitude Air Shower Observatory LHAASO                                                          </vt:lpstr>
      <vt:lpstr>PowerPoint Presentation</vt:lpstr>
      <vt:lpstr>Wide FoV C-Telescope Array</vt:lpstr>
      <vt:lpstr>Prospects and Status</vt:lpstr>
      <vt:lpstr>Bayabay: Measurement of neutrino spectrum </vt:lpstr>
      <vt:lpstr>Jiangmen Underground Neutrino Observatory  (JUNO)</vt:lpstr>
      <vt:lpstr>JUNO Site</vt:lpstr>
      <vt:lpstr>PowerPoint Presentation</vt:lpstr>
      <vt:lpstr>北京谱仪 (BESIII Detector)</vt:lpstr>
      <vt:lpstr> 北京正负电子对撞机和北京谱仪</vt:lpstr>
      <vt:lpstr>大型强子对撞机－世界最高能量前沿</vt:lpstr>
      <vt:lpstr>主要物理目标和核心技术</vt:lpstr>
      <vt:lpstr>Performance of LHC/experiments </vt:lpstr>
      <vt:lpstr>LHCb: 主导发现双粲重子Xcc++</vt:lpstr>
      <vt:lpstr>LHCb: New progress to the pentaquark studies</vt:lpstr>
      <vt:lpstr>ALICE: 奇异产生增强观测</vt:lpstr>
      <vt:lpstr>ATLAS/CMS: 希格斯性质研究</vt:lpstr>
      <vt:lpstr>PowerPoint Presentation</vt:lpstr>
      <vt:lpstr>ATLAS/CMS: 新物理寻找</vt:lpstr>
      <vt:lpstr>ATLAS 升级內容</vt:lpstr>
      <vt:lpstr>PowerPoint Presentation</vt:lpstr>
      <vt:lpstr>PowerPoint Presentation</vt:lpstr>
      <vt:lpstr>高分辨硅像素探测器升级</vt:lpstr>
      <vt:lpstr>PowerPoint Presentation</vt:lpstr>
      <vt:lpstr>R&amp;D for particle detection</vt:lpstr>
      <vt:lpstr>R&amp;D for ASIC electronics</vt:lpstr>
      <vt:lpstr>PowerPoint Presentation</vt:lpstr>
      <vt:lpstr>PowerPoint Presentation</vt:lpstr>
      <vt:lpstr>PowerPoint Presentation</vt:lpstr>
      <vt:lpstr>PowerPoint Presentation</vt:lpstr>
      <vt:lpstr>Future High Energy Frontiers</vt:lpstr>
      <vt:lpstr>Future High Precision Frontiers</vt:lpstr>
      <vt:lpstr>PowerPoint Presentation</vt:lpstr>
      <vt:lpstr>中国高能物理的未来？</vt:lpstr>
      <vt:lpstr>分会过去几年的工作</vt:lpstr>
      <vt:lpstr>相关委员会</vt:lpstr>
      <vt:lpstr>PowerPoint Presentation</vt:lpstr>
      <vt:lpstr>PowerPoint Presentation</vt:lpstr>
      <vt:lpstr>PowerPoint Presentation</vt:lpstr>
      <vt:lpstr>PowerPoint Presentation</vt:lpstr>
      <vt:lpstr>PowerPoint Presentation</vt:lpstr>
      <vt:lpstr>PowerPoint Presentation</vt:lpstr>
      <vt:lpstr>总结 </vt:lpstr>
      <vt:lpstr>Extra Slides</vt:lpstr>
    </vt:vector>
  </TitlesOfParts>
  <Company>ustc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Zhengguo  Zhao</cp:lastModifiedBy>
  <cp:revision>1413</cp:revision>
  <cp:lastPrinted>2015-01-13T05:42:08Z</cp:lastPrinted>
  <dcterms:created xsi:type="dcterms:W3CDTF">2012-07-20T12:09:59Z</dcterms:created>
  <dcterms:modified xsi:type="dcterms:W3CDTF">2018-06-19T14:34:54Z</dcterms:modified>
</cp:coreProperties>
</file>