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403" r:id="rId3"/>
    <p:sldId id="493" r:id="rId4"/>
    <p:sldId id="496" r:id="rId5"/>
    <p:sldId id="411" r:id="rId6"/>
    <p:sldId id="495" r:id="rId7"/>
    <p:sldId id="484" r:id="rId8"/>
    <p:sldId id="473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2" r:id="rId17"/>
    <p:sldId id="420" r:id="rId18"/>
    <p:sldId id="497" r:id="rId19"/>
    <p:sldId id="426" r:id="rId20"/>
    <p:sldId id="428" r:id="rId21"/>
    <p:sldId id="430" r:id="rId22"/>
    <p:sldId id="499" r:id="rId23"/>
    <p:sldId id="500" r:id="rId24"/>
    <p:sldId id="501" r:id="rId25"/>
    <p:sldId id="502" r:id="rId26"/>
    <p:sldId id="433" r:id="rId27"/>
    <p:sldId id="491" r:id="rId28"/>
    <p:sldId id="453" r:id="rId29"/>
    <p:sldId id="49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00B0"/>
    <a:srgbClr val="37BAE3"/>
    <a:srgbClr val="FD4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35" autoAdjust="0"/>
  </p:normalViewPr>
  <p:slideViewPr>
    <p:cSldViewPr snapToGrid="0" snapToObjects="1">
      <p:cViewPr varScale="1">
        <p:scale>
          <a:sx n="63" d="100"/>
          <a:sy n="63" d="100"/>
        </p:scale>
        <p:origin x="66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5F64-2E62-F049-9F49-C36A49077608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ED3C1-5D3B-4545-ADC9-F7D7B6AD22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156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DEE89-D3BA-914E-BF8A-3C606421C8A6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7F6E6-C1C2-784A-B931-60D78361B9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38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Explain</a:t>
            </a:r>
            <a:r>
              <a:rPr lang="en-US" altLang="zh-CN" baseline="0" dirty="0" smtClean="0"/>
              <a:t> QCD phase diagram first, then fly in the RHIC beam energy scan project (STAR), and shrink the QCD phase diagram into the bottom-right corner.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F6E6-C1C2-784A-B931-60D78361B9F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F6E6-C1C2-784A-B931-60D78361B9F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F6E6-C1C2-784A-B931-60D78361B9F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8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SolidWorks ramp design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F6E6-C1C2-784A-B931-60D78361B9F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7F6E6-C1C2-784A-B931-60D78361B9F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8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EB0CDF-41D6-4B7C-B299-1B3C72D2A2E7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4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4B76D5-77C8-477D-8528-7D25F8C52EE4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0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04C441-3603-4A53-A2CD-1C733B903BEF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20AB23-4EFA-40F5-AB97-FCF477049502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0EFF04-F940-44C3-8672-8A5B67EA16DB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CFB4E0-28AB-439F-8D1E-E0CC56BFB898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42B5-BEBC-4BDD-B77C-303127CE70F3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2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6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2A2C2CC-6B56-45AC-A712-FD48BD33683F}" type="datetime1">
              <a:rPr lang="en-US" altLang="zh-CN" smtClean="0"/>
              <a:t>6/21/2018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9192" y="6578144"/>
            <a:ext cx="3719368" cy="279856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CHEP2018, Shanghai, June 20-24,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457200" rtl="0" eaLnBrk="1" latinLnBrk="0" hangingPunct="1">
              <a:defRPr lang="en-US" altLang="zh-CN" sz="16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3C77130-5C39-A942-AE1B-8A24CE87DCBB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732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6C4D6A-72FF-49E9-99CE-39133F871B9F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F54CE3-E7CA-41FA-9CD3-15D2535E5AA6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8CAEE9-4294-400D-8A41-C5AC7BFE8C2B}" type="datetime1">
              <a:rPr lang="en-US" altLang="zh-CN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5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32714"/>
            <a:ext cx="8229600" cy="5393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8608" y="6578144"/>
            <a:ext cx="3819952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CHEP2018, Shanghai, June 20-24,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78144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7130-5C39-A942-AE1B-8A24CE87DC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ull_EPD_wire.png"/>
          <p:cNvPicPr>
            <a:picLocks noChangeAspect="1"/>
          </p:cNvPicPr>
          <p:nvPr userDrawn="1"/>
        </p:nvPicPr>
        <p:blipFill rotWithShape="1">
          <a:blip r:embed="rId1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331" y="-124002"/>
            <a:ext cx="7573857" cy="698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080"/>
            <a:ext cx="9144000" cy="68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3157"/>
            <a:ext cx="9144001" cy="1981898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The STAR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>E</a:t>
            </a:r>
            <a:r>
              <a:rPr lang="en-US" sz="4400" dirty="0" smtClean="0">
                <a:solidFill>
                  <a:schemeClr val="bg1"/>
                </a:solidFill>
              </a:rPr>
              <a:t>vent </a:t>
            </a:r>
            <a:r>
              <a:rPr lang="en-US" sz="4400" dirty="0" smtClean="0">
                <a:solidFill>
                  <a:srgbClr val="FF0000"/>
                </a:solidFill>
              </a:rPr>
              <a:t>P</a:t>
            </a:r>
            <a:r>
              <a:rPr lang="en-US" sz="4400" dirty="0" smtClean="0">
                <a:solidFill>
                  <a:schemeClr val="bg1"/>
                </a:solidFill>
              </a:rPr>
              <a:t>lane </a:t>
            </a:r>
            <a:r>
              <a:rPr lang="en-US" sz="4400" dirty="0" smtClean="0">
                <a:solidFill>
                  <a:srgbClr val="FF0000"/>
                </a:solidFill>
              </a:rPr>
              <a:t>D</a:t>
            </a:r>
            <a:r>
              <a:rPr lang="en-US" sz="4400" dirty="0" smtClean="0">
                <a:solidFill>
                  <a:schemeClr val="bg1"/>
                </a:solidFill>
              </a:rPr>
              <a:t>etector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altLang="zh-CN" sz="4400" dirty="0" smtClean="0">
                <a:solidFill>
                  <a:schemeClr val="bg1"/>
                </a:solidFill>
              </a:rPr>
              <a:t>Upgrade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713" y="3134028"/>
            <a:ext cx="5118073" cy="105389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Ming SHAO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USTC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CHEP2018, Shanghai, June 20-24, 2018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4738031">
            <a:off x="5599937" y="1830143"/>
            <a:ext cx="1588573" cy="577803"/>
          </a:xfrm>
          <a:prstGeom prst="rightArrow">
            <a:avLst>
              <a:gd name="adj1" fmla="val 34843"/>
              <a:gd name="adj2" fmla="val 52792"/>
            </a:avLst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7"/>
          <p:cNvSpPr/>
          <p:nvPr/>
        </p:nvSpPr>
        <p:spPr>
          <a:xfrm rot="908348">
            <a:off x="6424281" y="2765041"/>
            <a:ext cx="593498" cy="1290025"/>
          </a:xfrm>
          <a:prstGeom prst="ellipse">
            <a:avLst/>
          </a:prstGeom>
          <a:solidFill>
            <a:srgbClr val="FF0000">
              <a:alpha val="55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7"/>
          <p:cNvSpPr/>
          <p:nvPr/>
        </p:nvSpPr>
        <p:spPr>
          <a:xfrm>
            <a:off x="2290713" y="2133602"/>
            <a:ext cx="478934" cy="530144"/>
          </a:xfrm>
          <a:prstGeom prst="ellipse">
            <a:avLst/>
          </a:prstGeom>
          <a:solidFill>
            <a:srgbClr val="FF0000">
              <a:alpha val="55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144" y="4329665"/>
            <a:ext cx="5276088" cy="204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Physics Motivation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EPD Design 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Construction/Commission/Performance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Summary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Front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smtClean="0">
                <a:solidFill>
                  <a:srgbClr val="FFFFFF"/>
                </a:solidFill>
              </a:rPr>
              <a:t>WLS grooves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IMG_52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5" y="870326"/>
            <a:ext cx="3301009" cy="2746760"/>
          </a:xfrm>
          <a:prstGeom prst="rect">
            <a:avLst/>
          </a:prstGeom>
        </p:spPr>
      </p:pic>
      <p:pic>
        <p:nvPicPr>
          <p:cNvPr id="7" name="Picture 6" descr="IMG_363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5417034" y="2096249"/>
            <a:ext cx="3571314" cy="4481895"/>
          </a:xfrm>
          <a:prstGeom prst="rect">
            <a:avLst/>
          </a:prstGeom>
        </p:spPr>
      </p:pic>
      <p:pic>
        <p:nvPicPr>
          <p:cNvPr id="9" name="Picture 8" descr="GroovePic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5" y="3882962"/>
            <a:ext cx="4751029" cy="269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1264" y="637008"/>
            <a:ext cx="586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WSL fibers glued in with optical glue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Front isolation grooves glued with reflexive epoxy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28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Front isolation grooves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IMG_53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2697"/>
            <a:ext cx="3517098" cy="4689463"/>
          </a:xfrm>
          <a:prstGeom prst="rect">
            <a:avLst/>
          </a:prstGeom>
        </p:spPr>
      </p:pic>
      <p:pic>
        <p:nvPicPr>
          <p:cNvPr id="6" name="Picture 5" descr="IMG_56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29" y="1192698"/>
            <a:ext cx="3517097" cy="4689462"/>
          </a:xfrm>
          <a:prstGeom prst="rect">
            <a:avLst/>
          </a:prstGeom>
        </p:spPr>
      </p:pic>
      <p:pic>
        <p:nvPicPr>
          <p:cNvPr id="7" name="Picture 6" descr="IMG_56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t="67248" r="50420" b="28359"/>
          <a:stretch/>
        </p:blipFill>
        <p:spPr>
          <a:xfrm>
            <a:off x="5163431" y="4762647"/>
            <a:ext cx="3313974" cy="1711065"/>
          </a:xfrm>
          <a:prstGeom prst="roundRect">
            <a:avLst/>
          </a:prstGeom>
          <a:ln w="38100" cmpd="sng">
            <a:solidFill>
              <a:srgbClr val="FD49FF"/>
            </a:solidFill>
          </a:ln>
        </p:spPr>
      </p:pic>
    </p:spTree>
    <p:extLst>
      <p:ext uri="{BB962C8B-B14F-4D97-AF65-F5344CB8AC3E}">
        <p14:creationId xmlns:p14="http://schemas.microsoft.com/office/powerpoint/2010/main" val="31691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Wrapping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IMG_56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6"/>
          <a:stretch/>
        </p:blipFill>
        <p:spPr>
          <a:xfrm>
            <a:off x="4895888" y="1711025"/>
            <a:ext cx="4022267" cy="4867119"/>
          </a:xfrm>
          <a:prstGeom prst="rect">
            <a:avLst/>
          </a:prstGeom>
        </p:spPr>
      </p:pic>
      <p:pic>
        <p:nvPicPr>
          <p:cNvPr id="6" name="Picture 5" descr="IMG_569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6"/>
          <a:stretch/>
        </p:blipFill>
        <p:spPr>
          <a:xfrm>
            <a:off x="337625" y="1711024"/>
            <a:ext cx="4022268" cy="486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625" y="526096"/>
            <a:ext cx="8677291" cy="116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 smtClean="0"/>
              <a:t>One layer of </a:t>
            </a:r>
            <a:r>
              <a:rPr lang="en-US" sz="3200" dirty="0" err="1" smtClean="0"/>
              <a:t>Tyvek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for reflectivity</a:t>
            </a:r>
            <a:r>
              <a:rPr lang="en-US" sz="3200" dirty="0" smtClean="0"/>
              <a:t>) &amp; 2 layers of thick black paper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for light tightness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58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Fiber connectors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38" y="5082455"/>
            <a:ext cx="8432122" cy="150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0000"/>
              </a:lnSpc>
              <a:buFont typeface="Arial"/>
              <a:buChar char="•"/>
            </a:pPr>
            <a:r>
              <a:rPr lang="en-US" sz="2800" dirty="0"/>
              <a:t>Connected to 5 meters of clear fiber with </a:t>
            </a:r>
            <a:r>
              <a:rPr lang="en-US" sz="2800" dirty="0">
                <a:solidFill>
                  <a:srgbClr val="FF0000"/>
                </a:solidFill>
              </a:rPr>
              <a:t>3D-printed custom </a:t>
            </a:r>
            <a:r>
              <a:rPr lang="en-US" sz="2800" dirty="0" smtClean="0">
                <a:solidFill>
                  <a:srgbClr val="FF0000"/>
                </a:solidFill>
              </a:rPr>
              <a:t>connectors </a:t>
            </a:r>
            <a:r>
              <a:rPr lang="en-US" sz="2800" dirty="0" smtClean="0">
                <a:solidFill>
                  <a:srgbClr val="000000"/>
                </a:solidFill>
              </a:rPr>
              <a:t>– WL</a:t>
            </a:r>
            <a:r>
              <a:rPr lang="en-US" altLang="zh-CN" sz="2800" dirty="0" smtClean="0">
                <a:solidFill>
                  <a:srgbClr val="000000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 attenuation is too high</a:t>
            </a:r>
          </a:p>
          <a:p>
            <a:pPr marL="228600" indent="-228600">
              <a:lnSpc>
                <a:spcPct val="11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Fibers must be polished for optimal coupling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38"/>
          <a:stretch/>
        </p:blipFill>
        <p:spPr bwMode="auto">
          <a:xfrm>
            <a:off x="247875" y="789785"/>
            <a:ext cx="3492059" cy="41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9"/>
          <a:stretch/>
        </p:blipFill>
        <p:spPr>
          <a:xfrm>
            <a:off x="4730739" y="653466"/>
            <a:ext cx="4158584" cy="43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5.5-m-long Clear fiber bundles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3" y="653466"/>
            <a:ext cx="3701876" cy="3055624"/>
          </a:xfrm>
          <a:prstGeom prst="rect">
            <a:avLst/>
          </a:prstGeom>
        </p:spPr>
      </p:pic>
      <p:pic>
        <p:nvPicPr>
          <p:cNvPr id="7" name="Picture 6" descr="IMG_177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20234" r="10689"/>
          <a:stretch/>
        </p:blipFill>
        <p:spPr>
          <a:xfrm>
            <a:off x="122834" y="2046594"/>
            <a:ext cx="5014648" cy="4370800"/>
          </a:xfrm>
          <a:prstGeom prst="rect">
            <a:avLst/>
          </a:prstGeom>
        </p:spPr>
      </p:pic>
      <p:pic>
        <p:nvPicPr>
          <p:cNvPr id="8" name="Picture 7" descr="IMG_57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48" y="3709090"/>
            <a:ext cx="3611071" cy="2708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115" y="637008"/>
            <a:ext cx="524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connector components custom-designed and 3D printed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49621" y="3107721"/>
            <a:ext cx="18978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Fiber-to-</a:t>
            </a:r>
            <a:r>
              <a:rPr lang="en-US" sz="2000" dirty="0" err="1" smtClean="0"/>
              <a:t>SiPM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4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Fiber-</a:t>
            </a:r>
            <a:r>
              <a:rPr lang="en-US" sz="4400" b="1" dirty="0" err="1" smtClean="0">
                <a:solidFill>
                  <a:srgbClr val="FFFFFF"/>
                </a:solidFill>
              </a:rPr>
              <a:t>SiPM</a:t>
            </a:r>
            <a:r>
              <a:rPr lang="en-US" sz="4400" b="1" dirty="0" smtClean="0">
                <a:solidFill>
                  <a:srgbClr val="FFFFFF"/>
                </a:solidFill>
              </a:rPr>
              <a:t> coupling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IMG_00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0" r="13910" b="8012"/>
          <a:stretch/>
        </p:blipFill>
        <p:spPr>
          <a:xfrm>
            <a:off x="-1" y="3493633"/>
            <a:ext cx="5372667" cy="298941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0613" y="590052"/>
            <a:ext cx="2807811" cy="29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08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41091" r="19728" b="3551"/>
          <a:stretch/>
        </p:blipFill>
        <p:spPr>
          <a:xfrm rot="5400000">
            <a:off x="4708309" y="2047357"/>
            <a:ext cx="5225644" cy="3645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7637" y="653466"/>
            <a:ext cx="394636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Fiber-to-</a:t>
            </a:r>
            <a:r>
              <a:rPr lang="en-US" sz="2400" b="1" dirty="0" err="1"/>
              <a:t>S</a:t>
            </a:r>
            <a:r>
              <a:rPr lang="en-US" sz="2400" b="1" dirty="0" err="1" smtClean="0"/>
              <a:t>iPMconnector</a:t>
            </a:r>
            <a:r>
              <a:rPr lang="en-US" sz="2400" b="1" dirty="0" smtClean="0"/>
              <a:t> (FSC)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597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53466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Clear fiber bundle meets readout electronics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IMG_57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" b="7914"/>
          <a:stretch/>
        </p:blipFill>
        <p:spPr>
          <a:xfrm>
            <a:off x="565139" y="1169811"/>
            <a:ext cx="2647035" cy="3253689"/>
          </a:xfrm>
          <a:prstGeom prst="rect">
            <a:avLst/>
          </a:prstGeom>
        </p:spPr>
      </p:pic>
      <p:pic>
        <p:nvPicPr>
          <p:cNvPr id="6" name="Picture 5" descr="IMG_57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11127" r="29325" b="24412"/>
          <a:stretch/>
        </p:blipFill>
        <p:spPr>
          <a:xfrm>
            <a:off x="6387728" y="1153300"/>
            <a:ext cx="2700997" cy="3718862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41330"/>
            <a:ext cx="357934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EPD SiPM card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94949"/>
            <a:ext cx="441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EPD FSC spacer block (3D printed)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34985" y="4032069"/>
            <a:ext cx="174539" cy="668545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89505" y="4124348"/>
            <a:ext cx="660276" cy="1605719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010400" y="3324652"/>
            <a:ext cx="101600" cy="1602555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98560" y="4863952"/>
            <a:ext cx="2864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Edge connector plugs</a:t>
            </a:r>
          </a:p>
          <a:p>
            <a:r>
              <a:rPr lang="en-US" sz="2400" dirty="0" smtClean="0"/>
              <a:t>into EPD FEE card</a:t>
            </a:r>
            <a:endParaRPr lang="en-US" sz="2400" dirty="0"/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16062" y="1112988"/>
            <a:ext cx="2515984" cy="262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7096" r="4325" b="21325"/>
          <a:stretch/>
        </p:blipFill>
        <p:spPr>
          <a:xfrm>
            <a:off x="3459238" y="3703642"/>
            <a:ext cx="2651710" cy="1780542"/>
          </a:xfrm>
          <a:prstGeom prst="rect">
            <a:avLst/>
          </a:prstGeom>
        </p:spPr>
      </p:pic>
      <p:cxnSp>
        <p:nvCxnSpPr>
          <p:cNvPr id="20" name="Straight Connector 13"/>
          <p:cNvCxnSpPr/>
          <p:nvPr/>
        </p:nvCxnSpPr>
        <p:spPr>
          <a:xfrm flipH="1" flipV="1">
            <a:off x="4794345" y="5102995"/>
            <a:ext cx="153575" cy="627072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6"/>
          <p:cNvSpPr txBox="1"/>
          <p:nvPr/>
        </p:nvSpPr>
        <p:spPr>
          <a:xfrm>
            <a:off x="4663440" y="5714908"/>
            <a:ext cx="354583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SiPM assembly monitored by micrometer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65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to FEE</a:t>
            </a:r>
            <a:endParaRPr lang="en-US" dirty="0"/>
          </a:p>
        </p:txBody>
      </p:sp>
      <p:pic>
        <p:nvPicPr>
          <p:cNvPr id="5" name="Picture 4" descr="IMG_00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1" r="13910"/>
          <a:stretch/>
        </p:blipFill>
        <p:spPr>
          <a:xfrm>
            <a:off x="188020" y="963759"/>
            <a:ext cx="3718863" cy="2328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936" y="836436"/>
            <a:ext cx="4725456" cy="56894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934" y="59442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end of optical bundles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8020" y="345554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 (air gap) connection to </a:t>
            </a:r>
            <a:r>
              <a:rPr lang="en-US" dirty="0" err="1" smtClean="0"/>
              <a:t>SiPMs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434964" y="4259906"/>
            <a:ext cx="0" cy="10884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6209" y="658163"/>
            <a:ext cx="16145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16-channel FEE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CHEP2018, Shanghai, June 20-24, 2018</a:t>
            </a:r>
            <a:endParaRPr 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" name="Picture 5" descr="IMG_57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11127" r="29325" b="24412"/>
          <a:stretch/>
        </p:blipFill>
        <p:spPr>
          <a:xfrm rot="16200000">
            <a:off x="696953" y="3315943"/>
            <a:ext cx="2700997" cy="3718862"/>
          </a:xfrm>
          <a:prstGeom prst="round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39934" y="6118464"/>
            <a:ext cx="2939404" cy="15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5332" y="607320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2 inches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794578" y="3197592"/>
            <a:ext cx="0" cy="10884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IMG_6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194541"/>
            <a:ext cx="3684693" cy="276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520" y="825209"/>
            <a:ext cx="373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Rx and QT boards cabled and mapped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79192" y="6578144"/>
            <a:ext cx="3719368" cy="279856"/>
          </a:xfrm>
        </p:spPr>
        <p:txBody>
          <a:bodyPr/>
          <a:lstStyle/>
          <a:p>
            <a:r>
              <a:rPr lang="en-US" dirty="0" smtClean="0"/>
              <a:t>CHEP2018, Shanghai, June 20-24, 2018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FEE </a:t>
            </a:r>
            <a:r>
              <a:rPr lang="en-US" dirty="0" smtClean="0">
                <a:sym typeface="Symbol" panose="05050102010706020507" pitchFamily="18" charset="2"/>
              </a:rPr>
              <a:t> RX  QT  STAR DAQ</a:t>
            </a:r>
            <a:endParaRPr lang="en-US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08" y="1194541"/>
            <a:ext cx="4812119" cy="3625981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5776648" y="831030"/>
            <a:ext cx="145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signals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00308" y="4820522"/>
            <a:ext cx="4561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EPD FEEs designed by G. </a:t>
            </a:r>
            <a:r>
              <a:rPr lang="en-US" sz="2400" dirty="0" err="1" smtClean="0"/>
              <a:t>Visser</a:t>
            </a:r>
            <a:r>
              <a:rPr lang="en-US" sz="2400" dirty="0" smtClean="0"/>
              <a:t> (IU)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Dedicated for SiPM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Excellent resolution and linearity</a:t>
            </a:r>
            <a:endParaRPr 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23520" y="4419600"/>
            <a:ext cx="3576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Test stand set up at OSU and BNL</a:t>
            </a:r>
          </a:p>
          <a:p>
            <a:r>
              <a:rPr lang="en-US" altLang="zh-CN" sz="2400" dirty="0" smtClean="0"/>
              <a:t>Key performance verified by cosmic-ray test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877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" y="3602317"/>
            <a:ext cx="3833132" cy="287628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组合 6"/>
          <p:cNvGrpSpPr/>
          <p:nvPr/>
        </p:nvGrpSpPr>
        <p:grpSpPr>
          <a:xfrm>
            <a:off x="566148" y="840053"/>
            <a:ext cx="3833132" cy="2751664"/>
            <a:chOff x="973666" y="956736"/>
            <a:chExt cx="7044267" cy="5283200"/>
          </a:xfrm>
        </p:grpSpPr>
        <p:pic>
          <p:nvPicPr>
            <p:cNvPr id="21" name="Picture 2" descr="File Aug 14, 15 43 55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666" y="956736"/>
              <a:ext cx="7044267" cy="5283200"/>
            </a:xfrm>
            <a:prstGeom prst="rect">
              <a:avLst/>
            </a:prstGeom>
          </p:spPr>
        </p:pic>
        <p:sp>
          <p:nvSpPr>
            <p:cNvPr id="26" name="Trapezoid 3"/>
            <p:cNvSpPr/>
            <p:nvPr/>
          </p:nvSpPr>
          <p:spPr>
            <a:xfrm rot="3239789">
              <a:off x="4662544" y="2704921"/>
              <a:ext cx="348531" cy="1619610"/>
            </a:xfrm>
            <a:prstGeom prst="trapezoid">
              <a:avLst>
                <a:gd name="adj" fmla="val 3800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6"/>
            <p:cNvSpPr txBox="1"/>
            <p:nvPr/>
          </p:nvSpPr>
          <p:spPr>
            <a:xfrm>
              <a:off x="973666" y="1593234"/>
              <a:ext cx="1222844" cy="70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BBC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973666" y="2374538"/>
              <a:ext cx="1375041" cy="70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pEPD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Connector 8"/>
            <p:cNvCxnSpPr/>
            <p:nvPr/>
          </p:nvCxnSpPr>
          <p:spPr>
            <a:xfrm>
              <a:off x="1971040" y="1950720"/>
              <a:ext cx="1761679" cy="310755"/>
            </a:xfrm>
            <a:prstGeom prst="line">
              <a:avLst/>
            </a:prstGeom>
            <a:ln>
              <a:solidFill>
                <a:srgbClr val="FD49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9"/>
            <p:cNvCxnSpPr/>
            <p:nvPr/>
          </p:nvCxnSpPr>
          <p:spPr>
            <a:xfrm>
              <a:off x="1971040" y="2957829"/>
              <a:ext cx="2783917" cy="416476"/>
            </a:xfrm>
            <a:prstGeom prst="line">
              <a:avLst/>
            </a:prstGeom>
            <a:ln>
              <a:solidFill>
                <a:srgbClr val="FD49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3466"/>
          </a:xfrm>
        </p:spPr>
        <p:txBody>
          <a:bodyPr/>
          <a:lstStyle/>
          <a:p>
            <a:r>
              <a:rPr lang="en-US" dirty="0" smtClean="0"/>
              <a:t>Mechanical: Super-Sector mount</a:t>
            </a:r>
            <a:endParaRPr lang="en-US" dirty="0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15"/>
          <a:stretch/>
        </p:blipFill>
        <p:spPr>
          <a:xfrm>
            <a:off x="4770400" y="840053"/>
            <a:ext cx="3794480" cy="27565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1840" y="3058160"/>
            <a:ext cx="11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2016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51840" y="5923280"/>
            <a:ext cx="11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2017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l="-281" t="-422" r="9696" b="422"/>
          <a:stretch/>
        </p:blipFill>
        <p:spPr>
          <a:xfrm>
            <a:off x="4770400" y="3648374"/>
            <a:ext cx="3827335" cy="281352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977476" y="5927908"/>
            <a:ext cx="11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2018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9" descr="STAR_B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" y="0"/>
            <a:ext cx="81318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442687" y="0"/>
            <a:ext cx="5391185" cy="653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RHIC Beam Energy Scan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218" y="861392"/>
            <a:ext cx="3754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Key measurements and </a:t>
            </a:r>
            <a:r>
              <a:rPr lang="en-US" sz="2000" dirty="0" smtClean="0">
                <a:solidFill>
                  <a:schemeClr val="bg1"/>
                </a:solidFill>
              </a:rPr>
              <a:t>goals: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Location of critical point and first order phase transition</a:t>
            </a:r>
          </a:p>
        </p:txBody>
      </p:sp>
      <p:pic>
        <p:nvPicPr>
          <p:cNvPr id="14" name="Picture 7" descr="Phase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7" y="861392"/>
            <a:ext cx="5762170" cy="56123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6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42222 0.2175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11" y="10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Hit/No-hit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627" y="1941390"/>
            <a:ext cx="5207373" cy="4638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72" y="268693"/>
            <a:ext cx="1370967" cy="14025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5" y="268694"/>
            <a:ext cx="1341767" cy="13898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409" y="268694"/>
            <a:ext cx="1328612" cy="13898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133" y="5081392"/>
            <a:ext cx="1362765" cy="13823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246" y="5045354"/>
            <a:ext cx="1387260" cy="14015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92" y="268693"/>
            <a:ext cx="1354528" cy="137121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Connector 14"/>
          <p:cNvCxnSpPr>
            <a:stCxn id="9" idx="2"/>
          </p:cNvCxnSpPr>
          <p:nvPr/>
        </p:nvCxnSpPr>
        <p:spPr>
          <a:xfrm>
            <a:off x="3764219" y="1658584"/>
            <a:ext cx="392914" cy="906816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2"/>
          </p:cNvCxnSpPr>
          <p:nvPr/>
        </p:nvCxnSpPr>
        <p:spPr>
          <a:xfrm flipH="1">
            <a:off x="5023916" y="1671276"/>
            <a:ext cx="248840" cy="40243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2"/>
          </p:cNvCxnSpPr>
          <p:nvPr/>
        </p:nvCxnSpPr>
        <p:spPr>
          <a:xfrm flipH="1">
            <a:off x="6468533" y="1658584"/>
            <a:ext cx="306182" cy="134888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2"/>
          </p:cNvCxnSpPr>
          <p:nvPr/>
        </p:nvCxnSpPr>
        <p:spPr>
          <a:xfrm flipH="1">
            <a:off x="7789334" y="1639909"/>
            <a:ext cx="443722" cy="925491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25328" y="4064000"/>
            <a:ext cx="1107086" cy="1017392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36627" y="4673600"/>
            <a:ext cx="466040" cy="1128869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5193" y="5032240"/>
            <a:ext cx="2326640" cy="1200329"/>
          </a:xfrm>
          <a:prstGeom prst="rect">
            <a:avLst/>
          </a:prstGeom>
          <a:noFill/>
          <a:ln>
            <a:solidFill>
              <a:srgbClr val="FD49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Zapf Dingbats" charset="0"/>
              <a:buChar char="✓"/>
            </a:pPr>
            <a:r>
              <a:rPr lang="en-US" dirty="0" smtClean="0"/>
              <a:t>All 93 channels show good signals </a:t>
            </a:r>
            <a:endParaRPr lang="en-US" dirty="0"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dirty="0" smtClean="0"/>
              <a:t>Very nice uniformity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27226" y="6047903"/>
            <a:ext cx="21013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p+p</a:t>
            </a:r>
            <a:r>
              <a:rPr lang="en-US" dirty="0" smtClean="0"/>
              <a:t> 500 </a:t>
            </a:r>
            <a:r>
              <a:rPr lang="en-US" dirty="0" err="1" smtClean="0"/>
              <a:t>GeV</a:t>
            </a:r>
            <a:r>
              <a:rPr lang="en-US" dirty="0" smtClean="0"/>
              <a:t>  (2017)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869" y="609549"/>
            <a:ext cx="246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We have been blind here, until now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9" name="Picture 19" descr="Position_EPDhists_9EB26C0960214993046AE136AF2C8E4A.roo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0" t="6559" r="7059" b="5222"/>
          <a:stretch/>
        </p:blipFill>
        <p:spPr>
          <a:xfrm>
            <a:off x="377731" y="1658561"/>
            <a:ext cx="2666926" cy="2957099"/>
          </a:xfrm>
          <a:prstGeom prst="rect">
            <a:avLst/>
          </a:prstGeom>
        </p:spPr>
      </p:pic>
      <p:sp>
        <p:nvSpPr>
          <p:cNvPr id="30" name="TextBox 6"/>
          <p:cNvSpPr txBox="1"/>
          <p:nvPr/>
        </p:nvSpPr>
        <p:spPr>
          <a:xfrm>
            <a:off x="2661026" y="4368571"/>
            <a:ext cx="34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η</a:t>
            </a:r>
            <a:endParaRPr lang="en-US" sz="2400" dirty="0"/>
          </a:p>
        </p:txBody>
      </p:sp>
      <p:sp>
        <p:nvSpPr>
          <p:cNvPr id="31" name="TextBox 13"/>
          <p:cNvSpPr txBox="1"/>
          <p:nvPr/>
        </p:nvSpPr>
        <p:spPr>
          <a:xfrm>
            <a:off x="119876" y="1814382"/>
            <a:ext cx="418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Φ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58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Correlation with Other detectors</a:t>
            </a:r>
            <a:endParaRPr lang="en-US" dirty="0"/>
          </a:p>
        </p:txBody>
      </p:sp>
      <p:pic>
        <p:nvPicPr>
          <p:cNvPr id="12" name="Picture 11" descr="EPDvsTOF_AuAu54GeV_v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10" y="409965"/>
            <a:ext cx="3291840" cy="31652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22186" y="700941"/>
            <a:ext cx="3995770" cy="2997299"/>
            <a:chOff x="4655866" y="772061"/>
            <a:chExt cx="3995770" cy="2997299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66" y="772061"/>
              <a:ext cx="3995770" cy="299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28358" y="920889"/>
              <a:ext cx="136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TOF (|</a:t>
              </a:r>
              <a:r>
                <a:rPr lang="en-US" dirty="0" err="1" smtClean="0">
                  <a:solidFill>
                    <a:srgbClr val="FFFFFF"/>
                  </a:solidFill>
                </a:rPr>
                <a:t>η</a:t>
              </a:r>
              <a:r>
                <a:rPr lang="en-US" dirty="0" smtClean="0">
                  <a:solidFill>
                    <a:srgbClr val="FFFFFF"/>
                  </a:solidFill>
                </a:rPr>
                <a:t>|&lt;1)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398560" y="1259241"/>
              <a:ext cx="168547" cy="3586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78915" y="1435037"/>
              <a:ext cx="168547" cy="55754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089113" y="999323"/>
              <a:ext cx="1364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EPD (&lt;2η&lt;</a:t>
              </a:r>
              <a:r>
                <a:rPr lang="en-US" dirty="0">
                  <a:solidFill>
                    <a:srgbClr val="FFFFFF"/>
                  </a:solidFill>
                </a:rPr>
                <a:t>5</a:t>
              </a:r>
              <a:r>
                <a:rPr lang="en-US" dirty="0" smtClean="0">
                  <a:solidFill>
                    <a:srgbClr val="FFFFFF"/>
                  </a:solidFill>
                </a:rPr>
                <a:t>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546" y="3698241"/>
            <a:ext cx="6644640" cy="2879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8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0080"/>
            <a:ext cx="9144002" cy="29717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EPD - ADC Spectra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7040" y="3611790"/>
            <a:ext cx="549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Extremely uniform performance across all 744 channels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4" y="3986355"/>
            <a:ext cx="3710476" cy="25333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520" y="3978736"/>
            <a:ext cx="3714286" cy="254095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25880" y="4251870"/>
            <a:ext cx="78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1MIP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577522" y="4725635"/>
            <a:ext cx="78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D49FF"/>
                </a:solidFill>
              </a:rPr>
              <a:t>2MIP</a:t>
            </a:r>
            <a:endParaRPr lang="zh-CN" altLang="en-US" dirty="0">
              <a:solidFill>
                <a:srgbClr val="FD49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00762" y="5065739"/>
            <a:ext cx="78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3MIP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86603" y="5533638"/>
            <a:ext cx="78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37BAE3"/>
                </a:solidFill>
              </a:rPr>
              <a:t>4MIP</a:t>
            </a:r>
            <a:endParaRPr lang="zh-CN" altLang="en-US" dirty="0">
              <a:solidFill>
                <a:srgbClr val="37BAE3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1473200" y="4621202"/>
            <a:ext cx="104322" cy="44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1724842" y="5018226"/>
            <a:ext cx="104322" cy="44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2255520" y="5451664"/>
            <a:ext cx="104322" cy="44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2784204" y="5809636"/>
            <a:ext cx="104322" cy="337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297079" y="5695940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200 </a:t>
            </a:r>
            <a:r>
              <a:rPr lang="en-US" altLang="zh-CN" dirty="0"/>
              <a:t>GeV </a:t>
            </a:r>
            <a:r>
              <a:rPr lang="en-US" altLang="zh-CN" dirty="0" err="1"/>
              <a:t>RuRu</a:t>
            </a:r>
            <a:r>
              <a:rPr lang="en-US" altLang="zh-CN" dirty="0"/>
              <a:t> + </a:t>
            </a:r>
            <a:r>
              <a:rPr lang="en-US" altLang="zh-CN" dirty="0" err="1"/>
              <a:t>ZrZr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13" y="628962"/>
            <a:ext cx="7059373" cy="34368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EPD – Timing performance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587" b="984"/>
          <a:stretch/>
        </p:blipFill>
        <p:spPr>
          <a:xfrm>
            <a:off x="909804" y="4041284"/>
            <a:ext cx="3550436" cy="25119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53280" y="4826000"/>
            <a:ext cx="4033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Difference between offline </a:t>
            </a:r>
            <a:r>
              <a:rPr lang="en-US" altLang="zh-CN" sz="2000" dirty="0" err="1" smtClean="0"/>
              <a:t>z_Vertex</a:t>
            </a:r>
            <a:r>
              <a:rPr lang="en-US" altLang="zh-CN" sz="2000" dirty="0" smtClean="0"/>
              <a:t> reconstructed by TPC and EPD.</a:t>
            </a:r>
          </a:p>
          <a:p>
            <a:r>
              <a:rPr lang="en-US" altLang="zh-CN" sz="2000" dirty="0" smtClean="0"/>
              <a:t>The spatial resolution of EPD is 11.8cm, corresponding to </a:t>
            </a:r>
            <a:r>
              <a:rPr lang="en-US" altLang="zh-CN" sz="2000" dirty="0" smtClean="0">
                <a:solidFill>
                  <a:srgbClr val="1500B0"/>
                </a:solidFill>
              </a:rPr>
              <a:t>~0.4ns time resolution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3068320" y="5069840"/>
            <a:ext cx="1584960" cy="1026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696720" y="759690"/>
            <a:ext cx="230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ADC vs TDC for 1 tile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968240" y="749800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Average TDC east vs west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252290" y="4041284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200 </a:t>
            </a:r>
            <a:r>
              <a:rPr lang="en-US" altLang="zh-CN" dirty="0"/>
              <a:t>GeV </a:t>
            </a:r>
            <a:r>
              <a:rPr lang="en-US" altLang="zh-CN" dirty="0" err="1"/>
              <a:t>RuRu</a:t>
            </a:r>
            <a:r>
              <a:rPr lang="en-US" altLang="zh-CN" dirty="0"/>
              <a:t> + </a:t>
            </a:r>
            <a:r>
              <a:rPr lang="en-US" altLang="zh-CN" dirty="0" err="1"/>
              <a:t>ZrZr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10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0" y="1346729"/>
            <a:ext cx="3108571" cy="27771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32" y="1352443"/>
            <a:ext cx="3148571" cy="27657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0" y="3812430"/>
            <a:ext cx="3108571" cy="27657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Forward Event Plane Determination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31" y="821209"/>
            <a:ext cx="2481790" cy="3936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756" y="871692"/>
            <a:ext cx="1076031" cy="4807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05963" y="475489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Basic analysis methods tested on isobar data</a:t>
            </a:r>
          </a:p>
          <a:p>
            <a:r>
              <a:rPr lang="en-US" altLang="zh-CN" dirty="0" smtClean="0"/>
              <a:t>The </a:t>
            </a:r>
            <a:r>
              <a:rPr lang="en-US" altLang="zh-CN" dirty="0"/>
              <a:t>EPD is a significant improvement on the BBC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63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534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Centrality Determination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464"/>
            <a:ext cx="9144000" cy="33917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9" y="4335160"/>
            <a:ext cx="4345139" cy="224783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724400" y="4100737"/>
            <a:ext cx="441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/>
              <a:t>spectators and produced particles have opposite correlations, </a:t>
            </a:r>
            <a:r>
              <a:rPr lang="en-US" altLang="zh-CN" dirty="0" smtClean="0"/>
              <a:t>they have</a:t>
            </a:r>
            <a:endParaRPr lang="en-US" altLang="zh-CN" dirty="0"/>
          </a:p>
          <a:p>
            <a:r>
              <a:rPr lang="en-US" altLang="zh-CN" dirty="0" smtClean="0"/>
              <a:t>characteristically different rapidity </a:t>
            </a:r>
            <a:r>
              <a:rPr lang="en-US" altLang="zh-CN" dirty="0"/>
              <a:t>ranges</a:t>
            </a:r>
            <a:endParaRPr lang="en-US" altLang="zh-CN" dirty="0" smtClean="0"/>
          </a:p>
          <a:p>
            <a:r>
              <a:rPr lang="zh-CN" altLang="en-US" dirty="0" smtClean="0"/>
              <a:t>B</a:t>
            </a:r>
            <a:r>
              <a:rPr lang="en-US" altLang="zh-CN" dirty="0" smtClean="0"/>
              <a:t>y</a:t>
            </a:r>
            <a:r>
              <a:rPr lang="zh-CN" altLang="en-US" dirty="0" smtClean="0"/>
              <a:t> </a:t>
            </a:r>
            <a:r>
              <a:rPr lang="zh-CN" altLang="en-US" dirty="0"/>
              <a:t>weighting the multiplicitl of the 16 rings of EPD tiles </a:t>
            </a:r>
            <a:r>
              <a:rPr lang="zh-CN" altLang="en-US" dirty="0" smtClean="0"/>
              <a:t>dif</a:t>
            </a:r>
            <a:r>
              <a:rPr lang="en-US" altLang="zh-CN" dirty="0" smtClean="0"/>
              <a:t>f</a:t>
            </a:r>
            <a:r>
              <a:rPr lang="zh-CN" altLang="en-US" dirty="0" smtClean="0"/>
              <a:t>erentl</a:t>
            </a:r>
            <a:r>
              <a:rPr lang="en-US" altLang="zh-CN" dirty="0" smtClean="0"/>
              <a:t>y</a:t>
            </a:r>
          </a:p>
          <a:p>
            <a:r>
              <a:rPr lang="en-US" altLang="zh-CN" dirty="0"/>
              <a:t>No models describe forward </a:t>
            </a:r>
            <a:r>
              <a:rPr lang="en-US" altLang="zh-CN" dirty="0" smtClean="0"/>
              <a:t>rapidity well</a:t>
            </a:r>
            <a:r>
              <a:rPr lang="en-US" altLang="zh-CN" dirty="0"/>
              <a:t>, instead use neural network (NN</a:t>
            </a:r>
            <a:r>
              <a:rPr lang="en-US" altLang="zh-CN" dirty="0" smtClean="0"/>
              <a:t>)</a:t>
            </a:r>
          </a:p>
          <a:p>
            <a:r>
              <a:rPr lang="en-US" altLang="zh-CN" dirty="0"/>
              <a:t>The improvement </a:t>
            </a:r>
            <a:r>
              <a:rPr lang="en-US" altLang="zh-CN" dirty="0" smtClean="0"/>
              <a:t>must </a:t>
            </a:r>
            <a:r>
              <a:rPr lang="en-US" altLang="zh-CN" dirty="0"/>
              <a:t>be </a:t>
            </a:r>
            <a:r>
              <a:rPr lang="en-US" altLang="zh-CN" dirty="0" smtClean="0"/>
              <a:t>done on </a:t>
            </a:r>
            <a:r>
              <a:rPr lang="en-US" altLang="zh-CN" dirty="0"/>
              <a:t>an </a:t>
            </a:r>
            <a:r>
              <a:rPr lang="en-US" altLang="zh-CN" dirty="0" smtClean="0"/>
              <a:t>energy-by-energy basis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15028" y="3970915"/>
            <a:ext cx="3414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only 1/8 EPD (η&gt;0, 3π/2 &lt; φ &lt; 2π)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45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3315" y="732714"/>
            <a:ext cx="8697853" cy="5759526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Granular coverage at 2&lt;|</a:t>
            </a:r>
            <a:r>
              <a:rPr lang="en-US" sz="2400" dirty="0" err="1" smtClean="0">
                <a:solidFill>
                  <a:srgbClr val="0000FF"/>
                </a:solidFill>
              </a:rPr>
              <a:t>η</a:t>
            </a:r>
            <a:r>
              <a:rPr lang="en-US" sz="2400" dirty="0" smtClean="0">
                <a:solidFill>
                  <a:srgbClr val="0000FF"/>
                </a:solidFill>
              </a:rPr>
              <a:t>|&lt;5 crucial to BES-II physics mission</a:t>
            </a:r>
          </a:p>
          <a:p>
            <a:pPr lvl="1"/>
            <a:r>
              <a:rPr lang="en-US" dirty="0" smtClean="0"/>
              <a:t>opens up phasespace &amp; reduces centrality-related systematics for fluctuation analyses</a:t>
            </a:r>
          </a:p>
          <a:p>
            <a:pPr lvl="1"/>
            <a:r>
              <a:rPr lang="en-US" dirty="0" smtClean="0"/>
              <a:t>improved EP resolution allows statistical reach of EP-dependent studies (flow, polarization, CME, ...)</a:t>
            </a:r>
          </a:p>
          <a:p>
            <a:pPr lvl="1"/>
            <a:r>
              <a:rPr lang="en-US" dirty="0" smtClean="0"/>
              <a:t>new flow-correlation analyses over wide eta range</a:t>
            </a:r>
          </a:p>
          <a:p>
            <a:pPr>
              <a:spcBef>
                <a:spcPts val="1776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EPD upgrade</a:t>
            </a:r>
          </a:p>
          <a:p>
            <a:pPr lvl="1"/>
            <a:r>
              <a:rPr lang="en-US" dirty="0" smtClean="0"/>
              <a:t>highly segmented detector of straightforward design, with some new aspects</a:t>
            </a:r>
          </a:p>
          <a:p>
            <a:pPr lvl="1"/>
            <a:r>
              <a:rPr lang="en-US" dirty="0" smtClean="0"/>
              <a:t>two prototype runs (2015, 2016) &amp; 1/8 “engineering” run in 2017</a:t>
            </a:r>
          </a:p>
          <a:p>
            <a:pPr lvl="1"/>
            <a:r>
              <a:rPr lang="en-US" dirty="0" smtClean="0"/>
              <a:t>Full EPD “commissioning” run in 2018</a:t>
            </a:r>
          </a:p>
          <a:p>
            <a:pPr>
              <a:spcBef>
                <a:spcPts val="1776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Performance</a:t>
            </a:r>
          </a:p>
          <a:p>
            <a:pPr lvl="1"/>
            <a:r>
              <a:rPr lang="en-US" dirty="0" smtClean="0"/>
              <a:t>744/744 tiles: response understood, very uniform response</a:t>
            </a:r>
          </a:p>
          <a:p>
            <a:pPr lvl="1"/>
            <a:r>
              <a:rPr lang="en-US" dirty="0" smtClean="0"/>
              <a:t>operates well under conditions exceeding design requirements</a:t>
            </a:r>
          </a:p>
          <a:p>
            <a:pPr lvl="1"/>
            <a:r>
              <a:rPr lang="en-US" dirty="0" smtClean="0"/>
              <a:t>physics results anticipated from “commissioning” run</a:t>
            </a:r>
          </a:p>
          <a:p>
            <a:pPr lvl="1"/>
            <a:r>
              <a:rPr lang="en-US" dirty="0" smtClean="0"/>
              <a:t>radiation damage acceptable</a:t>
            </a:r>
          </a:p>
          <a:p>
            <a:pPr>
              <a:spcBef>
                <a:spcPts val="1776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EPD analysis underway</a:t>
            </a:r>
          </a:p>
          <a:p>
            <a:pPr lvl="1"/>
            <a:r>
              <a:rPr lang="en-US" dirty="0" smtClean="0"/>
              <a:t>Ready for 2018+ (BES-II) trigger and physics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40"/>
            <a:ext cx="9143999" cy="589230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LBNL</a:t>
            </a:r>
            <a:r>
              <a:rPr lang="en-US" sz="2000" dirty="0" smtClean="0"/>
              <a:t>: 		SS </a:t>
            </a:r>
            <a:r>
              <a:rPr lang="en-US" sz="2000" dirty="0"/>
              <a:t>d</a:t>
            </a:r>
            <a:r>
              <a:rPr lang="en-US" sz="2000" dirty="0" smtClean="0"/>
              <a:t>esign, R&amp;D, early production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SSL</a:t>
            </a:r>
            <a:r>
              <a:rPr lang="en-US" sz="2000" dirty="0" smtClean="0"/>
              <a:t>: 			Trigger/RDO electronics &amp; algorithms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Ohio State</a:t>
            </a:r>
            <a:r>
              <a:rPr lang="en-US" sz="2000" dirty="0" smtClean="0"/>
              <a:t>: </a:t>
            </a:r>
            <a:r>
              <a:rPr lang="en-US" sz="2000" dirty="0"/>
              <a:t>	</a:t>
            </a:r>
            <a:r>
              <a:rPr lang="en-US" sz="2000" dirty="0" smtClean="0"/>
              <a:t>SS construction, design, FEE mechanics, testing, coordination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Lehigh U</a:t>
            </a:r>
            <a:r>
              <a:rPr lang="en-US" sz="2000" dirty="0" smtClean="0"/>
              <a:t>: 	Fiber bundles, online QA</a:t>
            </a:r>
            <a:endParaRPr lang="en-US" dirty="0"/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Indiana U</a:t>
            </a:r>
            <a:r>
              <a:rPr lang="en-US" sz="2000" dirty="0" smtClean="0"/>
              <a:t>: 	Front-end electronics design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BNL</a:t>
            </a:r>
            <a:r>
              <a:rPr lang="en-US" sz="2000" dirty="0" smtClean="0"/>
              <a:t>: 			Electronics, mechanical, DAQ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USTC</a:t>
            </a:r>
            <a:r>
              <a:rPr lang="en-US" sz="2000" dirty="0" smtClean="0"/>
              <a:t>:		Electronics production and testing; </a:t>
            </a:r>
            <a:r>
              <a:rPr lang="en-US" sz="2000" dirty="0" smtClean="0"/>
              <a:t>SS </a:t>
            </a:r>
            <a:r>
              <a:rPr lang="en-US" altLang="zh-CN" sz="2000" dirty="0" smtClean="0"/>
              <a:t>construction &amp;</a:t>
            </a:r>
            <a:r>
              <a:rPr lang="en-US" sz="2000" dirty="0" smtClean="0"/>
              <a:t> </a:t>
            </a:r>
            <a:r>
              <a:rPr lang="en-US" sz="2000" dirty="0" smtClean="0"/>
              <a:t>testing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/>
              <a:t>Kent State</a:t>
            </a:r>
            <a:r>
              <a:rPr lang="en-US" sz="2000" dirty="0"/>
              <a:t>:	Simulations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Tsukuba</a:t>
            </a:r>
            <a:r>
              <a:rPr lang="en-US" sz="2000" dirty="0" smtClean="0"/>
              <a:t>:		Simulations, and</a:t>
            </a:r>
            <a:r>
              <a:rPr lang="en-US" sz="2000" dirty="0" smtClean="0"/>
              <a:t>....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err="1" smtClean="0"/>
              <a:t>Fudan</a:t>
            </a:r>
            <a:r>
              <a:rPr lang="en-US" sz="2000" b="1" dirty="0" smtClean="0"/>
              <a:t> U</a:t>
            </a:r>
            <a:r>
              <a:rPr lang="en-US" sz="2000" dirty="0" smtClean="0"/>
              <a:t>:		</a:t>
            </a:r>
            <a:r>
              <a:rPr lang="en-US" altLang="zh-CN" sz="2000" dirty="0" smtClean="0"/>
              <a:t>SS construction, online QA</a:t>
            </a:r>
          </a:p>
          <a:p>
            <a:pPr>
              <a:lnSpc>
                <a:spcPct val="110000"/>
              </a:lnSpc>
              <a:spcBef>
                <a:spcPts val="1680"/>
              </a:spcBef>
            </a:pPr>
            <a:r>
              <a:rPr lang="en-US" sz="2000" b="1" dirty="0" smtClean="0"/>
              <a:t>NCKU</a:t>
            </a:r>
            <a:r>
              <a:rPr lang="en-US" sz="2000" dirty="0" smtClean="0"/>
              <a:t>:		</a:t>
            </a:r>
            <a:r>
              <a:rPr lang="en-US" altLang="zh-CN" sz="2000" dirty="0" smtClean="0"/>
              <a:t>SS construction &amp; testing</a:t>
            </a: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5235426" y="5568910"/>
            <a:ext cx="3549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Thank you !</a:t>
            </a:r>
            <a:endParaRPr lang="zh-CN" alt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82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radiation damage in high-luminosity </a:t>
            </a:r>
            <a:r>
              <a:rPr lang="en-US" dirty="0" err="1" smtClean="0"/>
              <a:t>pp</a:t>
            </a:r>
            <a:endParaRPr lang="en-US" dirty="0"/>
          </a:p>
        </p:txBody>
      </p:sp>
      <p:pic>
        <p:nvPicPr>
          <p:cNvPr id="4" name="Picture 3" descr="zoomforMik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" y="816620"/>
            <a:ext cx="5468111" cy="5257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1376" y="1391526"/>
            <a:ext cx="255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on (“light current”)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68361" y="1567156"/>
            <a:ext cx="1293015" cy="405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78106" y="2638233"/>
            <a:ext cx="994037" cy="6041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15353" y="3282923"/>
            <a:ext cx="257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off (“dark current”)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14639" y="3782792"/>
            <a:ext cx="15074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Vbias</a:t>
            </a:r>
            <a:r>
              <a:rPr lang="en-US" dirty="0" smtClean="0">
                <a:solidFill>
                  <a:srgbClr val="0000FF"/>
                </a:solidFill>
              </a:rPr>
              <a:t> changes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38947" y="4039481"/>
            <a:ext cx="875692" cy="11264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134561" y="3012723"/>
            <a:ext cx="0" cy="63953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41009" y="3016513"/>
            <a:ext cx="0" cy="63953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506921" y="3020303"/>
            <a:ext cx="0" cy="63953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86345" y="3010583"/>
            <a:ext cx="0" cy="63953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4512" y="4155710"/>
            <a:ext cx="34804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present I</a:t>
            </a:r>
            <a:r>
              <a:rPr lang="en-US" baseline="-25000" dirty="0" smtClean="0"/>
              <a:t>d</a:t>
            </a:r>
            <a:r>
              <a:rPr lang="en-US" dirty="0"/>
              <a:t>~ 1 </a:t>
            </a:r>
            <a:r>
              <a:rPr lang="en-US" dirty="0" err="1" smtClean="0"/>
              <a:t>μA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Tx/>
              <a:buChar char="•"/>
            </a:pPr>
            <a:r>
              <a:rPr lang="en-US" dirty="0" smtClean="0"/>
              <a:t>we are okay if I</a:t>
            </a:r>
            <a:r>
              <a:rPr lang="en-US" baseline="-25000" dirty="0" smtClean="0"/>
              <a:t>d</a:t>
            </a:r>
            <a:r>
              <a:rPr lang="en-US" dirty="0" smtClean="0"/>
              <a:t> &lt; ~15 </a:t>
            </a:r>
            <a:r>
              <a:rPr lang="en-US" dirty="0" err="1" smtClean="0"/>
              <a:t>μA</a:t>
            </a:r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SiPMs</a:t>
            </a:r>
            <a:r>
              <a:rPr lang="en-US" dirty="0" smtClean="0">
                <a:sym typeface="Wingdings"/>
              </a:rPr>
              <a:t> good for equivalent of  </a:t>
            </a:r>
          </a:p>
          <a:p>
            <a:r>
              <a:rPr lang="en-US" dirty="0" smtClean="0">
                <a:sym typeface="Wingdings"/>
              </a:rPr>
              <a:t>     12 more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runs  </a:t>
            </a:r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8000"/>
              </a:solidFill>
              <a:sym typeface="Wingdings"/>
            </a:endParaRPr>
          </a:p>
          <a:p>
            <a:r>
              <a:rPr lang="en-US" dirty="0" smtClean="0"/>
              <a:t>(H.I. running </a:t>
            </a:r>
            <a:r>
              <a:rPr lang="en-US" i="1" dirty="0" smtClean="0"/>
              <a:t>much less radiation)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570133" cy="653466"/>
          </a:xfrm>
        </p:spPr>
        <p:txBody>
          <a:bodyPr/>
          <a:lstStyle/>
          <a:p>
            <a:pPr algn="l"/>
            <a:r>
              <a:rPr lang="en-US" dirty="0" smtClean="0"/>
              <a:t>Collision Geometry and Physics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93" y="680540"/>
            <a:ext cx="3525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Some examples:</a:t>
            </a:r>
          </a:p>
          <a:p>
            <a:pPr marL="285750" indent="-285750">
              <a:buFontTx/>
              <a:buChar char="•"/>
            </a:pPr>
            <a:r>
              <a:rPr lang="en-US" altLang="zh-CN" sz="2000" dirty="0"/>
              <a:t>polarization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/>
              <a:t>fluctuation analyses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/>
              <a:t>flow measures &amp; correlations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CHEP2018, Shanghai, June 20-24, 2018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3838330" y="680540"/>
            <a:ext cx="52725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indent="-293688">
              <a:buFontTx/>
              <a:buChar char="•"/>
            </a:pPr>
            <a:r>
              <a:rPr lang="en-US" altLang="zh-CN" sz="2000" dirty="0"/>
              <a:t>high sensitivity to </a:t>
            </a:r>
            <a:r>
              <a:rPr lang="en-US" altLang="zh-CN" sz="2000" dirty="0" smtClean="0"/>
              <a:t>collision geometry </a:t>
            </a:r>
            <a:r>
              <a:rPr lang="en-US" altLang="zh-CN" sz="2000" dirty="0"/>
              <a:t>selection</a:t>
            </a:r>
          </a:p>
          <a:p>
            <a:pPr marL="750888" lvl="1" indent="-293688">
              <a:buFontTx/>
              <a:buChar char="•"/>
            </a:pPr>
            <a:r>
              <a:rPr lang="en-US" altLang="zh-CN" sz="2000" dirty="0"/>
              <a:t>physics?</a:t>
            </a:r>
          </a:p>
          <a:p>
            <a:pPr marL="750888" lvl="1" indent="-293688">
              <a:buFontTx/>
              <a:buChar char="•"/>
            </a:pPr>
            <a:r>
              <a:rPr lang="en-US" altLang="zh-CN" sz="2000" dirty="0"/>
              <a:t>volume fluctuations?</a:t>
            </a:r>
          </a:p>
          <a:p>
            <a:pPr marL="750888" lvl="1" indent="-293688">
              <a:buFontTx/>
              <a:buChar char="•"/>
            </a:pPr>
            <a:r>
              <a:rPr lang="en-US" altLang="zh-CN" sz="2000" dirty="0"/>
              <a:t>auto-correlations</a:t>
            </a:r>
            <a:r>
              <a:rPr lang="en-US" altLang="zh-CN" sz="2000" dirty="0" smtClean="0"/>
              <a:t>?</a:t>
            </a:r>
          </a:p>
          <a:p>
            <a:pPr marL="750888" lvl="1" indent="-293688">
              <a:buFontTx/>
              <a:buChar char="•"/>
            </a:pPr>
            <a:r>
              <a:rPr lang="en-US" altLang="zh-CN" sz="2000" b="1" i="1" dirty="0">
                <a:solidFill>
                  <a:srgbClr val="FD49FF"/>
                </a:solidFill>
              </a:rPr>
              <a:t>want a </a:t>
            </a:r>
            <a:r>
              <a:rPr lang="en-US" altLang="zh-CN" sz="2000" b="1" i="1" dirty="0" smtClean="0">
                <a:solidFill>
                  <a:srgbClr val="FD49FF"/>
                </a:solidFill>
              </a:rPr>
              <a:t>separate reference, an unit </a:t>
            </a:r>
            <a:r>
              <a:rPr lang="en-US" altLang="zh-CN" sz="2000" b="1" i="1" dirty="0">
                <a:solidFill>
                  <a:srgbClr val="FD49FF"/>
                </a:solidFill>
              </a:rPr>
              <a:t>of </a:t>
            </a:r>
            <a:r>
              <a:rPr lang="en-US" altLang="zh-CN" sz="2000" b="1" i="1" dirty="0" smtClean="0">
                <a:solidFill>
                  <a:srgbClr val="FD49FF"/>
                </a:solidFill>
              </a:rPr>
              <a:t>rapidity away!</a:t>
            </a:r>
            <a:endParaRPr lang="en-US" altLang="zh-CN" sz="2000" b="1" i="1" dirty="0">
              <a:solidFill>
                <a:srgbClr val="FD49FF"/>
              </a:solidFill>
            </a:endParaRPr>
          </a:p>
          <a:p>
            <a:pPr marL="750888" lvl="1" indent="-293688">
              <a:buFontTx/>
              <a:buChar char="•"/>
            </a:pPr>
            <a:endParaRPr lang="en-US" altLang="zh-CN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6063704" y="2950423"/>
            <a:ext cx="2623096" cy="3517278"/>
            <a:chOff x="3226348" y="3201949"/>
            <a:chExt cx="2706679" cy="3517278"/>
          </a:xfrm>
        </p:grpSpPr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6348" y="3509726"/>
              <a:ext cx="2706679" cy="320950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3716920" y="3201949"/>
              <a:ext cx="16060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00FF"/>
                  </a:solidFill>
                </a:defRPr>
              </a:lvl1pPr>
            </a:lstStyle>
            <a:p>
              <a:r>
                <a:rPr lang="en-US" dirty="0"/>
                <a:t>STAR PRL 2014</a:t>
              </a:r>
            </a:p>
          </p:txBody>
        </p:sp>
      </p:grpSp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579921"/>
              </p:ext>
            </p:extLst>
          </p:nvPr>
        </p:nvGraphicFramePr>
        <p:xfrm>
          <a:off x="827961" y="2021428"/>
          <a:ext cx="1453616" cy="650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3" name="Equation" r:id="rId5" imgW="950760" imgH="420480" progId="">
                  <p:embed/>
                </p:oleObj>
              </mc:Choice>
              <mc:Fallback>
                <p:oleObj name="Equation" r:id="rId5" imgW="950760" imgH="420480" progId="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961" y="2021428"/>
                        <a:ext cx="1453616" cy="6503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 descr="Nat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3266" y="3397482"/>
            <a:ext cx="2300343" cy="2959775"/>
          </a:xfrm>
          <a:prstGeom prst="rect">
            <a:avLst/>
          </a:prstGeom>
          <a:noFill/>
        </p:spPr>
      </p:pic>
      <p:grpSp>
        <p:nvGrpSpPr>
          <p:cNvPr id="20" name="组合 19"/>
          <p:cNvGrpSpPr/>
          <p:nvPr/>
        </p:nvGrpSpPr>
        <p:grpSpPr>
          <a:xfrm>
            <a:off x="358585" y="3135872"/>
            <a:ext cx="2884797" cy="3221385"/>
            <a:chOff x="358585" y="3135872"/>
            <a:chExt cx="2884797" cy="3221385"/>
          </a:xfrm>
        </p:grpSpPr>
        <p:pic>
          <p:nvPicPr>
            <p:cNvPr id="14" name="Picture 14" descr="PH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85" y="3445235"/>
              <a:ext cx="2884797" cy="2912022"/>
            </a:xfrm>
            <a:prstGeom prst="roundRect">
              <a:avLst>
                <a:gd name="adj" fmla="val 8021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561315" y="3135872"/>
              <a:ext cx="1867985" cy="2769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-4572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dirty="0" smtClean="0">
                  <a:solidFill>
                    <a:srgbClr val="0000FF"/>
                  </a:solidFill>
                </a:rPr>
                <a:t>STAR </a:t>
              </a:r>
              <a:r>
                <a:rPr lang="zh-CN" altLang="zh-CN" dirty="0" smtClean="0">
                  <a:solidFill>
                    <a:srgbClr val="0000FF"/>
                  </a:solidFill>
                </a:rPr>
                <a:t>Nature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2017</a:t>
              </a:r>
              <a:endParaRPr kumimoji="0" lang="zh-CN" altLang="zh-C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64896" y="3060619"/>
            <a:ext cx="2637081" cy="3385309"/>
            <a:chOff x="3388272" y="2998693"/>
            <a:chExt cx="2637081" cy="338530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8272" y="3324868"/>
              <a:ext cx="2637081" cy="305913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786547" y="2998693"/>
              <a:ext cx="1556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STAR PRL 2014</a:t>
              </a:r>
            </a:p>
          </p:txBody>
        </p:sp>
      </p:grpSp>
      <p:grpSp>
        <p:nvGrpSpPr>
          <p:cNvPr id="112" name="Group 5"/>
          <p:cNvGrpSpPr>
            <a:grpSpLocks/>
          </p:cNvGrpSpPr>
          <p:nvPr/>
        </p:nvGrpSpPr>
        <p:grpSpPr bwMode="auto">
          <a:xfrm>
            <a:off x="3879711" y="534540"/>
            <a:ext cx="3545897" cy="2585085"/>
            <a:chOff x="-153" y="720"/>
            <a:chExt cx="3018" cy="2101"/>
          </a:xfrm>
        </p:grpSpPr>
        <p:sp>
          <p:nvSpPr>
            <p:cNvPr id="113" name="Text Box 6"/>
            <p:cNvSpPr txBox="1">
              <a:spLocks noChangeArrowheads="1"/>
            </p:cNvSpPr>
            <p:nvPr/>
          </p:nvSpPr>
          <p:spPr bwMode="auto">
            <a:xfrm>
              <a:off x="-153" y="960"/>
              <a:ext cx="1266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009900"/>
                  </a:solidFill>
                  <a:ea typeface="宋体" panose="02010600030101010101" pitchFamily="2" charset="-122"/>
                </a:rPr>
                <a:t>Reaction </a:t>
              </a:r>
            </a:p>
            <a:p>
              <a:r>
                <a:rPr lang="en-US" altLang="zh-CN" sz="1800" dirty="0">
                  <a:solidFill>
                    <a:srgbClr val="009900"/>
                  </a:solidFill>
                  <a:ea typeface="宋体" panose="02010600030101010101" pitchFamily="2" charset="-122"/>
                </a:rPr>
                <a:t>      plane</a:t>
              </a:r>
            </a:p>
          </p:txBody>
        </p:sp>
        <p:sp>
          <p:nvSpPr>
            <p:cNvPr id="114" name="Line 7"/>
            <p:cNvSpPr>
              <a:spLocks noChangeShapeType="1"/>
            </p:cNvSpPr>
            <p:nvPr/>
          </p:nvSpPr>
          <p:spPr bwMode="auto">
            <a:xfrm>
              <a:off x="672" y="1344"/>
              <a:ext cx="200" cy="242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15" name="Freeform 8"/>
            <p:cNvSpPr>
              <a:spLocks/>
            </p:cNvSpPr>
            <p:nvPr/>
          </p:nvSpPr>
          <p:spPr bwMode="auto">
            <a:xfrm rot="10800000">
              <a:off x="2194" y="720"/>
              <a:ext cx="293" cy="28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16" name="Line 9"/>
            <p:cNvSpPr>
              <a:spLocks noChangeShapeType="1"/>
            </p:cNvSpPr>
            <p:nvPr/>
          </p:nvSpPr>
          <p:spPr bwMode="auto">
            <a:xfrm flipH="1">
              <a:off x="689" y="1018"/>
              <a:ext cx="507" cy="84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7" name="Line 10"/>
            <p:cNvSpPr>
              <a:spLocks noChangeShapeType="1"/>
            </p:cNvSpPr>
            <p:nvPr/>
          </p:nvSpPr>
          <p:spPr bwMode="auto">
            <a:xfrm flipH="1">
              <a:off x="934" y="1018"/>
              <a:ext cx="498" cy="83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8" name="Line 11"/>
            <p:cNvSpPr>
              <a:spLocks noChangeShapeType="1"/>
            </p:cNvSpPr>
            <p:nvPr/>
          </p:nvSpPr>
          <p:spPr bwMode="auto">
            <a:xfrm>
              <a:off x="1091" y="1195"/>
              <a:ext cx="167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9" name="Line 12"/>
            <p:cNvSpPr>
              <a:spLocks noChangeShapeType="1"/>
            </p:cNvSpPr>
            <p:nvPr/>
          </p:nvSpPr>
          <p:spPr bwMode="auto">
            <a:xfrm>
              <a:off x="1051" y="2078"/>
              <a:ext cx="117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0" name="AutoShape 13"/>
            <p:cNvSpPr>
              <a:spLocks noChangeArrowheads="1"/>
            </p:cNvSpPr>
            <p:nvPr/>
          </p:nvSpPr>
          <p:spPr bwMode="auto">
            <a:xfrm>
              <a:off x="213" y="1015"/>
              <a:ext cx="2652" cy="1637"/>
            </a:xfrm>
            <a:prstGeom prst="parallelogram">
              <a:avLst>
                <a:gd name="adj" fmla="val 60106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1" name="Line 14"/>
            <p:cNvSpPr>
              <a:spLocks noChangeShapeType="1"/>
            </p:cNvSpPr>
            <p:nvPr/>
          </p:nvSpPr>
          <p:spPr bwMode="auto">
            <a:xfrm flipH="1">
              <a:off x="213" y="2299"/>
              <a:ext cx="213" cy="3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2" name="Line 15"/>
            <p:cNvSpPr>
              <a:spLocks noChangeShapeType="1"/>
            </p:cNvSpPr>
            <p:nvPr/>
          </p:nvSpPr>
          <p:spPr bwMode="auto">
            <a:xfrm flipH="1">
              <a:off x="1052" y="1018"/>
              <a:ext cx="616" cy="102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 rot="10800000" flipV="1">
              <a:off x="1027" y="1945"/>
              <a:ext cx="206" cy="657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4" name="Line 17"/>
            <p:cNvSpPr>
              <a:spLocks noChangeShapeType="1"/>
            </p:cNvSpPr>
            <p:nvPr/>
          </p:nvSpPr>
          <p:spPr bwMode="auto">
            <a:xfrm flipH="1">
              <a:off x="917" y="1893"/>
              <a:ext cx="454" cy="7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777" y="2672"/>
              <a:ext cx="139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400" b="0">
                  <a:ea typeface="宋体" panose="02010600030101010101" pitchFamily="2" charset="-122"/>
                </a:rPr>
                <a:t>x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991" y="941"/>
              <a:ext cx="140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400" b="0">
                  <a:ea typeface="宋体" panose="02010600030101010101" pitchFamily="2" charset="-122"/>
                </a:rPr>
                <a:t>z</a:t>
              </a:r>
            </a:p>
          </p:txBody>
        </p:sp>
        <p:grpSp>
          <p:nvGrpSpPr>
            <p:cNvPr id="127" name="Group 20"/>
            <p:cNvGrpSpPr>
              <a:grpSpLocks/>
            </p:cNvGrpSpPr>
            <p:nvPr/>
          </p:nvGrpSpPr>
          <p:grpSpPr bwMode="auto">
            <a:xfrm>
              <a:off x="1730" y="863"/>
              <a:ext cx="842" cy="918"/>
              <a:chOff x="3157" y="3025"/>
              <a:chExt cx="1026" cy="999"/>
            </a:xfrm>
          </p:grpSpPr>
          <p:grpSp>
            <p:nvGrpSpPr>
              <p:cNvPr id="197" name="Group 21"/>
              <p:cNvGrpSpPr>
                <a:grpSpLocks/>
              </p:cNvGrpSpPr>
              <p:nvPr/>
            </p:nvGrpSpPr>
            <p:grpSpPr bwMode="auto">
              <a:xfrm>
                <a:off x="3157" y="3025"/>
                <a:ext cx="1026" cy="999"/>
                <a:chOff x="4130" y="2180"/>
                <a:chExt cx="1026" cy="999"/>
              </a:xfrm>
            </p:grpSpPr>
            <p:sp>
              <p:nvSpPr>
                <p:cNvPr id="199" name="Oval 22"/>
                <p:cNvSpPr>
                  <a:spLocks noChangeArrowheads="1"/>
                </p:cNvSpPr>
                <p:nvPr/>
              </p:nvSpPr>
              <p:spPr bwMode="auto">
                <a:xfrm>
                  <a:off x="4153" y="2181"/>
                  <a:ext cx="981" cy="9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Oval 23"/>
                <p:cNvSpPr>
                  <a:spLocks noChangeArrowheads="1"/>
                </p:cNvSpPr>
                <p:nvPr/>
              </p:nvSpPr>
              <p:spPr bwMode="auto">
                <a:xfrm>
                  <a:off x="4153" y="2180"/>
                  <a:ext cx="981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Freeform 24"/>
                <p:cNvSpPr>
                  <a:spLocks/>
                </p:cNvSpPr>
                <p:nvPr/>
              </p:nvSpPr>
              <p:spPr bwMode="auto">
                <a:xfrm>
                  <a:off x="4130" y="2579"/>
                  <a:ext cx="1026" cy="600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Freeform 25"/>
                <p:cNvSpPr>
                  <a:spLocks/>
                </p:cNvSpPr>
                <p:nvPr/>
              </p:nvSpPr>
              <p:spPr bwMode="auto">
                <a:xfrm>
                  <a:off x="4153" y="2604"/>
                  <a:ext cx="979" cy="257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8" name="Freeform 26"/>
              <p:cNvSpPr>
                <a:spLocks/>
              </p:cNvSpPr>
              <p:nvPr/>
            </p:nvSpPr>
            <p:spPr bwMode="auto">
              <a:xfrm>
                <a:off x="3175" y="3162"/>
                <a:ext cx="252" cy="715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28" name="Line 27"/>
            <p:cNvSpPr>
              <a:spLocks noChangeShapeType="1"/>
            </p:cNvSpPr>
            <p:nvPr/>
          </p:nvSpPr>
          <p:spPr bwMode="auto">
            <a:xfrm>
              <a:off x="1208" y="1015"/>
              <a:ext cx="68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9" name="Line 28"/>
            <p:cNvSpPr>
              <a:spLocks noChangeShapeType="1"/>
            </p:cNvSpPr>
            <p:nvPr/>
          </p:nvSpPr>
          <p:spPr bwMode="auto">
            <a:xfrm>
              <a:off x="1459" y="1195"/>
              <a:ext cx="4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0" name="Line 29"/>
            <p:cNvSpPr>
              <a:spLocks noChangeShapeType="1"/>
            </p:cNvSpPr>
            <p:nvPr/>
          </p:nvSpPr>
          <p:spPr bwMode="auto">
            <a:xfrm>
              <a:off x="982" y="1371"/>
              <a:ext cx="979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1" name="Line 30"/>
            <p:cNvSpPr>
              <a:spLocks noChangeShapeType="1"/>
            </p:cNvSpPr>
            <p:nvPr/>
          </p:nvSpPr>
          <p:spPr bwMode="auto">
            <a:xfrm flipH="1">
              <a:off x="1693" y="1304"/>
              <a:ext cx="267" cy="44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2" name="Line 31"/>
            <p:cNvSpPr>
              <a:spLocks noChangeShapeType="1"/>
            </p:cNvSpPr>
            <p:nvPr/>
          </p:nvSpPr>
          <p:spPr bwMode="auto">
            <a:xfrm>
              <a:off x="876" y="1548"/>
              <a:ext cx="167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" name="Line 32"/>
            <p:cNvSpPr>
              <a:spLocks noChangeShapeType="1"/>
            </p:cNvSpPr>
            <p:nvPr/>
          </p:nvSpPr>
          <p:spPr bwMode="auto">
            <a:xfrm flipH="1">
              <a:off x="920" y="1015"/>
              <a:ext cx="977" cy="163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4" name="Line 33"/>
            <p:cNvSpPr>
              <a:spLocks noChangeShapeType="1"/>
            </p:cNvSpPr>
            <p:nvPr/>
          </p:nvSpPr>
          <p:spPr bwMode="auto">
            <a:xfrm>
              <a:off x="769" y="1725"/>
              <a:ext cx="167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5" name="Group 34"/>
            <p:cNvGrpSpPr>
              <a:grpSpLocks/>
            </p:cNvGrpSpPr>
            <p:nvPr/>
          </p:nvGrpSpPr>
          <p:grpSpPr bwMode="auto">
            <a:xfrm>
              <a:off x="1295" y="1376"/>
              <a:ext cx="401" cy="906"/>
              <a:chOff x="3811" y="2604"/>
              <a:chExt cx="489" cy="985"/>
            </a:xfrm>
          </p:grpSpPr>
          <p:sp>
            <p:nvSpPr>
              <p:cNvPr id="193" name="Oval 35"/>
              <p:cNvSpPr>
                <a:spLocks noChangeArrowheads="1"/>
              </p:cNvSpPr>
              <p:nvPr/>
            </p:nvSpPr>
            <p:spPr bwMode="auto">
              <a:xfrm>
                <a:off x="3811" y="2605"/>
                <a:ext cx="488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" name="Freeform 36"/>
              <p:cNvSpPr>
                <a:spLocks/>
              </p:cNvSpPr>
              <p:nvPr/>
            </p:nvSpPr>
            <p:spPr bwMode="auto">
              <a:xfrm>
                <a:off x="3811" y="3074"/>
                <a:ext cx="489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5" name="Freeform 37"/>
              <p:cNvSpPr>
                <a:spLocks/>
              </p:cNvSpPr>
              <p:nvPr/>
            </p:nvSpPr>
            <p:spPr bwMode="auto">
              <a:xfrm>
                <a:off x="3811" y="3076"/>
                <a:ext cx="487" cy="110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6" name="Oval 38"/>
              <p:cNvSpPr>
                <a:spLocks noChangeArrowheads="1"/>
              </p:cNvSpPr>
              <p:nvPr/>
            </p:nvSpPr>
            <p:spPr bwMode="auto">
              <a:xfrm>
                <a:off x="3811" y="2604"/>
                <a:ext cx="4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36" name="Line 39"/>
            <p:cNvSpPr>
              <a:spLocks noChangeShapeType="1"/>
            </p:cNvSpPr>
            <p:nvPr/>
          </p:nvSpPr>
          <p:spPr bwMode="auto">
            <a:xfrm flipH="1">
              <a:off x="1637" y="1424"/>
              <a:ext cx="734" cy="122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7" name="Line 40"/>
            <p:cNvSpPr>
              <a:spLocks noChangeShapeType="1"/>
            </p:cNvSpPr>
            <p:nvPr/>
          </p:nvSpPr>
          <p:spPr bwMode="auto">
            <a:xfrm flipH="1">
              <a:off x="1402" y="1492"/>
              <a:ext cx="692" cy="115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8" name="Line 41"/>
            <p:cNvSpPr>
              <a:spLocks noChangeShapeType="1"/>
            </p:cNvSpPr>
            <p:nvPr/>
          </p:nvSpPr>
          <p:spPr bwMode="auto">
            <a:xfrm>
              <a:off x="1565" y="1900"/>
              <a:ext cx="769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9" name="Line 42"/>
            <p:cNvSpPr>
              <a:spLocks noChangeShapeType="1"/>
            </p:cNvSpPr>
            <p:nvPr/>
          </p:nvSpPr>
          <p:spPr bwMode="auto">
            <a:xfrm flipH="1">
              <a:off x="1124" y="920"/>
              <a:ext cx="128" cy="2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0" name="Line 43"/>
            <p:cNvSpPr>
              <a:spLocks noChangeShapeType="1"/>
            </p:cNvSpPr>
            <p:nvPr/>
          </p:nvSpPr>
          <p:spPr bwMode="auto">
            <a:xfrm flipH="1">
              <a:off x="1152" y="1879"/>
              <a:ext cx="464" cy="77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1" name="Line 44"/>
            <p:cNvSpPr>
              <a:spLocks noChangeShapeType="1"/>
            </p:cNvSpPr>
            <p:nvPr/>
          </p:nvSpPr>
          <p:spPr bwMode="auto">
            <a:xfrm flipH="1">
              <a:off x="1258" y="1892"/>
              <a:ext cx="114" cy="19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2" name="Line 45"/>
            <p:cNvSpPr>
              <a:spLocks noChangeShapeType="1"/>
            </p:cNvSpPr>
            <p:nvPr/>
          </p:nvSpPr>
          <p:spPr bwMode="auto">
            <a:xfrm>
              <a:off x="1000" y="1902"/>
              <a:ext cx="39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43" name="Group 46"/>
            <p:cNvGrpSpPr>
              <a:grpSpLocks/>
            </p:cNvGrpSpPr>
            <p:nvPr/>
          </p:nvGrpSpPr>
          <p:grpSpPr bwMode="auto">
            <a:xfrm>
              <a:off x="417" y="1828"/>
              <a:ext cx="834" cy="919"/>
              <a:chOff x="3424" y="1488"/>
              <a:chExt cx="776" cy="764"/>
            </a:xfrm>
          </p:grpSpPr>
          <p:sp>
            <p:nvSpPr>
              <p:cNvPr id="187" name="Oval 47"/>
              <p:cNvSpPr>
                <a:spLocks noChangeArrowheads="1"/>
              </p:cNvSpPr>
              <p:nvPr/>
            </p:nvSpPr>
            <p:spPr bwMode="auto">
              <a:xfrm>
                <a:off x="3435" y="1489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8" name="Oval 48"/>
              <p:cNvSpPr>
                <a:spLocks noChangeArrowheads="1"/>
              </p:cNvSpPr>
              <p:nvPr/>
            </p:nvSpPr>
            <p:spPr bwMode="auto">
              <a:xfrm>
                <a:off x="3433" y="1488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9" name="Freeform 49"/>
              <p:cNvSpPr>
                <a:spLocks/>
              </p:cNvSpPr>
              <p:nvPr/>
            </p:nvSpPr>
            <p:spPr bwMode="auto">
              <a:xfrm>
                <a:off x="3424" y="1799"/>
                <a:ext cx="776" cy="453"/>
              </a:xfrm>
              <a:custGeom>
                <a:avLst/>
                <a:gdLst>
                  <a:gd name="T0" fmla="*/ 22 w 982"/>
                  <a:gd name="T1" fmla="*/ 106 h 568"/>
                  <a:gd name="T2" fmla="*/ 100 w 982"/>
                  <a:gd name="T3" fmla="*/ 166 h 568"/>
                  <a:gd name="T4" fmla="*/ 262 w 982"/>
                  <a:gd name="T5" fmla="*/ 238 h 568"/>
                  <a:gd name="T6" fmla="*/ 403 w 982"/>
                  <a:gd name="T7" fmla="*/ 262 h 568"/>
                  <a:gd name="T8" fmla="*/ 607 w 982"/>
                  <a:gd name="T9" fmla="*/ 244 h 568"/>
                  <a:gd name="T10" fmla="*/ 769 w 982"/>
                  <a:gd name="T11" fmla="*/ 183 h 568"/>
                  <a:gd name="T12" fmla="*/ 907 w 982"/>
                  <a:gd name="T13" fmla="*/ 82 h 568"/>
                  <a:gd name="T14" fmla="*/ 978 w 982"/>
                  <a:gd name="T15" fmla="*/ 7 h 568"/>
                  <a:gd name="T16" fmla="*/ 978 w 982"/>
                  <a:gd name="T17" fmla="*/ 123 h 568"/>
                  <a:gd name="T18" fmla="*/ 952 w 982"/>
                  <a:gd name="T19" fmla="*/ 243 h 568"/>
                  <a:gd name="T20" fmla="*/ 891 w 982"/>
                  <a:gd name="T21" fmla="*/ 357 h 568"/>
                  <a:gd name="T22" fmla="*/ 820 w 982"/>
                  <a:gd name="T23" fmla="*/ 438 h 568"/>
                  <a:gd name="T24" fmla="*/ 715 w 982"/>
                  <a:gd name="T25" fmla="*/ 511 h 568"/>
                  <a:gd name="T26" fmla="*/ 580 w 982"/>
                  <a:gd name="T27" fmla="*/ 556 h 568"/>
                  <a:gd name="T28" fmla="*/ 429 w 982"/>
                  <a:gd name="T29" fmla="*/ 562 h 568"/>
                  <a:gd name="T30" fmla="*/ 288 w 982"/>
                  <a:gd name="T31" fmla="*/ 522 h 568"/>
                  <a:gd name="T32" fmla="*/ 174 w 982"/>
                  <a:gd name="T33" fmla="*/ 450 h 568"/>
                  <a:gd name="T34" fmla="*/ 79 w 982"/>
                  <a:gd name="T35" fmla="*/ 342 h 568"/>
                  <a:gd name="T36" fmla="*/ 21 w 982"/>
                  <a:gd name="T37" fmla="*/ 214 h 568"/>
                  <a:gd name="T38" fmla="*/ 0 w 982"/>
                  <a:gd name="T39" fmla="*/ 81 h 568"/>
                  <a:gd name="T40" fmla="*/ 22 w 982"/>
                  <a:gd name="T41" fmla="*/ 10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0" name="Freeform 50"/>
              <p:cNvSpPr>
                <a:spLocks/>
              </p:cNvSpPr>
              <p:nvPr/>
            </p:nvSpPr>
            <p:spPr bwMode="auto">
              <a:xfrm rot="10800000" flipV="1">
                <a:off x="3992" y="1580"/>
                <a:ext cx="193" cy="546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1" name="Freeform 51"/>
              <p:cNvSpPr>
                <a:spLocks/>
              </p:cNvSpPr>
              <p:nvPr/>
            </p:nvSpPr>
            <p:spPr bwMode="auto">
              <a:xfrm>
                <a:off x="3974" y="1576"/>
                <a:ext cx="87" cy="556"/>
              </a:xfrm>
              <a:custGeom>
                <a:avLst/>
                <a:gdLst>
                  <a:gd name="T0" fmla="*/ 90 w 114"/>
                  <a:gd name="T1" fmla="*/ 621 h 728"/>
                  <a:gd name="T2" fmla="*/ 84 w 114"/>
                  <a:gd name="T3" fmla="*/ 540 h 728"/>
                  <a:gd name="T4" fmla="*/ 78 w 114"/>
                  <a:gd name="T5" fmla="*/ 426 h 728"/>
                  <a:gd name="T6" fmla="*/ 81 w 114"/>
                  <a:gd name="T7" fmla="*/ 291 h 728"/>
                  <a:gd name="T8" fmla="*/ 84 w 114"/>
                  <a:gd name="T9" fmla="*/ 138 h 728"/>
                  <a:gd name="T10" fmla="*/ 86 w 114"/>
                  <a:gd name="T11" fmla="*/ 6 h 728"/>
                  <a:gd name="T12" fmla="*/ 27 w 114"/>
                  <a:gd name="T13" fmla="*/ 173 h 728"/>
                  <a:gd name="T14" fmla="*/ 3 w 114"/>
                  <a:gd name="T15" fmla="*/ 339 h 728"/>
                  <a:gd name="T16" fmla="*/ 11 w 114"/>
                  <a:gd name="T17" fmla="*/ 516 h 728"/>
                  <a:gd name="T18" fmla="*/ 52 w 114"/>
                  <a:gd name="T19" fmla="*/ 643 h 728"/>
                  <a:gd name="T20" fmla="*/ 114 w 114"/>
                  <a:gd name="T21" fmla="*/ 724 h 728"/>
                  <a:gd name="T22" fmla="*/ 90 w 114"/>
                  <a:gd name="T23" fmla="*/ 621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2" name="Freeform 52"/>
              <p:cNvSpPr>
                <a:spLocks/>
              </p:cNvSpPr>
              <p:nvPr/>
            </p:nvSpPr>
            <p:spPr bwMode="auto">
              <a:xfrm>
                <a:off x="3435" y="1872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101 w 790"/>
                  <a:gd name="T3" fmla="*/ 82 h 179"/>
                  <a:gd name="T4" fmla="*/ 263 w 790"/>
                  <a:gd name="T5" fmla="*/ 154 h 179"/>
                  <a:gd name="T6" fmla="*/ 404 w 790"/>
                  <a:gd name="T7" fmla="*/ 178 h 179"/>
                  <a:gd name="T8" fmla="*/ 608 w 790"/>
                  <a:gd name="T9" fmla="*/ 160 h 179"/>
                  <a:gd name="T10" fmla="*/ 714 w 790"/>
                  <a:gd name="T11" fmla="*/ 123 h 179"/>
                  <a:gd name="T12" fmla="*/ 768 w 790"/>
                  <a:gd name="T13" fmla="*/ 60 h 179"/>
                  <a:gd name="T14" fmla="*/ 790 w 790"/>
                  <a:gd name="T15" fmla="*/ 4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44" name="Line 53"/>
            <p:cNvSpPr>
              <a:spLocks noChangeShapeType="1"/>
            </p:cNvSpPr>
            <p:nvPr/>
          </p:nvSpPr>
          <p:spPr bwMode="auto">
            <a:xfrm flipH="1">
              <a:off x="1058" y="1727"/>
              <a:ext cx="185" cy="30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5" name="Line 54"/>
            <p:cNvSpPr>
              <a:spLocks noChangeShapeType="1"/>
            </p:cNvSpPr>
            <p:nvPr/>
          </p:nvSpPr>
          <p:spPr bwMode="auto">
            <a:xfrm>
              <a:off x="1050" y="2080"/>
              <a:ext cx="103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6" name="Freeform 55"/>
            <p:cNvSpPr>
              <a:spLocks/>
            </p:cNvSpPr>
            <p:nvPr/>
          </p:nvSpPr>
          <p:spPr bwMode="auto">
            <a:xfrm>
              <a:off x="975" y="2429"/>
              <a:ext cx="1039" cy="2"/>
            </a:xfrm>
            <a:custGeom>
              <a:avLst/>
              <a:gdLst>
                <a:gd name="T0" fmla="*/ 0 w 1266"/>
                <a:gd name="T1" fmla="*/ 3 h 3"/>
                <a:gd name="T2" fmla="*/ 1266 w 1266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7" name="Line 56"/>
            <p:cNvSpPr>
              <a:spLocks noChangeShapeType="1"/>
            </p:cNvSpPr>
            <p:nvPr/>
          </p:nvSpPr>
          <p:spPr bwMode="auto">
            <a:xfrm>
              <a:off x="1038" y="2254"/>
              <a:ext cx="109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8" name="Line 57"/>
            <p:cNvSpPr>
              <a:spLocks noChangeShapeType="1"/>
            </p:cNvSpPr>
            <p:nvPr/>
          </p:nvSpPr>
          <p:spPr bwMode="auto">
            <a:xfrm flipH="1">
              <a:off x="915" y="2069"/>
              <a:ext cx="350" cy="58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9" name="Line 58"/>
            <p:cNvSpPr>
              <a:spLocks noChangeShapeType="1"/>
            </p:cNvSpPr>
            <p:nvPr/>
          </p:nvSpPr>
          <p:spPr bwMode="auto">
            <a:xfrm flipH="1">
              <a:off x="689" y="2461"/>
              <a:ext cx="114" cy="1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0" name="Line 59"/>
            <p:cNvSpPr>
              <a:spLocks noChangeShapeType="1"/>
            </p:cNvSpPr>
            <p:nvPr/>
          </p:nvSpPr>
          <p:spPr bwMode="auto">
            <a:xfrm flipH="1">
              <a:off x="456" y="2419"/>
              <a:ext cx="135" cy="22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1" name="Line 60"/>
            <p:cNvSpPr>
              <a:spLocks noChangeShapeType="1"/>
            </p:cNvSpPr>
            <p:nvPr/>
          </p:nvSpPr>
          <p:spPr bwMode="auto">
            <a:xfrm>
              <a:off x="245" y="2652"/>
              <a:ext cx="16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2" name="Freeform 61"/>
            <p:cNvSpPr>
              <a:spLocks/>
            </p:cNvSpPr>
            <p:nvPr/>
          </p:nvSpPr>
          <p:spPr bwMode="auto">
            <a:xfrm>
              <a:off x="489" y="2466"/>
              <a:ext cx="293" cy="284"/>
            </a:xfrm>
            <a:custGeom>
              <a:avLst/>
              <a:gdLst>
                <a:gd name="T0" fmla="*/ 430 w 720"/>
                <a:gd name="T1" fmla="*/ 0 h 622"/>
                <a:gd name="T2" fmla="*/ 177 w 720"/>
                <a:gd name="T3" fmla="*/ 379 h 622"/>
                <a:gd name="T4" fmla="*/ 0 w 720"/>
                <a:gd name="T5" fmla="*/ 379 h 622"/>
                <a:gd name="T6" fmla="*/ 168 w 720"/>
                <a:gd name="T7" fmla="*/ 622 h 622"/>
                <a:gd name="T8" fmla="*/ 631 w 720"/>
                <a:gd name="T9" fmla="*/ 379 h 622"/>
                <a:gd name="T10" fmla="*/ 465 w 720"/>
                <a:gd name="T11" fmla="*/ 382 h 622"/>
                <a:gd name="T12" fmla="*/ 720 w 720"/>
                <a:gd name="T13" fmla="*/ 0 h 622"/>
                <a:gd name="T14" fmla="*/ 430 w 720"/>
                <a:gd name="T15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PerspectiveTopRight">
                <a:rot lat="20099999" lon="2129999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153" name="Group 62"/>
            <p:cNvGrpSpPr>
              <a:grpSpLocks/>
            </p:cNvGrpSpPr>
            <p:nvPr/>
          </p:nvGrpSpPr>
          <p:grpSpPr bwMode="auto">
            <a:xfrm>
              <a:off x="1024" y="1535"/>
              <a:ext cx="961" cy="312"/>
              <a:chOff x="4074" y="2980"/>
              <a:chExt cx="1170" cy="341"/>
            </a:xfrm>
          </p:grpSpPr>
          <p:sp>
            <p:nvSpPr>
              <p:cNvPr id="174" name="Line 63"/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5" name="Line 64"/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6" name="Line 65"/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7" name="Line 66"/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8" name="Line 67"/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9" name="Line 68"/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0" name="Line 69"/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1" name="Line 70"/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2" name="Line 71"/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3" name="Line 72"/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4" name="Line 73"/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5" name="Line 74"/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6" name="Line 75"/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54" name="Group 76"/>
            <p:cNvGrpSpPr>
              <a:grpSpLocks/>
            </p:cNvGrpSpPr>
            <p:nvPr/>
          </p:nvGrpSpPr>
          <p:grpSpPr bwMode="auto">
            <a:xfrm>
              <a:off x="1040" y="1936"/>
              <a:ext cx="924" cy="315"/>
              <a:chOff x="3886" y="3532"/>
              <a:chExt cx="1125" cy="341"/>
            </a:xfrm>
          </p:grpSpPr>
          <p:sp>
            <p:nvSpPr>
              <p:cNvPr id="161" name="Line 77"/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2" name="Line 78"/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3" name="Line 79"/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4" name="Line 80"/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5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6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7" name="Line 83"/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8" name="Line 84"/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9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0" name="Line 86"/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1" name="Line 87"/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2" name="Line 88"/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3" name="Line 89"/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55" name="Line 90"/>
            <p:cNvSpPr>
              <a:spLocks noChangeShapeType="1"/>
            </p:cNvSpPr>
            <p:nvPr/>
          </p:nvSpPr>
          <p:spPr bwMode="auto">
            <a:xfrm>
              <a:off x="347" y="2431"/>
              <a:ext cx="27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6" name="Line 91"/>
            <p:cNvSpPr>
              <a:spLocks noChangeShapeType="1"/>
            </p:cNvSpPr>
            <p:nvPr/>
          </p:nvSpPr>
          <p:spPr bwMode="auto">
            <a:xfrm>
              <a:off x="2446" y="1371"/>
              <a:ext cx="20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7" name="Line 92"/>
            <p:cNvSpPr>
              <a:spLocks noChangeShapeType="1"/>
            </p:cNvSpPr>
            <p:nvPr/>
          </p:nvSpPr>
          <p:spPr bwMode="auto">
            <a:xfrm flipH="1">
              <a:off x="2533" y="1014"/>
              <a:ext cx="84" cy="14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8" name="Line 93"/>
            <p:cNvSpPr>
              <a:spLocks noChangeShapeType="1"/>
            </p:cNvSpPr>
            <p:nvPr/>
          </p:nvSpPr>
          <p:spPr bwMode="auto">
            <a:xfrm>
              <a:off x="1685" y="2655"/>
              <a:ext cx="34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9" name="Text Box 94"/>
            <p:cNvSpPr txBox="1">
              <a:spLocks noChangeArrowheads="1"/>
            </p:cNvSpPr>
            <p:nvPr/>
          </p:nvSpPr>
          <p:spPr bwMode="auto">
            <a:xfrm>
              <a:off x="16" y="2406"/>
              <a:ext cx="140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1400" b="0">
                  <a:ea typeface="宋体" panose="02010600030101010101" pitchFamily="2" charset="-122"/>
                </a:rPr>
                <a:t>y</a:t>
              </a:r>
            </a:p>
          </p:txBody>
        </p:sp>
        <p:sp>
          <p:nvSpPr>
            <p:cNvPr id="160" name="Line 95"/>
            <p:cNvSpPr>
              <a:spLocks noChangeShapeType="1"/>
            </p:cNvSpPr>
            <p:nvPr/>
          </p:nvSpPr>
          <p:spPr bwMode="auto">
            <a:xfrm rot="-5400000">
              <a:off x="21" y="2449"/>
              <a:ext cx="38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66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625432"/>
            <a:ext cx="9143999" cy="5952711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" y="612491"/>
            <a:ext cx="7416129" cy="6197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9143999" cy="625433"/>
          </a:xfrm>
          <a:solidFill>
            <a:schemeClr val="tx1"/>
          </a:solidFill>
          <a:ln w="76200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EPD Location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06040" y="6597238"/>
            <a:ext cx="3792520" cy="260762"/>
          </a:xfrm>
        </p:spPr>
        <p:txBody>
          <a:bodyPr/>
          <a:lstStyle/>
          <a:p>
            <a:r>
              <a:rPr lang="en-US" sz="1600" dirty="0" smtClean="0"/>
              <a:t>CHEP2018, Shanghai, June 20-24, 2018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9" descr="screenshot_06252k_side_r1177002_t25_ev9"/>
          <p:cNvPicPr>
            <a:picLocks noChangeAspect="1" noChangeArrowheads="1"/>
          </p:cNvPicPr>
          <p:nvPr/>
        </p:nvPicPr>
        <p:blipFill rotWithShape="1"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6088" r="11170" b="6088"/>
          <a:stretch/>
        </p:blipFill>
        <p:spPr bwMode="auto">
          <a:xfrm>
            <a:off x="3175212" y="2456391"/>
            <a:ext cx="3020601" cy="264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205487" y="3095080"/>
            <a:ext cx="6924828" cy="1225595"/>
            <a:chOff x="1205487" y="3095080"/>
            <a:chExt cx="6924828" cy="1225595"/>
          </a:xfrm>
        </p:grpSpPr>
        <p:sp>
          <p:nvSpPr>
            <p:cNvPr id="9" name="Oval 8"/>
            <p:cNvSpPr/>
            <p:nvPr/>
          </p:nvSpPr>
          <p:spPr>
            <a:xfrm>
              <a:off x="2293937" y="3158005"/>
              <a:ext cx="167459" cy="11626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850792" y="3169434"/>
              <a:ext cx="167459" cy="11512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06687" y="3152365"/>
              <a:ext cx="9372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EPD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25556" y="3095080"/>
              <a:ext cx="1004759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EPD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205487" y="3749528"/>
              <a:ext cx="826657" cy="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258138" y="3742393"/>
              <a:ext cx="807180" cy="713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010397" y="5099939"/>
            <a:ext cx="2133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EPD will allow us to measure the centrality and event plane with high precision!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75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9" y="1782153"/>
            <a:ext cx="3760000" cy="4240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EPD </a:t>
            </a:r>
            <a:r>
              <a:rPr lang="en-US" dirty="0" err="1" smtClean="0"/>
              <a:t>vs</a:t>
            </a:r>
            <a:r>
              <a:rPr lang="en-US" dirty="0" smtClean="0"/>
              <a:t> BBC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4618840" y="807631"/>
            <a:ext cx="4204639" cy="5182532"/>
            <a:chOff x="4618840" y="807631"/>
            <a:chExt cx="4204639" cy="5182532"/>
          </a:xfrm>
        </p:grpSpPr>
        <p:pic>
          <p:nvPicPr>
            <p:cNvPr id="6" name="Picture 5" descr="Full_EPD_wire.pn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6" t="-302" r="4509" b="712"/>
            <a:stretch/>
          </p:blipFill>
          <p:spPr>
            <a:xfrm>
              <a:off x="4618840" y="1816084"/>
              <a:ext cx="4204639" cy="41740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148752" y="807631"/>
              <a:ext cx="35380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EPD </a:t>
              </a:r>
              <a:r>
                <a:rPr lang="mr-IN" b="1" dirty="0" smtClean="0">
                  <a:solidFill>
                    <a:srgbClr val="0000FF"/>
                  </a:solidFill>
                </a:rPr>
                <a:t>–</a:t>
              </a:r>
              <a:r>
                <a:rPr lang="en-US" b="1" dirty="0" smtClean="0">
                  <a:solidFill>
                    <a:srgbClr val="0000FF"/>
                  </a:solidFill>
                </a:rPr>
                <a:t> 372 tiles</a:t>
              </a:r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16 eta segments</a:t>
              </a:r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24 phi segments (12 at highest eta)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0216" y="857165"/>
            <a:ext cx="4133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BBC </a:t>
            </a:r>
            <a:r>
              <a:rPr lang="mr-IN" b="1" dirty="0" smtClean="0">
                <a:solidFill>
                  <a:srgbClr val="0000FF"/>
                </a:solidFill>
              </a:rPr>
              <a:t>–</a:t>
            </a:r>
            <a:r>
              <a:rPr lang="en-US" b="1" dirty="0" smtClean="0">
                <a:solidFill>
                  <a:srgbClr val="0000FF"/>
                </a:solidFill>
              </a:rPr>
              <a:t> 36 tiles </a:t>
            </a:r>
            <a:r>
              <a:rPr lang="en-US" b="1" i="1" dirty="0" smtClean="0">
                <a:solidFill>
                  <a:srgbClr val="0000FF"/>
                </a:solidFill>
              </a:rPr>
              <a:t>but only 18 inner tiles used</a:t>
            </a:r>
            <a:endParaRPr lang="en-US" b="1" i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has served STAR extremely well so far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331720" y="2365658"/>
            <a:ext cx="1889299" cy="1486252"/>
          </a:xfrm>
          <a:prstGeom prst="straightConnector1">
            <a:avLst/>
          </a:prstGeom>
          <a:ln w="31750">
            <a:solidFill>
              <a:srgbClr val="1500B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CHEP2018, Shanghai, June 20-24, 2018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59345" y="1442328"/>
            <a:ext cx="2509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BBC inner:</a:t>
            </a:r>
          </a:p>
          <a:p>
            <a:pPr algn="ctr"/>
            <a:r>
              <a:rPr lang="en-US" b="1" dirty="0" smtClean="0"/>
              <a:t>18 tiles</a:t>
            </a:r>
          </a:p>
          <a:p>
            <a:pPr algn="ctr"/>
            <a:r>
              <a:rPr lang="en-US" b="1" dirty="0" smtClean="0"/>
              <a:t>1 BBC tile ~ 5-7 EPD tiles</a:t>
            </a:r>
            <a:endParaRPr lang="en-US" b="1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988811" y="5147457"/>
            <a:ext cx="28575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快度覆盖增加</a:t>
            </a:r>
            <a:r>
              <a:rPr lang="en-US" altLang="zh-CN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倍</a:t>
            </a:r>
            <a:endParaRPr lang="en-US" altLang="zh-CN" sz="2200" b="1" dirty="0">
              <a:solidFill>
                <a:srgbClr val="00B05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通道数增加</a:t>
            </a:r>
            <a:r>
              <a:rPr lang="en-US" altLang="zh-CN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倍</a:t>
            </a:r>
            <a:endParaRPr lang="en-US" altLang="zh-CN" sz="2200" b="1" dirty="0">
              <a:solidFill>
                <a:srgbClr val="00B05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本底抑制提升</a:t>
            </a:r>
            <a:r>
              <a:rPr lang="en-US" altLang="zh-CN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倍</a:t>
            </a:r>
            <a:endParaRPr lang="en-US" altLang="zh-CN" sz="2200" b="1" dirty="0">
              <a:solidFill>
                <a:srgbClr val="00B05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触发能力提高</a:t>
            </a:r>
            <a:r>
              <a:rPr lang="en-US" altLang="zh-CN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100</a:t>
            </a:r>
            <a:r>
              <a:rPr lang="zh-CN" altLang="en-US" sz="2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34999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2" y="538890"/>
            <a:ext cx="8414657" cy="5924678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2013 – R&amp;D proposal </a:t>
            </a:r>
            <a:r>
              <a:rPr lang="en-US" dirty="0" smtClean="0"/>
              <a:t>submitted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2014 – R&amp;D </a:t>
            </a:r>
            <a:r>
              <a:rPr lang="en-US" dirty="0" smtClean="0"/>
              <a:t>(LBNL)</a:t>
            </a:r>
          </a:p>
          <a:p>
            <a:pPr>
              <a:spcBef>
                <a:spcPts val="300"/>
              </a:spcBef>
            </a:pPr>
            <a:r>
              <a:rPr lang="en-US" dirty="0"/>
              <a:t>2015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Pre</a:t>
            </a:r>
            <a:r>
              <a:rPr lang="en-US" dirty="0"/>
              <a:t>-prototype </a:t>
            </a:r>
            <a:r>
              <a:rPr lang="en-US" dirty="0" smtClean="0"/>
              <a:t>(EEMC </a:t>
            </a:r>
            <a:r>
              <a:rPr lang="en-US" dirty="0"/>
              <a:t>tiles +</a:t>
            </a:r>
            <a:r>
              <a:rPr lang="en-US" dirty="0" smtClean="0"/>
              <a:t> </a:t>
            </a:r>
            <a:r>
              <a:rPr lang="en-US" dirty="0"/>
              <a:t>FPS </a:t>
            </a:r>
            <a:r>
              <a:rPr lang="en-US" dirty="0" smtClean="0"/>
              <a:t>electronics) </a:t>
            </a:r>
            <a:r>
              <a:rPr lang="en-US" b="1" dirty="0" smtClean="0"/>
              <a:t>run in STAR</a:t>
            </a:r>
            <a:endParaRPr lang="en-US" b="1" dirty="0"/>
          </a:p>
          <a:p>
            <a:pPr lvl="1">
              <a:spcBef>
                <a:spcPts val="300"/>
              </a:spcBef>
            </a:pPr>
            <a:r>
              <a:rPr lang="en-US" dirty="0" smtClean="0"/>
              <a:t>Prototype construction</a:t>
            </a:r>
            <a:endParaRPr lang="en-US" sz="1800" dirty="0" smtClean="0"/>
          </a:p>
          <a:p>
            <a:pPr>
              <a:spcBef>
                <a:spcPts val="300"/>
              </a:spcBef>
            </a:pPr>
            <a:r>
              <a:rPr lang="en-US" dirty="0"/>
              <a:t>2016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Prototype </a:t>
            </a:r>
            <a:r>
              <a:rPr lang="en-US" b="1" dirty="0" smtClean="0"/>
              <a:t>run </a:t>
            </a:r>
            <a:r>
              <a:rPr lang="en-US" b="1" dirty="0"/>
              <a:t>in STAR </a:t>
            </a:r>
            <a:r>
              <a:rPr lang="en-US" dirty="0"/>
              <a:t>(behind BBC)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</a:t>
            </a:r>
            <a:r>
              <a:rPr lang="en-US" dirty="0" smtClean="0"/>
              <a:t>onstruction </a:t>
            </a:r>
            <a:r>
              <a:rPr lang="en-US" dirty="0"/>
              <a:t>proposal </a:t>
            </a:r>
            <a:r>
              <a:rPr lang="en-US" dirty="0" smtClean="0">
                <a:sym typeface="Wingdings"/>
              </a:rPr>
              <a:t>of </a:t>
            </a:r>
            <a:r>
              <a:rPr lang="en-US" dirty="0" smtClean="0"/>
              <a:t>1/8 EPD approved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solidFill>
                  <a:srgbClr val="FF0000"/>
                </a:solidFill>
              </a:rPr>
              <a:t>Analysis </a:t>
            </a:r>
            <a:r>
              <a:rPr lang="en-US" dirty="0">
                <a:solidFill>
                  <a:srgbClr val="FF0000"/>
                </a:solidFill>
              </a:rPr>
              <a:t>of 2016 </a:t>
            </a:r>
            <a:r>
              <a:rPr lang="en-US" dirty="0" smtClean="0">
                <a:solidFill>
                  <a:srgbClr val="FF0000"/>
                </a:solidFill>
              </a:rPr>
              <a:t>data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Install 1/8 EPD in </a:t>
            </a:r>
            <a:r>
              <a:rPr lang="en-US" dirty="0"/>
              <a:t>STAR behind </a:t>
            </a:r>
            <a:r>
              <a:rPr lang="en-US" dirty="0" smtClean="0"/>
              <a:t>BBC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2017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/>
              <a:t>Commissioning </a:t>
            </a:r>
            <a:r>
              <a:rPr lang="en-US" b="1" dirty="0" smtClean="0"/>
              <a:t>run in STAR </a:t>
            </a:r>
            <a:r>
              <a:rPr lang="en-US" dirty="0" smtClean="0"/>
              <a:t>of 1/8 EPD behind BBC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Full EPD construction proposal approved</a:t>
            </a:r>
          </a:p>
          <a:p>
            <a:pPr lvl="1">
              <a:spcBef>
                <a:spcPts val="300"/>
              </a:spcBef>
            </a:pPr>
            <a:r>
              <a:rPr lang="en-US" altLang="zh-CN" dirty="0">
                <a:solidFill>
                  <a:srgbClr val="FF0000"/>
                </a:solidFill>
              </a:rPr>
              <a:t>Analysis of </a:t>
            </a:r>
            <a:r>
              <a:rPr lang="en-US" altLang="zh-CN" dirty="0" smtClean="0">
                <a:solidFill>
                  <a:srgbClr val="FF0000"/>
                </a:solidFill>
              </a:rPr>
              <a:t>2017 data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>
                <a:solidFill>
                  <a:srgbClr val="0000FF"/>
                </a:solidFill>
              </a:rPr>
              <a:t>completion of EPD </a:t>
            </a:r>
            <a:r>
              <a:rPr lang="en-US" dirty="0" smtClean="0">
                <a:solidFill>
                  <a:srgbClr val="0000FF"/>
                </a:solidFill>
              </a:rPr>
              <a:t>&amp; </a:t>
            </a:r>
            <a:r>
              <a:rPr lang="en-US" dirty="0">
                <a:solidFill>
                  <a:srgbClr val="0000FF"/>
                </a:solidFill>
              </a:rPr>
              <a:t>installation at STAR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2018 </a:t>
            </a:r>
          </a:p>
          <a:p>
            <a:pPr lvl="1">
              <a:spcBef>
                <a:spcPts val="300"/>
              </a:spcBef>
            </a:pPr>
            <a:r>
              <a:rPr lang="en-US" altLang="zh-CN" dirty="0"/>
              <a:t>Commissioning </a:t>
            </a:r>
            <a:r>
              <a:rPr lang="en-US" altLang="zh-CN" b="1" dirty="0"/>
              <a:t>run in STAR </a:t>
            </a:r>
            <a:r>
              <a:rPr lang="en-US" altLang="zh-CN" dirty="0"/>
              <a:t>of </a:t>
            </a:r>
            <a:r>
              <a:rPr lang="en-US" altLang="zh-CN" dirty="0" smtClean="0"/>
              <a:t>full </a:t>
            </a:r>
            <a:r>
              <a:rPr lang="en-US" altLang="zh-CN" dirty="0"/>
              <a:t>EPD </a:t>
            </a:r>
            <a:endParaRPr lang="en-US" altLang="zh-CN" dirty="0" smtClean="0"/>
          </a:p>
          <a:p>
            <a:pPr lvl="1">
              <a:spcBef>
                <a:spcPts val="300"/>
              </a:spcBef>
            </a:pPr>
            <a:r>
              <a:rPr lang="en-US" altLang="zh-CN" dirty="0">
                <a:solidFill>
                  <a:srgbClr val="0000FF"/>
                </a:solidFill>
              </a:rPr>
              <a:t>Analysis of 2018 data</a:t>
            </a: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ts val="300"/>
              </a:spcBef>
            </a:pPr>
            <a:r>
              <a:rPr lang="en-US" dirty="0" smtClean="0"/>
              <a:t>beyond 2018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/>
              <a:t>	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1600" dirty="0" smtClean="0"/>
              <a:t>EPD as </a:t>
            </a:r>
            <a:r>
              <a:rPr lang="en-US" sz="1600" dirty="0"/>
              <a:t>trigger and physics </a:t>
            </a:r>
            <a:r>
              <a:rPr lang="en-US" sz="1600" dirty="0" smtClean="0"/>
              <a:t>detector</a:t>
            </a:r>
            <a:endParaRPr lang="en-US" sz="1600" dirty="0"/>
          </a:p>
          <a:p>
            <a:pPr>
              <a:spcBef>
                <a:spcPts val="300"/>
              </a:spcBef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645" y="3276627"/>
            <a:ext cx="2179052" cy="2985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35"/>
          <a:stretch/>
        </p:blipFill>
        <p:spPr>
          <a:xfrm>
            <a:off x="6421725" y="424314"/>
            <a:ext cx="2122972" cy="2852313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79192" y="6578144"/>
            <a:ext cx="3719368" cy="279856"/>
          </a:xfrm>
        </p:spPr>
        <p:txBody>
          <a:bodyPr/>
          <a:lstStyle/>
          <a:p>
            <a:r>
              <a:rPr lang="en-US" sz="1600" dirty="0" smtClean="0"/>
              <a:t>CHEP2018, Shanghai, June 20-24,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35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9" y="0"/>
            <a:ext cx="9106117" cy="653466"/>
          </a:xfrm>
          <a:solidFill>
            <a:srgbClr val="000000"/>
          </a:solidFill>
          <a:ln w="76200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Design </a:t>
            </a:r>
            <a:r>
              <a:rPr lang="en-US" altLang="zh-CN" sz="4400" b="1" dirty="0" smtClean="0">
                <a:solidFill>
                  <a:srgbClr val="FFFFFF"/>
                </a:solidFill>
              </a:rPr>
              <a:t>2017 (final)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Full_EPD_wire.pn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 t="1121" r="1634" b="246"/>
          <a:stretch/>
        </p:blipFill>
        <p:spPr>
          <a:xfrm>
            <a:off x="3285671" y="1139994"/>
            <a:ext cx="5834876" cy="5394860"/>
          </a:xfrm>
          <a:prstGeom prst="rect">
            <a:avLst/>
          </a:prstGeom>
        </p:spPr>
      </p:pic>
      <p:pic>
        <p:nvPicPr>
          <p:cNvPr id="6" name="Picture 5" descr="SuperSector13_complexconnectorodification_6_16_16b_d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10656" r="31149" b="12187"/>
          <a:stretch/>
        </p:blipFill>
        <p:spPr>
          <a:xfrm>
            <a:off x="14430" y="1333365"/>
            <a:ext cx="3344602" cy="4730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8261" y="861751"/>
            <a:ext cx="5645739" cy="5693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800" dirty="0"/>
              <a:t>2 </a:t>
            </a:r>
            <a:r>
              <a:rPr lang="en-US" sz="2800" dirty="0" smtClean="0"/>
              <a:t>Wheels of </a:t>
            </a:r>
            <a:r>
              <a:rPr lang="en-US" sz="2800" dirty="0"/>
              <a:t>12 </a:t>
            </a:r>
            <a:r>
              <a:rPr lang="en-US" sz="2800" dirty="0" err="1"/>
              <a:t>supersectors</a:t>
            </a:r>
            <a:r>
              <a:rPr lang="en-US" sz="2800" dirty="0"/>
              <a:t> with 31 optically-isolated tiles</a:t>
            </a:r>
          </a:p>
          <a:p>
            <a:pPr marL="742950" lvl="1" indent="-285750">
              <a:buFontTx/>
              <a:buChar char="•"/>
            </a:pPr>
            <a:r>
              <a:rPr lang="en-US" sz="2800" dirty="0" smtClean="0"/>
              <a:t>1.2-cm-thick scintillator </a:t>
            </a:r>
          </a:p>
          <a:p>
            <a:pPr marL="742950" lvl="1" indent="-285750">
              <a:buFontTx/>
              <a:buChar char="•"/>
            </a:pPr>
            <a:r>
              <a:rPr lang="en-US" sz="2800" dirty="0" smtClean="0"/>
              <a:t>3 turns of Wavelength shifting (WLS) fiber </a:t>
            </a:r>
          </a:p>
          <a:p>
            <a:pPr marL="285750" indent="-285750">
              <a:buFontTx/>
              <a:buChar char="•"/>
            </a:pPr>
            <a:r>
              <a:rPr lang="en-US" sz="2800" dirty="0" smtClean="0"/>
              <a:t>Total of 12x31x2=744 channels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O</a:t>
            </a:r>
            <a:r>
              <a:rPr lang="en-US" sz="2800" dirty="0" smtClean="0"/>
              <a:t>ptical signal transported 5.5 m on clear fiber</a:t>
            </a:r>
          </a:p>
          <a:p>
            <a:pPr marL="742950" lvl="1" indent="-285750">
              <a:buFontTx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oupled to </a:t>
            </a:r>
            <a:r>
              <a:rPr lang="en-US" sz="2800" dirty="0" err="1" smtClean="0"/>
              <a:t>SiPM</a:t>
            </a:r>
            <a:r>
              <a:rPr lang="en-US" sz="2800" dirty="0" smtClean="0"/>
              <a:t> </a:t>
            </a:r>
          </a:p>
          <a:p>
            <a:pPr marL="285750" indent="-285750">
              <a:buFontTx/>
              <a:buChar char="•"/>
            </a:pPr>
            <a:r>
              <a:rPr lang="en-US" sz="2800" dirty="0" smtClean="0">
                <a:sym typeface="Wingdings"/>
              </a:rPr>
              <a:t>Read out by STAR electronics</a:t>
            </a:r>
          </a:p>
          <a:p>
            <a:pPr marL="285750" indent="-285750">
              <a:buFontTx/>
              <a:buChar char="•"/>
            </a:pPr>
            <a:r>
              <a:rPr lang="en-US" sz="2800" dirty="0" smtClean="0">
                <a:sym typeface="Wingdings"/>
              </a:rPr>
              <a:t>Custom-built connector components</a:t>
            </a:r>
          </a:p>
          <a:p>
            <a:pPr marL="742950" lvl="1" indent="-285750">
              <a:buFontTx/>
              <a:buChar char="•"/>
            </a:pPr>
            <a:r>
              <a:rPr lang="en-US" sz="2800" dirty="0" smtClean="0">
                <a:sym typeface="Wingdings"/>
              </a:rPr>
              <a:t>3D-printed</a:t>
            </a:r>
          </a:p>
        </p:txBody>
      </p:sp>
    </p:spTree>
    <p:extLst>
      <p:ext uri="{BB962C8B-B14F-4D97-AF65-F5344CB8AC3E}">
        <p14:creationId xmlns:p14="http://schemas.microsoft.com/office/powerpoint/2010/main" val="40502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File Aug 15, 07 51 4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6692"/>
          <a:stretch/>
        </p:blipFill>
        <p:spPr>
          <a:xfrm rot="5400000">
            <a:off x="-724727" y="1543940"/>
            <a:ext cx="3974511" cy="2387467"/>
          </a:xfrm>
          <a:prstGeom prst="rect">
            <a:avLst/>
          </a:prstGeom>
        </p:spPr>
      </p:pic>
      <p:pic>
        <p:nvPicPr>
          <p:cNvPr id="6" name="Picture 5" descr="2supersectors_box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6152" r="35452" b="10303"/>
          <a:stretch/>
        </p:blipFill>
        <p:spPr>
          <a:xfrm>
            <a:off x="2525850" y="653466"/>
            <a:ext cx="2525851" cy="4178050"/>
          </a:xfrm>
          <a:prstGeom prst="rect">
            <a:avLst/>
          </a:prstGeom>
        </p:spPr>
      </p:pic>
      <p:pic>
        <p:nvPicPr>
          <p:cNvPr id="7" name="Picture 6" descr="3516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033" y="653466"/>
            <a:ext cx="3768355" cy="2826266"/>
          </a:xfrm>
          <a:prstGeom prst="rect">
            <a:avLst/>
          </a:prstGeom>
        </p:spPr>
      </p:pic>
      <p:pic>
        <p:nvPicPr>
          <p:cNvPr id="8" name="Picture 7" descr="3519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033" y="3487719"/>
            <a:ext cx="3768356" cy="2917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96" y="4860680"/>
            <a:ext cx="498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CNC milling high volume water/oil for cooling, debris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74494" y="3244358"/>
            <a:ext cx="287181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50”x20” mill platform @OSU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Machining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Rear isolation grooves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CHEP2018, Shanghai, June 20-24,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IMG_5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65" y="960836"/>
            <a:ext cx="4132269" cy="3099202"/>
          </a:xfrm>
          <a:prstGeom prst="rect">
            <a:avLst/>
          </a:prstGeom>
        </p:spPr>
      </p:pic>
      <p:pic>
        <p:nvPicPr>
          <p:cNvPr id="7" name="Picture 6" descr="IMG_51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0509"/>
            <a:ext cx="4146037" cy="3109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7880" y="4355550"/>
            <a:ext cx="8423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Mill “half-way” and fill groves with TiO</a:t>
            </a:r>
            <a:r>
              <a:rPr lang="en-US" sz="2800" baseline="-25000" dirty="0"/>
              <a:t>2</a:t>
            </a:r>
            <a:r>
              <a:rPr lang="en-US" sz="2800" dirty="0"/>
              <a:t> + epoxy </a:t>
            </a:r>
            <a:r>
              <a:rPr lang="en-US" sz="2800" dirty="0" smtClean="0"/>
              <a:t>mixture</a:t>
            </a:r>
          </a:p>
          <a:p>
            <a:r>
              <a:rPr lang="en-US" altLang="zh-CN" sz="2800" dirty="0"/>
              <a:t>Mill </a:t>
            </a:r>
            <a:r>
              <a:rPr lang="en-US" altLang="zh-CN" sz="2800" dirty="0" smtClean="0"/>
              <a:t>another “half-way</a:t>
            </a:r>
            <a:r>
              <a:rPr lang="en-US" altLang="zh-CN" sz="2800" dirty="0"/>
              <a:t>” and fill groves </a:t>
            </a:r>
            <a:r>
              <a:rPr lang="en-US" altLang="zh-CN" sz="2800" dirty="0" smtClean="0"/>
              <a:t>again</a:t>
            </a:r>
            <a:endParaRPr lang="en-US" altLang="zh-CN" sz="2800" dirty="0"/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Optical </a:t>
            </a:r>
            <a:r>
              <a:rPr lang="en-US" sz="2800" b="1" dirty="0">
                <a:solidFill>
                  <a:srgbClr val="FF0000"/>
                </a:solidFill>
              </a:rPr>
              <a:t>isolation!</a:t>
            </a:r>
          </a:p>
        </p:txBody>
      </p:sp>
    </p:spTree>
    <p:extLst>
      <p:ext uri="{BB962C8B-B14F-4D97-AF65-F5344CB8AC3E}">
        <p14:creationId xmlns:p14="http://schemas.microsoft.com/office/powerpoint/2010/main" val="13689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26442</TotalTime>
  <Words>1222</Words>
  <Application>Microsoft Office PowerPoint</Application>
  <PresentationFormat>全屏显示(4:3)</PresentationFormat>
  <Paragraphs>259</Paragraphs>
  <Slides>29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Mangal</vt:lpstr>
      <vt:lpstr>Zapf Dingbats</vt:lpstr>
      <vt:lpstr>楷体</vt:lpstr>
      <vt:lpstr>宋体</vt:lpstr>
      <vt:lpstr>Arial</vt:lpstr>
      <vt:lpstr>Calibri</vt:lpstr>
      <vt:lpstr>Symbol</vt:lpstr>
      <vt:lpstr>Wingdings</vt:lpstr>
      <vt:lpstr>Office Theme</vt:lpstr>
      <vt:lpstr>Equation</vt:lpstr>
      <vt:lpstr>The STAR  Event Plane Detector  Upgrade</vt:lpstr>
      <vt:lpstr>PowerPoint 演示文稿</vt:lpstr>
      <vt:lpstr>Collision Geometry and Physics</vt:lpstr>
      <vt:lpstr>EPD Location</vt:lpstr>
      <vt:lpstr>EPD vs BBC</vt:lpstr>
      <vt:lpstr>Timeline </vt:lpstr>
      <vt:lpstr>Design 2017 (final)</vt:lpstr>
      <vt:lpstr>Machining</vt:lpstr>
      <vt:lpstr>Rear isolation grooves</vt:lpstr>
      <vt:lpstr>Front WLS grooves</vt:lpstr>
      <vt:lpstr>Front isolation grooves</vt:lpstr>
      <vt:lpstr>Wrapping</vt:lpstr>
      <vt:lpstr>Fiber connectors</vt:lpstr>
      <vt:lpstr>5.5-m-long Clear fiber bundles</vt:lpstr>
      <vt:lpstr>Fiber-SiPM coupling</vt:lpstr>
      <vt:lpstr>Clear fiber bundle meets readout electronics</vt:lpstr>
      <vt:lpstr>Coupling to FEE</vt:lpstr>
      <vt:lpstr>PowerPoint 演示文稿</vt:lpstr>
      <vt:lpstr>Mechanical: Super-Sector mount</vt:lpstr>
      <vt:lpstr>Hit/No-hit</vt:lpstr>
      <vt:lpstr>Correlation with Other detectors</vt:lpstr>
      <vt:lpstr>PowerPoint 演示文稿</vt:lpstr>
      <vt:lpstr>PowerPoint 演示文稿</vt:lpstr>
      <vt:lpstr>PowerPoint 演示文稿</vt:lpstr>
      <vt:lpstr>PowerPoint 演示文稿</vt:lpstr>
      <vt:lpstr>Summary</vt:lpstr>
      <vt:lpstr>People</vt:lpstr>
      <vt:lpstr>Backup slides</vt:lpstr>
      <vt:lpstr>SiPM radiation damage in high-luminosity pp</vt:lpstr>
    </vt:vector>
  </TitlesOfParts>
  <Company>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Lisa</dc:creator>
  <cp:lastModifiedBy>thinkpad</cp:lastModifiedBy>
  <cp:revision>605</cp:revision>
  <cp:lastPrinted>2016-11-25T06:38:56Z</cp:lastPrinted>
  <dcterms:created xsi:type="dcterms:W3CDTF">2016-08-03T17:52:37Z</dcterms:created>
  <dcterms:modified xsi:type="dcterms:W3CDTF">2018-06-21T13:25:35Z</dcterms:modified>
</cp:coreProperties>
</file>