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257" r:id="rId2"/>
    <p:sldId id="256" r:id="rId3"/>
    <p:sldId id="258" r:id="rId4"/>
    <p:sldId id="532" r:id="rId5"/>
    <p:sldId id="452" r:id="rId6"/>
    <p:sldId id="458" r:id="rId7"/>
    <p:sldId id="451" r:id="rId8"/>
    <p:sldId id="525" r:id="rId9"/>
    <p:sldId id="527" r:id="rId10"/>
    <p:sldId id="526" r:id="rId11"/>
    <p:sldId id="548" r:id="rId12"/>
    <p:sldId id="469" r:id="rId13"/>
    <p:sldId id="475" r:id="rId14"/>
    <p:sldId id="506" r:id="rId15"/>
    <p:sldId id="511" r:id="rId16"/>
    <p:sldId id="492" r:id="rId17"/>
    <p:sldId id="493" r:id="rId18"/>
    <p:sldId id="494" r:id="rId19"/>
    <p:sldId id="495" r:id="rId20"/>
    <p:sldId id="496" r:id="rId21"/>
    <p:sldId id="499" r:id="rId22"/>
    <p:sldId id="500" r:id="rId23"/>
    <p:sldId id="501" r:id="rId24"/>
    <p:sldId id="554" r:id="rId25"/>
    <p:sldId id="512" r:id="rId26"/>
    <p:sldId id="513" r:id="rId27"/>
    <p:sldId id="514" r:id="rId28"/>
    <p:sldId id="529" r:id="rId29"/>
    <p:sldId id="551" r:id="rId30"/>
    <p:sldId id="552" r:id="rId31"/>
    <p:sldId id="553" r:id="rId32"/>
    <p:sldId id="542" r:id="rId33"/>
    <p:sldId id="543" r:id="rId34"/>
    <p:sldId id="549" r:id="rId35"/>
    <p:sldId id="547" r:id="rId36"/>
    <p:sldId id="531" r:id="rId37"/>
    <p:sldId id="533" r:id="rId38"/>
    <p:sldId id="540" r:id="rId39"/>
    <p:sldId id="534" r:id="rId40"/>
    <p:sldId id="537" r:id="rId41"/>
    <p:sldId id="539" r:id="rId42"/>
    <p:sldId id="504" r:id="rId43"/>
  </p:sldIdLst>
  <p:sldSz cx="9144000" cy="6858000" type="screen4x3"/>
  <p:notesSz cx="6799263" cy="99298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D28D"/>
    <a:srgbClr val="DEA900"/>
    <a:srgbClr val="D2A000"/>
    <a:srgbClr val="FFC5C5"/>
    <a:srgbClr val="FF00FF"/>
    <a:srgbClr val="F193E6"/>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74" autoAdjust="0"/>
    <p:restoredTop sz="80847" autoAdjust="0"/>
  </p:normalViewPr>
  <p:slideViewPr>
    <p:cSldViewPr>
      <p:cViewPr varScale="1">
        <p:scale>
          <a:sx n="57" d="100"/>
          <a:sy n="57" d="100"/>
        </p:scale>
        <p:origin x="-1764"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2934" y="-90"/>
      </p:cViewPr>
      <p:guideLst>
        <p:guide orient="horz" pos="3128"/>
        <p:guide pos="214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sz="1800" dirty="0" smtClean="0"/>
              <a:t>100km</a:t>
            </a:r>
            <a:r>
              <a:rPr lang="zh-CN" altLang="en-US" sz="1800" dirty="0" smtClean="0"/>
              <a:t> </a:t>
            </a:r>
            <a:r>
              <a:rPr lang="en-US" altLang="zh-CN" sz="1800" dirty="0" smtClean="0"/>
              <a:t>Scheme</a:t>
            </a:r>
            <a:endParaRPr lang="zh-CN" altLang="en-US" sz="1800" dirty="0"/>
          </a:p>
        </c:rich>
      </c:tx>
      <c:layout>
        <c:manualLayout>
          <c:xMode val="edge"/>
          <c:yMode val="edge"/>
          <c:x val="0.28740843785896109"/>
          <c:y val="1.124295765919851E-2"/>
        </c:manualLayout>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86km方案</c:v>
                </c:pt>
              </c:strCache>
            </c:strRef>
          </c:tx>
          <c:dLbls>
            <c:dLbl>
              <c:idx val="0"/>
              <c:layout>
                <c:manualLayout>
                  <c:x val="-0.21102836766853486"/>
                  <c:y val="0.11857259666338028"/>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0DC-4E92-BFDA-0739264D8C4C}"/>
                </c:ext>
              </c:extLst>
            </c:dLbl>
            <c:dLbl>
              <c:idx val="1"/>
              <c:layout>
                <c:manualLayout>
                  <c:x val="-6.2481216931216929E-2"/>
                  <c:y val="-0.12079888888888889"/>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0DC-4E92-BFDA-0739264D8C4C}"/>
                </c:ext>
              </c:extLst>
            </c:dLbl>
            <c:dLbl>
              <c:idx val="2"/>
              <c:layout>
                <c:manualLayout>
                  <c:x val="0.25528592785855708"/>
                  <c:y val="-2.0979796333639465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0DC-4E92-BFDA-0739264D8C4C}"/>
                </c:ext>
              </c:extLst>
            </c:dLbl>
            <c:dLbl>
              <c:idx val="4"/>
              <c:layout>
                <c:manualLayout>
                  <c:x val="-8.6348412698412702E-2"/>
                  <c:y val="4.4804814814814839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0DC-4E92-BFDA-0739264D8C4C}"/>
                </c:ext>
              </c:extLst>
            </c:dLbl>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Sheet1!$A$2:$A$4</c:f>
              <c:strCache>
                <c:ptCount val="3"/>
                <c:pt idx="0">
                  <c:v>II</c:v>
                </c:pt>
                <c:pt idx="1">
                  <c:v>III</c:v>
                </c:pt>
                <c:pt idx="2">
                  <c:v>IV~V</c:v>
                </c:pt>
              </c:strCache>
            </c:strRef>
          </c:cat>
          <c:val>
            <c:numRef>
              <c:f>Sheet1!$B$2:$B$4</c:f>
              <c:numCache>
                <c:formatCode>General</c:formatCode>
                <c:ptCount val="3"/>
                <c:pt idx="0">
                  <c:v>74</c:v>
                </c:pt>
                <c:pt idx="1">
                  <c:v>18</c:v>
                </c:pt>
                <c:pt idx="2">
                  <c:v>8</c:v>
                </c:pt>
              </c:numCache>
            </c:numRef>
          </c:val>
          <c:extLst xmlns:c16r2="http://schemas.microsoft.com/office/drawing/2015/06/chart">
            <c:ext xmlns:c16="http://schemas.microsoft.com/office/drawing/2014/chart" uri="{C3380CC4-5D6E-409C-BE32-E72D297353CC}">
              <c16:uniqueId val="{00000004-B0DC-4E92-BFDA-0739264D8C4C}"/>
            </c:ext>
          </c:extLst>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800"/>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sz="1800" dirty="0" smtClean="0"/>
              <a:t>100km</a:t>
            </a:r>
            <a:r>
              <a:rPr lang="zh-CN" altLang="en-US" sz="1800" dirty="0" smtClean="0"/>
              <a:t> </a:t>
            </a:r>
            <a:r>
              <a:rPr lang="en-US" altLang="zh-CN" sz="1800" dirty="0" smtClean="0"/>
              <a:t>Scheme</a:t>
            </a:r>
            <a:endParaRPr lang="zh-CN" altLang="en-US" sz="1800" dirty="0"/>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100km方案</c:v>
                </c:pt>
              </c:strCache>
            </c:strRef>
          </c:tx>
          <c:dLbls>
            <c:dLbl>
              <c:idx val="0"/>
              <c:layout>
                <c:manualLayout>
                  <c:x val="-4.4342722933232756E-2"/>
                  <c:y val="-0.18233063887243495"/>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0DC-4E92-BFDA-0739264D8C4C}"/>
                </c:ext>
              </c:extLst>
            </c:dLbl>
            <c:dLbl>
              <c:idx val="1"/>
              <c:layout>
                <c:manualLayout>
                  <c:x val="5.3160884548410274E-2"/>
                  <c:y val="0.12236083438538958"/>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0DC-4E92-BFDA-0739264D8C4C}"/>
                </c:ext>
              </c:extLst>
            </c:dLbl>
            <c:dLbl>
              <c:idx val="2"/>
              <c:layout>
                <c:manualLayout>
                  <c:x val="-0.14683858270113612"/>
                  <c:y val="1.9901116675541834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0DC-4E92-BFDA-0739264D8C4C}"/>
                </c:ext>
              </c:extLst>
            </c:dLbl>
            <c:dLbl>
              <c:idx val="4"/>
              <c:layout>
                <c:manualLayout>
                  <c:x val="-8.6348412698412702E-2"/>
                  <c:y val="4.4804814814814839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0DC-4E92-BFDA-0739264D8C4C}"/>
                </c:ext>
              </c:extLst>
            </c:dLbl>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Sheet1!$A$2:$A$4</c:f>
              <c:strCache>
                <c:ptCount val="3"/>
                <c:pt idx="0">
                  <c:v>II</c:v>
                </c:pt>
                <c:pt idx="1">
                  <c:v>III</c:v>
                </c:pt>
                <c:pt idx="2">
                  <c:v>IV~V</c:v>
                </c:pt>
              </c:strCache>
            </c:strRef>
          </c:cat>
          <c:val>
            <c:numRef>
              <c:f>Sheet1!$B$2:$B$4</c:f>
              <c:numCache>
                <c:formatCode>General</c:formatCode>
                <c:ptCount val="3"/>
                <c:pt idx="0">
                  <c:v>45</c:v>
                </c:pt>
                <c:pt idx="1">
                  <c:v>45</c:v>
                </c:pt>
                <c:pt idx="2">
                  <c:v>10</c:v>
                </c:pt>
              </c:numCache>
            </c:numRef>
          </c:val>
          <c:extLst xmlns:c16r2="http://schemas.microsoft.com/office/drawing/2015/06/chart">
            <c:ext xmlns:c16="http://schemas.microsoft.com/office/drawing/2014/chart" uri="{C3380CC4-5D6E-409C-BE32-E72D297353CC}">
              <c16:uniqueId val="{00000004-B0DC-4E92-BFDA-0739264D8C4C}"/>
            </c:ext>
          </c:extLst>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800"/>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10"/>
    </mc:Choice>
    <mc:Fallback>
      <c:style val="10"/>
    </mc:Fallback>
  </mc:AlternateContent>
  <c:chart>
    <c:title>
      <c:tx>
        <c:rich>
          <a:bodyPr/>
          <a:lstStyle/>
          <a:p>
            <a:pPr>
              <a:defRPr/>
            </a:pPr>
            <a:r>
              <a:rPr lang="en-US" sz="1800" dirty="0" smtClean="0"/>
              <a:t>100km </a:t>
            </a:r>
            <a:r>
              <a:rPr lang="en-US" altLang="zh-CN" sz="1800" dirty="0" smtClean="0"/>
              <a:t>Scheme</a:t>
            </a:r>
            <a:endParaRPr lang="zh-CN" altLang="en-US" sz="1800" dirty="0"/>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Sheet1!$B$1</c:f>
              <c:strCache>
                <c:ptCount val="1"/>
                <c:pt idx="0">
                  <c:v>100km方案</c:v>
                </c:pt>
              </c:strCache>
            </c:strRef>
          </c:tx>
          <c:dLbls>
            <c:dLbl>
              <c:idx val="0"/>
              <c:layout>
                <c:manualLayout>
                  <c:x val="0.17796643063284664"/>
                  <c:y val="6.6356391770044255E-3"/>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B0DC-4E92-BFDA-0739264D8C4C}"/>
                </c:ext>
              </c:extLst>
            </c:dLbl>
            <c:dLbl>
              <c:idx val="1"/>
              <c:layout>
                <c:manualLayout>
                  <c:x val="-6.2481353734124036E-2"/>
                  <c:y val="-2.4450495162175411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B0DC-4E92-BFDA-0739264D8C4C}"/>
                </c:ext>
              </c:extLst>
            </c:dLbl>
            <c:dLbl>
              <c:idx val="2"/>
              <c:layout>
                <c:manualLayout>
                  <c:x val="-7.9179365079365086E-2"/>
                  <c:y val="4.7037037037037039E-3"/>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B0DC-4E92-BFDA-0739264D8C4C}"/>
                </c:ext>
              </c:extLst>
            </c:dLbl>
            <c:dLbl>
              <c:idx val="4"/>
              <c:layout>
                <c:manualLayout>
                  <c:x val="-8.6348412698412702E-2"/>
                  <c:y val="4.4804814814814839E-2"/>
                </c:manualLayout>
              </c:layout>
              <c:showLegendKey val="0"/>
              <c:showVal val="0"/>
              <c:showCatName val="1"/>
              <c:showSerName val="0"/>
              <c:showPercent val="1"/>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B0DC-4E92-BFDA-0739264D8C4C}"/>
                </c:ext>
              </c:extLst>
            </c:dLbl>
            <c:spPr>
              <a:noFill/>
              <a:ln>
                <a:noFill/>
              </a:ln>
              <a:effectLst/>
            </c:spPr>
            <c:showLegendKey val="0"/>
            <c:showVal val="0"/>
            <c:showCatName val="1"/>
            <c:showSerName val="0"/>
            <c:showPercent val="1"/>
            <c:showBubbleSize val="0"/>
            <c:showLeaderLines val="1"/>
            <c:extLst xmlns:c16r2="http://schemas.microsoft.com/office/drawing/2015/06/chart">
              <c:ext xmlns:c15="http://schemas.microsoft.com/office/drawing/2012/chart" uri="{CE6537A1-D6FC-4f65-9D91-7224C49458BB}"/>
            </c:extLst>
          </c:dLbls>
          <c:cat>
            <c:strRef>
              <c:f>Sheet1!$A$2:$A$4</c:f>
              <c:strCache>
                <c:ptCount val="3"/>
                <c:pt idx="0">
                  <c:v>II</c:v>
                </c:pt>
                <c:pt idx="1">
                  <c:v>III</c:v>
                </c:pt>
                <c:pt idx="2">
                  <c:v>IV~V</c:v>
                </c:pt>
              </c:strCache>
            </c:strRef>
          </c:cat>
          <c:val>
            <c:numRef>
              <c:f>Sheet1!$B$2:$B$4</c:f>
              <c:numCache>
                <c:formatCode>General</c:formatCode>
                <c:ptCount val="3"/>
                <c:pt idx="0">
                  <c:v>2</c:v>
                </c:pt>
                <c:pt idx="1">
                  <c:v>96</c:v>
                </c:pt>
                <c:pt idx="2">
                  <c:v>2</c:v>
                </c:pt>
              </c:numCache>
            </c:numRef>
          </c:val>
          <c:extLst xmlns:c16r2="http://schemas.microsoft.com/office/drawing/2015/06/chart">
            <c:ext xmlns:c16="http://schemas.microsoft.com/office/drawing/2014/chart" uri="{C3380CC4-5D6E-409C-BE32-E72D297353CC}">
              <c16:uniqueId val="{00000004-B0DC-4E92-BFDA-0739264D8C4C}"/>
            </c:ext>
          </c:extLst>
        </c:ser>
        <c:dLbls>
          <c:showLegendKey val="0"/>
          <c:showVal val="0"/>
          <c:showCatName val="1"/>
          <c:showSerName val="0"/>
          <c:showPercent val="1"/>
          <c:showBubbleSize val="0"/>
          <c:showLeaderLines val="1"/>
        </c:dLbls>
      </c:pie3DChart>
    </c:plotArea>
    <c:plotVisOnly val="1"/>
    <c:dispBlanksAs val="zero"/>
    <c:showDLblsOverMax val="0"/>
  </c:chart>
  <c:txPr>
    <a:bodyPr/>
    <a:lstStyle/>
    <a:p>
      <a:pPr>
        <a:defRPr sz="1800"/>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2"/>
          <c:order val="0"/>
          <c:tx>
            <c:strRef>
              <c:f>Sheet1!$B$1</c:f>
              <c:strCache>
                <c:ptCount val="1"/>
                <c:pt idx="0">
                  <c:v>Huangling</c:v>
                </c:pt>
              </c:strCache>
            </c:strRef>
          </c:tx>
          <c:invertIfNegative val="0"/>
          <c:dLbls>
            <c:dLbl>
              <c:idx val="1"/>
              <c:layout>
                <c:manualLayout>
                  <c:x val="-9.3168818230570088E-3"/>
                  <c:y val="2.622970863543968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F3C3-4825-8DA7-CFAADAB53CFA}"/>
                </c:ext>
              </c:extLst>
            </c:dLbl>
            <c:spPr>
              <a:noFill/>
              <a:ln>
                <a:noFill/>
              </a:ln>
              <a:effectLst/>
            </c:spPr>
            <c:txPr>
              <a:bodyPr/>
              <a:lstStyle/>
              <a:p>
                <a:pPr>
                  <a:defRPr sz="1400"/>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建筑工程</c:v>
                </c:pt>
                <c:pt idx="1">
                  <c:v>机电金结</c:v>
                </c:pt>
                <c:pt idx="2">
                  <c:v>临时工程</c:v>
                </c:pt>
                <c:pt idx="3">
                  <c:v>独立费用</c:v>
                </c:pt>
                <c:pt idx="4">
                  <c:v>水保环保</c:v>
                </c:pt>
              </c:strCache>
            </c:strRef>
          </c:cat>
          <c:val>
            <c:numRef>
              <c:f>Sheet1!$B$2:$B$6</c:f>
              <c:numCache>
                <c:formatCode>0.00_ </c:formatCode>
                <c:ptCount val="5"/>
                <c:pt idx="0">
                  <c:v>48.70449083491566</c:v>
                </c:pt>
                <c:pt idx="1">
                  <c:v>34.247368152116003</c:v>
                </c:pt>
                <c:pt idx="2">
                  <c:v>7.0696310075486499</c:v>
                </c:pt>
                <c:pt idx="3">
                  <c:v>6.8338810245798722</c:v>
                </c:pt>
                <c:pt idx="4">
                  <c:v>2.6635227030269051</c:v>
                </c:pt>
              </c:numCache>
            </c:numRef>
          </c:val>
          <c:extLst xmlns:c16r2="http://schemas.microsoft.com/office/drawing/2015/06/chart">
            <c:ext xmlns:c16="http://schemas.microsoft.com/office/drawing/2014/chart" uri="{C3380CC4-5D6E-409C-BE32-E72D297353CC}">
              <c16:uniqueId val="{00000001-F3C3-4825-8DA7-CFAADAB53CFA}"/>
            </c:ext>
          </c:extLst>
        </c:ser>
        <c:ser>
          <c:idx val="0"/>
          <c:order val="1"/>
          <c:tx>
            <c:strRef>
              <c:f>Sheet1!$D$1</c:f>
              <c:strCache>
                <c:ptCount val="1"/>
                <c:pt idx="0">
                  <c:v>Funing</c:v>
                </c:pt>
              </c:strCache>
            </c:strRef>
          </c:tx>
          <c:invertIfNegative val="0"/>
          <c:dLbls>
            <c:dLbl>
              <c:idx val="3"/>
              <c:layout>
                <c:manualLayout>
                  <c:x val="-1.5528136371761681E-3"/>
                  <c:y val="5.5082388134423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F3C3-4825-8DA7-CFAADAB53CFA}"/>
                </c:ext>
              </c:extLst>
            </c:dLbl>
            <c:dLbl>
              <c:idx val="4"/>
              <c:layout>
                <c:manualLayout>
                  <c:x val="0"/>
                  <c:y val="2.88526794989836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F3C3-4825-8DA7-CFAADAB53CFA}"/>
                </c:ext>
              </c:extLst>
            </c:dLbl>
            <c:spPr>
              <a:noFill/>
              <a:ln>
                <a:noFill/>
              </a:ln>
              <a:effectLst/>
            </c:spPr>
            <c:txPr>
              <a:bodyPr/>
              <a:lstStyle/>
              <a:p>
                <a:pPr>
                  <a:defRPr sz="1400"/>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建筑工程</c:v>
                </c:pt>
                <c:pt idx="1">
                  <c:v>机电金结</c:v>
                </c:pt>
                <c:pt idx="2">
                  <c:v>临时工程</c:v>
                </c:pt>
                <c:pt idx="3">
                  <c:v>独立费用</c:v>
                </c:pt>
                <c:pt idx="4">
                  <c:v>水保环保</c:v>
                </c:pt>
              </c:strCache>
            </c:strRef>
          </c:cat>
          <c:val>
            <c:numRef>
              <c:f>Sheet1!$D$2:$D$6</c:f>
              <c:numCache>
                <c:formatCode>0.00_ </c:formatCode>
                <c:ptCount val="5"/>
                <c:pt idx="0">
                  <c:v>40.204959447001521</c:v>
                </c:pt>
                <c:pt idx="1">
                  <c:v>38.213462186963994</c:v>
                </c:pt>
                <c:pt idx="2">
                  <c:v>4.438485804341779</c:v>
                </c:pt>
                <c:pt idx="3">
                  <c:v>6.3205802623980247</c:v>
                </c:pt>
                <c:pt idx="4">
                  <c:v>2.4523809117693962</c:v>
                </c:pt>
              </c:numCache>
            </c:numRef>
          </c:val>
          <c:extLst xmlns:c16r2="http://schemas.microsoft.com/office/drawing/2015/06/chart">
            <c:ext xmlns:c16="http://schemas.microsoft.com/office/drawing/2014/chart" uri="{C3380CC4-5D6E-409C-BE32-E72D297353CC}">
              <c16:uniqueId val="{00000004-F3C3-4825-8DA7-CFAADAB53CFA}"/>
            </c:ext>
          </c:extLst>
        </c:ser>
        <c:ser>
          <c:idx val="1"/>
          <c:order val="2"/>
          <c:tx>
            <c:strRef>
              <c:f>Sheet1!$C$1</c:f>
              <c:strCache>
                <c:ptCount val="1"/>
                <c:pt idx="0">
                  <c:v>Shen-Shan</c:v>
                </c:pt>
              </c:strCache>
            </c:strRef>
          </c:tx>
          <c:invertIfNegative val="0"/>
          <c:dLbls>
            <c:dLbl>
              <c:idx val="1"/>
              <c:layout>
                <c:manualLayout>
                  <c:x val="1.0869695460233177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F3C3-4825-8DA7-CFAADAB53CFA}"/>
                </c:ext>
              </c:extLst>
            </c:dLbl>
            <c:spPr>
              <a:noFill/>
              <a:ln>
                <a:noFill/>
              </a:ln>
              <a:effectLst/>
            </c:spPr>
            <c:txPr>
              <a:bodyPr/>
              <a:lstStyle/>
              <a:p>
                <a:pPr>
                  <a:defRPr sz="1400"/>
                </a:pPr>
                <a:endParaRPr lang="zh-CN"/>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Sheet1!$A$2:$A$6</c:f>
              <c:strCache>
                <c:ptCount val="5"/>
                <c:pt idx="0">
                  <c:v>建筑工程</c:v>
                </c:pt>
                <c:pt idx="1">
                  <c:v>机电金结</c:v>
                </c:pt>
                <c:pt idx="2">
                  <c:v>临时工程</c:v>
                </c:pt>
                <c:pt idx="3">
                  <c:v>独立费用</c:v>
                </c:pt>
                <c:pt idx="4">
                  <c:v>水保环保</c:v>
                </c:pt>
              </c:strCache>
            </c:strRef>
          </c:cat>
          <c:val>
            <c:numRef>
              <c:f>Sheet1!$C$2:$C$6</c:f>
              <c:numCache>
                <c:formatCode>0.00_ </c:formatCode>
                <c:ptCount val="5"/>
                <c:pt idx="0">
                  <c:v>70.457236913824971</c:v>
                </c:pt>
                <c:pt idx="1">
                  <c:v>35.203174984302663</c:v>
                </c:pt>
                <c:pt idx="2">
                  <c:v>7.2219742937616775</c:v>
                </c:pt>
                <c:pt idx="3">
                  <c:v>8.1127766661931986</c:v>
                </c:pt>
                <c:pt idx="4">
                  <c:v>3.327366978597269</c:v>
                </c:pt>
              </c:numCache>
            </c:numRef>
          </c:val>
          <c:extLst xmlns:c16r2="http://schemas.microsoft.com/office/drawing/2015/06/chart">
            <c:ext xmlns:c16="http://schemas.microsoft.com/office/drawing/2014/chart" uri="{C3380CC4-5D6E-409C-BE32-E72D297353CC}">
              <c16:uniqueId val="{00000006-F3C3-4825-8DA7-CFAADAB53CFA}"/>
            </c:ext>
          </c:extLst>
        </c:ser>
        <c:dLbls>
          <c:showLegendKey val="0"/>
          <c:showVal val="0"/>
          <c:showCatName val="0"/>
          <c:showSerName val="0"/>
          <c:showPercent val="0"/>
          <c:showBubbleSize val="0"/>
        </c:dLbls>
        <c:gapWidth val="150"/>
        <c:axId val="110819968"/>
        <c:axId val="110866816"/>
      </c:barChart>
      <c:catAx>
        <c:axId val="110819968"/>
        <c:scaling>
          <c:orientation val="minMax"/>
        </c:scaling>
        <c:delete val="0"/>
        <c:axPos val="b"/>
        <c:numFmt formatCode="General" sourceLinked="0"/>
        <c:majorTickMark val="none"/>
        <c:minorTickMark val="none"/>
        <c:tickLblPos val="nextTo"/>
        <c:crossAx val="110866816"/>
        <c:crosses val="autoZero"/>
        <c:auto val="1"/>
        <c:lblAlgn val="ctr"/>
        <c:lblOffset val="100"/>
        <c:noMultiLvlLbl val="0"/>
      </c:catAx>
      <c:valAx>
        <c:axId val="110866816"/>
        <c:scaling>
          <c:orientation val="minMax"/>
        </c:scaling>
        <c:delete val="0"/>
        <c:axPos val="l"/>
        <c:majorGridlines/>
        <c:numFmt formatCode="0.00_ " sourceLinked="1"/>
        <c:majorTickMark val="none"/>
        <c:minorTickMark val="none"/>
        <c:tickLblPos val="nextTo"/>
        <c:crossAx val="110819968"/>
        <c:crosses val="autoZero"/>
        <c:crossBetween val="between"/>
      </c:valAx>
    </c:plotArea>
    <c:legend>
      <c:legendPos val="r"/>
      <c:layout/>
      <c:overlay val="0"/>
    </c:legend>
    <c:plotVisOnly val="1"/>
    <c:dispBlanksAs val="gap"/>
    <c:showDLblsOverMax val="0"/>
  </c:chart>
  <c:txPr>
    <a:bodyPr/>
    <a:lstStyle/>
    <a:p>
      <a:pPr>
        <a:defRPr sz="1800"/>
      </a:pPr>
      <a:endParaRPr lang="zh-CN"/>
    </a:p>
  </c:txPr>
  <c:externalData r:id="rId1">
    <c:autoUpdate val="0"/>
  </c:externalData>
</c:chartSpace>
</file>

<file path=ppt/diagrams/_rels/data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image" Target="../media/image86.png"/><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1763C3-F52C-4193-B933-D03AB2226FB4}" type="doc">
      <dgm:prSet loTypeId="urn:microsoft.com/office/officeart/2008/layout/VerticalCurvedList" loCatId="list" qsTypeId="urn:microsoft.com/office/officeart/2005/8/quickstyle/simple2" qsCatId="simple" csTypeId="urn:microsoft.com/office/officeart/2005/8/colors/accent1_3" csCatId="accent1" phldr="1"/>
      <dgm:spPr/>
    </dgm:pt>
    <dgm:pt modelId="{4C05C3DB-E9FF-4871-A0ED-58059FE29773}">
      <dgm:prSet phldrT="[文本]" custT="1"/>
      <dgm:spPr>
        <a:xfrm>
          <a:off x="393483" y="257902"/>
          <a:ext cx="6243910" cy="515608"/>
        </a:xfrm>
        <a:prstGeom prst="rect">
          <a:avLst/>
        </a:prstGeom>
        <a:solidFill>
          <a:srgbClr val="ECD882">
            <a:shade val="800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r>
            <a:rPr lang="en-US" altLang="en-US" sz="2000" dirty="0" smtClean="0">
              <a:solidFill>
                <a:srgbClr val="002060"/>
              </a:solidFill>
              <a:latin typeface="Tahoma"/>
              <a:ea typeface="黑体"/>
              <a:cs typeface="+mn-cs"/>
            </a:rPr>
            <a:t>Working Process</a:t>
          </a:r>
          <a:endParaRPr lang="zh-CN" altLang="en-US" sz="2000" dirty="0">
            <a:solidFill>
              <a:srgbClr val="002060"/>
            </a:solidFill>
            <a:latin typeface="Tahoma"/>
            <a:ea typeface="黑体"/>
            <a:cs typeface="+mn-cs"/>
          </a:endParaRPr>
        </a:p>
      </dgm:t>
    </dgm:pt>
    <dgm:pt modelId="{4BACE833-7DED-43BA-A9D5-233B446776FB}" type="parTrans" cxnId="{D3DEF644-D9A9-4314-873F-36FEA58F2AC3}">
      <dgm:prSet/>
      <dgm:spPr/>
      <dgm:t>
        <a:bodyPr/>
        <a:lstStyle/>
        <a:p>
          <a:endParaRPr lang="zh-CN" altLang="en-US"/>
        </a:p>
      </dgm:t>
    </dgm:pt>
    <dgm:pt modelId="{DFE98BF1-0F86-4F1A-B746-FA101B189F00}" type="sibTrans" cxnId="{D3DEF644-D9A9-4314-873F-36FEA58F2AC3}">
      <dgm:prSet/>
      <dgm:spPr>
        <a:xfrm>
          <a:off x="-5537341" y="-847769"/>
          <a:ext cx="6593038" cy="6593038"/>
        </a:xfrm>
        <a:prstGeom prst="blockArc">
          <a:avLst>
            <a:gd name="adj1" fmla="val 18900000"/>
            <a:gd name="adj2" fmla="val 2700000"/>
            <a:gd name="adj3" fmla="val 328"/>
          </a:avLst>
        </a:prstGeom>
        <a:noFill/>
        <a:ln w="25400" cap="flat" cmpd="sng" algn="ctr">
          <a:solidFill>
            <a:srgbClr val="ECD882">
              <a:tint val="99000"/>
              <a:hueOff val="0"/>
              <a:satOff val="0"/>
              <a:lumOff val="0"/>
              <a:alphaOff val="0"/>
            </a:srgbClr>
          </a:solidFill>
          <a:prstDash val="solid"/>
        </a:ln>
        <a:effectLst/>
      </dgm:spPr>
      <dgm:t>
        <a:bodyPr/>
        <a:lstStyle/>
        <a:p>
          <a:endParaRPr lang="zh-CN" altLang="en-US"/>
        </a:p>
      </dgm:t>
    </dgm:pt>
    <dgm:pt modelId="{D4091678-3825-4A86-B49E-752F6F858252}">
      <dgm:prSet custT="1"/>
      <dgm:spPr>
        <a:xfrm>
          <a:off x="817606" y="1031217"/>
          <a:ext cx="5819787" cy="515608"/>
        </a:xfrm>
        <a:prstGeom prst="rect">
          <a:avLst/>
        </a:prstGeom>
        <a:solidFill>
          <a:srgbClr val="ECD882">
            <a:shade val="80000"/>
            <a:hueOff val="-18511"/>
            <a:satOff val="3264"/>
            <a:lumOff val="3563"/>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lgn="l"/>
          <a:r>
            <a:rPr lang="en-US" altLang="zh-CN" sz="2000" dirty="0" smtClean="0">
              <a:solidFill>
                <a:srgbClr val="002060"/>
              </a:solidFill>
              <a:latin typeface="Tahoma"/>
              <a:ea typeface="黑体"/>
              <a:cs typeface="+mn-cs"/>
            </a:rPr>
            <a:t>Site Investigation</a:t>
          </a:r>
          <a:endParaRPr lang="zh-CN" altLang="en-US" sz="2000" dirty="0">
            <a:solidFill>
              <a:srgbClr val="002060"/>
            </a:solidFill>
            <a:latin typeface="Tahoma"/>
            <a:ea typeface="黑体"/>
            <a:cs typeface="+mn-cs"/>
          </a:endParaRPr>
        </a:p>
      </dgm:t>
    </dgm:pt>
    <dgm:pt modelId="{2DF762A0-437F-40AD-AE5E-5B45F00DA632}" type="parTrans" cxnId="{3F021174-E73E-4AEF-9615-2290F60BD803}">
      <dgm:prSet/>
      <dgm:spPr/>
      <dgm:t>
        <a:bodyPr/>
        <a:lstStyle/>
        <a:p>
          <a:endParaRPr lang="zh-CN" altLang="en-US"/>
        </a:p>
      </dgm:t>
    </dgm:pt>
    <dgm:pt modelId="{C185E6C4-322F-4D06-8454-1C7979735C32}" type="sibTrans" cxnId="{3F021174-E73E-4AEF-9615-2290F60BD803}">
      <dgm:prSet/>
      <dgm:spPr/>
      <dgm:t>
        <a:bodyPr/>
        <a:lstStyle/>
        <a:p>
          <a:endParaRPr lang="zh-CN" altLang="en-US"/>
        </a:p>
      </dgm:t>
    </dgm:pt>
    <dgm:pt modelId="{474D7FB3-A980-4E4C-9D4B-F1228581EB48}">
      <dgm:prSet custT="1"/>
      <dgm:spPr>
        <a:xfrm>
          <a:off x="1011547" y="1804532"/>
          <a:ext cx="5625846" cy="515608"/>
        </a:xfrm>
        <a:prstGeom prst="rect">
          <a:avLst/>
        </a:prstGeom>
        <a:solidFill>
          <a:srgbClr val="ECD882">
            <a:shade val="80000"/>
            <a:hueOff val="-37023"/>
            <a:satOff val="6528"/>
            <a:lumOff val="7127"/>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pPr algn="l"/>
          <a:r>
            <a:rPr lang="en-US" altLang="zh-CN" sz="2000" dirty="0" smtClean="0">
              <a:solidFill>
                <a:srgbClr val="002060"/>
              </a:solidFill>
              <a:latin typeface="Tahoma"/>
              <a:ea typeface="黑体"/>
              <a:cs typeface="+mn-cs"/>
            </a:rPr>
            <a:t>Project Layout and Scheme Design</a:t>
          </a:r>
          <a:endParaRPr lang="zh-CN" altLang="en-US" sz="2000" dirty="0">
            <a:solidFill>
              <a:srgbClr val="002060"/>
            </a:solidFill>
            <a:latin typeface="Tahoma"/>
            <a:ea typeface="黑体"/>
            <a:cs typeface="+mn-cs"/>
          </a:endParaRPr>
        </a:p>
      </dgm:t>
    </dgm:pt>
    <dgm:pt modelId="{D54FAB2F-9CF9-45C8-BC89-1C3AB0C7F99B}" type="parTrans" cxnId="{92AB9633-2352-4BF4-9BBD-A8813CCD9E2E}">
      <dgm:prSet/>
      <dgm:spPr/>
      <dgm:t>
        <a:bodyPr/>
        <a:lstStyle/>
        <a:p>
          <a:endParaRPr lang="zh-CN" altLang="en-US"/>
        </a:p>
      </dgm:t>
    </dgm:pt>
    <dgm:pt modelId="{33A414EC-E84C-4B7C-B7A8-9C7FD084B8B4}" type="sibTrans" cxnId="{92AB9633-2352-4BF4-9BBD-A8813CCD9E2E}">
      <dgm:prSet/>
      <dgm:spPr/>
      <dgm:t>
        <a:bodyPr/>
        <a:lstStyle/>
        <a:p>
          <a:endParaRPr lang="zh-CN" altLang="en-US"/>
        </a:p>
      </dgm:t>
    </dgm:pt>
    <dgm:pt modelId="{9FB7001E-F4A8-441D-9A3E-35143F32985E}">
      <dgm:prSet custT="1"/>
      <dgm:spPr>
        <a:xfrm>
          <a:off x="1011547" y="1804532"/>
          <a:ext cx="5625846" cy="515608"/>
        </a:xfrm>
        <a:solidFill>
          <a:srgbClr val="ECD882">
            <a:shade val="80000"/>
            <a:hueOff val="-37023"/>
            <a:satOff val="6528"/>
            <a:lumOff val="7127"/>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gm:spPr>
      <dgm:t>
        <a:bodyPr/>
        <a:lstStyle/>
        <a:p>
          <a:r>
            <a:rPr lang="en-US" altLang="en-US" sz="2000" dirty="0" smtClean="0">
              <a:solidFill>
                <a:srgbClr val="002060"/>
              </a:solidFill>
              <a:latin typeface="Tahoma"/>
              <a:ea typeface="黑体"/>
              <a:cs typeface="+mn-cs"/>
            </a:rPr>
            <a:t>Preliminary Understanding</a:t>
          </a:r>
          <a:endParaRPr lang="zh-CN" altLang="en-US" sz="2000" dirty="0">
            <a:solidFill>
              <a:srgbClr val="002060"/>
            </a:solidFill>
            <a:latin typeface="Tahoma"/>
            <a:ea typeface="黑体"/>
            <a:cs typeface="+mn-cs"/>
          </a:endParaRPr>
        </a:p>
      </dgm:t>
    </dgm:pt>
    <dgm:pt modelId="{8A74AD5A-F499-47EA-8631-1C0446984E23}" type="parTrans" cxnId="{66782417-F894-472D-B81F-EDD536E2DE97}">
      <dgm:prSet/>
      <dgm:spPr/>
      <dgm:t>
        <a:bodyPr/>
        <a:lstStyle/>
        <a:p>
          <a:endParaRPr lang="zh-CN" altLang="en-US"/>
        </a:p>
      </dgm:t>
    </dgm:pt>
    <dgm:pt modelId="{52840525-2D73-4102-AC80-9446F20B1898}" type="sibTrans" cxnId="{66782417-F894-472D-B81F-EDD536E2DE97}">
      <dgm:prSet/>
      <dgm:spPr/>
      <dgm:t>
        <a:bodyPr/>
        <a:lstStyle/>
        <a:p>
          <a:endParaRPr lang="zh-CN" altLang="en-US"/>
        </a:p>
      </dgm:t>
    </dgm:pt>
    <dgm:pt modelId="{16628D35-79FC-4FEC-B8FB-DCAE3D53402A}" type="pres">
      <dgm:prSet presAssocID="{411763C3-F52C-4193-B933-D03AB2226FB4}" presName="Name0" presStyleCnt="0">
        <dgm:presLayoutVars>
          <dgm:chMax val="7"/>
          <dgm:chPref val="7"/>
          <dgm:dir/>
        </dgm:presLayoutVars>
      </dgm:prSet>
      <dgm:spPr/>
    </dgm:pt>
    <dgm:pt modelId="{5BCBDB08-04F8-49ED-BACC-95C26001DA47}" type="pres">
      <dgm:prSet presAssocID="{411763C3-F52C-4193-B933-D03AB2226FB4}" presName="Name1" presStyleCnt="0"/>
      <dgm:spPr/>
    </dgm:pt>
    <dgm:pt modelId="{899DF3C9-CCFA-4304-B89C-7392EB548593}" type="pres">
      <dgm:prSet presAssocID="{411763C3-F52C-4193-B933-D03AB2226FB4}" presName="cycle" presStyleCnt="0"/>
      <dgm:spPr/>
    </dgm:pt>
    <dgm:pt modelId="{64733454-A595-4B1F-AF81-CC19B0F6CE69}" type="pres">
      <dgm:prSet presAssocID="{411763C3-F52C-4193-B933-D03AB2226FB4}" presName="srcNode" presStyleLbl="node1" presStyleIdx="0" presStyleCnt="4"/>
      <dgm:spPr/>
    </dgm:pt>
    <dgm:pt modelId="{D77D9E06-EAD6-478F-9761-AEC211C9EE9D}" type="pres">
      <dgm:prSet presAssocID="{411763C3-F52C-4193-B933-D03AB2226FB4}" presName="conn" presStyleLbl="parChTrans1D2" presStyleIdx="0" presStyleCnt="1"/>
      <dgm:spPr/>
      <dgm:t>
        <a:bodyPr/>
        <a:lstStyle/>
        <a:p>
          <a:endParaRPr lang="zh-CN" altLang="en-US"/>
        </a:p>
      </dgm:t>
    </dgm:pt>
    <dgm:pt modelId="{095A5058-7495-4194-B18B-D794347DD823}" type="pres">
      <dgm:prSet presAssocID="{411763C3-F52C-4193-B933-D03AB2226FB4}" presName="extraNode" presStyleLbl="node1" presStyleIdx="0" presStyleCnt="4"/>
      <dgm:spPr/>
    </dgm:pt>
    <dgm:pt modelId="{2D3D98CE-E978-42C2-8101-6E6451441B13}" type="pres">
      <dgm:prSet presAssocID="{411763C3-F52C-4193-B933-D03AB2226FB4}" presName="dstNode" presStyleLbl="node1" presStyleIdx="0" presStyleCnt="4"/>
      <dgm:spPr/>
    </dgm:pt>
    <dgm:pt modelId="{CF9656B7-D938-4CCE-A5C3-EBA71F864A84}" type="pres">
      <dgm:prSet presAssocID="{4C05C3DB-E9FF-4871-A0ED-58059FE29773}" presName="text_1" presStyleLbl="node1" presStyleIdx="0" presStyleCnt="4">
        <dgm:presLayoutVars>
          <dgm:bulletEnabled val="1"/>
        </dgm:presLayoutVars>
      </dgm:prSet>
      <dgm:spPr/>
      <dgm:t>
        <a:bodyPr/>
        <a:lstStyle/>
        <a:p>
          <a:endParaRPr lang="zh-CN" altLang="en-US"/>
        </a:p>
      </dgm:t>
    </dgm:pt>
    <dgm:pt modelId="{0531A12F-FAF4-4023-B2EE-58A75A30EC82}" type="pres">
      <dgm:prSet presAssocID="{4C05C3DB-E9FF-4871-A0ED-58059FE29773}" presName="accent_1" presStyleCnt="0"/>
      <dgm:spPr/>
    </dgm:pt>
    <dgm:pt modelId="{DC9BB489-57A1-409B-8CD7-8DB2E5C00EA0}" type="pres">
      <dgm:prSet presAssocID="{4C05C3DB-E9FF-4871-A0ED-58059FE29773}" presName="accentRepeatNode" presStyleLbl="solidFgAcc1" presStyleIdx="0" presStyleCnt="4"/>
      <dgm:spPr>
        <a:xfrm>
          <a:off x="71227" y="193451"/>
          <a:ext cx="644510" cy="644510"/>
        </a:xfrm>
        <a:prstGeom prst="ellipse">
          <a:avLst/>
        </a:prstGeom>
        <a:solidFill>
          <a:srgbClr val="FFFFFF">
            <a:hueOff val="0"/>
            <a:satOff val="0"/>
            <a:lumOff val="0"/>
            <a:alphaOff val="0"/>
          </a:srgbClr>
        </a:solidFill>
        <a:ln w="25400" cap="flat" cmpd="sng" algn="ctr">
          <a:solidFill>
            <a:srgbClr val="ECD882">
              <a:shade val="80000"/>
              <a:hueOff val="0"/>
              <a:satOff val="0"/>
              <a:lumOff val="0"/>
              <a:alphaOff val="0"/>
            </a:srgbClr>
          </a:solidFill>
          <a:prstDash val="solid"/>
        </a:ln>
        <a:effectLst/>
      </dgm:spPr>
    </dgm:pt>
    <dgm:pt modelId="{C814866C-82A8-45CE-929B-7510DAAFF6BB}" type="pres">
      <dgm:prSet presAssocID="{D4091678-3825-4A86-B49E-752F6F858252}" presName="text_2" presStyleLbl="node1" presStyleIdx="1" presStyleCnt="4">
        <dgm:presLayoutVars>
          <dgm:bulletEnabled val="1"/>
        </dgm:presLayoutVars>
      </dgm:prSet>
      <dgm:spPr/>
      <dgm:t>
        <a:bodyPr/>
        <a:lstStyle/>
        <a:p>
          <a:endParaRPr lang="zh-CN" altLang="en-US"/>
        </a:p>
      </dgm:t>
    </dgm:pt>
    <dgm:pt modelId="{DBC439C1-B213-4CD2-A601-D7A7FF9CAE6B}" type="pres">
      <dgm:prSet presAssocID="{D4091678-3825-4A86-B49E-752F6F858252}" presName="accent_2" presStyleCnt="0"/>
      <dgm:spPr/>
    </dgm:pt>
    <dgm:pt modelId="{7AA00D1B-F3A6-4744-8A36-A507FF875450}" type="pres">
      <dgm:prSet presAssocID="{D4091678-3825-4A86-B49E-752F6F858252}" presName="accentRepeatNode" presStyleLbl="solidFgAcc1" presStyleIdx="1" presStyleCnt="4"/>
      <dgm:spPr>
        <a:xfrm>
          <a:off x="495351" y="966766"/>
          <a:ext cx="644510" cy="644510"/>
        </a:xfrm>
        <a:prstGeom prst="ellipse">
          <a:avLst/>
        </a:prstGeom>
        <a:solidFill>
          <a:srgbClr val="FFFFFF">
            <a:hueOff val="0"/>
            <a:satOff val="0"/>
            <a:lumOff val="0"/>
            <a:alphaOff val="0"/>
          </a:srgbClr>
        </a:solidFill>
        <a:ln w="25400" cap="flat" cmpd="sng" algn="ctr">
          <a:solidFill>
            <a:srgbClr val="ECD882">
              <a:shade val="80000"/>
              <a:hueOff val="-18511"/>
              <a:satOff val="3264"/>
              <a:lumOff val="3563"/>
              <a:alphaOff val="0"/>
            </a:srgbClr>
          </a:solidFill>
          <a:prstDash val="solid"/>
        </a:ln>
        <a:effectLst/>
      </dgm:spPr>
    </dgm:pt>
    <dgm:pt modelId="{714EBD7A-30B7-43F3-8BB1-65C0572E445F}" type="pres">
      <dgm:prSet presAssocID="{474D7FB3-A980-4E4C-9D4B-F1228581EB48}" presName="text_3" presStyleLbl="node1" presStyleIdx="2" presStyleCnt="4">
        <dgm:presLayoutVars>
          <dgm:bulletEnabled val="1"/>
        </dgm:presLayoutVars>
      </dgm:prSet>
      <dgm:spPr/>
      <dgm:t>
        <a:bodyPr/>
        <a:lstStyle/>
        <a:p>
          <a:endParaRPr lang="zh-CN" altLang="en-US"/>
        </a:p>
      </dgm:t>
    </dgm:pt>
    <dgm:pt modelId="{BCC183C3-51CB-4EDB-8DAD-00844642FA02}" type="pres">
      <dgm:prSet presAssocID="{474D7FB3-A980-4E4C-9D4B-F1228581EB48}" presName="accent_3" presStyleCnt="0"/>
      <dgm:spPr/>
    </dgm:pt>
    <dgm:pt modelId="{2B74D7A7-6663-4DAD-814F-97B56416A93C}" type="pres">
      <dgm:prSet presAssocID="{474D7FB3-A980-4E4C-9D4B-F1228581EB48}" presName="accentRepeatNode" presStyleLbl="solidFgAcc1" presStyleIdx="2" presStyleCnt="4"/>
      <dgm:spPr>
        <a:xfrm>
          <a:off x="689292" y="1740081"/>
          <a:ext cx="644510" cy="644510"/>
        </a:xfrm>
        <a:prstGeom prst="ellipse">
          <a:avLst/>
        </a:prstGeom>
        <a:solidFill>
          <a:srgbClr val="FFFFFF">
            <a:hueOff val="0"/>
            <a:satOff val="0"/>
            <a:lumOff val="0"/>
            <a:alphaOff val="0"/>
          </a:srgbClr>
        </a:solidFill>
        <a:ln w="25400" cap="flat" cmpd="sng" algn="ctr">
          <a:solidFill>
            <a:srgbClr val="ECD882">
              <a:shade val="80000"/>
              <a:hueOff val="-37023"/>
              <a:satOff val="6528"/>
              <a:lumOff val="7127"/>
              <a:alphaOff val="0"/>
            </a:srgbClr>
          </a:solidFill>
          <a:prstDash val="solid"/>
        </a:ln>
        <a:effectLst/>
      </dgm:spPr>
    </dgm:pt>
    <dgm:pt modelId="{8C346978-48E9-424F-8ACE-C43C2A0BD927}" type="pres">
      <dgm:prSet presAssocID="{9FB7001E-F4A8-441D-9A3E-35143F32985E}" presName="text_4" presStyleLbl="node1" presStyleIdx="3" presStyleCnt="4">
        <dgm:presLayoutVars>
          <dgm:bulletEnabled val="1"/>
        </dgm:presLayoutVars>
      </dgm:prSet>
      <dgm:spPr>
        <a:prstGeom prst="rect">
          <a:avLst/>
        </a:prstGeom>
      </dgm:spPr>
      <dgm:t>
        <a:bodyPr/>
        <a:lstStyle/>
        <a:p>
          <a:endParaRPr lang="zh-CN" altLang="en-US"/>
        </a:p>
      </dgm:t>
    </dgm:pt>
    <dgm:pt modelId="{0D04223C-7356-4869-A282-4284FB11617C}" type="pres">
      <dgm:prSet presAssocID="{9FB7001E-F4A8-441D-9A3E-35143F32985E}" presName="accent_4" presStyleCnt="0"/>
      <dgm:spPr/>
    </dgm:pt>
    <dgm:pt modelId="{89B8C3D5-CF03-4060-BCB7-EC5B7A5AED9D}" type="pres">
      <dgm:prSet presAssocID="{9FB7001E-F4A8-441D-9A3E-35143F32985E}" presName="accentRepeatNode" presStyleLbl="solidFgAcc1" presStyleIdx="3" presStyleCnt="4"/>
      <dgm:spPr>
        <a:ln>
          <a:solidFill>
            <a:srgbClr val="E3D28D"/>
          </a:solidFill>
        </a:ln>
      </dgm:spPr>
    </dgm:pt>
  </dgm:ptLst>
  <dgm:cxnLst>
    <dgm:cxn modelId="{66782417-F894-472D-B81F-EDD536E2DE97}" srcId="{411763C3-F52C-4193-B933-D03AB2226FB4}" destId="{9FB7001E-F4A8-441D-9A3E-35143F32985E}" srcOrd="3" destOrd="0" parTransId="{8A74AD5A-F499-47EA-8631-1C0446984E23}" sibTransId="{52840525-2D73-4102-AC80-9446F20B1898}"/>
    <dgm:cxn modelId="{2550B8DF-50EA-4B4F-A381-DCDB5E28E124}" type="presOf" srcId="{4C05C3DB-E9FF-4871-A0ED-58059FE29773}" destId="{CF9656B7-D938-4CCE-A5C3-EBA71F864A84}" srcOrd="0" destOrd="0" presId="urn:microsoft.com/office/officeart/2008/layout/VerticalCurvedList"/>
    <dgm:cxn modelId="{3F021174-E73E-4AEF-9615-2290F60BD803}" srcId="{411763C3-F52C-4193-B933-D03AB2226FB4}" destId="{D4091678-3825-4A86-B49E-752F6F858252}" srcOrd="1" destOrd="0" parTransId="{2DF762A0-437F-40AD-AE5E-5B45F00DA632}" sibTransId="{C185E6C4-322F-4D06-8454-1C7979735C32}"/>
    <dgm:cxn modelId="{D2C304C3-BBE2-40EA-855D-3E8C2C209FEA}" type="presOf" srcId="{9FB7001E-F4A8-441D-9A3E-35143F32985E}" destId="{8C346978-48E9-424F-8ACE-C43C2A0BD927}" srcOrd="0" destOrd="0" presId="urn:microsoft.com/office/officeart/2008/layout/VerticalCurvedList"/>
    <dgm:cxn modelId="{C27ABD2C-1340-470F-A23E-4D30204D08CF}" type="presOf" srcId="{DFE98BF1-0F86-4F1A-B746-FA101B189F00}" destId="{D77D9E06-EAD6-478F-9761-AEC211C9EE9D}" srcOrd="0" destOrd="0" presId="urn:microsoft.com/office/officeart/2008/layout/VerticalCurvedList"/>
    <dgm:cxn modelId="{05516398-0CB7-4058-BEC8-8B3B3DBBB67A}" type="presOf" srcId="{D4091678-3825-4A86-B49E-752F6F858252}" destId="{C814866C-82A8-45CE-929B-7510DAAFF6BB}" srcOrd="0" destOrd="0" presId="urn:microsoft.com/office/officeart/2008/layout/VerticalCurvedList"/>
    <dgm:cxn modelId="{D3DEF644-D9A9-4314-873F-36FEA58F2AC3}" srcId="{411763C3-F52C-4193-B933-D03AB2226FB4}" destId="{4C05C3DB-E9FF-4871-A0ED-58059FE29773}" srcOrd="0" destOrd="0" parTransId="{4BACE833-7DED-43BA-A9D5-233B446776FB}" sibTransId="{DFE98BF1-0F86-4F1A-B746-FA101B189F00}"/>
    <dgm:cxn modelId="{481AC72B-7A00-4424-A0ED-8B0AD9196397}" type="presOf" srcId="{411763C3-F52C-4193-B933-D03AB2226FB4}" destId="{16628D35-79FC-4FEC-B8FB-DCAE3D53402A}" srcOrd="0" destOrd="0" presId="urn:microsoft.com/office/officeart/2008/layout/VerticalCurvedList"/>
    <dgm:cxn modelId="{15297E4A-0FA7-43CF-9F34-4A7296712C89}" type="presOf" srcId="{474D7FB3-A980-4E4C-9D4B-F1228581EB48}" destId="{714EBD7A-30B7-43F3-8BB1-65C0572E445F}" srcOrd="0" destOrd="0" presId="urn:microsoft.com/office/officeart/2008/layout/VerticalCurvedList"/>
    <dgm:cxn modelId="{92AB9633-2352-4BF4-9BBD-A8813CCD9E2E}" srcId="{411763C3-F52C-4193-B933-D03AB2226FB4}" destId="{474D7FB3-A980-4E4C-9D4B-F1228581EB48}" srcOrd="2" destOrd="0" parTransId="{D54FAB2F-9CF9-45C8-BC89-1C3AB0C7F99B}" sibTransId="{33A414EC-E84C-4B7C-B7A8-9C7FD084B8B4}"/>
    <dgm:cxn modelId="{2A312461-E145-4858-A5FF-8B255085427D}" type="presParOf" srcId="{16628D35-79FC-4FEC-B8FB-DCAE3D53402A}" destId="{5BCBDB08-04F8-49ED-BACC-95C26001DA47}" srcOrd="0" destOrd="0" presId="urn:microsoft.com/office/officeart/2008/layout/VerticalCurvedList"/>
    <dgm:cxn modelId="{B5C8102A-90F5-4C46-B726-947183415F4F}" type="presParOf" srcId="{5BCBDB08-04F8-49ED-BACC-95C26001DA47}" destId="{899DF3C9-CCFA-4304-B89C-7392EB548593}" srcOrd="0" destOrd="0" presId="urn:microsoft.com/office/officeart/2008/layout/VerticalCurvedList"/>
    <dgm:cxn modelId="{0A2D2722-0BD7-4E1C-A741-40C14F58C950}" type="presParOf" srcId="{899DF3C9-CCFA-4304-B89C-7392EB548593}" destId="{64733454-A595-4B1F-AF81-CC19B0F6CE69}" srcOrd="0" destOrd="0" presId="urn:microsoft.com/office/officeart/2008/layout/VerticalCurvedList"/>
    <dgm:cxn modelId="{70A3004F-3E5C-45F8-BFC0-632651085716}" type="presParOf" srcId="{899DF3C9-CCFA-4304-B89C-7392EB548593}" destId="{D77D9E06-EAD6-478F-9761-AEC211C9EE9D}" srcOrd="1" destOrd="0" presId="urn:microsoft.com/office/officeart/2008/layout/VerticalCurvedList"/>
    <dgm:cxn modelId="{F4D03B1D-6481-492A-9455-2058ABC185F8}" type="presParOf" srcId="{899DF3C9-CCFA-4304-B89C-7392EB548593}" destId="{095A5058-7495-4194-B18B-D794347DD823}" srcOrd="2" destOrd="0" presId="urn:microsoft.com/office/officeart/2008/layout/VerticalCurvedList"/>
    <dgm:cxn modelId="{C642C48C-29D3-4AF2-B5D6-750D454A4FAE}" type="presParOf" srcId="{899DF3C9-CCFA-4304-B89C-7392EB548593}" destId="{2D3D98CE-E978-42C2-8101-6E6451441B13}" srcOrd="3" destOrd="0" presId="urn:microsoft.com/office/officeart/2008/layout/VerticalCurvedList"/>
    <dgm:cxn modelId="{8C2CC29C-F2FA-4456-BA3B-D44C620D3CCF}" type="presParOf" srcId="{5BCBDB08-04F8-49ED-BACC-95C26001DA47}" destId="{CF9656B7-D938-4CCE-A5C3-EBA71F864A84}" srcOrd="1" destOrd="0" presId="urn:microsoft.com/office/officeart/2008/layout/VerticalCurvedList"/>
    <dgm:cxn modelId="{77A8E9D4-F2A1-42E9-9639-94DF66B95265}" type="presParOf" srcId="{5BCBDB08-04F8-49ED-BACC-95C26001DA47}" destId="{0531A12F-FAF4-4023-B2EE-58A75A30EC82}" srcOrd="2" destOrd="0" presId="urn:microsoft.com/office/officeart/2008/layout/VerticalCurvedList"/>
    <dgm:cxn modelId="{390F8A55-CADF-4F0C-984B-8692CB7E0238}" type="presParOf" srcId="{0531A12F-FAF4-4023-B2EE-58A75A30EC82}" destId="{DC9BB489-57A1-409B-8CD7-8DB2E5C00EA0}" srcOrd="0" destOrd="0" presId="urn:microsoft.com/office/officeart/2008/layout/VerticalCurvedList"/>
    <dgm:cxn modelId="{1EF73722-C9A7-4F53-9772-3613AC52B0A7}" type="presParOf" srcId="{5BCBDB08-04F8-49ED-BACC-95C26001DA47}" destId="{C814866C-82A8-45CE-929B-7510DAAFF6BB}" srcOrd="3" destOrd="0" presId="urn:microsoft.com/office/officeart/2008/layout/VerticalCurvedList"/>
    <dgm:cxn modelId="{4CCED5B7-EF02-4938-8126-81C7D4D44EF8}" type="presParOf" srcId="{5BCBDB08-04F8-49ED-BACC-95C26001DA47}" destId="{DBC439C1-B213-4CD2-A601-D7A7FF9CAE6B}" srcOrd="4" destOrd="0" presId="urn:microsoft.com/office/officeart/2008/layout/VerticalCurvedList"/>
    <dgm:cxn modelId="{2CC37AEA-5DC2-4DD7-A20B-8DA5BFFC8A15}" type="presParOf" srcId="{DBC439C1-B213-4CD2-A601-D7A7FF9CAE6B}" destId="{7AA00D1B-F3A6-4744-8A36-A507FF875450}" srcOrd="0" destOrd="0" presId="urn:microsoft.com/office/officeart/2008/layout/VerticalCurvedList"/>
    <dgm:cxn modelId="{82EA31F4-A7BF-466F-9F54-F78B18B6BF93}" type="presParOf" srcId="{5BCBDB08-04F8-49ED-BACC-95C26001DA47}" destId="{714EBD7A-30B7-43F3-8BB1-65C0572E445F}" srcOrd="5" destOrd="0" presId="urn:microsoft.com/office/officeart/2008/layout/VerticalCurvedList"/>
    <dgm:cxn modelId="{910C428F-BE75-4322-AD7B-105A82DA921B}" type="presParOf" srcId="{5BCBDB08-04F8-49ED-BACC-95C26001DA47}" destId="{BCC183C3-51CB-4EDB-8DAD-00844642FA02}" srcOrd="6" destOrd="0" presId="urn:microsoft.com/office/officeart/2008/layout/VerticalCurvedList"/>
    <dgm:cxn modelId="{4E058E98-52E9-46D7-9A4E-766C4E7E548A}" type="presParOf" srcId="{BCC183C3-51CB-4EDB-8DAD-00844642FA02}" destId="{2B74D7A7-6663-4DAD-814F-97B56416A93C}" srcOrd="0" destOrd="0" presId="urn:microsoft.com/office/officeart/2008/layout/VerticalCurvedList"/>
    <dgm:cxn modelId="{035A9FFB-6999-4CB7-9827-CFB1F0DA3F50}" type="presParOf" srcId="{5BCBDB08-04F8-49ED-BACC-95C26001DA47}" destId="{8C346978-48E9-424F-8ACE-C43C2A0BD927}" srcOrd="7" destOrd="0" presId="urn:microsoft.com/office/officeart/2008/layout/VerticalCurvedList"/>
    <dgm:cxn modelId="{36CDCF32-2170-44A6-B3CF-527EBED8C6E2}" type="presParOf" srcId="{5BCBDB08-04F8-49ED-BACC-95C26001DA47}" destId="{0D04223C-7356-4869-A282-4284FB11617C}" srcOrd="8" destOrd="0" presId="urn:microsoft.com/office/officeart/2008/layout/VerticalCurvedList"/>
    <dgm:cxn modelId="{159D0313-E626-468A-A109-2B401E9CBDEA}" type="presParOf" srcId="{0D04223C-7356-4869-A282-4284FB11617C}" destId="{89B8C3D5-CF03-4060-BCB7-EC5B7A5AED9D}"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AC366F-8EA6-47A3-8F6D-990AEFD58E49}" type="doc">
      <dgm:prSet loTypeId="urn:microsoft.com/office/officeart/2009/3/layout/RandomtoResultProcess" loCatId="process" qsTypeId="urn:microsoft.com/office/officeart/2005/8/quickstyle/3d4" qsCatId="3D" csTypeId="urn:microsoft.com/office/officeart/2005/8/colors/colorful5" csCatId="colorful" phldr="1"/>
      <dgm:spPr/>
      <dgm:t>
        <a:bodyPr/>
        <a:lstStyle/>
        <a:p>
          <a:endParaRPr lang="zh-CN" altLang="en-US"/>
        </a:p>
      </dgm:t>
    </dgm:pt>
    <dgm:pt modelId="{FD82A9AC-A9E5-4B47-BB1A-0D5CF4391326}">
      <dgm:prSet phldrT="[文本]" custT="1"/>
      <dgm:spPr/>
      <dgm:t>
        <a:bodyPr/>
        <a:lstStyle/>
        <a:p>
          <a:r>
            <a:rPr lang="en-US" altLang="zh-CN" sz="2800" dirty="0" smtClean="0"/>
            <a:t>Pre-CDR</a:t>
          </a:r>
          <a:endParaRPr lang="zh-CN" altLang="en-US" sz="2800" dirty="0"/>
        </a:p>
      </dgm:t>
    </dgm:pt>
    <dgm:pt modelId="{E3457662-2638-41FF-9ACD-9A3B7AD474A1}" type="parTrans" cxnId="{92CE798A-9BD5-4B29-817F-E71C14FFE12B}">
      <dgm:prSet/>
      <dgm:spPr/>
      <dgm:t>
        <a:bodyPr/>
        <a:lstStyle/>
        <a:p>
          <a:endParaRPr lang="zh-CN" altLang="en-US"/>
        </a:p>
      </dgm:t>
    </dgm:pt>
    <dgm:pt modelId="{5A098FD2-4317-46E1-8312-68FCDE457912}" type="sibTrans" cxnId="{92CE798A-9BD5-4B29-817F-E71C14FFE12B}">
      <dgm:prSet/>
      <dgm:spPr/>
      <dgm:t>
        <a:bodyPr/>
        <a:lstStyle/>
        <a:p>
          <a:endParaRPr lang="zh-CN" altLang="en-US"/>
        </a:p>
      </dgm:t>
    </dgm:pt>
    <dgm:pt modelId="{E359BD8A-A5FE-4AA4-AC3E-E4ED23A72693}">
      <dgm:prSet phldrT="[文本]" custT="1"/>
      <dgm:spPr/>
      <dgm:t>
        <a:bodyPr/>
        <a:lstStyle/>
        <a:p>
          <a:r>
            <a:rPr lang="en-US" altLang="zh-CN" sz="1800" dirty="0" smtClean="0"/>
            <a:t>2014.4~2015.3 Site selection in Hebei</a:t>
          </a:r>
          <a:endParaRPr lang="zh-CN" altLang="en-US" sz="1800" dirty="0"/>
        </a:p>
      </dgm:t>
    </dgm:pt>
    <dgm:pt modelId="{113C566F-8D4F-446F-B249-5F99AA410FA1}" type="parTrans" cxnId="{7CE4EF57-27EB-4DD3-9BCE-33E271169E13}">
      <dgm:prSet/>
      <dgm:spPr/>
      <dgm:t>
        <a:bodyPr/>
        <a:lstStyle/>
        <a:p>
          <a:endParaRPr lang="zh-CN" altLang="en-US"/>
        </a:p>
      </dgm:t>
    </dgm:pt>
    <dgm:pt modelId="{D7222E4A-E317-40EB-B897-8F0E8CFDA75B}" type="sibTrans" cxnId="{7CE4EF57-27EB-4DD3-9BCE-33E271169E13}">
      <dgm:prSet/>
      <dgm:spPr/>
      <dgm:t>
        <a:bodyPr/>
        <a:lstStyle/>
        <a:p>
          <a:endParaRPr lang="zh-CN" altLang="en-US"/>
        </a:p>
      </dgm:t>
    </dgm:pt>
    <dgm:pt modelId="{803E4FC1-255E-40B5-9D54-FD2E5B23D405}">
      <dgm:prSet phldrT="[文本]" custT="1"/>
      <dgm:spPr/>
      <dgm:t>
        <a:bodyPr/>
        <a:lstStyle/>
        <a:p>
          <a:r>
            <a:rPr lang="en-US" altLang="zh-CN" sz="1800" dirty="0" smtClean="0"/>
            <a:t>2014.5~2016.8 </a:t>
          </a:r>
          <a:r>
            <a:rPr lang="en-US" altLang="en-US" sz="1800" dirty="0" smtClean="0"/>
            <a:t>Site selection in Guangdong</a:t>
          </a:r>
          <a:endParaRPr lang="zh-CN" altLang="en-US" sz="1800" dirty="0"/>
        </a:p>
      </dgm:t>
    </dgm:pt>
    <dgm:pt modelId="{4E7BA578-6C80-4CFD-9DDA-019306640B9B}" type="parTrans" cxnId="{B7884B6F-5565-4470-A160-59608A8E244C}">
      <dgm:prSet/>
      <dgm:spPr/>
      <dgm:t>
        <a:bodyPr/>
        <a:lstStyle/>
        <a:p>
          <a:endParaRPr lang="zh-CN" altLang="en-US"/>
        </a:p>
      </dgm:t>
    </dgm:pt>
    <dgm:pt modelId="{988B4E7D-C6FC-4E91-B470-729A0BFDEFCA}" type="sibTrans" cxnId="{B7884B6F-5565-4470-A160-59608A8E244C}">
      <dgm:prSet/>
      <dgm:spPr/>
      <dgm:t>
        <a:bodyPr/>
        <a:lstStyle/>
        <a:p>
          <a:endParaRPr lang="zh-CN" altLang="en-US"/>
        </a:p>
      </dgm:t>
    </dgm:pt>
    <dgm:pt modelId="{81C0DF80-35FF-4991-91C3-8B02856113E1}">
      <dgm:prSet phldrT="[文本]" custT="1"/>
      <dgm:spPr/>
      <dgm:t>
        <a:bodyPr/>
        <a:lstStyle/>
        <a:p>
          <a:r>
            <a:rPr lang="en-US" altLang="zh-CN" sz="2800" dirty="0" smtClean="0"/>
            <a:t>CDR</a:t>
          </a:r>
          <a:endParaRPr lang="zh-CN" altLang="en-US" sz="2800" dirty="0"/>
        </a:p>
      </dgm:t>
    </dgm:pt>
    <dgm:pt modelId="{96F7D125-79AA-49D1-8F16-5987C71C45BA}" type="parTrans" cxnId="{8FCF0187-1AB1-43AE-81EA-55A328A00093}">
      <dgm:prSet/>
      <dgm:spPr/>
      <dgm:t>
        <a:bodyPr/>
        <a:lstStyle/>
        <a:p>
          <a:endParaRPr lang="zh-CN" altLang="en-US"/>
        </a:p>
      </dgm:t>
    </dgm:pt>
    <dgm:pt modelId="{F03F2689-E402-4890-A07B-D9D7EBD8F7A5}" type="sibTrans" cxnId="{8FCF0187-1AB1-43AE-81EA-55A328A00093}">
      <dgm:prSet/>
      <dgm:spPr/>
      <dgm:t>
        <a:bodyPr/>
        <a:lstStyle/>
        <a:p>
          <a:endParaRPr lang="zh-CN" altLang="en-US"/>
        </a:p>
      </dgm:t>
    </dgm:pt>
    <dgm:pt modelId="{85A82203-AAB7-4C6D-BC1C-7FE58AF12389}">
      <dgm:prSet phldrT="[文本]" custT="1"/>
      <dgm:spPr/>
      <dgm:t>
        <a:bodyPr/>
        <a:lstStyle/>
        <a:p>
          <a:r>
            <a:rPr lang="en-US" altLang="zh-CN" sz="1800" dirty="0" smtClean="0"/>
            <a:t>Sep., 2017 to now, 100km design of </a:t>
          </a:r>
          <a:r>
            <a:rPr lang="en-US" altLang="zh-CN" sz="1800" dirty="0" err="1" smtClean="0"/>
            <a:t>Funing</a:t>
          </a:r>
          <a:r>
            <a:rPr lang="en-US" altLang="zh-CN" sz="1800" dirty="0" smtClean="0"/>
            <a:t>, Qinhuangdao City</a:t>
          </a:r>
          <a:endParaRPr lang="zh-CN" altLang="en-US" sz="1800" dirty="0"/>
        </a:p>
      </dgm:t>
    </dgm:pt>
    <dgm:pt modelId="{F83FBD6C-18B4-41B9-85DB-F5AEA70C7A79}" type="parTrans" cxnId="{2D5F3333-945E-41D8-B0E2-DF93DDBA8A28}">
      <dgm:prSet/>
      <dgm:spPr/>
      <dgm:t>
        <a:bodyPr/>
        <a:lstStyle/>
        <a:p>
          <a:endParaRPr lang="zh-CN" altLang="en-US"/>
        </a:p>
      </dgm:t>
    </dgm:pt>
    <dgm:pt modelId="{DB47789F-816B-4E00-A1F9-432F55858E75}" type="sibTrans" cxnId="{2D5F3333-945E-41D8-B0E2-DF93DDBA8A28}">
      <dgm:prSet/>
      <dgm:spPr/>
      <dgm:t>
        <a:bodyPr/>
        <a:lstStyle/>
        <a:p>
          <a:endParaRPr lang="zh-CN" altLang="en-US"/>
        </a:p>
      </dgm:t>
    </dgm:pt>
    <dgm:pt modelId="{C2E30988-2310-431E-83BA-683FEB389ED2}">
      <dgm:prSet phldrT="[文本]" custT="1"/>
      <dgm:spPr/>
      <dgm:t>
        <a:bodyPr/>
        <a:lstStyle/>
        <a:p>
          <a:r>
            <a:rPr lang="en-US" altLang="zh-CN" sz="1800" dirty="0" smtClean="0"/>
            <a:t>2014.6~2017.7 Site selection in Shaanxi</a:t>
          </a:r>
          <a:endParaRPr lang="zh-CN" altLang="en-US" sz="1800" dirty="0"/>
        </a:p>
      </dgm:t>
    </dgm:pt>
    <dgm:pt modelId="{0F8B4C42-5CE6-4706-B01F-FB4C6F298238}" type="parTrans" cxnId="{A8D6C525-0C00-4E38-A9D9-D0E9C1F0603C}">
      <dgm:prSet/>
      <dgm:spPr/>
      <dgm:t>
        <a:bodyPr/>
        <a:lstStyle/>
        <a:p>
          <a:endParaRPr lang="zh-CN" altLang="en-US"/>
        </a:p>
      </dgm:t>
    </dgm:pt>
    <dgm:pt modelId="{331F94B5-F470-43A1-86E7-42A0F44D127F}" type="sibTrans" cxnId="{A8D6C525-0C00-4E38-A9D9-D0E9C1F0603C}">
      <dgm:prSet/>
      <dgm:spPr/>
      <dgm:t>
        <a:bodyPr/>
        <a:lstStyle/>
        <a:p>
          <a:endParaRPr lang="zh-CN" altLang="en-US"/>
        </a:p>
      </dgm:t>
    </dgm:pt>
    <dgm:pt modelId="{A5531C33-CF58-43AD-A0F0-A2FCC0DC60A9}">
      <dgm:prSet phldrT="[文本]" custT="1"/>
      <dgm:spPr/>
      <dgm:t>
        <a:bodyPr/>
        <a:lstStyle/>
        <a:p>
          <a:r>
            <a:rPr lang="en-US" altLang="zh-CN" sz="1800" dirty="0" smtClean="0"/>
            <a:t>2016.9 Site selection in Jiangsu</a:t>
          </a:r>
          <a:endParaRPr lang="zh-CN" altLang="en-US" sz="1800" dirty="0"/>
        </a:p>
      </dgm:t>
    </dgm:pt>
    <dgm:pt modelId="{6632BE9C-8BF5-4765-A882-37D313ABF898}" type="parTrans" cxnId="{C111F60B-9743-423C-B007-4FC0BDB8B019}">
      <dgm:prSet/>
      <dgm:spPr/>
      <dgm:t>
        <a:bodyPr/>
        <a:lstStyle/>
        <a:p>
          <a:endParaRPr lang="zh-CN" altLang="en-US"/>
        </a:p>
      </dgm:t>
    </dgm:pt>
    <dgm:pt modelId="{C530D51C-4FD5-4728-85A1-428517D26350}" type="sibTrans" cxnId="{C111F60B-9743-423C-B007-4FC0BDB8B019}">
      <dgm:prSet/>
      <dgm:spPr/>
      <dgm:t>
        <a:bodyPr/>
        <a:lstStyle/>
        <a:p>
          <a:endParaRPr lang="zh-CN" altLang="en-US"/>
        </a:p>
      </dgm:t>
    </dgm:pt>
    <dgm:pt modelId="{BB5C1815-69A7-478C-8A3D-AD26A57C2185}">
      <dgm:prSet phldrT="[文本]" custT="1"/>
      <dgm:spPr/>
      <dgm:t>
        <a:bodyPr/>
        <a:lstStyle/>
        <a:p>
          <a:r>
            <a:rPr lang="en-US" altLang="zh-CN" sz="1800" dirty="0" smtClean="0"/>
            <a:t>2017.9 </a:t>
          </a:r>
          <a:r>
            <a:rPr lang="en-US" altLang="en-US" sz="1800" dirty="0" smtClean="0"/>
            <a:t>Site selection in Zhejiang</a:t>
          </a:r>
          <a:endParaRPr lang="zh-CN" altLang="en-US" sz="1800" dirty="0"/>
        </a:p>
      </dgm:t>
    </dgm:pt>
    <dgm:pt modelId="{615DBD6B-A898-4ADA-846D-425CBE16EA19}" type="parTrans" cxnId="{81A82FFB-E3A7-4B67-ADB3-BCF76C04BBF3}">
      <dgm:prSet/>
      <dgm:spPr/>
      <dgm:t>
        <a:bodyPr/>
        <a:lstStyle/>
        <a:p>
          <a:endParaRPr lang="zh-CN" altLang="en-US"/>
        </a:p>
      </dgm:t>
    </dgm:pt>
    <dgm:pt modelId="{BAC7AC87-FB80-44E6-B338-F75063AC4A1E}" type="sibTrans" cxnId="{81A82FFB-E3A7-4B67-ADB3-BCF76C04BBF3}">
      <dgm:prSet/>
      <dgm:spPr/>
      <dgm:t>
        <a:bodyPr/>
        <a:lstStyle/>
        <a:p>
          <a:endParaRPr lang="zh-CN" altLang="en-US"/>
        </a:p>
      </dgm:t>
    </dgm:pt>
    <dgm:pt modelId="{9F13A66A-2FDE-45B8-9B69-1E2147382F20}">
      <dgm:prSet phldrT="[文本]" custT="1"/>
      <dgm:spPr/>
      <dgm:t>
        <a:bodyPr/>
        <a:lstStyle/>
        <a:p>
          <a:r>
            <a:rPr lang="en-US" altLang="zh-CN" sz="1800" dirty="0" smtClean="0"/>
            <a:t>2017.7~8 Site selection in Baoding City, Hebei Province</a:t>
          </a:r>
          <a:endParaRPr lang="zh-CN" altLang="en-US" sz="1800" dirty="0"/>
        </a:p>
      </dgm:t>
    </dgm:pt>
    <dgm:pt modelId="{8E402027-524C-4C69-B556-80DCEA16A879}" type="parTrans" cxnId="{72ECB5A8-4A6D-48E9-9C62-ECF11EFE2ECB}">
      <dgm:prSet/>
      <dgm:spPr/>
      <dgm:t>
        <a:bodyPr/>
        <a:lstStyle/>
        <a:p>
          <a:endParaRPr lang="zh-CN" altLang="en-US"/>
        </a:p>
      </dgm:t>
    </dgm:pt>
    <dgm:pt modelId="{25710E86-0E5A-46D3-B4F3-F6FF1ADA2787}" type="sibTrans" cxnId="{72ECB5A8-4A6D-48E9-9C62-ECF11EFE2ECB}">
      <dgm:prSet/>
      <dgm:spPr/>
      <dgm:t>
        <a:bodyPr/>
        <a:lstStyle/>
        <a:p>
          <a:endParaRPr lang="zh-CN" altLang="en-US"/>
        </a:p>
      </dgm:t>
    </dgm:pt>
    <dgm:pt modelId="{BB23A763-085A-4B93-A7DB-8B2D481C058A}" type="pres">
      <dgm:prSet presAssocID="{ECAC366F-8EA6-47A3-8F6D-990AEFD58E49}" presName="Name0" presStyleCnt="0">
        <dgm:presLayoutVars>
          <dgm:dir/>
          <dgm:animOne val="branch"/>
          <dgm:animLvl val="lvl"/>
        </dgm:presLayoutVars>
      </dgm:prSet>
      <dgm:spPr/>
      <dgm:t>
        <a:bodyPr/>
        <a:lstStyle/>
        <a:p>
          <a:endParaRPr lang="zh-CN" altLang="en-US"/>
        </a:p>
      </dgm:t>
    </dgm:pt>
    <dgm:pt modelId="{4ACBA53D-098D-4771-A05D-C04D325BC40E}" type="pres">
      <dgm:prSet presAssocID="{FD82A9AC-A9E5-4B47-BB1A-0D5CF4391326}" presName="chaos" presStyleCnt="0"/>
      <dgm:spPr/>
    </dgm:pt>
    <dgm:pt modelId="{1BB43FF2-A98C-435F-83DF-BB7615159150}" type="pres">
      <dgm:prSet presAssocID="{FD82A9AC-A9E5-4B47-BB1A-0D5CF4391326}" presName="parTx1" presStyleLbl="revTx" presStyleIdx="0" presStyleCnt="3"/>
      <dgm:spPr/>
      <dgm:t>
        <a:bodyPr/>
        <a:lstStyle/>
        <a:p>
          <a:endParaRPr lang="zh-CN" altLang="en-US"/>
        </a:p>
      </dgm:t>
    </dgm:pt>
    <dgm:pt modelId="{818D16C9-2B6C-4085-8CF5-279F0CA04E78}" type="pres">
      <dgm:prSet presAssocID="{FD82A9AC-A9E5-4B47-BB1A-0D5CF4391326}" presName="desTx1" presStyleLbl="revTx" presStyleIdx="1" presStyleCnt="3" custScaleX="156421" custScaleY="100165" custLinFactNeighborX="32033" custLinFactNeighborY="9619">
        <dgm:presLayoutVars>
          <dgm:bulletEnabled val="1"/>
        </dgm:presLayoutVars>
      </dgm:prSet>
      <dgm:spPr/>
      <dgm:t>
        <a:bodyPr/>
        <a:lstStyle/>
        <a:p>
          <a:endParaRPr lang="zh-CN" altLang="en-US"/>
        </a:p>
      </dgm:t>
    </dgm:pt>
    <dgm:pt modelId="{92D262A6-745A-414D-82BB-9BCF6D88E651}" type="pres">
      <dgm:prSet presAssocID="{FD82A9AC-A9E5-4B47-BB1A-0D5CF4391326}" presName="c1" presStyleLbl="node1" presStyleIdx="0" presStyleCnt="19"/>
      <dgm:spPr/>
    </dgm:pt>
    <dgm:pt modelId="{1106EDD0-279F-415B-B731-A7D9F1FDF4F1}" type="pres">
      <dgm:prSet presAssocID="{FD82A9AC-A9E5-4B47-BB1A-0D5CF4391326}" presName="c2" presStyleLbl="node1" presStyleIdx="1" presStyleCnt="19"/>
      <dgm:spPr/>
    </dgm:pt>
    <dgm:pt modelId="{7A2007DB-D160-494C-916C-44AABCB4488A}" type="pres">
      <dgm:prSet presAssocID="{FD82A9AC-A9E5-4B47-BB1A-0D5CF4391326}" presName="c3" presStyleLbl="node1" presStyleIdx="2" presStyleCnt="19"/>
      <dgm:spPr/>
    </dgm:pt>
    <dgm:pt modelId="{D8C4AC4C-2D8D-42E2-BB19-89A99BAC10C6}" type="pres">
      <dgm:prSet presAssocID="{FD82A9AC-A9E5-4B47-BB1A-0D5CF4391326}" presName="c4" presStyleLbl="node1" presStyleIdx="3" presStyleCnt="19"/>
      <dgm:spPr/>
    </dgm:pt>
    <dgm:pt modelId="{02D68D72-99D5-468E-BC1F-35E0D4057526}" type="pres">
      <dgm:prSet presAssocID="{FD82A9AC-A9E5-4B47-BB1A-0D5CF4391326}" presName="c5" presStyleLbl="node1" presStyleIdx="4" presStyleCnt="19"/>
      <dgm:spPr/>
    </dgm:pt>
    <dgm:pt modelId="{B4FC3B29-6A8D-4364-B91C-08BAE44BA3D2}" type="pres">
      <dgm:prSet presAssocID="{FD82A9AC-A9E5-4B47-BB1A-0D5CF4391326}" presName="c6" presStyleLbl="node1" presStyleIdx="5" presStyleCnt="19"/>
      <dgm:spPr/>
    </dgm:pt>
    <dgm:pt modelId="{98CE1A8F-BA24-40ED-ADF2-44AE127DF45C}" type="pres">
      <dgm:prSet presAssocID="{FD82A9AC-A9E5-4B47-BB1A-0D5CF4391326}" presName="c7" presStyleLbl="node1" presStyleIdx="6" presStyleCnt="19"/>
      <dgm:spPr/>
    </dgm:pt>
    <dgm:pt modelId="{D87151D6-FB56-4E3C-84C5-9EB1D74D4195}" type="pres">
      <dgm:prSet presAssocID="{FD82A9AC-A9E5-4B47-BB1A-0D5CF4391326}" presName="c8" presStyleLbl="node1" presStyleIdx="7" presStyleCnt="19"/>
      <dgm:spPr/>
    </dgm:pt>
    <dgm:pt modelId="{028E18CC-E3CE-4A9C-A839-2C8C6A123404}" type="pres">
      <dgm:prSet presAssocID="{FD82A9AC-A9E5-4B47-BB1A-0D5CF4391326}" presName="c9" presStyleLbl="node1" presStyleIdx="8" presStyleCnt="19"/>
      <dgm:spPr/>
    </dgm:pt>
    <dgm:pt modelId="{B884EDB3-4995-4176-A545-E3F056C2F2A9}" type="pres">
      <dgm:prSet presAssocID="{FD82A9AC-A9E5-4B47-BB1A-0D5CF4391326}" presName="c10" presStyleLbl="node1" presStyleIdx="9" presStyleCnt="19"/>
      <dgm:spPr/>
    </dgm:pt>
    <dgm:pt modelId="{EFA6A24F-C16B-4C54-9BD3-D05272071D1C}" type="pres">
      <dgm:prSet presAssocID="{FD82A9AC-A9E5-4B47-BB1A-0D5CF4391326}" presName="c11" presStyleLbl="node1" presStyleIdx="10" presStyleCnt="19"/>
      <dgm:spPr/>
    </dgm:pt>
    <dgm:pt modelId="{65E31A65-CDE9-4023-8ABD-444837BCD1BC}" type="pres">
      <dgm:prSet presAssocID="{FD82A9AC-A9E5-4B47-BB1A-0D5CF4391326}" presName="c12" presStyleLbl="node1" presStyleIdx="11" presStyleCnt="19"/>
      <dgm:spPr/>
    </dgm:pt>
    <dgm:pt modelId="{0B2854BE-15D8-4D6E-BC1C-72FCCDA6C894}" type="pres">
      <dgm:prSet presAssocID="{FD82A9AC-A9E5-4B47-BB1A-0D5CF4391326}" presName="c13" presStyleLbl="node1" presStyleIdx="12" presStyleCnt="19"/>
      <dgm:spPr/>
    </dgm:pt>
    <dgm:pt modelId="{2CEED92B-C9D1-4C0E-9798-5DDA109B4208}" type="pres">
      <dgm:prSet presAssocID="{FD82A9AC-A9E5-4B47-BB1A-0D5CF4391326}" presName="c14" presStyleLbl="node1" presStyleIdx="13" presStyleCnt="19"/>
      <dgm:spPr/>
    </dgm:pt>
    <dgm:pt modelId="{F874E19C-56CD-4D32-97D4-077FAABD9DC5}" type="pres">
      <dgm:prSet presAssocID="{FD82A9AC-A9E5-4B47-BB1A-0D5CF4391326}" presName="c15" presStyleLbl="node1" presStyleIdx="14" presStyleCnt="19"/>
      <dgm:spPr/>
    </dgm:pt>
    <dgm:pt modelId="{EDD5CBA1-31E2-42BA-B018-BEFD1C7244C3}" type="pres">
      <dgm:prSet presAssocID="{FD82A9AC-A9E5-4B47-BB1A-0D5CF4391326}" presName="c16" presStyleLbl="node1" presStyleIdx="15" presStyleCnt="19"/>
      <dgm:spPr/>
    </dgm:pt>
    <dgm:pt modelId="{80BE68F5-356C-4538-AB5E-5A9476E168B4}" type="pres">
      <dgm:prSet presAssocID="{FD82A9AC-A9E5-4B47-BB1A-0D5CF4391326}" presName="c17" presStyleLbl="node1" presStyleIdx="16" presStyleCnt="19"/>
      <dgm:spPr/>
      <dgm:t>
        <a:bodyPr/>
        <a:lstStyle/>
        <a:p>
          <a:endParaRPr lang="zh-CN" altLang="en-US"/>
        </a:p>
      </dgm:t>
    </dgm:pt>
    <dgm:pt modelId="{7E5BE9B5-E631-4B4C-9304-437669252D04}" type="pres">
      <dgm:prSet presAssocID="{FD82A9AC-A9E5-4B47-BB1A-0D5CF4391326}" presName="c18" presStyleLbl="node1" presStyleIdx="17" presStyleCnt="19"/>
      <dgm:spPr/>
    </dgm:pt>
    <dgm:pt modelId="{1584246E-B12D-42C4-85D5-EE57000AFC57}" type="pres">
      <dgm:prSet presAssocID="{5A098FD2-4317-46E1-8312-68FCDE457912}" presName="chevronComposite1" presStyleCnt="0"/>
      <dgm:spPr/>
    </dgm:pt>
    <dgm:pt modelId="{B7C786D1-E3BE-42F5-BCAF-570F9BB6420D}" type="pres">
      <dgm:prSet presAssocID="{5A098FD2-4317-46E1-8312-68FCDE457912}" presName="chevron1" presStyleLbl="sibTrans2D1" presStyleIdx="0" presStyleCnt="2" custScaleX="65443" custScaleY="65671"/>
      <dgm:spPr/>
      <dgm:t>
        <a:bodyPr/>
        <a:lstStyle/>
        <a:p>
          <a:endParaRPr lang="zh-CN" altLang="en-US"/>
        </a:p>
      </dgm:t>
    </dgm:pt>
    <dgm:pt modelId="{B5427240-F802-4934-807D-E4406A2129FF}" type="pres">
      <dgm:prSet presAssocID="{5A098FD2-4317-46E1-8312-68FCDE457912}" presName="spChevron1" presStyleCnt="0"/>
      <dgm:spPr/>
    </dgm:pt>
    <dgm:pt modelId="{AEC940E2-09B4-450D-94AF-4F7C83B4D8A8}" type="pres">
      <dgm:prSet presAssocID="{5A098FD2-4317-46E1-8312-68FCDE457912}" presName="overlap" presStyleCnt="0"/>
      <dgm:spPr/>
    </dgm:pt>
    <dgm:pt modelId="{58432704-CAD9-4369-9974-FC6AD209CD35}" type="pres">
      <dgm:prSet presAssocID="{5A098FD2-4317-46E1-8312-68FCDE457912}" presName="chevronComposite2" presStyleCnt="0"/>
      <dgm:spPr/>
    </dgm:pt>
    <dgm:pt modelId="{D3DEF299-EDF6-41AC-984D-6A76256AF2FA}" type="pres">
      <dgm:prSet presAssocID="{5A098FD2-4317-46E1-8312-68FCDE457912}" presName="chevron2" presStyleLbl="sibTrans2D1" presStyleIdx="1" presStyleCnt="2" custScaleX="65443" custScaleY="65671"/>
      <dgm:spPr/>
    </dgm:pt>
    <dgm:pt modelId="{DA7BF4DB-1033-4B7D-976D-A78020CF356A}" type="pres">
      <dgm:prSet presAssocID="{5A098FD2-4317-46E1-8312-68FCDE457912}" presName="spChevron2" presStyleCnt="0"/>
      <dgm:spPr/>
    </dgm:pt>
    <dgm:pt modelId="{45784223-21D8-43E3-B3B3-72BCECB3D9D2}" type="pres">
      <dgm:prSet presAssocID="{81C0DF80-35FF-4991-91C3-8B02856113E1}" presName="last" presStyleCnt="0"/>
      <dgm:spPr/>
    </dgm:pt>
    <dgm:pt modelId="{A8C6FAC7-90B1-4FFB-AF30-996E22D26FF7}" type="pres">
      <dgm:prSet presAssocID="{81C0DF80-35FF-4991-91C3-8B02856113E1}" presName="circleTx" presStyleLbl="node1" presStyleIdx="18" presStyleCnt="19" custScaleX="77420" custScaleY="77420"/>
      <dgm:spPr/>
      <dgm:t>
        <a:bodyPr/>
        <a:lstStyle/>
        <a:p>
          <a:endParaRPr lang="zh-CN" altLang="en-US"/>
        </a:p>
      </dgm:t>
    </dgm:pt>
    <dgm:pt modelId="{5661DFAF-5CCF-4C38-B7D8-7D938DD813A2}" type="pres">
      <dgm:prSet presAssocID="{81C0DF80-35FF-4991-91C3-8B02856113E1}" presName="desTxN" presStyleLbl="revTx" presStyleIdx="2" presStyleCnt="3">
        <dgm:presLayoutVars>
          <dgm:bulletEnabled val="1"/>
        </dgm:presLayoutVars>
      </dgm:prSet>
      <dgm:spPr/>
      <dgm:t>
        <a:bodyPr/>
        <a:lstStyle/>
        <a:p>
          <a:endParaRPr lang="zh-CN" altLang="en-US"/>
        </a:p>
      </dgm:t>
    </dgm:pt>
    <dgm:pt modelId="{CE58831A-3AC0-4CF4-84A9-2DCEEB1211EB}" type="pres">
      <dgm:prSet presAssocID="{81C0DF80-35FF-4991-91C3-8B02856113E1}" presName="spN" presStyleCnt="0"/>
      <dgm:spPr/>
    </dgm:pt>
  </dgm:ptLst>
  <dgm:cxnLst>
    <dgm:cxn modelId="{2D5F3333-945E-41D8-B0E2-DF93DDBA8A28}" srcId="{81C0DF80-35FF-4991-91C3-8B02856113E1}" destId="{85A82203-AAB7-4C6D-BC1C-7FE58AF12389}" srcOrd="0" destOrd="0" parTransId="{F83FBD6C-18B4-41B9-85DB-F5AEA70C7A79}" sibTransId="{DB47789F-816B-4E00-A1F9-432F55858E75}"/>
    <dgm:cxn modelId="{A14301AC-5812-422B-A075-1C3C2D35E174}" type="presOf" srcId="{81C0DF80-35FF-4991-91C3-8B02856113E1}" destId="{A8C6FAC7-90B1-4FFB-AF30-996E22D26FF7}" srcOrd="0" destOrd="0" presId="urn:microsoft.com/office/officeart/2009/3/layout/RandomtoResultProcess"/>
    <dgm:cxn modelId="{2693D054-63FE-4EE4-A043-A7B9A798C385}" type="presOf" srcId="{ECAC366F-8EA6-47A3-8F6D-990AEFD58E49}" destId="{BB23A763-085A-4B93-A7DB-8B2D481C058A}" srcOrd="0" destOrd="0" presId="urn:microsoft.com/office/officeart/2009/3/layout/RandomtoResultProcess"/>
    <dgm:cxn modelId="{6EAFBAB1-D8AB-44BA-9A3C-AD25B7F50D2E}" type="presOf" srcId="{BB5C1815-69A7-478C-8A3D-AD26A57C2185}" destId="{818D16C9-2B6C-4085-8CF5-279F0CA04E78}" srcOrd="0" destOrd="5" presId="urn:microsoft.com/office/officeart/2009/3/layout/RandomtoResultProcess"/>
    <dgm:cxn modelId="{4A5F86E9-2C8B-4B64-839B-0576971536E7}" type="presOf" srcId="{E359BD8A-A5FE-4AA4-AC3E-E4ED23A72693}" destId="{818D16C9-2B6C-4085-8CF5-279F0CA04E78}" srcOrd="0" destOrd="0" presId="urn:microsoft.com/office/officeart/2009/3/layout/RandomtoResultProcess"/>
    <dgm:cxn modelId="{88884792-FF2D-4561-8EC4-C3E4EB46B477}" type="presOf" srcId="{A5531C33-CF58-43AD-A0F0-A2FCC0DC60A9}" destId="{818D16C9-2B6C-4085-8CF5-279F0CA04E78}" srcOrd="0" destOrd="3" presId="urn:microsoft.com/office/officeart/2009/3/layout/RandomtoResultProcess"/>
    <dgm:cxn modelId="{81A82FFB-E3A7-4B67-ADB3-BCF76C04BBF3}" srcId="{FD82A9AC-A9E5-4B47-BB1A-0D5CF4391326}" destId="{BB5C1815-69A7-478C-8A3D-AD26A57C2185}" srcOrd="5" destOrd="0" parTransId="{615DBD6B-A898-4ADA-846D-425CBE16EA19}" sibTransId="{BAC7AC87-FB80-44E6-B338-F75063AC4A1E}"/>
    <dgm:cxn modelId="{92CE798A-9BD5-4B29-817F-E71C14FFE12B}" srcId="{ECAC366F-8EA6-47A3-8F6D-990AEFD58E49}" destId="{FD82A9AC-A9E5-4B47-BB1A-0D5CF4391326}" srcOrd="0" destOrd="0" parTransId="{E3457662-2638-41FF-9ACD-9A3B7AD474A1}" sibTransId="{5A098FD2-4317-46E1-8312-68FCDE457912}"/>
    <dgm:cxn modelId="{8A98B89A-D8DD-48A6-8BA6-2948A451D93C}" type="presOf" srcId="{FD82A9AC-A9E5-4B47-BB1A-0D5CF4391326}" destId="{1BB43FF2-A98C-435F-83DF-BB7615159150}" srcOrd="0" destOrd="0" presId="urn:microsoft.com/office/officeart/2009/3/layout/RandomtoResultProcess"/>
    <dgm:cxn modelId="{EE1B3FA7-040A-4828-88A0-B8AD75E11914}" type="presOf" srcId="{9F13A66A-2FDE-45B8-9B69-1E2147382F20}" destId="{818D16C9-2B6C-4085-8CF5-279F0CA04E78}" srcOrd="0" destOrd="4" presId="urn:microsoft.com/office/officeart/2009/3/layout/RandomtoResultProcess"/>
    <dgm:cxn modelId="{B7884B6F-5565-4470-A160-59608A8E244C}" srcId="{FD82A9AC-A9E5-4B47-BB1A-0D5CF4391326}" destId="{803E4FC1-255E-40B5-9D54-FD2E5B23D405}" srcOrd="1" destOrd="0" parTransId="{4E7BA578-6C80-4CFD-9DDA-019306640B9B}" sibTransId="{988B4E7D-C6FC-4E91-B470-729A0BFDEFCA}"/>
    <dgm:cxn modelId="{7CE4EF57-27EB-4DD3-9BCE-33E271169E13}" srcId="{FD82A9AC-A9E5-4B47-BB1A-0D5CF4391326}" destId="{E359BD8A-A5FE-4AA4-AC3E-E4ED23A72693}" srcOrd="0" destOrd="0" parTransId="{113C566F-8D4F-446F-B249-5F99AA410FA1}" sibTransId="{D7222E4A-E317-40EB-B897-8F0E8CFDA75B}"/>
    <dgm:cxn modelId="{8FCF0187-1AB1-43AE-81EA-55A328A00093}" srcId="{ECAC366F-8EA6-47A3-8F6D-990AEFD58E49}" destId="{81C0DF80-35FF-4991-91C3-8B02856113E1}" srcOrd="1" destOrd="0" parTransId="{96F7D125-79AA-49D1-8F16-5987C71C45BA}" sibTransId="{F03F2689-E402-4890-A07B-D9D7EBD8F7A5}"/>
    <dgm:cxn modelId="{2D89993E-B1CE-48C1-9EB2-DC8FB01CC39A}" type="presOf" srcId="{803E4FC1-255E-40B5-9D54-FD2E5B23D405}" destId="{818D16C9-2B6C-4085-8CF5-279F0CA04E78}" srcOrd="0" destOrd="1" presId="urn:microsoft.com/office/officeart/2009/3/layout/RandomtoResultProcess"/>
    <dgm:cxn modelId="{F334C1D4-4333-431D-B94D-7856C9871166}" type="presOf" srcId="{C2E30988-2310-431E-83BA-683FEB389ED2}" destId="{818D16C9-2B6C-4085-8CF5-279F0CA04E78}" srcOrd="0" destOrd="2" presId="urn:microsoft.com/office/officeart/2009/3/layout/RandomtoResultProcess"/>
    <dgm:cxn modelId="{C111F60B-9743-423C-B007-4FC0BDB8B019}" srcId="{FD82A9AC-A9E5-4B47-BB1A-0D5CF4391326}" destId="{A5531C33-CF58-43AD-A0F0-A2FCC0DC60A9}" srcOrd="3" destOrd="0" parTransId="{6632BE9C-8BF5-4765-A882-37D313ABF898}" sibTransId="{C530D51C-4FD5-4728-85A1-428517D26350}"/>
    <dgm:cxn modelId="{72ECB5A8-4A6D-48E9-9C62-ECF11EFE2ECB}" srcId="{FD82A9AC-A9E5-4B47-BB1A-0D5CF4391326}" destId="{9F13A66A-2FDE-45B8-9B69-1E2147382F20}" srcOrd="4" destOrd="0" parTransId="{8E402027-524C-4C69-B556-80DCEA16A879}" sibTransId="{25710E86-0E5A-46D3-B4F3-F6FF1ADA2787}"/>
    <dgm:cxn modelId="{9459A801-6D32-4085-8EBD-2515E7CF112B}" type="presOf" srcId="{85A82203-AAB7-4C6D-BC1C-7FE58AF12389}" destId="{5661DFAF-5CCF-4C38-B7D8-7D938DD813A2}" srcOrd="0" destOrd="0" presId="urn:microsoft.com/office/officeart/2009/3/layout/RandomtoResultProcess"/>
    <dgm:cxn modelId="{A8D6C525-0C00-4E38-A9D9-D0E9C1F0603C}" srcId="{FD82A9AC-A9E5-4B47-BB1A-0D5CF4391326}" destId="{C2E30988-2310-431E-83BA-683FEB389ED2}" srcOrd="2" destOrd="0" parTransId="{0F8B4C42-5CE6-4706-B01F-FB4C6F298238}" sibTransId="{331F94B5-F470-43A1-86E7-42A0F44D127F}"/>
    <dgm:cxn modelId="{1105BE2F-521A-4077-80FD-C4A214F2A0C9}" type="presParOf" srcId="{BB23A763-085A-4B93-A7DB-8B2D481C058A}" destId="{4ACBA53D-098D-4771-A05D-C04D325BC40E}" srcOrd="0" destOrd="0" presId="urn:microsoft.com/office/officeart/2009/3/layout/RandomtoResultProcess"/>
    <dgm:cxn modelId="{57B1B053-9BB5-4B27-8398-840B16C5FAAA}" type="presParOf" srcId="{4ACBA53D-098D-4771-A05D-C04D325BC40E}" destId="{1BB43FF2-A98C-435F-83DF-BB7615159150}" srcOrd="0" destOrd="0" presId="urn:microsoft.com/office/officeart/2009/3/layout/RandomtoResultProcess"/>
    <dgm:cxn modelId="{97EDC942-9187-49AD-BDD3-576F77AEA4F3}" type="presParOf" srcId="{4ACBA53D-098D-4771-A05D-C04D325BC40E}" destId="{818D16C9-2B6C-4085-8CF5-279F0CA04E78}" srcOrd="1" destOrd="0" presId="urn:microsoft.com/office/officeart/2009/3/layout/RandomtoResultProcess"/>
    <dgm:cxn modelId="{F4DAC193-8093-4591-B2C1-A6C393A95F01}" type="presParOf" srcId="{4ACBA53D-098D-4771-A05D-C04D325BC40E}" destId="{92D262A6-745A-414D-82BB-9BCF6D88E651}" srcOrd="2" destOrd="0" presId="urn:microsoft.com/office/officeart/2009/3/layout/RandomtoResultProcess"/>
    <dgm:cxn modelId="{690A4E11-AF0E-4AD5-9A24-3464B19492BE}" type="presParOf" srcId="{4ACBA53D-098D-4771-A05D-C04D325BC40E}" destId="{1106EDD0-279F-415B-B731-A7D9F1FDF4F1}" srcOrd="3" destOrd="0" presId="urn:microsoft.com/office/officeart/2009/3/layout/RandomtoResultProcess"/>
    <dgm:cxn modelId="{4BFBBA9F-6E6A-46EC-96A4-07C8E1A34041}" type="presParOf" srcId="{4ACBA53D-098D-4771-A05D-C04D325BC40E}" destId="{7A2007DB-D160-494C-916C-44AABCB4488A}" srcOrd="4" destOrd="0" presId="urn:microsoft.com/office/officeart/2009/3/layout/RandomtoResultProcess"/>
    <dgm:cxn modelId="{A6EB5977-592A-47EC-A0D2-F0A9735BA17F}" type="presParOf" srcId="{4ACBA53D-098D-4771-A05D-C04D325BC40E}" destId="{D8C4AC4C-2D8D-42E2-BB19-89A99BAC10C6}" srcOrd="5" destOrd="0" presId="urn:microsoft.com/office/officeart/2009/3/layout/RandomtoResultProcess"/>
    <dgm:cxn modelId="{0CD0DAB8-38D9-4DFE-8160-C896DC23B90C}" type="presParOf" srcId="{4ACBA53D-098D-4771-A05D-C04D325BC40E}" destId="{02D68D72-99D5-468E-BC1F-35E0D4057526}" srcOrd="6" destOrd="0" presId="urn:microsoft.com/office/officeart/2009/3/layout/RandomtoResultProcess"/>
    <dgm:cxn modelId="{66FCA89F-31B0-4271-9780-9A12AF6AD3D2}" type="presParOf" srcId="{4ACBA53D-098D-4771-A05D-C04D325BC40E}" destId="{B4FC3B29-6A8D-4364-B91C-08BAE44BA3D2}" srcOrd="7" destOrd="0" presId="urn:microsoft.com/office/officeart/2009/3/layout/RandomtoResultProcess"/>
    <dgm:cxn modelId="{96AB8C74-ECE0-4C66-942C-5F4AEAD48633}" type="presParOf" srcId="{4ACBA53D-098D-4771-A05D-C04D325BC40E}" destId="{98CE1A8F-BA24-40ED-ADF2-44AE127DF45C}" srcOrd="8" destOrd="0" presId="urn:microsoft.com/office/officeart/2009/3/layout/RandomtoResultProcess"/>
    <dgm:cxn modelId="{3CE52095-F3CF-4FB6-91F4-171D1846AA54}" type="presParOf" srcId="{4ACBA53D-098D-4771-A05D-C04D325BC40E}" destId="{D87151D6-FB56-4E3C-84C5-9EB1D74D4195}" srcOrd="9" destOrd="0" presId="urn:microsoft.com/office/officeart/2009/3/layout/RandomtoResultProcess"/>
    <dgm:cxn modelId="{1F7CC6E5-A798-439F-8585-95FDA8F6DC3B}" type="presParOf" srcId="{4ACBA53D-098D-4771-A05D-C04D325BC40E}" destId="{028E18CC-E3CE-4A9C-A839-2C8C6A123404}" srcOrd="10" destOrd="0" presId="urn:microsoft.com/office/officeart/2009/3/layout/RandomtoResultProcess"/>
    <dgm:cxn modelId="{916A5CAD-DC73-461C-8129-A462986E5F4E}" type="presParOf" srcId="{4ACBA53D-098D-4771-A05D-C04D325BC40E}" destId="{B884EDB3-4995-4176-A545-E3F056C2F2A9}" srcOrd="11" destOrd="0" presId="urn:microsoft.com/office/officeart/2009/3/layout/RandomtoResultProcess"/>
    <dgm:cxn modelId="{7EA9D565-7574-48AA-89E3-EA815A0F4DC0}" type="presParOf" srcId="{4ACBA53D-098D-4771-A05D-C04D325BC40E}" destId="{EFA6A24F-C16B-4C54-9BD3-D05272071D1C}" srcOrd="12" destOrd="0" presId="urn:microsoft.com/office/officeart/2009/3/layout/RandomtoResultProcess"/>
    <dgm:cxn modelId="{2C0672F8-71E2-4541-9B48-BA22BE281FFE}" type="presParOf" srcId="{4ACBA53D-098D-4771-A05D-C04D325BC40E}" destId="{65E31A65-CDE9-4023-8ABD-444837BCD1BC}" srcOrd="13" destOrd="0" presId="urn:microsoft.com/office/officeart/2009/3/layout/RandomtoResultProcess"/>
    <dgm:cxn modelId="{E93F6CE2-540F-48D7-97B8-D283282F4380}" type="presParOf" srcId="{4ACBA53D-098D-4771-A05D-C04D325BC40E}" destId="{0B2854BE-15D8-4D6E-BC1C-72FCCDA6C894}" srcOrd="14" destOrd="0" presId="urn:microsoft.com/office/officeart/2009/3/layout/RandomtoResultProcess"/>
    <dgm:cxn modelId="{13E14E13-033E-4EAB-8B7C-C819C777968F}" type="presParOf" srcId="{4ACBA53D-098D-4771-A05D-C04D325BC40E}" destId="{2CEED92B-C9D1-4C0E-9798-5DDA109B4208}" srcOrd="15" destOrd="0" presId="urn:microsoft.com/office/officeart/2009/3/layout/RandomtoResultProcess"/>
    <dgm:cxn modelId="{062176D3-3971-4E46-B557-5E99749D3DEB}" type="presParOf" srcId="{4ACBA53D-098D-4771-A05D-C04D325BC40E}" destId="{F874E19C-56CD-4D32-97D4-077FAABD9DC5}" srcOrd="16" destOrd="0" presId="urn:microsoft.com/office/officeart/2009/3/layout/RandomtoResultProcess"/>
    <dgm:cxn modelId="{644B7FB5-B0B5-4F52-B444-4421206F666D}" type="presParOf" srcId="{4ACBA53D-098D-4771-A05D-C04D325BC40E}" destId="{EDD5CBA1-31E2-42BA-B018-BEFD1C7244C3}" srcOrd="17" destOrd="0" presId="urn:microsoft.com/office/officeart/2009/3/layout/RandomtoResultProcess"/>
    <dgm:cxn modelId="{9966C5EE-9F5F-4B6B-A397-8A86EB9FED95}" type="presParOf" srcId="{4ACBA53D-098D-4771-A05D-C04D325BC40E}" destId="{80BE68F5-356C-4538-AB5E-5A9476E168B4}" srcOrd="18" destOrd="0" presId="urn:microsoft.com/office/officeart/2009/3/layout/RandomtoResultProcess"/>
    <dgm:cxn modelId="{7FEA144A-2253-49A7-82BC-9E2E178D95E4}" type="presParOf" srcId="{4ACBA53D-098D-4771-A05D-C04D325BC40E}" destId="{7E5BE9B5-E631-4B4C-9304-437669252D04}" srcOrd="19" destOrd="0" presId="urn:microsoft.com/office/officeart/2009/3/layout/RandomtoResultProcess"/>
    <dgm:cxn modelId="{342B6C47-42E4-48BA-9A02-49FE8EAFAF75}" type="presParOf" srcId="{BB23A763-085A-4B93-A7DB-8B2D481C058A}" destId="{1584246E-B12D-42C4-85D5-EE57000AFC57}" srcOrd="1" destOrd="0" presId="urn:microsoft.com/office/officeart/2009/3/layout/RandomtoResultProcess"/>
    <dgm:cxn modelId="{EB921B61-CF84-43A7-BB97-2BB6F3E89525}" type="presParOf" srcId="{1584246E-B12D-42C4-85D5-EE57000AFC57}" destId="{B7C786D1-E3BE-42F5-BCAF-570F9BB6420D}" srcOrd="0" destOrd="0" presId="urn:microsoft.com/office/officeart/2009/3/layout/RandomtoResultProcess"/>
    <dgm:cxn modelId="{44DE8D57-DE0B-4B24-8104-DE3A26A7C59B}" type="presParOf" srcId="{1584246E-B12D-42C4-85D5-EE57000AFC57}" destId="{B5427240-F802-4934-807D-E4406A2129FF}" srcOrd="1" destOrd="0" presId="urn:microsoft.com/office/officeart/2009/3/layout/RandomtoResultProcess"/>
    <dgm:cxn modelId="{489D73BF-E0AA-4E46-8DD9-EF6A642969FF}" type="presParOf" srcId="{BB23A763-085A-4B93-A7DB-8B2D481C058A}" destId="{AEC940E2-09B4-450D-94AF-4F7C83B4D8A8}" srcOrd="2" destOrd="0" presId="urn:microsoft.com/office/officeart/2009/3/layout/RandomtoResultProcess"/>
    <dgm:cxn modelId="{5A710F31-A209-4E8A-837E-2506B6016874}" type="presParOf" srcId="{BB23A763-085A-4B93-A7DB-8B2D481C058A}" destId="{58432704-CAD9-4369-9974-FC6AD209CD35}" srcOrd="3" destOrd="0" presId="urn:microsoft.com/office/officeart/2009/3/layout/RandomtoResultProcess"/>
    <dgm:cxn modelId="{1FA22364-39B6-4410-8667-3EF9039D7763}" type="presParOf" srcId="{58432704-CAD9-4369-9974-FC6AD209CD35}" destId="{D3DEF299-EDF6-41AC-984D-6A76256AF2FA}" srcOrd="0" destOrd="0" presId="urn:microsoft.com/office/officeart/2009/3/layout/RandomtoResultProcess"/>
    <dgm:cxn modelId="{FF3D9B20-A1B8-4837-A304-8597FCBDE7ED}" type="presParOf" srcId="{58432704-CAD9-4369-9974-FC6AD209CD35}" destId="{DA7BF4DB-1033-4B7D-976D-A78020CF356A}" srcOrd="1" destOrd="0" presId="urn:microsoft.com/office/officeart/2009/3/layout/RandomtoResultProcess"/>
    <dgm:cxn modelId="{1579B2EA-98BB-4064-AA3F-237DE18D2214}" type="presParOf" srcId="{BB23A763-085A-4B93-A7DB-8B2D481C058A}" destId="{45784223-21D8-43E3-B3B3-72BCECB3D9D2}" srcOrd="4" destOrd="0" presId="urn:microsoft.com/office/officeart/2009/3/layout/RandomtoResultProcess"/>
    <dgm:cxn modelId="{73350B14-941A-4F9C-BC2C-F48A3D2830ED}" type="presParOf" srcId="{45784223-21D8-43E3-B3B3-72BCECB3D9D2}" destId="{A8C6FAC7-90B1-4FFB-AF30-996E22D26FF7}" srcOrd="0" destOrd="0" presId="urn:microsoft.com/office/officeart/2009/3/layout/RandomtoResultProcess"/>
    <dgm:cxn modelId="{87C8FAAC-1F1F-491D-9E91-19E47BD1D211}" type="presParOf" srcId="{45784223-21D8-43E3-B3B3-72BCECB3D9D2}" destId="{5661DFAF-5CCF-4C38-B7D8-7D938DD813A2}" srcOrd="1" destOrd="0" presId="urn:microsoft.com/office/officeart/2009/3/layout/RandomtoResultProcess"/>
    <dgm:cxn modelId="{7861C701-DC40-4DF3-988F-04ED138B2C3D}" type="presParOf" srcId="{45784223-21D8-43E3-B3B3-72BCECB3D9D2}" destId="{CE58831A-3AC0-4CF4-84A9-2DCEEB1211EB}" srcOrd="2" destOrd="0" presId="urn:microsoft.com/office/officeart/2009/3/layout/RandomtoResul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864B26-A22F-49FD-A851-840DA581AF7A}" type="doc">
      <dgm:prSet loTypeId="urn:microsoft.com/office/officeart/2005/8/layout/vList3#1" loCatId="picture" qsTypeId="urn:microsoft.com/office/officeart/2005/8/quickstyle/simple1" qsCatId="simple" csTypeId="urn:microsoft.com/office/officeart/2005/8/colors/colorful5" csCatId="colorful" phldr="1"/>
      <dgm:spPr/>
    </dgm:pt>
    <dgm:pt modelId="{6F22862E-1FA3-43B5-8D56-7E71976964EF}">
      <dgm:prSet phldrT="[文本]" custT="1"/>
      <dgm:spPr>
        <a:xfrm rot="10800000">
          <a:off x="1138495" y="541"/>
          <a:ext cx="7377351" cy="777630"/>
        </a:xfrm>
        <a:solidFill>
          <a:srgbClr val="F4E9C1">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pPr algn="l"/>
          <a:r>
            <a:rPr lang="en-US" altLang="zh-CN" sz="1600" dirty="0" smtClean="0">
              <a:solidFill>
                <a:srgbClr val="002060"/>
              </a:solidFill>
              <a:latin typeface="Arial" pitchFamily="34" charset="0"/>
              <a:ea typeface="黑体"/>
              <a:cs typeface="Arial" pitchFamily="34" charset="0"/>
            </a:rPr>
            <a:t>Circular</a:t>
          </a:r>
          <a:r>
            <a:rPr lang="en-US" altLang="zh-CN" sz="1600" dirty="0" smtClean="0">
              <a:solidFill>
                <a:srgbClr val="002060"/>
              </a:solidFill>
              <a:latin typeface="Arial" pitchFamily="34" charset="0"/>
              <a:ea typeface="宋体" charset="-122"/>
              <a:cs typeface="Arial" pitchFamily="34" charset="0"/>
            </a:rPr>
            <a:t> tunnel and auxiliary</a:t>
          </a:r>
          <a:r>
            <a:rPr lang="en-US" altLang="zh-CN" sz="1600" baseline="0" dirty="0" smtClean="0">
              <a:solidFill>
                <a:srgbClr val="002060"/>
              </a:solidFill>
              <a:latin typeface="Arial" pitchFamily="34" charset="0"/>
              <a:ea typeface="宋体" charset="-122"/>
              <a:cs typeface="Arial" pitchFamily="34" charset="0"/>
            </a:rPr>
            <a:t> tunnels</a:t>
          </a:r>
          <a:endParaRPr lang="zh-CN" altLang="en-US" sz="1600" dirty="0">
            <a:solidFill>
              <a:srgbClr val="002060"/>
            </a:solidFill>
            <a:latin typeface="Arial" pitchFamily="34" charset="0"/>
            <a:ea typeface="黑体"/>
            <a:cs typeface="Arial" pitchFamily="34" charset="0"/>
          </a:endParaRPr>
        </a:p>
      </dgm:t>
    </dgm:pt>
    <dgm:pt modelId="{80823B4A-D51D-4934-89FA-9F283403A1C4}" type="parTrans" cxnId="{002497DF-C7AE-4484-ABD9-BC2FF1AC33E4}">
      <dgm:prSet/>
      <dgm:spPr/>
      <dgm:t>
        <a:bodyPr/>
        <a:lstStyle/>
        <a:p>
          <a:endParaRPr lang="zh-CN" altLang="en-US"/>
        </a:p>
      </dgm:t>
    </dgm:pt>
    <dgm:pt modelId="{1FD81954-C2F6-4AD0-A5DB-538E48D827D7}" type="sibTrans" cxnId="{002497DF-C7AE-4484-ABD9-BC2FF1AC33E4}">
      <dgm:prSet/>
      <dgm:spPr/>
      <dgm:t>
        <a:bodyPr/>
        <a:lstStyle/>
        <a:p>
          <a:endParaRPr lang="zh-CN" altLang="en-US"/>
        </a:p>
      </dgm:t>
    </dgm:pt>
    <dgm:pt modelId="{F8836DC0-39A6-47F0-9126-06FD8D59AF4A}">
      <dgm:prSet custT="1"/>
      <dgm:spPr>
        <a:xfrm rot="10800000">
          <a:off x="1138495" y="5049334"/>
          <a:ext cx="7377351" cy="777630"/>
        </a:xfrm>
        <a:solidFill>
          <a:srgbClr val="F4E9C1">
            <a:hueOff val="-2823558"/>
            <a:satOff val="-69862"/>
            <a:lumOff val="-22549"/>
            <a:alphaOff val="0"/>
          </a:srgbClr>
        </a:solidFill>
        <a:ln w="25400" cap="flat" cmpd="sng" algn="ctr">
          <a:solidFill>
            <a:srgbClr val="FFFFFF">
              <a:hueOff val="0"/>
              <a:satOff val="0"/>
              <a:lumOff val="0"/>
              <a:alphaOff val="0"/>
            </a:srgbClr>
          </a:solidFill>
          <a:prstDash val="solid"/>
        </a:ln>
        <a:effectLst/>
      </dgm:spPr>
      <dgm:t>
        <a:bodyPr/>
        <a:lstStyle/>
        <a:p>
          <a:pPr algn="l"/>
          <a:r>
            <a:rPr lang="en-US" altLang="zh-CN" sz="1600" dirty="0" smtClean="0">
              <a:solidFill>
                <a:srgbClr val="002060"/>
              </a:solidFill>
              <a:latin typeface="Arial" pitchFamily="34" charset="0"/>
              <a:ea typeface="黑体"/>
              <a:cs typeface="Arial" pitchFamily="34" charset="0"/>
            </a:rPr>
            <a:t>Preliminary type selection of lifting equipment, means of equipment transportation, electrical system, water supply and drainage, ventilation &amp; air conditioning system, communication, evacuation, supervisory control and fire protection</a:t>
          </a:r>
          <a:endParaRPr lang="zh-CN" altLang="en-US" sz="1600" dirty="0">
            <a:solidFill>
              <a:srgbClr val="002060"/>
            </a:solidFill>
            <a:latin typeface="Arial" pitchFamily="34" charset="0"/>
            <a:ea typeface="黑体"/>
            <a:cs typeface="Arial" pitchFamily="34" charset="0"/>
          </a:endParaRPr>
        </a:p>
      </dgm:t>
    </dgm:pt>
    <dgm:pt modelId="{4651B276-487A-46F4-805E-75A3DC2132EB}" type="parTrans" cxnId="{724DCF82-E44C-4010-A420-B740B6D4E9C0}">
      <dgm:prSet/>
      <dgm:spPr/>
      <dgm:t>
        <a:bodyPr/>
        <a:lstStyle/>
        <a:p>
          <a:endParaRPr lang="zh-CN" altLang="en-US"/>
        </a:p>
      </dgm:t>
    </dgm:pt>
    <dgm:pt modelId="{07052B70-11B8-482A-BC6E-9E2993A042B3}" type="sibTrans" cxnId="{724DCF82-E44C-4010-A420-B740B6D4E9C0}">
      <dgm:prSet/>
      <dgm:spPr/>
      <dgm:t>
        <a:bodyPr/>
        <a:lstStyle/>
        <a:p>
          <a:endParaRPr lang="zh-CN" altLang="en-US"/>
        </a:p>
      </dgm:t>
    </dgm:pt>
    <dgm:pt modelId="{271A00CD-E6A6-435A-83AC-3E43FBE288D7}">
      <dgm:prSet custT="1"/>
      <dgm:spPr>
        <a:xfrm rot="10800000">
          <a:off x="1138495" y="1010300"/>
          <a:ext cx="7377351" cy="777630"/>
        </a:xfrm>
        <a:solidFill>
          <a:srgbClr val="F4E9C1">
            <a:hueOff val="-564712"/>
            <a:satOff val="-13972"/>
            <a:lumOff val="-4510"/>
            <a:alphaOff val="0"/>
          </a:srgbClr>
        </a:solidFill>
        <a:ln w="25400" cap="flat" cmpd="sng" algn="ctr">
          <a:solidFill>
            <a:srgbClr val="FFFFFF">
              <a:hueOff val="0"/>
              <a:satOff val="0"/>
              <a:lumOff val="0"/>
              <a:alphaOff val="0"/>
            </a:srgbClr>
          </a:solidFill>
          <a:prstDash val="solid"/>
        </a:ln>
        <a:effectLst/>
      </dgm:spPr>
      <dgm:t>
        <a:bodyPr/>
        <a:lstStyle/>
        <a:p>
          <a:pPr algn="l"/>
          <a:r>
            <a:rPr lang="en-US" altLang="zh-CN" sz="1600" dirty="0" smtClean="0">
              <a:solidFill>
                <a:srgbClr val="002060"/>
              </a:solidFill>
              <a:latin typeface="Arial" pitchFamily="34" charset="0"/>
              <a:ea typeface="黑体"/>
              <a:cs typeface="Arial" pitchFamily="34" charset="0"/>
            </a:rPr>
            <a:t>U</a:t>
          </a:r>
          <a:r>
            <a:rPr lang="en-US" altLang="zh-CN" sz="1600" dirty="0" smtClean="0">
              <a:solidFill>
                <a:srgbClr val="002060"/>
              </a:solidFill>
              <a:latin typeface="Arial" pitchFamily="34" charset="0"/>
              <a:ea typeface="宋体" charset="-122"/>
              <a:cs typeface="Arial" pitchFamily="34" charset="0"/>
            </a:rPr>
            <a:t>nderground experimental hall and ancillary caverns, sump pump house, evacuation rooms</a:t>
          </a:r>
          <a:endParaRPr lang="zh-CN" altLang="en-US" sz="1600" dirty="0">
            <a:solidFill>
              <a:srgbClr val="002060"/>
            </a:solidFill>
            <a:latin typeface="Arial" pitchFamily="34" charset="0"/>
            <a:ea typeface="宋体" charset="-122"/>
            <a:cs typeface="Arial" pitchFamily="34" charset="0"/>
          </a:endParaRPr>
        </a:p>
      </dgm:t>
    </dgm:pt>
    <dgm:pt modelId="{03A0039C-62EE-4FAC-A1B7-9D9853D15ABA}" type="parTrans" cxnId="{AA80013A-201C-4B73-B220-126D8CA954C3}">
      <dgm:prSet/>
      <dgm:spPr/>
      <dgm:t>
        <a:bodyPr/>
        <a:lstStyle/>
        <a:p>
          <a:endParaRPr lang="zh-CN" altLang="en-US"/>
        </a:p>
      </dgm:t>
    </dgm:pt>
    <dgm:pt modelId="{91E63D35-9EBA-4ABC-9D2A-9C1AF4382436}" type="sibTrans" cxnId="{AA80013A-201C-4B73-B220-126D8CA954C3}">
      <dgm:prSet/>
      <dgm:spPr/>
      <dgm:t>
        <a:bodyPr/>
        <a:lstStyle/>
        <a:p>
          <a:endParaRPr lang="zh-CN" altLang="en-US"/>
        </a:p>
      </dgm:t>
    </dgm:pt>
    <dgm:pt modelId="{F2800CD6-8D7F-4099-9410-A4D6A111E1C2}">
      <dgm:prSet custT="1"/>
      <dgm:spPr>
        <a:xfrm rot="10800000">
          <a:off x="1138495" y="2020059"/>
          <a:ext cx="7377351" cy="777630"/>
        </a:xfrm>
        <a:solidFill>
          <a:srgbClr val="F4E9C1">
            <a:hueOff val="-1129423"/>
            <a:satOff val="-27945"/>
            <a:lumOff val="-9020"/>
            <a:alphaOff val="0"/>
          </a:srgbClr>
        </a:solidFill>
        <a:ln w="25400" cap="flat" cmpd="sng" algn="ctr">
          <a:solidFill>
            <a:srgbClr val="FFFFFF">
              <a:hueOff val="0"/>
              <a:satOff val="0"/>
              <a:lumOff val="0"/>
              <a:alphaOff val="0"/>
            </a:srgbClr>
          </a:solidFill>
          <a:prstDash val="solid"/>
        </a:ln>
        <a:effectLst/>
      </dgm:spPr>
      <dgm:t>
        <a:bodyPr/>
        <a:lstStyle/>
        <a:p>
          <a:pPr algn="l"/>
          <a:r>
            <a:rPr lang="en-US" altLang="zh-CN" sz="1600" dirty="0" smtClean="0">
              <a:solidFill>
                <a:srgbClr val="002060"/>
              </a:solidFill>
              <a:latin typeface="Arial" pitchFamily="34" charset="0"/>
              <a:ea typeface="宋体" charset="-122"/>
              <a:cs typeface="Arial" pitchFamily="34" charset="0"/>
            </a:rPr>
            <a:t>Access to experimental hall, including inclined and vertical shafts and emergency exit</a:t>
          </a:r>
          <a:endParaRPr lang="zh-CN" altLang="en-US" sz="1600" dirty="0">
            <a:solidFill>
              <a:srgbClr val="002060"/>
            </a:solidFill>
            <a:latin typeface="Arial" pitchFamily="34" charset="0"/>
            <a:ea typeface="黑体"/>
            <a:cs typeface="Arial" pitchFamily="34" charset="0"/>
          </a:endParaRPr>
        </a:p>
      </dgm:t>
    </dgm:pt>
    <dgm:pt modelId="{4CA3D248-6FF7-4610-B7E4-9743B1CC6CAB}" type="parTrans" cxnId="{9605D70B-9EBD-4972-A8BD-79E37470CDE6}">
      <dgm:prSet/>
      <dgm:spPr/>
      <dgm:t>
        <a:bodyPr/>
        <a:lstStyle/>
        <a:p>
          <a:endParaRPr lang="zh-CN" altLang="en-US"/>
        </a:p>
      </dgm:t>
    </dgm:pt>
    <dgm:pt modelId="{045185C4-2E03-4B76-91CC-01CA9DDC364D}" type="sibTrans" cxnId="{9605D70B-9EBD-4972-A8BD-79E37470CDE6}">
      <dgm:prSet/>
      <dgm:spPr/>
      <dgm:t>
        <a:bodyPr/>
        <a:lstStyle/>
        <a:p>
          <a:endParaRPr lang="zh-CN" altLang="en-US"/>
        </a:p>
      </dgm:t>
    </dgm:pt>
    <dgm:pt modelId="{07407CD0-5721-404C-B415-6BFCC4B63F45}">
      <dgm:prSet custT="1"/>
      <dgm:spPr>
        <a:xfrm rot="10800000">
          <a:off x="1138495" y="3029817"/>
          <a:ext cx="7377351" cy="777630"/>
        </a:xfrm>
        <a:solidFill>
          <a:srgbClr val="F4E9C1">
            <a:hueOff val="-1694135"/>
            <a:satOff val="-41917"/>
            <a:lumOff val="-13529"/>
            <a:alphaOff val="0"/>
          </a:srgbClr>
        </a:solidFill>
        <a:ln w="25400" cap="flat" cmpd="sng" algn="ctr">
          <a:solidFill>
            <a:srgbClr val="FFFFFF">
              <a:hueOff val="0"/>
              <a:satOff val="0"/>
              <a:lumOff val="0"/>
              <a:alphaOff val="0"/>
            </a:srgbClr>
          </a:solidFill>
          <a:prstDash val="solid"/>
        </a:ln>
        <a:effectLst/>
      </dgm:spPr>
      <dgm:t>
        <a:bodyPr/>
        <a:lstStyle/>
        <a:p>
          <a:pPr algn="l"/>
          <a:r>
            <a:rPr lang="en-US" altLang="zh-CN" sz="1600" dirty="0" smtClean="0">
              <a:solidFill>
                <a:srgbClr val="002060"/>
              </a:solidFill>
              <a:latin typeface="Arial" pitchFamily="34" charset="0"/>
              <a:ea typeface="宋体" charset="-122"/>
              <a:cs typeface="Arial" pitchFamily="34" charset="0"/>
            </a:rPr>
            <a:t>Surface buildings in the shaft portal area, transformer substation, distribution substation, refrigerator house, ventilator house, etc.</a:t>
          </a:r>
          <a:endParaRPr lang="zh-CN" altLang="en-US" sz="1600" dirty="0">
            <a:solidFill>
              <a:srgbClr val="002060"/>
            </a:solidFill>
            <a:latin typeface="Arial" pitchFamily="34" charset="0"/>
            <a:ea typeface="宋体" charset="-122"/>
            <a:cs typeface="Arial" pitchFamily="34" charset="0"/>
          </a:endParaRPr>
        </a:p>
      </dgm:t>
    </dgm:pt>
    <dgm:pt modelId="{5C69CFC2-E255-44EB-9002-18BB776FED9C}" type="parTrans" cxnId="{1450529F-8E9F-42E9-BA8D-2B07F8D37DAD}">
      <dgm:prSet/>
      <dgm:spPr/>
      <dgm:t>
        <a:bodyPr/>
        <a:lstStyle/>
        <a:p>
          <a:endParaRPr lang="zh-CN" altLang="en-US"/>
        </a:p>
      </dgm:t>
    </dgm:pt>
    <dgm:pt modelId="{7A384796-1353-4214-9239-86D7AEDD90DD}" type="sibTrans" cxnId="{1450529F-8E9F-42E9-BA8D-2B07F8D37DAD}">
      <dgm:prSet/>
      <dgm:spPr/>
      <dgm:t>
        <a:bodyPr/>
        <a:lstStyle/>
        <a:p>
          <a:endParaRPr lang="zh-CN" altLang="en-US"/>
        </a:p>
      </dgm:t>
    </dgm:pt>
    <dgm:pt modelId="{9907BD53-10E2-491A-B624-5DF3A8139456}">
      <dgm:prSet custT="1"/>
      <dgm:spPr>
        <a:xfrm rot="10800000">
          <a:off x="1138495" y="4039576"/>
          <a:ext cx="7377351" cy="777630"/>
        </a:xfrm>
        <a:solidFill>
          <a:srgbClr val="F4E9C1">
            <a:hueOff val="-2258847"/>
            <a:satOff val="-55890"/>
            <a:lumOff val="-18039"/>
            <a:alphaOff val="0"/>
          </a:srgbClr>
        </a:solidFill>
        <a:ln w="25400" cap="flat" cmpd="sng" algn="ctr">
          <a:solidFill>
            <a:srgbClr val="FFFFFF">
              <a:hueOff val="0"/>
              <a:satOff val="0"/>
              <a:lumOff val="0"/>
              <a:alphaOff val="0"/>
            </a:srgbClr>
          </a:solidFill>
          <a:prstDash val="solid"/>
        </a:ln>
        <a:effectLst/>
      </dgm:spPr>
      <dgm:t>
        <a:bodyPr/>
        <a:lstStyle/>
        <a:p>
          <a:pPr algn="l"/>
          <a:r>
            <a:rPr lang="en-US" altLang="zh-CN" sz="1600" dirty="0" smtClean="0">
              <a:solidFill>
                <a:srgbClr val="002060"/>
              </a:solidFill>
              <a:latin typeface="Tahoma"/>
              <a:ea typeface="黑体"/>
              <a:cs typeface="+mn-cs"/>
            </a:rPr>
            <a:t>Main construction material storage and spoil dump area</a:t>
          </a:r>
          <a:endParaRPr lang="zh-CN" altLang="en-US" sz="1600" dirty="0">
            <a:solidFill>
              <a:srgbClr val="002060"/>
            </a:solidFill>
            <a:latin typeface="Tahoma"/>
            <a:ea typeface="黑体"/>
            <a:cs typeface="+mn-cs"/>
          </a:endParaRPr>
        </a:p>
      </dgm:t>
    </dgm:pt>
    <dgm:pt modelId="{79DE6F9B-D940-4DB4-9E88-B495962B1AF8}" type="parTrans" cxnId="{7FD12E45-3E5F-4EB9-95B2-3350B9F9E532}">
      <dgm:prSet/>
      <dgm:spPr/>
      <dgm:t>
        <a:bodyPr/>
        <a:lstStyle/>
        <a:p>
          <a:endParaRPr lang="zh-CN" altLang="en-US"/>
        </a:p>
      </dgm:t>
    </dgm:pt>
    <dgm:pt modelId="{42A61BDF-3700-4D9B-8EE0-DFD12BF50547}" type="sibTrans" cxnId="{7FD12E45-3E5F-4EB9-95B2-3350B9F9E532}">
      <dgm:prSet/>
      <dgm:spPr/>
      <dgm:t>
        <a:bodyPr/>
        <a:lstStyle/>
        <a:p>
          <a:endParaRPr lang="zh-CN" altLang="en-US"/>
        </a:p>
      </dgm:t>
    </dgm:pt>
    <dgm:pt modelId="{47154CD0-91F5-4889-99FF-0A3BDAF890C0}" type="pres">
      <dgm:prSet presAssocID="{EE864B26-A22F-49FD-A851-840DA581AF7A}" presName="linearFlow" presStyleCnt="0">
        <dgm:presLayoutVars>
          <dgm:dir/>
          <dgm:resizeHandles val="exact"/>
        </dgm:presLayoutVars>
      </dgm:prSet>
      <dgm:spPr/>
    </dgm:pt>
    <dgm:pt modelId="{9C7789A9-9E38-4F04-87AD-B82C9EE1C239}" type="pres">
      <dgm:prSet presAssocID="{6F22862E-1FA3-43B5-8D56-7E71976964EF}" presName="composite" presStyleCnt="0"/>
      <dgm:spPr/>
    </dgm:pt>
    <dgm:pt modelId="{DAB81A99-FC2D-4FFB-BB09-FB35978BA88A}" type="pres">
      <dgm:prSet presAssocID="{6F22862E-1FA3-43B5-8D56-7E71976964EF}" presName="imgShp" presStyleLbl="fgImgPlace1" presStyleIdx="0" presStyleCnt="6" custLinFactNeighborX="-52982"/>
      <dgm:spPr>
        <a:xfrm>
          <a:off x="718824" y="541"/>
          <a:ext cx="777630" cy="77763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25400" cap="flat" cmpd="sng" algn="ctr">
          <a:solidFill>
            <a:srgbClr val="FFFFFF">
              <a:hueOff val="0"/>
              <a:satOff val="0"/>
              <a:lumOff val="0"/>
              <a:alphaOff val="0"/>
            </a:srgbClr>
          </a:solidFill>
          <a:prstDash val="solid"/>
        </a:ln>
        <a:effectLst/>
      </dgm:spPr>
    </dgm:pt>
    <dgm:pt modelId="{F0DB137C-9309-43EC-82A5-73717B42A484}" type="pres">
      <dgm:prSet presAssocID="{6F22862E-1FA3-43B5-8D56-7E71976964EF}" presName="txShp" presStyleLbl="node1" presStyleIdx="0" presStyleCnt="6" custScaleX="122279" custLinFactNeighborX="4822">
        <dgm:presLayoutVars>
          <dgm:bulletEnabled val="1"/>
        </dgm:presLayoutVars>
      </dgm:prSet>
      <dgm:spPr>
        <a:prstGeom prst="homePlate">
          <a:avLst/>
        </a:prstGeom>
      </dgm:spPr>
      <dgm:t>
        <a:bodyPr/>
        <a:lstStyle/>
        <a:p>
          <a:endParaRPr lang="zh-CN" altLang="en-US"/>
        </a:p>
      </dgm:t>
    </dgm:pt>
    <dgm:pt modelId="{0F2F2605-41C7-44F0-895D-6AEAD8310EC8}" type="pres">
      <dgm:prSet presAssocID="{1FD81954-C2F6-4AD0-A5DB-538E48D827D7}" presName="spacing" presStyleCnt="0"/>
      <dgm:spPr/>
    </dgm:pt>
    <dgm:pt modelId="{230A016F-C139-48A2-8602-67424C2BE69C}" type="pres">
      <dgm:prSet presAssocID="{271A00CD-E6A6-435A-83AC-3E43FBE288D7}" presName="composite" presStyleCnt="0"/>
      <dgm:spPr/>
    </dgm:pt>
    <dgm:pt modelId="{A40B7FDD-04B2-47DD-B3B9-4671A01D100B}" type="pres">
      <dgm:prSet presAssocID="{271A00CD-E6A6-435A-83AC-3E43FBE288D7}" presName="imgShp" presStyleLbl="fgImgPlace1" presStyleIdx="1" presStyleCnt="6" custLinFactNeighborX="-52982"/>
      <dgm:spPr>
        <a:xfrm>
          <a:off x="718824" y="1010300"/>
          <a:ext cx="777630" cy="777630"/>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a:ln w="25400" cap="flat" cmpd="sng" algn="ctr">
          <a:solidFill>
            <a:srgbClr val="FFFFFF">
              <a:hueOff val="0"/>
              <a:satOff val="0"/>
              <a:lumOff val="0"/>
              <a:alphaOff val="0"/>
            </a:srgbClr>
          </a:solidFill>
          <a:prstDash val="solid"/>
        </a:ln>
        <a:effectLst/>
      </dgm:spPr>
    </dgm:pt>
    <dgm:pt modelId="{2677F563-7E5F-407F-B35D-4BF1785D5D19}" type="pres">
      <dgm:prSet presAssocID="{271A00CD-E6A6-435A-83AC-3E43FBE288D7}" presName="txShp" presStyleLbl="node1" presStyleIdx="1" presStyleCnt="6" custScaleX="122279" custLinFactNeighborX="4822">
        <dgm:presLayoutVars>
          <dgm:bulletEnabled val="1"/>
        </dgm:presLayoutVars>
      </dgm:prSet>
      <dgm:spPr>
        <a:prstGeom prst="homePlate">
          <a:avLst/>
        </a:prstGeom>
      </dgm:spPr>
      <dgm:t>
        <a:bodyPr/>
        <a:lstStyle/>
        <a:p>
          <a:endParaRPr lang="zh-CN" altLang="en-US"/>
        </a:p>
      </dgm:t>
    </dgm:pt>
    <dgm:pt modelId="{D07BB457-EDD2-4CC1-BA5D-37D11012D2D6}" type="pres">
      <dgm:prSet presAssocID="{91E63D35-9EBA-4ABC-9D2A-9C1AF4382436}" presName="spacing" presStyleCnt="0"/>
      <dgm:spPr/>
    </dgm:pt>
    <dgm:pt modelId="{A0893BF7-08BA-4018-8B55-147454512DB2}" type="pres">
      <dgm:prSet presAssocID="{F2800CD6-8D7F-4099-9410-A4D6A111E1C2}" presName="composite" presStyleCnt="0"/>
      <dgm:spPr/>
    </dgm:pt>
    <dgm:pt modelId="{65946677-D2DE-4D2C-88F0-62A1C5DF614C}" type="pres">
      <dgm:prSet presAssocID="{F2800CD6-8D7F-4099-9410-A4D6A111E1C2}" presName="imgShp" presStyleLbl="fgImgPlace1" presStyleIdx="2" presStyleCnt="6" custLinFactNeighborX="-52982"/>
      <dgm:spPr>
        <a:xfrm>
          <a:off x="718824" y="2020059"/>
          <a:ext cx="777630" cy="777630"/>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a:ln w="25400" cap="flat" cmpd="sng" algn="ctr">
          <a:solidFill>
            <a:srgbClr val="FFFFFF">
              <a:hueOff val="0"/>
              <a:satOff val="0"/>
              <a:lumOff val="0"/>
              <a:alphaOff val="0"/>
            </a:srgbClr>
          </a:solidFill>
          <a:prstDash val="solid"/>
        </a:ln>
        <a:effectLst/>
      </dgm:spPr>
    </dgm:pt>
    <dgm:pt modelId="{B719E99C-3AC1-4965-A1C8-55D949545856}" type="pres">
      <dgm:prSet presAssocID="{F2800CD6-8D7F-4099-9410-A4D6A111E1C2}" presName="txShp" presStyleLbl="node1" presStyleIdx="2" presStyleCnt="6" custScaleX="122279" custLinFactNeighborX="4822">
        <dgm:presLayoutVars>
          <dgm:bulletEnabled val="1"/>
        </dgm:presLayoutVars>
      </dgm:prSet>
      <dgm:spPr>
        <a:prstGeom prst="homePlate">
          <a:avLst/>
        </a:prstGeom>
      </dgm:spPr>
      <dgm:t>
        <a:bodyPr/>
        <a:lstStyle/>
        <a:p>
          <a:endParaRPr lang="zh-CN" altLang="en-US"/>
        </a:p>
      </dgm:t>
    </dgm:pt>
    <dgm:pt modelId="{3C13DDC3-6817-4B66-BE09-5C5366C8F992}" type="pres">
      <dgm:prSet presAssocID="{045185C4-2E03-4B76-91CC-01CA9DDC364D}" presName="spacing" presStyleCnt="0"/>
      <dgm:spPr/>
    </dgm:pt>
    <dgm:pt modelId="{1D664FC7-1BD8-462F-A79F-900C4F1A320F}" type="pres">
      <dgm:prSet presAssocID="{07407CD0-5721-404C-B415-6BFCC4B63F45}" presName="composite" presStyleCnt="0"/>
      <dgm:spPr/>
    </dgm:pt>
    <dgm:pt modelId="{32B3386B-F112-4A19-BAB1-1543B20E671B}" type="pres">
      <dgm:prSet presAssocID="{07407CD0-5721-404C-B415-6BFCC4B63F45}" presName="imgShp" presStyleLbl="fgImgPlace1" presStyleIdx="3" presStyleCnt="6" custLinFactNeighborX="-52982"/>
      <dgm:spPr>
        <a:xfrm>
          <a:off x="718824" y="3029817"/>
          <a:ext cx="777630" cy="777630"/>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dgm:spPr>
    </dgm:pt>
    <dgm:pt modelId="{7C8017AE-EF5F-4327-A15E-46BD49870355}" type="pres">
      <dgm:prSet presAssocID="{07407CD0-5721-404C-B415-6BFCC4B63F45}" presName="txShp" presStyleLbl="node1" presStyleIdx="3" presStyleCnt="6" custScaleX="124821" custScaleY="149877" custLinFactNeighborX="4822">
        <dgm:presLayoutVars>
          <dgm:bulletEnabled val="1"/>
        </dgm:presLayoutVars>
      </dgm:prSet>
      <dgm:spPr>
        <a:prstGeom prst="homePlate">
          <a:avLst/>
        </a:prstGeom>
      </dgm:spPr>
      <dgm:t>
        <a:bodyPr/>
        <a:lstStyle/>
        <a:p>
          <a:endParaRPr lang="zh-CN" altLang="en-US"/>
        </a:p>
      </dgm:t>
    </dgm:pt>
    <dgm:pt modelId="{96B92437-273F-4621-8FA6-DE2A5B23FAB0}" type="pres">
      <dgm:prSet presAssocID="{7A384796-1353-4214-9239-86D7AEDD90DD}" presName="spacing" presStyleCnt="0"/>
      <dgm:spPr/>
    </dgm:pt>
    <dgm:pt modelId="{F9622FCF-1747-42BB-80E7-1331437DBD30}" type="pres">
      <dgm:prSet presAssocID="{9907BD53-10E2-491A-B624-5DF3A8139456}" presName="composite" presStyleCnt="0"/>
      <dgm:spPr/>
    </dgm:pt>
    <dgm:pt modelId="{30022D23-F558-4B13-8FBE-F7CA8B406B00}" type="pres">
      <dgm:prSet presAssocID="{9907BD53-10E2-491A-B624-5DF3A8139456}" presName="imgShp" presStyleLbl="fgImgPlace1" presStyleIdx="4" presStyleCnt="6" custLinFactNeighborX="-52982"/>
      <dgm:spPr>
        <a:xfrm>
          <a:off x="718824" y="4039576"/>
          <a:ext cx="777630" cy="777630"/>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dgm:spPr>
    </dgm:pt>
    <dgm:pt modelId="{02DA4C1F-25A7-4077-88D9-7AAA7A2AE81C}" type="pres">
      <dgm:prSet presAssocID="{9907BD53-10E2-491A-B624-5DF3A8139456}" presName="txShp" presStyleLbl="node1" presStyleIdx="4" presStyleCnt="6" custScaleX="122279" custLinFactNeighborX="4822">
        <dgm:presLayoutVars>
          <dgm:bulletEnabled val="1"/>
        </dgm:presLayoutVars>
      </dgm:prSet>
      <dgm:spPr>
        <a:prstGeom prst="homePlate">
          <a:avLst/>
        </a:prstGeom>
      </dgm:spPr>
      <dgm:t>
        <a:bodyPr/>
        <a:lstStyle/>
        <a:p>
          <a:endParaRPr lang="zh-CN" altLang="en-US"/>
        </a:p>
      </dgm:t>
    </dgm:pt>
    <dgm:pt modelId="{F7D64E88-003B-4C1D-85BF-842C1526A65B}" type="pres">
      <dgm:prSet presAssocID="{42A61BDF-3700-4D9B-8EE0-DFD12BF50547}" presName="spacing" presStyleCnt="0"/>
      <dgm:spPr/>
    </dgm:pt>
    <dgm:pt modelId="{71E8DD4D-C363-4239-90DE-8BCADF856C41}" type="pres">
      <dgm:prSet presAssocID="{F8836DC0-39A6-47F0-9126-06FD8D59AF4A}" presName="composite" presStyleCnt="0"/>
      <dgm:spPr/>
    </dgm:pt>
    <dgm:pt modelId="{8CAB57A2-6263-4472-8E49-21E9F93F75F8}" type="pres">
      <dgm:prSet presAssocID="{F8836DC0-39A6-47F0-9126-06FD8D59AF4A}" presName="imgShp" presStyleLbl="fgImgPlace1" presStyleIdx="5" presStyleCnt="6" custLinFactNeighborX="-52982"/>
      <dgm:spPr>
        <a:xfrm>
          <a:off x="718824" y="5049334"/>
          <a:ext cx="777630" cy="777630"/>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dgm:spPr>
    </dgm:pt>
    <dgm:pt modelId="{4E43F850-9A74-4E83-8874-3FCCB4D300EA}" type="pres">
      <dgm:prSet presAssocID="{F8836DC0-39A6-47F0-9126-06FD8D59AF4A}" presName="txShp" presStyleLbl="node1" presStyleIdx="5" presStyleCnt="6" custScaleX="124821" custScaleY="163312" custLinFactNeighborX="4822">
        <dgm:presLayoutVars>
          <dgm:bulletEnabled val="1"/>
        </dgm:presLayoutVars>
      </dgm:prSet>
      <dgm:spPr>
        <a:prstGeom prst="homePlate">
          <a:avLst/>
        </a:prstGeom>
      </dgm:spPr>
      <dgm:t>
        <a:bodyPr/>
        <a:lstStyle/>
        <a:p>
          <a:endParaRPr lang="zh-CN" altLang="en-US"/>
        </a:p>
      </dgm:t>
    </dgm:pt>
  </dgm:ptLst>
  <dgm:cxnLst>
    <dgm:cxn modelId="{7FD12E45-3E5F-4EB9-95B2-3350B9F9E532}" srcId="{EE864B26-A22F-49FD-A851-840DA581AF7A}" destId="{9907BD53-10E2-491A-B624-5DF3A8139456}" srcOrd="4" destOrd="0" parTransId="{79DE6F9B-D940-4DB4-9E88-B495962B1AF8}" sibTransId="{42A61BDF-3700-4D9B-8EE0-DFD12BF50547}"/>
    <dgm:cxn modelId="{724DCF82-E44C-4010-A420-B740B6D4E9C0}" srcId="{EE864B26-A22F-49FD-A851-840DA581AF7A}" destId="{F8836DC0-39A6-47F0-9126-06FD8D59AF4A}" srcOrd="5" destOrd="0" parTransId="{4651B276-487A-46F4-805E-75A3DC2132EB}" sibTransId="{07052B70-11B8-482A-BC6E-9E2993A042B3}"/>
    <dgm:cxn modelId="{EDB78FDD-4587-4DB4-8404-5D15BBDB9538}" type="presOf" srcId="{F2800CD6-8D7F-4099-9410-A4D6A111E1C2}" destId="{B719E99C-3AC1-4965-A1C8-55D949545856}" srcOrd="0" destOrd="0" presId="urn:microsoft.com/office/officeart/2005/8/layout/vList3#1"/>
    <dgm:cxn modelId="{002497DF-C7AE-4484-ABD9-BC2FF1AC33E4}" srcId="{EE864B26-A22F-49FD-A851-840DA581AF7A}" destId="{6F22862E-1FA3-43B5-8D56-7E71976964EF}" srcOrd="0" destOrd="0" parTransId="{80823B4A-D51D-4934-89FA-9F283403A1C4}" sibTransId="{1FD81954-C2F6-4AD0-A5DB-538E48D827D7}"/>
    <dgm:cxn modelId="{8D05C971-4211-4C0D-844B-ED81BD0EA97C}" type="presOf" srcId="{EE864B26-A22F-49FD-A851-840DA581AF7A}" destId="{47154CD0-91F5-4889-99FF-0A3BDAF890C0}" srcOrd="0" destOrd="0" presId="urn:microsoft.com/office/officeart/2005/8/layout/vList3#1"/>
    <dgm:cxn modelId="{2E93D38B-F2F8-4F22-A6D5-F34EF77BEF5C}" type="presOf" srcId="{6F22862E-1FA3-43B5-8D56-7E71976964EF}" destId="{F0DB137C-9309-43EC-82A5-73717B42A484}" srcOrd="0" destOrd="0" presId="urn:microsoft.com/office/officeart/2005/8/layout/vList3#1"/>
    <dgm:cxn modelId="{AA80013A-201C-4B73-B220-126D8CA954C3}" srcId="{EE864B26-A22F-49FD-A851-840DA581AF7A}" destId="{271A00CD-E6A6-435A-83AC-3E43FBE288D7}" srcOrd="1" destOrd="0" parTransId="{03A0039C-62EE-4FAC-A1B7-9D9853D15ABA}" sibTransId="{91E63D35-9EBA-4ABC-9D2A-9C1AF4382436}"/>
    <dgm:cxn modelId="{1450529F-8E9F-42E9-BA8D-2B07F8D37DAD}" srcId="{EE864B26-A22F-49FD-A851-840DA581AF7A}" destId="{07407CD0-5721-404C-B415-6BFCC4B63F45}" srcOrd="3" destOrd="0" parTransId="{5C69CFC2-E255-44EB-9002-18BB776FED9C}" sibTransId="{7A384796-1353-4214-9239-86D7AEDD90DD}"/>
    <dgm:cxn modelId="{1CC52307-BA45-4758-8621-C94C0C66C078}" type="presOf" srcId="{07407CD0-5721-404C-B415-6BFCC4B63F45}" destId="{7C8017AE-EF5F-4327-A15E-46BD49870355}" srcOrd="0" destOrd="0" presId="urn:microsoft.com/office/officeart/2005/8/layout/vList3#1"/>
    <dgm:cxn modelId="{2062CF06-E3EA-4D2E-9FA0-73908A2EFBBF}" type="presOf" srcId="{271A00CD-E6A6-435A-83AC-3E43FBE288D7}" destId="{2677F563-7E5F-407F-B35D-4BF1785D5D19}" srcOrd="0" destOrd="0" presId="urn:microsoft.com/office/officeart/2005/8/layout/vList3#1"/>
    <dgm:cxn modelId="{61BC1307-6160-434E-9C1A-AFD236956B90}" type="presOf" srcId="{9907BD53-10E2-491A-B624-5DF3A8139456}" destId="{02DA4C1F-25A7-4077-88D9-7AAA7A2AE81C}" srcOrd="0" destOrd="0" presId="urn:microsoft.com/office/officeart/2005/8/layout/vList3#1"/>
    <dgm:cxn modelId="{9605D70B-9EBD-4972-A8BD-79E37470CDE6}" srcId="{EE864B26-A22F-49FD-A851-840DA581AF7A}" destId="{F2800CD6-8D7F-4099-9410-A4D6A111E1C2}" srcOrd="2" destOrd="0" parTransId="{4CA3D248-6FF7-4610-B7E4-9743B1CC6CAB}" sibTransId="{045185C4-2E03-4B76-91CC-01CA9DDC364D}"/>
    <dgm:cxn modelId="{F8A54A84-F8DD-4019-8B54-C13E8745F04F}" type="presOf" srcId="{F8836DC0-39A6-47F0-9126-06FD8D59AF4A}" destId="{4E43F850-9A74-4E83-8874-3FCCB4D300EA}" srcOrd="0" destOrd="0" presId="urn:microsoft.com/office/officeart/2005/8/layout/vList3#1"/>
    <dgm:cxn modelId="{8CAAA287-4F95-4552-90F5-303A347133F1}" type="presParOf" srcId="{47154CD0-91F5-4889-99FF-0A3BDAF890C0}" destId="{9C7789A9-9E38-4F04-87AD-B82C9EE1C239}" srcOrd="0" destOrd="0" presId="urn:microsoft.com/office/officeart/2005/8/layout/vList3#1"/>
    <dgm:cxn modelId="{7921FDD8-82C8-4A03-933B-96859936F616}" type="presParOf" srcId="{9C7789A9-9E38-4F04-87AD-B82C9EE1C239}" destId="{DAB81A99-FC2D-4FFB-BB09-FB35978BA88A}" srcOrd="0" destOrd="0" presId="urn:microsoft.com/office/officeart/2005/8/layout/vList3#1"/>
    <dgm:cxn modelId="{5A330281-D0C7-4BF8-BF02-D6FC40777267}" type="presParOf" srcId="{9C7789A9-9E38-4F04-87AD-B82C9EE1C239}" destId="{F0DB137C-9309-43EC-82A5-73717B42A484}" srcOrd="1" destOrd="0" presId="urn:microsoft.com/office/officeart/2005/8/layout/vList3#1"/>
    <dgm:cxn modelId="{C9027A15-8BD0-477D-B935-C78F24BBB7DA}" type="presParOf" srcId="{47154CD0-91F5-4889-99FF-0A3BDAF890C0}" destId="{0F2F2605-41C7-44F0-895D-6AEAD8310EC8}" srcOrd="1" destOrd="0" presId="urn:microsoft.com/office/officeart/2005/8/layout/vList3#1"/>
    <dgm:cxn modelId="{93093F8F-C319-47D4-A8A3-9E91761328C1}" type="presParOf" srcId="{47154CD0-91F5-4889-99FF-0A3BDAF890C0}" destId="{230A016F-C139-48A2-8602-67424C2BE69C}" srcOrd="2" destOrd="0" presId="urn:microsoft.com/office/officeart/2005/8/layout/vList3#1"/>
    <dgm:cxn modelId="{09DAF3BE-69A9-43D2-94C0-65A567071237}" type="presParOf" srcId="{230A016F-C139-48A2-8602-67424C2BE69C}" destId="{A40B7FDD-04B2-47DD-B3B9-4671A01D100B}" srcOrd="0" destOrd="0" presId="urn:microsoft.com/office/officeart/2005/8/layout/vList3#1"/>
    <dgm:cxn modelId="{B030ED5C-7699-4C3B-A1CA-2D43ACDE9137}" type="presParOf" srcId="{230A016F-C139-48A2-8602-67424C2BE69C}" destId="{2677F563-7E5F-407F-B35D-4BF1785D5D19}" srcOrd="1" destOrd="0" presId="urn:microsoft.com/office/officeart/2005/8/layout/vList3#1"/>
    <dgm:cxn modelId="{51A017AE-80C5-42A6-AEF4-EC15C96465C8}" type="presParOf" srcId="{47154CD0-91F5-4889-99FF-0A3BDAF890C0}" destId="{D07BB457-EDD2-4CC1-BA5D-37D11012D2D6}" srcOrd="3" destOrd="0" presId="urn:microsoft.com/office/officeart/2005/8/layout/vList3#1"/>
    <dgm:cxn modelId="{5A306104-0488-48BD-8754-91C3591EE903}" type="presParOf" srcId="{47154CD0-91F5-4889-99FF-0A3BDAF890C0}" destId="{A0893BF7-08BA-4018-8B55-147454512DB2}" srcOrd="4" destOrd="0" presId="urn:microsoft.com/office/officeart/2005/8/layout/vList3#1"/>
    <dgm:cxn modelId="{2C0F0777-5A4F-41C0-9232-4ACEA77FF547}" type="presParOf" srcId="{A0893BF7-08BA-4018-8B55-147454512DB2}" destId="{65946677-D2DE-4D2C-88F0-62A1C5DF614C}" srcOrd="0" destOrd="0" presId="urn:microsoft.com/office/officeart/2005/8/layout/vList3#1"/>
    <dgm:cxn modelId="{EA33A744-7594-4F08-9A7A-A6E06F9D882F}" type="presParOf" srcId="{A0893BF7-08BA-4018-8B55-147454512DB2}" destId="{B719E99C-3AC1-4965-A1C8-55D949545856}" srcOrd="1" destOrd="0" presId="urn:microsoft.com/office/officeart/2005/8/layout/vList3#1"/>
    <dgm:cxn modelId="{AE9B22CE-76B2-459F-A538-622E01C35BEB}" type="presParOf" srcId="{47154CD0-91F5-4889-99FF-0A3BDAF890C0}" destId="{3C13DDC3-6817-4B66-BE09-5C5366C8F992}" srcOrd="5" destOrd="0" presId="urn:microsoft.com/office/officeart/2005/8/layout/vList3#1"/>
    <dgm:cxn modelId="{A8C936A6-3C2D-421C-A656-EF384AFA9D00}" type="presParOf" srcId="{47154CD0-91F5-4889-99FF-0A3BDAF890C0}" destId="{1D664FC7-1BD8-462F-A79F-900C4F1A320F}" srcOrd="6" destOrd="0" presId="urn:microsoft.com/office/officeart/2005/8/layout/vList3#1"/>
    <dgm:cxn modelId="{B2B62ABB-4EC2-48ED-994F-CCD6C8145A8C}" type="presParOf" srcId="{1D664FC7-1BD8-462F-A79F-900C4F1A320F}" destId="{32B3386B-F112-4A19-BAB1-1543B20E671B}" srcOrd="0" destOrd="0" presId="urn:microsoft.com/office/officeart/2005/8/layout/vList3#1"/>
    <dgm:cxn modelId="{3D71641D-6AA0-48FC-909D-2BFACE908A2A}" type="presParOf" srcId="{1D664FC7-1BD8-462F-A79F-900C4F1A320F}" destId="{7C8017AE-EF5F-4327-A15E-46BD49870355}" srcOrd="1" destOrd="0" presId="urn:microsoft.com/office/officeart/2005/8/layout/vList3#1"/>
    <dgm:cxn modelId="{F56AFB14-695D-4EAA-BFB9-D1AE86339259}" type="presParOf" srcId="{47154CD0-91F5-4889-99FF-0A3BDAF890C0}" destId="{96B92437-273F-4621-8FA6-DE2A5B23FAB0}" srcOrd="7" destOrd="0" presId="urn:microsoft.com/office/officeart/2005/8/layout/vList3#1"/>
    <dgm:cxn modelId="{F68442EF-99F0-4563-B8F6-4558E412496F}" type="presParOf" srcId="{47154CD0-91F5-4889-99FF-0A3BDAF890C0}" destId="{F9622FCF-1747-42BB-80E7-1331437DBD30}" srcOrd="8" destOrd="0" presId="urn:microsoft.com/office/officeart/2005/8/layout/vList3#1"/>
    <dgm:cxn modelId="{5CE578A0-B16E-4BC3-AE69-F4630E2E327A}" type="presParOf" srcId="{F9622FCF-1747-42BB-80E7-1331437DBD30}" destId="{30022D23-F558-4B13-8FBE-F7CA8B406B00}" srcOrd="0" destOrd="0" presId="urn:microsoft.com/office/officeart/2005/8/layout/vList3#1"/>
    <dgm:cxn modelId="{96B6156E-7E7C-4179-8238-C3022EAB3458}" type="presParOf" srcId="{F9622FCF-1747-42BB-80E7-1331437DBD30}" destId="{02DA4C1F-25A7-4077-88D9-7AAA7A2AE81C}" srcOrd="1" destOrd="0" presId="urn:microsoft.com/office/officeart/2005/8/layout/vList3#1"/>
    <dgm:cxn modelId="{02E8C7C0-2EE6-4462-BC8C-E3F15D02E1D3}" type="presParOf" srcId="{47154CD0-91F5-4889-99FF-0A3BDAF890C0}" destId="{F7D64E88-003B-4C1D-85BF-842C1526A65B}" srcOrd="9" destOrd="0" presId="urn:microsoft.com/office/officeart/2005/8/layout/vList3#1"/>
    <dgm:cxn modelId="{B08A9255-5BD4-4B6E-8FF3-234F71961EF2}" type="presParOf" srcId="{47154CD0-91F5-4889-99FF-0A3BDAF890C0}" destId="{71E8DD4D-C363-4239-90DE-8BCADF856C41}" srcOrd="10" destOrd="0" presId="urn:microsoft.com/office/officeart/2005/8/layout/vList3#1"/>
    <dgm:cxn modelId="{F3D97B06-CA7E-440C-B69A-41A91B12381D}" type="presParOf" srcId="{71E8DD4D-C363-4239-90DE-8BCADF856C41}" destId="{8CAB57A2-6263-4472-8E49-21E9F93F75F8}" srcOrd="0" destOrd="0" presId="urn:microsoft.com/office/officeart/2005/8/layout/vList3#1"/>
    <dgm:cxn modelId="{7D94A358-2CDA-4F37-9D2C-90D47CF8550A}" type="presParOf" srcId="{71E8DD4D-C363-4239-90DE-8BCADF856C41}" destId="{4E43F850-9A74-4E83-8874-3FCCB4D300EA}"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CA8AEC-C5DE-4B3C-918F-5C8E71C77154}" type="doc">
      <dgm:prSet loTypeId="urn:microsoft.com/office/officeart/2005/8/layout/chevronAccent+Icon" loCatId="process" qsTypeId="urn:microsoft.com/office/officeart/2005/8/quickstyle/simple1" qsCatId="simple" csTypeId="urn:microsoft.com/office/officeart/2005/8/colors/colorful1#1" csCatId="colorful" phldr="1"/>
      <dgm:spPr/>
    </dgm:pt>
    <dgm:pt modelId="{2E899C88-65BF-46FD-98A7-26974949E84D}">
      <dgm:prSet phldrT="[文本]" custT="1"/>
      <dgm:spPr/>
      <dgm:t>
        <a:bodyPr/>
        <a:lstStyle/>
        <a:p>
          <a:pPr>
            <a:lnSpc>
              <a:spcPct val="100000"/>
            </a:lnSpc>
            <a:spcAft>
              <a:spcPts val="0"/>
            </a:spcAft>
          </a:pPr>
          <a:r>
            <a:rPr lang="en-US" altLang="zh-CN" sz="1600" b="1" baseline="0" dirty="0" smtClean="0"/>
            <a:t>Preparation 3 months</a:t>
          </a:r>
          <a:endParaRPr lang="zh-CN" altLang="en-US" sz="1600" b="1" dirty="0"/>
        </a:p>
      </dgm:t>
    </dgm:pt>
    <dgm:pt modelId="{7816A7AC-6EB7-4DF1-BEFB-087E5979AF30}" type="parTrans" cxnId="{4300DD76-5233-4763-89A0-F9415A7E314E}">
      <dgm:prSet/>
      <dgm:spPr/>
      <dgm:t>
        <a:bodyPr/>
        <a:lstStyle/>
        <a:p>
          <a:endParaRPr lang="zh-CN" altLang="en-US"/>
        </a:p>
      </dgm:t>
    </dgm:pt>
    <dgm:pt modelId="{A023D5C1-118A-4D14-AA32-0AADDC73869D}" type="sibTrans" cxnId="{4300DD76-5233-4763-89A0-F9415A7E314E}">
      <dgm:prSet/>
      <dgm:spPr/>
      <dgm:t>
        <a:bodyPr/>
        <a:lstStyle/>
        <a:p>
          <a:endParaRPr lang="zh-CN" altLang="en-US"/>
        </a:p>
      </dgm:t>
    </dgm:pt>
    <dgm:pt modelId="{D481FD7D-233A-4479-ABD3-C05D1BA80505}">
      <dgm:prSet phldrT="[文本]" custT="1"/>
      <dgm:spPr/>
      <dgm:t>
        <a:bodyPr/>
        <a:lstStyle/>
        <a:p>
          <a:pPr>
            <a:lnSpc>
              <a:spcPct val="100000"/>
            </a:lnSpc>
            <a:spcAft>
              <a:spcPts val="0"/>
            </a:spcAft>
          </a:pPr>
          <a:r>
            <a:rPr lang="en-US" altLang="zh-CN" sz="1600" b="1" dirty="0" smtClean="0"/>
            <a:t>Construction shafts 7 months</a:t>
          </a:r>
          <a:endParaRPr lang="zh-CN" altLang="en-US" sz="1600" b="1" dirty="0"/>
        </a:p>
      </dgm:t>
    </dgm:pt>
    <dgm:pt modelId="{944D57A2-8ED4-4B3E-8E4D-5A88A9D674ED}" type="parTrans" cxnId="{524F61F5-A5BE-4DFD-9D63-B77CB1B38EAD}">
      <dgm:prSet/>
      <dgm:spPr/>
      <dgm:t>
        <a:bodyPr/>
        <a:lstStyle/>
        <a:p>
          <a:endParaRPr lang="zh-CN" altLang="en-US"/>
        </a:p>
      </dgm:t>
    </dgm:pt>
    <dgm:pt modelId="{5DA053B6-6BAF-4ED4-BB39-92FADBE77688}" type="sibTrans" cxnId="{524F61F5-A5BE-4DFD-9D63-B77CB1B38EAD}">
      <dgm:prSet/>
      <dgm:spPr/>
      <dgm:t>
        <a:bodyPr/>
        <a:lstStyle/>
        <a:p>
          <a:endParaRPr lang="zh-CN" altLang="en-US"/>
        </a:p>
      </dgm:t>
    </dgm:pt>
    <dgm:pt modelId="{461B5F3C-FCA0-49E7-BEA0-37DCE13CF090}">
      <dgm:prSet phldrT="[文本]" custT="1"/>
      <dgm:spPr/>
      <dgm:t>
        <a:bodyPr/>
        <a:lstStyle/>
        <a:p>
          <a:pPr>
            <a:lnSpc>
              <a:spcPct val="100000"/>
            </a:lnSpc>
            <a:spcAft>
              <a:spcPts val="0"/>
            </a:spcAft>
          </a:pPr>
          <a:r>
            <a:rPr lang="en-US" altLang="zh-CN" sz="1400" b="1" baseline="0" dirty="0" smtClean="0"/>
            <a:t>Main tunnel excavation </a:t>
          </a:r>
          <a:r>
            <a:rPr lang="en-US" altLang="en-US" sz="1400" b="1" dirty="0" smtClean="0"/>
            <a:t>30 months</a:t>
          </a:r>
          <a:endParaRPr lang="zh-CN" altLang="en-US" sz="1400" b="1" dirty="0"/>
        </a:p>
      </dgm:t>
    </dgm:pt>
    <dgm:pt modelId="{95FAC22C-522D-4D8E-84C1-70A6BF4D0693}" type="parTrans" cxnId="{00C26904-32AA-41C0-95F2-FD459DDB9952}">
      <dgm:prSet/>
      <dgm:spPr/>
      <dgm:t>
        <a:bodyPr/>
        <a:lstStyle/>
        <a:p>
          <a:endParaRPr lang="zh-CN" altLang="en-US"/>
        </a:p>
      </dgm:t>
    </dgm:pt>
    <dgm:pt modelId="{27B7130D-74FB-4F0D-8CF9-0C6D389713AF}" type="sibTrans" cxnId="{00C26904-32AA-41C0-95F2-FD459DDB9952}">
      <dgm:prSet/>
      <dgm:spPr/>
      <dgm:t>
        <a:bodyPr/>
        <a:lstStyle/>
        <a:p>
          <a:endParaRPr lang="zh-CN" altLang="en-US"/>
        </a:p>
      </dgm:t>
    </dgm:pt>
    <dgm:pt modelId="{4C5AEEA8-37E8-499F-B1EB-67D2B22CAA03}">
      <dgm:prSet phldrT="[文本]" custT="1"/>
      <dgm:spPr/>
      <dgm:t>
        <a:bodyPr/>
        <a:lstStyle/>
        <a:p>
          <a:pPr>
            <a:lnSpc>
              <a:spcPct val="100000"/>
            </a:lnSpc>
            <a:spcAft>
              <a:spcPts val="0"/>
            </a:spcAft>
          </a:pPr>
          <a:r>
            <a:rPr lang="en-US" altLang="zh-CN" sz="1400" b="1" baseline="0" dirty="0" smtClean="0"/>
            <a:t>Tunnel lining  &amp; water prevention </a:t>
          </a:r>
          <a:r>
            <a:rPr lang="en-US" altLang="en-US" sz="1400" b="1" dirty="0" smtClean="0"/>
            <a:t>12 months</a:t>
          </a:r>
          <a:endParaRPr lang="zh-CN" altLang="en-US" sz="1400" b="1" dirty="0"/>
        </a:p>
      </dgm:t>
    </dgm:pt>
    <dgm:pt modelId="{0D6D0E00-3843-475D-B44B-03C088FD7212}" type="parTrans" cxnId="{717437E7-B843-4128-B138-5C24F4B31FA0}">
      <dgm:prSet/>
      <dgm:spPr/>
      <dgm:t>
        <a:bodyPr/>
        <a:lstStyle/>
        <a:p>
          <a:endParaRPr lang="zh-CN" altLang="en-US"/>
        </a:p>
      </dgm:t>
    </dgm:pt>
    <dgm:pt modelId="{4D01A305-62DF-4C87-85DF-E32E773C5D70}" type="sibTrans" cxnId="{717437E7-B843-4128-B138-5C24F4B31FA0}">
      <dgm:prSet/>
      <dgm:spPr/>
      <dgm:t>
        <a:bodyPr/>
        <a:lstStyle/>
        <a:p>
          <a:endParaRPr lang="zh-CN" altLang="en-US"/>
        </a:p>
      </dgm:t>
    </dgm:pt>
    <dgm:pt modelId="{BC5E047E-0FEB-466A-80DE-2788AD099EA9}">
      <dgm:prSet phldrT="[文本]" custT="1"/>
      <dgm:spPr/>
      <dgm:t>
        <a:bodyPr/>
        <a:lstStyle/>
        <a:p>
          <a:pPr>
            <a:lnSpc>
              <a:spcPct val="100000"/>
            </a:lnSpc>
            <a:spcAft>
              <a:spcPts val="0"/>
            </a:spcAft>
          </a:pPr>
          <a:r>
            <a:rPr lang="en-US" altLang="zh-CN" sz="1400" b="1" baseline="0" dirty="0" smtClean="0"/>
            <a:t>Ventilation installation in shafts </a:t>
          </a:r>
          <a:r>
            <a:rPr lang="en-US" altLang="en-US" sz="1400" b="1" dirty="0" smtClean="0"/>
            <a:t>3 months</a:t>
          </a:r>
          <a:endParaRPr lang="zh-CN" altLang="en-US" sz="1400" b="1" dirty="0"/>
        </a:p>
      </dgm:t>
    </dgm:pt>
    <dgm:pt modelId="{1A8533A0-A0B6-4202-AB29-4A076F752BCF}" type="parTrans" cxnId="{F9B0F14C-C109-438E-BCF4-1894D21D4DB2}">
      <dgm:prSet/>
      <dgm:spPr/>
      <dgm:t>
        <a:bodyPr/>
        <a:lstStyle/>
        <a:p>
          <a:endParaRPr lang="zh-CN" altLang="en-US"/>
        </a:p>
      </dgm:t>
    </dgm:pt>
    <dgm:pt modelId="{96124506-FF96-4CBF-B636-7961D2D7EDA7}" type="sibTrans" cxnId="{F9B0F14C-C109-438E-BCF4-1894D21D4DB2}">
      <dgm:prSet/>
      <dgm:spPr/>
      <dgm:t>
        <a:bodyPr/>
        <a:lstStyle/>
        <a:p>
          <a:endParaRPr lang="zh-CN" altLang="en-US"/>
        </a:p>
      </dgm:t>
    </dgm:pt>
    <dgm:pt modelId="{5CCAE516-A465-4276-A3D4-F5562231ECEF}">
      <dgm:prSet phldrT="[文本]"/>
      <dgm:spPr/>
      <dgm:t>
        <a:bodyPr/>
        <a:lstStyle/>
        <a:p>
          <a:pPr>
            <a:lnSpc>
              <a:spcPct val="100000"/>
            </a:lnSpc>
            <a:spcAft>
              <a:spcPts val="0"/>
            </a:spcAft>
          </a:pPr>
          <a:r>
            <a:rPr lang="en-US" altLang="zh-CN" b="1" baseline="0" dirty="0" smtClean="0"/>
            <a:t>Completion work </a:t>
          </a:r>
          <a:r>
            <a:rPr lang="en-US" altLang="en-US" b="1" dirty="0" smtClean="0"/>
            <a:t>3 months</a:t>
          </a:r>
          <a:endParaRPr lang="zh-CN" altLang="en-US" b="1" dirty="0"/>
        </a:p>
      </dgm:t>
    </dgm:pt>
    <dgm:pt modelId="{D8C1B9B5-0E77-45A6-98AB-FF03B2E058F5}" type="parTrans" cxnId="{53065C57-3E09-49E2-A542-8B42C48257E1}">
      <dgm:prSet/>
      <dgm:spPr/>
      <dgm:t>
        <a:bodyPr/>
        <a:lstStyle/>
        <a:p>
          <a:endParaRPr lang="zh-CN" altLang="en-US"/>
        </a:p>
      </dgm:t>
    </dgm:pt>
    <dgm:pt modelId="{7E3FAD65-C5C5-4745-8548-007898F21FD3}" type="sibTrans" cxnId="{53065C57-3E09-49E2-A542-8B42C48257E1}">
      <dgm:prSet/>
      <dgm:spPr/>
      <dgm:t>
        <a:bodyPr/>
        <a:lstStyle/>
        <a:p>
          <a:endParaRPr lang="zh-CN" altLang="en-US"/>
        </a:p>
      </dgm:t>
    </dgm:pt>
    <dgm:pt modelId="{EFFB8573-8F1F-43AC-9D66-75E7507FA4D1}" type="pres">
      <dgm:prSet presAssocID="{DACA8AEC-C5DE-4B3C-918F-5C8E71C77154}" presName="Name0" presStyleCnt="0">
        <dgm:presLayoutVars>
          <dgm:dir/>
          <dgm:resizeHandles val="exact"/>
        </dgm:presLayoutVars>
      </dgm:prSet>
      <dgm:spPr/>
    </dgm:pt>
    <dgm:pt modelId="{61E6E9F2-E229-4BD2-97BE-D368215B8ACB}" type="pres">
      <dgm:prSet presAssocID="{2E899C88-65BF-46FD-98A7-26974949E84D}" presName="composite" presStyleCnt="0"/>
      <dgm:spPr/>
    </dgm:pt>
    <dgm:pt modelId="{C96A4DD7-D0F9-415F-8E06-10FF205A8732}" type="pres">
      <dgm:prSet presAssocID="{2E899C88-65BF-46FD-98A7-26974949E84D}" presName="bgChev" presStyleLbl="node1" presStyleIdx="0" presStyleCnt="6"/>
      <dgm:spPr/>
    </dgm:pt>
    <dgm:pt modelId="{F30FCC02-3A9D-47D1-8C19-E51AE2B46CC8}" type="pres">
      <dgm:prSet presAssocID="{2E899C88-65BF-46FD-98A7-26974949E84D}" presName="txNode" presStyleLbl="fgAcc1" presStyleIdx="0" presStyleCnt="6" custScaleX="134625" custScaleY="215315" custLinFactNeighborY="57555">
        <dgm:presLayoutVars>
          <dgm:bulletEnabled val="1"/>
        </dgm:presLayoutVars>
      </dgm:prSet>
      <dgm:spPr/>
      <dgm:t>
        <a:bodyPr/>
        <a:lstStyle/>
        <a:p>
          <a:endParaRPr lang="zh-CN" altLang="en-US"/>
        </a:p>
      </dgm:t>
    </dgm:pt>
    <dgm:pt modelId="{96521A16-D6A6-44C0-8381-5248D6714939}" type="pres">
      <dgm:prSet presAssocID="{A023D5C1-118A-4D14-AA32-0AADDC73869D}" presName="compositeSpace" presStyleCnt="0"/>
      <dgm:spPr/>
    </dgm:pt>
    <dgm:pt modelId="{13537E77-32A7-4D57-91BE-1791EF8E262B}" type="pres">
      <dgm:prSet presAssocID="{D481FD7D-233A-4479-ABD3-C05D1BA80505}" presName="composite" presStyleCnt="0"/>
      <dgm:spPr/>
    </dgm:pt>
    <dgm:pt modelId="{95AAD50A-1EA9-405C-AA85-24A681151181}" type="pres">
      <dgm:prSet presAssocID="{D481FD7D-233A-4479-ABD3-C05D1BA80505}" presName="bgChev" presStyleLbl="node1" presStyleIdx="1" presStyleCnt="6"/>
      <dgm:spPr/>
    </dgm:pt>
    <dgm:pt modelId="{47A6EB5B-2599-49DC-867D-B312E083B423}" type="pres">
      <dgm:prSet presAssocID="{D481FD7D-233A-4479-ABD3-C05D1BA80505}" presName="txNode" presStyleLbl="fgAcc1" presStyleIdx="1" presStyleCnt="6" custScaleX="116648" custScaleY="215315" custLinFactNeighborY="57555">
        <dgm:presLayoutVars>
          <dgm:bulletEnabled val="1"/>
        </dgm:presLayoutVars>
      </dgm:prSet>
      <dgm:spPr/>
      <dgm:t>
        <a:bodyPr/>
        <a:lstStyle/>
        <a:p>
          <a:endParaRPr lang="zh-CN" altLang="en-US"/>
        </a:p>
      </dgm:t>
    </dgm:pt>
    <dgm:pt modelId="{84848D30-D98D-4B79-87FC-17EB2F34F4F0}" type="pres">
      <dgm:prSet presAssocID="{5DA053B6-6BAF-4ED4-BB39-92FADBE77688}" presName="compositeSpace" presStyleCnt="0"/>
      <dgm:spPr/>
    </dgm:pt>
    <dgm:pt modelId="{C8421539-F216-4C54-B685-F41B539EB405}" type="pres">
      <dgm:prSet presAssocID="{461B5F3C-FCA0-49E7-BEA0-37DCE13CF090}" presName="composite" presStyleCnt="0"/>
      <dgm:spPr/>
    </dgm:pt>
    <dgm:pt modelId="{86A9365B-8421-4DE1-BBF0-5E968F8096C6}" type="pres">
      <dgm:prSet presAssocID="{461B5F3C-FCA0-49E7-BEA0-37DCE13CF090}" presName="bgChev" presStyleLbl="node1" presStyleIdx="2" presStyleCnt="6"/>
      <dgm:spPr/>
    </dgm:pt>
    <dgm:pt modelId="{935AC200-F4ED-4847-84FE-A85998001C5E}" type="pres">
      <dgm:prSet presAssocID="{461B5F3C-FCA0-49E7-BEA0-37DCE13CF090}" presName="txNode" presStyleLbl="fgAcc1" presStyleIdx="2" presStyleCnt="6" custScaleX="116648" custScaleY="215315" custLinFactNeighborY="57555">
        <dgm:presLayoutVars>
          <dgm:bulletEnabled val="1"/>
        </dgm:presLayoutVars>
      </dgm:prSet>
      <dgm:spPr/>
      <dgm:t>
        <a:bodyPr/>
        <a:lstStyle/>
        <a:p>
          <a:endParaRPr lang="zh-CN" altLang="en-US"/>
        </a:p>
      </dgm:t>
    </dgm:pt>
    <dgm:pt modelId="{67EA91F1-334B-4270-B6BA-0071373BAA29}" type="pres">
      <dgm:prSet presAssocID="{27B7130D-74FB-4F0D-8CF9-0C6D389713AF}" presName="compositeSpace" presStyleCnt="0"/>
      <dgm:spPr/>
    </dgm:pt>
    <dgm:pt modelId="{C935A813-BF23-416B-AD70-8658AB4B6AFD}" type="pres">
      <dgm:prSet presAssocID="{4C5AEEA8-37E8-499F-B1EB-67D2B22CAA03}" presName="composite" presStyleCnt="0"/>
      <dgm:spPr/>
    </dgm:pt>
    <dgm:pt modelId="{420CF175-1A5D-48C7-8D16-B92A0DD8C5C8}" type="pres">
      <dgm:prSet presAssocID="{4C5AEEA8-37E8-499F-B1EB-67D2B22CAA03}" presName="bgChev" presStyleLbl="node1" presStyleIdx="3" presStyleCnt="6"/>
      <dgm:spPr/>
    </dgm:pt>
    <dgm:pt modelId="{2248866C-58B0-4A1A-B1C5-11AD45273ED1}" type="pres">
      <dgm:prSet presAssocID="{4C5AEEA8-37E8-499F-B1EB-67D2B22CAA03}" presName="txNode" presStyleLbl="fgAcc1" presStyleIdx="3" presStyleCnt="6" custScaleX="116648" custScaleY="215315" custLinFactNeighborY="57555">
        <dgm:presLayoutVars>
          <dgm:bulletEnabled val="1"/>
        </dgm:presLayoutVars>
      </dgm:prSet>
      <dgm:spPr/>
      <dgm:t>
        <a:bodyPr/>
        <a:lstStyle/>
        <a:p>
          <a:endParaRPr lang="zh-CN" altLang="en-US"/>
        </a:p>
      </dgm:t>
    </dgm:pt>
    <dgm:pt modelId="{1C7E4ED2-E437-4CEA-9A87-B6F2ACF30066}" type="pres">
      <dgm:prSet presAssocID="{4D01A305-62DF-4C87-85DF-E32E773C5D70}" presName="compositeSpace" presStyleCnt="0"/>
      <dgm:spPr/>
    </dgm:pt>
    <dgm:pt modelId="{686D185F-4230-49FF-B77E-974BC0D70B04}" type="pres">
      <dgm:prSet presAssocID="{BC5E047E-0FEB-466A-80DE-2788AD099EA9}" presName="composite" presStyleCnt="0"/>
      <dgm:spPr/>
    </dgm:pt>
    <dgm:pt modelId="{6E1255F0-4F81-41E1-85DD-671F9EADB4B6}" type="pres">
      <dgm:prSet presAssocID="{BC5E047E-0FEB-466A-80DE-2788AD099EA9}" presName="bgChev" presStyleLbl="node1" presStyleIdx="4" presStyleCnt="6"/>
      <dgm:spPr/>
    </dgm:pt>
    <dgm:pt modelId="{BA1A1A07-9D6D-4F89-993E-7523DD1698AB}" type="pres">
      <dgm:prSet presAssocID="{BC5E047E-0FEB-466A-80DE-2788AD099EA9}" presName="txNode" presStyleLbl="fgAcc1" presStyleIdx="4" presStyleCnt="6" custScaleX="116648" custScaleY="215315" custLinFactNeighborY="57555">
        <dgm:presLayoutVars>
          <dgm:bulletEnabled val="1"/>
        </dgm:presLayoutVars>
      </dgm:prSet>
      <dgm:spPr/>
      <dgm:t>
        <a:bodyPr/>
        <a:lstStyle/>
        <a:p>
          <a:endParaRPr lang="zh-CN" altLang="en-US"/>
        </a:p>
      </dgm:t>
    </dgm:pt>
    <dgm:pt modelId="{A84E3714-4B73-4509-AEE1-3C3C50DB960A}" type="pres">
      <dgm:prSet presAssocID="{96124506-FF96-4CBF-B636-7961D2D7EDA7}" presName="compositeSpace" presStyleCnt="0"/>
      <dgm:spPr/>
    </dgm:pt>
    <dgm:pt modelId="{4110646C-8E9C-473C-ABE1-B2B5158F10E5}" type="pres">
      <dgm:prSet presAssocID="{5CCAE516-A465-4276-A3D4-F5562231ECEF}" presName="composite" presStyleCnt="0"/>
      <dgm:spPr/>
    </dgm:pt>
    <dgm:pt modelId="{D1535113-D748-4F7B-90BA-69446B5FB91B}" type="pres">
      <dgm:prSet presAssocID="{5CCAE516-A465-4276-A3D4-F5562231ECEF}" presName="bgChev" presStyleLbl="node1" presStyleIdx="5" presStyleCnt="6"/>
      <dgm:spPr/>
    </dgm:pt>
    <dgm:pt modelId="{52063854-0267-4E8E-AB26-BE82F0A24763}" type="pres">
      <dgm:prSet presAssocID="{5CCAE516-A465-4276-A3D4-F5562231ECEF}" presName="txNode" presStyleLbl="fgAcc1" presStyleIdx="5" presStyleCnt="6" custScaleX="116648" custScaleY="215315" custLinFactNeighborY="57555">
        <dgm:presLayoutVars>
          <dgm:bulletEnabled val="1"/>
        </dgm:presLayoutVars>
      </dgm:prSet>
      <dgm:spPr/>
      <dgm:t>
        <a:bodyPr/>
        <a:lstStyle/>
        <a:p>
          <a:endParaRPr lang="zh-CN" altLang="en-US"/>
        </a:p>
      </dgm:t>
    </dgm:pt>
  </dgm:ptLst>
  <dgm:cxnLst>
    <dgm:cxn modelId="{4300DD76-5233-4763-89A0-F9415A7E314E}" srcId="{DACA8AEC-C5DE-4B3C-918F-5C8E71C77154}" destId="{2E899C88-65BF-46FD-98A7-26974949E84D}" srcOrd="0" destOrd="0" parTransId="{7816A7AC-6EB7-4DF1-BEFB-087E5979AF30}" sibTransId="{A023D5C1-118A-4D14-AA32-0AADDC73869D}"/>
    <dgm:cxn modelId="{2252B07F-3D8D-4DAC-A5B7-E9C5BF0C64BA}" type="presOf" srcId="{DACA8AEC-C5DE-4B3C-918F-5C8E71C77154}" destId="{EFFB8573-8F1F-43AC-9D66-75E7507FA4D1}" srcOrd="0" destOrd="0" presId="urn:microsoft.com/office/officeart/2005/8/layout/chevronAccent+Icon"/>
    <dgm:cxn modelId="{8022A08C-B777-40C2-BA2D-FF553ECB4B4C}" type="presOf" srcId="{2E899C88-65BF-46FD-98A7-26974949E84D}" destId="{F30FCC02-3A9D-47D1-8C19-E51AE2B46CC8}" srcOrd="0" destOrd="0" presId="urn:microsoft.com/office/officeart/2005/8/layout/chevronAccent+Icon"/>
    <dgm:cxn modelId="{00C26904-32AA-41C0-95F2-FD459DDB9952}" srcId="{DACA8AEC-C5DE-4B3C-918F-5C8E71C77154}" destId="{461B5F3C-FCA0-49E7-BEA0-37DCE13CF090}" srcOrd="2" destOrd="0" parTransId="{95FAC22C-522D-4D8E-84C1-70A6BF4D0693}" sibTransId="{27B7130D-74FB-4F0D-8CF9-0C6D389713AF}"/>
    <dgm:cxn modelId="{524F61F5-A5BE-4DFD-9D63-B77CB1B38EAD}" srcId="{DACA8AEC-C5DE-4B3C-918F-5C8E71C77154}" destId="{D481FD7D-233A-4479-ABD3-C05D1BA80505}" srcOrd="1" destOrd="0" parTransId="{944D57A2-8ED4-4B3E-8E4D-5A88A9D674ED}" sibTransId="{5DA053B6-6BAF-4ED4-BB39-92FADBE77688}"/>
    <dgm:cxn modelId="{74215E5F-A9D2-48CD-9E24-DEE4946D5D27}" type="presOf" srcId="{4C5AEEA8-37E8-499F-B1EB-67D2B22CAA03}" destId="{2248866C-58B0-4A1A-B1C5-11AD45273ED1}" srcOrd="0" destOrd="0" presId="urn:microsoft.com/office/officeart/2005/8/layout/chevronAccent+Icon"/>
    <dgm:cxn modelId="{8777273B-4EDC-4F02-ADBE-3D47A4B2E5CD}" type="presOf" srcId="{461B5F3C-FCA0-49E7-BEA0-37DCE13CF090}" destId="{935AC200-F4ED-4847-84FE-A85998001C5E}" srcOrd="0" destOrd="0" presId="urn:microsoft.com/office/officeart/2005/8/layout/chevronAccent+Icon"/>
    <dgm:cxn modelId="{7A876F4E-84EF-4D9C-BFDD-210B4327ABEB}" type="presOf" srcId="{D481FD7D-233A-4479-ABD3-C05D1BA80505}" destId="{47A6EB5B-2599-49DC-867D-B312E083B423}" srcOrd="0" destOrd="0" presId="urn:microsoft.com/office/officeart/2005/8/layout/chevronAccent+Icon"/>
    <dgm:cxn modelId="{50962A93-B3D9-4464-AD64-B58AE6205147}" type="presOf" srcId="{5CCAE516-A465-4276-A3D4-F5562231ECEF}" destId="{52063854-0267-4E8E-AB26-BE82F0A24763}" srcOrd="0" destOrd="0" presId="urn:microsoft.com/office/officeart/2005/8/layout/chevronAccent+Icon"/>
    <dgm:cxn modelId="{717437E7-B843-4128-B138-5C24F4B31FA0}" srcId="{DACA8AEC-C5DE-4B3C-918F-5C8E71C77154}" destId="{4C5AEEA8-37E8-499F-B1EB-67D2B22CAA03}" srcOrd="3" destOrd="0" parTransId="{0D6D0E00-3843-475D-B44B-03C088FD7212}" sibTransId="{4D01A305-62DF-4C87-85DF-E32E773C5D70}"/>
    <dgm:cxn modelId="{F9B0F14C-C109-438E-BCF4-1894D21D4DB2}" srcId="{DACA8AEC-C5DE-4B3C-918F-5C8E71C77154}" destId="{BC5E047E-0FEB-466A-80DE-2788AD099EA9}" srcOrd="4" destOrd="0" parTransId="{1A8533A0-A0B6-4202-AB29-4A076F752BCF}" sibTransId="{96124506-FF96-4CBF-B636-7961D2D7EDA7}"/>
    <dgm:cxn modelId="{EBB73425-01B5-4E32-838C-10BD9391CFDC}" type="presOf" srcId="{BC5E047E-0FEB-466A-80DE-2788AD099EA9}" destId="{BA1A1A07-9D6D-4F89-993E-7523DD1698AB}" srcOrd="0" destOrd="0" presId="urn:microsoft.com/office/officeart/2005/8/layout/chevronAccent+Icon"/>
    <dgm:cxn modelId="{53065C57-3E09-49E2-A542-8B42C48257E1}" srcId="{DACA8AEC-C5DE-4B3C-918F-5C8E71C77154}" destId="{5CCAE516-A465-4276-A3D4-F5562231ECEF}" srcOrd="5" destOrd="0" parTransId="{D8C1B9B5-0E77-45A6-98AB-FF03B2E058F5}" sibTransId="{7E3FAD65-C5C5-4745-8548-007898F21FD3}"/>
    <dgm:cxn modelId="{8D01A9C4-7BBC-48B9-8C08-137BD3460991}" type="presParOf" srcId="{EFFB8573-8F1F-43AC-9D66-75E7507FA4D1}" destId="{61E6E9F2-E229-4BD2-97BE-D368215B8ACB}" srcOrd="0" destOrd="0" presId="urn:microsoft.com/office/officeart/2005/8/layout/chevronAccent+Icon"/>
    <dgm:cxn modelId="{E5060465-CCF7-40CA-B9AE-AB7BA6D16D20}" type="presParOf" srcId="{61E6E9F2-E229-4BD2-97BE-D368215B8ACB}" destId="{C96A4DD7-D0F9-415F-8E06-10FF205A8732}" srcOrd="0" destOrd="0" presId="urn:microsoft.com/office/officeart/2005/8/layout/chevronAccent+Icon"/>
    <dgm:cxn modelId="{6DF312FB-B08E-433A-9DEE-4E4C62815B88}" type="presParOf" srcId="{61E6E9F2-E229-4BD2-97BE-D368215B8ACB}" destId="{F30FCC02-3A9D-47D1-8C19-E51AE2B46CC8}" srcOrd="1" destOrd="0" presId="urn:microsoft.com/office/officeart/2005/8/layout/chevronAccent+Icon"/>
    <dgm:cxn modelId="{09074F53-AAB0-42AB-B365-0477F56B8E55}" type="presParOf" srcId="{EFFB8573-8F1F-43AC-9D66-75E7507FA4D1}" destId="{96521A16-D6A6-44C0-8381-5248D6714939}" srcOrd="1" destOrd="0" presId="urn:microsoft.com/office/officeart/2005/8/layout/chevronAccent+Icon"/>
    <dgm:cxn modelId="{3EC56AD0-47EC-4D2C-946B-CA0C993449A7}" type="presParOf" srcId="{EFFB8573-8F1F-43AC-9D66-75E7507FA4D1}" destId="{13537E77-32A7-4D57-91BE-1791EF8E262B}" srcOrd="2" destOrd="0" presId="urn:microsoft.com/office/officeart/2005/8/layout/chevronAccent+Icon"/>
    <dgm:cxn modelId="{6660510D-8CE8-4AAD-9FF7-40ED8CAAA0DF}" type="presParOf" srcId="{13537E77-32A7-4D57-91BE-1791EF8E262B}" destId="{95AAD50A-1EA9-405C-AA85-24A681151181}" srcOrd="0" destOrd="0" presId="urn:microsoft.com/office/officeart/2005/8/layout/chevronAccent+Icon"/>
    <dgm:cxn modelId="{85765624-6B36-4080-8A2D-49B92D39E326}" type="presParOf" srcId="{13537E77-32A7-4D57-91BE-1791EF8E262B}" destId="{47A6EB5B-2599-49DC-867D-B312E083B423}" srcOrd="1" destOrd="0" presId="urn:microsoft.com/office/officeart/2005/8/layout/chevronAccent+Icon"/>
    <dgm:cxn modelId="{7C8D25CA-3B33-4D0D-816D-08326F909AF6}" type="presParOf" srcId="{EFFB8573-8F1F-43AC-9D66-75E7507FA4D1}" destId="{84848D30-D98D-4B79-87FC-17EB2F34F4F0}" srcOrd="3" destOrd="0" presId="urn:microsoft.com/office/officeart/2005/8/layout/chevronAccent+Icon"/>
    <dgm:cxn modelId="{3C57FEF5-9CCD-4352-A037-55AF063A69AC}" type="presParOf" srcId="{EFFB8573-8F1F-43AC-9D66-75E7507FA4D1}" destId="{C8421539-F216-4C54-B685-F41B539EB405}" srcOrd="4" destOrd="0" presId="urn:microsoft.com/office/officeart/2005/8/layout/chevronAccent+Icon"/>
    <dgm:cxn modelId="{4647BEEE-8E61-4DF9-BA15-D7707E20ACF3}" type="presParOf" srcId="{C8421539-F216-4C54-B685-F41B539EB405}" destId="{86A9365B-8421-4DE1-BBF0-5E968F8096C6}" srcOrd="0" destOrd="0" presId="urn:microsoft.com/office/officeart/2005/8/layout/chevronAccent+Icon"/>
    <dgm:cxn modelId="{FE36F880-1476-4CAD-A006-83251515F64F}" type="presParOf" srcId="{C8421539-F216-4C54-B685-F41B539EB405}" destId="{935AC200-F4ED-4847-84FE-A85998001C5E}" srcOrd="1" destOrd="0" presId="urn:microsoft.com/office/officeart/2005/8/layout/chevronAccent+Icon"/>
    <dgm:cxn modelId="{2DB824A3-7EE2-45B2-B594-E0902AF4DD00}" type="presParOf" srcId="{EFFB8573-8F1F-43AC-9D66-75E7507FA4D1}" destId="{67EA91F1-334B-4270-B6BA-0071373BAA29}" srcOrd="5" destOrd="0" presId="urn:microsoft.com/office/officeart/2005/8/layout/chevronAccent+Icon"/>
    <dgm:cxn modelId="{7C052E67-B6E1-4424-BDC1-088F49744363}" type="presParOf" srcId="{EFFB8573-8F1F-43AC-9D66-75E7507FA4D1}" destId="{C935A813-BF23-416B-AD70-8658AB4B6AFD}" srcOrd="6" destOrd="0" presId="urn:microsoft.com/office/officeart/2005/8/layout/chevronAccent+Icon"/>
    <dgm:cxn modelId="{0C4AB444-ACEB-43E7-A0DC-A211A26BC6B1}" type="presParOf" srcId="{C935A813-BF23-416B-AD70-8658AB4B6AFD}" destId="{420CF175-1A5D-48C7-8D16-B92A0DD8C5C8}" srcOrd="0" destOrd="0" presId="urn:microsoft.com/office/officeart/2005/8/layout/chevronAccent+Icon"/>
    <dgm:cxn modelId="{83CC5C18-21F0-4867-B770-5D381A66FB37}" type="presParOf" srcId="{C935A813-BF23-416B-AD70-8658AB4B6AFD}" destId="{2248866C-58B0-4A1A-B1C5-11AD45273ED1}" srcOrd="1" destOrd="0" presId="urn:microsoft.com/office/officeart/2005/8/layout/chevronAccent+Icon"/>
    <dgm:cxn modelId="{9F41A5C4-127E-4151-B388-1B54D0EE51C2}" type="presParOf" srcId="{EFFB8573-8F1F-43AC-9D66-75E7507FA4D1}" destId="{1C7E4ED2-E437-4CEA-9A87-B6F2ACF30066}" srcOrd="7" destOrd="0" presId="urn:microsoft.com/office/officeart/2005/8/layout/chevronAccent+Icon"/>
    <dgm:cxn modelId="{9E7F8D0C-FE31-44B7-AF04-5F2F5748AB83}" type="presParOf" srcId="{EFFB8573-8F1F-43AC-9D66-75E7507FA4D1}" destId="{686D185F-4230-49FF-B77E-974BC0D70B04}" srcOrd="8" destOrd="0" presId="urn:microsoft.com/office/officeart/2005/8/layout/chevronAccent+Icon"/>
    <dgm:cxn modelId="{2B701265-6FF1-4EEE-ACD4-D2CD320505E3}" type="presParOf" srcId="{686D185F-4230-49FF-B77E-974BC0D70B04}" destId="{6E1255F0-4F81-41E1-85DD-671F9EADB4B6}" srcOrd="0" destOrd="0" presId="urn:microsoft.com/office/officeart/2005/8/layout/chevronAccent+Icon"/>
    <dgm:cxn modelId="{1FC0B739-4C28-4AE3-B528-34E5C6E90FE2}" type="presParOf" srcId="{686D185F-4230-49FF-B77E-974BC0D70B04}" destId="{BA1A1A07-9D6D-4F89-993E-7523DD1698AB}" srcOrd="1" destOrd="0" presId="urn:microsoft.com/office/officeart/2005/8/layout/chevronAccent+Icon"/>
    <dgm:cxn modelId="{16D6D11C-F6E7-411B-92E3-D30B3C5F36A8}" type="presParOf" srcId="{EFFB8573-8F1F-43AC-9D66-75E7507FA4D1}" destId="{A84E3714-4B73-4509-AEE1-3C3C50DB960A}" srcOrd="9" destOrd="0" presId="urn:microsoft.com/office/officeart/2005/8/layout/chevronAccent+Icon"/>
    <dgm:cxn modelId="{083C74AB-AD0A-4040-88D0-FCD6BD894EC5}" type="presParOf" srcId="{EFFB8573-8F1F-43AC-9D66-75E7507FA4D1}" destId="{4110646C-8E9C-473C-ABE1-B2B5158F10E5}" srcOrd="10" destOrd="0" presId="urn:microsoft.com/office/officeart/2005/8/layout/chevronAccent+Icon"/>
    <dgm:cxn modelId="{E7B140DD-D875-40D8-BE00-3F17721B3E10}" type="presParOf" srcId="{4110646C-8E9C-473C-ABE1-B2B5158F10E5}" destId="{D1535113-D748-4F7B-90BA-69446B5FB91B}" srcOrd="0" destOrd="0" presId="urn:microsoft.com/office/officeart/2005/8/layout/chevronAccent+Icon"/>
    <dgm:cxn modelId="{FDFA6D7B-31B9-4803-BF25-7DC0A9FCA066}" type="presParOf" srcId="{4110646C-8E9C-473C-ABE1-B2B5158F10E5}" destId="{52063854-0267-4E8E-AB26-BE82F0A24763}"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7D9E06-EAD6-478F-9761-AEC211C9EE9D}">
      <dsp:nvSpPr>
        <dsp:cNvPr id="0" name=""/>
        <dsp:cNvSpPr/>
      </dsp:nvSpPr>
      <dsp:spPr>
        <a:xfrm>
          <a:off x="-5537341" y="-847769"/>
          <a:ext cx="6593038" cy="6593038"/>
        </a:xfrm>
        <a:prstGeom prst="blockArc">
          <a:avLst>
            <a:gd name="adj1" fmla="val 18900000"/>
            <a:gd name="adj2" fmla="val 2700000"/>
            <a:gd name="adj3" fmla="val 328"/>
          </a:avLst>
        </a:prstGeom>
        <a:noFill/>
        <a:ln w="25400" cap="flat" cmpd="sng" algn="ctr">
          <a:solidFill>
            <a:srgbClr val="ECD882">
              <a:tint val="99000"/>
              <a:hueOff val="0"/>
              <a:satOff val="0"/>
              <a:lumOff val="0"/>
              <a:alphaOff val="0"/>
            </a:srgbClr>
          </a:solidFill>
          <a:prstDash val="solid"/>
        </a:ln>
        <a:effectLst/>
      </dsp:spPr>
      <dsp:style>
        <a:lnRef idx="2">
          <a:scrgbClr r="0" g="0" b="0"/>
        </a:lnRef>
        <a:fillRef idx="0">
          <a:scrgbClr r="0" g="0" b="0"/>
        </a:fillRef>
        <a:effectRef idx="0">
          <a:scrgbClr r="0" g="0" b="0"/>
        </a:effectRef>
        <a:fontRef idx="minor"/>
      </dsp:style>
    </dsp:sp>
    <dsp:sp modelId="{CF9656B7-D938-4CCE-A5C3-EBA71F864A84}">
      <dsp:nvSpPr>
        <dsp:cNvPr id="0" name=""/>
        <dsp:cNvSpPr/>
      </dsp:nvSpPr>
      <dsp:spPr>
        <a:xfrm>
          <a:off x="552652" y="376519"/>
          <a:ext cx="6084742" cy="753431"/>
        </a:xfrm>
        <a:prstGeom prst="rect">
          <a:avLst/>
        </a:prstGeom>
        <a:solidFill>
          <a:srgbClr val="ECD882">
            <a:shade val="80000"/>
            <a:hueOff val="0"/>
            <a:satOff val="0"/>
            <a:lumOff val="0"/>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98036" tIns="50800" rIns="50800" bIns="50800" numCol="1" spcCol="1270" anchor="ctr" anchorCtr="0">
          <a:noAutofit/>
        </a:bodyPr>
        <a:lstStyle/>
        <a:p>
          <a:pPr lvl="0" algn="l" defTabSz="889000">
            <a:lnSpc>
              <a:spcPct val="90000"/>
            </a:lnSpc>
            <a:spcBef>
              <a:spcPct val="0"/>
            </a:spcBef>
            <a:spcAft>
              <a:spcPct val="35000"/>
            </a:spcAft>
          </a:pPr>
          <a:r>
            <a:rPr lang="en-US" altLang="en-US" sz="2000" kern="1200" dirty="0" smtClean="0">
              <a:solidFill>
                <a:srgbClr val="002060"/>
              </a:solidFill>
              <a:latin typeface="Tahoma"/>
              <a:ea typeface="黑体"/>
              <a:cs typeface="+mn-cs"/>
            </a:rPr>
            <a:t>Working Process</a:t>
          </a:r>
          <a:endParaRPr lang="zh-CN" altLang="en-US" sz="2000" kern="1200" dirty="0">
            <a:solidFill>
              <a:srgbClr val="002060"/>
            </a:solidFill>
            <a:latin typeface="Tahoma"/>
            <a:ea typeface="黑体"/>
            <a:cs typeface="+mn-cs"/>
          </a:endParaRPr>
        </a:p>
      </dsp:txBody>
      <dsp:txXfrm>
        <a:off x="552652" y="376519"/>
        <a:ext cx="6084742" cy="753431"/>
      </dsp:txXfrm>
    </dsp:sp>
    <dsp:sp modelId="{DC9BB489-57A1-409B-8CD7-8DB2E5C00EA0}">
      <dsp:nvSpPr>
        <dsp:cNvPr id="0" name=""/>
        <dsp:cNvSpPr/>
      </dsp:nvSpPr>
      <dsp:spPr>
        <a:xfrm>
          <a:off x="81757" y="282340"/>
          <a:ext cx="941789" cy="941789"/>
        </a:xfrm>
        <a:prstGeom prst="ellipse">
          <a:avLst/>
        </a:prstGeom>
        <a:solidFill>
          <a:srgbClr val="FFFFFF">
            <a:hueOff val="0"/>
            <a:satOff val="0"/>
            <a:lumOff val="0"/>
            <a:alphaOff val="0"/>
          </a:srgbClr>
        </a:solidFill>
        <a:ln w="25400" cap="flat" cmpd="sng" algn="ctr">
          <a:solidFill>
            <a:srgbClr val="ECD882">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C814866C-82A8-45CE-929B-7510DAAFF6BB}">
      <dsp:nvSpPr>
        <dsp:cNvPr id="0" name=""/>
        <dsp:cNvSpPr/>
      </dsp:nvSpPr>
      <dsp:spPr>
        <a:xfrm>
          <a:off x="984611" y="1506862"/>
          <a:ext cx="5652782" cy="753431"/>
        </a:xfrm>
        <a:prstGeom prst="rect">
          <a:avLst/>
        </a:prstGeom>
        <a:solidFill>
          <a:srgbClr val="ECD882">
            <a:shade val="80000"/>
            <a:hueOff val="-18511"/>
            <a:satOff val="3264"/>
            <a:lumOff val="3563"/>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98036" tIns="50800" rIns="50800" bIns="50800" numCol="1" spcCol="1270" anchor="ctr" anchorCtr="0">
          <a:noAutofit/>
        </a:bodyPr>
        <a:lstStyle/>
        <a:p>
          <a:pPr lvl="0" algn="l" defTabSz="889000">
            <a:lnSpc>
              <a:spcPct val="90000"/>
            </a:lnSpc>
            <a:spcBef>
              <a:spcPct val="0"/>
            </a:spcBef>
            <a:spcAft>
              <a:spcPct val="35000"/>
            </a:spcAft>
          </a:pPr>
          <a:r>
            <a:rPr lang="en-US" altLang="zh-CN" sz="2000" kern="1200" dirty="0" smtClean="0">
              <a:solidFill>
                <a:srgbClr val="002060"/>
              </a:solidFill>
              <a:latin typeface="Tahoma"/>
              <a:ea typeface="黑体"/>
              <a:cs typeface="+mn-cs"/>
            </a:rPr>
            <a:t>Site Investigation</a:t>
          </a:r>
          <a:endParaRPr lang="zh-CN" altLang="en-US" sz="2000" kern="1200" dirty="0">
            <a:solidFill>
              <a:srgbClr val="002060"/>
            </a:solidFill>
            <a:latin typeface="Tahoma"/>
            <a:ea typeface="黑体"/>
            <a:cs typeface="+mn-cs"/>
          </a:endParaRPr>
        </a:p>
      </dsp:txBody>
      <dsp:txXfrm>
        <a:off x="984611" y="1506862"/>
        <a:ext cx="5652782" cy="753431"/>
      </dsp:txXfrm>
    </dsp:sp>
    <dsp:sp modelId="{7AA00D1B-F3A6-4744-8A36-A507FF875450}">
      <dsp:nvSpPr>
        <dsp:cNvPr id="0" name=""/>
        <dsp:cNvSpPr/>
      </dsp:nvSpPr>
      <dsp:spPr>
        <a:xfrm>
          <a:off x="513716" y="1412683"/>
          <a:ext cx="941789" cy="941789"/>
        </a:xfrm>
        <a:prstGeom prst="ellipse">
          <a:avLst/>
        </a:prstGeom>
        <a:solidFill>
          <a:srgbClr val="FFFFFF">
            <a:hueOff val="0"/>
            <a:satOff val="0"/>
            <a:lumOff val="0"/>
            <a:alphaOff val="0"/>
          </a:srgbClr>
        </a:solidFill>
        <a:ln w="25400" cap="flat" cmpd="sng" algn="ctr">
          <a:solidFill>
            <a:srgbClr val="ECD882">
              <a:shade val="80000"/>
              <a:hueOff val="-18511"/>
              <a:satOff val="3264"/>
              <a:lumOff val="3563"/>
              <a:alphaOff val="0"/>
            </a:srgbClr>
          </a:solidFill>
          <a:prstDash val="solid"/>
        </a:ln>
        <a:effectLst/>
      </dsp:spPr>
      <dsp:style>
        <a:lnRef idx="2">
          <a:scrgbClr r="0" g="0" b="0"/>
        </a:lnRef>
        <a:fillRef idx="1">
          <a:scrgbClr r="0" g="0" b="0"/>
        </a:fillRef>
        <a:effectRef idx="0">
          <a:scrgbClr r="0" g="0" b="0"/>
        </a:effectRef>
        <a:fontRef idx="minor"/>
      </dsp:style>
    </dsp:sp>
    <dsp:sp modelId="{714EBD7A-30B7-43F3-8BB1-65C0572E445F}">
      <dsp:nvSpPr>
        <dsp:cNvPr id="0" name=""/>
        <dsp:cNvSpPr/>
      </dsp:nvSpPr>
      <dsp:spPr>
        <a:xfrm>
          <a:off x="984611" y="2637205"/>
          <a:ext cx="5652782" cy="753431"/>
        </a:xfrm>
        <a:prstGeom prst="rect">
          <a:avLst/>
        </a:prstGeom>
        <a:solidFill>
          <a:srgbClr val="ECD882">
            <a:shade val="80000"/>
            <a:hueOff val="-37023"/>
            <a:satOff val="6528"/>
            <a:lumOff val="7127"/>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98036" tIns="50800" rIns="50800" bIns="50800" numCol="1" spcCol="1270" anchor="ctr" anchorCtr="0">
          <a:noAutofit/>
        </a:bodyPr>
        <a:lstStyle/>
        <a:p>
          <a:pPr lvl="0" algn="l" defTabSz="889000">
            <a:lnSpc>
              <a:spcPct val="90000"/>
            </a:lnSpc>
            <a:spcBef>
              <a:spcPct val="0"/>
            </a:spcBef>
            <a:spcAft>
              <a:spcPct val="35000"/>
            </a:spcAft>
          </a:pPr>
          <a:r>
            <a:rPr lang="en-US" altLang="zh-CN" sz="2000" kern="1200" dirty="0" smtClean="0">
              <a:solidFill>
                <a:srgbClr val="002060"/>
              </a:solidFill>
              <a:latin typeface="Tahoma"/>
              <a:ea typeface="黑体"/>
              <a:cs typeface="+mn-cs"/>
            </a:rPr>
            <a:t>Project Layout and Scheme Design</a:t>
          </a:r>
          <a:endParaRPr lang="zh-CN" altLang="en-US" sz="2000" kern="1200" dirty="0">
            <a:solidFill>
              <a:srgbClr val="002060"/>
            </a:solidFill>
            <a:latin typeface="Tahoma"/>
            <a:ea typeface="黑体"/>
            <a:cs typeface="+mn-cs"/>
          </a:endParaRPr>
        </a:p>
      </dsp:txBody>
      <dsp:txXfrm>
        <a:off x="984611" y="2637205"/>
        <a:ext cx="5652782" cy="753431"/>
      </dsp:txXfrm>
    </dsp:sp>
    <dsp:sp modelId="{2B74D7A7-6663-4DAD-814F-97B56416A93C}">
      <dsp:nvSpPr>
        <dsp:cNvPr id="0" name=""/>
        <dsp:cNvSpPr/>
      </dsp:nvSpPr>
      <dsp:spPr>
        <a:xfrm>
          <a:off x="513716" y="2543026"/>
          <a:ext cx="941789" cy="941789"/>
        </a:xfrm>
        <a:prstGeom prst="ellipse">
          <a:avLst/>
        </a:prstGeom>
        <a:solidFill>
          <a:srgbClr val="FFFFFF">
            <a:hueOff val="0"/>
            <a:satOff val="0"/>
            <a:lumOff val="0"/>
            <a:alphaOff val="0"/>
          </a:srgbClr>
        </a:solidFill>
        <a:ln w="25400" cap="flat" cmpd="sng" algn="ctr">
          <a:solidFill>
            <a:srgbClr val="ECD882">
              <a:shade val="80000"/>
              <a:hueOff val="-37023"/>
              <a:satOff val="6528"/>
              <a:lumOff val="7127"/>
              <a:alphaOff val="0"/>
            </a:srgbClr>
          </a:solidFill>
          <a:prstDash val="solid"/>
        </a:ln>
        <a:effectLst/>
      </dsp:spPr>
      <dsp:style>
        <a:lnRef idx="2">
          <a:scrgbClr r="0" g="0" b="0"/>
        </a:lnRef>
        <a:fillRef idx="1">
          <a:scrgbClr r="0" g="0" b="0"/>
        </a:fillRef>
        <a:effectRef idx="0">
          <a:scrgbClr r="0" g="0" b="0"/>
        </a:effectRef>
        <a:fontRef idx="minor"/>
      </dsp:style>
    </dsp:sp>
    <dsp:sp modelId="{8C346978-48E9-424F-8ACE-C43C2A0BD927}">
      <dsp:nvSpPr>
        <dsp:cNvPr id="0" name=""/>
        <dsp:cNvSpPr/>
      </dsp:nvSpPr>
      <dsp:spPr>
        <a:xfrm>
          <a:off x="552652" y="3767548"/>
          <a:ext cx="6084742" cy="753431"/>
        </a:xfrm>
        <a:prstGeom prst="rect">
          <a:avLst/>
        </a:prstGeom>
        <a:solidFill>
          <a:srgbClr val="ECD882">
            <a:shade val="80000"/>
            <a:hueOff val="-37023"/>
            <a:satOff val="6528"/>
            <a:lumOff val="7127"/>
            <a:alphaOff val="0"/>
          </a:srgbClr>
        </a:solidFill>
        <a:ln w="38100" cap="flat" cmpd="sng" algn="ctr">
          <a:solidFill>
            <a:srgbClr val="FFFFFF">
              <a:hueOff val="0"/>
              <a:satOff val="0"/>
              <a:lumOff val="0"/>
              <a:alphaOff val="0"/>
            </a:srgb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98036" tIns="50800" rIns="50800" bIns="50800" numCol="1" spcCol="1270" anchor="ctr" anchorCtr="0">
          <a:noAutofit/>
        </a:bodyPr>
        <a:lstStyle/>
        <a:p>
          <a:pPr lvl="0" algn="l" defTabSz="889000">
            <a:lnSpc>
              <a:spcPct val="90000"/>
            </a:lnSpc>
            <a:spcBef>
              <a:spcPct val="0"/>
            </a:spcBef>
            <a:spcAft>
              <a:spcPct val="35000"/>
            </a:spcAft>
          </a:pPr>
          <a:r>
            <a:rPr lang="en-US" altLang="en-US" sz="2000" kern="1200" dirty="0" smtClean="0">
              <a:solidFill>
                <a:srgbClr val="002060"/>
              </a:solidFill>
              <a:latin typeface="Tahoma"/>
              <a:ea typeface="黑体"/>
              <a:cs typeface="+mn-cs"/>
            </a:rPr>
            <a:t>Preliminary Understanding</a:t>
          </a:r>
          <a:endParaRPr lang="zh-CN" altLang="en-US" sz="2000" kern="1200" dirty="0">
            <a:solidFill>
              <a:srgbClr val="002060"/>
            </a:solidFill>
            <a:latin typeface="Tahoma"/>
            <a:ea typeface="黑体"/>
            <a:cs typeface="+mn-cs"/>
          </a:endParaRPr>
        </a:p>
      </dsp:txBody>
      <dsp:txXfrm>
        <a:off x="552652" y="3767548"/>
        <a:ext cx="6084742" cy="753431"/>
      </dsp:txXfrm>
    </dsp:sp>
    <dsp:sp modelId="{89B8C3D5-CF03-4060-BCB7-EC5B7A5AED9D}">
      <dsp:nvSpPr>
        <dsp:cNvPr id="0" name=""/>
        <dsp:cNvSpPr/>
      </dsp:nvSpPr>
      <dsp:spPr>
        <a:xfrm>
          <a:off x="81757" y="3673369"/>
          <a:ext cx="941789" cy="941789"/>
        </a:xfrm>
        <a:prstGeom prst="ellipse">
          <a:avLst/>
        </a:prstGeom>
        <a:solidFill>
          <a:schemeClr val="lt1">
            <a:hueOff val="0"/>
            <a:satOff val="0"/>
            <a:lumOff val="0"/>
            <a:alphaOff val="0"/>
          </a:schemeClr>
        </a:solidFill>
        <a:ln w="25400" cap="flat" cmpd="sng" algn="ctr">
          <a:solidFill>
            <a:srgbClr val="E3D28D"/>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B43FF2-A98C-435F-83DF-BB7615159150}">
      <dsp:nvSpPr>
        <dsp:cNvPr id="0" name=""/>
        <dsp:cNvSpPr/>
      </dsp:nvSpPr>
      <dsp:spPr>
        <a:xfrm>
          <a:off x="794344" y="1483891"/>
          <a:ext cx="2803642" cy="923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altLang="zh-CN" sz="2800" kern="1200" dirty="0" smtClean="0"/>
            <a:t>Pre-CDR</a:t>
          </a:r>
          <a:endParaRPr lang="zh-CN" altLang="en-US" sz="2800" kern="1200" dirty="0"/>
        </a:p>
      </dsp:txBody>
      <dsp:txXfrm>
        <a:off x="794344" y="1483891"/>
        <a:ext cx="2803642" cy="923927"/>
      </dsp:txXfrm>
    </dsp:sp>
    <dsp:sp modelId="{818D16C9-2B6C-4085-8CF5-279F0CA04E78}">
      <dsp:nvSpPr>
        <dsp:cNvPr id="0" name=""/>
        <dsp:cNvSpPr/>
      </dsp:nvSpPr>
      <dsp:spPr>
        <a:xfrm>
          <a:off x="901513" y="3597213"/>
          <a:ext cx="4385486" cy="1733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71450" lvl="1" indent="-171450" algn="l" defTabSz="800100">
            <a:lnSpc>
              <a:spcPct val="90000"/>
            </a:lnSpc>
            <a:spcBef>
              <a:spcPct val="0"/>
            </a:spcBef>
            <a:spcAft>
              <a:spcPct val="15000"/>
            </a:spcAft>
            <a:buChar char="••"/>
          </a:pPr>
          <a:r>
            <a:rPr lang="en-US" altLang="zh-CN" sz="1800" kern="1200" dirty="0" smtClean="0"/>
            <a:t>2014.4~2015.3 Site selection in Hebei</a:t>
          </a:r>
          <a:endParaRPr lang="zh-CN" altLang="en-US" sz="1800" kern="1200" dirty="0"/>
        </a:p>
        <a:p>
          <a:pPr marL="171450" lvl="1" indent="-171450" algn="l" defTabSz="800100">
            <a:lnSpc>
              <a:spcPct val="90000"/>
            </a:lnSpc>
            <a:spcBef>
              <a:spcPct val="0"/>
            </a:spcBef>
            <a:spcAft>
              <a:spcPct val="15000"/>
            </a:spcAft>
            <a:buChar char="••"/>
          </a:pPr>
          <a:r>
            <a:rPr lang="en-US" altLang="zh-CN" sz="1800" kern="1200" dirty="0" smtClean="0"/>
            <a:t>2014.5~2016.8 </a:t>
          </a:r>
          <a:r>
            <a:rPr lang="en-US" altLang="en-US" sz="1800" kern="1200" dirty="0" smtClean="0"/>
            <a:t>Site selection in Guangdong</a:t>
          </a:r>
          <a:endParaRPr lang="zh-CN" altLang="en-US" sz="1800" kern="1200" dirty="0"/>
        </a:p>
        <a:p>
          <a:pPr marL="171450" lvl="1" indent="-171450" algn="l" defTabSz="800100">
            <a:lnSpc>
              <a:spcPct val="90000"/>
            </a:lnSpc>
            <a:spcBef>
              <a:spcPct val="0"/>
            </a:spcBef>
            <a:spcAft>
              <a:spcPct val="15000"/>
            </a:spcAft>
            <a:buChar char="••"/>
          </a:pPr>
          <a:r>
            <a:rPr lang="en-US" altLang="zh-CN" sz="1800" kern="1200" dirty="0" smtClean="0"/>
            <a:t>2014.6~2017.7 Site selection in Shaanxi</a:t>
          </a:r>
          <a:endParaRPr lang="zh-CN" altLang="en-US" sz="1800" kern="1200" dirty="0"/>
        </a:p>
        <a:p>
          <a:pPr marL="171450" lvl="1" indent="-171450" algn="l" defTabSz="800100">
            <a:lnSpc>
              <a:spcPct val="90000"/>
            </a:lnSpc>
            <a:spcBef>
              <a:spcPct val="0"/>
            </a:spcBef>
            <a:spcAft>
              <a:spcPct val="15000"/>
            </a:spcAft>
            <a:buChar char="••"/>
          </a:pPr>
          <a:r>
            <a:rPr lang="en-US" altLang="zh-CN" sz="1800" kern="1200" dirty="0" smtClean="0"/>
            <a:t>2016.9 Site selection in Jiangsu</a:t>
          </a:r>
          <a:endParaRPr lang="zh-CN" altLang="en-US" sz="1800" kern="1200" dirty="0"/>
        </a:p>
        <a:p>
          <a:pPr marL="171450" lvl="1" indent="-171450" algn="l" defTabSz="800100">
            <a:lnSpc>
              <a:spcPct val="90000"/>
            </a:lnSpc>
            <a:spcBef>
              <a:spcPct val="0"/>
            </a:spcBef>
            <a:spcAft>
              <a:spcPct val="15000"/>
            </a:spcAft>
            <a:buChar char="••"/>
          </a:pPr>
          <a:r>
            <a:rPr lang="en-US" altLang="zh-CN" sz="1800" kern="1200" dirty="0" smtClean="0"/>
            <a:t>2017.7~8 Site selection in Baoding City, Hebei Province</a:t>
          </a:r>
          <a:endParaRPr lang="zh-CN" altLang="en-US" sz="1800" kern="1200" dirty="0"/>
        </a:p>
        <a:p>
          <a:pPr marL="171450" lvl="1" indent="-171450" algn="l" defTabSz="800100">
            <a:lnSpc>
              <a:spcPct val="90000"/>
            </a:lnSpc>
            <a:spcBef>
              <a:spcPct val="0"/>
            </a:spcBef>
            <a:spcAft>
              <a:spcPct val="15000"/>
            </a:spcAft>
            <a:buChar char="••"/>
          </a:pPr>
          <a:r>
            <a:rPr lang="en-US" altLang="zh-CN" sz="1800" kern="1200" dirty="0" smtClean="0"/>
            <a:t>2017.9 </a:t>
          </a:r>
          <a:r>
            <a:rPr lang="en-US" altLang="en-US" sz="1800" kern="1200" dirty="0" smtClean="0"/>
            <a:t>Site selection in Zhejiang</a:t>
          </a:r>
          <a:endParaRPr lang="zh-CN" altLang="en-US" sz="1800" kern="1200" dirty="0"/>
        </a:p>
      </dsp:txBody>
      <dsp:txXfrm>
        <a:off x="901513" y="3597213"/>
        <a:ext cx="4385486" cy="1733846"/>
      </dsp:txXfrm>
    </dsp:sp>
    <dsp:sp modelId="{92D262A6-745A-414D-82BB-9BCF6D88E651}">
      <dsp:nvSpPr>
        <dsp:cNvPr id="0" name=""/>
        <dsp:cNvSpPr/>
      </dsp:nvSpPr>
      <dsp:spPr>
        <a:xfrm>
          <a:off x="791158" y="1202890"/>
          <a:ext cx="223017" cy="223017"/>
        </a:xfrm>
        <a:prstGeom prst="ellipse">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106EDD0-279F-415B-B731-A7D9F1FDF4F1}">
      <dsp:nvSpPr>
        <dsp:cNvPr id="0" name=""/>
        <dsp:cNvSpPr/>
      </dsp:nvSpPr>
      <dsp:spPr>
        <a:xfrm>
          <a:off x="947270" y="890666"/>
          <a:ext cx="223017" cy="223017"/>
        </a:xfrm>
        <a:prstGeom prst="ellipse">
          <a:avLst/>
        </a:prstGeom>
        <a:solidFill>
          <a:schemeClr val="accent5">
            <a:hueOff val="-551882"/>
            <a:satOff val="2212"/>
            <a:lumOff val="47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A2007DB-D160-494C-916C-44AABCB4488A}">
      <dsp:nvSpPr>
        <dsp:cNvPr id="0" name=""/>
        <dsp:cNvSpPr/>
      </dsp:nvSpPr>
      <dsp:spPr>
        <a:xfrm>
          <a:off x="1321939" y="953111"/>
          <a:ext cx="350455" cy="350455"/>
        </a:xfrm>
        <a:prstGeom prst="ellipse">
          <a:avLst/>
        </a:prstGeom>
        <a:solidFill>
          <a:schemeClr val="accent5">
            <a:hueOff val="-1103764"/>
            <a:satOff val="4423"/>
            <a:lumOff val="95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8C4AC4C-2D8D-42E2-BB19-89A99BAC10C6}">
      <dsp:nvSpPr>
        <dsp:cNvPr id="0" name=""/>
        <dsp:cNvSpPr/>
      </dsp:nvSpPr>
      <dsp:spPr>
        <a:xfrm>
          <a:off x="1634163" y="609664"/>
          <a:ext cx="223017" cy="223017"/>
        </a:xfrm>
        <a:prstGeom prst="ellipse">
          <a:avLst/>
        </a:prstGeom>
        <a:solidFill>
          <a:schemeClr val="accent5">
            <a:hueOff val="-1655646"/>
            <a:satOff val="6635"/>
            <a:lumOff val="143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2D68D72-99D5-468E-BC1F-35E0D4057526}">
      <dsp:nvSpPr>
        <dsp:cNvPr id="0" name=""/>
        <dsp:cNvSpPr/>
      </dsp:nvSpPr>
      <dsp:spPr>
        <a:xfrm>
          <a:off x="2040054" y="484775"/>
          <a:ext cx="223017" cy="223017"/>
        </a:xfrm>
        <a:prstGeom prst="ellipse">
          <a:avLst/>
        </a:prstGeom>
        <a:solidFill>
          <a:schemeClr val="accent5">
            <a:hueOff val="-2207528"/>
            <a:satOff val="8847"/>
            <a:lumOff val="191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4FC3B29-6A8D-4364-B91C-08BAE44BA3D2}">
      <dsp:nvSpPr>
        <dsp:cNvPr id="0" name=""/>
        <dsp:cNvSpPr/>
      </dsp:nvSpPr>
      <dsp:spPr>
        <a:xfrm>
          <a:off x="2539612" y="703332"/>
          <a:ext cx="223017" cy="223017"/>
        </a:xfrm>
        <a:prstGeom prst="ellipse">
          <a:avLst/>
        </a:prstGeom>
        <a:solidFill>
          <a:schemeClr val="accent5">
            <a:hueOff val="-2759410"/>
            <a:satOff val="11059"/>
            <a:lumOff val="239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8CE1A8F-BA24-40ED-ADF2-44AE127DF45C}">
      <dsp:nvSpPr>
        <dsp:cNvPr id="0" name=""/>
        <dsp:cNvSpPr/>
      </dsp:nvSpPr>
      <dsp:spPr>
        <a:xfrm>
          <a:off x="2851836" y="859443"/>
          <a:ext cx="350455" cy="350455"/>
        </a:xfrm>
        <a:prstGeom prst="ellipse">
          <a:avLst/>
        </a:prstGeom>
        <a:solidFill>
          <a:schemeClr val="accent5">
            <a:hueOff val="-3311292"/>
            <a:satOff val="13270"/>
            <a:lumOff val="287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D87151D6-FB56-4E3C-84C5-9EB1D74D4195}">
      <dsp:nvSpPr>
        <dsp:cNvPr id="0" name=""/>
        <dsp:cNvSpPr/>
      </dsp:nvSpPr>
      <dsp:spPr>
        <a:xfrm>
          <a:off x="3288949" y="1202890"/>
          <a:ext cx="223017" cy="223017"/>
        </a:xfrm>
        <a:prstGeom prst="ellipse">
          <a:avLst/>
        </a:prstGeom>
        <a:solidFill>
          <a:schemeClr val="accent5">
            <a:hueOff val="-3863174"/>
            <a:satOff val="15482"/>
            <a:lumOff val="335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28E18CC-E3CE-4A9C-A839-2C8C6A123404}">
      <dsp:nvSpPr>
        <dsp:cNvPr id="0" name=""/>
        <dsp:cNvSpPr/>
      </dsp:nvSpPr>
      <dsp:spPr>
        <a:xfrm>
          <a:off x="3476284" y="1546336"/>
          <a:ext cx="223017" cy="223017"/>
        </a:xfrm>
        <a:prstGeom prst="ellipse">
          <a:avLst/>
        </a:prstGeom>
        <a:solidFill>
          <a:schemeClr val="accent5">
            <a:hueOff val="-4415056"/>
            <a:satOff val="17694"/>
            <a:lumOff val="383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884EDB3-4995-4176-A545-E3F056C2F2A9}">
      <dsp:nvSpPr>
        <dsp:cNvPr id="0" name=""/>
        <dsp:cNvSpPr/>
      </dsp:nvSpPr>
      <dsp:spPr>
        <a:xfrm>
          <a:off x="1852719" y="890666"/>
          <a:ext cx="573472" cy="573472"/>
        </a:xfrm>
        <a:prstGeom prst="ellipse">
          <a:avLst/>
        </a:prstGeom>
        <a:solidFill>
          <a:schemeClr val="accent5">
            <a:hueOff val="-4966938"/>
            <a:satOff val="19906"/>
            <a:lumOff val="4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FA6A24F-C16B-4C54-9BD3-D05272071D1C}">
      <dsp:nvSpPr>
        <dsp:cNvPr id="0" name=""/>
        <dsp:cNvSpPr/>
      </dsp:nvSpPr>
      <dsp:spPr>
        <a:xfrm>
          <a:off x="635046" y="2077117"/>
          <a:ext cx="223017" cy="223017"/>
        </a:xfrm>
        <a:prstGeom prst="ellipse">
          <a:avLst/>
        </a:prstGeom>
        <a:solidFill>
          <a:schemeClr val="accent5">
            <a:hueOff val="-5518820"/>
            <a:satOff val="22117"/>
            <a:lumOff val="479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65E31A65-CDE9-4023-8ABD-444837BCD1BC}">
      <dsp:nvSpPr>
        <dsp:cNvPr id="0" name=""/>
        <dsp:cNvSpPr/>
      </dsp:nvSpPr>
      <dsp:spPr>
        <a:xfrm>
          <a:off x="822381" y="2358118"/>
          <a:ext cx="350455" cy="350455"/>
        </a:xfrm>
        <a:prstGeom prst="ellipse">
          <a:avLst/>
        </a:prstGeom>
        <a:solidFill>
          <a:schemeClr val="accent5">
            <a:hueOff val="-6070702"/>
            <a:satOff val="24329"/>
            <a:lumOff val="52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B2854BE-15D8-4D6E-BC1C-72FCCDA6C894}">
      <dsp:nvSpPr>
        <dsp:cNvPr id="0" name=""/>
        <dsp:cNvSpPr/>
      </dsp:nvSpPr>
      <dsp:spPr>
        <a:xfrm>
          <a:off x="1290716" y="2607897"/>
          <a:ext cx="509753" cy="509753"/>
        </a:xfrm>
        <a:prstGeom prst="ellipse">
          <a:avLst/>
        </a:prstGeom>
        <a:solidFill>
          <a:schemeClr val="accent5">
            <a:hueOff val="-6622584"/>
            <a:satOff val="26541"/>
            <a:lumOff val="575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2CEED92B-C9D1-4C0E-9798-5DDA109B4208}">
      <dsp:nvSpPr>
        <dsp:cNvPr id="0" name=""/>
        <dsp:cNvSpPr/>
      </dsp:nvSpPr>
      <dsp:spPr>
        <a:xfrm>
          <a:off x="1946387" y="3013788"/>
          <a:ext cx="223017" cy="223017"/>
        </a:xfrm>
        <a:prstGeom prst="ellipse">
          <a:avLst/>
        </a:prstGeom>
        <a:solidFill>
          <a:schemeClr val="accent5">
            <a:hueOff val="-7174466"/>
            <a:satOff val="28752"/>
            <a:lumOff val="623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F874E19C-56CD-4D32-97D4-077FAABD9DC5}">
      <dsp:nvSpPr>
        <dsp:cNvPr id="0" name=""/>
        <dsp:cNvSpPr/>
      </dsp:nvSpPr>
      <dsp:spPr>
        <a:xfrm>
          <a:off x="2071276" y="2607897"/>
          <a:ext cx="350455" cy="350455"/>
        </a:xfrm>
        <a:prstGeom prst="ellipse">
          <a:avLst/>
        </a:prstGeom>
        <a:solidFill>
          <a:schemeClr val="accent5">
            <a:hueOff val="-7726349"/>
            <a:satOff val="30964"/>
            <a:lumOff val="671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EDD5CBA1-31E2-42BA-B018-BEFD1C7244C3}">
      <dsp:nvSpPr>
        <dsp:cNvPr id="0" name=""/>
        <dsp:cNvSpPr/>
      </dsp:nvSpPr>
      <dsp:spPr>
        <a:xfrm>
          <a:off x="2383500" y="3045011"/>
          <a:ext cx="223017" cy="223017"/>
        </a:xfrm>
        <a:prstGeom prst="ellipse">
          <a:avLst/>
        </a:prstGeom>
        <a:solidFill>
          <a:schemeClr val="accent5">
            <a:hueOff val="-8278230"/>
            <a:satOff val="33176"/>
            <a:lumOff val="719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0BE68F5-356C-4538-AB5E-5A9476E168B4}">
      <dsp:nvSpPr>
        <dsp:cNvPr id="0" name=""/>
        <dsp:cNvSpPr/>
      </dsp:nvSpPr>
      <dsp:spPr>
        <a:xfrm>
          <a:off x="2664501" y="2545452"/>
          <a:ext cx="509753" cy="509753"/>
        </a:xfrm>
        <a:prstGeom prst="ellipse">
          <a:avLst/>
        </a:prstGeom>
        <a:solidFill>
          <a:schemeClr val="accent5">
            <a:hueOff val="-8830112"/>
            <a:satOff val="35388"/>
            <a:lumOff val="766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E5BE9B5-E631-4B4C-9304-437669252D04}">
      <dsp:nvSpPr>
        <dsp:cNvPr id="0" name=""/>
        <dsp:cNvSpPr/>
      </dsp:nvSpPr>
      <dsp:spPr>
        <a:xfrm>
          <a:off x="3351394" y="2420563"/>
          <a:ext cx="350455" cy="350455"/>
        </a:xfrm>
        <a:prstGeom prst="ellipse">
          <a:avLst/>
        </a:prstGeom>
        <a:solidFill>
          <a:schemeClr val="accent5">
            <a:hueOff val="-9381994"/>
            <a:satOff val="37599"/>
            <a:lumOff val="8149"/>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B7C786D1-E3BE-42F5-BCAF-570F9BB6420D}">
      <dsp:nvSpPr>
        <dsp:cNvPr id="0" name=""/>
        <dsp:cNvSpPr/>
      </dsp:nvSpPr>
      <dsp:spPr>
        <a:xfrm>
          <a:off x="4566746" y="1289861"/>
          <a:ext cx="673563" cy="1290386"/>
        </a:xfrm>
        <a:prstGeom prst="chevron">
          <a:avLst>
            <a:gd name="adj" fmla="val 62310"/>
          </a:avLst>
        </a:prstGeom>
        <a:solidFill>
          <a:schemeClr val="accent5">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D3DEF299-EDF6-41AC-984D-6A76256AF2FA}">
      <dsp:nvSpPr>
        <dsp:cNvPr id="0" name=""/>
        <dsp:cNvSpPr/>
      </dsp:nvSpPr>
      <dsp:spPr>
        <a:xfrm>
          <a:off x="5231012" y="1289861"/>
          <a:ext cx="673563" cy="1290386"/>
        </a:xfrm>
        <a:prstGeom prst="chevron">
          <a:avLst>
            <a:gd name="adj" fmla="val 62310"/>
          </a:avLst>
        </a:prstGeom>
        <a:solidFill>
          <a:schemeClr val="accent5">
            <a:hueOff val="-9933876"/>
            <a:satOff val="39811"/>
            <a:lumOff val="8628"/>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A8C6FAC7-90B1-4FFB-AF30-996E22D26FF7}">
      <dsp:nvSpPr>
        <dsp:cNvPr id="0" name=""/>
        <dsp:cNvSpPr/>
      </dsp:nvSpPr>
      <dsp:spPr>
        <a:xfrm>
          <a:off x="6384477" y="1082570"/>
          <a:ext cx="1847209" cy="1847209"/>
        </a:xfrm>
        <a:prstGeom prst="ellipse">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44600">
            <a:lnSpc>
              <a:spcPct val="90000"/>
            </a:lnSpc>
            <a:spcBef>
              <a:spcPct val="0"/>
            </a:spcBef>
            <a:spcAft>
              <a:spcPct val="35000"/>
            </a:spcAft>
          </a:pPr>
          <a:r>
            <a:rPr lang="en-US" altLang="zh-CN" sz="2800" kern="1200" dirty="0" smtClean="0"/>
            <a:t>CDR</a:t>
          </a:r>
          <a:endParaRPr lang="zh-CN" altLang="en-US" sz="2800" kern="1200" dirty="0"/>
        </a:p>
      </dsp:txBody>
      <dsp:txXfrm>
        <a:off x="6654994" y="1353087"/>
        <a:ext cx="1306175" cy="1306175"/>
      </dsp:txXfrm>
    </dsp:sp>
    <dsp:sp modelId="{5661DFAF-5CCF-4C38-B7D8-7D938DD813A2}">
      <dsp:nvSpPr>
        <dsp:cNvPr id="0" name=""/>
        <dsp:cNvSpPr/>
      </dsp:nvSpPr>
      <dsp:spPr>
        <a:xfrm>
          <a:off x="5904576" y="3432137"/>
          <a:ext cx="2807011" cy="17309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altLang="zh-CN" sz="1800" kern="1200" dirty="0" smtClean="0"/>
            <a:t>Sep., 2017 to now, 100km design of </a:t>
          </a:r>
          <a:r>
            <a:rPr lang="en-US" altLang="zh-CN" sz="1800" kern="1200" dirty="0" err="1" smtClean="0"/>
            <a:t>Funing</a:t>
          </a:r>
          <a:r>
            <a:rPr lang="en-US" altLang="zh-CN" sz="1800" kern="1200" dirty="0" smtClean="0"/>
            <a:t>, Qinhuangdao City</a:t>
          </a:r>
          <a:endParaRPr lang="zh-CN" altLang="en-US" sz="1800" kern="1200" dirty="0"/>
        </a:p>
      </dsp:txBody>
      <dsp:txXfrm>
        <a:off x="5904576" y="3432137"/>
        <a:ext cx="2807011" cy="17309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DB137C-9309-43EC-82A5-73717B42A484}">
      <dsp:nvSpPr>
        <dsp:cNvPr id="0" name=""/>
        <dsp:cNvSpPr/>
      </dsp:nvSpPr>
      <dsp:spPr>
        <a:xfrm rot="10800000">
          <a:off x="1097832" y="2349"/>
          <a:ext cx="7113860" cy="636089"/>
        </a:xfrm>
        <a:prstGeom prst="homePlate">
          <a:avLst/>
        </a:prstGeom>
        <a:solidFill>
          <a:srgbClr val="F4E9C1">
            <a:hueOff val="0"/>
            <a:satOff val="0"/>
            <a:lumOff val="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98" tIns="60960" rIns="113792" bIns="60960" numCol="1" spcCol="1270" anchor="ctr" anchorCtr="0">
          <a:noAutofit/>
        </a:bodyPr>
        <a:lstStyle/>
        <a:p>
          <a:pPr lvl="0" algn="l" defTabSz="711200">
            <a:lnSpc>
              <a:spcPct val="90000"/>
            </a:lnSpc>
            <a:spcBef>
              <a:spcPct val="0"/>
            </a:spcBef>
            <a:spcAft>
              <a:spcPct val="35000"/>
            </a:spcAft>
          </a:pPr>
          <a:r>
            <a:rPr lang="en-US" altLang="zh-CN" sz="1600" kern="1200" dirty="0" smtClean="0">
              <a:solidFill>
                <a:srgbClr val="002060"/>
              </a:solidFill>
              <a:latin typeface="Arial" pitchFamily="34" charset="0"/>
              <a:ea typeface="黑体"/>
              <a:cs typeface="Arial" pitchFamily="34" charset="0"/>
            </a:rPr>
            <a:t>Circular</a:t>
          </a:r>
          <a:r>
            <a:rPr lang="en-US" altLang="zh-CN" sz="1600" kern="1200" dirty="0" smtClean="0">
              <a:solidFill>
                <a:srgbClr val="002060"/>
              </a:solidFill>
              <a:latin typeface="Arial" pitchFamily="34" charset="0"/>
              <a:ea typeface="宋体" charset="-122"/>
              <a:cs typeface="Arial" pitchFamily="34" charset="0"/>
            </a:rPr>
            <a:t> tunnel and auxiliary</a:t>
          </a:r>
          <a:r>
            <a:rPr lang="en-US" altLang="zh-CN" sz="1600" kern="1200" baseline="0" dirty="0" smtClean="0">
              <a:solidFill>
                <a:srgbClr val="002060"/>
              </a:solidFill>
              <a:latin typeface="Arial" pitchFamily="34" charset="0"/>
              <a:ea typeface="宋体" charset="-122"/>
              <a:cs typeface="Arial" pitchFamily="34" charset="0"/>
            </a:rPr>
            <a:t> tunnels</a:t>
          </a:r>
          <a:endParaRPr lang="zh-CN" altLang="en-US" sz="1600" kern="1200" dirty="0">
            <a:solidFill>
              <a:srgbClr val="002060"/>
            </a:solidFill>
            <a:latin typeface="Arial" pitchFamily="34" charset="0"/>
            <a:ea typeface="黑体"/>
            <a:cs typeface="Arial" pitchFamily="34" charset="0"/>
          </a:endParaRPr>
        </a:p>
      </dsp:txBody>
      <dsp:txXfrm rot="10800000">
        <a:off x="1256854" y="2349"/>
        <a:ext cx="6954838" cy="636089"/>
      </dsp:txXfrm>
    </dsp:sp>
    <dsp:sp modelId="{DAB81A99-FC2D-4FFB-BB09-FB35978BA88A}">
      <dsp:nvSpPr>
        <dsp:cNvPr id="0" name=""/>
        <dsp:cNvSpPr/>
      </dsp:nvSpPr>
      <dsp:spPr>
        <a:xfrm>
          <a:off x="810309" y="2349"/>
          <a:ext cx="636089" cy="63608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2677F563-7E5F-407F-B35D-4BF1785D5D19}">
      <dsp:nvSpPr>
        <dsp:cNvPr id="0" name=""/>
        <dsp:cNvSpPr/>
      </dsp:nvSpPr>
      <dsp:spPr>
        <a:xfrm rot="10800000">
          <a:off x="1097832" y="828316"/>
          <a:ext cx="7113860" cy="636089"/>
        </a:xfrm>
        <a:prstGeom prst="homePlate">
          <a:avLst/>
        </a:prstGeom>
        <a:solidFill>
          <a:srgbClr val="F4E9C1">
            <a:hueOff val="-564712"/>
            <a:satOff val="-13972"/>
            <a:lumOff val="-451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98" tIns="60960" rIns="113792" bIns="60960" numCol="1" spcCol="1270" anchor="ctr" anchorCtr="0">
          <a:noAutofit/>
        </a:bodyPr>
        <a:lstStyle/>
        <a:p>
          <a:pPr lvl="0" algn="l" defTabSz="711200">
            <a:lnSpc>
              <a:spcPct val="90000"/>
            </a:lnSpc>
            <a:spcBef>
              <a:spcPct val="0"/>
            </a:spcBef>
            <a:spcAft>
              <a:spcPct val="35000"/>
            </a:spcAft>
          </a:pPr>
          <a:r>
            <a:rPr lang="en-US" altLang="zh-CN" sz="1600" kern="1200" dirty="0" smtClean="0">
              <a:solidFill>
                <a:srgbClr val="002060"/>
              </a:solidFill>
              <a:latin typeface="Arial" pitchFamily="34" charset="0"/>
              <a:ea typeface="黑体"/>
              <a:cs typeface="Arial" pitchFamily="34" charset="0"/>
            </a:rPr>
            <a:t>U</a:t>
          </a:r>
          <a:r>
            <a:rPr lang="en-US" altLang="zh-CN" sz="1600" kern="1200" dirty="0" smtClean="0">
              <a:solidFill>
                <a:srgbClr val="002060"/>
              </a:solidFill>
              <a:latin typeface="Arial" pitchFamily="34" charset="0"/>
              <a:ea typeface="宋体" charset="-122"/>
              <a:cs typeface="Arial" pitchFamily="34" charset="0"/>
            </a:rPr>
            <a:t>nderground experimental hall and ancillary caverns, sump pump house, evacuation rooms</a:t>
          </a:r>
          <a:endParaRPr lang="zh-CN" altLang="en-US" sz="1600" kern="1200" dirty="0">
            <a:solidFill>
              <a:srgbClr val="002060"/>
            </a:solidFill>
            <a:latin typeface="Arial" pitchFamily="34" charset="0"/>
            <a:ea typeface="宋体" charset="-122"/>
            <a:cs typeface="Arial" pitchFamily="34" charset="0"/>
          </a:endParaRPr>
        </a:p>
      </dsp:txBody>
      <dsp:txXfrm rot="10800000">
        <a:off x="1256854" y="828316"/>
        <a:ext cx="6954838" cy="636089"/>
      </dsp:txXfrm>
    </dsp:sp>
    <dsp:sp modelId="{A40B7FDD-04B2-47DD-B3B9-4671A01D100B}">
      <dsp:nvSpPr>
        <dsp:cNvPr id="0" name=""/>
        <dsp:cNvSpPr/>
      </dsp:nvSpPr>
      <dsp:spPr>
        <a:xfrm>
          <a:off x="810309" y="828316"/>
          <a:ext cx="636089" cy="63608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2000" b="-2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B719E99C-3AC1-4965-A1C8-55D949545856}">
      <dsp:nvSpPr>
        <dsp:cNvPr id="0" name=""/>
        <dsp:cNvSpPr/>
      </dsp:nvSpPr>
      <dsp:spPr>
        <a:xfrm rot="10800000">
          <a:off x="1097832" y="1654284"/>
          <a:ext cx="7113860" cy="636089"/>
        </a:xfrm>
        <a:prstGeom prst="homePlate">
          <a:avLst/>
        </a:prstGeom>
        <a:solidFill>
          <a:srgbClr val="F4E9C1">
            <a:hueOff val="-1129423"/>
            <a:satOff val="-27945"/>
            <a:lumOff val="-9020"/>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98" tIns="60960" rIns="113792" bIns="60960" numCol="1" spcCol="1270" anchor="ctr" anchorCtr="0">
          <a:noAutofit/>
        </a:bodyPr>
        <a:lstStyle/>
        <a:p>
          <a:pPr lvl="0" algn="l" defTabSz="711200">
            <a:lnSpc>
              <a:spcPct val="90000"/>
            </a:lnSpc>
            <a:spcBef>
              <a:spcPct val="0"/>
            </a:spcBef>
            <a:spcAft>
              <a:spcPct val="35000"/>
            </a:spcAft>
          </a:pPr>
          <a:r>
            <a:rPr lang="en-US" altLang="zh-CN" sz="1600" kern="1200" dirty="0" smtClean="0">
              <a:solidFill>
                <a:srgbClr val="002060"/>
              </a:solidFill>
              <a:latin typeface="Arial" pitchFamily="34" charset="0"/>
              <a:ea typeface="宋体" charset="-122"/>
              <a:cs typeface="Arial" pitchFamily="34" charset="0"/>
            </a:rPr>
            <a:t>Access to experimental hall, including inclined and vertical shafts and emergency exit</a:t>
          </a:r>
          <a:endParaRPr lang="zh-CN" altLang="en-US" sz="1600" kern="1200" dirty="0">
            <a:solidFill>
              <a:srgbClr val="002060"/>
            </a:solidFill>
            <a:latin typeface="Arial" pitchFamily="34" charset="0"/>
            <a:ea typeface="黑体"/>
            <a:cs typeface="Arial" pitchFamily="34" charset="0"/>
          </a:endParaRPr>
        </a:p>
      </dsp:txBody>
      <dsp:txXfrm rot="10800000">
        <a:off x="1256854" y="1654284"/>
        <a:ext cx="6954838" cy="636089"/>
      </dsp:txXfrm>
    </dsp:sp>
    <dsp:sp modelId="{65946677-D2DE-4D2C-88F0-62A1C5DF614C}">
      <dsp:nvSpPr>
        <dsp:cNvPr id="0" name=""/>
        <dsp:cNvSpPr/>
      </dsp:nvSpPr>
      <dsp:spPr>
        <a:xfrm>
          <a:off x="810309" y="1654284"/>
          <a:ext cx="636089" cy="63608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8000" r="-8000"/>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7C8017AE-EF5F-4327-A15E-46BD49870355}">
      <dsp:nvSpPr>
        <dsp:cNvPr id="0" name=""/>
        <dsp:cNvSpPr/>
      </dsp:nvSpPr>
      <dsp:spPr>
        <a:xfrm rot="10800000">
          <a:off x="1023889" y="2480251"/>
          <a:ext cx="7261746" cy="953352"/>
        </a:xfrm>
        <a:prstGeom prst="homePlate">
          <a:avLst/>
        </a:prstGeom>
        <a:solidFill>
          <a:srgbClr val="F4E9C1">
            <a:hueOff val="-1694135"/>
            <a:satOff val="-41917"/>
            <a:lumOff val="-13529"/>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98" tIns="60960" rIns="113792" bIns="60960" numCol="1" spcCol="1270" anchor="ctr" anchorCtr="0">
          <a:noAutofit/>
        </a:bodyPr>
        <a:lstStyle/>
        <a:p>
          <a:pPr lvl="0" algn="l" defTabSz="711200">
            <a:lnSpc>
              <a:spcPct val="90000"/>
            </a:lnSpc>
            <a:spcBef>
              <a:spcPct val="0"/>
            </a:spcBef>
            <a:spcAft>
              <a:spcPct val="35000"/>
            </a:spcAft>
          </a:pPr>
          <a:r>
            <a:rPr lang="en-US" altLang="zh-CN" sz="1600" kern="1200" dirty="0" smtClean="0">
              <a:solidFill>
                <a:srgbClr val="002060"/>
              </a:solidFill>
              <a:latin typeface="Arial" pitchFamily="34" charset="0"/>
              <a:ea typeface="宋体" charset="-122"/>
              <a:cs typeface="Arial" pitchFamily="34" charset="0"/>
            </a:rPr>
            <a:t>Surface buildings in the shaft portal area, transformer substation, distribution substation, refrigerator house, ventilator house, etc.</a:t>
          </a:r>
          <a:endParaRPr lang="zh-CN" altLang="en-US" sz="1600" kern="1200" dirty="0">
            <a:solidFill>
              <a:srgbClr val="002060"/>
            </a:solidFill>
            <a:latin typeface="Arial" pitchFamily="34" charset="0"/>
            <a:ea typeface="宋体" charset="-122"/>
            <a:cs typeface="Arial" pitchFamily="34" charset="0"/>
          </a:endParaRPr>
        </a:p>
      </dsp:txBody>
      <dsp:txXfrm rot="10800000">
        <a:off x="1262227" y="2480251"/>
        <a:ext cx="7023408" cy="953352"/>
      </dsp:txXfrm>
    </dsp:sp>
    <dsp:sp modelId="{32B3386B-F112-4A19-BAB1-1543B20E671B}">
      <dsp:nvSpPr>
        <dsp:cNvPr id="0" name=""/>
        <dsp:cNvSpPr/>
      </dsp:nvSpPr>
      <dsp:spPr>
        <a:xfrm>
          <a:off x="810309" y="2638882"/>
          <a:ext cx="636089" cy="63608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02DA4C1F-25A7-4077-88D9-7AAA7A2AE81C}">
      <dsp:nvSpPr>
        <dsp:cNvPr id="0" name=""/>
        <dsp:cNvSpPr/>
      </dsp:nvSpPr>
      <dsp:spPr>
        <a:xfrm rot="10800000">
          <a:off x="1097832" y="3623481"/>
          <a:ext cx="7113860" cy="636089"/>
        </a:xfrm>
        <a:prstGeom prst="homePlate">
          <a:avLst/>
        </a:prstGeom>
        <a:solidFill>
          <a:srgbClr val="F4E9C1">
            <a:hueOff val="-2258847"/>
            <a:satOff val="-55890"/>
            <a:lumOff val="-18039"/>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98" tIns="60960" rIns="113792" bIns="60960" numCol="1" spcCol="1270" anchor="ctr" anchorCtr="0">
          <a:noAutofit/>
        </a:bodyPr>
        <a:lstStyle/>
        <a:p>
          <a:pPr lvl="0" algn="l" defTabSz="711200">
            <a:lnSpc>
              <a:spcPct val="90000"/>
            </a:lnSpc>
            <a:spcBef>
              <a:spcPct val="0"/>
            </a:spcBef>
            <a:spcAft>
              <a:spcPct val="35000"/>
            </a:spcAft>
          </a:pPr>
          <a:r>
            <a:rPr lang="en-US" altLang="zh-CN" sz="1600" kern="1200" dirty="0" smtClean="0">
              <a:solidFill>
                <a:srgbClr val="002060"/>
              </a:solidFill>
              <a:latin typeface="Tahoma"/>
              <a:ea typeface="黑体"/>
              <a:cs typeface="+mn-cs"/>
            </a:rPr>
            <a:t>Main construction material storage and spoil dump area</a:t>
          </a:r>
          <a:endParaRPr lang="zh-CN" altLang="en-US" sz="1600" kern="1200" dirty="0">
            <a:solidFill>
              <a:srgbClr val="002060"/>
            </a:solidFill>
            <a:latin typeface="Tahoma"/>
            <a:ea typeface="黑体"/>
            <a:cs typeface="+mn-cs"/>
          </a:endParaRPr>
        </a:p>
      </dsp:txBody>
      <dsp:txXfrm rot="10800000">
        <a:off x="1256854" y="3623481"/>
        <a:ext cx="6954838" cy="636089"/>
      </dsp:txXfrm>
    </dsp:sp>
    <dsp:sp modelId="{30022D23-F558-4B13-8FBE-F7CA8B406B00}">
      <dsp:nvSpPr>
        <dsp:cNvPr id="0" name=""/>
        <dsp:cNvSpPr/>
      </dsp:nvSpPr>
      <dsp:spPr>
        <a:xfrm>
          <a:off x="810309" y="3623481"/>
          <a:ext cx="636089" cy="636089"/>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 modelId="{4E43F850-9A74-4E83-8874-3FCCB4D300EA}">
      <dsp:nvSpPr>
        <dsp:cNvPr id="0" name=""/>
        <dsp:cNvSpPr/>
      </dsp:nvSpPr>
      <dsp:spPr>
        <a:xfrm rot="10800000">
          <a:off x="1023889" y="4449448"/>
          <a:ext cx="7261746" cy="1038810"/>
        </a:xfrm>
        <a:prstGeom prst="homePlate">
          <a:avLst/>
        </a:prstGeom>
        <a:solidFill>
          <a:srgbClr val="F4E9C1">
            <a:hueOff val="-2823558"/>
            <a:satOff val="-69862"/>
            <a:lumOff val="-22549"/>
            <a:alphaOff val="0"/>
          </a:srgbClr>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0498" tIns="60960" rIns="113792" bIns="60960" numCol="1" spcCol="1270" anchor="ctr" anchorCtr="0">
          <a:noAutofit/>
        </a:bodyPr>
        <a:lstStyle/>
        <a:p>
          <a:pPr lvl="0" algn="l" defTabSz="711200">
            <a:lnSpc>
              <a:spcPct val="90000"/>
            </a:lnSpc>
            <a:spcBef>
              <a:spcPct val="0"/>
            </a:spcBef>
            <a:spcAft>
              <a:spcPct val="35000"/>
            </a:spcAft>
          </a:pPr>
          <a:r>
            <a:rPr lang="en-US" altLang="zh-CN" sz="1600" kern="1200" dirty="0" smtClean="0">
              <a:solidFill>
                <a:srgbClr val="002060"/>
              </a:solidFill>
              <a:latin typeface="Arial" pitchFamily="34" charset="0"/>
              <a:ea typeface="黑体"/>
              <a:cs typeface="Arial" pitchFamily="34" charset="0"/>
            </a:rPr>
            <a:t>Preliminary type selection of lifting equipment, means of equipment transportation, electrical system, water supply and drainage, ventilation &amp; air conditioning system, communication, evacuation, supervisory control and fire protection</a:t>
          </a:r>
          <a:endParaRPr lang="zh-CN" altLang="en-US" sz="1600" kern="1200" dirty="0">
            <a:solidFill>
              <a:srgbClr val="002060"/>
            </a:solidFill>
            <a:latin typeface="Arial" pitchFamily="34" charset="0"/>
            <a:ea typeface="黑体"/>
            <a:cs typeface="Arial" pitchFamily="34" charset="0"/>
          </a:endParaRPr>
        </a:p>
      </dsp:txBody>
      <dsp:txXfrm rot="10800000">
        <a:off x="1283591" y="4449448"/>
        <a:ext cx="7002044" cy="1038810"/>
      </dsp:txXfrm>
    </dsp:sp>
    <dsp:sp modelId="{8CAB57A2-6263-4472-8E49-21E9F93F75F8}">
      <dsp:nvSpPr>
        <dsp:cNvPr id="0" name=""/>
        <dsp:cNvSpPr/>
      </dsp:nvSpPr>
      <dsp:spPr>
        <a:xfrm>
          <a:off x="810309" y="4650809"/>
          <a:ext cx="636089" cy="636089"/>
        </a:xfrm>
        <a:prstGeom prst="ellipse">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A4DD7-D0F9-415F-8E06-10FF205A8732}">
      <dsp:nvSpPr>
        <dsp:cNvPr id="0" name=""/>
        <dsp:cNvSpPr/>
      </dsp:nvSpPr>
      <dsp:spPr>
        <a:xfrm>
          <a:off x="5092" y="449843"/>
          <a:ext cx="1156478" cy="446400"/>
        </a:xfrm>
        <a:prstGeom prst="chevron">
          <a:avLst>
            <a:gd name="adj" fmla="val 4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0FCC02-3A9D-47D1-8C19-E51AE2B46CC8}">
      <dsp:nvSpPr>
        <dsp:cNvPr id="0" name=""/>
        <dsp:cNvSpPr/>
      </dsp:nvSpPr>
      <dsp:spPr>
        <a:xfrm>
          <a:off x="144416" y="560986"/>
          <a:ext cx="1314723" cy="96116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100000"/>
            </a:lnSpc>
            <a:spcBef>
              <a:spcPct val="0"/>
            </a:spcBef>
            <a:spcAft>
              <a:spcPts val="0"/>
            </a:spcAft>
          </a:pPr>
          <a:r>
            <a:rPr lang="en-US" altLang="zh-CN" sz="1600" b="1" kern="1200" baseline="0" dirty="0" smtClean="0"/>
            <a:t>Preparation 3 months</a:t>
          </a:r>
          <a:endParaRPr lang="zh-CN" altLang="en-US" sz="1600" b="1" kern="1200" dirty="0"/>
        </a:p>
      </dsp:txBody>
      <dsp:txXfrm>
        <a:off x="172568" y="589138"/>
        <a:ext cx="1258419" cy="904863"/>
      </dsp:txXfrm>
    </dsp:sp>
    <dsp:sp modelId="{95AAD50A-1EA9-405C-AA85-24A681151181}">
      <dsp:nvSpPr>
        <dsp:cNvPr id="0" name=""/>
        <dsp:cNvSpPr/>
      </dsp:nvSpPr>
      <dsp:spPr>
        <a:xfrm>
          <a:off x="1495118" y="449843"/>
          <a:ext cx="1156478" cy="446400"/>
        </a:xfrm>
        <a:prstGeom prst="chevron">
          <a:avLst>
            <a:gd name="adj" fmla="val 4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6EB5B-2599-49DC-867D-B312E083B423}">
      <dsp:nvSpPr>
        <dsp:cNvPr id="0" name=""/>
        <dsp:cNvSpPr/>
      </dsp:nvSpPr>
      <dsp:spPr>
        <a:xfrm>
          <a:off x="1722222" y="560986"/>
          <a:ext cx="1139163" cy="961167"/>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lvl="0" algn="ctr" defTabSz="711200">
            <a:lnSpc>
              <a:spcPct val="100000"/>
            </a:lnSpc>
            <a:spcBef>
              <a:spcPct val="0"/>
            </a:spcBef>
            <a:spcAft>
              <a:spcPts val="0"/>
            </a:spcAft>
          </a:pPr>
          <a:r>
            <a:rPr lang="en-US" altLang="zh-CN" sz="1600" b="1" kern="1200" dirty="0" smtClean="0"/>
            <a:t>Construction shafts 7 months</a:t>
          </a:r>
          <a:endParaRPr lang="zh-CN" altLang="en-US" sz="1600" b="1" kern="1200" dirty="0"/>
        </a:p>
      </dsp:txBody>
      <dsp:txXfrm>
        <a:off x="1750374" y="589138"/>
        <a:ext cx="1082859" cy="904863"/>
      </dsp:txXfrm>
    </dsp:sp>
    <dsp:sp modelId="{86A9365B-8421-4DE1-BBF0-5E968F8096C6}">
      <dsp:nvSpPr>
        <dsp:cNvPr id="0" name=""/>
        <dsp:cNvSpPr/>
      </dsp:nvSpPr>
      <dsp:spPr>
        <a:xfrm>
          <a:off x="2897364" y="449843"/>
          <a:ext cx="1156478" cy="446400"/>
        </a:xfrm>
        <a:prstGeom prst="chevron">
          <a:avLst>
            <a:gd name="adj" fmla="val 4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5AC200-F4ED-4847-84FE-A85998001C5E}">
      <dsp:nvSpPr>
        <dsp:cNvPr id="0" name=""/>
        <dsp:cNvSpPr/>
      </dsp:nvSpPr>
      <dsp:spPr>
        <a:xfrm>
          <a:off x="3124468" y="560986"/>
          <a:ext cx="1139163" cy="961167"/>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100000"/>
            </a:lnSpc>
            <a:spcBef>
              <a:spcPct val="0"/>
            </a:spcBef>
            <a:spcAft>
              <a:spcPts val="0"/>
            </a:spcAft>
          </a:pPr>
          <a:r>
            <a:rPr lang="en-US" altLang="zh-CN" sz="1400" b="1" kern="1200" baseline="0" dirty="0" smtClean="0"/>
            <a:t>Main tunnel excavation </a:t>
          </a:r>
          <a:r>
            <a:rPr lang="en-US" altLang="en-US" sz="1400" b="1" kern="1200" dirty="0" smtClean="0"/>
            <a:t>30 months</a:t>
          </a:r>
          <a:endParaRPr lang="zh-CN" altLang="en-US" sz="1400" b="1" kern="1200" dirty="0"/>
        </a:p>
      </dsp:txBody>
      <dsp:txXfrm>
        <a:off x="3152620" y="589138"/>
        <a:ext cx="1082859" cy="904863"/>
      </dsp:txXfrm>
    </dsp:sp>
    <dsp:sp modelId="{420CF175-1A5D-48C7-8D16-B92A0DD8C5C8}">
      <dsp:nvSpPr>
        <dsp:cNvPr id="0" name=""/>
        <dsp:cNvSpPr/>
      </dsp:nvSpPr>
      <dsp:spPr>
        <a:xfrm>
          <a:off x="4299611" y="449843"/>
          <a:ext cx="1156478" cy="446400"/>
        </a:xfrm>
        <a:prstGeom prst="chevron">
          <a:avLst>
            <a:gd name="adj" fmla="val 4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48866C-58B0-4A1A-B1C5-11AD45273ED1}">
      <dsp:nvSpPr>
        <dsp:cNvPr id="0" name=""/>
        <dsp:cNvSpPr/>
      </dsp:nvSpPr>
      <dsp:spPr>
        <a:xfrm>
          <a:off x="4526714" y="560986"/>
          <a:ext cx="1139163" cy="961167"/>
        </a:xfrm>
        <a:prstGeom prst="roundRect">
          <a:avLst>
            <a:gd name="adj" fmla="val 10000"/>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100000"/>
            </a:lnSpc>
            <a:spcBef>
              <a:spcPct val="0"/>
            </a:spcBef>
            <a:spcAft>
              <a:spcPts val="0"/>
            </a:spcAft>
          </a:pPr>
          <a:r>
            <a:rPr lang="en-US" altLang="zh-CN" sz="1400" b="1" kern="1200" baseline="0" dirty="0" smtClean="0"/>
            <a:t>Tunnel lining  &amp; water prevention </a:t>
          </a:r>
          <a:r>
            <a:rPr lang="en-US" altLang="en-US" sz="1400" b="1" kern="1200" dirty="0" smtClean="0"/>
            <a:t>12 months</a:t>
          </a:r>
          <a:endParaRPr lang="zh-CN" altLang="en-US" sz="1400" b="1" kern="1200" dirty="0"/>
        </a:p>
      </dsp:txBody>
      <dsp:txXfrm>
        <a:off x="4554866" y="589138"/>
        <a:ext cx="1082859" cy="904863"/>
      </dsp:txXfrm>
    </dsp:sp>
    <dsp:sp modelId="{6E1255F0-4F81-41E1-85DD-671F9EADB4B6}">
      <dsp:nvSpPr>
        <dsp:cNvPr id="0" name=""/>
        <dsp:cNvSpPr/>
      </dsp:nvSpPr>
      <dsp:spPr>
        <a:xfrm>
          <a:off x="5701857" y="449843"/>
          <a:ext cx="1156478" cy="446400"/>
        </a:xfrm>
        <a:prstGeom prst="chevron">
          <a:avLst>
            <a:gd name="adj" fmla="val 4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1A1A07-9D6D-4F89-993E-7523DD1698AB}">
      <dsp:nvSpPr>
        <dsp:cNvPr id="0" name=""/>
        <dsp:cNvSpPr/>
      </dsp:nvSpPr>
      <dsp:spPr>
        <a:xfrm>
          <a:off x="5928961" y="560986"/>
          <a:ext cx="1139163" cy="961167"/>
        </a:xfrm>
        <a:prstGeom prst="roundRect">
          <a:avLst>
            <a:gd name="adj" fmla="val 10000"/>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100000"/>
            </a:lnSpc>
            <a:spcBef>
              <a:spcPct val="0"/>
            </a:spcBef>
            <a:spcAft>
              <a:spcPts val="0"/>
            </a:spcAft>
          </a:pPr>
          <a:r>
            <a:rPr lang="en-US" altLang="zh-CN" sz="1400" b="1" kern="1200" baseline="0" dirty="0" smtClean="0"/>
            <a:t>Ventilation installation in shafts </a:t>
          </a:r>
          <a:r>
            <a:rPr lang="en-US" altLang="en-US" sz="1400" b="1" kern="1200" dirty="0" smtClean="0"/>
            <a:t>3 months</a:t>
          </a:r>
          <a:endParaRPr lang="zh-CN" altLang="en-US" sz="1400" b="1" kern="1200" dirty="0"/>
        </a:p>
      </dsp:txBody>
      <dsp:txXfrm>
        <a:off x="5957113" y="589138"/>
        <a:ext cx="1082859" cy="904863"/>
      </dsp:txXfrm>
    </dsp:sp>
    <dsp:sp modelId="{D1535113-D748-4F7B-90BA-69446B5FB91B}">
      <dsp:nvSpPr>
        <dsp:cNvPr id="0" name=""/>
        <dsp:cNvSpPr/>
      </dsp:nvSpPr>
      <dsp:spPr>
        <a:xfrm>
          <a:off x="7104103" y="449843"/>
          <a:ext cx="1156478" cy="446400"/>
        </a:xfrm>
        <a:prstGeom prst="chevron">
          <a:avLst>
            <a:gd name="adj" fmla="val 4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063854-0267-4E8E-AB26-BE82F0A24763}">
      <dsp:nvSpPr>
        <dsp:cNvPr id="0" name=""/>
        <dsp:cNvSpPr/>
      </dsp:nvSpPr>
      <dsp:spPr>
        <a:xfrm>
          <a:off x="7331207" y="560986"/>
          <a:ext cx="1139163" cy="961167"/>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lvl="0" algn="ctr" defTabSz="622300">
            <a:lnSpc>
              <a:spcPct val="100000"/>
            </a:lnSpc>
            <a:spcBef>
              <a:spcPct val="0"/>
            </a:spcBef>
            <a:spcAft>
              <a:spcPts val="0"/>
            </a:spcAft>
          </a:pPr>
          <a:r>
            <a:rPr lang="en-US" altLang="zh-CN" sz="1400" b="1" kern="1200" baseline="0" dirty="0" smtClean="0"/>
            <a:t>Completion work </a:t>
          </a:r>
          <a:r>
            <a:rPr lang="en-US" altLang="en-US" sz="1400" b="1" kern="1200" dirty="0" smtClean="0"/>
            <a:t>3 months</a:t>
          </a:r>
          <a:endParaRPr lang="zh-CN" altLang="en-US" sz="1400" b="1" kern="1200" dirty="0"/>
        </a:p>
      </dsp:txBody>
      <dsp:txXfrm>
        <a:off x="7359359" y="589138"/>
        <a:ext cx="1082859" cy="90486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Accent+Icon">
  <dgm:title val="V 型符号流程"/>
  <dgm:desc val="用于显示任务、流程或工作流的连续步骤，或用于强调移动或方向。非常适合于少量的 1 级和 2 级文本。"/>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3" y="5"/>
            <a:ext cx="2946275" cy="496258"/>
          </a:xfrm>
          <a:prstGeom prst="rect">
            <a:avLst/>
          </a:prstGeom>
        </p:spPr>
        <p:txBody>
          <a:bodyPr vert="horz" lIns="91449" tIns="45725" rIns="91449" bIns="45725" rtlCol="0"/>
          <a:lstStyle>
            <a:lvl1pPr algn="l">
              <a:defRPr sz="1200"/>
            </a:lvl1pPr>
          </a:lstStyle>
          <a:p>
            <a:endParaRPr lang="zh-CN" altLang="en-US"/>
          </a:p>
        </p:txBody>
      </p:sp>
      <p:sp>
        <p:nvSpPr>
          <p:cNvPr id="3" name="日期占位符 2"/>
          <p:cNvSpPr>
            <a:spLocks noGrp="1"/>
          </p:cNvSpPr>
          <p:nvPr>
            <p:ph type="dt" sz="quarter" idx="1"/>
          </p:nvPr>
        </p:nvSpPr>
        <p:spPr>
          <a:xfrm>
            <a:off x="3850815" y="5"/>
            <a:ext cx="2947362" cy="496258"/>
          </a:xfrm>
          <a:prstGeom prst="rect">
            <a:avLst/>
          </a:prstGeom>
        </p:spPr>
        <p:txBody>
          <a:bodyPr vert="horz" lIns="91449" tIns="45725" rIns="91449" bIns="45725" rtlCol="0"/>
          <a:lstStyle>
            <a:lvl1pPr algn="r">
              <a:defRPr sz="1200"/>
            </a:lvl1pPr>
          </a:lstStyle>
          <a:p>
            <a:fld id="{EF102D23-4613-4DE5-B66B-AC8A209C98D0}" type="datetimeFigureOut">
              <a:rPr lang="zh-CN" altLang="en-US" smtClean="0"/>
              <a:pPr/>
              <a:t>2017/11/4</a:t>
            </a:fld>
            <a:endParaRPr lang="zh-CN" altLang="en-US"/>
          </a:p>
        </p:txBody>
      </p:sp>
      <p:sp>
        <p:nvSpPr>
          <p:cNvPr id="4" name="页脚占位符 3"/>
          <p:cNvSpPr>
            <a:spLocks noGrp="1"/>
          </p:cNvSpPr>
          <p:nvPr>
            <p:ph type="ftr" sz="quarter" idx="2"/>
          </p:nvPr>
        </p:nvSpPr>
        <p:spPr>
          <a:xfrm>
            <a:off x="3" y="9431241"/>
            <a:ext cx="2946275" cy="496258"/>
          </a:xfrm>
          <a:prstGeom prst="rect">
            <a:avLst/>
          </a:prstGeom>
        </p:spPr>
        <p:txBody>
          <a:bodyPr vert="horz" lIns="91449" tIns="45725" rIns="91449" bIns="45725"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815" y="9431241"/>
            <a:ext cx="2947362" cy="496258"/>
          </a:xfrm>
          <a:prstGeom prst="rect">
            <a:avLst/>
          </a:prstGeom>
        </p:spPr>
        <p:txBody>
          <a:bodyPr vert="horz" lIns="91449" tIns="45725" rIns="91449" bIns="45725" rtlCol="0" anchor="b"/>
          <a:lstStyle>
            <a:lvl1pPr algn="r">
              <a:defRPr sz="1200"/>
            </a:lvl1pPr>
          </a:lstStyle>
          <a:p>
            <a:fld id="{57034B49-CCE9-467C-9F51-87CC71D20043}" type="slidenum">
              <a:rPr lang="zh-CN" altLang="en-US" smtClean="0"/>
              <a:pPr/>
              <a:t>‹#›</a:t>
            </a:fld>
            <a:endParaRPr lang="zh-CN" altLang="en-US"/>
          </a:p>
        </p:txBody>
      </p:sp>
    </p:spTree>
    <p:extLst>
      <p:ext uri="{BB962C8B-B14F-4D97-AF65-F5344CB8AC3E}">
        <p14:creationId xmlns:p14="http://schemas.microsoft.com/office/powerpoint/2010/main" val="3645869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4" y="0"/>
            <a:ext cx="2946347" cy="496491"/>
          </a:xfrm>
          <a:prstGeom prst="rect">
            <a:avLst/>
          </a:prstGeom>
        </p:spPr>
        <p:txBody>
          <a:bodyPr vert="horz" lIns="91449" tIns="45725" rIns="91449" bIns="45725" rtlCol="0"/>
          <a:lstStyle>
            <a:lvl1pPr algn="l">
              <a:defRPr sz="1200"/>
            </a:lvl1pPr>
          </a:lstStyle>
          <a:p>
            <a:endParaRPr lang="zh-CN" altLang="en-US"/>
          </a:p>
        </p:txBody>
      </p:sp>
      <p:sp>
        <p:nvSpPr>
          <p:cNvPr id="3" name="日期占位符 2"/>
          <p:cNvSpPr>
            <a:spLocks noGrp="1"/>
          </p:cNvSpPr>
          <p:nvPr>
            <p:ph type="dt" idx="1"/>
          </p:nvPr>
        </p:nvSpPr>
        <p:spPr>
          <a:xfrm>
            <a:off x="3851346" y="0"/>
            <a:ext cx="2946347" cy="496491"/>
          </a:xfrm>
          <a:prstGeom prst="rect">
            <a:avLst/>
          </a:prstGeom>
        </p:spPr>
        <p:txBody>
          <a:bodyPr vert="horz" lIns="91449" tIns="45725" rIns="91449" bIns="45725" rtlCol="0"/>
          <a:lstStyle>
            <a:lvl1pPr algn="r">
              <a:defRPr sz="1200"/>
            </a:lvl1pPr>
          </a:lstStyle>
          <a:p>
            <a:fld id="{D35361CB-A2C5-4A8D-A144-840353A6BD61}" type="datetimeFigureOut">
              <a:rPr lang="zh-CN" altLang="en-US" smtClean="0"/>
              <a:pPr/>
              <a:t>2017/11/4</a:t>
            </a:fld>
            <a:endParaRPr lang="zh-CN" altLang="en-US"/>
          </a:p>
        </p:txBody>
      </p:sp>
      <p:sp>
        <p:nvSpPr>
          <p:cNvPr id="4" name="幻灯片图像占位符 3"/>
          <p:cNvSpPr>
            <a:spLocks noGrp="1" noRot="1" noChangeAspect="1"/>
          </p:cNvSpPr>
          <p:nvPr>
            <p:ph type="sldImg" idx="2"/>
          </p:nvPr>
        </p:nvSpPr>
        <p:spPr>
          <a:xfrm>
            <a:off x="917575" y="744538"/>
            <a:ext cx="4964113" cy="3722687"/>
          </a:xfrm>
          <a:prstGeom prst="rect">
            <a:avLst/>
          </a:prstGeom>
          <a:noFill/>
          <a:ln w="12700">
            <a:solidFill>
              <a:prstClr val="black"/>
            </a:solidFill>
          </a:ln>
        </p:spPr>
        <p:txBody>
          <a:bodyPr vert="horz" lIns="91449" tIns="45725" rIns="91449" bIns="45725" rtlCol="0" anchor="ctr"/>
          <a:lstStyle/>
          <a:p>
            <a:endParaRPr lang="zh-CN" altLang="en-US"/>
          </a:p>
        </p:txBody>
      </p:sp>
      <p:sp>
        <p:nvSpPr>
          <p:cNvPr id="5" name="备注占位符 4"/>
          <p:cNvSpPr>
            <a:spLocks noGrp="1"/>
          </p:cNvSpPr>
          <p:nvPr>
            <p:ph type="body" sz="quarter" idx="3"/>
          </p:nvPr>
        </p:nvSpPr>
        <p:spPr>
          <a:xfrm>
            <a:off x="679927" y="4716661"/>
            <a:ext cx="5439410" cy="4468417"/>
          </a:xfrm>
          <a:prstGeom prst="rect">
            <a:avLst/>
          </a:prstGeom>
        </p:spPr>
        <p:txBody>
          <a:bodyPr vert="horz" lIns="91449" tIns="45725" rIns="91449" bIns="45725"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4" y="9431600"/>
            <a:ext cx="2946347" cy="496491"/>
          </a:xfrm>
          <a:prstGeom prst="rect">
            <a:avLst/>
          </a:prstGeom>
        </p:spPr>
        <p:txBody>
          <a:bodyPr vert="horz" lIns="91449" tIns="45725" rIns="91449" bIns="45725"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1346" y="9431600"/>
            <a:ext cx="2946347" cy="496491"/>
          </a:xfrm>
          <a:prstGeom prst="rect">
            <a:avLst/>
          </a:prstGeom>
        </p:spPr>
        <p:txBody>
          <a:bodyPr vert="horz" lIns="91449" tIns="45725" rIns="91449" bIns="45725" rtlCol="0" anchor="b"/>
          <a:lstStyle>
            <a:lvl1pPr algn="r">
              <a:defRPr sz="1200"/>
            </a:lvl1pPr>
          </a:lstStyle>
          <a:p>
            <a:fld id="{A8471458-503F-4172-955C-BEE6306FFDA9}" type="slidenum">
              <a:rPr lang="zh-CN" altLang="en-US" smtClean="0"/>
              <a:pPr/>
              <a:t>‹#›</a:t>
            </a:fld>
            <a:endParaRPr lang="zh-CN" altLang="en-US"/>
          </a:p>
        </p:txBody>
      </p:sp>
    </p:spTree>
    <p:extLst>
      <p:ext uri="{BB962C8B-B14F-4D97-AF65-F5344CB8AC3E}">
        <p14:creationId xmlns:p14="http://schemas.microsoft.com/office/powerpoint/2010/main" val="40292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Times New Roman" pitchFamily="18" charset="0"/>
                <a:ea typeface="宋体" pitchFamily="2" charset="-122"/>
              </a:defRPr>
            </a:lvl1pPr>
            <a:lvl2pPr marL="743024" indent="-285779">
              <a:defRPr kumimoji="1" sz="1200">
                <a:solidFill>
                  <a:schemeClr val="tx1"/>
                </a:solidFill>
                <a:latin typeface="Times New Roman" pitchFamily="18" charset="0"/>
                <a:ea typeface="宋体" pitchFamily="2" charset="-122"/>
              </a:defRPr>
            </a:lvl2pPr>
            <a:lvl3pPr marL="1143114" indent="-228623">
              <a:defRPr kumimoji="1" sz="1200">
                <a:solidFill>
                  <a:schemeClr val="tx1"/>
                </a:solidFill>
                <a:latin typeface="Times New Roman" pitchFamily="18" charset="0"/>
                <a:ea typeface="宋体" pitchFamily="2" charset="-122"/>
              </a:defRPr>
            </a:lvl3pPr>
            <a:lvl4pPr marL="1600360" indent="-228623">
              <a:defRPr kumimoji="1" sz="1200">
                <a:solidFill>
                  <a:schemeClr val="tx1"/>
                </a:solidFill>
                <a:latin typeface="Times New Roman" pitchFamily="18" charset="0"/>
                <a:ea typeface="宋体" pitchFamily="2" charset="-122"/>
              </a:defRPr>
            </a:lvl4pPr>
            <a:lvl5pPr marL="2057606" indent="-228623">
              <a:defRPr kumimoji="1" sz="1200">
                <a:solidFill>
                  <a:schemeClr val="tx1"/>
                </a:solidFill>
                <a:latin typeface="Times New Roman" pitchFamily="18" charset="0"/>
                <a:ea typeface="宋体" pitchFamily="2" charset="-122"/>
              </a:defRPr>
            </a:lvl5pPr>
            <a:lvl6pPr marL="2514851"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6pPr>
            <a:lvl7pPr marL="2972097"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7pPr>
            <a:lvl8pPr marL="3429343"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8pPr>
            <a:lvl9pPr marL="3886589"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9pPr>
          </a:lstStyle>
          <a:p>
            <a:fld id="{448E270E-2EB9-42A1-A5F4-9EB00A0D23DC}" type="slidenum">
              <a:rPr kumimoji="0" lang="en-US" altLang="zh-CN" smtClean="0">
                <a:solidFill>
                  <a:srgbClr val="05050B"/>
                </a:solidFill>
                <a:latin typeface="Arial" charset="0"/>
                <a:ea typeface="黑体" pitchFamily="49" charset="-122"/>
              </a:rPr>
              <a:pPr/>
              <a:t>1</a:t>
            </a:fld>
            <a:endParaRPr kumimoji="0" lang="en-US" altLang="zh-CN" smtClean="0">
              <a:solidFill>
                <a:srgbClr val="05050B"/>
              </a:solidFill>
              <a:latin typeface="Arial" charset="0"/>
              <a:ea typeface="黑体" pitchFamily="49" charset="-122"/>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初步选择了南京市紫金山东部</a:t>
            </a:r>
            <a:r>
              <a:rPr lang="en-US" altLang="zh-CN" dirty="0" smtClean="0"/>
              <a:t>-</a:t>
            </a:r>
            <a:r>
              <a:rPr lang="zh-CN" altLang="en-US" dirty="0" smtClean="0"/>
              <a:t>句容市</a:t>
            </a:r>
            <a:r>
              <a:rPr lang="en-US" altLang="zh-CN" dirty="0" smtClean="0"/>
              <a:t>-</a:t>
            </a:r>
            <a:r>
              <a:rPr lang="zh-CN" altLang="en-US" dirty="0" smtClean="0"/>
              <a:t>溧水区一带作为选址区域。</a:t>
            </a:r>
            <a:r>
              <a:rPr lang="en-US" altLang="zh-CN" dirty="0" smtClean="0"/>
              <a:t>Areas along Eastern </a:t>
            </a:r>
            <a:r>
              <a:rPr lang="en-US" altLang="zh-CN" dirty="0" err="1" smtClean="0"/>
              <a:t>Zijin</a:t>
            </a:r>
            <a:r>
              <a:rPr lang="en-US" altLang="zh-CN" dirty="0" smtClean="0"/>
              <a:t> Mountain– </a:t>
            </a:r>
            <a:r>
              <a:rPr lang="en-US" altLang="zh-CN" dirty="0" err="1" smtClean="0"/>
              <a:t>Jurong</a:t>
            </a:r>
            <a:r>
              <a:rPr lang="en-US" altLang="zh-CN" dirty="0" smtClean="0"/>
              <a:t> City – </a:t>
            </a:r>
            <a:r>
              <a:rPr lang="en-US" altLang="zh-CN" dirty="0" err="1" smtClean="0"/>
              <a:t>Lishui</a:t>
            </a:r>
            <a:r>
              <a:rPr lang="en-US" altLang="zh-CN" dirty="0" smtClean="0"/>
              <a:t> District were chosen to be the location areas. </a:t>
            </a:r>
          </a:p>
          <a:p>
            <a:r>
              <a:rPr lang="zh-CN" altLang="en-US" dirty="0" smtClean="0"/>
              <a:t>初步选择了浙江省东部的奉化</a:t>
            </a:r>
            <a:r>
              <a:rPr lang="en-US" altLang="zh-CN" dirty="0" smtClean="0"/>
              <a:t>-</a:t>
            </a:r>
            <a:r>
              <a:rPr lang="zh-CN" altLang="en-US" dirty="0" smtClean="0"/>
              <a:t>宁海</a:t>
            </a:r>
            <a:r>
              <a:rPr lang="en-US" altLang="zh-CN" dirty="0" smtClean="0"/>
              <a:t>-</a:t>
            </a:r>
            <a:r>
              <a:rPr lang="zh-CN" altLang="en-US" dirty="0" smtClean="0"/>
              <a:t>新昌之间和永嘉</a:t>
            </a:r>
            <a:r>
              <a:rPr lang="en-US" altLang="zh-CN" dirty="0" smtClean="0"/>
              <a:t>-</a:t>
            </a:r>
            <a:r>
              <a:rPr lang="zh-CN" altLang="en-US" dirty="0" smtClean="0"/>
              <a:t>乐清北部一带作为选址区域。</a:t>
            </a:r>
            <a:r>
              <a:rPr lang="en-US" altLang="zh-CN" dirty="0" smtClean="0"/>
              <a:t>The initial selection of </a:t>
            </a:r>
            <a:r>
              <a:rPr lang="en-US" altLang="zh-CN" dirty="0" err="1" smtClean="0"/>
              <a:t>Fenghua</a:t>
            </a:r>
            <a:r>
              <a:rPr lang="en-US" altLang="zh-CN" dirty="0" smtClean="0"/>
              <a:t> - </a:t>
            </a:r>
            <a:r>
              <a:rPr lang="en-US" altLang="zh-CN" dirty="0" err="1" smtClean="0"/>
              <a:t>Ninghai</a:t>
            </a:r>
            <a:r>
              <a:rPr lang="en-US" altLang="zh-CN" dirty="0" smtClean="0"/>
              <a:t> - </a:t>
            </a:r>
            <a:r>
              <a:rPr lang="en-US" altLang="zh-CN" dirty="0" err="1" smtClean="0"/>
              <a:t>Xinchang</a:t>
            </a:r>
            <a:r>
              <a:rPr lang="en-US" altLang="zh-CN" dirty="0" smtClean="0"/>
              <a:t> in the eastern part of Zhejiang Province and the northern area  of </a:t>
            </a:r>
            <a:r>
              <a:rPr lang="en-US" altLang="zh-CN" dirty="0" err="1" smtClean="0"/>
              <a:t>Yongjia</a:t>
            </a:r>
            <a:r>
              <a:rPr lang="en-US" altLang="zh-CN" dirty="0" smtClean="0"/>
              <a:t> - Yueqing as the location area.</a:t>
            </a:r>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smtClean="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5050B"/>
                </a:solidFill>
                <a:latin typeface="Arial" pitchFamily="34" charset="0"/>
                <a:ea typeface="黑体" pitchFamily="49" charset="-122"/>
              </a:defRPr>
            </a:lvl1pPr>
            <a:lvl2pPr marL="743024" indent="-285779" eaLnBrk="0" hangingPunct="0">
              <a:defRPr sz="2000">
                <a:solidFill>
                  <a:srgbClr val="05050B"/>
                </a:solidFill>
                <a:latin typeface="Arial" pitchFamily="34" charset="0"/>
                <a:ea typeface="黑体" pitchFamily="49" charset="-122"/>
              </a:defRPr>
            </a:lvl2pPr>
            <a:lvl3pPr marL="1143114" indent="-228623" eaLnBrk="0" hangingPunct="0">
              <a:defRPr sz="2000">
                <a:solidFill>
                  <a:srgbClr val="05050B"/>
                </a:solidFill>
                <a:latin typeface="Arial" pitchFamily="34" charset="0"/>
                <a:ea typeface="黑体" pitchFamily="49" charset="-122"/>
              </a:defRPr>
            </a:lvl3pPr>
            <a:lvl4pPr marL="1600360" indent="-228623" eaLnBrk="0" hangingPunct="0">
              <a:defRPr sz="2000">
                <a:solidFill>
                  <a:srgbClr val="05050B"/>
                </a:solidFill>
                <a:latin typeface="Arial" pitchFamily="34" charset="0"/>
                <a:ea typeface="黑体" pitchFamily="49" charset="-122"/>
              </a:defRPr>
            </a:lvl4pPr>
            <a:lvl5pPr marL="2057606" indent="-228623" eaLnBrk="0" hangingPunct="0">
              <a:defRPr sz="2000">
                <a:solidFill>
                  <a:srgbClr val="05050B"/>
                </a:solidFill>
                <a:latin typeface="Arial" pitchFamily="34" charset="0"/>
                <a:ea typeface="黑体" pitchFamily="49" charset="-122"/>
              </a:defRPr>
            </a:lvl5pPr>
            <a:lvl6pPr marL="2514851" indent="-228623"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2097" indent="-228623"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343" indent="-228623"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589" indent="-228623"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eaLnBrk="1" hangingPunct="1"/>
            <a:fld id="{2E2233EF-3FB0-4AD3-9A6F-F4CB84EE9B9F}" type="slidenum">
              <a:rPr lang="en-US" altLang="zh-CN" sz="1200"/>
              <a:pPr eaLnBrk="1" hangingPunct="1"/>
              <a:t>12</a:t>
            </a:fld>
            <a:endParaRPr lang="en-US" altLang="zh-CN" sz="120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13</a:t>
            </a:fld>
            <a:endParaRPr lang="zh-CN" altLang="en-US"/>
          </a:p>
        </p:txBody>
      </p:sp>
    </p:spTree>
    <p:extLst>
      <p:ext uri="{BB962C8B-B14F-4D97-AF65-F5344CB8AC3E}">
        <p14:creationId xmlns:p14="http://schemas.microsoft.com/office/powerpoint/2010/main" val="314941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14</a:t>
            </a:fld>
            <a:endParaRPr lang="zh-CN" altLang="en-US"/>
          </a:p>
        </p:txBody>
      </p:sp>
    </p:spTree>
    <p:extLst>
      <p:ext uri="{BB962C8B-B14F-4D97-AF65-F5344CB8AC3E}">
        <p14:creationId xmlns:p14="http://schemas.microsoft.com/office/powerpoint/2010/main" val="1511268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黄陵</a:t>
            </a:r>
            <a:r>
              <a:rPr lang="en-US" altLang="zh-CN" dirty="0" smtClean="0"/>
              <a:t>-</a:t>
            </a:r>
            <a:r>
              <a:rPr lang="zh-CN" altLang="en-US" dirty="0" smtClean="0"/>
              <a:t>北京</a:t>
            </a:r>
            <a:r>
              <a:rPr lang="en-US" altLang="zh-CN" dirty="0" smtClean="0"/>
              <a:t>1000km</a:t>
            </a:r>
            <a:r>
              <a:rPr lang="zh-CN" altLang="en-US" dirty="0" smtClean="0"/>
              <a:t>，</a:t>
            </a:r>
            <a:r>
              <a:rPr lang="en-US" altLang="zh-CN" dirty="0" smtClean="0"/>
              <a:t>,</a:t>
            </a:r>
            <a:r>
              <a:rPr lang="zh-CN" altLang="en-US" dirty="0" smtClean="0"/>
              <a:t>驾车</a:t>
            </a:r>
            <a:r>
              <a:rPr lang="en-US" altLang="zh-CN" dirty="0" smtClean="0"/>
              <a:t>11h</a:t>
            </a:r>
            <a:r>
              <a:rPr lang="zh-CN" altLang="en-US" dirty="0" smtClean="0"/>
              <a:t>，火车</a:t>
            </a:r>
            <a:r>
              <a:rPr lang="en-US" altLang="zh-CN" dirty="0" smtClean="0"/>
              <a:t>7h </a:t>
            </a:r>
          </a:p>
          <a:p>
            <a:r>
              <a:rPr lang="en-US" altLang="zh-CN" dirty="0" err="1" smtClean="0"/>
              <a:t>Huangling</a:t>
            </a:r>
            <a:r>
              <a:rPr lang="en-US" altLang="zh-CN" dirty="0" smtClean="0"/>
              <a:t> to Beijing 1000km, it takes 11 hours to drive or 7 hours by train.</a:t>
            </a:r>
          </a:p>
          <a:p>
            <a:r>
              <a:rPr lang="zh-CN" altLang="en-US" dirty="0" smtClean="0"/>
              <a:t>深汕</a:t>
            </a:r>
            <a:r>
              <a:rPr lang="en-US" altLang="zh-CN" dirty="0" smtClean="0"/>
              <a:t>-</a:t>
            </a:r>
            <a:r>
              <a:rPr lang="zh-CN" altLang="en-US" dirty="0" smtClean="0"/>
              <a:t>北京</a:t>
            </a:r>
            <a:r>
              <a:rPr lang="en-US" altLang="zh-CN" dirty="0" smtClean="0"/>
              <a:t>2800km,</a:t>
            </a:r>
            <a:r>
              <a:rPr lang="zh-CN" altLang="en-US" dirty="0" smtClean="0"/>
              <a:t>飞机</a:t>
            </a:r>
            <a:r>
              <a:rPr lang="en-US" altLang="zh-CN" dirty="0" smtClean="0"/>
              <a:t>2.5h  </a:t>
            </a:r>
          </a:p>
          <a:p>
            <a:r>
              <a:rPr lang="en-US" altLang="zh-CN" dirty="0" smtClean="0"/>
              <a:t>Shen-</a:t>
            </a:r>
            <a:r>
              <a:rPr lang="en-US" altLang="zh-CN" dirty="0" err="1" smtClean="0"/>
              <a:t>shan</a:t>
            </a:r>
            <a:r>
              <a:rPr lang="en-US" altLang="zh-CN" dirty="0" smtClean="0"/>
              <a:t> to Beijing 2800km, it takes 2.5 hours by plane.</a:t>
            </a:r>
          </a:p>
          <a:p>
            <a:r>
              <a:rPr lang="zh-CN" altLang="en-US" dirty="0" smtClean="0"/>
              <a:t>抚宁</a:t>
            </a:r>
            <a:r>
              <a:rPr lang="en-US" altLang="zh-CN" dirty="0" smtClean="0"/>
              <a:t>-</a:t>
            </a:r>
            <a:r>
              <a:rPr lang="zh-CN" altLang="en-US" dirty="0" smtClean="0"/>
              <a:t>北京</a:t>
            </a:r>
            <a:r>
              <a:rPr lang="en-US" altLang="zh-CN" dirty="0" smtClean="0"/>
              <a:t>260km</a:t>
            </a:r>
          </a:p>
          <a:p>
            <a:r>
              <a:rPr lang="en-US" altLang="zh-CN" dirty="0" err="1" smtClean="0"/>
              <a:t>Funing</a:t>
            </a:r>
            <a:r>
              <a:rPr lang="en-US" altLang="zh-CN" dirty="0" smtClean="0"/>
              <a:t> to Beijing 260km.</a:t>
            </a:r>
          </a:p>
          <a:p>
            <a:r>
              <a:rPr lang="zh-CN" altLang="en-US" dirty="0" smtClean="0"/>
              <a:t>各地交通均较便利 </a:t>
            </a:r>
          </a:p>
          <a:p>
            <a:r>
              <a:rPr lang="en-US" altLang="zh-CN" dirty="0" smtClean="0"/>
              <a:t>All sites have convenient transportation.</a:t>
            </a:r>
          </a:p>
          <a:p>
            <a:r>
              <a:rPr lang="zh-CN" altLang="en-US" dirty="0" smtClean="0"/>
              <a:t>各地场址附近均有变电站，河流、水库众多，供水、供电条件较好。</a:t>
            </a:r>
          </a:p>
          <a:p>
            <a:r>
              <a:rPr lang="en-US" altLang="zh-CN" dirty="0" smtClean="0"/>
              <a:t>There are transformer substations, rivers and reservoirs near all sites which could provide good water and electricity supply conditions. </a:t>
            </a:r>
          </a:p>
          <a:p>
            <a:r>
              <a:rPr lang="zh-CN" altLang="en-US" dirty="0" smtClean="0"/>
              <a:t>黄陵文化旅游及煤化工产业发达</a:t>
            </a:r>
          </a:p>
          <a:p>
            <a:r>
              <a:rPr lang="en-US" altLang="zh-CN" dirty="0" smtClean="0"/>
              <a:t>Well-developed cultural tourism and coal chemistry industry in </a:t>
            </a:r>
            <a:r>
              <a:rPr lang="en-US" altLang="zh-CN" dirty="0" err="1" smtClean="0"/>
              <a:t>Huangling</a:t>
            </a:r>
            <a:r>
              <a:rPr lang="en-US" altLang="zh-CN" dirty="0" smtClean="0"/>
              <a:t>.</a:t>
            </a:r>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15</a:t>
            </a:fld>
            <a:endParaRPr lang="zh-CN" altLang="en-US"/>
          </a:p>
        </p:txBody>
      </p:sp>
    </p:spTree>
    <p:extLst>
      <p:ext uri="{BB962C8B-B14F-4D97-AF65-F5344CB8AC3E}">
        <p14:creationId xmlns:p14="http://schemas.microsoft.com/office/powerpoint/2010/main" val="691022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16</a:t>
            </a:fld>
            <a:endParaRPr lang="zh-CN" altLang="en-US"/>
          </a:p>
        </p:txBody>
      </p:sp>
    </p:spTree>
    <p:extLst>
      <p:ext uri="{BB962C8B-B14F-4D97-AF65-F5344CB8AC3E}">
        <p14:creationId xmlns:p14="http://schemas.microsoft.com/office/powerpoint/2010/main" val="1548860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黄陵：主要岩性为砂岩、泥岩、粉砂岩与页岩互层，局部夹有煤线和薄层油页岩。上部覆盖有黄土和棕红色泥岩或红土。</a:t>
            </a:r>
          </a:p>
          <a:p>
            <a:r>
              <a:rPr lang="en-US" altLang="zh-CN" dirty="0" err="1" smtClean="0"/>
              <a:t>Huangling</a:t>
            </a:r>
            <a:r>
              <a:rPr lang="en-US" altLang="zh-CN" dirty="0" smtClean="0"/>
              <a:t>: The main part is </a:t>
            </a:r>
            <a:r>
              <a:rPr lang="en-US" altLang="zh-CN" dirty="0" err="1" smtClean="0"/>
              <a:t>interbedding</a:t>
            </a:r>
            <a:r>
              <a:rPr lang="en-US" altLang="zh-CN" dirty="0" smtClean="0"/>
              <a:t> between lithology sandstone, mudstone, siltstone and shale, while some local parts are mixed with coal and thin layer of oil shale. Top is covered with loess and brown red mudstone or laterite.</a:t>
            </a:r>
          </a:p>
          <a:p>
            <a:r>
              <a:rPr lang="zh-CN" altLang="en-US" dirty="0" smtClean="0"/>
              <a:t>深汕：岩性复杂。</a:t>
            </a:r>
          </a:p>
          <a:p>
            <a:r>
              <a:rPr lang="en-US" altLang="zh-CN" dirty="0" smtClean="0"/>
              <a:t>Shen-</a:t>
            </a:r>
            <a:r>
              <a:rPr lang="en-US" altLang="zh-CN" dirty="0" err="1" smtClean="0"/>
              <a:t>shan</a:t>
            </a:r>
            <a:r>
              <a:rPr lang="en-US" altLang="zh-CN" dirty="0" smtClean="0"/>
              <a:t>: Complex lithology.</a:t>
            </a:r>
          </a:p>
          <a:p>
            <a:r>
              <a:rPr lang="zh-CN" altLang="en-US" dirty="0" smtClean="0"/>
              <a:t>抚宁：岩性较单一，主要为片麻岩和花岗岩。</a:t>
            </a:r>
          </a:p>
          <a:p>
            <a:r>
              <a:rPr lang="en-US" altLang="zh-CN" dirty="0" err="1" smtClean="0"/>
              <a:t>Funing</a:t>
            </a:r>
            <a:r>
              <a:rPr lang="en-US" altLang="zh-CN" dirty="0" smtClean="0"/>
              <a:t>: Single lithology.</a:t>
            </a:r>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17</a:t>
            </a:fld>
            <a:endParaRPr lang="zh-CN" altLang="en-US"/>
          </a:p>
        </p:txBody>
      </p:sp>
    </p:spTree>
    <p:extLst>
      <p:ext uri="{BB962C8B-B14F-4D97-AF65-F5344CB8AC3E}">
        <p14:creationId xmlns:p14="http://schemas.microsoft.com/office/powerpoint/2010/main" val="1684733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18</a:t>
            </a:fld>
            <a:endParaRPr lang="zh-CN" altLang="en-US"/>
          </a:p>
        </p:txBody>
      </p:sp>
    </p:spTree>
    <p:extLst>
      <p:ext uri="{BB962C8B-B14F-4D97-AF65-F5344CB8AC3E}">
        <p14:creationId xmlns:p14="http://schemas.microsoft.com/office/powerpoint/2010/main" val="3602989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19</a:t>
            </a:fld>
            <a:endParaRPr lang="zh-CN" altLang="en-US"/>
          </a:p>
        </p:txBody>
      </p:sp>
    </p:spTree>
    <p:extLst>
      <p:ext uri="{BB962C8B-B14F-4D97-AF65-F5344CB8AC3E}">
        <p14:creationId xmlns:p14="http://schemas.microsoft.com/office/powerpoint/2010/main" val="3209960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a:t>
            </a:fld>
            <a:endParaRPr lang="zh-CN" altLang="en-US"/>
          </a:p>
        </p:txBody>
      </p:sp>
    </p:spTree>
    <p:extLst>
      <p:ext uri="{BB962C8B-B14F-4D97-AF65-F5344CB8AC3E}">
        <p14:creationId xmlns:p14="http://schemas.microsoft.com/office/powerpoint/2010/main" val="62924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20</a:t>
            </a:fld>
            <a:endParaRPr lang="zh-CN" altLang="en-US"/>
          </a:p>
        </p:txBody>
      </p:sp>
    </p:spTree>
    <p:extLst>
      <p:ext uri="{BB962C8B-B14F-4D97-AF65-F5344CB8AC3E}">
        <p14:creationId xmlns:p14="http://schemas.microsoft.com/office/powerpoint/2010/main" val="2576186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21</a:t>
            </a:fld>
            <a:endParaRPr lang="zh-CN" altLang="en-US"/>
          </a:p>
        </p:txBody>
      </p:sp>
    </p:spTree>
    <p:extLst>
      <p:ext uri="{BB962C8B-B14F-4D97-AF65-F5344CB8AC3E}">
        <p14:creationId xmlns:p14="http://schemas.microsoft.com/office/powerpoint/2010/main" val="1893828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22</a:t>
            </a:fld>
            <a:endParaRPr lang="zh-CN" altLang="en-US"/>
          </a:p>
        </p:txBody>
      </p:sp>
    </p:spTree>
    <p:extLst>
      <p:ext uri="{BB962C8B-B14F-4D97-AF65-F5344CB8AC3E}">
        <p14:creationId xmlns:p14="http://schemas.microsoft.com/office/powerpoint/2010/main" val="3829693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latin typeface="Arial" pitchFamily="34" charset="0"/>
                <a:ea typeface="黑体" pitchFamily="49" charset="-122"/>
                <a:cs typeface="Arial" pitchFamily="34" charset="0"/>
              </a:rPr>
              <a:t>Huangling</a:t>
            </a:r>
            <a:r>
              <a:rPr lang="en-US" altLang="zh-CN" dirty="0" smtClean="0">
                <a:latin typeface="Arial" pitchFamily="34" charset="0"/>
                <a:ea typeface="黑体" pitchFamily="49" charset="-122"/>
                <a:cs typeface="Arial" pitchFamily="34" charset="0"/>
              </a:rPr>
              <a:t>: The site is mainly on the loess plateau. The buried depth of the tunnel and the depth of the shafts are quite different. The construction access layout is relatively simple.</a:t>
            </a:r>
            <a:endParaRPr lang="zh-CN" altLang="en-US" dirty="0" smtClean="0">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Shen-Shan: </a:t>
            </a:r>
            <a:r>
              <a:rPr lang="en-US" altLang="zh-CN" dirty="0" smtClean="0">
                <a:latin typeface="Arial" pitchFamily="34" charset="0"/>
                <a:ea typeface="黑体" pitchFamily="49" charset="-122"/>
                <a:cs typeface="Arial" pitchFamily="34" charset="0"/>
              </a:rPr>
              <a:t>The site is mainly the low mountain area. The buried depth of the tunnel and the depth of the shafts are large, and the construction access layout is relatively complicated.</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smtClean="0">
                <a:latin typeface="Arial" pitchFamily="34" charset="0"/>
                <a:ea typeface="黑体" pitchFamily="49" charset="-122"/>
                <a:cs typeface="Arial" pitchFamily="34" charset="0"/>
              </a:rPr>
              <a:t>Funing</a:t>
            </a:r>
            <a:r>
              <a:rPr lang="en-US" altLang="zh-CN" dirty="0" smtClean="0">
                <a:latin typeface="Arial" pitchFamily="34" charset="0"/>
                <a:ea typeface="黑体" pitchFamily="49" charset="-122"/>
                <a:cs typeface="Arial" pitchFamily="34" charset="0"/>
              </a:rPr>
              <a:t>: The site is generally the  low hilly areas; underground burial depth is not big; the construction site conditions are better; the construction access</a:t>
            </a:r>
            <a:r>
              <a:rPr lang="en-US" altLang="zh-CN" baseline="0" dirty="0" smtClean="0">
                <a:latin typeface="Arial" pitchFamily="34" charset="0"/>
                <a:ea typeface="黑体" pitchFamily="49" charset="-122"/>
                <a:cs typeface="Arial" pitchFamily="34" charset="0"/>
              </a:rPr>
              <a:t> </a:t>
            </a:r>
            <a:r>
              <a:rPr lang="en-US" altLang="zh-CN" dirty="0" smtClean="0">
                <a:latin typeface="Arial" pitchFamily="34" charset="0"/>
                <a:ea typeface="黑体" pitchFamily="49" charset="-122"/>
                <a:cs typeface="Arial" pitchFamily="34" charset="0"/>
              </a:rPr>
              <a:t>layout is relatively simple.</a:t>
            </a:r>
            <a:endParaRPr lang="zh-CN" altLang="en-US" dirty="0" smtClean="0">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latin typeface="Arial" pitchFamily="34" charset="0"/>
              <a:ea typeface="黑体" pitchFamily="49" charset="-122"/>
              <a:cs typeface="Arial" pitchFamily="34" charset="0"/>
            </a:endParaRPr>
          </a:p>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23</a:t>
            </a:fld>
            <a:endParaRPr lang="zh-CN" altLang="en-US"/>
          </a:p>
        </p:txBody>
      </p:sp>
    </p:spTree>
    <p:extLst>
      <p:ext uri="{BB962C8B-B14F-4D97-AF65-F5344CB8AC3E}">
        <p14:creationId xmlns:p14="http://schemas.microsoft.com/office/powerpoint/2010/main" val="25657325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Water burst</a:t>
            </a: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24</a:t>
            </a:fld>
            <a:endParaRPr lang="zh-CN" altLang="en-US"/>
          </a:p>
        </p:txBody>
      </p:sp>
    </p:spTree>
    <p:extLst>
      <p:ext uri="{BB962C8B-B14F-4D97-AF65-F5344CB8AC3E}">
        <p14:creationId xmlns:p14="http://schemas.microsoft.com/office/powerpoint/2010/main" val="3829693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p:spPr>
      </p:sp>
      <p:sp>
        <p:nvSpPr>
          <p:cNvPr id="460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60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Times New Roman" pitchFamily="18" charset="0"/>
                <a:ea typeface="宋体" pitchFamily="2" charset="-122"/>
              </a:defRPr>
            </a:lvl1pPr>
            <a:lvl2pPr marL="743024" indent="-285779">
              <a:defRPr kumimoji="1" sz="1200">
                <a:solidFill>
                  <a:schemeClr val="tx1"/>
                </a:solidFill>
                <a:latin typeface="Times New Roman" pitchFamily="18" charset="0"/>
                <a:ea typeface="宋体" pitchFamily="2" charset="-122"/>
              </a:defRPr>
            </a:lvl2pPr>
            <a:lvl3pPr marL="1143114" indent="-228623">
              <a:defRPr kumimoji="1" sz="1200">
                <a:solidFill>
                  <a:schemeClr val="tx1"/>
                </a:solidFill>
                <a:latin typeface="Times New Roman" pitchFamily="18" charset="0"/>
                <a:ea typeface="宋体" pitchFamily="2" charset="-122"/>
              </a:defRPr>
            </a:lvl3pPr>
            <a:lvl4pPr marL="1600360" indent="-228623">
              <a:defRPr kumimoji="1" sz="1200">
                <a:solidFill>
                  <a:schemeClr val="tx1"/>
                </a:solidFill>
                <a:latin typeface="Times New Roman" pitchFamily="18" charset="0"/>
                <a:ea typeface="宋体" pitchFamily="2" charset="-122"/>
              </a:defRPr>
            </a:lvl4pPr>
            <a:lvl5pPr marL="2057606" indent="-228623">
              <a:defRPr kumimoji="1" sz="1200">
                <a:solidFill>
                  <a:schemeClr val="tx1"/>
                </a:solidFill>
                <a:latin typeface="Times New Roman" pitchFamily="18" charset="0"/>
                <a:ea typeface="宋体" pitchFamily="2" charset="-122"/>
              </a:defRPr>
            </a:lvl5pPr>
            <a:lvl6pPr marL="2514851"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6pPr>
            <a:lvl7pPr marL="2972097"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7pPr>
            <a:lvl8pPr marL="3429343"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8pPr>
            <a:lvl9pPr marL="3886589"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9pPr>
          </a:lstStyle>
          <a:p>
            <a:fld id="{118D2086-0BDD-482E-A7E7-7BCD63BC9CC1}" type="slidenum">
              <a:rPr kumimoji="0" lang="en-US" altLang="zh-CN" smtClean="0">
                <a:solidFill>
                  <a:srgbClr val="05050B"/>
                </a:solidFill>
                <a:latin typeface="Arial" charset="0"/>
                <a:ea typeface="黑体" pitchFamily="49" charset="-122"/>
              </a:rPr>
              <a:pPr/>
              <a:t>25</a:t>
            </a:fld>
            <a:endParaRPr kumimoji="0" lang="en-US" altLang="zh-CN" smtClean="0">
              <a:solidFill>
                <a:srgbClr val="05050B"/>
              </a:solidFill>
              <a:latin typeface="Arial" charset="0"/>
              <a:ea typeface="黑体" pitchFamily="49" charset="-122"/>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26</a:t>
            </a:fld>
            <a:endParaRPr lang="zh-CN" altLang="en-US"/>
          </a:p>
        </p:txBody>
      </p:sp>
    </p:spTree>
    <p:extLst>
      <p:ext uri="{BB962C8B-B14F-4D97-AF65-F5344CB8AC3E}">
        <p14:creationId xmlns:p14="http://schemas.microsoft.com/office/powerpoint/2010/main" val="69623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IP1</a:t>
            </a:r>
            <a:r>
              <a:rPr lang="zh-CN" altLang="en-US" dirty="0" smtClean="0"/>
              <a:t>和</a:t>
            </a:r>
            <a:r>
              <a:rPr lang="en-US" altLang="zh-CN" dirty="0" smtClean="0"/>
              <a:t>IP3</a:t>
            </a:r>
            <a:r>
              <a:rPr lang="zh-CN" altLang="en-US" dirty="0" smtClean="0"/>
              <a:t>直线段（</a:t>
            </a:r>
            <a:r>
              <a:rPr lang="en-US" altLang="zh-CN" dirty="0" smtClean="0"/>
              <a:t>IR</a:t>
            </a:r>
            <a:r>
              <a:rPr lang="zh-CN" altLang="en-US" dirty="0" smtClean="0"/>
              <a:t>段），在实验大厅位置设置物资运输兼人员运输竖井</a:t>
            </a:r>
            <a:r>
              <a:rPr lang="en-US" altLang="zh-CN" dirty="0" smtClean="0"/>
              <a:t>2</a:t>
            </a:r>
            <a:r>
              <a:rPr lang="zh-CN" altLang="en-US" dirty="0" smtClean="0"/>
              <a:t>个（一个位于实验大厅附近，探测器安装兼顾一部分管线；一个位于</a:t>
            </a:r>
            <a:r>
              <a:rPr lang="en-US" altLang="zh-CN" dirty="0" smtClean="0"/>
              <a:t>booster</a:t>
            </a:r>
            <a:r>
              <a:rPr lang="zh-CN" altLang="en-US" dirty="0" smtClean="0"/>
              <a:t>旁路隧道附近，探测器、加速器设备安装，兼顾人员、管线通道），</a:t>
            </a:r>
            <a:r>
              <a:rPr lang="en-US" altLang="zh-CN" dirty="0" smtClean="0"/>
              <a:t>D=20m</a:t>
            </a:r>
            <a:r>
              <a:rPr lang="zh-CN" altLang="en-US" dirty="0" smtClean="0"/>
              <a:t>；设置紧急逃生竖井</a:t>
            </a:r>
            <a:r>
              <a:rPr lang="en-US" altLang="zh-CN" dirty="0" smtClean="0"/>
              <a:t>1</a:t>
            </a:r>
            <a:r>
              <a:rPr lang="zh-CN" altLang="en-US" dirty="0" smtClean="0"/>
              <a:t>个，</a:t>
            </a:r>
            <a:r>
              <a:rPr lang="en-US" altLang="zh-CN" dirty="0" smtClean="0"/>
              <a:t>D=5m</a:t>
            </a:r>
            <a:r>
              <a:rPr lang="zh-CN" altLang="en-US" dirty="0" smtClean="0"/>
              <a:t>；在</a:t>
            </a:r>
            <a:r>
              <a:rPr lang="en-US" altLang="zh-CN" dirty="0" smtClean="0"/>
              <a:t>Booster</a:t>
            </a:r>
            <a:r>
              <a:rPr lang="zh-CN" altLang="en-US" dirty="0" smtClean="0"/>
              <a:t>旁路隧道设置设备检修兼人员运输竖井</a:t>
            </a:r>
            <a:r>
              <a:rPr lang="en-US" altLang="zh-CN" dirty="0" smtClean="0"/>
              <a:t>1</a:t>
            </a:r>
            <a:r>
              <a:rPr lang="zh-CN" altLang="en-US" dirty="0" smtClean="0"/>
              <a:t>个，</a:t>
            </a:r>
            <a:r>
              <a:rPr lang="en-US" altLang="zh-CN" dirty="0" smtClean="0"/>
              <a:t>D=8m</a:t>
            </a:r>
            <a:r>
              <a:rPr lang="zh-CN" altLang="en-US" dirty="0" smtClean="0"/>
              <a:t>；共计</a:t>
            </a:r>
            <a:r>
              <a:rPr lang="en-US" altLang="zh-CN" dirty="0" smtClean="0"/>
              <a:t>8</a:t>
            </a:r>
            <a:r>
              <a:rPr lang="zh-CN" altLang="en-US" dirty="0" smtClean="0"/>
              <a:t>座；</a:t>
            </a:r>
            <a:r>
              <a:rPr lang="en-US" altLang="zh-CN" dirty="0" smtClean="0"/>
              <a:t>For IP1 and IP3 straight sections (IR section) two shafts were set up in the experimental hall for transportation of goods and personnel transportation (one near the experimental hall, for the installation of detector and also used for some pipeline; the other is near the booster bypass tunnel, for the installation of the detector, booster equipment installation, and access for personnel and pipeline), D = 20m; Set up an escape shaft, D = 5m; set up the equipment maintenance and personnel transport shaft in the booster bypass tunnel , D = 8m; there are total 8 shafts.</a:t>
            </a:r>
            <a:endParaRPr lang="zh-CN" altLang="en-US" dirty="0" smtClean="0"/>
          </a:p>
          <a:p>
            <a:r>
              <a:rPr lang="en-US" altLang="zh-CN" dirty="0" smtClean="0"/>
              <a:t>IP2</a:t>
            </a:r>
            <a:r>
              <a:rPr lang="zh-CN" altLang="en-US" dirty="0" smtClean="0"/>
              <a:t>和</a:t>
            </a:r>
            <a:r>
              <a:rPr lang="en-US" altLang="zh-CN" dirty="0" smtClean="0"/>
              <a:t>IP4</a:t>
            </a:r>
            <a:r>
              <a:rPr lang="zh-CN" altLang="en-US" dirty="0" smtClean="0"/>
              <a:t>直线段（</a:t>
            </a:r>
            <a:r>
              <a:rPr lang="en-US" altLang="zh-CN" dirty="0" smtClean="0"/>
              <a:t>RF</a:t>
            </a:r>
            <a:r>
              <a:rPr lang="zh-CN" altLang="en-US" dirty="0" smtClean="0"/>
              <a:t>段），在实验大厅位置设置运输兼交通井（加速器设备安装。管线及人员通道），</a:t>
            </a:r>
            <a:r>
              <a:rPr lang="en-US" altLang="zh-CN" dirty="0" smtClean="0"/>
              <a:t>D=20m</a:t>
            </a:r>
            <a:r>
              <a:rPr lang="zh-CN" altLang="en-US" dirty="0" smtClean="0"/>
              <a:t>；设置紧急逃生竖井，</a:t>
            </a:r>
            <a:r>
              <a:rPr lang="en-US" altLang="zh-CN" dirty="0" smtClean="0"/>
              <a:t>D=2.5m</a:t>
            </a:r>
            <a:r>
              <a:rPr lang="zh-CN" altLang="en-US" dirty="0" smtClean="0"/>
              <a:t>；共计</a:t>
            </a:r>
            <a:r>
              <a:rPr lang="en-US" altLang="zh-CN" dirty="0" smtClean="0"/>
              <a:t>4</a:t>
            </a:r>
            <a:r>
              <a:rPr lang="zh-CN" altLang="en-US" dirty="0" smtClean="0"/>
              <a:t>座；</a:t>
            </a:r>
            <a:r>
              <a:rPr lang="en-US" altLang="zh-CN" dirty="0" smtClean="0"/>
              <a:t>For IP2 and IP4 straight line section (RF section), set up transport and access shaft (booster installation, pipeline and personnel access) in the experimental hall, D = 20m; set up an escape shaft, D=2.5; there are total 4 shafts.</a:t>
            </a:r>
            <a:endParaRPr lang="zh-CN" altLang="en-US" dirty="0" smtClean="0"/>
          </a:p>
          <a:p>
            <a:r>
              <a:rPr lang="en-US" altLang="zh-CN" dirty="0" smtClean="0"/>
              <a:t>STR</a:t>
            </a:r>
            <a:r>
              <a:rPr lang="zh-CN" altLang="en-US" dirty="0" smtClean="0"/>
              <a:t>（</a:t>
            </a:r>
            <a:r>
              <a:rPr lang="en-US" altLang="zh-CN" dirty="0" smtClean="0"/>
              <a:t>LSS</a:t>
            </a:r>
            <a:r>
              <a:rPr lang="zh-CN" altLang="en-US" dirty="0" smtClean="0"/>
              <a:t>）直线段，在中部设置运输兼交通井（加速器设备安装通道、人员通道、管线通道共用），</a:t>
            </a:r>
            <a:r>
              <a:rPr lang="en-US" altLang="zh-CN" dirty="0" smtClean="0"/>
              <a:t>D=10m</a:t>
            </a:r>
            <a:r>
              <a:rPr lang="zh-CN" altLang="en-US" dirty="0" smtClean="0"/>
              <a:t>，共计</a:t>
            </a:r>
            <a:r>
              <a:rPr lang="en-US" altLang="zh-CN" dirty="0" smtClean="0"/>
              <a:t>4</a:t>
            </a:r>
            <a:r>
              <a:rPr lang="zh-CN" altLang="en-US" dirty="0" smtClean="0"/>
              <a:t>座；</a:t>
            </a:r>
            <a:r>
              <a:rPr lang="en-US" altLang="zh-CN" dirty="0" smtClean="0"/>
              <a:t>For STR (LSS) straight section, set up transportation and access shaft  in the middle (booster device installation channel, personnel access, pipeline channel), D = 10m, a total of four;</a:t>
            </a:r>
            <a:endParaRPr lang="zh-CN" altLang="en-US" dirty="0" smtClean="0"/>
          </a:p>
          <a:p>
            <a:r>
              <a:rPr lang="zh-CN" altLang="en-US" dirty="0" smtClean="0"/>
              <a:t>弧线段：根据通风和施工要求设置竖井，每个弧线段设置</a:t>
            </a:r>
            <a:r>
              <a:rPr lang="en-US" altLang="zh-CN" dirty="0" smtClean="0"/>
              <a:t>2</a:t>
            </a:r>
            <a:r>
              <a:rPr lang="zh-CN" altLang="en-US" dirty="0" smtClean="0"/>
              <a:t>个排风井，</a:t>
            </a:r>
            <a:r>
              <a:rPr lang="en-US" altLang="zh-CN" dirty="0" smtClean="0"/>
              <a:t>D=8m</a:t>
            </a:r>
            <a:r>
              <a:rPr lang="zh-CN" altLang="en-US" dirty="0" smtClean="0"/>
              <a:t>；设置</a:t>
            </a:r>
            <a:r>
              <a:rPr lang="en-US" altLang="zh-CN" dirty="0" smtClean="0"/>
              <a:t>1</a:t>
            </a:r>
            <a:r>
              <a:rPr lang="zh-CN" altLang="en-US" dirty="0" smtClean="0"/>
              <a:t>个进风兼交通井（设备通道、人员通道、管线通道），</a:t>
            </a:r>
            <a:r>
              <a:rPr lang="en-US" altLang="zh-CN" dirty="0" smtClean="0"/>
              <a:t>D=8m</a:t>
            </a:r>
            <a:r>
              <a:rPr lang="zh-CN" altLang="en-US" dirty="0" smtClean="0"/>
              <a:t>；共计</a:t>
            </a:r>
            <a:r>
              <a:rPr lang="en-US" altLang="zh-CN" dirty="0" smtClean="0"/>
              <a:t>24</a:t>
            </a:r>
            <a:r>
              <a:rPr lang="zh-CN" altLang="en-US" dirty="0" smtClean="0"/>
              <a:t>座。</a:t>
            </a:r>
            <a:r>
              <a:rPr lang="en-US" altLang="zh-CN" dirty="0" smtClean="0"/>
              <a:t>Arc segment: set up the shaft according to the requirements of ventilation and construction, set up 2 ventilation shafts for each arc segment, D = 8m; set up one air inlet and traffic well (equipment channel, personnel access and pipeline channel), D = 8m, A total of 24.</a:t>
            </a: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27</a:t>
            </a:fld>
            <a:endParaRPr lang="zh-CN" altLang="en-US"/>
          </a:p>
        </p:txBody>
      </p:sp>
    </p:spTree>
    <p:extLst>
      <p:ext uri="{BB962C8B-B14F-4D97-AF65-F5344CB8AC3E}">
        <p14:creationId xmlns:p14="http://schemas.microsoft.com/office/powerpoint/2010/main" val="594515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28</a:t>
            </a:fld>
            <a:endParaRPr lang="zh-CN" altLang="en-US"/>
          </a:p>
        </p:txBody>
      </p:sp>
    </p:spTree>
    <p:extLst>
      <p:ext uri="{BB962C8B-B14F-4D97-AF65-F5344CB8AC3E}">
        <p14:creationId xmlns:p14="http://schemas.microsoft.com/office/powerpoint/2010/main" val="36888394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defTabSz="914491">
              <a:defRPr/>
            </a:pPr>
            <a:r>
              <a:rPr lang="zh-CN" altLang="en-US" dirty="0" smtClean="0"/>
              <a:t>对撞区位于</a:t>
            </a:r>
            <a:r>
              <a:rPr lang="en-US" altLang="zh-CN" dirty="0" smtClean="0"/>
              <a:t>IP1/IP3</a:t>
            </a:r>
            <a:r>
              <a:rPr lang="zh-CN" altLang="en-US" dirty="0" smtClean="0"/>
              <a:t>，长度为</a:t>
            </a:r>
            <a:r>
              <a:rPr lang="en-US" altLang="zh-CN" dirty="0" smtClean="0"/>
              <a:t>3282m</a:t>
            </a:r>
            <a:r>
              <a:rPr lang="zh-CN" altLang="en-US" dirty="0" smtClean="0"/>
              <a:t>。在对撞区中部布置有</a:t>
            </a:r>
            <a:r>
              <a:rPr lang="en-US" altLang="zh-CN" dirty="0" smtClean="0"/>
              <a:t>CEPC</a:t>
            </a:r>
            <a:r>
              <a:rPr lang="zh-CN" altLang="en-US" dirty="0" smtClean="0"/>
              <a:t>实验大厅、</a:t>
            </a:r>
            <a:r>
              <a:rPr lang="en-US" altLang="zh-CN" dirty="0" smtClean="0"/>
              <a:t>1#</a:t>
            </a:r>
            <a:r>
              <a:rPr lang="zh-CN" altLang="en-US" dirty="0" smtClean="0"/>
              <a:t>运输竖井、</a:t>
            </a:r>
            <a:r>
              <a:rPr lang="en-US" altLang="zh-CN" dirty="0" smtClean="0"/>
              <a:t>2#</a:t>
            </a:r>
            <a:r>
              <a:rPr lang="zh-CN" altLang="en-US" dirty="0" smtClean="0"/>
              <a:t>运输竖井、加速器旁路隧道交通竖井、紧急逃生竖井及交通隧道。主环隧道在对撞区范围内先分为</a:t>
            </a:r>
            <a:r>
              <a:rPr lang="en-US" altLang="zh-CN" dirty="0" smtClean="0"/>
              <a:t>2</a:t>
            </a:r>
            <a:r>
              <a:rPr lang="zh-CN" altLang="en-US" dirty="0" smtClean="0"/>
              <a:t>条隧道后合并为一条并穿过</a:t>
            </a:r>
            <a:r>
              <a:rPr lang="en-US" altLang="zh-CN" dirty="0" smtClean="0"/>
              <a:t>CEPC</a:t>
            </a:r>
            <a:r>
              <a:rPr lang="zh-CN" altLang="en-US" dirty="0" smtClean="0"/>
              <a:t>实验大厅，加速器辅助隧道从主环隧道分叉后从主环内侧越过实验大厅，对撞区还分布有</a:t>
            </a:r>
            <a:r>
              <a:rPr lang="en-US" altLang="zh-CN" dirty="0" smtClean="0"/>
              <a:t>2</a:t>
            </a:r>
            <a:r>
              <a:rPr lang="zh-CN" altLang="en-US" dirty="0" smtClean="0"/>
              <a:t>条辅助短隧道。</a:t>
            </a:r>
            <a:r>
              <a:rPr lang="zh-CN" altLang="en-US" dirty="0" smtClean="0">
                <a:effectLst/>
              </a:rPr>
              <a:t>主环隧道和加速器旁路隧道的设计根据探测器主环设备和加速器设备的</a:t>
            </a:r>
            <a:r>
              <a:rPr lang="en-US" altLang="zh-CN" dirty="0" smtClean="0">
                <a:effectLst/>
              </a:rPr>
              <a:t>Lattice</a:t>
            </a:r>
            <a:r>
              <a:rPr lang="zh-CN" altLang="en-US" dirty="0" smtClean="0">
                <a:effectLst/>
              </a:rPr>
              <a:t>实验数据， 并结合土建一般要求确定。</a:t>
            </a:r>
            <a:r>
              <a:rPr lang="en-US" altLang="zh-CN" dirty="0" smtClean="0">
                <a:effectLst/>
              </a:rPr>
              <a:t>The (interaction region) IR  is located at IP1/IP3 with a length of 3282m. CEPC Experiment Hall, 1# transport shaft, 2# transport shaft, booster bypass tunnel, escape shaft and access tunnel are arranged in the middle of the IR region. The collider ring tunnel in the IR is divided into two tunnels and then is merged into one and it passes through the CEPC Experiment Hall. After the booster bypass tunnel is bifurcated from the collider ring tunnel, it will cross the Experimental Hall from the inside of the collider ring. IR is also arranged with 2 auxiliary  tunnels. The design of the collider ring tunnel and the booster bypass tunnel is based on the Lattice experimental data of the detector for the collider ring device and the booster device, and it is determined according to the general requirements of civil engineering.</a:t>
            </a:r>
          </a:p>
          <a:p>
            <a:pPr defTabSz="914491">
              <a:defRPr/>
            </a:pPr>
            <a:endParaRPr lang="en-US" altLang="zh-CN" dirty="0" smtClean="0">
              <a:effectLst/>
            </a:endParaRPr>
          </a:p>
          <a:p>
            <a:pPr defTabSz="914491">
              <a:defRPr/>
            </a:pPr>
            <a:r>
              <a:rPr lang="zh-CN" altLang="en-US" dirty="0" smtClean="0"/>
              <a:t>在对撞区中部布置有</a:t>
            </a:r>
            <a:r>
              <a:rPr lang="en-US" altLang="zh-CN" dirty="0" smtClean="0"/>
              <a:t>CEPC</a:t>
            </a:r>
            <a:r>
              <a:rPr lang="zh-CN" altLang="en-US" dirty="0" smtClean="0"/>
              <a:t>实验大厅、</a:t>
            </a:r>
            <a:r>
              <a:rPr lang="en-US" altLang="zh-CN" dirty="0" smtClean="0"/>
              <a:t>1#</a:t>
            </a:r>
            <a:r>
              <a:rPr lang="zh-CN" altLang="en-US" dirty="0" smtClean="0"/>
              <a:t>运输竖井、</a:t>
            </a:r>
            <a:r>
              <a:rPr lang="en-US" altLang="zh-CN" dirty="0" smtClean="0"/>
              <a:t>2#</a:t>
            </a:r>
            <a:r>
              <a:rPr lang="zh-CN" altLang="en-US" dirty="0" smtClean="0"/>
              <a:t>运输竖井、加速器旁路隧道交通竖井、紧急逃生竖井及交通隧道。其中</a:t>
            </a:r>
            <a:r>
              <a:rPr lang="en-US" altLang="zh-CN" dirty="0" smtClean="0"/>
              <a:t>1#</a:t>
            </a:r>
            <a:r>
              <a:rPr lang="zh-CN" altLang="en-US" dirty="0" smtClean="0"/>
              <a:t>运输竖井主要负责探测器安装兼顾一部分管线通道；</a:t>
            </a:r>
            <a:r>
              <a:rPr lang="en-US" altLang="zh-CN" dirty="0" smtClean="0"/>
              <a:t>2#</a:t>
            </a:r>
            <a:r>
              <a:rPr lang="zh-CN" altLang="en-US" dirty="0" smtClean="0"/>
              <a:t>运输竖井主要负责探测器、加速器设备安装，兼顾人员、管线通道；紧急逃生竖井用于紧急情况下人员逃生时使用，加速器旁路隧道交通竖井主要负责加速器管线及人员交通；交通隧道用于常规人员进出实验大厅及部分检修维护设备的运输。</a:t>
            </a:r>
            <a:r>
              <a:rPr lang="en-US" altLang="zh-CN" dirty="0" smtClean="0"/>
              <a:t>The middle of the IR area is equipped with SPPC experiment hall, 1# transport shaft, 2# transport shaft, , booster bypass tunnel,  escape shaft and access tunnel. The 1# transport shaft is responsible for the installation of detectors and access of partial pipeline; 2# transport shaft is responsible for the installation of detectors and boosters, as well as access of personnel and pipeline. The escape shaft is used for escape of personnel in emergency situations. The booster bypass tunnel access shaft is used for the booster pipeline and personnel access. The access tunnel is used for transportation of regular personnel into and out of the experimental hall and some overhaul and maintenance of equipment.</a:t>
            </a:r>
            <a:r>
              <a:rPr lang="en-US" altLang="zh-CN" baseline="0" dirty="0" smtClean="0"/>
              <a:t> </a:t>
            </a: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p:spPr>
      </p:sp>
      <p:sp>
        <p:nvSpPr>
          <p:cNvPr id="460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smtClean="0"/>
          </a:p>
        </p:txBody>
      </p:sp>
      <p:sp>
        <p:nvSpPr>
          <p:cNvPr id="460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Times New Roman" pitchFamily="18" charset="0"/>
                <a:ea typeface="宋体" pitchFamily="2" charset="-122"/>
              </a:defRPr>
            </a:lvl1pPr>
            <a:lvl2pPr marL="743024" indent="-285779">
              <a:defRPr kumimoji="1" sz="1200">
                <a:solidFill>
                  <a:schemeClr val="tx1"/>
                </a:solidFill>
                <a:latin typeface="Times New Roman" pitchFamily="18" charset="0"/>
                <a:ea typeface="宋体" pitchFamily="2" charset="-122"/>
              </a:defRPr>
            </a:lvl2pPr>
            <a:lvl3pPr marL="1143114" indent="-228623">
              <a:defRPr kumimoji="1" sz="1200">
                <a:solidFill>
                  <a:schemeClr val="tx1"/>
                </a:solidFill>
                <a:latin typeface="Times New Roman" pitchFamily="18" charset="0"/>
                <a:ea typeface="宋体" pitchFamily="2" charset="-122"/>
              </a:defRPr>
            </a:lvl3pPr>
            <a:lvl4pPr marL="1600360" indent="-228623">
              <a:defRPr kumimoji="1" sz="1200">
                <a:solidFill>
                  <a:schemeClr val="tx1"/>
                </a:solidFill>
                <a:latin typeface="Times New Roman" pitchFamily="18" charset="0"/>
                <a:ea typeface="宋体" pitchFamily="2" charset="-122"/>
              </a:defRPr>
            </a:lvl4pPr>
            <a:lvl5pPr marL="2057606" indent="-228623">
              <a:defRPr kumimoji="1" sz="1200">
                <a:solidFill>
                  <a:schemeClr val="tx1"/>
                </a:solidFill>
                <a:latin typeface="Times New Roman" pitchFamily="18" charset="0"/>
                <a:ea typeface="宋体" pitchFamily="2" charset="-122"/>
              </a:defRPr>
            </a:lvl5pPr>
            <a:lvl6pPr marL="2514851"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6pPr>
            <a:lvl7pPr marL="2972097"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7pPr>
            <a:lvl8pPr marL="3429343"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8pPr>
            <a:lvl9pPr marL="3886589"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9pPr>
          </a:lstStyle>
          <a:p>
            <a:fld id="{118D2086-0BDD-482E-A7E7-7BCD63BC9CC1}" type="slidenum">
              <a:rPr kumimoji="0" lang="en-US" altLang="zh-CN" smtClean="0">
                <a:solidFill>
                  <a:srgbClr val="05050B"/>
                </a:solidFill>
                <a:latin typeface="Arial" charset="0"/>
                <a:ea typeface="黑体" pitchFamily="49" charset="-122"/>
              </a:rPr>
              <a:pPr/>
              <a:t>3</a:t>
            </a:fld>
            <a:endParaRPr kumimoji="0" lang="en-US" altLang="zh-CN" smtClean="0">
              <a:solidFill>
                <a:srgbClr val="05050B"/>
              </a:solidFill>
              <a:latin typeface="Arial" charset="0"/>
              <a:ea typeface="黑体" pitchFamily="49" charset="-12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baseline="0" dirty="0" smtClean="0"/>
              <a:t>高频区位于</a:t>
            </a:r>
            <a:r>
              <a:rPr lang="en-US" altLang="zh-CN" baseline="0" dirty="0" smtClean="0"/>
              <a:t>IP2/IP4</a:t>
            </a:r>
            <a:r>
              <a:rPr lang="zh-CN" altLang="en-US" baseline="0" dirty="0" smtClean="0"/>
              <a:t>，与对撞区呈</a:t>
            </a:r>
            <a:r>
              <a:rPr lang="en-US" altLang="zh-CN" baseline="0" dirty="0" smtClean="0"/>
              <a:t>90°</a:t>
            </a:r>
            <a:r>
              <a:rPr lang="zh-CN" altLang="en-US" baseline="0" dirty="0" smtClean="0"/>
              <a:t>夹角，长度为</a:t>
            </a:r>
            <a:r>
              <a:rPr lang="en-US" altLang="zh-CN" baseline="0" dirty="0" smtClean="0"/>
              <a:t>2842m</a:t>
            </a:r>
            <a:r>
              <a:rPr lang="zh-CN" altLang="en-US" baseline="0" dirty="0" smtClean="0"/>
              <a:t>。在高频区中部布置有高频辅助隧道、</a:t>
            </a:r>
            <a:r>
              <a:rPr lang="en-US" altLang="zh-CN" baseline="0" dirty="0" smtClean="0"/>
              <a:t>SPPC</a:t>
            </a:r>
            <a:r>
              <a:rPr lang="zh-CN" altLang="en-US" baseline="0" dirty="0" smtClean="0"/>
              <a:t>实验大厅、运输竖井、紧急逃生竖井及交通隧道，高频辅助隧道包含功率源厅、低温厅、水冷厅及低电平固放厅，主环隧道穿过</a:t>
            </a:r>
            <a:r>
              <a:rPr lang="en-US" altLang="zh-CN" baseline="0" dirty="0" smtClean="0"/>
              <a:t>SPPC</a:t>
            </a:r>
            <a:r>
              <a:rPr lang="zh-CN" altLang="en-US" baseline="0" dirty="0" smtClean="0"/>
              <a:t>实验大厅，高频区还分布有</a:t>
            </a:r>
            <a:r>
              <a:rPr lang="en-US" altLang="zh-CN" baseline="0" dirty="0" smtClean="0"/>
              <a:t>2</a:t>
            </a:r>
            <a:r>
              <a:rPr lang="zh-CN" altLang="en-US" baseline="0" dirty="0" smtClean="0"/>
              <a:t>条辅助短隧道。其中运输竖井负责设备运输、检修、人员进出并兼顾管线通道；紧急逃生竖井用于紧急情况下人员逃生时使用；交通隧道用于常规人员进出实验大厅及部分检修维护设备的运输。</a:t>
            </a:r>
            <a:r>
              <a:rPr lang="en-US" altLang="zh-CN" baseline="0" dirty="0" smtClean="0"/>
              <a:t>HF area is located in IP2/IP4 with 90° angle to the IR with a length of 2842m. The middle of the HF area is equipped with RF auxiliary tunnel, SPPC experiment hall, transport shaft, escape shaft and access tunnel. The HF auxiliary tunnel includes power source hall, cryogenic hall, cooling water hall and low level and solid-state amplifier hall. The collider ring tunnel passes through the SPPC experiment hall and there are also two auxiliary tunnels distributed in the high frequency area. The transport shaft is responsible for equipment transportation, overhaul and personnel entry and exit as well as the pipeline access. The escape shaft is used for escape of personnel in emergency situations. The access tunnel is used for transportation of regular personnel into and out of the experimental hall and some overhaul and maintenance of equipment.</a:t>
            </a:r>
          </a:p>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主环在顺时针</a:t>
            </a:r>
            <a:r>
              <a:rPr lang="en-US" altLang="zh-CN" dirty="0" smtClean="0"/>
              <a:t>45°</a:t>
            </a:r>
            <a:r>
              <a:rPr lang="zh-CN" altLang="en-US" dirty="0" smtClean="0"/>
              <a:t>、</a:t>
            </a:r>
            <a:r>
              <a:rPr lang="en-US" altLang="zh-CN" dirty="0" smtClean="0"/>
              <a:t>135°</a:t>
            </a:r>
            <a:r>
              <a:rPr lang="zh-CN" altLang="en-US" dirty="0" smtClean="0"/>
              <a:t>、</a:t>
            </a:r>
            <a:r>
              <a:rPr lang="en-US" altLang="zh-CN" dirty="0" smtClean="0"/>
              <a:t>225°</a:t>
            </a:r>
            <a:r>
              <a:rPr lang="zh-CN" altLang="en-US" dirty="0" smtClean="0"/>
              <a:t>、</a:t>
            </a:r>
            <a:r>
              <a:rPr lang="en-US" altLang="zh-CN" dirty="0" smtClean="0"/>
              <a:t>315°</a:t>
            </a:r>
            <a:r>
              <a:rPr lang="zh-CN" altLang="en-US" dirty="0" smtClean="0"/>
              <a:t>四个方向各有一段直线段，长度为</a:t>
            </a:r>
            <a:r>
              <a:rPr lang="en-US" altLang="zh-CN" dirty="0" smtClean="0"/>
              <a:t>1125m</a:t>
            </a:r>
            <a:r>
              <a:rPr lang="zh-CN" altLang="en-US" dirty="0" smtClean="0"/>
              <a:t>，其他区域主环为弧线，半径根据</a:t>
            </a:r>
            <a:r>
              <a:rPr lang="en-US" altLang="zh-CN" dirty="0" smtClean="0"/>
              <a:t>Lattice</a:t>
            </a:r>
            <a:r>
              <a:rPr lang="zh-CN" altLang="en-US" dirty="0" smtClean="0"/>
              <a:t>实验结果确定。在主环上，每隔</a:t>
            </a:r>
            <a:r>
              <a:rPr lang="en-US" altLang="zh-CN" dirty="0" smtClean="0"/>
              <a:t>1km</a:t>
            </a:r>
            <a:r>
              <a:rPr lang="zh-CN" altLang="en-US" dirty="0" smtClean="0"/>
              <a:t>设置辅助短隧道一条，长度为</a:t>
            </a:r>
            <a:r>
              <a:rPr lang="en-US" altLang="zh-CN" dirty="0" smtClean="0"/>
              <a:t>30m</a:t>
            </a:r>
            <a:r>
              <a:rPr lang="zh-CN" altLang="en-US" dirty="0" smtClean="0"/>
              <a:t>，用于本地站设备安置。主环在每个弧线段设置</a:t>
            </a:r>
            <a:r>
              <a:rPr lang="en-US" altLang="zh-CN" dirty="0" smtClean="0"/>
              <a:t>3</a:t>
            </a:r>
            <a:r>
              <a:rPr lang="zh-CN" altLang="en-US" dirty="0" smtClean="0"/>
              <a:t>条竖井，其中中部的为送风兼交通竖井，其他两个为排风竖井。直线段中部设置一个竖井，用于交通兼送风及部分设备管线送出。</a:t>
            </a:r>
            <a:endParaRPr lang="en-US" altLang="zh-CN" dirty="0" smtClean="0"/>
          </a:p>
          <a:p>
            <a:r>
              <a:rPr lang="en-US" altLang="zh-CN" dirty="0" smtClean="0"/>
              <a:t>The collider ring has a straight line segment in four directions along 45 °, 135 °, 225 °, 315 ° clockwise with a length of 1125m. In other areas, the collider ring is arc whose radius is determined according to Lattice experimental results. On the collider ring, an auxiliary tunnel is set at a distance of 1km, with a length of 30m for local equipment installation. The collider ring sets up three shafts in each arc segment , of which the middle is the air supply and access shaft and the other two are exhaust shafts. A vertical shaft is arranged in the middle of the straight line segment for sending both the traffic and the supply air and some equipment pipelines.</a:t>
            </a:r>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在主环顺时针</a:t>
            </a:r>
            <a:r>
              <a:rPr lang="en-US" altLang="zh-CN" dirty="0" smtClean="0"/>
              <a:t>225°</a:t>
            </a:r>
            <a:r>
              <a:rPr lang="zh-CN" altLang="en-US" dirty="0" smtClean="0"/>
              <a:t>的位置设置直线加速器隧道及输运隧道，直线加速器长度</a:t>
            </a:r>
            <a:r>
              <a:rPr lang="en-US" altLang="zh-CN" dirty="0" smtClean="0"/>
              <a:t>1200m</a:t>
            </a:r>
            <a:r>
              <a:rPr lang="zh-CN" altLang="en-US" dirty="0" smtClean="0"/>
              <a:t>，位于地表，然后斜向下通过输运隧道送入与主环平面相同的高程后分叉为</a:t>
            </a:r>
            <a:r>
              <a:rPr lang="en-US" altLang="zh-CN" dirty="0" smtClean="0"/>
              <a:t>2</a:t>
            </a:r>
            <a:r>
              <a:rPr lang="zh-CN" altLang="en-US" dirty="0" smtClean="0"/>
              <a:t>条输运隧道，分别从正负两个方向注入主环隧道。在输运隧道末端设置检修兼设备竖井。</a:t>
            </a:r>
            <a:r>
              <a:rPr lang="en-US" altLang="zh-CN" dirty="0" smtClean="0"/>
              <a:t>A linear booster tunnel and a transport tunnel are arranged at clockwise 225 ° on the collider ring . The linear booster is 1200m in length and is located on the ground. Then it is transported obliquely downwards through the transport tunnel into the same elevation as the plane of the collider ring. After that it is diverged into 2 access tunnels respectively from the positive and negative directions feeding into the collider ring tunnel. In the end of the access tunnel the maintenance and equipment shaft is set up.</a:t>
            </a:r>
          </a:p>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主环隧道 </a:t>
            </a:r>
            <a:r>
              <a:rPr lang="en-US" altLang="zh-CN" dirty="0" smtClean="0"/>
              <a:t>= Main ring tunnel</a:t>
            </a:r>
            <a:r>
              <a:rPr lang="zh-CN" altLang="en-US" dirty="0" smtClean="0"/>
              <a:t>， 请改为对撞环隧道</a:t>
            </a:r>
            <a:r>
              <a:rPr lang="en-US" altLang="zh-CN" dirty="0" smtClean="0"/>
              <a:t>=Collider ring tunnel.</a:t>
            </a:r>
          </a:p>
          <a:p>
            <a:r>
              <a:rPr lang="en-US" altLang="zh-CN" dirty="0" smtClean="0"/>
              <a:t> </a:t>
            </a:r>
            <a:r>
              <a:rPr lang="zh-CN" altLang="en-US" dirty="0" smtClean="0"/>
              <a:t>高频辅助隧道 </a:t>
            </a:r>
            <a:r>
              <a:rPr lang="en-US" altLang="zh-CN" dirty="0" smtClean="0"/>
              <a:t>= HF Auxiliary Tunnel, </a:t>
            </a:r>
            <a:r>
              <a:rPr lang="zh-CN" altLang="en-US" dirty="0" smtClean="0"/>
              <a:t>请改为</a:t>
            </a:r>
            <a:r>
              <a:rPr lang="en-US" altLang="zh-CN" dirty="0" smtClean="0"/>
              <a:t>RF auxiliary tunnel.</a:t>
            </a:r>
          </a:p>
          <a:p>
            <a:r>
              <a:rPr lang="en-US" altLang="zh-CN" dirty="0" smtClean="0"/>
              <a:t>  </a:t>
            </a:r>
            <a:r>
              <a:rPr lang="zh-CN" altLang="en-US" dirty="0" smtClean="0"/>
              <a:t>低温厅 </a:t>
            </a:r>
            <a:r>
              <a:rPr lang="en-US" altLang="zh-CN" dirty="0" smtClean="0"/>
              <a:t>= Cryogenic hall</a:t>
            </a: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33</a:t>
            </a:fld>
            <a:endParaRPr lang="zh-CN" altLang="en-US"/>
          </a:p>
        </p:txBody>
      </p:sp>
    </p:spTree>
    <p:extLst>
      <p:ext uri="{BB962C8B-B14F-4D97-AF65-F5344CB8AC3E}">
        <p14:creationId xmlns:p14="http://schemas.microsoft.com/office/powerpoint/2010/main" val="36936398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34</a:t>
            </a:fld>
            <a:endParaRPr lang="zh-CN" altLang="en-US"/>
          </a:p>
        </p:txBody>
      </p:sp>
    </p:spTree>
    <p:extLst>
      <p:ext uri="{BB962C8B-B14F-4D97-AF65-F5344CB8AC3E}">
        <p14:creationId xmlns:p14="http://schemas.microsoft.com/office/powerpoint/2010/main" val="37365805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Control / duty rooms</a:t>
            </a:r>
            <a:r>
              <a:rPr lang="zh-CN" altLang="en-US" dirty="0" smtClean="0"/>
              <a:t>、</a:t>
            </a:r>
            <a:r>
              <a:rPr lang="en-US" altLang="zh-CN" dirty="0" smtClean="0"/>
              <a:t>Power converter for magnets</a:t>
            </a:r>
            <a:r>
              <a:rPr lang="zh-CN" altLang="en-US" dirty="0" smtClean="0"/>
              <a:t>、</a:t>
            </a:r>
            <a:r>
              <a:rPr lang="en-US" altLang="zh-CN" dirty="0" smtClean="0"/>
              <a:t>RF</a:t>
            </a:r>
            <a:r>
              <a:rPr lang="zh-CN" altLang="en-US" dirty="0" smtClean="0"/>
              <a:t>、</a:t>
            </a:r>
            <a:r>
              <a:rPr lang="en-US" altLang="zh-CN" dirty="0" smtClean="0"/>
              <a:t>110 kV electric substation</a:t>
            </a:r>
            <a:r>
              <a:rPr lang="zh-CN" altLang="en-US" dirty="0" smtClean="0"/>
              <a:t>、</a:t>
            </a:r>
            <a:r>
              <a:rPr lang="en-US" altLang="zh-CN" dirty="0" smtClean="0"/>
              <a:t>10 kV electric substation</a:t>
            </a:r>
            <a:r>
              <a:rPr lang="zh-CN" altLang="en-US" dirty="0" smtClean="0"/>
              <a:t>、</a:t>
            </a:r>
            <a:r>
              <a:rPr lang="en-US" altLang="zh-CN" dirty="0" smtClean="0"/>
              <a:t>HVAC</a:t>
            </a:r>
            <a:r>
              <a:rPr lang="zh-CN" altLang="en-US" dirty="0" smtClean="0"/>
              <a:t>、</a:t>
            </a:r>
            <a:r>
              <a:rPr lang="en-US" altLang="zh-CN" dirty="0" smtClean="0"/>
              <a:t>Cryogenic (helium compressor)</a:t>
            </a:r>
            <a:r>
              <a:rPr lang="zh-CN" altLang="en-US" dirty="0" smtClean="0"/>
              <a:t>、</a:t>
            </a:r>
            <a:r>
              <a:rPr lang="en-US" altLang="zh-CN" dirty="0" smtClean="0"/>
              <a:t>Cooling water system</a:t>
            </a:r>
            <a:r>
              <a:rPr lang="zh-CN" altLang="en-US" dirty="0" smtClean="0"/>
              <a:t>、</a:t>
            </a:r>
            <a:r>
              <a:rPr lang="en-US" altLang="zh-CN" dirty="0" smtClean="0"/>
              <a:t>Experimental assembly work</a:t>
            </a:r>
            <a:r>
              <a:rPr lang="zh-CN" altLang="en-US" dirty="0" smtClean="0"/>
              <a:t>、</a:t>
            </a:r>
            <a:r>
              <a:rPr lang="en-US" altLang="zh-CN" dirty="0" smtClean="0"/>
              <a:t>Magnet assembly and calibration</a:t>
            </a:r>
            <a:r>
              <a:rPr lang="zh-CN" altLang="en-US" dirty="0" smtClean="0"/>
              <a:t>、</a:t>
            </a:r>
            <a:r>
              <a:rPr lang="en-US" altLang="zh-CN" dirty="0" smtClean="0"/>
              <a:t>Unloading equipment</a:t>
            </a:r>
            <a:r>
              <a:rPr lang="zh-CN" altLang="en-US" dirty="0" smtClean="0"/>
              <a:t>、</a:t>
            </a:r>
            <a:r>
              <a:rPr lang="en-US" altLang="zh-CN" dirty="0" smtClean="0"/>
              <a:t>Compressed air</a:t>
            </a:r>
            <a:r>
              <a:rPr lang="zh-CN" altLang="en-US" dirty="0" smtClean="0"/>
              <a:t>、</a:t>
            </a:r>
            <a:r>
              <a:rPr lang="en-US" altLang="zh-CN" dirty="0" smtClean="0"/>
              <a:t>Chilled water</a:t>
            </a:r>
            <a:r>
              <a:rPr lang="zh-CN" altLang="en-US" dirty="0" smtClean="0"/>
              <a:t>、</a:t>
            </a:r>
            <a:r>
              <a:rPr lang="en-US" altLang="zh-CN" dirty="0" smtClean="0"/>
              <a:t>Electronics room</a:t>
            </a:r>
            <a:r>
              <a:rPr lang="zh-CN" altLang="en-US" dirty="0" smtClean="0"/>
              <a:t>、</a:t>
            </a:r>
            <a:r>
              <a:rPr lang="en-US" altLang="zh-CN" dirty="0" smtClean="0"/>
              <a:t>Other</a:t>
            </a:r>
          </a:p>
          <a:p>
            <a:endParaRPr lang="en-US" altLang="zh-CN" dirty="0" smtClean="0"/>
          </a:p>
          <a:p>
            <a:r>
              <a:rPr lang="en-US" altLang="zh-CN" dirty="0" smtClean="0"/>
              <a:t>IP1~IP4</a:t>
            </a:r>
            <a:r>
              <a:rPr lang="zh-CN" altLang="en-US" dirty="0" smtClean="0"/>
              <a:t>、</a:t>
            </a:r>
            <a:r>
              <a:rPr lang="en-US" altLang="zh-CN" dirty="0" smtClean="0"/>
              <a:t>LSS1~LSS4</a:t>
            </a:r>
            <a:r>
              <a:rPr lang="zh-CN" altLang="en-US" dirty="0" smtClean="0"/>
              <a:t>、</a:t>
            </a:r>
            <a:r>
              <a:rPr lang="en-US" altLang="zh-CN" dirty="0" smtClean="0"/>
              <a:t>Collider ring tunnel</a:t>
            </a:r>
            <a:r>
              <a:rPr lang="zh-CN" altLang="en-US" dirty="0" smtClean="0"/>
              <a:t>（</a:t>
            </a:r>
            <a:r>
              <a:rPr lang="en-US" altLang="zh-CN" dirty="0" smtClean="0"/>
              <a:t>Arc</a:t>
            </a:r>
            <a:r>
              <a:rPr lang="zh-CN" altLang="en-US" dirty="0" smtClean="0"/>
              <a:t>，</a:t>
            </a:r>
            <a:r>
              <a:rPr lang="en-US" altLang="zh-CN" dirty="0" smtClean="0"/>
              <a:t>total=24</a:t>
            </a:r>
            <a:r>
              <a:rPr lang="zh-CN" altLang="en-US" dirty="0" smtClean="0"/>
              <a:t>）、</a:t>
            </a:r>
            <a:r>
              <a:rPr lang="en-US" altLang="zh-CN" dirty="0" smtClean="0"/>
              <a:t>LINAC</a:t>
            </a:r>
            <a:r>
              <a:rPr lang="zh-CN" altLang="en-US" dirty="0" smtClean="0"/>
              <a:t>、</a:t>
            </a:r>
            <a:r>
              <a:rPr lang="en-US" altLang="zh-CN" dirty="0" smtClean="0"/>
              <a:t>BT</a:t>
            </a:r>
          </a:p>
          <a:p>
            <a:endParaRPr lang="en-US" altLang="zh-CN" dirty="0" smtClean="0"/>
          </a:p>
          <a:p>
            <a:r>
              <a:rPr lang="en-US" altLang="zh-CN" dirty="0" smtClean="0"/>
              <a:t>IP1</a:t>
            </a:r>
            <a:r>
              <a:rPr lang="zh-CN" altLang="en-US" dirty="0" smtClean="0"/>
              <a:t>：</a:t>
            </a:r>
            <a:r>
              <a:rPr lang="en-US" altLang="zh-CN" dirty="0" smtClean="0"/>
              <a:t>15750m2</a:t>
            </a:r>
          </a:p>
          <a:p>
            <a:r>
              <a:rPr lang="en-US" altLang="zh-CN" dirty="0" smtClean="0"/>
              <a:t>Total</a:t>
            </a:r>
            <a:r>
              <a:rPr lang="zh-CN" altLang="en-US" dirty="0" smtClean="0"/>
              <a:t>：</a:t>
            </a:r>
            <a:r>
              <a:rPr lang="en-US" altLang="zh-CN" dirty="0" smtClean="0"/>
              <a:t>140450m2</a:t>
            </a:r>
            <a:endParaRPr lang="en-US" altLang="zh-CN"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35</a:t>
            </a:fld>
            <a:endParaRPr lang="zh-CN" altLang="en-US"/>
          </a:p>
        </p:txBody>
      </p:sp>
    </p:spTree>
    <p:extLst>
      <p:ext uri="{BB962C8B-B14F-4D97-AF65-F5344CB8AC3E}">
        <p14:creationId xmlns:p14="http://schemas.microsoft.com/office/powerpoint/2010/main" val="2313102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The total construction period is 58 months, including preparatory work of 10 months, main works of 45 months and completion work of 3 months. The critical activities</a:t>
            </a:r>
            <a:r>
              <a:rPr lang="en-US" altLang="zh-CN" baseline="0" dirty="0" smtClean="0"/>
              <a:t> are in the construction of the main tunnel between IP3 and RF3. The path consists of 3-month preparation, 7-month shaft construction, 30-months main tunnel excavation, 12-month tunnel lining and water prevention, 3-month installation of ventilation in shafts and 3-month completion work.  The construction of surface buildings and electrical installation are carried out in parallel and not on the main path.</a:t>
            </a: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36</a:t>
            </a:fld>
            <a:endParaRPr lang="zh-CN" altLang="en-US"/>
          </a:p>
        </p:txBody>
      </p:sp>
    </p:spTree>
    <p:extLst>
      <p:ext uri="{BB962C8B-B14F-4D97-AF65-F5344CB8AC3E}">
        <p14:creationId xmlns:p14="http://schemas.microsoft.com/office/powerpoint/2010/main" val="2037153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p:spPr>
      </p:sp>
      <p:sp>
        <p:nvSpPr>
          <p:cNvPr id="460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60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Times New Roman" pitchFamily="18" charset="0"/>
                <a:ea typeface="宋体" pitchFamily="2" charset="-122"/>
              </a:defRPr>
            </a:lvl1pPr>
            <a:lvl2pPr marL="743024" indent="-285779">
              <a:defRPr kumimoji="1" sz="1200">
                <a:solidFill>
                  <a:schemeClr val="tx1"/>
                </a:solidFill>
                <a:latin typeface="Times New Roman" pitchFamily="18" charset="0"/>
                <a:ea typeface="宋体" pitchFamily="2" charset="-122"/>
              </a:defRPr>
            </a:lvl2pPr>
            <a:lvl3pPr marL="1143114" indent="-228623">
              <a:defRPr kumimoji="1" sz="1200">
                <a:solidFill>
                  <a:schemeClr val="tx1"/>
                </a:solidFill>
                <a:latin typeface="Times New Roman" pitchFamily="18" charset="0"/>
                <a:ea typeface="宋体" pitchFamily="2" charset="-122"/>
              </a:defRPr>
            </a:lvl3pPr>
            <a:lvl4pPr marL="1600360" indent="-228623">
              <a:defRPr kumimoji="1" sz="1200">
                <a:solidFill>
                  <a:schemeClr val="tx1"/>
                </a:solidFill>
                <a:latin typeface="Times New Roman" pitchFamily="18" charset="0"/>
                <a:ea typeface="宋体" pitchFamily="2" charset="-122"/>
              </a:defRPr>
            </a:lvl4pPr>
            <a:lvl5pPr marL="2057606" indent="-228623">
              <a:defRPr kumimoji="1" sz="1200">
                <a:solidFill>
                  <a:schemeClr val="tx1"/>
                </a:solidFill>
                <a:latin typeface="Times New Roman" pitchFamily="18" charset="0"/>
                <a:ea typeface="宋体" pitchFamily="2" charset="-122"/>
              </a:defRPr>
            </a:lvl5pPr>
            <a:lvl6pPr marL="2514851"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6pPr>
            <a:lvl7pPr marL="2972097"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7pPr>
            <a:lvl8pPr marL="3429343"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8pPr>
            <a:lvl9pPr marL="3886589"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9pPr>
          </a:lstStyle>
          <a:p>
            <a:fld id="{118D2086-0BDD-482E-A7E7-7BCD63BC9CC1}" type="slidenum">
              <a:rPr kumimoji="0" lang="en-US" altLang="zh-CN" smtClean="0">
                <a:solidFill>
                  <a:srgbClr val="05050B"/>
                </a:solidFill>
                <a:latin typeface="Arial" charset="0"/>
                <a:ea typeface="黑体" pitchFamily="49" charset="-122"/>
              </a:rPr>
              <a:pPr/>
              <a:t>37</a:t>
            </a:fld>
            <a:endParaRPr kumimoji="0" lang="en-US" altLang="zh-CN" smtClean="0">
              <a:solidFill>
                <a:srgbClr val="05050B"/>
              </a:solidFill>
              <a:latin typeface="Arial" charset="0"/>
              <a:ea typeface="黑体" pitchFamily="49" charset="-122"/>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a:t>
            </a:r>
            <a:r>
              <a:rPr lang="zh-CN" altLang="en-US" dirty="0" smtClean="0"/>
              <a:t>、世界最长隧道：瑞士圣哥达隧道，全长</a:t>
            </a:r>
            <a:r>
              <a:rPr lang="en-US" altLang="zh-CN" dirty="0" smtClean="0"/>
              <a:t>57.1km</a:t>
            </a:r>
            <a:r>
              <a:rPr lang="zh-CN" altLang="en-US" dirty="0" smtClean="0"/>
              <a:t>；</a:t>
            </a:r>
          </a:p>
          <a:p>
            <a:r>
              <a:rPr lang="en-US" altLang="zh-CN" dirty="0" smtClean="0"/>
              <a:t>2</a:t>
            </a:r>
            <a:r>
              <a:rPr lang="zh-CN" altLang="en-US" dirty="0" smtClean="0"/>
              <a:t>、中国最长隧道：青藏铁路新关角隧道，全长</a:t>
            </a:r>
            <a:r>
              <a:rPr lang="en-US" altLang="zh-CN" dirty="0" smtClean="0"/>
              <a:t>32.6km</a:t>
            </a:r>
            <a:r>
              <a:rPr lang="zh-CN" altLang="en-US" dirty="0" smtClean="0"/>
              <a:t>；</a:t>
            </a:r>
          </a:p>
          <a:p>
            <a:r>
              <a:rPr lang="en-US" altLang="zh-CN" dirty="0" smtClean="0"/>
              <a:t>3</a:t>
            </a:r>
            <a:r>
              <a:rPr lang="zh-CN" altLang="en-US" dirty="0" smtClean="0"/>
              <a:t>、规划中总长最长的隧道：西线一期工程输水隧道总长约</a:t>
            </a:r>
            <a:r>
              <a:rPr lang="en-US" altLang="zh-CN" dirty="0" smtClean="0"/>
              <a:t>321km</a:t>
            </a:r>
            <a:r>
              <a:rPr lang="zh-CN" altLang="en-US" dirty="0" smtClean="0"/>
              <a:t>（单洞），最大埋深约</a:t>
            </a:r>
            <a:r>
              <a:rPr lang="en-US" altLang="zh-CN" dirty="0" smtClean="0"/>
              <a:t>1160m</a:t>
            </a:r>
            <a:r>
              <a:rPr lang="zh-CN" altLang="en-US" dirty="0" smtClean="0"/>
              <a:t>，隧道最长约</a:t>
            </a:r>
            <a:r>
              <a:rPr lang="en-US" altLang="zh-CN" dirty="0" smtClean="0"/>
              <a:t>71km</a:t>
            </a:r>
            <a:r>
              <a:rPr lang="zh-CN" altLang="en-US" dirty="0" smtClean="0"/>
              <a:t>；</a:t>
            </a:r>
          </a:p>
          <a:p>
            <a:r>
              <a:rPr lang="en-US" altLang="zh-CN" dirty="0" smtClean="0"/>
              <a:t>4</a:t>
            </a:r>
            <a:r>
              <a:rPr lang="zh-CN" altLang="en-US" dirty="0" smtClean="0"/>
              <a:t>、世界及中国跨度最大的地下洞室：已建的向家坝水电站地下厂房跨度</a:t>
            </a:r>
            <a:r>
              <a:rPr lang="en-US" altLang="zh-CN" dirty="0" smtClean="0"/>
              <a:t>33.4m</a:t>
            </a:r>
            <a:r>
              <a:rPr lang="zh-CN" altLang="en-US" dirty="0" smtClean="0"/>
              <a:t>；在建的江门中微子实验站实验大厅（圆拱直墙型洞室），开挖跨度</a:t>
            </a:r>
            <a:r>
              <a:rPr lang="en-US" altLang="zh-CN" dirty="0" smtClean="0"/>
              <a:t>49.5m</a:t>
            </a:r>
            <a:r>
              <a:rPr lang="zh-CN" altLang="en-US" dirty="0" smtClean="0"/>
              <a:t>。</a:t>
            </a:r>
            <a:endParaRPr lang="en-US" altLang="zh-CN" dirty="0" smtClean="0"/>
          </a:p>
          <a:p>
            <a:r>
              <a:rPr lang="zh-CN" altLang="en-US" dirty="0" smtClean="0"/>
              <a:t>与国际上常规的圆形盾构机不同，异形盾构机不仅是断面的“变形”，更是工法、技术的“变形”。比圆形截面减少</a:t>
            </a:r>
            <a:r>
              <a:rPr lang="en-US" altLang="zh-CN" dirty="0" smtClean="0"/>
              <a:t>20%—30%</a:t>
            </a:r>
            <a:r>
              <a:rPr lang="zh-CN" altLang="en-US" dirty="0" smtClean="0"/>
              <a:t>的开挖面积，最大程度地提高空间利用率，同时通过底部找平，节省大量的工期和后期施工成本。</a:t>
            </a:r>
            <a:endParaRPr lang="en-US" altLang="zh-CN" dirty="0" smtClean="0"/>
          </a:p>
          <a:p>
            <a:r>
              <a:rPr lang="en-US" altLang="zh-CN" dirty="0" smtClean="0"/>
              <a:t>1. The world's longest tunnel: Switzerland Gotthard tunnel, a total length of 57.1km;</a:t>
            </a:r>
          </a:p>
          <a:p>
            <a:r>
              <a:rPr lang="en-US" altLang="zh-CN" dirty="0" smtClean="0"/>
              <a:t>2. The longest tunnel in China: the Qinghai-Tibet Railway Xin </a:t>
            </a:r>
            <a:r>
              <a:rPr lang="en-US" altLang="zh-CN" dirty="0" err="1" smtClean="0"/>
              <a:t>Guanjiao</a:t>
            </a:r>
            <a:r>
              <a:rPr lang="en-US" altLang="zh-CN" dirty="0" smtClean="0"/>
              <a:t> tunnel, a total length of 32.6km;</a:t>
            </a:r>
          </a:p>
          <a:p>
            <a:r>
              <a:rPr lang="en-US" altLang="zh-CN" dirty="0" smtClean="0"/>
              <a:t>3. The longest total length of the planned tunnel: West pipeline Phase I project with a total length of about 321km (single hole), the maximum depth of about 1160m, the longest tunnel about 71km;</a:t>
            </a:r>
          </a:p>
          <a:p>
            <a:r>
              <a:rPr lang="en-US" altLang="zh-CN" dirty="0" smtClean="0"/>
              <a:t>4. The largest span underground cavern in the world and in China: the finished span of the underground workshop of the </a:t>
            </a:r>
            <a:r>
              <a:rPr lang="en-US" altLang="zh-CN" dirty="0" err="1" smtClean="0"/>
              <a:t>Xiangjiaba</a:t>
            </a:r>
            <a:r>
              <a:rPr lang="en-US" altLang="zh-CN" dirty="0" smtClean="0"/>
              <a:t> hydropower station is 33.4m; the experimental hall of Jiangmen Neutrino Experimental Station is under construction (dome-type straight wall cavern) with an excavation span of 49.5 m.</a:t>
            </a:r>
          </a:p>
          <a:p>
            <a:r>
              <a:rPr lang="en-US" altLang="zh-CN" dirty="0" smtClean="0"/>
              <a:t>Different from the conventional circular shield machine in the world, the special-shaped shield machine is not only a "deformation" of the cross section, but also a "deformation" of workmanship and technology. A 20% -30% reduction in excavation area over a circular cross section maximizes space utilization while leveling through the bottom, saving significant construction and post-construction costs.</a:t>
            </a:r>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38</a:t>
            </a:fld>
            <a:endParaRPr lang="zh-CN" altLang="en-US"/>
          </a:p>
        </p:txBody>
      </p:sp>
    </p:spTree>
    <p:extLst>
      <p:ext uri="{BB962C8B-B14F-4D97-AF65-F5344CB8AC3E}">
        <p14:creationId xmlns:p14="http://schemas.microsoft.com/office/powerpoint/2010/main" val="1866974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39</a:t>
            </a:fld>
            <a:endParaRPr lang="zh-CN" altLang="en-US"/>
          </a:p>
        </p:txBody>
      </p:sp>
    </p:spTree>
    <p:extLst>
      <p:ext uri="{BB962C8B-B14F-4D97-AF65-F5344CB8AC3E}">
        <p14:creationId xmlns:p14="http://schemas.microsoft.com/office/powerpoint/2010/main" val="18669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5050B"/>
                </a:solidFill>
                <a:latin typeface="Arial" charset="0"/>
                <a:ea typeface="黑体" pitchFamily="49" charset="-122"/>
              </a:defRPr>
            </a:lvl1pPr>
            <a:lvl2pPr marL="743024" indent="-285779" eaLnBrk="0" hangingPunct="0">
              <a:defRPr sz="2000">
                <a:solidFill>
                  <a:srgbClr val="05050B"/>
                </a:solidFill>
                <a:latin typeface="Arial" charset="0"/>
                <a:ea typeface="黑体" pitchFamily="49" charset="-122"/>
              </a:defRPr>
            </a:lvl2pPr>
            <a:lvl3pPr marL="1143114" indent="-228623" eaLnBrk="0" hangingPunct="0">
              <a:defRPr sz="2000">
                <a:solidFill>
                  <a:srgbClr val="05050B"/>
                </a:solidFill>
                <a:latin typeface="Arial" charset="0"/>
                <a:ea typeface="黑体" pitchFamily="49" charset="-122"/>
              </a:defRPr>
            </a:lvl3pPr>
            <a:lvl4pPr marL="1600360" indent="-228623" eaLnBrk="0" hangingPunct="0">
              <a:defRPr sz="2000">
                <a:solidFill>
                  <a:srgbClr val="05050B"/>
                </a:solidFill>
                <a:latin typeface="Arial" charset="0"/>
                <a:ea typeface="黑体" pitchFamily="49" charset="-122"/>
              </a:defRPr>
            </a:lvl4pPr>
            <a:lvl5pPr marL="2057606" indent="-228623" eaLnBrk="0" hangingPunct="0">
              <a:defRPr sz="2000">
                <a:solidFill>
                  <a:srgbClr val="05050B"/>
                </a:solidFill>
                <a:latin typeface="Arial" charset="0"/>
                <a:ea typeface="黑体" pitchFamily="49" charset="-122"/>
              </a:defRPr>
            </a:lvl5pPr>
            <a:lvl6pPr marL="2514851" indent="-228623" algn="ctr" eaLnBrk="0" fontAlgn="base" hangingPunct="0">
              <a:spcBef>
                <a:spcPct val="0"/>
              </a:spcBef>
              <a:spcAft>
                <a:spcPct val="0"/>
              </a:spcAft>
              <a:defRPr sz="2000">
                <a:solidFill>
                  <a:srgbClr val="05050B"/>
                </a:solidFill>
                <a:latin typeface="Arial" charset="0"/>
                <a:ea typeface="黑体" pitchFamily="49" charset="-122"/>
              </a:defRPr>
            </a:lvl6pPr>
            <a:lvl7pPr marL="2972097" indent="-228623" algn="ctr" eaLnBrk="0" fontAlgn="base" hangingPunct="0">
              <a:spcBef>
                <a:spcPct val="0"/>
              </a:spcBef>
              <a:spcAft>
                <a:spcPct val="0"/>
              </a:spcAft>
              <a:defRPr sz="2000">
                <a:solidFill>
                  <a:srgbClr val="05050B"/>
                </a:solidFill>
                <a:latin typeface="Arial" charset="0"/>
                <a:ea typeface="黑体" pitchFamily="49" charset="-122"/>
              </a:defRPr>
            </a:lvl7pPr>
            <a:lvl8pPr marL="3429343" indent="-228623" algn="ctr" eaLnBrk="0" fontAlgn="base" hangingPunct="0">
              <a:spcBef>
                <a:spcPct val="0"/>
              </a:spcBef>
              <a:spcAft>
                <a:spcPct val="0"/>
              </a:spcAft>
              <a:defRPr sz="2000">
                <a:solidFill>
                  <a:srgbClr val="05050B"/>
                </a:solidFill>
                <a:latin typeface="Arial" charset="0"/>
                <a:ea typeface="黑体" pitchFamily="49" charset="-122"/>
              </a:defRPr>
            </a:lvl8pPr>
            <a:lvl9pPr marL="3886589" indent="-228623" algn="ctr" eaLnBrk="0" fontAlgn="base" hangingPunct="0">
              <a:spcBef>
                <a:spcPct val="0"/>
              </a:spcBef>
              <a:spcAft>
                <a:spcPct val="0"/>
              </a:spcAft>
              <a:defRPr sz="2000">
                <a:solidFill>
                  <a:srgbClr val="05050B"/>
                </a:solidFill>
                <a:latin typeface="Arial" charset="0"/>
                <a:ea typeface="黑体" pitchFamily="49" charset="-122"/>
              </a:defRPr>
            </a:lvl9pPr>
          </a:lstStyle>
          <a:p>
            <a:pPr eaLnBrk="1" hangingPunct="1"/>
            <a:fld id="{D0B7426C-E036-407B-A69A-114C78AB2EA5}" type="slidenum">
              <a:rPr lang="en-US" altLang="zh-CN" sz="1200"/>
              <a:pPr eaLnBrk="1" hangingPunct="1"/>
              <a:t>4</a:t>
            </a:fld>
            <a:endParaRPr lang="en-US" altLang="zh-CN" sz="1200"/>
          </a:p>
        </p:txBody>
      </p:sp>
      <p:sp>
        <p:nvSpPr>
          <p:cNvPr id="135171" name="Rectangle 1031"/>
          <p:cNvSpPr txBox="1">
            <a:spLocks noGrp="1" noChangeArrowheads="1"/>
          </p:cNvSpPr>
          <p:nvPr/>
        </p:nvSpPr>
        <p:spPr bwMode="auto">
          <a:xfrm>
            <a:off x="3852989" y="9433557"/>
            <a:ext cx="2946275" cy="4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nchor="b"/>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r" eaLnBrk="1" hangingPunct="1"/>
            <a:fld id="{11A3CDC7-CCD7-4939-BD43-DE383C20AFDB}" type="slidenum">
              <a:rPr lang="en-US" altLang="zh-CN" sz="1200" b="1"/>
              <a:pPr algn="r" eaLnBrk="1" hangingPunct="1"/>
              <a:t>4</a:t>
            </a:fld>
            <a:endParaRPr lang="en-US" altLang="zh-CN" sz="1200" b="1"/>
          </a:p>
        </p:txBody>
      </p:sp>
      <p:sp>
        <p:nvSpPr>
          <p:cNvPr id="135172" name="Rectangle 1031"/>
          <p:cNvSpPr txBox="1">
            <a:spLocks noGrp="1" noChangeArrowheads="1"/>
          </p:cNvSpPr>
          <p:nvPr/>
        </p:nvSpPr>
        <p:spPr bwMode="auto">
          <a:xfrm>
            <a:off x="3852989" y="9433557"/>
            <a:ext cx="2946275" cy="4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nchor="b"/>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r" eaLnBrk="1" hangingPunct="1"/>
            <a:fld id="{7883E926-8D69-4F3C-8057-3DE4AB72AE4D}" type="slidenum">
              <a:rPr lang="en-US" altLang="zh-CN" sz="1200" b="1"/>
              <a:pPr algn="r" eaLnBrk="1" hangingPunct="1"/>
              <a:t>4</a:t>
            </a:fld>
            <a:endParaRPr lang="en-US" altLang="zh-CN" sz="1200" b="1"/>
          </a:p>
        </p:txBody>
      </p:sp>
      <p:sp>
        <p:nvSpPr>
          <p:cNvPr id="135173" name="Rectangle 2"/>
          <p:cNvSpPr>
            <a:spLocks noGrp="1" noRot="1" noChangeAspect="1" noChangeArrowheads="1" noTextEdit="1"/>
          </p:cNvSpPr>
          <p:nvPr>
            <p:ph type="sldImg"/>
          </p:nvPr>
        </p:nvSpPr>
        <p:spPr>
          <a:ln/>
        </p:spPr>
      </p:sp>
      <p:sp>
        <p:nvSpPr>
          <p:cNvPr id="1351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z="1800" dirty="0">
              <a:ea typeface="宋体" charset="-122"/>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40</a:t>
            </a:fld>
            <a:endParaRPr lang="zh-CN" altLang="en-US"/>
          </a:p>
        </p:txBody>
      </p:sp>
    </p:spTree>
    <p:extLst>
      <p:ext uri="{BB962C8B-B14F-4D97-AF65-F5344CB8AC3E}">
        <p14:creationId xmlns:p14="http://schemas.microsoft.com/office/powerpoint/2010/main" val="1866974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41</a:t>
            </a:fld>
            <a:endParaRPr lang="zh-CN" altLang="en-US"/>
          </a:p>
        </p:txBody>
      </p:sp>
    </p:spTree>
    <p:extLst>
      <p:ext uri="{BB962C8B-B14F-4D97-AF65-F5344CB8AC3E}">
        <p14:creationId xmlns:p14="http://schemas.microsoft.com/office/powerpoint/2010/main" val="1866974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42</a:t>
            </a:fld>
            <a:endParaRPr lang="zh-CN" altLang="en-US"/>
          </a:p>
        </p:txBody>
      </p:sp>
    </p:spTree>
    <p:extLst>
      <p:ext uri="{BB962C8B-B14F-4D97-AF65-F5344CB8AC3E}">
        <p14:creationId xmlns:p14="http://schemas.microsoft.com/office/powerpoint/2010/main" val="2797912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5050B"/>
                </a:solidFill>
                <a:latin typeface="Arial" charset="0"/>
                <a:ea typeface="黑体" pitchFamily="49" charset="-122"/>
              </a:defRPr>
            </a:lvl1pPr>
            <a:lvl2pPr marL="743024" indent="-285779" eaLnBrk="0" hangingPunct="0">
              <a:defRPr sz="2000">
                <a:solidFill>
                  <a:srgbClr val="05050B"/>
                </a:solidFill>
                <a:latin typeface="Arial" charset="0"/>
                <a:ea typeface="黑体" pitchFamily="49" charset="-122"/>
              </a:defRPr>
            </a:lvl2pPr>
            <a:lvl3pPr marL="1143114" indent="-228623" eaLnBrk="0" hangingPunct="0">
              <a:defRPr sz="2000">
                <a:solidFill>
                  <a:srgbClr val="05050B"/>
                </a:solidFill>
                <a:latin typeface="Arial" charset="0"/>
                <a:ea typeface="黑体" pitchFamily="49" charset="-122"/>
              </a:defRPr>
            </a:lvl3pPr>
            <a:lvl4pPr marL="1600360" indent="-228623" eaLnBrk="0" hangingPunct="0">
              <a:defRPr sz="2000">
                <a:solidFill>
                  <a:srgbClr val="05050B"/>
                </a:solidFill>
                <a:latin typeface="Arial" charset="0"/>
                <a:ea typeface="黑体" pitchFamily="49" charset="-122"/>
              </a:defRPr>
            </a:lvl4pPr>
            <a:lvl5pPr marL="2057606" indent="-228623" eaLnBrk="0" hangingPunct="0">
              <a:defRPr sz="2000">
                <a:solidFill>
                  <a:srgbClr val="05050B"/>
                </a:solidFill>
                <a:latin typeface="Arial" charset="0"/>
                <a:ea typeface="黑体" pitchFamily="49" charset="-122"/>
              </a:defRPr>
            </a:lvl5pPr>
            <a:lvl6pPr marL="2514851" indent="-228623" algn="ctr" eaLnBrk="0" fontAlgn="base" hangingPunct="0">
              <a:spcBef>
                <a:spcPct val="0"/>
              </a:spcBef>
              <a:spcAft>
                <a:spcPct val="0"/>
              </a:spcAft>
              <a:defRPr sz="2000">
                <a:solidFill>
                  <a:srgbClr val="05050B"/>
                </a:solidFill>
                <a:latin typeface="Arial" charset="0"/>
                <a:ea typeface="黑体" pitchFamily="49" charset="-122"/>
              </a:defRPr>
            </a:lvl6pPr>
            <a:lvl7pPr marL="2972097" indent="-228623" algn="ctr" eaLnBrk="0" fontAlgn="base" hangingPunct="0">
              <a:spcBef>
                <a:spcPct val="0"/>
              </a:spcBef>
              <a:spcAft>
                <a:spcPct val="0"/>
              </a:spcAft>
              <a:defRPr sz="2000">
                <a:solidFill>
                  <a:srgbClr val="05050B"/>
                </a:solidFill>
                <a:latin typeface="Arial" charset="0"/>
                <a:ea typeface="黑体" pitchFamily="49" charset="-122"/>
              </a:defRPr>
            </a:lvl7pPr>
            <a:lvl8pPr marL="3429343" indent="-228623" algn="ctr" eaLnBrk="0" fontAlgn="base" hangingPunct="0">
              <a:spcBef>
                <a:spcPct val="0"/>
              </a:spcBef>
              <a:spcAft>
                <a:spcPct val="0"/>
              </a:spcAft>
              <a:defRPr sz="2000">
                <a:solidFill>
                  <a:srgbClr val="05050B"/>
                </a:solidFill>
                <a:latin typeface="Arial" charset="0"/>
                <a:ea typeface="黑体" pitchFamily="49" charset="-122"/>
              </a:defRPr>
            </a:lvl8pPr>
            <a:lvl9pPr marL="3886589" indent="-228623" algn="ctr" eaLnBrk="0" fontAlgn="base" hangingPunct="0">
              <a:spcBef>
                <a:spcPct val="0"/>
              </a:spcBef>
              <a:spcAft>
                <a:spcPct val="0"/>
              </a:spcAft>
              <a:defRPr sz="2000">
                <a:solidFill>
                  <a:srgbClr val="05050B"/>
                </a:solidFill>
                <a:latin typeface="Arial" charset="0"/>
                <a:ea typeface="黑体" pitchFamily="49" charset="-122"/>
              </a:defRPr>
            </a:lvl9pPr>
          </a:lstStyle>
          <a:p>
            <a:pPr eaLnBrk="1" hangingPunct="1"/>
            <a:fld id="{D0B7426C-E036-407B-A69A-114C78AB2EA5}" type="slidenum">
              <a:rPr lang="en-US" altLang="zh-CN" sz="1200"/>
              <a:pPr eaLnBrk="1" hangingPunct="1"/>
              <a:t>5</a:t>
            </a:fld>
            <a:endParaRPr lang="en-US" altLang="zh-CN" sz="1200"/>
          </a:p>
        </p:txBody>
      </p:sp>
      <p:sp>
        <p:nvSpPr>
          <p:cNvPr id="135171" name="Rectangle 1031"/>
          <p:cNvSpPr txBox="1">
            <a:spLocks noGrp="1" noChangeArrowheads="1"/>
          </p:cNvSpPr>
          <p:nvPr/>
        </p:nvSpPr>
        <p:spPr bwMode="auto">
          <a:xfrm>
            <a:off x="3852989" y="9433557"/>
            <a:ext cx="2946275" cy="4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nchor="b"/>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r" eaLnBrk="1" hangingPunct="1"/>
            <a:fld id="{11A3CDC7-CCD7-4939-BD43-DE383C20AFDB}" type="slidenum">
              <a:rPr lang="en-US" altLang="zh-CN" sz="1200" b="1"/>
              <a:pPr algn="r" eaLnBrk="1" hangingPunct="1"/>
              <a:t>5</a:t>
            </a:fld>
            <a:endParaRPr lang="en-US" altLang="zh-CN" sz="1200" b="1"/>
          </a:p>
        </p:txBody>
      </p:sp>
      <p:sp>
        <p:nvSpPr>
          <p:cNvPr id="135172" name="Rectangle 1031"/>
          <p:cNvSpPr txBox="1">
            <a:spLocks noGrp="1" noChangeArrowheads="1"/>
          </p:cNvSpPr>
          <p:nvPr/>
        </p:nvSpPr>
        <p:spPr bwMode="auto">
          <a:xfrm>
            <a:off x="3852989" y="9433557"/>
            <a:ext cx="2946275" cy="4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nchor="b"/>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r" eaLnBrk="1" hangingPunct="1"/>
            <a:fld id="{7883E926-8D69-4F3C-8057-3DE4AB72AE4D}" type="slidenum">
              <a:rPr lang="en-US" altLang="zh-CN" sz="1200" b="1"/>
              <a:pPr algn="r" eaLnBrk="1" hangingPunct="1"/>
              <a:t>5</a:t>
            </a:fld>
            <a:endParaRPr lang="en-US" altLang="zh-CN" sz="1200" b="1"/>
          </a:p>
        </p:txBody>
      </p:sp>
      <p:sp>
        <p:nvSpPr>
          <p:cNvPr id="135173" name="Rectangle 2"/>
          <p:cNvSpPr>
            <a:spLocks noGrp="1" noRot="1" noChangeAspect="1" noChangeArrowheads="1" noTextEdit="1"/>
          </p:cNvSpPr>
          <p:nvPr>
            <p:ph type="sldImg"/>
          </p:nvPr>
        </p:nvSpPr>
        <p:spPr>
          <a:ln/>
        </p:spPr>
      </p:sp>
      <p:sp>
        <p:nvSpPr>
          <p:cNvPr id="1351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zh-CN" sz="1800" dirty="0">
                <a:ea typeface="宋体" charset="-122"/>
              </a:rPr>
              <a:t>2015</a:t>
            </a:r>
            <a:r>
              <a:rPr lang="zh-CN" altLang="en-US" sz="1800" dirty="0">
                <a:ea typeface="宋体" charset="-122"/>
              </a:rPr>
              <a:t>，抚宁场址，</a:t>
            </a:r>
            <a:r>
              <a:rPr lang="en-US" altLang="zh-CN" sz="1800" dirty="0">
                <a:ea typeface="宋体" charset="-122"/>
              </a:rPr>
              <a:t>54km</a:t>
            </a:r>
          </a:p>
          <a:p>
            <a:pPr eaLnBrk="1" hangingPunct="1"/>
            <a:r>
              <a:rPr lang="en-US" altLang="zh-CN" sz="1800" dirty="0">
                <a:ea typeface="宋体" charset="-122"/>
              </a:rPr>
              <a:t>2016</a:t>
            </a:r>
            <a:r>
              <a:rPr lang="zh-CN" altLang="en-US" sz="1800" dirty="0">
                <a:ea typeface="宋体" charset="-122"/>
              </a:rPr>
              <a:t>，深汕，</a:t>
            </a:r>
            <a:r>
              <a:rPr lang="en-US" altLang="zh-CN" sz="1800" dirty="0">
                <a:ea typeface="宋体" charset="-122"/>
              </a:rPr>
              <a:t>86km</a:t>
            </a:r>
          </a:p>
          <a:p>
            <a:pPr eaLnBrk="1" hangingPunct="1"/>
            <a:r>
              <a:rPr lang="en-US" altLang="zh-CN" sz="1800" dirty="0">
                <a:ea typeface="宋体" charset="-122"/>
              </a:rPr>
              <a:t>2017</a:t>
            </a:r>
            <a:r>
              <a:rPr lang="zh-CN" altLang="en-US" sz="1800" dirty="0">
                <a:ea typeface="宋体" charset="-122"/>
              </a:rPr>
              <a:t>，黄陵，</a:t>
            </a:r>
            <a:r>
              <a:rPr lang="en-US" altLang="zh-CN" sz="1800" dirty="0">
                <a:ea typeface="宋体" charset="-122"/>
              </a:rPr>
              <a:t>100km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a:ln/>
        </p:spPr>
      </p:sp>
      <p:sp>
        <p:nvSpPr>
          <p:cNvPr id="46083"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p>
        </p:txBody>
      </p:sp>
      <p:sp>
        <p:nvSpPr>
          <p:cNvPr id="46084"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chemeClr val="tx1"/>
                </a:solidFill>
                <a:latin typeface="Times New Roman" pitchFamily="18" charset="0"/>
                <a:ea typeface="宋体" pitchFamily="2" charset="-122"/>
              </a:defRPr>
            </a:lvl1pPr>
            <a:lvl2pPr marL="743024" indent="-285779">
              <a:defRPr kumimoji="1" sz="1200">
                <a:solidFill>
                  <a:schemeClr val="tx1"/>
                </a:solidFill>
                <a:latin typeface="Times New Roman" pitchFamily="18" charset="0"/>
                <a:ea typeface="宋体" pitchFamily="2" charset="-122"/>
              </a:defRPr>
            </a:lvl2pPr>
            <a:lvl3pPr marL="1143114" indent="-228623">
              <a:defRPr kumimoji="1" sz="1200">
                <a:solidFill>
                  <a:schemeClr val="tx1"/>
                </a:solidFill>
                <a:latin typeface="Times New Roman" pitchFamily="18" charset="0"/>
                <a:ea typeface="宋体" pitchFamily="2" charset="-122"/>
              </a:defRPr>
            </a:lvl3pPr>
            <a:lvl4pPr marL="1600360" indent="-228623">
              <a:defRPr kumimoji="1" sz="1200">
                <a:solidFill>
                  <a:schemeClr val="tx1"/>
                </a:solidFill>
                <a:latin typeface="Times New Roman" pitchFamily="18" charset="0"/>
                <a:ea typeface="宋体" pitchFamily="2" charset="-122"/>
              </a:defRPr>
            </a:lvl4pPr>
            <a:lvl5pPr marL="2057606" indent="-228623">
              <a:defRPr kumimoji="1" sz="1200">
                <a:solidFill>
                  <a:schemeClr val="tx1"/>
                </a:solidFill>
                <a:latin typeface="Times New Roman" pitchFamily="18" charset="0"/>
                <a:ea typeface="宋体" pitchFamily="2" charset="-122"/>
              </a:defRPr>
            </a:lvl5pPr>
            <a:lvl6pPr marL="2514851"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6pPr>
            <a:lvl7pPr marL="2972097"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7pPr>
            <a:lvl8pPr marL="3429343"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8pPr>
            <a:lvl9pPr marL="3886589" indent="-228623" eaLnBrk="0" fontAlgn="base" hangingPunct="0">
              <a:spcBef>
                <a:spcPct val="30000"/>
              </a:spcBef>
              <a:spcAft>
                <a:spcPct val="0"/>
              </a:spcAft>
              <a:defRPr kumimoji="1" sz="1200">
                <a:solidFill>
                  <a:schemeClr val="tx1"/>
                </a:solidFill>
                <a:latin typeface="Times New Roman" pitchFamily="18" charset="0"/>
                <a:ea typeface="宋体" pitchFamily="2" charset="-122"/>
              </a:defRPr>
            </a:lvl9pPr>
          </a:lstStyle>
          <a:p>
            <a:fld id="{118D2086-0BDD-482E-A7E7-7BCD63BC9CC1}" type="slidenum">
              <a:rPr kumimoji="0" lang="en-US" altLang="zh-CN" smtClean="0">
                <a:solidFill>
                  <a:srgbClr val="05050B"/>
                </a:solidFill>
                <a:latin typeface="Arial" charset="0"/>
                <a:ea typeface="黑体" pitchFamily="49" charset="-122"/>
              </a:rPr>
              <a:pPr/>
              <a:t>6</a:t>
            </a:fld>
            <a:endParaRPr kumimoji="0" lang="en-US" altLang="zh-CN" smtClean="0">
              <a:solidFill>
                <a:srgbClr val="05050B"/>
              </a:solidFill>
              <a:latin typeface="Arial" charset="0"/>
              <a:ea typeface="黑体" pitchFamily="49"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rgbClr val="05050B"/>
                </a:solidFill>
                <a:latin typeface="Arial" charset="0"/>
                <a:ea typeface="黑体" pitchFamily="49" charset="-122"/>
              </a:defRPr>
            </a:lvl1pPr>
            <a:lvl2pPr marL="743024" indent="-285779" eaLnBrk="0" hangingPunct="0">
              <a:defRPr sz="2000">
                <a:solidFill>
                  <a:srgbClr val="05050B"/>
                </a:solidFill>
                <a:latin typeface="Arial" charset="0"/>
                <a:ea typeface="黑体" pitchFamily="49" charset="-122"/>
              </a:defRPr>
            </a:lvl2pPr>
            <a:lvl3pPr marL="1143114" indent="-228623" eaLnBrk="0" hangingPunct="0">
              <a:defRPr sz="2000">
                <a:solidFill>
                  <a:srgbClr val="05050B"/>
                </a:solidFill>
                <a:latin typeface="Arial" charset="0"/>
                <a:ea typeface="黑体" pitchFamily="49" charset="-122"/>
              </a:defRPr>
            </a:lvl3pPr>
            <a:lvl4pPr marL="1600360" indent="-228623" eaLnBrk="0" hangingPunct="0">
              <a:defRPr sz="2000">
                <a:solidFill>
                  <a:srgbClr val="05050B"/>
                </a:solidFill>
                <a:latin typeface="Arial" charset="0"/>
                <a:ea typeface="黑体" pitchFamily="49" charset="-122"/>
              </a:defRPr>
            </a:lvl4pPr>
            <a:lvl5pPr marL="2057606" indent="-228623" eaLnBrk="0" hangingPunct="0">
              <a:defRPr sz="2000">
                <a:solidFill>
                  <a:srgbClr val="05050B"/>
                </a:solidFill>
                <a:latin typeface="Arial" charset="0"/>
                <a:ea typeface="黑体" pitchFamily="49" charset="-122"/>
              </a:defRPr>
            </a:lvl5pPr>
            <a:lvl6pPr marL="2514851" indent="-228623" algn="ctr" eaLnBrk="0" fontAlgn="base" hangingPunct="0">
              <a:spcBef>
                <a:spcPct val="0"/>
              </a:spcBef>
              <a:spcAft>
                <a:spcPct val="0"/>
              </a:spcAft>
              <a:defRPr sz="2000">
                <a:solidFill>
                  <a:srgbClr val="05050B"/>
                </a:solidFill>
                <a:latin typeface="Arial" charset="0"/>
                <a:ea typeface="黑体" pitchFamily="49" charset="-122"/>
              </a:defRPr>
            </a:lvl6pPr>
            <a:lvl7pPr marL="2972097" indent="-228623" algn="ctr" eaLnBrk="0" fontAlgn="base" hangingPunct="0">
              <a:spcBef>
                <a:spcPct val="0"/>
              </a:spcBef>
              <a:spcAft>
                <a:spcPct val="0"/>
              </a:spcAft>
              <a:defRPr sz="2000">
                <a:solidFill>
                  <a:srgbClr val="05050B"/>
                </a:solidFill>
                <a:latin typeface="Arial" charset="0"/>
                <a:ea typeface="黑体" pitchFamily="49" charset="-122"/>
              </a:defRPr>
            </a:lvl7pPr>
            <a:lvl8pPr marL="3429343" indent="-228623" algn="ctr" eaLnBrk="0" fontAlgn="base" hangingPunct="0">
              <a:spcBef>
                <a:spcPct val="0"/>
              </a:spcBef>
              <a:spcAft>
                <a:spcPct val="0"/>
              </a:spcAft>
              <a:defRPr sz="2000">
                <a:solidFill>
                  <a:srgbClr val="05050B"/>
                </a:solidFill>
                <a:latin typeface="Arial" charset="0"/>
                <a:ea typeface="黑体" pitchFamily="49" charset="-122"/>
              </a:defRPr>
            </a:lvl8pPr>
            <a:lvl9pPr marL="3886589" indent="-228623" algn="ctr" eaLnBrk="0" fontAlgn="base" hangingPunct="0">
              <a:spcBef>
                <a:spcPct val="0"/>
              </a:spcBef>
              <a:spcAft>
                <a:spcPct val="0"/>
              </a:spcAft>
              <a:defRPr sz="2000">
                <a:solidFill>
                  <a:srgbClr val="05050B"/>
                </a:solidFill>
                <a:latin typeface="Arial" charset="0"/>
                <a:ea typeface="黑体" pitchFamily="49" charset="-122"/>
              </a:defRPr>
            </a:lvl9pPr>
          </a:lstStyle>
          <a:p>
            <a:pPr eaLnBrk="1" hangingPunct="1"/>
            <a:fld id="{FC4C2007-DFFA-4931-9867-6B067F8333B8}" type="slidenum">
              <a:rPr lang="en-US" altLang="zh-CN" sz="1200"/>
              <a:pPr eaLnBrk="1" hangingPunct="1"/>
              <a:t>7</a:t>
            </a:fld>
            <a:endParaRPr lang="en-US" altLang="zh-CN" sz="1200"/>
          </a:p>
        </p:txBody>
      </p:sp>
      <p:sp>
        <p:nvSpPr>
          <p:cNvPr id="103427" name="Rectangle 1031"/>
          <p:cNvSpPr txBox="1">
            <a:spLocks noGrp="1" noChangeArrowheads="1"/>
          </p:cNvSpPr>
          <p:nvPr/>
        </p:nvSpPr>
        <p:spPr bwMode="auto">
          <a:xfrm>
            <a:off x="3852989" y="9433557"/>
            <a:ext cx="2946275" cy="4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nchor="b"/>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r" eaLnBrk="1" hangingPunct="1"/>
            <a:fld id="{FFA17065-3556-4890-8141-F00A9A89B30D}" type="slidenum">
              <a:rPr lang="en-US" altLang="zh-CN" sz="1200" b="1"/>
              <a:pPr algn="r" eaLnBrk="1" hangingPunct="1"/>
              <a:t>7</a:t>
            </a:fld>
            <a:endParaRPr lang="en-US" altLang="zh-CN" sz="1200" b="1"/>
          </a:p>
        </p:txBody>
      </p:sp>
      <p:sp>
        <p:nvSpPr>
          <p:cNvPr id="103428" name="Rectangle 1031"/>
          <p:cNvSpPr txBox="1">
            <a:spLocks noGrp="1" noChangeArrowheads="1"/>
          </p:cNvSpPr>
          <p:nvPr/>
        </p:nvSpPr>
        <p:spPr bwMode="auto">
          <a:xfrm>
            <a:off x="3852989" y="9433557"/>
            <a:ext cx="2946275" cy="49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9" tIns="45725" rIns="91449" bIns="45725" anchor="b"/>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r" eaLnBrk="1" hangingPunct="1"/>
            <a:fld id="{9AE6CF36-434D-4BDB-9786-B76B7CB71CB6}" type="slidenum">
              <a:rPr lang="en-US" altLang="zh-CN" sz="1200" b="1"/>
              <a:pPr algn="r" eaLnBrk="1" hangingPunct="1"/>
              <a:t>7</a:t>
            </a:fld>
            <a:endParaRPr lang="en-US" altLang="zh-CN" sz="1200" b="1"/>
          </a:p>
        </p:txBody>
      </p:sp>
      <p:sp>
        <p:nvSpPr>
          <p:cNvPr id="103429" name="Rectangle 2"/>
          <p:cNvSpPr>
            <a:spLocks noGrp="1" noRot="1" noChangeAspect="1" noChangeArrowheads="1" noTextEdit="1"/>
          </p:cNvSpPr>
          <p:nvPr>
            <p:ph type="sldImg"/>
          </p:nvPr>
        </p:nvSpPr>
        <p:spPr>
          <a:ln/>
        </p:spPr>
      </p:sp>
      <p:sp>
        <p:nvSpPr>
          <p:cNvPr id="1034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sz="18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从地形地质条件上选择了张家口盆地、抚宁县附近和山海关</a:t>
            </a:r>
            <a:r>
              <a:rPr lang="en-US" altLang="zh-CN" dirty="0" smtClean="0"/>
              <a:t>—</a:t>
            </a:r>
            <a:r>
              <a:rPr lang="zh-CN" altLang="en-US" dirty="0" smtClean="0"/>
              <a:t>绥中地区作为可供选址的比选区域。</a:t>
            </a:r>
          </a:p>
          <a:p>
            <a:r>
              <a:rPr lang="en-US" altLang="zh-CN" dirty="0" smtClean="0"/>
              <a:t>With respect to the topographical and geological conditions, Zhangjiakou basin, the area nearby </a:t>
            </a:r>
            <a:r>
              <a:rPr lang="en-US" altLang="zh-CN" dirty="0" err="1" smtClean="0"/>
              <a:t>Funing</a:t>
            </a:r>
            <a:r>
              <a:rPr lang="en-US" altLang="zh-CN" dirty="0" smtClean="0"/>
              <a:t> County and the area of </a:t>
            </a:r>
            <a:r>
              <a:rPr lang="en-US" altLang="zh-CN" dirty="0" err="1" smtClean="0"/>
              <a:t>Shanhaiguan</a:t>
            </a:r>
            <a:r>
              <a:rPr lang="en-US" altLang="zh-CN" dirty="0" smtClean="0"/>
              <a:t>–</a:t>
            </a:r>
            <a:r>
              <a:rPr lang="en-US" altLang="zh-CN" dirty="0" err="1" smtClean="0"/>
              <a:t>Suizhong</a:t>
            </a:r>
            <a:r>
              <a:rPr lang="en-US" altLang="zh-CN" dirty="0" smtClean="0"/>
              <a:t> County are studied and compared.</a:t>
            </a:r>
          </a:p>
          <a:p>
            <a:r>
              <a:rPr lang="zh-CN" altLang="en-US" dirty="0" smtClean="0"/>
              <a:t>初步选择了黄陵县南部区、商洛市东北部、汉中东部区、安康北部区作为选址区域。</a:t>
            </a:r>
          </a:p>
          <a:p>
            <a:r>
              <a:rPr lang="en-US" altLang="zh-CN" dirty="0" smtClean="0"/>
              <a:t>Southern </a:t>
            </a:r>
            <a:r>
              <a:rPr lang="en-US" altLang="zh-CN" dirty="0" err="1" smtClean="0"/>
              <a:t>Huangling</a:t>
            </a:r>
            <a:r>
              <a:rPr lang="en-US" altLang="zh-CN" dirty="0" smtClean="0"/>
              <a:t> County, Northeastern </a:t>
            </a:r>
            <a:r>
              <a:rPr lang="en-US" altLang="zh-CN" dirty="0" err="1" smtClean="0"/>
              <a:t>Shangluo</a:t>
            </a:r>
            <a:r>
              <a:rPr lang="en-US" altLang="zh-CN" dirty="0" smtClean="0"/>
              <a:t> City, Eastern </a:t>
            </a:r>
            <a:r>
              <a:rPr lang="en-US" altLang="zh-CN" dirty="0" err="1" smtClean="0"/>
              <a:t>Hanzhong</a:t>
            </a:r>
            <a:r>
              <a:rPr lang="en-US" altLang="zh-CN" dirty="0" smtClean="0"/>
              <a:t> City, Northern </a:t>
            </a:r>
            <a:r>
              <a:rPr lang="en-US" altLang="zh-CN" dirty="0" err="1" smtClean="0"/>
              <a:t>Ankang</a:t>
            </a:r>
            <a:r>
              <a:rPr lang="en-US" altLang="zh-CN" dirty="0" smtClean="0"/>
              <a:t> City are studied.</a:t>
            </a:r>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smtClean="0"/>
              <a:t>With respect to topographical and geological conditions in Guangzhou, the areas of north of </a:t>
            </a:r>
            <a:r>
              <a:rPr lang="en-US" altLang="zh-CN" dirty="0" err="1" smtClean="0"/>
              <a:t>Huadu</a:t>
            </a:r>
            <a:r>
              <a:rPr lang="en-US" altLang="zh-CN" dirty="0" smtClean="0"/>
              <a:t>-east of </a:t>
            </a:r>
            <a:r>
              <a:rPr lang="en-US" altLang="zh-CN" dirty="0" err="1" smtClean="0"/>
              <a:t>Qingyuan</a:t>
            </a:r>
            <a:r>
              <a:rPr lang="en-US" altLang="zh-CN" dirty="0" smtClean="0"/>
              <a:t>, the area surrounding </a:t>
            </a:r>
            <a:r>
              <a:rPr lang="en-US" altLang="zh-CN" dirty="0" err="1" smtClean="0"/>
              <a:t>Taishan</a:t>
            </a:r>
            <a:r>
              <a:rPr lang="en-US" altLang="zh-CN" dirty="0" smtClean="0"/>
              <a:t>, the area of east of </a:t>
            </a:r>
            <a:r>
              <a:rPr lang="en-US" altLang="zh-CN" dirty="0" err="1" smtClean="0"/>
              <a:t>Xinxing</a:t>
            </a:r>
            <a:r>
              <a:rPr lang="en-US" altLang="zh-CN" dirty="0" smtClean="0"/>
              <a:t> County are compared; </a:t>
            </a:r>
            <a:r>
              <a:rPr lang="en-US" altLang="zh-CN" dirty="0" err="1" smtClean="0"/>
              <a:t>Dapu</a:t>
            </a:r>
            <a:r>
              <a:rPr lang="en-US" altLang="zh-CN" dirty="0" smtClean="0"/>
              <a:t> County of </a:t>
            </a:r>
            <a:r>
              <a:rPr lang="en-US" altLang="zh-CN" dirty="0" err="1" smtClean="0"/>
              <a:t>Meizhou</a:t>
            </a:r>
            <a:r>
              <a:rPr lang="en-US" altLang="zh-CN" dirty="0" smtClean="0"/>
              <a:t>, north of </a:t>
            </a:r>
            <a:r>
              <a:rPr lang="en-US" altLang="zh-CN" dirty="0" err="1" smtClean="0"/>
              <a:t>Fengshun</a:t>
            </a:r>
            <a:r>
              <a:rPr lang="en-US" altLang="zh-CN" dirty="0" smtClean="0"/>
              <a:t> County and the area of Shenzhen-Dongguan are also compared. From September of 2015 to August of 2016, as required by Shen-Shan District and IHEP, Shen-Shan Special Cooperation District was selected for site comparison. </a:t>
            </a:r>
          </a:p>
        </p:txBody>
      </p:sp>
      <p:sp>
        <p:nvSpPr>
          <p:cNvPr id="4" name="灯片编号占位符 3"/>
          <p:cNvSpPr>
            <a:spLocks noGrp="1"/>
          </p:cNvSpPr>
          <p:nvPr>
            <p:ph type="sldNum" sz="quarter" idx="10"/>
          </p:nvPr>
        </p:nvSpPr>
        <p:spPr/>
        <p:txBody>
          <a:bodyPr/>
          <a:lstStyle/>
          <a:p>
            <a:fld id="{A8471458-503F-4172-955C-BEE6306FFDA9}" type="slidenum">
              <a:rPr lang="zh-CN" altLang="en-US" smtClean="0"/>
              <a:pPr/>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1890200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3328088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2444028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485144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2425046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314640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1113425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4104344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2498173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1419130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E66A16B-58C3-48C8-A614-18E3985776C5}" type="datetimeFigureOut">
              <a:rPr lang="zh-CN" altLang="en-US" smtClean="0"/>
              <a:pPr/>
              <a:t>2017/11/4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3817256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6A16B-58C3-48C8-A614-18E3985776C5}" type="datetimeFigureOut">
              <a:rPr lang="zh-CN" altLang="en-US" smtClean="0"/>
              <a:pPr/>
              <a:t>2017/11/4</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A2C0FD-E81E-48F9-AFA5-EA76BC17E022}" type="slidenum">
              <a:rPr lang="zh-CN" altLang="en-US" smtClean="0"/>
              <a:pPr/>
              <a:t>‹#›</a:t>
            </a:fld>
            <a:endParaRPr lang="zh-CN" altLang="en-US"/>
          </a:p>
        </p:txBody>
      </p:sp>
    </p:spTree>
    <p:extLst>
      <p:ext uri="{BB962C8B-B14F-4D97-AF65-F5344CB8AC3E}">
        <p14:creationId xmlns:p14="http://schemas.microsoft.com/office/powerpoint/2010/main" val="1524187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9.jpeg"/><Relationship Id="rId7" Type="http://schemas.openxmlformats.org/officeDocument/2006/relationships/image" Target="../media/image2.png"/><Relationship Id="rId12" Type="http://schemas.openxmlformats.org/officeDocument/2006/relationships/image" Target="../media/image27.jpeg"/><Relationship Id="rId2" Type="http://schemas.openxmlformats.org/officeDocument/2006/relationships/notesSlide" Target="../notesSlides/notesSlide12.xml"/><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6.jpeg"/><Relationship Id="rId5" Type="http://schemas.openxmlformats.org/officeDocument/2006/relationships/image" Target="../media/image21.jpe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 Id="rId14" Type="http://schemas.openxmlformats.org/officeDocument/2006/relationships/image" Target="../media/image29.jpe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slide" Target="slide13.xml"/><Relationship Id="rId3" Type="http://schemas.openxmlformats.org/officeDocument/2006/relationships/image" Target="../media/image32.jpeg"/><Relationship Id="rId7" Type="http://schemas.openxmlformats.org/officeDocument/2006/relationships/image" Target="../media/image36.jpeg"/><Relationship Id="rId12"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5.jpeg"/><Relationship Id="rId11" Type="http://schemas.openxmlformats.org/officeDocument/2006/relationships/image" Target="../media/image40.png"/><Relationship Id="rId5" Type="http://schemas.openxmlformats.org/officeDocument/2006/relationships/image" Target="../media/image34.jpeg"/><Relationship Id="rId15" Type="http://schemas.openxmlformats.org/officeDocument/2006/relationships/image" Target="../media/image2.pn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 Id="rId14"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jpeg"/><Relationship Id="rId9" Type="http://schemas.openxmlformats.org/officeDocument/2006/relationships/image" Target="../media/image49.png"/><Relationship Id="rId1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0.jpeg"/><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3.wmf"/><Relationship Id="rId4" Type="http://schemas.openxmlformats.org/officeDocument/2006/relationships/image" Target="../media/image72.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2.xml"/><Relationship Id="rId7" Type="http://schemas.openxmlformats.org/officeDocument/2006/relationships/image" Target="../media/image79.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8.png"/><Relationship Id="rId11" Type="http://schemas.openxmlformats.org/officeDocument/2006/relationships/image" Target="../media/image75.png"/><Relationship Id="rId5" Type="http://schemas.openxmlformats.org/officeDocument/2006/relationships/image" Target="../media/image77.jpeg"/><Relationship Id="rId10" Type="http://schemas.openxmlformats.org/officeDocument/2006/relationships/oleObject" Target="../embeddings/oleObject1.bin"/><Relationship Id="rId4" Type="http://schemas.openxmlformats.org/officeDocument/2006/relationships/image" Target="../media/image76.pn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84.png"/><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png"/><Relationship Id="rId7" Type="http://schemas.openxmlformats.org/officeDocument/2006/relationships/diagramColors" Target="../diagrams/colors3.xm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image" Target="../media/image92.png"/><Relationship Id="rId7" Type="http://schemas.openxmlformats.org/officeDocument/2006/relationships/slide" Target="slide32.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slide" Target="slide35.xml"/><Relationship Id="rId5" Type="http://schemas.openxmlformats.org/officeDocument/2006/relationships/slide" Target="slide30.xml"/><Relationship Id="rId4" Type="http://schemas.openxmlformats.org/officeDocument/2006/relationships/slide" Target="slide29.xml"/><Relationship Id="rId9"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slide" Target="slide36.xml"/><Relationship Id="rId5" Type="http://schemas.openxmlformats.org/officeDocument/2006/relationships/image" Target="../media/image2.png"/><Relationship Id="rId4" Type="http://schemas.openxmlformats.org/officeDocument/2006/relationships/image" Target="../media/image93.png"/></Relationships>
</file>

<file path=ppt/slides/_rels/slide2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3.xml"/><Relationship Id="rId4" Type="http://schemas.openxmlformats.org/officeDocument/2006/relationships/slide" Target="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slide" Target="slide34.xml"/><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27.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27.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slide" Target="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slide" Target="slide28.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5.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92896"/>
            <a:ext cx="9143999" cy="247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Rectangle 2"/>
          <p:cNvSpPr>
            <a:spLocks noChangeArrowheads="1"/>
          </p:cNvSpPr>
          <p:nvPr/>
        </p:nvSpPr>
        <p:spPr bwMode="auto">
          <a:xfrm>
            <a:off x="0" y="476672"/>
            <a:ext cx="9144000" cy="1452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pPr>
            <a:r>
              <a:rPr kumimoji="1" lang="en-US" altLang="zh-CN" sz="3200" dirty="0" smtClean="0">
                <a:solidFill>
                  <a:schemeClr val="accent1"/>
                </a:solidFill>
                <a:latin typeface="Arial" pitchFamily="34" charset="0"/>
                <a:ea typeface="黑体" pitchFamily="49" charset="-122"/>
                <a:cs typeface="Arial" pitchFamily="34" charset="0"/>
              </a:rPr>
              <a:t>CEPC-</a:t>
            </a:r>
            <a:r>
              <a:rPr kumimoji="1" lang="en-US" altLang="zh-CN" sz="3200" dirty="0" err="1" smtClean="0">
                <a:solidFill>
                  <a:schemeClr val="accent1"/>
                </a:solidFill>
                <a:latin typeface="Arial" pitchFamily="34" charset="0"/>
                <a:ea typeface="黑体" pitchFamily="49" charset="-122"/>
                <a:cs typeface="Arial" pitchFamily="34" charset="0"/>
              </a:rPr>
              <a:t>SppC</a:t>
            </a:r>
            <a:r>
              <a:rPr kumimoji="1" lang="en-US" altLang="zh-CN" sz="3200" dirty="0" smtClean="0">
                <a:solidFill>
                  <a:schemeClr val="accent1"/>
                </a:solidFill>
                <a:latin typeface="Arial" pitchFamily="34" charset="0"/>
                <a:ea typeface="黑体" pitchFamily="49" charset="-122"/>
                <a:cs typeface="Arial" pitchFamily="34" charset="0"/>
              </a:rPr>
              <a:t> </a:t>
            </a:r>
          </a:p>
          <a:p>
            <a:pPr algn="ctr">
              <a:lnSpc>
                <a:spcPct val="130000"/>
              </a:lnSpc>
            </a:pPr>
            <a:r>
              <a:rPr kumimoji="1" lang="en-US" altLang="zh-CN" sz="3600" b="1" cap="all" dirty="0">
                <a:solidFill>
                  <a:schemeClr val="accent1"/>
                </a:solidFill>
                <a:latin typeface="Arial" pitchFamily="34" charset="0"/>
                <a:ea typeface="黑体" pitchFamily="49" charset="-122"/>
                <a:cs typeface="Arial" pitchFamily="34" charset="0"/>
              </a:rPr>
              <a:t>Site </a:t>
            </a:r>
            <a:r>
              <a:rPr kumimoji="1" lang="en-US" altLang="zh-CN" sz="3600" b="1" cap="all" dirty="0" smtClean="0">
                <a:solidFill>
                  <a:schemeClr val="accent1"/>
                </a:solidFill>
                <a:latin typeface="Arial" pitchFamily="34" charset="0"/>
                <a:ea typeface="黑体" pitchFamily="49" charset="-122"/>
                <a:cs typeface="Arial" pitchFamily="34" charset="0"/>
              </a:rPr>
              <a:t>investigation</a:t>
            </a:r>
            <a:endParaRPr kumimoji="1" lang="en-US" altLang="zh-CN" sz="3600" b="1" cap="all" dirty="0">
              <a:solidFill>
                <a:schemeClr val="accent1"/>
              </a:solidFill>
              <a:latin typeface="Arial" pitchFamily="34" charset="0"/>
              <a:ea typeface="黑体" pitchFamily="49" charset="-122"/>
              <a:cs typeface="Arial" pitchFamily="34" charset="0"/>
            </a:endParaRPr>
          </a:p>
        </p:txBody>
      </p:sp>
      <p:sp>
        <p:nvSpPr>
          <p:cNvPr id="3076" name="Rectangle 4"/>
          <p:cNvSpPr>
            <a:spLocks noChangeArrowheads="1"/>
          </p:cNvSpPr>
          <p:nvPr/>
        </p:nvSpPr>
        <p:spPr bwMode="auto">
          <a:xfrm>
            <a:off x="0" y="5446713"/>
            <a:ext cx="9144000" cy="9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30000"/>
              </a:lnSpc>
            </a:pPr>
            <a:r>
              <a:rPr kumimoji="1" lang="zh-CN" altLang="en-US" sz="2600" dirty="0" smtClean="0">
                <a:solidFill>
                  <a:schemeClr val="accent1"/>
                </a:solidFill>
                <a:latin typeface="Arial" pitchFamily="34" charset="0"/>
                <a:ea typeface="黑体" pitchFamily="49" charset="-122"/>
                <a:cs typeface="Arial" pitchFamily="34" charset="0"/>
              </a:rPr>
              <a:t>     </a:t>
            </a:r>
            <a:r>
              <a:rPr kumimoji="1" lang="en-US" altLang="zh-CN" sz="1600" b="1" dirty="0" smtClean="0">
                <a:solidFill>
                  <a:schemeClr val="accent1"/>
                </a:solidFill>
                <a:latin typeface="Arial" pitchFamily="34" charset="0"/>
                <a:ea typeface="黑体" pitchFamily="49" charset="-122"/>
                <a:cs typeface="Arial" pitchFamily="34" charset="0"/>
              </a:rPr>
              <a:t>YELLOW RIVER ENGINEERING </a:t>
            </a:r>
            <a:r>
              <a:rPr kumimoji="1" lang="en-US" altLang="zh-CN" sz="1600" b="1" dirty="0">
                <a:solidFill>
                  <a:schemeClr val="accent1"/>
                </a:solidFill>
                <a:latin typeface="Arial" pitchFamily="34" charset="0"/>
                <a:ea typeface="黑体" pitchFamily="49" charset="-122"/>
                <a:cs typeface="Arial" pitchFamily="34" charset="0"/>
              </a:rPr>
              <a:t>CONSULTING </a:t>
            </a:r>
            <a:r>
              <a:rPr kumimoji="1" lang="en-US" altLang="zh-CN" sz="1600" b="1" dirty="0" smtClean="0">
                <a:solidFill>
                  <a:schemeClr val="accent1"/>
                </a:solidFill>
                <a:latin typeface="Arial" pitchFamily="34" charset="0"/>
                <a:ea typeface="黑体" pitchFamily="49" charset="-122"/>
                <a:cs typeface="Arial" pitchFamily="34" charset="0"/>
              </a:rPr>
              <a:t>CO., LTD</a:t>
            </a:r>
            <a:r>
              <a:rPr kumimoji="1" lang="en-US" altLang="zh-CN" sz="1200" b="1" dirty="0" smtClean="0">
                <a:solidFill>
                  <a:schemeClr val="accent1"/>
                </a:solidFill>
                <a:latin typeface="Arial" pitchFamily="34" charset="0"/>
                <a:ea typeface="黑体" pitchFamily="49" charset="-122"/>
                <a:cs typeface="Arial" pitchFamily="34" charset="0"/>
              </a:rPr>
              <a:t>.</a:t>
            </a:r>
            <a:r>
              <a:rPr kumimoji="1" lang="zh-CN" altLang="en-US" sz="1200" b="1" dirty="0" smtClean="0">
                <a:solidFill>
                  <a:schemeClr val="accent1"/>
                </a:solidFill>
                <a:latin typeface="Arial" pitchFamily="34" charset="0"/>
                <a:ea typeface="黑体" pitchFamily="49" charset="-122"/>
                <a:cs typeface="Arial" pitchFamily="34" charset="0"/>
              </a:rPr>
              <a:t> </a:t>
            </a:r>
            <a:endParaRPr kumimoji="1" lang="zh-CN" altLang="en-US" sz="1200" b="1" dirty="0">
              <a:solidFill>
                <a:schemeClr val="accent1"/>
              </a:solidFill>
              <a:latin typeface="Arial" pitchFamily="34" charset="0"/>
              <a:ea typeface="黑体" pitchFamily="49" charset="-122"/>
              <a:cs typeface="Arial" pitchFamily="34" charset="0"/>
            </a:endParaRPr>
          </a:p>
          <a:p>
            <a:pPr algn="ctr">
              <a:lnSpc>
                <a:spcPct val="130000"/>
              </a:lnSpc>
            </a:pPr>
            <a:r>
              <a:rPr kumimoji="1" lang="en-US" altLang="zh-CN" sz="1600" b="1" dirty="0" smtClean="0">
                <a:solidFill>
                  <a:schemeClr val="accent1"/>
                </a:solidFill>
                <a:latin typeface="Arial" pitchFamily="34" charset="0"/>
                <a:ea typeface="黑体" pitchFamily="49" charset="-122"/>
                <a:cs typeface="Arial" pitchFamily="34" charset="0"/>
              </a:rPr>
              <a:t>NOVEMBER 2017</a:t>
            </a:r>
            <a:endParaRPr kumimoji="1" lang="zh-CN" altLang="en-US" sz="1600" b="1" dirty="0">
              <a:solidFill>
                <a:schemeClr val="accent1"/>
              </a:solidFill>
              <a:latin typeface="Arial" pitchFamily="34" charset="0"/>
              <a:ea typeface="黑体" pitchFamily="49" charset="-122"/>
              <a:cs typeface="Arial" pitchFamily="34" charset="0"/>
            </a:endParaRPr>
          </a:p>
        </p:txBody>
      </p:sp>
      <p:pic>
        <p:nvPicPr>
          <p:cNvPr id="5" name="Picture 11" descr="标识带中英文副本"/>
          <p:cNvPicPr>
            <a:picLocks noChangeAspect="1" noChangeArrowheads="1"/>
          </p:cNvPicPr>
          <p:nvPr/>
        </p:nvPicPr>
        <p:blipFill>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37279" r="37279" b="50571"/>
          <a:stretch>
            <a:fillRect/>
          </a:stretch>
        </p:blipFill>
        <p:spPr bwMode="auto">
          <a:xfrm>
            <a:off x="1357290" y="5500702"/>
            <a:ext cx="686705" cy="574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Tree>
    <p:extLst>
      <p:ext uri="{BB962C8B-B14F-4D97-AF65-F5344CB8AC3E}">
        <p14:creationId xmlns:p14="http://schemas.microsoft.com/office/powerpoint/2010/main" val="861192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2000" fill="hold"/>
                                        <p:tgtEl>
                                          <p:spTgt spid="3075"/>
                                        </p:tgtEl>
                                        <p:attrNameLst>
                                          <p:attrName>ppt_w</p:attrName>
                                        </p:attrNameLst>
                                      </p:cBhvr>
                                      <p:tavLst>
                                        <p:tav tm="0">
                                          <p:val>
                                            <p:fltVal val="0"/>
                                          </p:val>
                                        </p:tav>
                                        <p:tav tm="100000">
                                          <p:val>
                                            <p:strVal val="#ppt_w"/>
                                          </p:val>
                                        </p:tav>
                                      </p:tavLst>
                                    </p:anim>
                                    <p:anim calcmode="lin" valueType="num">
                                      <p:cBhvr>
                                        <p:cTn id="8" dur="2000" fill="hold"/>
                                        <p:tgtEl>
                                          <p:spTgt spid="307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2000" fill="hold"/>
                                        <p:tgtEl>
                                          <p:spTgt spid="2"/>
                                        </p:tgtEl>
                                        <p:attrNameLst>
                                          <p:attrName>ppt_w</p:attrName>
                                        </p:attrNameLst>
                                      </p:cBhvr>
                                      <p:tavLst>
                                        <p:tav tm="0">
                                          <p:val>
                                            <p:fltVal val="0"/>
                                          </p:val>
                                        </p:tav>
                                        <p:tav tm="100000">
                                          <p:val>
                                            <p:strVal val="#ppt_w"/>
                                          </p:val>
                                        </p:tav>
                                      </p:tavLst>
                                    </p:anim>
                                    <p:anim calcmode="lin" valueType="num">
                                      <p:cBhvr>
                                        <p:cTn id="12" dur="2000" fill="hold"/>
                                        <p:tgtEl>
                                          <p:spTgt spid="2"/>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3076"/>
                                        </p:tgtEl>
                                        <p:attrNameLst>
                                          <p:attrName>style.visibility</p:attrName>
                                        </p:attrNameLst>
                                      </p:cBhvr>
                                      <p:to>
                                        <p:strVal val="visible"/>
                                      </p:to>
                                    </p:set>
                                    <p:anim calcmode="lin" valueType="num">
                                      <p:cBhvr>
                                        <p:cTn id="15" dur="2000" fill="hold"/>
                                        <p:tgtEl>
                                          <p:spTgt spid="3076"/>
                                        </p:tgtEl>
                                        <p:attrNameLst>
                                          <p:attrName>ppt_w</p:attrName>
                                        </p:attrNameLst>
                                      </p:cBhvr>
                                      <p:tavLst>
                                        <p:tav tm="0">
                                          <p:val>
                                            <p:fltVal val="0"/>
                                          </p:val>
                                        </p:tav>
                                        <p:tav tm="100000">
                                          <p:val>
                                            <p:strVal val="#ppt_w"/>
                                          </p:val>
                                        </p:tav>
                                      </p:tavLst>
                                    </p:anim>
                                    <p:anim calcmode="lin" valueType="num">
                                      <p:cBhvr>
                                        <p:cTn id="16" dur="2000" fill="hold"/>
                                        <p:tgtEl>
                                          <p:spTgt spid="307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fltVal val="0"/>
                                          </p:val>
                                        </p:tav>
                                        <p:tav tm="100000">
                                          <p:val>
                                            <p:strVal val="#ppt_w"/>
                                          </p:val>
                                        </p:tav>
                                      </p:tavLst>
                                    </p:anim>
                                    <p:anim calcmode="lin" valueType="num">
                                      <p:cBhvr>
                                        <p:cTn id="20" dur="20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Site Selection in Jiangsu and Zhejiang</a:t>
            </a:r>
            <a:endParaRPr kumimoji="1" lang="zh-CN" altLang="en-US" sz="2400" b="1" dirty="0">
              <a:solidFill>
                <a:schemeClr val="accent1"/>
              </a:solidFill>
              <a:latin typeface="黑体" pitchFamily="49" charset="-122"/>
              <a:ea typeface="黑体" pitchFamily="49" charset="-122"/>
            </a:endParaRPr>
          </a:p>
        </p:txBody>
      </p:sp>
      <p:pic>
        <p:nvPicPr>
          <p:cNvPr id="1331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94" y="1916832"/>
            <a:ext cx="4850271" cy="355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1751902"/>
            <a:ext cx="4159973" cy="371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4"/>
          <p:cNvSpPr>
            <a:spLocks noChangeArrowheads="1"/>
          </p:cNvSpPr>
          <p:nvPr/>
        </p:nvSpPr>
        <p:spPr bwMode="auto">
          <a:xfrm>
            <a:off x="1300111" y="1112765"/>
            <a:ext cx="187404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80000"/>
              </a:lnSpc>
            </a:pPr>
            <a:r>
              <a:rPr kumimoji="1" lang="en-US" altLang="zh-CN" dirty="0" smtClean="0">
                <a:latin typeface="Arial" panose="020B0604020202020204" pitchFamily="34" charset="0"/>
                <a:ea typeface="黑体" pitchFamily="49" charset="-122"/>
                <a:cs typeface="Arial" panose="020B0604020202020204" pitchFamily="34" charset="0"/>
              </a:rPr>
              <a:t>Jiangsu</a:t>
            </a:r>
            <a:endParaRPr kumimoji="1" lang="zh-CN" altLang="en-US" dirty="0">
              <a:latin typeface="Arial" pitchFamily="34" charset="0"/>
              <a:ea typeface="黑体" pitchFamily="49" charset="-122"/>
              <a:cs typeface="Arial" pitchFamily="34" charset="0"/>
            </a:endParaRPr>
          </a:p>
        </p:txBody>
      </p:sp>
      <p:sp>
        <p:nvSpPr>
          <p:cNvPr id="15" name="Rectangle 4"/>
          <p:cNvSpPr>
            <a:spLocks noChangeArrowheads="1"/>
          </p:cNvSpPr>
          <p:nvPr/>
        </p:nvSpPr>
        <p:spPr bwMode="auto">
          <a:xfrm>
            <a:off x="5796136" y="1161959"/>
            <a:ext cx="1874044" cy="51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80000"/>
              </a:lnSpc>
            </a:pPr>
            <a:r>
              <a:rPr kumimoji="1" lang="en-US" altLang="zh-CN" dirty="0" smtClean="0">
                <a:latin typeface="Arial" panose="020B0604020202020204" pitchFamily="34" charset="0"/>
                <a:ea typeface="黑体" pitchFamily="49" charset="-122"/>
                <a:cs typeface="Arial" panose="020B0604020202020204" pitchFamily="34" charset="0"/>
              </a:rPr>
              <a:t>Zhejiang</a:t>
            </a:r>
            <a:endParaRPr kumimoji="1" lang="zh-CN" altLang="en-US" dirty="0">
              <a:latin typeface="Arial" pitchFamily="34" charset="0"/>
              <a:ea typeface="黑体" pitchFamily="49" charset="-122"/>
              <a:cs typeface="Arial" pitchFamily="34" charset="0"/>
            </a:endParaRPr>
          </a:p>
        </p:txBody>
      </p:sp>
      <p:sp>
        <p:nvSpPr>
          <p:cNvPr id="16" name="矩形 15"/>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17" name="Picture 11" descr="标识带中英文副本"/>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8" name="矩形 17"/>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2 Site Investigation</a:t>
            </a:r>
            <a:endParaRPr lang="zh-CN" altLang="en-US" sz="1600" i="1" dirty="0"/>
          </a:p>
        </p:txBody>
      </p:sp>
    </p:spTree>
    <p:extLst>
      <p:ext uri="{BB962C8B-B14F-4D97-AF65-F5344CB8AC3E}">
        <p14:creationId xmlns:p14="http://schemas.microsoft.com/office/powerpoint/2010/main" val="2396167248"/>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726" y="1124744"/>
            <a:ext cx="6633766" cy="4884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Site Selection</a:t>
            </a:r>
            <a:endParaRPr kumimoji="1" lang="zh-CN" altLang="en-US" sz="2400" b="1" dirty="0">
              <a:solidFill>
                <a:schemeClr val="accent1"/>
              </a:solidFill>
              <a:latin typeface="黑体" pitchFamily="49" charset="-122"/>
              <a:ea typeface="黑体" pitchFamily="49" charset="-122"/>
            </a:endParaRPr>
          </a:p>
        </p:txBody>
      </p:sp>
      <p:sp>
        <p:nvSpPr>
          <p:cNvPr id="14" name="Rectangle 4"/>
          <p:cNvSpPr>
            <a:spLocks noChangeArrowheads="1"/>
          </p:cNvSpPr>
          <p:nvPr/>
        </p:nvSpPr>
        <p:spPr bwMode="auto">
          <a:xfrm>
            <a:off x="372012" y="5943843"/>
            <a:ext cx="830444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kumimoji="1" lang="en-US" altLang="zh-CN" dirty="0" smtClean="0">
                <a:latin typeface="Arial" panose="020B0604020202020204" pitchFamily="34" charset="0"/>
                <a:ea typeface="黑体" pitchFamily="49" charset="-122"/>
                <a:cs typeface="Arial" panose="020B0604020202020204" pitchFamily="34" charset="0"/>
              </a:rPr>
              <a:t>Finally </a:t>
            </a:r>
            <a:r>
              <a:rPr kumimoji="1" lang="en-US" altLang="zh-CN" dirty="0">
                <a:latin typeface="Arial" panose="020B0604020202020204" pitchFamily="34" charset="0"/>
                <a:ea typeface="黑体" pitchFamily="49" charset="-122"/>
                <a:cs typeface="Arial" panose="020B0604020202020204" pitchFamily="34" charset="0"/>
              </a:rPr>
              <a:t>as per the requirements of IHEP and various local government, </a:t>
            </a:r>
            <a:r>
              <a:rPr kumimoji="1" lang="en-US" altLang="zh-CN" dirty="0" err="1">
                <a:latin typeface="Arial" panose="020B0604020202020204" pitchFamily="34" charset="0"/>
                <a:ea typeface="黑体" pitchFamily="49" charset="-122"/>
                <a:cs typeface="Arial" panose="020B0604020202020204" pitchFamily="34" charset="0"/>
              </a:rPr>
              <a:t>Funing</a:t>
            </a:r>
            <a:r>
              <a:rPr kumimoji="1" lang="en-US" altLang="zh-CN" dirty="0">
                <a:latin typeface="Arial" panose="020B0604020202020204" pitchFamily="34" charset="0"/>
                <a:ea typeface="黑体" pitchFamily="49" charset="-122"/>
                <a:cs typeface="Arial" panose="020B0604020202020204" pitchFamily="34" charset="0"/>
              </a:rPr>
              <a:t>, Shen-Shan and </a:t>
            </a:r>
            <a:r>
              <a:rPr kumimoji="1" lang="en-US" altLang="zh-CN" dirty="0" err="1">
                <a:latin typeface="Arial" panose="020B0604020202020204" pitchFamily="34" charset="0"/>
                <a:ea typeface="黑体" pitchFamily="49" charset="-122"/>
                <a:cs typeface="Arial" panose="020B0604020202020204" pitchFamily="34" charset="0"/>
              </a:rPr>
              <a:t>Huangling</a:t>
            </a:r>
            <a:r>
              <a:rPr kumimoji="1" lang="en-US" altLang="zh-CN" dirty="0">
                <a:latin typeface="Arial" panose="020B0604020202020204" pitchFamily="34" charset="0"/>
                <a:ea typeface="黑体" pitchFamily="49" charset="-122"/>
                <a:cs typeface="Arial" panose="020B0604020202020204" pitchFamily="34" charset="0"/>
              </a:rPr>
              <a:t> were selected for site comparison.</a:t>
            </a:r>
            <a:endParaRPr kumimoji="1" lang="zh-CN" altLang="en-US" dirty="0">
              <a:latin typeface="Arial" pitchFamily="34" charset="0"/>
              <a:ea typeface="黑体" pitchFamily="49" charset="-122"/>
              <a:cs typeface="Arial" pitchFamily="34" charset="0"/>
            </a:endParaRPr>
          </a:p>
        </p:txBody>
      </p:sp>
      <p:sp>
        <p:nvSpPr>
          <p:cNvPr id="2" name="同心圆 1"/>
          <p:cNvSpPr/>
          <p:nvPr/>
        </p:nvSpPr>
        <p:spPr>
          <a:xfrm>
            <a:off x="5940152" y="2924944"/>
            <a:ext cx="144016" cy="144016"/>
          </a:xfrm>
          <a:prstGeom prst="donu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2" name="同心圆 11"/>
          <p:cNvSpPr/>
          <p:nvPr/>
        </p:nvSpPr>
        <p:spPr>
          <a:xfrm>
            <a:off x="5580112" y="5085184"/>
            <a:ext cx="144016" cy="144016"/>
          </a:xfrm>
          <a:prstGeom prst="donu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同心圆 12"/>
          <p:cNvSpPr/>
          <p:nvPr/>
        </p:nvSpPr>
        <p:spPr>
          <a:xfrm>
            <a:off x="4932040" y="3501008"/>
            <a:ext cx="144016" cy="144016"/>
          </a:xfrm>
          <a:prstGeom prst="donut">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6" name="矩形 15"/>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17" name="Picture 11" descr="标识带中英文副本"/>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8" name="矩形 17"/>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2 Site Investigation</a:t>
            </a:r>
            <a:endParaRPr lang="zh-CN" altLang="en-US" sz="1600" i="1" dirty="0"/>
          </a:p>
        </p:txBody>
      </p:sp>
    </p:spTree>
    <p:extLst>
      <p:ext uri="{BB962C8B-B14F-4D97-AF65-F5344CB8AC3E}">
        <p14:creationId xmlns:p14="http://schemas.microsoft.com/office/powerpoint/2010/main" val="37288017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750" fill="hold"/>
                                        <p:tgtEl>
                                          <p:spTgt spid="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endCondLst>
                                    <p:cond evt="onNext" delay="0">
                                      <p:tgtEl>
                                        <p:sldTgt/>
                                      </p:tgtEl>
                                    </p:cond>
                                  </p:endCondLst>
                                  <p:childTnLst>
                                    <p:anim calcmode="discrete" valueType="str">
                                      <p:cBhvr>
                                        <p:cTn id="8" dur="750" fill="hold"/>
                                        <p:tgtEl>
                                          <p:spTgt spid="12"/>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endCondLst>
                                    <p:cond evt="onNext" delay="0">
                                      <p:tgtEl>
                                        <p:sldTgt/>
                                      </p:tgtEl>
                                    </p:cond>
                                  </p:endCondLst>
                                  <p:childTnLst>
                                    <p:anim calcmode="discrete" valueType="str">
                                      <p:cBhvr>
                                        <p:cTn id="10" dur="750" fill="hold"/>
                                        <p:tgtEl>
                                          <p:spTgt spid="1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descr="zl-1_D003_1-1408936954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268" y="1129234"/>
            <a:ext cx="1823452"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zl-1_D010_2-14091078354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5735" y="1129234"/>
            <a:ext cx="1811260" cy="1357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7" name="Picture 5" descr="zl-1_D017_2-140927717438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1124745"/>
            <a:ext cx="1813505" cy="136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图片 5" descr="IMG_20141001_11142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1124744"/>
            <a:ext cx="1813505" cy="136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TextBox 6"/>
          <p:cNvSpPr txBox="1">
            <a:spLocks noChangeArrowheads="1"/>
          </p:cNvSpPr>
          <p:nvPr/>
        </p:nvSpPr>
        <p:spPr bwMode="auto">
          <a:xfrm>
            <a:off x="2950659" y="2569394"/>
            <a:ext cx="34210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pitchFamily="34" charset="0"/>
                <a:ea typeface="黑体" pitchFamily="49" charset="-122"/>
              </a:defRPr>
            </a:lvl1pPr>
            <a:lvl2pPr marL="742950" indent="-285750" eaLnBrk="0" hangingPunct="0">
              <a:defRPr sz="2000">
                <a:solidFill>
                  <a:srgbClr val="05050B"/>
                </a:solidFill>
                <a:latin typeface="Arial" pitchFamily="34" charset="0"/>
                <a:ea typeface="黑体" pitchFamily="49" charset="-122"/>
              </a:defRPr>
            </a:lvl2pPr>
            <a:lvl3pPr marL="1143000" indent="-228600" eaLnBrk="0" hangingPunct="0">
              <a:defRPr sz="2000">
                <a:solidFill>
                  <a:srgbClr val="05050B"/>
                </a:solidFill>
                <a:latin typeface="Arial" pitchFamily="34" charset="0"/>
                <a:ea typeface="黑体" pitchFamily="49" charset="-122"/>
              </a:defRPr>
            </a:lvl3pPr>
            <a:lvl4pPr marL="1600200" indent="-228600" eaLnBrk="0" hangingPunct="0">
              <a:defRPr sz="2000">
                <a:solidFill>
                  <a:srgbClr val="05050B"/>
                </a:solidFill>
                <a:latin typeface="Arial" pitchFamily="34" charset="0"/>
                <a:ea typeface="黑体" pitchFamily="49" charset="-122"/>
              </a:defRPr>
            </a:lvl4pPr>
            <a:lvl5pPr marL="2057400" indent="-228600" eaLnBrk="0" hangingPunct="0">
              <a:defRPr sz="2000">
                <a:solidFill>
                  <a:srgbClr val="05050B"/>
                </a:solidFill>
                <a:latin typeface="Arial" pitchFamily="34"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algn="ctr" eaLnBrk="1" hangingPunct="1"/>
            <a:r>
              <a:rPr lang="en-US" altLang="zh-CN" sz="1800" dirty="0"/>
              <a:t>Topography and landforms </a:t>
            </a:r>
            <a:endParaRPr lang="zh-CN" altLang="en-US" sz="1800" dirty="0"/>
          </a:p>
        </p:txBody>
      </p:sp>
      <p:sp>
        <p:nvSpPr>
          <p:cNvPr id="33800" name="TextBox 7"/>
          <p:cNvSpPr txBox="1">
            <a:spLocks noChangeArrowheads="1"/>
          </p:cNvSpPr>
          <p:nvPr/>
        </p:nvSpPr>
        <p:spPr bwMode="auto">
          <a:xfrm>
            <a:off x="2786050" y="4386590"/>
            <a:ext cx="4000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pitchFamily="34" charset="0"/>
                <a:ea typeface="黑体" pitchFamily="49" charset="-122"/>
              </a:defRPr>
            </a:lvl1pPr>
            <a:lvl2pPr marL="742950" indent="-285750" eaLnBrk="0" hangingPunct="0">
              <a:defRPr sz="2000">
                <a:solidFill>
                  <a:srgbClr val="05050B"/>
                </a:solidFill>
                <a:latin typeface="Arial" pitchFamily="34" charset="0"/>
                <a:ea typeface="黑体" pitchFamily="49" charset="-122"/>
              </a:defRPr>
            </a:lvl2pPr>
            <a:lvl3pPr marL="1143000" indent="-228600" eaLnBrk="0" hangingPunct="0">
              <a:defRPr sz="2000">
                <a:solidFill>
                  <a:srgbClr val="05050B"/>
                </a:solidFill>
                <a:latin typeface="Arial" pitchFamily="34" charset="0"/>
                <a:ea typeface="黑体" pitchFamily="49" charset="-122"/>
              </a:defRPr>
            </a:lvl3pPr>
            <a:lvl4pPr marL="1600200" indent="-228600" eaLnBrk="0" hangingPunct="0">
              <a:defRPr sz="2000">
                <a:solidFill>
                  <a:srgbClr val="05050B"/>
                </a:solidFill>
                <a:latin typeface="Arial" pitchFamily="34" charset="0"/>
                <a:ea typeface="黑体" pitchFamily="49" charset="-122"/>
              </a:defRPr>
            </a:lvl4pPr>
            <a:lvl5pPr marL="2057400" indent="-228600" eaLnBrk="0" hangingPunct="0">
              <a:defRPr sz="2000">
                <a:solidFill>
                  <a:srgbClr val="05050B"/>
                </a:solidFill>
                <a:latin typeface="Arial" pitchFamily="34"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algn="ctr" eaLnBrk="1" hangingPunct="1"/>
            <a:r>
              <a:rPr lang="en-US" altLang="zh-CN" sz="1800" dirty="0"/>
              <a:t>Stratum Lithology</a:t>
            </a:r>
            <a:endParaRPr lang="zh-CN" altLang="en-US" sz="1800" dirty="0"/>
          </a:p>
        </p:txBody>
      </p:sp>
      <p:sp>
        <p:nvSpPr>
          <p:cNvPr id="33801" name="TextBox 8"/>
          <p:cNvSpPr txBox="1">
            <a:spLocks noChangeArrowheads="1"/>
          </p:cNvSpPr>
          <p:nvPr/>
        </p:nvSpPr>
        <p:spPr bwMode="auto">
          <a:xfrm>
            <a:off x="7297203" y="5466710"/>
            <a:ext cx="1451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pitchFamily="34" charset="0"/>
                <a:ea typeface="黑体" pitchFamily="49" charset="-122"/>
              </a:defRPr>
            </a:lvl1pPr>
            <a:lvl2pPr marL="742950" indent="-285750" eaLnBrk="0" hangingPunct="0">
              <a:defRPr sz="2000">
                <a:solidFill>
                  <a:srgbClr val="05050B"/>
                </a:solidFill>
                <a:latin typeface="Arial" pitchFamily="34" charset="0"/>
                <a:ea typeface="黑体" pitchFamily="49" charset="-122"/>
              </a:defRPr>
            </a:lvl2pPr>
            <a:lvl3pPr marL="1143000" indent="-228600" eaLnBrk="0" hangingPunct="0">
              <a:defRPr sz="2000">
                <a:solidFill>
                  <a:srgbClr val="05050B"/>
                </a:solidFill>
                <a:latin typeface="Arial" pitchFamily="34" charset="0"/>
                <a:ea typeface="黑体" pitchFamily="49" charset="-122"/>
              </a:defRPr>
            </a:lvl3pPr>
            <a:lvl4pPr marL="1600200" indent="-228600" eaLnBrk="0" hangingPunct="0">
              <a:defRPr sz="2000">
                <a:solidFill>
                  <a:srgbClr val="05050B"/>
                </a:solidFill>
                <a:latin typeface="Arial" pitchFamily="34" charset="0"/>
                <a:ea typeface="黑体" pitchFamily="49" charset="-122"/>
              </a:defRPr>
            </a:lvl4pPr>
            <a:lvl5pPr marL="2057400" indent="-228600" eaLnBrk="0" hangingPunct="0">
              <a:defRPr sz="2000">
                <a:solidFill>
                  <a:srgbClr val="05050B"/>
                </a:solidFill>
                <a:latin typeface="Arial" pitchFamily="34"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algn="ctr" eaLnBrk="1" hangingPunct="1"/>
            <a:r>
              <a:rPr lang="en-US" altLang="zh-CN" sz="1800" dirty="0"/>
              <a:t>Drill </a:t>
            </a:r>
            <a:r>
              <a:rPr lang="en-US" altLang="zh-CN" sz="1800" dirty="0" smtClean="0"/>
              <a:t>Holes</a:t>
            </a:r>
            <a:endParaRPr lang="en-US" altLang="zh-CN" sz="1800" dirty="0"/>
          </a:p>
        </p:txBody>
      </p:sp>
      <p:sp>
        <p:nvSpPr>
          <p:cNvPr id="15"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altLang="zh-CN" sz="2400" b="1" dirty="0" err="1" smtClean="0">
                <a:solidFill>
                  <a:schemeClr val="accent1"/>
                </a:solidFill>
                <a:latin typeface="Arial" pitchFamily="34" charset="0"/>
                <a:ea typeface="黑体" pitchFamily="49" charset="-122"/>
                <a:cs typeface="Arial" pitchFamily="34" charset="0"/>
              </a:rPr>
              <a:t>Funing</a:t>
            </a:r>
            <a:r>
              <a:rPr kumimoji="1" lang="en-US" altLang="zh-CN" sz="2400" b="1" dirty="0" smtClean="0">
                <a:solidFill>
                  <a:schemeClr val="accent1"/>
                </a:solidFill>
                <a:latin typeface="Arial" pitchFamily="34" charset="0"/>
                <a:ea typeface="黑体" pitchFamily="49" charset="-122"/>
                <a:cs typeface="Arial" pitchFamily="34" charset="0"/>
              </a:rPr>
              <a:t>, Qinhuangdao City, Hebei Province</a:t>
            </a:r>
            <a:endParaRPr kumimoji="1" lang="zh-CN" altLang="en-US" sz="2400" b="1" dirty="0">
              <a:solidFill>
                <a:schemeClr val="accent1"/>
              </a:solidFill>
              <a:latin typeface="黑体" pitchFamily="49" charset="-122"/>
              <a:ea typeface="黑体" pitchFamily="49" charset="-122"/>
            </a:endParaRPr>
          </a:p>
        </p:txBody>
      </p:sp>
      <p:sp>
        <p:nvSpPr>
          <p:cNvPr id="19" name="矩形 18"/>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21" name="Picture 11" descr="标识带中英文副本"/>
          <p:cNvPicPr>
            <a:picLocks noChangeAspect="1" noChangeArrowheads="1"/>
          </p:cNvPicPr>
          <p:nvPr/>
        </p:nvPicPr>
        <p:blipFill>
          <a:blip r:embed="rId7"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pic>
        <p:nvPicPr>
          <p:cNvPr id="22" name="Picture 3" descr="zl-1_D021_1-140928669210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33199" y="2928945"/>
            <a:ext cx="1813505" cy="136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4" descr="zl-1_D031_1-140936942092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65777" y="2942097"/>
            <a:ext cx="1813505" cy="136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descr="zl-1_D049_2-14096265483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79660" y="2942096"/>
            <a:ext cx="1811260" cy="136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descr="zl-1_D054_1-140970560367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43694" y="2924944"/>
            <a:ext cx="1813505" cy="1360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2" descr="IMG_20140924_170803.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4034" y="4869160"/>
            <a:ext cx="2355865" cy="1766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图片 3" descr="强-弱风化.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335162" y="5805264"/>
            <a:ext cx="1680833" cy="830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图片 4" descr="新鲜.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00781" y="4869160"/>
            <a:ext cx="1678340" cy="822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图片 5" descr="弱风化.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33742" y="5805264"/>
            <a:ext cx="1675846" cy="79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图片 6" descr="新鲜.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54630" y="4869160"/>
            <a:ext cx="1678340" cy="80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2 Site Investigation</a:t>
            </a:r>
            <a:endParaRPr lang="zh-CN" altLang="en-US" sz="1600" i="1" dirty="0"/>
          </a:p>
        </p:txBody>
      </p:sp>
    </p:spTree>
    <p:extLst>
      <p:ext uri="{BB962C8B-B14F-4D97-AF65-F5344CB8AC3E}">
        <p14:creationId xmlns:p14="http://schemas.microsoft.com/office/powerpoint/2010/main" val="1044069961"/>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深汕2016-03_D16_1-1452659470558"/>
          <p:cNvPicPr>
            <a:picLocks noChangeAspect="1" noChangeArrowheads="1"/>
          </p:cNvPicPr>
          <p:nvPr/>
        </p:nvPicPr>
        <p:blipFill>
          <a:blip r:embed="rId3" cstate="print"/>
          <a:srcRect/>
          <a:stretch>
            <a:fillRect/>
          </a:stretch>
        </p:blipFill>
        <p:spPr bwMode="auto">
          <a:xfrm>
            <a:off x="71422" y="1145682"/>
            <a:ext cx="2194560" cy="1234939"/>
          </a:xfrm>
          <a:prstGeom prst="rect">
            <a:avLst/>
          </a:prstGeom>
          <a:noFill/>
          <a:ln w="9525">
            <a:noFill/>
            <a:miter lim="800000"/>
            <a:headEnd/>
            <a:tailEnd/>
          </a:ln>
        </p:spPr>
      </p:pic>
      <p:pic>
        <p:nvPicPr>
          <p:cNvPr id="21507" name="Picture 3" descr="深汕2016-03_D41_1-1452908901230"/>
          <p:cNvPicPr>
            <a:picLocks noChangeAspect="1" noChangeArrowheads="1"/>
          </p:cNvPicPr>
          <p:nvPr/>
        </p:nvPicPr>
        <p:blipFill>
          <a:blip r:embed="rId4" cstate="print"/>
          <a:srcRect/>
          <a:stretch>
            <a:fillRect/>
          </a:stretch>
        </p:blipFill>
        <p:spPr bwMode="auto">
          <a:xfrm>
            <a:off x="2328069" y="1159709"/>
            <a:ext cx="2194560" cy="1234939"/>
          </a:xfrm>
          <a:prstGeom prst="rect">
            <a:avLst/>
          </a:prstGeom>
          <a:noFill/>
          <a:ln w="9525">
            <a:noFill/>
            <a:miter lim="800000"/>
            <a:headEnd/>
            <a:tailEnd/>
          </a:ln>
        </p:spPr>
      </p:pic>
      <p:pic>
        <p:nvPicPr>
          <p:cNvPr id="10" name="Picture 1" descr="深汕2016-03_D63_1-1453260901494"/>
          <p:cNvPicPr>
            <a:picLocks noChangeAspect="1" noChangeArrowheads="1"/>
          </p:cNvPicPr>
          <p:nvPr/>
        </p:nvPicPr>
        <p:blipFill>
          <a:blip r:embed="rId5" cstate="print"/>
          <a:srcRect/>
          <a:stretch>
            <a:fillRect/>
          </a:stretch>
        </p:blipFill>
        <p:spPr bwMode="auto">
          <a:xfrm>
            <a:off x="6903720" y="1145681"/>
            <a:ext cx="2194560" cy="1234939"/>
          </a:xfrm>
          <a:prstGeom prst="rect">
            <a:avLst/>
          </a:prstGeom>
          <a:noFill/>
          <a:ln w="9525">
            <a:noFill/>
            <a:miter lim="800000"/>
            <a:headEnd/>
            <a:tailEnd/>
          </a:ln>
        </p:spPr>
      </p:pic>
      <p:pic>
        <p:nvPicPr>
          <p:cNvPr id="21508" name="Picture 4" descr="深汕2016-03_D60_1-1453179368297"/>
          <p:cNvPicPr>
            <a:picLocks noChangeAspect="1" noChangeArrowheads="1"/>
          </p:cNvPicPr>
          <p:nvPr/>
        </p:nvPicPr>
        <p:blipFill>
          <a:blip r:embed="rId6" cstate="print"/>
          <a:srcRect/>
          <a:stretch>
            <a:fillRect/>
          </a:stretch>
        </p:blipFill>
        <p:spPr bwMode="auto">
          <a:xfrm>
            <a:off x="4594502" y="1145682"/>
            <a:ext cx="2222491" cy="1250899"/>
          </a:xfrm>
          <a:prstGeom prst="rect">
            <a:avLst/>
          </a:prstGeom>
          <a:noFill/>
          <a:ln w="9525">
            <a:noFill/>
            <a:miter lim="800000"/>
            <a:headEnd/>
            <a:tailEnd/>
          </a:ln>
        </p:spPr>
      </p:pic>
      <p:sp>
        <p:nvSpPr>
          <p:cNvPr id="18" name="Rectangle 3"/>
          <p:cNvSpPr>
            <a:spLocks noChangeArrowheads="1"/>
          </p:cNvSpPr>
          <p:nvPr/>
        </p:nvSpPr>
        <p:spPr bwMode="auto">
          <a:xfrm>
            <a:off x="341530" y="303039"/>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altLang="zh-CN" sz="2400" b="1" dirty="0" smtClean="0">
                <a:solidFill>
                  <a:schemeClr val="accent1"/>
                </a:solidFill>
                <a:latin typeface="Arial" pitchFamily="34" charset="0"/>
                <a:ea typeface="黑体" pitchFamily="49" charset="-122"/>
                <a:cs typeface="Arial" pitchFamily="34" charset="0"/>
              </a:rPr>
              <a:t>Shen-Shan, Guangdong</a:t>
            </a:r>
            <a:endParaRPr kumimoji="1" lang="zh-CN" altLang="en-US" sz="2400" b="1" dirty="0">
              <a:solidFill>
                <a:schemeClr val="accent1"/>
              </a:solidFill>
              <a:latin typeface="黑体" pitchFamily="49" charset="-122"/>
              <a:ea typeface="黑体" pitchFamily="49" charset="-122"/>
            </a:endParaRPr>
          </a:p>
        </p:txBody>
      </p:sp>
      <p:pic>
        <p:nvPicPr>
          <p:cNvPr id="27" name="Picture 2" descr="深汕2016-01_D056_1-1453081748711"/>
          <p:cNvPicPr>
            <a:picLocks noChangeAspect="1" noChangeArrowheads="1"/>
          </p:cNvPicPr>
          <p:nvPr/>
        </p:nvPicPr>
        <p:blipFill>
          <a:blip r:embed="rId7" cstate="print"/>
          <a:srcRect/>
          <a:stretch>
            <a:fillRect/>
          </a:stretch>
        </p:blipFill>
        <p:spPr bwMode="auto">
          <a:xfrm>
            <a:off x="2367754" y="4579713"/>
            <a:ext cx="2194560" cy="1234939"/>
          </a:xfrm>
          <a:prstGeom prst="rect">
            <a:avLst/>
          </a:prstGeom>
          <a:noFill/>
          <a:ln w="9525">
            <a:noFill/>
            <a:miter lim="800000"/>
            <a:headEnd/>
            <a:tailEnd/>
          </a:ln>
        </p:spPr>
      </p:pic>
      <p:pic>
        <p:nvPicPr>
          <p:cNvPr id="28" name="Picture 4" descr="深汕2016-03_D02_1-1452562286344"/>
          <p:cNvPicPr>
            <a:picLocks noChangeAspect="1" noChangeArrowheads="1"/>
          </p:cNvPicPr>
          <p:nvPr/>
        </p:nvPicPr>
        <p:blipFill>
          <a:blip r:embed="rId8" cstate="print"/>
          <a:srcRect/>
          <a:stretch>
            <a:fillRect/>
          </a:stretch>
        </p:blipFill>
        <p:spPr bwMode="auto">
          <a:xfrm>
            <a:off x="2377440" y="3211562"/>
            <a:ext cx="2194560" cy="1234939"/>
          </a:xfrm>
          <a:prstGeom prst="rect">
            <a:avLst/>
          </a:prstGeom>
          <a:noFill/>
          <a:ln w="9525">
            <a:noFill/>
            <a:miter lim="800000"/>
            <a:headEnd/>
            <a:tailEnd/>
          </a:ln>
        </p:spPr>
      </p:pic>
      <p:pic>
        <p:nvPicPr>
          <p:cNvPr id="29" name="Picture 5" descr="深汕2016-03_D47_1-1452915328686"/>
          <p:cNvPicPr>
            <a:picLocks noChangeAspect="1" noChangeArrowheads="1"/>
          </p:cNvPicPr>
          <p:nvPr/>
        </p:nvPicPr>
        <p:blipFill>
          <a:blip r:embed="rId9" cstate="print"/>
          <a:srcRect/>
          <a:stretch>
            <a:fillRect/>
          </a:stretch>
        </p:blipFill>
        <p:spPr bwMode="auto">
          <a:xfrm>
            <a:off x="54464" y="4579714"/>
            <a:ext cx="2228476" cy="1252894"/>
          </a:xfrm>
          <a:prstGeom prst="rect">
            <a:avLst/>
          </a:prstGeom>
          <a:noFill/>
          <a:ln w="9525">
            <a:noFill/>
            <a:miter lim="800000"/>
            <a:headEnd/>
            <a:tailEnd/>
          </a:ln>
        </p:spPr>
      </p:pic>
      <p:pic>
        <p:nvPicPr>
          <p:cNvPr id="30" name="Picture 6" descr="深汕2016-03_D64_1-1453264742022"/>
          <p:cNvPicPr>
            <a:picLocks noChangeAspect="1" noChangeArrowheads="1"/>
          </p:cNvPicPr>
          <p:nvPr/>
        </p:nvPicPr>
        <p:blipFill>
          <a:blip r:embed="rId10" cstate="print"/>
          <a:srcRect/>
          <a:stretch>
            <a:fillRect/>
          </a:stretch>
        </p:blipFill>
        <p:spPr bwMode="auto">
          <a:xfrm>
            <a:off x="73184" y="3211562"/>
            <a:ext cx="2194560" cy="1234939"/>
          </a:xfrm>
          <a:prstGeom prst="rect">
            <a:avLst/>
          </a:prstGeom>
          <a:noFill/>
          <a:ln w="9525">
            <a:noFill/>
            <a:miter lim="800000"/>
            <a:headEnd/>
            <a:tailEnd/>
          </a:ln>
        </p:spPr>
      </p:pic>
      <p:pic>
        <p:nvPicPr>
          <p:cNvPr id="31"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1710" y="3302072"/>
            <a:ext cx="1285875" cy="228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0136" y="3302072"/>
            <a:ext cx="1285875" cy="228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8">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78613" y="3286108"/>
            <a:ext cx="1285875" cy="2288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矩形 22"/>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40" name="Picture 11" descr="标识带中英文副本"/>
          <p:cNvPicPr>
            <a:picLocks noChangeAspect="1" noChangeArrowheads="1"/>
          </p:cNvPicPr>
          <p:nvPr/>
        </p:nvPicPr>
        <p:blipFill>
          <a:blip r:embed="rId1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41" name="矩形 40"/>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2 Site Investigation</a:t>
            </a:r>
            <a:endParaRPr lang="zh-CN" altLang="en-US" sz="1600" i="1" dirty="0"/>
          </a:p>
        </p:txBody>
      </p:sp>
      <p:sp>
        <p:nvSpPr>
          <p:cNvPr id="42" name="TextBox 6"/>
          <p:cNvSpPr txBox="1">
            <a:spLocks noChangeArrowheads="1"/>
          </p:cNvSpPr>
          <p:nvPr/>
        </p:nvSpPr>
        <p:spPr bwMode="auto">
          <a:xfrm>
            <a:off x="2883999" y="2474018"/>
            <a:ext cx="34210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pitchFamily="34" charset="0"/>
                <a:ea typeface="黑体" pitchFamily="49" charset="-122"/>
              </a:defRPr>
            </a:lvl1pPr>
            <a:lvl2pPr marL="742950" indent="-285750" eaLnBrk="0" hangingPunct="0">
              <a:defRPr sz="2000">
                <a:solidFill>
                  <a:srgbClr val="05050B"/>
                </a:solidFill>
                <a:latin typeface="Arial" pitchFamily="34" charset="0"/>
                <a:ea typeface="黑体" pitchFamily="49" charset="-122"/>
              </a:defRPr>
            </a:lvl2pPr>
            <a:lvl3pPr marL="1143000" indent="-228600" eaLnBrk="0" hangingPunct="0">
              <a:defRPr sz="2000">
                <a:solidFill>
                  <a:srgbClr val="05050B"/>
                </a:solidFill>
                <a:latin typeface="Arial" pitchFamily="34" charset="0"/>
                <a:ea typeface="黑体" pitchFamily="49" charset="-122"/>
              </a:defRPr>
            </a:lvl3pPr>
            <a:lvl4pPr marL="1600200" indent="-228600" eaLnBrk="0" hangingPunct="0">
              <a:defRPr sz="2000">
                <a:solidFill>
                  <a:srgbClr val="05050B"/>
                </a:solidFill>
                <a:latin typeface="Arial" pitchFamily="34" charset="0"/>
                <a:ea typeface="黑体" pitchFamily="49" charset="-122"/>
              </a:defRPr>
            </a:lvl4pPr>
            <a:lvl5pPr marL="2057400" indent="-228600" eaLnBrk="0" hangingPunct="0">
              <a:defRPr sz="2000">
                <a:solidFill>
                  <a:srgbClr val="05050B"/>
                </a:solidFill>
                <a:latin typeface="Arial" pitchFamily="34"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algn="ctr" eaLnBrk="1" hangingPunct="1"/>
            <a:r>
              <a:rPr lang="en-US" altLang="zh-CN" sz="1800" dirty="0"/>
              <a:t>Topography and landforms </a:t>
            </a:r>
            <a:endParaRPr lang="zh-CN" altLang="en-US" sz="1800" dirty="0"/>
          </a:p>
        </p:txBody>
      </p:sp>
      <p:sp>
        <p:nvSpPr>
          <p:cNvPr id="43" name="TextBox 7"/>
          <p:cNvSpPr txBox="1">
            <a:spLocks noChangeArrowheads="1"/>
          </p:cNvSpPr>
          <p:nvPr/>
        </p:nvSpPr>
        <p:spPr bwMode="auto">
          <a:xfrm>
            <a:off x="593974" y="6044189"/>
            <a:ext cx="4000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pitchFamily="34" charset="0"/>
                <a:ea typeface="黑体" pitchFamily="49" charset="-122"/>
              </a:defRPr>
            </a:lvl1pPr>
            <a:lvl2pPr marL="742950" indent="-285750" eaLnBrk="0" hangingPunct="0">
              <a:defRPr sz="2000">
                <a:solidFill>
                  <a:srgbClr val="05050B"/>
                </a:solidFill>
                <a:latin typeface="Arial" pitchFamily="34" charset="0"/>
                <a:ea typeface="黑体" pitchFamily="49" charset="-122"/>
              </a:defRPr>
            </a:lvl2pPr>
            <a:lvl3pPr marL="1143000" indent="-228600" eaLnBrk="0" hangingPunct="0">
              <a:defRPr sz="2000">
                <a:solidFill>
                  <a:srgbClr val="05050B"/>
                </a:solidFill>
                <a:latin typeface="Arial" pitchFamily="34" charset="0"/>
                <a:ea typeface="黑体" pitchFamily="49" charset="-122"/>
              </a:defRPr>
            </a:lvl3pPr>
            <a:lvl4pPr marL="1600200" indent="-228600" eaLnBrk="0" hangingPunct="0">
              <a:defRPr sz="2000">
                <a:solidFill>
                  <a:srgbClr val="05050B"/>
                </a:solidFill>
                <a:latin typeface="Arial" pitchFamily="34" charset="0"/>
                <a:ea typeface="黑体" pitchFamily="49" charset="-122"/>
              </a:defRPr>
            </a:lvl4pPr>
            <a:lvl5pPr marL="2057400" indent="-228600" eaLnBrk="0" hangingPunct="0">
              <a:defRPr sz="2000">
                <a:solidFill>
                  <a:srgbClr val="05050B"/>
                </a:solidFill>
                <a:latin typeface="Arial" pitchFamily="34"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algn="ctr" eaLnBrk="1" hangingPunct="1"/>
            <a:r>
              <a:rPr lang="en-US" altLang="zh-CN" sz="1800" dirty="0"/>
              <a:t>Stratum Lithology</a:t>
            </a:r>
            <a:endParaRPr lang="zh-CN" altLang="en-US" sz="1800" dirty="0"/>
          </a:p>
        </p:txBody>
      </p:sp>
      <p:sp>
        <p:nvSpPr>
          <p:cNvPr id="44" name="TextBox 8"/>
          <p:cNvSpPr txBox="1">
            <a:spLocks noChangeArrowheads="1"/>
          </p:cNvSpPr>
          <p:nvPr/>
        </p:nvSpPr>
        <p:spPr bwMode="auto">
          <a:xfrm>
            <a:off x="6227352" y="5973207"/>
            <a:ext cx="1451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pitchFamily="34" charset="0"/>
                <a:ea typeface="黑体" pitchFamily="49" charset="-122"/>
              </a:defRPr>
            </a:lvl1pPr>
            <a:lvl2pPr marL="742950" indent="-285750" eaLnBrk="0" hangingPunct="0">
              <a:defRPr sz="2000">
                <a:solidFill>
                  <a:srgbClr val="05050B"/>
                </a:solidFill>
                <a:latin typeface="Arial" pitchFamily="34" charset="0"/>
                <a:ea typeface="黑体" pitchFamily="49" charset="-122"/>
              </a:defRPr>
            </a:lvl2pPr>
            <a:lvl3pPr marL="1143000" indent="-228600" eaLnBrk="0" hangingPunct="0">
              <a:defRPr sz="2000">
                <a:solidFill>
                  <a:srgbClr val="05050B"/>
                </a:solidFill>
                <a:latin typeface="Arial" pitchFamily="34" charset="0"/>
                <a:ea typeface="黑体" pitchFamily="49" charset="-122"/>
              </a:defRPr>
            </a:lvl3pPr>
            <a:lvl4pPr marL="1600200" indent="-228600" eaLnBrk="0" hangingPunct="0">
              <a:defRPr sz="2000">
                <a:solidFill>
                  <a:srgbClr val="05050B"/>
                </a:solidFill>
                <a:latin typeface="Arial" pitchFamily="34" charset="0"/>
                <a:ea typeface="黑体" pitchFamily="49" charset="-122"/>
              </a:defRPr>
            </a:lvl4pPr>
            <a:lvl5pPr marL="2057400" indent="-228600" eaLnBrk="0" hangingPunct="0">
              <a:defRPr sz="2000">
                <a:solidFill>
                  <a:srgbClr val="05050B"/>
                </a:solidFill>
                <a:latin typeface="Arial" pitchFamily="34"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algn="ctr" eaLnBrk="1" hangingPunct="1"/>
            <a:r>
              <a:rPr lang="en-US" altLang="zh-CN" sz="1800" dirty="0"/>
              <a:t>Drill </a:t>
            </a:r>
            <a:r>
              <a:rPr lang="en-US" altLang="zh-CN" sz="1800" dirty="0" smtClean="0"/>
              <a:t>Holes</a:t>
            </a:r>
            <a:endParaRPr lang="en-US" altLang="zh-CN" sz="1800" dirty="0"/>
          </a:p>
        </p:txBody>
      </p:sp>
    </p:spTree>
    <p:extLst>
      <p:ext uri="{BB962C8B-B14F-4D97-AF65-F5344CB8AC3E}">
        <p14:creationId xmlns:p14="http://schemas.microsoft.com/office/powerpoint/2010/main" val="34078692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down)">
                                      <p:cBhvr>
                                        <p:cTn id="7" dur="1000"/>
                                        <p:tgtEl>
                                          <p:spTgt spid="21506"/>
                                        </p:tgtEl>
                                      </p:cBhvr>
                                    </p:animEffect>
                                  </p:childTnLst>
                                </p:cTn>
                              </p:par>
                              <p:par>
                                <p:cTn id="8" presetID="22" presetClass="entr" presetSubtype="8" fill="hold" nodeType="withEffect">
                                  <p:stCondLst>
                                    <p:cond delay="0"/>
                                  </p:stCondLst>
                                  <p:childTnLst>
                                    <p:set>
                                      <p:cBhvr>
                                        <p:cTn id="9" dur="1" fill="hold">
                                          <p:stCondLst>
                                            <p:cond delay="0"/>
                                          </p:stCondLst>
                                        </p:cTn>
                                        <p:tgtEl>
                                          <p:spTgt spid="21507"/>
                                        </p:tgtEl>
                                        <p:attrNameLst>
                                          <p:attrName>style.visibility</p:attrName>
                                        </p:attrNameLst>
                                      </p:cBhvr>
                                      <p:to>
                                        <p:strVal val="visible"/>
                                      </p:to>
                                    </p:set>
                                    <p:animEffect transition="in" filter="wipe(left)">
                                      <p:cBhvr>
                                        <p:cTn id="10" dur="1000"/>
                                        <p:tgtEl>
                                          <p:spTgt spid="21507"/>
                                        </p:tgtEl>
                                      </p:cBhvr>
                                    </p:animEffect>
                                  </p:childTnLst>
                                </p:cTn>
                              </p:par>
                              <p:par>
                                <p:cTn id="11" presetID="22" presetClass="entr" presetSubtype="2" fill="hold" nodeType="withEffect">
                                  <p:stCondLst>
                                    <p:cond delay="0"/>
                                  </p:stCondLst>
                                  <p:childTnLst>
                                    <p:set>
                                      <p:cBhvr>
                                        <p:cTn id="12" dur="1" fill="hold">
                                          <p:stCondLst>
                                            <p:cond delay="0"/>
                                          </p:stCondLst>
                                        </p:cTn>
                                        <p:tgtEl>
                                          <p:spTgt spid="21508"/>
                                        </p:tgtEl>
                                        <p:attrNameLst>
                                          <p:attrName>style.visibility</p:attrName>
                                        </p:attrNameLst>
                                      </p:cBhvr>
                                      <p:to>
                                        <p:strVal val="visible"/>
                                      </p:to>
                                    </p:set>
                                    <p:animEffect transition="in" filter="wipe(right)">
                                      <p:cBhvr>
                                        <p:cTn id="13" dur="1000"/>
                                        <p:tgtEl>
                                          <p:spTgt spid="21508"/>
                                        </p:tgtEl>
                                      </p:cBhvr>
                                    </p:animEffect>
                                  </p:childTnLst>
                                </p:cTn>
                              </p:par>
                              <p:par>
                                <p:cTn id="14" presetID="22" presetClass="entr" presetSubtype="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up)">
                                      <p:cBhvr>
                                        <p:cTn id="16" dur="1000"/>
                                        <p:tgtEl>
                                          <p:spTgt spid="10"/>
                                        </p:tgtEl>
                                      </p:cBhvr>
                                    </p:animEffect>
                                  </p:childTnLst>
                                </p:cTn>
                              </p:par>
                              <p:par>
                                <p:cTn id="17" presetID="2" presetClass="entr" presetSubtype="9"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1000" fill="hold"/>
                                        <p:tgtEl>
                                          <p:spTgt spid="30"/>
                                        </p:tgtEl>
                                        <p:attrNameLst>
                                          <p:attrName>ppt_x</p:attrName>
                                        </p:attrNameLst>
                                      </p:cBhvr>
                                      <p:tavLst>
                                        <p:tav tm="0">
                                          <p:val>
                                            <p:strVal val="0-#ppt_w/2"/>
                                          </p:val>
                                        </p:tav>
                                        <p:tav tm="100000">
                                          <p:val>
                                            <p:strVal val="#ppt_x"/>
                                          </p:val>
                                        </p:tav>
                                      </p:tavLst>
                                    </p:anim>
                                    <p:anim calcmode="lin" valueType="num">
                                      <p:cBhvr additive="base">
                                        <p:cTn id="20" dur="1000" fill="hold"/>
                                        <p:tgtEl>
                                          <p:spTgt spid="30"/>
                                        </p:tgtEl>
                                        <p:attrNameLst>
                                          <p:attrName>ppt_y</p:attrName>
                                        </p:attrNameLst>
                                      </p:cBhvr>
                                      <p:tavLst>
                                        <p:tav tm="0">
                                          <p:val>
                                            <p:strVal val="0-#ppt_h/2"/>
                                          </p:val>
                                        </p:tav>
                                        <p:tav tm="100000">
                                          <p:val>
                                            <p:strVal val="#ppt_y"/>
                                          </p:val>
                                        </p:tav>
                                      </p:tavLst>
                                    </p:anim>
                                  </p:childTnLst>
                                </p:cTn>
                              </p:par>
                              <p:par>
                                <p:cTn id="21" presetID="2" presetClass="entr" presetSubtype="3"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1000" fill="hold"/>
                                        <p:tgtEl>
                                          <p:spTgt spid="28"/>
                                        </p:tgtEl>
                                        <p:attrNameLst>
                                          <p:attrName>ppt_x</p:attrName>
                                        </p:attrNameLst>
                                      </p:cBhvr>
                                      <p:tavLst>
                                        <p:tav tm="0">
                                          <p:val>
                                            <p:strVal val="1+#ppt_w/2"/>
                                          </p:val>
                                        </p:tav>
                                        <p:tav tm="100000">
                                          <p:val>
                                            <p:strVal val="#ppt_x"/>
                                          </p:val>
                                        </p:tav>
                                      </p:tavLst>
                                    </p:anim>
                                    <p:anim calcmode="lin" valueType="num">
                                      <p:cBhvr additive="base">
                                        <p:cTn id="24" dur="1000" fill="hold"/>
                                        <p:tgtEl>
                                          <p:spTgt spid="28"/>
                                        </p:tgtEl>
                                        <p:attrNameLst>
                                          <p:attrName>ppt_y</p:attrName>
                                        </p:attrNameLst>
                                      </p:cBhvr>
                                      <p:tavLst>
                                        <p:tav tm="0">
                                          <p:val>
                                            <p:strVal val="0-#ppt_h/2"/>
                                          </p:val>
                                        </p:tav>
                                        <p:tav tm="100000">
                                          <p:val>
                                            <p:strVal val="#ppt_y"/>
                                          </p:val>
                                        </p:tav>
                                      </p:tavLst>
                                    </p:anim>
                                  </p:childTnLst>
                                </p:cTn>
                              </p:par>
                              <p:par>
                                <p:cTn id="25" presetID="2" presetClass="entr" presetSubtype="12"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fill="hold"/>
                                        <p:tgtEl>
                                          <p:spTgt spid="29"/>
                                        </p:tgtEl>
                                        <p:attrNameLst>
                                          <p:attrName>ppt_x</p:attrName>
                                        </p:attrNameLst>
                                      </p:cBhvr>
                                      <p:tavLst>
                                        <p:tav tm="0">
                                          <p:val>
                                            <p:strVal val="0-#ppt_w/2"/>
                                          </p:val>
                                        </p:tav>
                                        <p:tav tm="100000">
                                          <p:val>
                                            <p:strVal val="#ppt_x"/>
                                          </p:val>
                                        </p:tav>
                                      </p:tavLst>
                                    </p:anim>
                                    <p:anim calcmode="lin" valueType="num">
                                      <p:cBhvr additive="base">
                                        <p:cTn id="28" dur="10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1000" fill="hold"/>
                                        <p:tgtEl>
                                          <p:spTgt spid="27"/>
                                        </p:tgtEl>
                                        <p:attrNameLst>
                                          <p:attrName>ppt_x</p:attrName>
                                        </p:attrNameLst>
                                      </p:cBhvr>
                                      <p:tavLst>
                                        <p:tav tm="0">
                                          <p:val>
                                            <p:strVal val="1+#ppt_w/2"/>
                                          </p:val>
                                        </p:tav>
                                        <p:tav tm="100000">
                                          <p:val>
                                            <p:strVal val="#ppt_x"/>
                                          </p:val>
                                        </p:tav>
                                      </p:tavLst>
                                    </p:anim>
                                    <p:anim calcmode="lin" valueType="num">
                                      <p:cBhvr additive="base">
                                        <p:cTn id="32" dur="1000" fill="hold"/>
                                        <p:tgtEl>
                                          <p:spTgt spid="27"/>
                                        </p:tgtEl>
                                        <p:attrNameLst>
                                          <p:attrName>ppt_y</p:attrName>
                                        </p:attrNameLst>
                                      </p:cBhvr>
                                      <p:tavLst>
                                        <p:tav tm="0">
                                          <p:val>
                                            <p:strVal val="1+#ppt_h/2"/>
                                          </p:val>
                                        </p:tav>
                                        <p:tav tm="100000">
                                          <p:val>
                                            <p:strVal val="#ppt_y"/>
                                          </p:val>
                                        </p:tav>
                                      </p:tavLst>
                                    </p:anim>
                                  </p:childTnLst>
                                </p:cTn>
                              </p:par>
                              <p:par>
                                <p:cTn id="33" presetID="15"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fltVal val="0"/>
                                          </p:val>
                                        </p:tav>
                                        <p:tav tm="100000">
                                          <p:val>
                                            <p:strVal val="#ppt_w"/>
                                          </p:val>
                                        </p:tav>
                                      </p:tavLst>
                                    </p:anim>
                                    <p:anim calcmode="lin" valueType="num">
                                      <p:cBhvr>
                                        <p:cTn id="36" dur="1000" fill="hold"/>
                                        <p:tgtEl>
                                          <p:spTgt spid="32"/>
                                        </p:tgtEl>
                                        <p:attrNameLst>
                                          <p:attrName>ppt_h</p:attrName>
                                        </p:attrNameLst>
                                      </p:cBhvr>
                                      <p:tavLst>
                                        <p:tav tm="0">
                                          <p:val>
                                            <p:fltVal val="0"/>
                                          </p:val>
                                        </p:tav>
                                        <p:tav tm="100000">
                                          <p:val>
                                            <p:strVal val="#ppt_h"/>
                                          </p:val>
                                        </p:tav>
                                      </p:tavLst>
                                    </p:anim>
                                    <p:anim calcmode="lin" valueType="num">
                                      <p:cBhvr>
                                        <p:cTn id="37"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2"/>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nodeType="with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1000" fill="hold"/>
                                        <p:tgtEl>
                                          <p:spTgt spid="31"/>
                                        </p:tgtEl>
                                        <p:attrNameLst>
                                          <p:attrName>ppt_w</p:attrName>
                                        </p:attrNameLst>
                                      </p:cBhvr>
                                      <p:tavLst>
                                        <p:tav tm="0">
                                          <p:val>
                                            <p:fltVal val="0"/>
                                          </p:val>
                                        </p:tav>
                                        <p:tav tm="100000">
                                          <p:val>
                                            <p:strVal val="#ppt_w"/>
                                          </p:val>
                                        </p:tav>
                                      </p:tavLst>
                                    </p:anim>
                                    <p:anim calcmode="lin" valueType="num">
                                      <p:cBhvr>
                                        <p:cTn id="42" dur="1000" fill="hold"/>
                                        <p:tgtEl>
                                          <p:spTgt spid="31"/>
                                        </p:tgtEl>
                                        <p:attrNameLst>
                                          <p:attrName>ppt_h</p:attrName>
                                        </p:attrNameLst>
                                      </p:cBhvr>
                                      <p:tavLst>
                                        <p:tav tm="0">
                                          <p:val>
                                            <p:fltVal val="0"/>
                                          </p:val>
                                        </p:tav>
                                        <p:tav tm="100000">
                                          <p:val>
                                            <p:strVal val="#ppt_h"/>
                                          </p:val>
                                        </p:tav>
                                      </p:tavLst>
                                    </p:anim>
                                    <p:anim calcmode="lin" valueType="num">
                                      <p:cBhvr>
                                        <p:cTn id="43"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1"/>
                                        </p:tgtEl>
                                        <p:attrNameLst>
                                          <p:attrName>ppt_y</p:attrName>
                                        </p:attrNameLst>
                                      </p:cBhvr>
                                      <p:tavLst>
                                        <p:tav tm="0" fmla="#ppt_y+(sin(-2*pi*(1-$))*-#ppt_x+cos(-2*pi*(1-$))*(1-#ppt_y))*(1-$)">
                                          <p:val>
                                            <p:fltVal val="0"/>
                                          </p:val>
                                        </p:tav>
                                        <p:tav tm="100000">
                                          <p:val>
                                            <p:fltVal val="1"/>
                                          </p:val>
                                        </p:tav>
                                      </p:tavLst>
                                    </p:anim>
                                  </p:childTnLst>
                                </p:cTn>
                              </p:par>
                              <p:par>
                                <p:cTn id="45" presetID="15"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1000" fill="hold"/>
                                        <p:tgtEl>
                                          <p:spTgt spid="33"/>
                                        </p:tgtEl>
                                        <p:attrNameLst>
                                          <p:attrName>ppt_w</p:attrName>
                                        </p:attrNameLst>
                                      </p:cBhvr>
                                      <p:tavLst>
                                        <p:tav tm="0">
                                          <p:val>
                                            <p:fltVal val="0"/>
                                          </p:val>
                                        </p:tav>
                                        <p:tav tm="100000">
                                          <p:val>
                                            <p:strVal val="#ppt_w"/>
                                          </p:val>
                                        </p:tav>
                                      </p:tavLst>
                                    </p:anim>
                                    <p:anim calcmode="lin" valueType="num">
                                      <p:cBhvr>
                                        <p:cTn id="48" dur="1000" fill="hold"/>
                                        <p:tgtEl>
                                          <p:spTgt spid="33"/>
                                        </p:tgtEl>
                                        <p:attrNameLst>
                                          <p:attrName>ppt_h</p:attrName>
                                        </p:attrNameLst>
                                      </p:cBhvr>
                                      <p:tavLst>
                                        <p:tav tm="0">
                                          <p:val>
                                            <p:fltVal val="0"/>
                                          </p:val>
                                        </p:tav>
                                        <p:tav tm="100000">
                                          <p:val>
                                            <p:strVal val="#ppt_h"/>
                                          </p:val>
                                        </p:tav>
                                      </p:tavLst>
                                    </p:anim>
                                    <p:anim calcmode="lin" valueType="num">
                                      <p:cBhvr>
                                        <p:cTn id="49" dur="1000" fill="hold"/>
                                        <p:tgtEl>
                                          <p:spTgt spid="3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000760" y="3357562"/>
            <a:ext cx="2643206" cy="2857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solidFill>
                  <a:schemeClr val="bg1"/>
                </a:solidFill>
              </a:rPr>
              <a:t>赤石河中游桥</a:t>
            </a:r>
            <a:endParaRPr lang="zh-CN" altLang="en-US" sz="1600" dirty="0">
              <a:solidFill>
                <a:schemeClr val="bg1"/>
              </a:solidFill>
            </a:endParaRPr>
          </a:p>
        </p:txBody>
      </p:sp>
      <p:pic>
        <p:nvPicPr>
          <p:cNvPr id="13" name="Picture 2" descr="E:\黄陵成果\黄陵CEPC\辅助资料\工作照\mmexport149144330787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77"/>
          <a:stretch/>
        </p:blipFill>
        <p:spPr bwMode="auto">
          <a:xfrm>
            <a:off x="62927" y="1124744"/>
            <a:ext cx="2196275" cy="147676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E:\黄陵成果\黄陵CEPC\辅助资料\工作照\mmexport148793105523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089"/>
          <a:stretch/>
        </p:blipFill>
        <p:spPr bwMode="auto">
          <a:xfrm>
            <a:off x="2345195" y="1156874"/>
            <a:ext cx="2316480" cy="147703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陕西黄陵选址01_D7_2-1484625985409"/>
          <p:cNvPicPr>
            <a:picLocks noChangeAspect="1" noChangeArrowheads="1"/>
          </p:cNvPicPr>
          <p:nvPr/>
        </p:nvPicPr>
        <p:blipFill rotWithShape="1">
          <a:blip r:embed="rId5">
            <a:extLst>
              <a:ext uri="{28A0092B-C50C-407E-A947-70E740481C1C}">
                <a14:useLocalDpi xmlns:a14="http://schemas.microsoft.com/office/drawing/2010/main" val="0"/>
              </a:ext>
            </a:extLst>
          </a:blip>
          <a:srcRect b="11108"/>
          <a:stretch/>
        </p:blipFill>
        <p:spPr bwMode="auto">
          <a:xfrm>
            <a:off x="4692746" y="1156875"/>
            <a:ext cx="2166882" cy="14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陕西黄陵选址01_D40_1-1484807478628"/>
          <p:cNvPicPr>
            <a:picLocks noChangeAspect="1" noChangeArrowheads="1"/>
          </p:cNvPicPr>
          <p:nvPr/>
        </p:nvPicPr>
        <p:blipFill rotWithShape="1">
          <a:blip r:embed="rId6">
            <a:extLst>
              <a:ext uri="{28A0092B-C50C-407E-A947-70E740481C1C}">
                <a14:useLocalDpi xmlns:a14="http://schemas.microsoft.com/office/drawing/2010/main" val="0"/>
              </a:ext>
            </a:extLst>
          </a:blip>
          <a:srcRect l="10001" t="25214" r="1"/>
          <a:stretch/>
        </p:blipFill>
        <p:spPr bwMode="auto">
          <a:xfrm>
            <a:off x="6899969" y="1225086"/>
            <a:ext cx="2208535" cy="137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altLang="zh-CN" sz="2400" b="1" dirty="0" err="1" smtClean="0">
                <a:solidFill>
                  <a:schemeClr val="accent1"/>
                </a:solidFill>
                <a:latin typeface="Arial" pitchFamily="34" charset="0"/>
                <a:ea typeface="黑体" pitchFamily="49" charset="-122"/>
                <a:cs typeface="Arial" pitchFamily="34" charset="0"/>
              </a:rPr>
              <a:t>Huangling</a:t>
            </a:r>
            <a:r>
              <a:rPr kumimoji="1" lang="en-US" altLang="zh-CN" sz="2400" b="1" dirty="0" smtClean="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Shaanxi</a:t>
            </a:r>
            <a:endParaRPr kumimoji="1" lang="zh-CN" altLang="en-US" sz="2400" b="1" dirty="0">
              <a:solidFill>
                <a:schemeClr val="accent1"/>
              </a:solidFill>
              <a:latin typeface="黑体" pitchFamily="49" charset="-122"/>
              <a:ea typeface="黑体" pitchFamily="49" charset="-122"/>
            </a:endParaRPr>
          </a:p>
        </p:txBody>
      </p:sp>
      <p:pic>
        <p:nvPicPr>
          <p:cNvPr id="28" name="Picture 3" descr="陕西黄陵选址01_D158_2-149059908785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8820" y="4719135"/>
            <a:ext cx="1349064" cy="1734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descr="陕西黄陵选址01_ZK03_15(100m-101m)-1489974695778"/>
          <p:cNvPicPr>
            <a:picLocks noChangeAspect="1" noChangeArrowheads="1"/>
          </p:cNvPicPr>
          <p:nvPr/>
        </p:nvPicPr>
        <p:blipFill rotWithShape="1">
          <a:blip r:embed="rId8">
            <a:extLst>
              <a:ext uri="{28A0092B-C50C-407E-A947-70E740481C1C}">
                <a14:useLocalDpi xmlns:a14="http://schemas.microsoft.com/office/drawing/2010/main" val="0"/>
              </a:ext>
            </a:extLst>
          </a:blip>
          <a:srcRect l="19807" t="29270" r="34446"/>
          <a:stretch/>
        </p:blipFill>
        <p:spPr bwMode="auto">
          <a:xfrm>
            <a:off x="6000760" y="4714833"/>
            <a:ext cx="1314044" cy="1719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7" descr="陕西黄陵选址01_ZK02_16(1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5950" y="3141341"/>
            <a:ext cx="2004831" cy="150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陕西黄陵选址01_D73_1-1488074657624"/>
          <p:cNvPicPr>
            <a:picLocks noChangeAspect="1" noChangeArrowheads="1"/>
          </p:cNvPicPr>
          <p:nvPr/>
        </p:nvPicPr>
        <p:blipFill rotWithShape="1">
          <a:blip r:embed="rId10">
            <a:extLst>
              <a:ext uri="{28A0092B-C50C-407E-A947-70E740481C1C}">
                <a14:useLocalDpi xmlns:a14="http://schemas.microsoft.com/office/drawing/2010/main" val="0"/>
              </a:ext>
            </a:extLst>
          </a:blip>
          <a:srcRect r="2758"/>
          <a:stretch/>
        </p:blipFill>
        <p:spPr bwMode="auto">
          <a:xfrm>
            <a:off x="354126" y="2861160"/>
            <a:ext cx="1859657" cy="1434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 descr="陕西黄陵选址01_D82_1-14880854843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23106" y="3578306"/>
            <a:ext cx="1816846" cy="2422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陕西黄陵选址01_D114_3-1488249284493"/>
          <p:cNvPicPr>
            <a:picLocks noChangeAspect="1" noChangeArrowheads="1"/>
          </p:cNvPicPr>
          <p:nvPr/>
        </p:nvPicPr>
        <p:blipFill rotWithShape="1">
          <a:blip r:embed="rId12">
            <a:extLst>
              <a:ext uri="{28A0092B-C50C-407E-A947-70E740481C1C}">
                <a14:useLocalDpi xmlns:a14="http://schemas.microsoft.com/office/drawing/2010/main" val="0"/>
              </a:ext>
            </a:extLst>
          </a:blip>
          <a:srcRect l="2140" r="5301"/>
          <a:stretch/>
        </p:blipFill>
        <p:spPr bwMode="auto">
          <a:xfrm>
            <a:off x="333177" y="4645294"/>
            <a:ext cx="1880606" cy="15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descr="C:\Users\Administrator\Desktop\2.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r="2416" b="7515"/>
          <a:stretch/>
        </p:blipFill>
        <p:spPr bwMode="auto">
          <a:xfrm>
            <a:off x="4499992" y="3141341"/>
            <a:ext cx="2111474" cy="1503953"/>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33" name="Picture 11" descr="标识带中英文副本"/>
          <p:cNvPicPr>
            <a:picLocks noChangeAspect="1" noChangeArrowheads="1"/>
          </p:cNvPicPr>
          <p:nvPr/>
        </p:nvPicPr>
        <p:blipFill>
          <a:blip r:embed="rId14"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36" name="矩形 35"/>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2 Site Investigation</a:t>
            </a:r>
            <a:endParaRPr lang="zh-CN" altLang="en-US" sz="1600" i="1" dirty="0"/>
          </a:p>
        </p:txBody>
      </p:sp>
      <p:sp>
        <p:nvSpPr>
          <p:cNvPr id="37" name="TextBox 6"/>
          <p:cNvSpPr txBox="1">
            <a:spLocks noChangeArrowheads="1"/>
          </p:cNvSpPr>
          <p:nvPr/>
        </p:nvSpPr>
        <p:spPr bwMode="auto">
          <a:xfrm>
            <a:off x="2883999" y="2657849"/>
            <a:ext cx="34210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pitchFamily="34" charset="0"/>
                <a:ea typeface="黑体" pitchFamily="49" charset="-122"/>
              </a:defRPr>
            </a:lvl1pPr>
            <a:lvl2pPr marL="742950" indent="-285750" eaLnBrk="0" hangingPunct="0">
              <a:defRPr sz="2000">
                <a:solidFill>
                  <a:srgbClr val="05050B"/>
                </a:solidFill>
                <a:latin typeface="Arial" pitchFamily="34" charset="0"/>
                <a:ea typeface="黑体" pitchFamily="49" charset="-122"/>
              </a:defRPr>
            </a:lvl2pPr>
            <a:lvl3pPr marL="1143000" indent="-228600" eaLnBrk="0" hangingPunct="0">
              <a:defRPr sz="2000">
                <a:solidFill>
                  <a:srgbClr val="05050B"/>
                </a:solidFill>
                <a:latin typeface="Arial" pitchFamily="34" charset="0"/>
                <a:ea typeface="黑体" pitchFamily="49" charset="-122"/>
              </a:defRPr>
            </a:lvl3pPr>
            <a:lvl4pPr marL="1600200" indent="-228600" eaLnBrk="0" hangingPunct="0">
              <a:defRPr sz="2000">
                <a:solidFill>
                  <a:srgbClr val="05050B"/>
                </a:solidFill>
                <a:latin typeface="Arial" pitchFamily="34" charset="0"/>
                <a:ea typeface="黑体" pitchFamily="49" charset="-122"/>
              </a:defRPr>
            </a:lvl4pPr>
            <a:lvl5pPr marL="2057400" indent="-228600" eaLnBrk="0" hangingPunct="0">
              <a:defRPr sz="2000">
                <a:solidFill>
                  <a:srgbClr val="05050B"/>
                </a:solidFill>
                <a:latin typeface="Arial" pitchFamily="34"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algn="ctr" eaLnBrk="1" hangingPunct="1"/>
            <a:r>
              <a:rPr lang="en-US" altLang="zh-CN" sz="1800" dirty="0"/>
              <a:t>Topography and landforms </a:t>
            </a:r>
            <a:endParaRPr lang="zh-CN" altLang="en-US" sz="1800" dirty="0"/>
          </a:p>
        </p:txBody>
      </p:sp>
      <p:sp>
        <p:nvSpPr>
          <p:cNvPr id="38" name="TextBox 7"/>
          <p:cNvSpPr txBox="1">
            <a:spLocks noChangeArrowheads="1"/>
          </p:cNvSpPr>
          <p:nvPr/>
        </p:nvSpPr>
        <p:spPr bwMode="auto">
          <a:xfrm>
            <a:off x="593974" y="6228020"/>
            <a:ext cx="4000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pitchFamily="34" charset="0"/>
                <a:ea typeface="黑体" pitchFamily="49" charset="-122"/>
              </a:defRPr>
            </a:lvl1pPr>
            <a:lvl2pPr marL="742950" indent="-285750" eaLnBrk="0" hangingPunct="0">
              <a:defRPr sz="2000">
                <a:solidFill>
                  <a:srgbClr val="05050B"/>
                </a:solidFill>
                <a:latin typeface="Arial" pitchFamily="34" charset="0"/>
                <a:ea typeface="黑体" pitchFamily="49" charset="-122"/>
              </a:defRPr>
            </a:lvl2pPr>
            <a:lvl3pPr marL="1143000" indent="-228600" eaLnBrk="0" hangingPunct="0">
              <a:defRPr sz="2000">
                <a:solidFill>
                  <a:srgbClr val="05050B"/>
                </a:solidFill>
                <a:latin typeface="Arial" pitchFamily="34" charset="0"/>
                <a:ea typeface="黑体" pitchFamily="49" charset="-122"/>
              </a:defRPr>
            </a:lvl3pPr>
            <a:lvl4pPr marL="1600200" indent="-228600" eaLnBrk="0" hangingPunct="0">
              <a:defRPr sz="2000">
                <a:solidFill>
                  <a:srgbClr val="05050B"/>
                </a:solidFill>
                <a:latin typeface="Arial" pitchFamily="34" charset="0"/>
                <a:ea typeface="黑体" pitchFamily="49" charset="-122"/>
              </a:defRPr>
            </a:lvl4pPr>
            <a:lvl5pPr marL="2057400" indent="-228600" eaLnBrk="0" hangingPunct="0">
              <a:defRPr sz="2000">
                <a:solidFill>
                  <a:srgbClr val="05050B"/>
                </a:solidFill>
                <a:latin typeface="Arial" pitchFamily="34"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algn="ctr" eaLnBrk="1" hangingPunct="1"/>
            <a:r>
              <a:rPr lang="en-US" altLang="zh-CN" sz="1800" dirty="0"/>
              <a:t>Stratum Lithology</a:t>
            </a:r>
            <a:endParaRPr lang="zh-CN" altLang="en-US" sz="1800" dirty="0"/>
          </a:p>
        </p:txBody>
      </p:sp>
      <p:sp>
        <p:nvSpPr>
          <p:cNvPr id="39" name="TextBox 8"/>
          <p:cNvSpPr txBox="1">
            <a:spLocks noChangeArrowheads="1"/>
          </p:cNvSpPr>
          <p:nvPr/>
        </p:nvSpPr>
        <p:spPr bwMode="auto">
          <a:xfrm>
            <a:off x="7349520" y="5407206"/>
            <a:ext cx="14512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pitchFamily="34" charset="0"/>
                <a:ea typeface="黑体" pitchFamily="49" charset="-122"/>
              </a:defRPr>
            </a:lvl1pPr>
            <a:lvl2pPr marL="742950" indent="-285750" eaLnBrk="0" hangingPunct="0">
              <a:defRPr sz="2000">
                <a:solidFill>
                  <a:srgbClr val="05050B"/>
                </a:solidFill>
                <a:latin typeface="Arial" pitchFamily="34" charset="0"/>
                <a:ea typeface="黑体" pitchFamily="49" charset="-122"/>
              </a:defRPr>
            </a:lvl2pPr>
            <a:lvl3pPr marL="1143000" indent="-228600" eaLnBrk="0" hangingPunct="0">
              <a:defRPr sz="2000">
                <a:solidFill>
                  <a:srgbClr val="05050B"/>
                </a:solidFill>
                <a:latin typeface="Arial" pitchFamily="34" charset="0"/>
                <a:ea typeface="黑体" pitchFamily="49" charset="-122"/>
              </a:defRPr>
            </a:lvl3pPr>
            <a:lvl4pPr marL="1600200" indent="-228600" eaLnBrk="0" hangingPunct="0">
              <a:defRPr sz="2000">
                <a:solidFill>
                  <a:srgbClr val="05050B"/>
                </a:solidFill>
                <a:latin typeface="Arial" pitchFamily="34" charset="0"/>
                <a:ea typeface="黑体" pitchFamily="49" charset="-122"/>
              </a:defRPr>
            </a:lvl4pPr>
            <a:lvl5pPr marL="2057400" indent="-228600" eaLnBrk="0" hangingPunct="0">
              <a:defRPr sz="2000">
                <a:solidFill>
                  <a:srgbClr val="05050B"/>
                </a:solidFill>
                <a:latin typeface="Arial" pitchFamily="34"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pitchFamily="34"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pitchFamily="34"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pitchFamily="34"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pitchFamily="34" charset="0"/>
                <a:ea typeface="黑体" pitchFamily="49" charset="-122"/>
              </a:defRPr>
            </a:lvl9pPr>
          </a:lstStyle>
          <a:p>
            <a:pPr algn="ctr" eaLnBrk="1" hangingPunct="1"/>
            <a:r>
              <a:rPr lang="en-US" altLang="zh-CN" sz="1800" dirty="0"/>
              <a:t>Drill </a:t>
            </a:r>
            <a:r>
              <a:rPr lang="en-US" altLang="zh-CN" sz="1800" dirty="0" smtClean="0"/>
              <a:t>Holes</a:t>
            </a:r>
            <a:endParaRPr lang="en-US" altLang="zh-CN" sz="1800" dirty="0"/>
          </a:p>
        </p:txBody>
      </p:sp>
    </p:spTree>
    <p:extLst>
      <p:ext uri="{BB962C8B-B14F-4D97-AF65-F5344CB8AC3E}">
        <p14:creationId xmlns:p14="http://schemas.microsoft.com/office/powerpoint/2010/main" val="1057190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605830916"/>
              </p:ext>
            </p:extLst>
          </p:nvPr>
        </p:nvGraphicFramePr>
        <p:xfrm>
          <a:off x="0" y="503232"/>
          <a:ext cx="9144000" cy="6354767"/>
        </p:xfrm>
        <a:graphic>
          <a:graphicData uri="http://schemas.openxmlformats.org/drawingml/2006/table">
            <a:tbl>
              <a:tblPr firstRow="1" bandRow="1">
                <a:tableStyleId>{5C22544A-7EE6-4342-B048-85BDC9FD1C3A}</a:tableStyleId>
              </a:tblPr>
              <a:tblGrid>
                <a:gridCol w="326242">
                  <a:extLst>
                    <a:ext uri="{9D8B030D-6E8A-4147-A177-3AD203B41FA5}">
                      <a16:colId xmlns:a16="http://schemas.microsoft.com/office/drawing/2014/main" xmlns="" val="20000"/>
                    </a:ext>
                  </a:extLst>
                </a:gridCol>
                <a:gridCol w="452211">
                  <a:extLst>
                    <a:ext uri="{9D8B030D-6E8A-4147-A177-3AD203B41FA5}">
                      <a16:colId xmlns:a16="http://schemas.microsoft.com/office/drawing/2014/main" xmlns="" val="20001"/>
                    </a:ext>
                  </a:extLst>
                </a:gridCol>
                <a:gridCol w="2763511">
                  <a:extLst>
                    <a:ext uri="{9D8B030D-6E8A-4147-A177-3AD203B41FA5}">
                      <a16:colId xmlns:a16="http://schemas.microsoft.com/office/drawing/2014/main" xmlns="" val="826297175"/>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779821">
                <a:tc gridSpan="2">
                  <a:txBody>
                    <a:bodyPr/>
                    <a:lstStyle/>
                    <a:p>
                      <a:pPr algn="ctr"/>
                      <a:r>
                        <a:rPr lang="en-US" altLang="zh-CN" dirty="0" smtClean="0">
                          <a:latin typeface="Arial" panose="020B0604020202020204" pitchFamily="34" charset="0"/>
                          <a:ea typeface="黑体" pitchFamily="49" charset="-122"/>
                          <a:cs typeface="Arial" panose="020B0604020202020204" pitchFamily="34" charset="0"/>
                        </a:rPr>
                        <a:t>Item</a:t>
                      </a:r>
                      <a:endParaRPr lang="zh-CN" altLang="en-US" dirty="0">
                        <a:latin typeface="Arial" panose="020B0604020202020204" pitchFamily="34" charset="0"/>
                        <a:ea typeface="黑体" pitchFamily="49" charset="-122"/>
                        <a:cs typeface="Arial" panose="020B0604020202020204" pitchFamily="34" charset="0"/>
                      </a:endParaRPr>
                    </a:p>
                  </a:txBody>
                  <a:tcPr anchor="ctr"/>
                </a:tc>
                <a:tc hMerge="1">
                  <a:txBody>
                    <a:bodyPr/>
                    <a:lstStyle/>
                    <a:p>
                      <a:pPr algn="ctr"/>
                      <a:endParaRPr lang="zh-CN" altLang="en-US" dirty="0"/>
                    </a:p>
                  </a:txBody>
                  <a:tcPr anchor="ctr"/>
                </a:tc>
                <a:tc>
                  <a:txBody>
                    <a:bodyPr/>
                    <a:lstStyle/>
                    <a:p>
                      <a:pPr algn="ctr"/>
                      <a:r>
                        <a:rPr lang="en-US" altLang="zh-CN" dirty="0" err="1" smtClean="0">
                          <a:latin typeface="Arial" panose="020B0604020202020204" pitchFamily="34" charset="0"/>
                          <a:ea typeface="黑体" pitchFamily="49" charset="-122"/>
                          <a:cs typeface="Arial" panose="020B0604020202020204" pitchFamily="34" charset="0"/>
                        </a:rPr>
                        <a:t>Huangling</a:t>
                      </a:r>
                      <a:endParaRPr lang="zh-CN" altLang="en-US" dirty="0">
                        <a:latin typeface="Arial" panose="020B0604020202020204" pitchFamily="34" charset="0"/>
                        <a:ea typeface="黑体" pitchFamily="49" charset="-122"/>
                        <a:cs typeface="Arial" panose="020B0604020202020204" pitchFamily="34" charset="0"/>
                      </a:endParaRPr>
                    </a:p>
                  </a:txBody>
                  <a:tcPr anchor="ctr"/>
                </a:tc>
                <a:tc>
                  <a:txBody>
                    <a:bodyPr/>
                    <a:lstStyle/>
                    <a:p>
                      <a:pPr algn="ctr"/>
                      <a:r>
                        <a:rPr lang="en-US" altLang="zh-CN" dirty="0" smtClean="0">
                          <a:latin typeface="Arial" panose="020B0604020202020204" pitchFamily="34" charset="0"/>
                          <a:ea typeface="黑体" pitchFamily="49" charset="-122"/>
                          <a:cs typeface="Arial" panose="020B0604020202020204" pitchFamily="34" charset="0"/>
                        </a:rPr>
                        <a:t>Shen-Shan</a:t>
                      </a:r>
                      <a:endParaRPr lang="zh-CN" altLang="en-US" dirty="0">
                        <a:latin typeface="Arial" panose="020B0604020202020204" pitchFamily="34" charset="0"/>
                        <a:ea typeface="黑体" pitchFamily="49" charset="-122"/>
                        <a:cs typeface="Arial" panose="020B0604020202020204" pitchFamily="34" charset="0"/>
                      </a:endParaRPr>
                    </a:p>
                  </a:txBody>
                  <a:tcPr anchor="ctr"/>
                </a:tc>
                <a:tc>
                  <a:txBody>
                    <a:bodyPr/>
                    <a:lstStyle/>
                    <a:p>
                      <a:pPr algn="ctr"/>
                      <a:r>
                        <a:rPr lang="en-US" altLang="zh-CN" dirty="0" err="1" smtClean="0">
                          <a:latin typeface="Arial" panose="020B0604020202020204" pitchFamily="34" charset="0"/>
                          <a:ea typeface="黑体" pitchFamily="49" charset="-122"/>
                          <a:cs typeface="Arial" panose="020B0604020202020204" pitchFamily="34" charset="0"/>
                        </a:rPr>
                        <a:t>Funing</a:t>
                      </a:r>
                      <a:endParaRPr lang="zh-CN" altLang="en-US" dirty="0">
                        <a:latin typeface="Arial" panose="020B0604020202020204" pitchFamily="34" charset="0"/>
                        <a:ea typeface="黑体" pitchFamily="49" charset="-122"/>
                        <a:cs typeface="Arial" panose="020B0604020202020204" pitchFamily="34" charset="0"/>
                      </a:endParaRPr>
                    </a:p>
                  </a:txBody>
                  <a:tcPr anchor="ctr"/>
                </a:tc>
                <a:extLst>
                  <a:ext uri="{0D108BD9-81ED-4DB2-BD59-A6C34878D82A}">
                    <a16:rowId xmlns:a16="http://schemas.microsoft.com/office/drawing/2014/main" xmlns="" val="10000"/>
                  </a:ext>
                </a:extLst>
              </a:tr>
              <a:tr h="5574946">
                <a:tc>
                  <a:txBody>
                    <a:bodyPr/>
                    <a:lstStyle/>
                    <a:p>
                      <a:pPr algn="ctr"/>
                      <a:r>
                        <a:rPr lang="en-US" altLang="zh-CN" baseline="0" dirty="0" smtClean="0">
                          <a:latin typeface="Arial" panose="020B0604020202020204" pitchFamily="34" charset="0"/>
                          <a:ea typeface="黑体" pitchFamily="49" charset="-122"/>
                        </a:rPr>
                        <a:t>Construction conditions</a:t>
                      </a:r>
                      <a:endParaRPr lang="zh-CN" altLang="en-US" baseline="0" dirty="0">
                        <a:latin typeface="Arial" panose="020B0604020202020204" pitchFamily="34" charset="0"/>
                        <a:ea typeface="黑体" pitchFamily="49" charset="-122"/>
                      </a:endParaRPr>
                    </a:p>
                  </a:txBody>
                  <a:tcPr vert="vert270" anchor="ctr">
                    <a:solidFill>
                      <a:schemeClr val="accent1">
                        <a:lumMod val="20000"/>
                        <a:lumOff val="80000"/>
                      </a:schemeClr>
                    </a:solidFill>
                  </a:tcPr>
                </a:tc>
                <a:tc>
                  <a:txBody>
                    <a:bodyPr/>
                    <a:lstStyle/>
                    <a:p>
                      <a:pPr algn="ctr"/>
                      <a:r>
                        <a:rPr lang="en-US" altLang="zh-CN" dirty="0" smtClean="0">
                          <a:latin typeface="Arial" panose="020B0604020202020204" pitchFamily="34" charset="0"/>
                          <a:ea typeface="黑体" pitchFamily="49" charset="-122"/>
                          <a:cs typeface="Arial" panose="020B0604020202020204" pitchFamily="34" charset="0"/>
                        </a:rPr>
                        <a:t>Location</a:t>
                      </a:r>
                      <a:endParaRPr lang="zh-CN" altLang="en-US" dirty="0">
                        <a:latin typeface="Arial" panose="020B0604020202020204" pitchFamily="34" charset="0"/>
                        <a:ea typeface="黑体" pitchFamily="49" charset="-122"/>
                        <a:cs typeface="Arial" panose="020B0604020202020204" pitchFamily="34" charset="0"/>
                      </a:endParaRPr>
                    </a:p>
                  </a:txBody>
                  <a:tcPr vert="vert270" anchor="ctr"/>
                </a:tc>
                <a:tc>
                  <a:txBody>
                    <a:bodyPr/>
                    <a:lstStyle/>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txBody>
                  <a:tcPr anchor="ctr"/>
                </a:tc>
                <a:tc>
                  <a:txBody>
                    <a:bodyPr/>
                    <a:lstStyle/>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txBody>
                  <a:tcPr anchor="ctr"/>
                </a:tc>
                <a:tc>
                  <a:txBody>
                    <a:bodyPr/>
                    <a:lstStyle/>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p>
                      <a:pPr algn="l"/>
                      <a:endParaRPr lang="en-US" altLang="zh-CN" dirty="0" smtClean="0">
                        <a:latin typeface="+mn-lt"/>
                        <a:ea typeface="黑体" pitchFamily="49" charset="-122"/>
                      </a:endParaRPr>
                    </a:p>
                  </a:txBody>
                  <a:tcPr anchor="ctr"/>
                </a:tc>
                <a:extLst>
                  <a:ext uri="{0D108BD9-81ED-4DB2-BD59-A6C34878D82A}">
                    <a16:rowId xmlns:a16="http://schemas.microsoft.com/office/drawing/2014/main" xmlns="" val="10001"/>
                  </a:ext>
                </a:extLst>
              </a:tr>
            </a:tbl>
          </a:graphicData>
        </a:graphic>
      </p:graphicFrame>
      <p:pic>
        <p:nvPicPr>
          <p:cNvPr id="1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1288952"/>
            <a:ext cx="6956738" cy="5553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2" name="七角星 11"/>
          <p:cNvSpPr/>
          <p:nvPr/>
        </p:nvSpPr>
        <p:spPr>
          <a:xfrm>
            <a:off x="5688124" y="3925918"/>
            <a:ext cx="252000" cy="252000"/>
          </a:xfrm>
          <a:prstGeom prst="star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角星 12"/>
          <p:cNvSpPr/>
          <p:nvPr/>
        </p:nvSpPr>
        <p:spPr>
          <a:xfrm>
            <a:off x="6444208" y="3260435"/>
            <a:ext cx="252000" cy="252000"/>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七角星 15"/>
          <p:cNvSpPr/>
          <p:nvPr/>
        </p:nvSpPr>
        <p:spPr>
          <a:xfrm>
            <a:off x="6796340" y="3261799"/>
            <a:ext cx="252000" cy="252000"/>
          </a:xfrm>
          <a:prstGeom prst="star7">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七角星 16"/>
          <p:cNvSpPr/>
          <p:nvPr/>
        </p:nvSpPr>
        <p:spPr>
          <a:xfrm>
            <a:off x="6570208" y="5858163"/>
            <a:ext cx="252000" cy="252000"/>
          </a:xfrm>
          <a:prstGeom prst="star7">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3"/>
          <p:cNvSpPr>
            <a:spLocks noChangeArrowheads="1"/>
          </p:cNvSpPr>
          <p:nvPr/>
        </p:nvSpPr>
        <p:spPr bwMode="auto">
          <a:xfrm>
            <a:off x="341530" y="116632"/>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2.2 </a:t>
            </a:r>
            <a:r>
              <a:rPr kumimoji="1" lang="en-US" altLang="zh-CN" sz="2400" b="1" dirty="0">
                <a:solidFill>
                  <a:schemeClr val="accent1"/>
                </a:solidFill>
                <a:latin typeface="Arial" pitchFamily="34" charset="0"/>
                <a:ea typeface="黑体" pitchFamily="49" charset="-122"/>
                <a:cs typeface="Arial" pitchFamily="34" charset="0"/>
              </a:rPr>
              <a:t>Preliminary comparison of various sites</a:t>
            </a:r>
            <a:endParaRPr kumimoji="1" lang="zh-CN" altLang="en-US" sz="2400" b="1" dirty="0">
              <a:solidFill>
                <a:schemeClr val="accent1"/>
              </a:solidFill>
              <a:latin typeface="Arial" pitchFamily="34" charset="0"/>
              <a:ea typeface="黑体" pitchFamily="49" charset="-122"/>
              <a:cs typeface="Arial" pitchFamily="34" charset="0"/>
            </a:endParaRPr>
          </a:p>
        </p:txBody>
      </p:sp>
    </p:spTree>
    <p:extLst>
      <p:ext uri="{BB962C8B-B14F-4D97-AF65-F5344CB8AC3E}">
        <p14:creationId xmlns:p14="http://schemas.microsoft.com/office/powerpoint/2010/main" val="3076920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repeatCount="indefinite" fill="hold" grpId="0" nodeType="clickEffect">
                                  <p:stCondLst>
                                    <p:cond delay="0"/>
                                  </p:stCondLst>
                                  <p:endCondLst>
                                    <p:cond evt="onNext" delay="0">
                                      <p:tgtEl>
                                        <p:sldTgt/>
                                      </p:tgtEl>
                                    </p:cond>
                                  </p:endCondLst>
                                  <p:childTnLst>
                                    <p:set>
                                      <p:cBhvr>
                                        <p:cTn id="6" dur="1" fill="hold">
                                          <p:stCondLst>
                                            <p:cond delay="0"/>
                                          </p:stCondLst>
                                        </p:cTn>
                                        <p:tgtEl>
                                          <p:spTgt spid="13"/>
                                        </p:tgtEl>
                                        <p:attrNameLst>
                                          <p:attrName>style.visibility</p:attrName>
                                        </p:attrNameLst>
                                      </p:cBhvr>
                                      <p:to>
                                        <p:strVal val="visible"/>
                                      </p:to>
                                    </p:set>
                                    <p:animEffect transition="in" filter="fade">
                                      <p:cBhvr>
                                        <p:cTn id="7" dur="3000"/>
                                        <p:tgtEl>
                                          <p:spTgt spid="13"/>
                                        </p:tgtEl>
                                      </p:cBhvr>
                                    </p:animEffect>
                                    <p:anim calcmode="lin" valueType="num">
                                      <p:cBhvr>
                                        <p:cTn id="8" dur="3000" fill="hold"/>
                                        <p:tgtEl>
                                          <p:spTgt spid="13"/>
                                        </p:tgtEl>
                                        <p:attrNameLst>
                                          <p:attrName>ppt_w</p:attrName>
                                        </p:attrNameLst>
                                      </p:cBhvr>
                                      <p:tavLst>
                                        <p:tav tm="0" fmla="#ppt_w*sin(2.5*pi*$)">
                                          <p:val>
                                            <p:fltVal val="0"/>
                                          </p:val>
                                        </p:tav>
                                        <p:tav tm="100000">
                                          <p:val>
                                            <p:fltVal val="1"/>
                                          </p:val>
                                        </p:tav>
                                      </p:tavLst>
                                    </p:anim>
                                    <p:anim calcmode="lin" valueType="num">
                                      <p:cBhvr>
                                        <p:cTn id="9" dur="3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5" presetClass="entr" presetSubtype="0" repeatCount="indefinite" fill="hold" grpId="0" nodeType="clickEffect">
                                  <p:stCondLst>
                                    <p:cond delay="0"/>
                                  </p:stCondLst>
                                  <p:endCondLst>
                                    <p:cond evt="onNext" delay="0">
                                      <p:tgtEl>
                                        <p:sldTgt/>
                                      </p:tgtEl>
                                    </p:cond>
                                  </p:endCondLst>
                                  <p:childTnLst>
                                    <p:set>
                                      <p:cBhvr>
                                        <p:cTn id="13" dur="1" fill="hold">
                                          <p:stCondLst>
                                            <p:cond delay="0"/>
                                          </p:stCondLst>
                                        </p:cTn>
                                        <p:tgtEl>
                                          <p:spTgt spid="16"/>
                                        </p:tgtEl>
                                        <p:attrNameLst>
                                          <p:attrName>style.visibility</p:attrName>
                                        </p:attrNameLst>
                                      </p:cBhvr>
                                      <p:to>
                                        <p:strVal val="visible"/>
                                      </p:to>
                                    </p:set>
                                    <p:animEffect transition="in" filter="fade">
                                      <p:cBhvr>
                                        <p:cTn id="14" dur="2000"/>
                                        <p:tgtEl>
                                          <p:spTgt spid="16"/>
                                        </p:tgtEl>
                                      </p:cBhvr>
                                    </p:animEffect>
                                    <p:anim calcmode="lin" valueType="num">
                                      <p:cBhvr>
                                        <p:cTn id="15" dur="2000" fill="hold"/>
                                        <p:tgtEl>
                                          <p:spTgt spid="16"/>
                                        </p:tgtEl>
                                        <p:attrNameLst>
                                          <p:attrName>style.rotation</p:attrName>
                                        </p:attrNameLst>
                                      </p:cBhvr>
                                      <p:tavLst>
                                        <p:tav tm="0">
                                          <p:val>
                                            <p:fltVal val="720"/>
                                          </p:val>
                                        </p:tav>
                                        <p:tav tm="100000">
                                          <p:val>
                                            <p:fltVal val="0"/>
                                          </p:val>
                                        </p:tav>
                                      </p:tavLst>
                                    </p:anim>
                                    <p:anim calcmode="lin" valueType="num">
                                      <p:cBhvr>
                                        <p:cTn id="16" dur="2000" fill="hold"/>
                                        <p:tgtEl>
                                          <p:spTgt spid="16"/>
                                        </p:tgtEl>
                                        <p:attrNameLst>
                                          <p:attrName>ppt_h</p:attrName>
                                        </p:attrNameLst>
                                      </p:cBhvr>
                                      <p:tavLst>
                                        <p:tav tm="0">
                                          <p:val>
                                            <p:fltVal val="0"/>
                                          </p:val>
                                        </p:tav>
                                        <p:tav tm="100000">
                                          <p:val>
                                            <p:strVal val="#ppt_h"/>
                                          </p:val>
                                        </p:tav>
                                      </p:tavLst>
                                    </p:anim>
                                    <p:anim calcmode="lin" valueType="num">
                                      <p:cBhvr>
                                        <p:cTn id="17" dur="20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mph" presetSubtype="0" repeatCount="indefinite" fill="hold" grpId="0" nodeType="clickEffect">
                                  <p:stCondLst>
                                    <p:cond delay="0"/>
                                  </p:stCondLst>
                                  <p:endCondLst>
                                    <p:cond evt="onNext" delay="0">
                                      <p:tgtEl>
                                        <p:sldTgt/>
                                      </p:tgtEl>
                                    </p:cond>
                                  </p:endCondLst>
                                  <p:childTnLst>
                                    <p:anim calcmode="discrete" valueType="str">
                                      <p:cBhvr>
                                        <p:cTn id="21" dur="2000" fill="hold"/>
                                        <p:tgtEl>
                                          <p:spTgt spid="17"/>
                                        </p:tgtEl>
                                        <p:attrNameLst>
                                          <p:attrName>style.visibility</p:attrName>
                                        </p:attrNameLst>
                                      </p:cBhvr>
                                      <p:tavLst>
                                        <p:tav tm="0">
                                          <p:val>
                                            <p:strVal val="hidden"/>
                                          </p:val>
                                        </p:tav>
                                        <p:tav tm="50000">
                                          <p:val>
                                            <p:strVal val="visible"/>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mph" presetSubtype="0" repeatCount="indefinite" fill="remove" grpId="0" nodeType="clickEffect">
                                  <p:stCondLst>
                                    <p:cond delay="0"/>
                                  </p:stCondLst>
                                  <p:endCondLst>
                                    <p:cond evt="onNext" delay="0">
                                      <p:tgtEl>
                                        <p:sldTgt/>
                                      </p:tgtEl>
                                    </p:cond>
                                  </p:endCondLst>
                                  <p:childTnLst>
                                    <p:animClr clrSpc="rgb" dir="cw">
                                      <p:cBhvr override="childStyle">
                                        <p:cTn id="25" dur="1000" autoRev="1" fill="remove"/>
                                        <p:tgtEl>
                                          <p:spTgt spid="12"/>
                                        </p:tgtEl>
                                        <p:attrNameLst>
                                          <p:attrName>style.color</p:attrName>
                                        </p:attrNameLst>
                                      </p:cBhvr>
                                      <p:to>
                                        <a:schemeClr val="bg1"/>
                                      </p:to>
                                    </p:animClr>
                                    <p:animClr clrSpc="rgb" dir="cw">
                                      <p:cBhvr>
                                        <p:cTn id="26" dur="1000" autoRev="1" fill="remove"/>
                                        <p:tgtEl>
                                          <p:spTgt spid="12"/>
                                        </p:tgtEl>
                                        <p:attrNameLst>
                                          <p:attrName>fillcolor</p:attrName>
                                        </p:attrNameLst>
                                      </p:cBhvr>
                                      <p:to>
                                        <a:schemeClr val="bg1"/>
                                      </p:to>
                                    </p:animClr>
                                    <p:set>
                                      <p:cBhvr>
                                        <p:cTn id="27" dur="1000" autoRev="1" fill="remove"/>
                                        <p:tgtEl>
                                          <p:spTgt spid="12"/>
                                        </p:tgtEl>
                                        <p:attrNameLst>
                                          <p:attrName>fill.type</p:attrName>
                                        </p:attrNameLst>
                                      </p:cBhvr>
                                      <p:to>
                                        <p:strVal val="solid"/>
                                      </p:to>
                                    </p:set>
                                    <p:set>
                                      <p:cBhvr>
                                        <p:cTn id="28" dur="1000" autoRev="1" fill="remove"/>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900439827"/>
              </p:ext>
            </p:extLst>
          </p:nvPr>
        </p:nvGraphicFramePr>
        <p:xfrm>
          <a:off x="0" y="1"/>
          <a:ext cx="9144000" cy="6857999"/>
        </p:xfrm>
        <a:graphic>
          <a:graphicData uri="http://schemas.openxmlformats.org/drawingml/2006/table">
            <a:tbl>
              <a:tblPr firstRow="1" bandRow="1">
                <a:tableStyleId>{5C22544A-7EE6-4342-B048-85BDC9FD1C3A}</a:tableStyleId>
              </a:tblPr>
              <a:tblGrid>
                <a:gridCol w="326242">
                  <a:extLst>
                    <a:ext uri="{9D8B030D-6E8A-4147-A177-3AD203B41FA5}">
                      <a16:colId xmlns:a16="http://schemas.microsoft.com/office/drawing/2014/main" xmlns="" val="20000"/>
                    </a:ext>
                  </a:extLst>
                </a:gridCol>
                <a:gridCol w="452211">
                  <a:extLst>
                    <a:ext uri="{9D8B030D-6E8A-4147-A177-3AD203B41FA5}">
                      <a16:colId xmlns:a16="http://schemas.microsoft.com/office/drawing/2014/main" xmlns="" val="20001"/>
                    </a:ext>
                  </a:extLst>
                </a:gridCol>
                <a:gridCol w="2763511">
                  <a:extLst>
                    <a:ext uri="{9D8B030D-6E8A-4147-A177-3AD203B41FA5}">
                      <a16:colId xmlns:a16="http://schemas.microsoft.com/office/drawing/2014/main" xmlns="" val="679334299"/>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822401">
                <a:tc gridSpan="2">
                  <a:txBody>
                    <a:bodyPr/>
                    <a:lstStyle/>
                    <a:p>
                      <a:pPr algn="ctr"/>
                      <a:r>
                        <a:rPr lang="en-US" altLang="zh-CN" dirty="0" smtClean="0">
                          <a:latin typeface="Arial" pitchFamily="34" charset="0"/>
                          <a:ea typeface="黑体" pitchFamily="49" charset="-122"/>
                          <a:cs typeface="Arial" pitchFamily="34" charset="0"/>
                        </a:rPr>
                        <a:t>Item</a:t>
                      </a:r>
                      <a:endParaRPr lang="zh-CN" altLang="en-US" dirty="0">
                        <a:latin typeface="Arial" pitchFamily="34" charset="0"/>
                        <a:ea typeface="黑体" pitchFamily="49" charset="-122"/>
                        <a:cs typeface="Arial" pitchFamily="34" charset="0"/>
                      </a:endParaRPr>
                    </a:p>
                  </a:txBody>
                  <a:tcPr anchor="ctr"/>
                </a:tc>
                <a:tc hMerge="1">
                  <a:txBody>
                    <a:bodyPr/>
                    <a:lstStyle/>
                    <a:p>
                      <a:pPr algn="ctr"/>
                      <a:endParaRPr lang="zh-CN" altLang="en-US" dirty="0"/>
                    </a:p>
                  </a:txBody>
                  <a:tcPr anchor="ctr"/>
                </a:tc>
                <a:tc>
                  <a:txBody>
                    <a:bodyPr/>
                    <a:lstStyle/>
                    <a:p>
                      <a:pPr algn="ctr"/>
                      <a:r>
                        <a:rPr lang="en-US" altLang="zh-CN" dirty="0" err="1" smtClean="0">
                          <a:latin typeface="Arial" panose="020B0604020202020204" pitchFamily="34" charset="0"/>
                          <a:ea typeface="黑体" pitchFamily="49" charset="-122"/>
                          <a:cs typeface="Arial" panose="020B0604020202020204" pitchFamily="34" charset="0"/>
                        </a:rPr>
                        <a:t>Huangling</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Shen-Shan</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Funing</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0"/>
                  </a:ext>
                </a:extLst>
              </a:tr>
              <a:tr h="6035598">
                <a:tc>
                  <a:txBody>
                    <a:bodyPr/>
                    <a:lstStyle/>
                    <a:p>
                      <a:pPr algn="ctr"/>
                      <a:r>
                        <a:rPr lang="en-US" altLang="zh-CN" dirty="0" smtClean="0">
                          <a:latin typeface="Arial" pitchFamily="34" charset="0"/>
                          <a:ea typeface="黑体" pitchFamily="49" charset="-122"/>
                          <a:cs typeface="Arial" pitchFamily="34" charset="0"/>
                        </a:rPr>
                        <a:t>Geological and topographical conditions</a:t>
                      </a:r>
                      <a:endParaRPr lang="zh-CN" altLang="en-US" dirty="0">
                        <a:latin typeface="Arial" pitchFamily="34" charset="0"/>
                        <a:ea typeface="黑体" pitchFamily="49" charset="-122"/>
                        <a:cs typeface="Arial" pitchFamily="34" charset="0"/>
                      </a:endParaRPr>
                    </a:p>
                  </a:txBody>
                  <a:tcPr vert="vert270" anchor="ctr">
                    <a:solidFill>
                      <a:schemeClr val="tx2">
                        <a:lumMod val="20000"/>
                        <a:lumOff val="80000"/>
                      </a:schemeClr>
                    </a:solidFill>
                  </a:tcPr>
                </a:tc>
                <a:tc>
                  <a:txBody>
                    <a:bodyPr/>
                    <a:lstStyle/>
                    <a:p>
                      <a:pPr algn="ctr"/>
                      <a:r>
                        <a:rPr lang="en-US" altLang="zh-CN" dirty="0" smtClean="0">
                          <a:latin typeface="Arial" pitchFamily="34" charset="0"/>
                          <a:ea typeface="黑体" pitchFamily="49" charset="-122"/>
                          <a:cs typeface="Arial" pitchFamily="34" charset="0"/>
                        </a:rPr>
                        <a:t>Topography and landforms </a:t>
                      </a:r>
                      <a:endParaRPr lang="zh-CN" altLang="en-US" dirty="0">
                        <a:latin typeface="Arial" pitchFamily="34" charset="0"/>
                        <a:ea typeface="黑体" pitchFamily="49" charset="-122"/>
                        <a:cs typeface="Arial" pitchFamily="34" charset="0"/>
                      </a:endParaRPr>
                    </a:p>
                  </a:txBody>
                  <a:tcPr vert="vert270" anchor="ctr"/>
                </a:tc>
                <a:tc>
                  <a:txBody>
                    <a:bodyPr/>
                    <a:lstStyle/>
                    <a:p>
                      <a:pPr marL="0" algn="l" defTabSz="914400" rtl="0" eaLnBrk="1" latinLnBrk="0" hangingPunct="1"/>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The site is in the gully area of loess plateau and the overall terrain is generally high in west and low in east with an elevation of </a:t>
                      </a:r>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600~1600m</a:t>
                      </a:r>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 The terrain relative maximum height difference is about 1000m, so the terrain is broken.</a:t>
                      </a:r>
                    </a:p>
                  </a:txBody>
                  <a:tcPr anchor="b"/>
                </a:tc>
                <a:tc>
                  <a:txBody>
                    <a:bodyPr/>
                    <a:lstStyle/>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endPar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endParaRPr>
                    </a:p>
                    <a:p>
                      <a:pPr marL="0" algn="l" defTabSz="914400" rtl="0" eaLnBrk="1" latinLnBrk="0" hangingPunct="1"/>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The site is located in the Valley geomorphic area. The middle is high and  the north and south are lower. The ground elevation varies largely, generally </a:t>
                      </a:r>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20~800m</a:t>
                      </a:r>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 The highest peak of Mount </a:t>
                      </a:r>
                      <a:r>
                        <a:rPr lang="en-US" altLang="zh-CN" sz="1800" kern="1200" dirty="0" err="1" smtClean="0">
                          <a:solidFill>
                            <a:schemeClr val="dk1"/>
                          </a:solidFill>
                          <a:latin typeface="Arial" panose="020B0604020202020204" pitchFamily="34" charset="0"/>
                          <a:ea typeface="黑体" pitchFamily="49" charset="-122"/>
                          <a:cs typeface="Arial" panose="020B0604020202020204" pitchFamily="34" charset="0"/>
                        </a:rPr>
                        <a:t>Lianhua</a:t>
                      </a:r>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 is up to 1336m.</a:t>
                      </a:r>
                    </a:p>
                  </a:txBody>
                  <a:tcPr anchor="ctr"/>
                </a:tc>
                <a:tc>
                  <a:txBody>
                    <a:bodyPr/>
                    <a:lstStyle/>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endParaRPr lang="en-US" altLang="zh-CN" sz="1800" kern="1200" dirty="0" smtClean="0">
                        <a:solidFill>
                          <a:schemeClr val="dk1"/>
                        </a:solidFill>
                        <a:latin typeface="+mn-lt"/>
                        <a:ea typeface="黑体" pitchFamily="49" charset="-122"/>
                        <a:cs typeface="+mn-cs"/>
                      </a:endParaRPr>
                    </a:p>
                    <a:p>
                      <a:pPr marL="0" algn="l" defTabSz="914400" rtl="0" eaLnBrk="1" latinLnBrk="0" hangingPunct="1"/>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The site is in hilly area</a:t>
                      </a:r>
                      <a:r>
                        <a:rPr lang="en-US" altLang="zh-CN" sz="1800" kern="1200" baseline="0" dirty="0" smtClean="0">
                          <a:solidFill>
                            <a:schemeClr val="dk1"/>
                          </a:solidFill>
                          <a:latin typeface="Arial" panose="020B0604020202020204" pitchFamily="34" charset="0"/>
                          <a:ea typeface="黑体" pitchFamily="49" charset="-122"/>
                          <a:cs typeface="Arial" panose="020B0604020202020204" pitchFamily="34" charset="0"/>
                        </a:rPr>
                        <a:t>. The elevation of most places is </a:t>
                      </a:r>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20~200m</a:t>
                      </a:r>
                      <a:r>
                        <a:rPr lang="en-US" altLang="zh-CN" sz="1800" kern="1200" dirty="0" smtClean="0">
                          <a:solidFill>
                            <a:schemeClr val="dk1"/>
                          </a:solidFill>
                          <a:latin typeface="Arial" panose="020B0604020202020204" pitchFamily="34" charset="0"/>
                          <a:ea typeface="黑体" pitchFamily="49" charset="-122"/>
                          <a:cs typeface="Arial" panose="020B0604020202020204" pitchFamily="34" charset="0"/>
                        </a:rPr>
                        <a:t>. The highest  elevation is 695m.</a:t>
                      </a:r>
                    </a:p>
                  </a:txBody>
                  <a:tcPr anchor="ctr"/>
                </a:tc>
                <a:extLst>
                  <a:ext uri="{0D108BD9-81ED-4DB2-BD59-A6C34878D82A}">
                    <a16:rowId xmlns:a16="http://schemas.microsoft.com/office/drawing/2014/main" xmlns="" val="10001"/>
                  </a:ext>
                </a:extLst>
              </a:tr>
            </a:tbl>
          </a:graphicData>
        </a:graphic>
      </p:graphicFrame>
      <p:pic>
        <p:nvPicPr>
          <p:cNvPr id="8" name="Picture 5" descr="E:\CEPC土建配套工程\工作\概念设计报告\CEPC-图纸印刷版\38-CEPC-PRE-CDR-CON-001-对外交通图.png"/>
          <p:cNvPicPr>
            <a:picLocks noChangeAspect="1" noChangeArrowheads="1"/>
          </p:cNvPicPr>
          <p:nvPr/>
        </p:nvPicPr>
        <p:blipFill>
          <a:blip r:embed="rId3" cstate="print">
            <a:extLst>
              <a:ext uri="{28A0092B-C50C-407E-A947-70E740481C1C}">
                <a14:useLocalDpi xmlns:a14="http://schemas.microsoft.com/office/drawing/2010/main" val="0"/>
              </a:ext>
            </a:extLst>
          </a:blip>
          <a:srcRect l="9103" t="8507" r="6743" b="17778"/>
          <a:stretch>
            <a:fillRect/>
          </a:stretch>
        </p:blipFill>
        <p:spPr bwMode="auto">
          <a:xfrm>
            <a:off x="6340563" y="980728"/>
            <a:ext cx="2768237" cy="343257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525" y="980728"/>
            <a:ext cx="2706235" cy="2706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5"/>
          <a:stretch>
            <a:fillRect/>
          </a:stretch>
        </p:blipFill>
        <p:spPr>
          <a:xfrm>
            <a:off x="804754" y="938789"/>
            <a:ext cx="2706235" cy="2706235"/>
          </a:xfrm>
          <a:prstGeom prst="rect">
            <a:avLst/>
          </a:prstGeom>
        </p:spPr>
      </p:pic>
      <p:pic>
        <p:nvPicPr>
          <p:cNvPr id="13314" name="Picture 2" descr="C:\Users\think\Desktop\tim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7739" y="645344"/>
            <a:ext cx="7493000" cy="49911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640" y="-5572000"/>
            <a:ext cx="71532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68544" y="804933"/>
            <a:ext cx="8143875" cy="519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0900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31614 0.08534 C 0.33593 0.08117 0.35243 0.05828 0.37135 0.04949 C 0.39045 0.0407 0.41128 0.03931 0.43107 0.03769 C 0.46076 0.03839 0.49166 0.03145 0.52048 0.04163 C 0.56076 0.05573 0.49878 0.04533 0.54896 0.05157 C 0.56857 0.05735 0.58698 0.0636 0.60711 0.06545 C 0.63003 0.07747 0.65382 0.08164 0.67708 0.09135 C 0.69375 0.09829 0.70955 0.10731 0.72639 0.11332 C 0.73333 0.11933 0.74132 0.12049 0.74878 0.12511 C 0.76111 0.13251 0.77291 0.13575 0.78611 0.13899 C 0.79444 0.14662 0.80937 0.1494 0.81909 0.15102 C 0.83316 0.15356 0.84705 0.1561 0.86076 0.15888 C 0.88107 0.15818 0.90173 0.15703 0.92187 0.15703 " pathEditMode="relative" rAng="0" ptsTypes="ffffffffffffA">
                                      <p:cBhvr>
                                        <p:cTn id="6" dur="2000" fill="hold"/>
                                        <p:tgtEl>
                                          <p:spTgt spid="13314"/>
                                        </p:tgtEl>
                                        <p:attrNameLst>
                                          <p:attrName>ppt_x</p:attrName>
                                          <p:attrName>ppt_y</p:attrName>
                                        </p:attrNameLst>
                                      </p:cBhvr>
                                      <p:rCtr x="30278" y="971"/>
                                    </p:animMotion>
                                  </p:childTnLst>
                                </p:cTn>
                              </p:par>
                            </p:childTnLst>
                          </p:cTn>
                        </p:par>
                      </p:childTnLst>
                    </p:cTn>
                  </p:par>
                </p:childTnLst>
              </p:cTn>
              <p:nextCondLst>
                <p:cond evt="onClick" delay="0">
                  <p:tgtEl>
                    <p:spTgt spid="3"/>
                  </p:tgtEl>
                </p:cond>
              </p:nextCondLst>
            </p:seq>
            <p:seq concurrent="1" nextAc="seek">
              <p:cTn id="7" restart="whenNotActive" fill="hold" evtFilter="cancelBubble" nodeType="interactiveSeq">
                <p:stCondLst>
                  <p:cond evt="onClick" delay="0">
                    <p:tgtEl>
                      <p:spTgt spid="5123"/>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1.94444E-6 -3.42276E-7 C 0.00209 0.01388 0.00556 0.02636 0.00747 0.03978 C 0.01059 0.09829 0.0165 0.15426 0.0224 0.21184 C 0.02778 0.26526 0.02795 0.32123 0.03577 0.37327 C 0.04288 0.49954 0.04045 0.61402 0.03889 0.74607 C 0.03802 0.82354 0.03629 0.90148 0.03438 0.97919 C 0.03403 0.99121 0.0342 0.98959 0.02986 0.98959 " pathEditMode="relative" rAng="0" ptsTypes="ffffffA">
                                      <p:cBhvr>
                                        <p:cTn id="11" dur="2000" fill="hold"/>
                                        <p:tgtEl>
                                          <p:spTgt spid="13316"/>
                                        </p:tgtEl>
                                        <p:attrNameLst>
                                          <p:attrName>ppt_x</p:attrName>
                                          <p:attrName>ppt_y</p:attrName>
                                        </p:attrNameLst>
                                      </p:cBhvr>
                                      <p:rCtr x="2135" y="49561"/>
                                    </p:animMotion>
                                  </p:childTnLst>
                                </p:cTn>
                              </p:par>
                              <p:par>
                                <p:cTn id="12" presetID="10" presetClass="exit" presetSubtype="0" fill="hold" nodeType="withEffect">
                                  <p:stCondLst>
                                    <p:cond delay="0"/>
                                  </p:stCondLst>
                                  <p:childTnLst>
                                    <p:animEffect transition="out" filter="fade">
                                      <p:cBhvr>
                                        <p:cTn id="13" dur="500"/>
                                        <p:tgtEl>
                                          <p:spTgt spid="13314"/>
                                        </p:tgtEl>
                                      </p:cBhvr>
                                    </p:animEffect>
                                    <p:set>
                                      <p:cBhvr>
                                        <p:cTn id="14" dur="1" fill="hold">
                                          <p:stCondLst>
                                            <p:cond delay="499"/>
                                          </p:stCondLst>
                                        </p:cTn>
                                        <p:tgtEl>
                                          <p:spTgt spid="13314"/>
                                        </p:tgtEl>
                                        <p:attrNameLst>
                                          <p:attrName>style.visibility</p:attrName>
                                        </p:attrNameLst>
                                      </p:cBhvr>
                                      <p:to>
                                        <p:strVal val="hidden"/>
                                      </p:to>
                                    </p:set>
                                  </p:childTnLst>
                                </p:cTn>
                              </p:par>
                            </p:childTnLst>
                          </p:cTn>
                        </p:par>
                      </p:childTnLst>
                    </p:cTn>
                  </p:par>
                </p:childTnLst>
              </p:cTn>
              <p:nextCondLst>
                <p:cond evt="onClick" delay="0">
                  <p:tgtEl>
                    <p:spTgt spid="5123"/>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0" presetClass="path" presetSubtype="0" accel="50000" decel="50000" fill="hold" nodeType="clickEffect">
                                  <p:stCondLst>
                                    <p:cond delay="0"/>
                                  </p:stCondLst>
                                  <p:childTnLst>
                                    <p:animMotion origin="layout" path="M -0.48073 -0.02405 C -0.48351 -0.03376 -0.48889 -0.03168 -0.4967 -0.03515 C -0.5151 -0.04301 -0.53316 -0.04417 -0.55278 -0.04787 C -0.59132 -0.04671 -0.62674 -0.04833 -0.66372 -0.03862 C -0.69149 -0.03122 -0.71892 -0.01803 -0.74722 -0.01341 C -0.76163 0.00024 -0.78056 0.00671 -0.79757 0.01411 C -0.81059 0.0303 -0.8059 0.02544 -0.82222 0.03215 C -0.83177 0.04048 -0.84271 0.04626 -0.85382 0.05042 C -0.86389 0.05898 -0.87951 0.06892 -0.89115 0.07216 C -0.90052 0.08049 -0.91163 0.08187 -0.92153 0.08881 C -0.93368 0.09691 -0.94705 0.10824 -0.96163 0.1087 C -0.98385 0.10916 -1.0059 0.1087 -1.02795 0.1087 " pathEditMode="relative" rAng="0" ptsTypes="fffffffffffA">
                                      <p:cBhvr>
                                        <p:cTn id="19" dur="2000" fill="hold"/>
                                        <p:tgtEl>
                                          <p:spTgt spid="13317"/>
                                        </p:tgtEl>
                                        <p:attrNameLst>
                                          <p:attrName>ppt_x</p:attrName>
                                          <p:attrName>ppt_y</p:attrName>
                                        </p:attrNameLst>
                                      </p:cBhvr>
                                      <p:rCtr x="-27361" y="5435"/>
                                    </p:animMotion>
                                  </p:childTnLst>
                                </p:cTn>
                              </p:par>
                              <p:par>
                                <p:cTn id="20" presetID="10" presetClass="exit" presetSubtype="0" fill="hold" nodeType="withEffect">
                                  <p:stCondLst>
                                    <p:cond delay="0"/>
                                  </p:stCondLst>
                                  <p:childTnLst>
                                    <p:animEffect transition="out" filter="fade">
                                      <p:cBhvr>
                                        <p:cTn id="21" dur="500"/>
                                        <p:tgtEl>
                                          <p:spTgt spid="13316"/>
                                        </p:tgtEl>
                                      </p:cBhvr>
                                    </p:animEffect>
                                    <p:set>
                                      <p:cBhvr>
                                        <p:cTn id="22" dur="1" fill="hold">
                                          <p:stCondLst>
                                            <p:cond delay="499"/>
                                          </p:stCondLst>
                                        </p:cTn>
                                        <p:tgtEl>
                                          <p:spTgt spid="133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3317"/>
                                        </p:tgtEl>
                                      </p:cBhvr>
                                    </p:animEffect>
                                    <p:set>
                                      <p:cBhvr>
                                        <p:cTn id="27" dur="1" fill="hold">
                                          <p:stCondLst>
                                            <p:cond delay="499"/>
                                          </p:stCondLst>
                                        </p:cTn>
                                        <p:tgtEl>
                                          <p:spTgt spid="133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08171036"/>
              </p:ext>
            </p:extLst>
          </p:nvPr>
        </p:nvGraphicFramePr>
        <p:xfrm>
          <a:off x="0" y="1"/>
          <a:ext cx="9144000" cy="6857999"/>
        </p:xfrm>
        <a:graphic>
          <a:graphicData uri="http://schemas.openxmlformats.org/drawingml/2006/table">
            <a:tbl>
              <a:tblPr firstRow="1" bandRow="1">
                <a:tableStyleId>{5C22544A-7EE6-4342-B048-85BDC9FD1C3A}</a:tableStyleId>
              </a:tblPr>
              <a:tblGrid>
                <a:gridCol w="326242">
                  <a:extLst>
                    <a:ext uri="{9D8B030D-6E8A-4147-A177-3AD203B41FA5}">
                      <a16:colId xmlns:a16="http://schemas.microsoft.com/office/drawing/2014/main" xmlns="" val="20000"/>
                    </a:ext>
                  </a:extLst>
                </a:gridCol>
                <a:gridCol w="452211">
                  <a:extLst>
                    <a:ext uri="{9D8B030D-6E8A-4147-A177-3AD203B41FA5}">
                      <a16:colId xmlns:a16="http://schemas.microsoft.com/office/drawing/2014/main" xmlns="" val="20001"/>
                    </a:ext>
                  </a:extLst>
                </a:gridCol>
                <a:gridCol w="2763511">
                  <a:extLst>
                    <a:ext uri="{9D8B030D-6E8A-4147-A177-3AD203B41FA5}">
                      <a16:colId xmlns:a16="http://schemas.microsoft.com/office/drawing/2014/main" xmlns="" val="447947214"/>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862883">
                <a:tc gridSpan="2">
                  <a:txBody>
                    <a:bodyPr/>
                    <a:lstStyle/>
                    <a:p>
                      <a:pPr algn="ctr"/>
                      <a:r>
                        <a:rPr lang="en-US" altLang="zh-CN" dirty="0" smtClean="0">
                          <a:latin typeface="Arial" pitchFamily="34" charset="0"/>
                          <a:ea typeface="黑体" pitchFamily="49" charset="-122"/>
                          <a:cs typeface="Arial" pitchFamily="34" charset="0"/>
                        </a:rPr>
                        <a:t>Item</a:t>
                      </a:r>
                      <a:endParaRPr lang="zh-CN" altLang="en-US" dirty="0">
                        <a:latin typeface="Arial" pitchFamily="34" charset="0"/>
                        <a:ea typeface="黑体" pitchFamily="49" charset="-122"/>
                        <a:cs typeface="Arial" pitchFamily="34" charset="0"/>
                      </a:endParaRPr>
                    </a:p>
                  </a:txBody>
                  <a:tcPr anchor="ctr"/>
                </a:tc>
                <a:tc hMerge="1">
                  <a:txBody>
                    <a:bodyPr/>
                    <a:lstStyle/>
                    <a:p>
                      <a:pPr algn="ctr"/>
                      <a:endParaRPr lang="zh-CN" altLang="en-US" dirty="0"/>
                    </a:p>
                  </a:txBody>
                  <a:tcPr anchor="ctr"/>
                </a:tc>
                <a:tc>
                  <a:txBody>
                    <a:bodyPr/>
                    <a:lstStyle/>
                    <a:p>
                      <a:pPr algn="ctr"/>
                      <a:r>
                        <a:rPr lang="en-US" altLang="zh-CN" dirty="0" err="1" smtClean="0">
                          <a:latin typeface="Arial" panose="020B0604020202020204" pitchFamily="34" charset="0"/>
                          <a:ea typeface="黑体" pitchFamily="49" charset="-122"/>
                          <a:cs typeface="Arial" panose="020B0604020202020204" pitchFamily="34" charset="0"/>
                        </a:rPr>
                        <a:t>Huangling</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Shen-Shan</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Funing</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0"/>
                  </a:ext>
                </a:extLst>
              </a:tr>
              <a:tr h="5995116">
                <a:tc>
                  <a:txBody>
                    <a:bodyPr/>
                    <a:lstStyle/>
                    <a:p>
                      <a:pPr algn="ctr"/>
                      <a:r>
                        <a:rPr lang="en-US" altLang="zh-CN" dirty="0" smtClean="0">
                          <a:latin typeface="Arial" pitchFamily="34" charset="0"/>
                          <a:ea typeface="黑体" pitchFamily="49" charset="-122"/>
                          <a:cs typeface="Arial" pitchFamily="34" charset="0"/>
                        </a:rPr>
                        <a:t>Geological and topographical conditions</a:t>
                      </a:r>
                      <a:endParaRPr lang="zh-CN" altLang="en-US" dirty="0">
                        <a:latin typeface="Arial" pitchFamily="34" charset="0"/>
                        <a:ea typeface="黑体" pitchFamily="49" charset="-122"/>
                        <a:cs typeface="Arial" pitchFamily="34" charset="0"/>
                      </a:endParaRPr>
                    </a:p>
                  </a:txBody>
                  <a:tcPr vert="vert270" anchor="ctr">
                    <a:solidFill>
                      <a:schemeClr val="tx2">
                        <a:lumMod val="20000"/>
                        <a:lumOff val="80000"/>
                      </a:schemeClr>
                    </a:solidFill>
                  </a:tcPr>
                </a:tc>
                <a:tc>
                  <a:txBody>
                    <a:bodyPr/>
                    <a:lstStyle/>
                    <a:p>
                      <a:pPr algn="ctr"/>
                      <a:r>
                        <a:rPr lang="en-US" altLang="zh-CN" dirty="0" smtClean="0">
                          <a:latin typeface="Arial" pitchFamily="34" charset="0"/>
                          <a:ea typeface="黑体" pitchFamily="49" charset="-122"/>
                          <a:cs typeface="Arial" pitchFamily="34" charset="0"/>
                        </a:rPr>
                        <a:t>Stratum Lithology</a:t>
                      </a:r>
                      <a:endParaRPr lang="zh-CN" altLang="en-US" dirty="0">
                        <a:latin typeface="Arial" pitchFamily="34" charset="0"/>
                        <a:ea typeface="黑体" pitchFamily="49" charset="-122"/>
                        <a:cs typeface="Arial" pitchFamily="34" charset="0"/>
                      </a:endParaRPr>
                    </a:p>
                  </a:txBody>
                  <a:tcPr vert="vert27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zh-CN" sz="1800" kern="1200" dirty="0" smtClean="0">
                        <a:solidFill>
                          <a:schemeClr val="dk1"/>
                        </a:solidFill>
                        <a:latin typeface="Arial" pitchFamily="34" charset="0"/>
                        <a:ea typeface="黑体" pitchFamily="49" charset="-122"/>
                        <a:cs typeface="Arial" pitchFamily="34" charset="0"/>
                      </a:endParaRPr>
                    </a:p>
                  </a:txBody>
                  <a:tcPr anchor="b"/>
                </a:tc>
                <a:tc>
                  <a:txBody>
                    <a:bodyPr/>
                    <a:lstStyle/>
                    <a:p>
                      <a:pPr algn="l"/>
                      <a:endParaRPr lang="zh-CN" altLang="en-US" dirty="0" smtClean="0">
                        <a:solidFill>
                          <a:schemeClr val="tx1"/>
                        </a:solidFill>
                        <a:latin typeface="Arial" pitchFamily="34" charset="0"/>
                        <a:ea typeface="黑体" pitchFamily="49" charset="-122"/>
                        <a:cs typeface="Arial" pitchFamily="34" charset="0"/>
                      </a:endParaRPr>
                    </a:p>
                  </a:txBody>
                  <a:tcPr anchor="b"/>
                </a:tc>
                <a:tc>
                  <a:txBody>
                    <a:bodyPr/>
                    <a:lstStyle/>
                    <a:p>
                      <a:pPr algn="l"/>
                      <a:endParaRPr lang="zh-CN" altLang="en-US" dirty="0">
                        <a:latin typeface="Arial" pitchFamily="34" charset="0"/>
                        <a:ea typeface="黑体" pitchFamily="49" charset="-122"/>
                        <a:cs typeface="Arial" pitchFamily="34" charset="0"/>
                      </a:endParaRPr>
                    </a:p>
                  </a:txBody>
                  <a:tcPr anchor="b"/>
                </a:tc>
                <a:extLst>
                  <a:ext uri="{0D108BD9-81ED-4DB2-BD59-A6C34878D82A}">
                    <a16:rowId xmlns:a16="http://schemas.microsoft.com/office/drawing/2014/main" xmlns="" val="10002"/>
                  </a:ext>
                </a:extLst>
              </a:tr>
            </a:tbl>
          </a:graphicData>
        </a:graphic>
      </p:graphicFrame>
      <p:pic>
        <p:nvPicPr>
          <p:cNvPr id="8" name="Picture 3" descr="zl-1_D021_1-140928669210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9787" y="3717956"/>
            <a:ext cx="2109503" cy="1583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zl-1_D031_1-14093694209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6118" y="1247028"/>
            <a:ext cx="2124354" cy="15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ChangeArrowheads="1"/>
          </p:cNvSpPr>
          <p:nvPr/>
        </p:nvSpPr>
        <p:spPr bwMode="auto">
          <a:xfrm>
            <a:off x="6696118" y="2904560"/>
            <a:ext cx="2259440" cy="414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algn="ctr" eaLnBrk="1" fontAlgn="base" hangingPunct="1">
              <a:lnSpc>
                <a:spcPct val="130000"/>
              </a:lnSpc>
              <a:spcBef>
                <a:spcPct val="0"/>
              </a:spcBef>
              <a:spcAft>
                <a:spcPct val="0"/>
              </a:spcAft>
              <a:defRPr/>
            </a:pPr>
            <a:r>
              <a:rPr kumimoji="1" lang="en-US" altLang="zh-CN" sz="1800" dirty="0" smtClean="0">
                <a:latin typeface="Arial" panose="020B0604020202020204" pitchFamily="34" charset="0"/>
                <a:ea typeface="黑体"/>
                <a:cs typeface="Arial" panose="020B0604020202020204" pitchFamily="34" charset="0"/>
              </a:rPr>
              <a:t>Gneiss</a:t>
            </a:r>
            <a:endParaRPr kumimoji="1" lang="en-US" altLang="zh-CN" sz="1800" dirty="0">
              <a:latin typeface="Arial" panose="020B0604020202020204" pitchFamily="34" charset="0"/>
              <a:ea typeface="黑体"/>
              <a:cs typeface="Arial" panose="020B0604020202020204" pitchFamily="34" charset="0"/>
            </a:endParaRPr>
          </a:p>
        </p:txBody>
      </p:sp>
      <p:sp>
        <p:nvSpPr>
          <p:cNvPr id="11" name="Rectangle 2"/>
          <p:cNvSpPr>
            <a:spLocks noChangeArrowheads="1"/>
          </p:cNvSpPr>
          <p:nvPr/>
        </p:nvSpPr>
        <p:spPr bwMode="auto">
          <a:xfrm>
            <a:off x="6709787" y="5352832"/>
            <a:ext cx="2245771" cy="45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algn="ctr" eaLnBrk="1" fontAlgn="base" hangingPunct="1">
              <a:lnSpc>
                <a:spcPct val="130000"/>
              </a:lnSpc>
              <a:spcBef>
                <a:spcPct val="0"/>
              </a:spcBef>
              <a:spcAft>
                <a:spcPct val="0"/>
              </a:spcAft>
              <a:defRPr/>
            </a:pPr>
            <a:r>
              <a:rPr kumimoji="1" lang="en-US" altLang="zh-CN" sz="1800" dirty="0">
                <a:latin typeface="Arial" panose="020B0604020202020204" pitchFamily="34" charset="0"/>
                <a:ea typeface="黑体"/>
                <a:cs typeface="Arial" panose="020B0604020202020204" pitchFamily="34" charset="0"/>
              </a:rPr>
              <a:t>Granite</a:t>
            </a:r>
          </a:p>
        </p:txBody>
      </p:sp>
      <p:pic>
        <p:nvPicPr>
          <p:cNvPr id="12" name="Picture 2" descr="深汕2016-01_D056_1-1453081748711"/>
          <p:cNvPicPr>
            <a:picLocks noChangeAspect="1" noChangeArrowheads="1"/>
          </p:cNvPicPr>
          <p:nvPr/>
        </p:nvPicPr>
        <p:blipFill>
          <a:blip r:embed="rId5" cstate="print"/>
          <a:srcRect/>
          <a:stretch>
            <a:fillRect/>
          </a:stretch>
        </p:blipFill>
        <p:spPr bwMode="auto">
          <a:xfrm>
            <a:off x="3899670" y="5380964"/>
            <a:ext cx="2033630" cy="1144380"/>
          </a:xfrm>
          <a:prstGeom prst="rect">
            <a:avLst/>
          </a:prstGeom>
          <a:noFill/>
          <a:ln w="9525">
            <a:noFill/>
            <a:miter lim="800000"/>
            <a:headEnd/>
            <a:tailEnd/>
          </a:ln>
        </p:spPr>
      </p:pic>
      <p:pic>
        <p:nvPicPr>
          <p:cNvPr id="13" name="Picture 4" descr="深汕2016-03_D02_1-1452562286344"/>
          <p:cNvPicPr>
            <a:picLocks noChangeAspect="1" noChangeArrowheads="1"/>
          </p:cNvPicPr>
          <p:nvPr/>
        </p:nvPicPr>
        <p:blipFill>
          <a:blip r:embed="rId6" cstate="print"/>
          <a:srcRect/>
          <a:stretch>
            <a:fillRect/>
          </a:stretch>
        </p:blipFill>
        <p:spPr bwMode="auto">
          <a:xfrm>
            <a:off x="3906522" y="2356628"/>
            <a:ext cx="2033630" cy="1144380"/>
          </a:xfrm>
          <a:prstGeom prst="rect">
            <a:avLst/>
          </a:prstGeom>
          <a:noFill/>
          <a:ln w="9525">
            <a:noFill/>
            <a:miter lim="800000"/>
            <a:headEnd/>
            <a:tailEnd/>
          </a:ln>
        </p:spPr>
      </p:pic>
      <p:pic>
        <p:nvPicPr>
          <p:cNvPr id="14" name="Picture 5" descr="深汕2016-03_D47_1-1452915328686"/>
          <p:cNvPicPr>
            <a:picLocks noChangeAspect="1" noChangeArrowheads="1"/>
          </p:cNvPicPr>
          <p:nvPr/>
        </p:nvPicPr>
        <p:blipFill>
          <a:blip r:embed="rId7" cstate="print"/>
          <a:srcRect/>
          <a:stretch>
            <a:fillRect/>
          </a:stretch>
        </p:blipFill>
        <p:spPr bwMode="auto">
          <a:xfrm>
            <a:off x="3905866" y="3789040"/>
            <a:ext cx="2021238" cy="1136382"/>
          </a:xfrm>
          <a:prstGeom prst="rect">
            <a:avLst/>
          </a:prstGeom>
          <a:noFill/>
          <a:ln w="9525">
            <a:noFill/>
            <a:miter lim="800000"/>
            <a:headEnd/>
            <a:tailEnd/>
          </a:ln>
        </p:spPr>
      </p:pic>
      <p:pic>
        <p:nvPicPr>
          <p:cNvPr id="15" name="Picture 6" descr="深汕2016-03_D64_1-1453264742022"/>
          <p:cNvPicPr>
            <a:picLocks noChangeAspect="1" noChangeArrowheads="1"/>
          </p:cNvPicPr>
          <p:nvPr/>
        </p:nvPicPr>
        <p:blipFill>
          <a:blip r:embed="rId8" cstate="print"/>
          <a:srcRect/>
          <a:stretch>
            <a:fillRect/>
          </a:stretch>
        </p:blipFill>
        <p:spPr bwMode="auto">
          <a:xfrm>
            <a:off x="3899836" y="908720"/>
            <a:ext cx="2033630" cy="1144380"/>
          </a:xfrm>
          <a:prstGeom prst="rect">
            <a:avLst/>
          </a:prstGeom>
          <a:noFill/>
          <a:ln w="9525">
            <a:noFill/>
            <a:miter lim="800000"/>
            <a:headEnd/>
            <a:tailEnd/>
          </a:ln>
        </p:spPr>
      </p:pic>
      <p:sp>
        <p:nvSpPr>
          <p:cNvPr id="16" name="TextBox 15"/>
          <p:cNvSpPr txBox="1"/>
          <p:nvPr/>
        </p:nvSpPr>
        <p:spPr>
          <a:xfrm>
            <a:off x="3815301" y="3491716"/>
            <a:ext cx="2219276" cy="369332"/>
          </a:xfrm>
          <a:prstGeom prst="rect">
            <a:avLst/>
          </a:prstGeom>
          <a:noFill/>
        </p:spPr>
        <p:txBody>
          <a:bodyPr wrap="square" rtlCol="0">
            <a:spAutoFit/>
          </a:bodyPr>
          <a:lstStyle/>
          <a:p>
            <a:pPr algn="ctr"/>
            <a:r>
              <a:rPr lang="en-US" altLang="zh-CN" dirty="0">
                <a:latin typeface="Arial" panose="020B0604020202020204" pitchFamily="34" charset="0"/>
                <a:ea typeface="黑体" pitchFamily="49" charset="-122"/>
                <a:cs typeface="Arial" panose="020B0604020202020204" pitchFamily="34" charset="0"/>
              </a:rPr>
              <a:t>Granite</a:t>
            </a:r>
          </a:p>
        </p:txBody>
      </p:sp>
      <p:sp>
        <p:nvSpPr>
          <p:cNvPr id="17" name="TextBox 16"/>
          <p:cNvSpPr txBox="1"/>
          <p:nvPr/>
        </p:nvSpPr>
        <p:spPr>
          <a:xfrm>
            <a:off x="3888718" y="2009950"/>
            <a:ext cx="2145859" cy="369332"/>
          </a:xfrm>
          <a:prstGeom prst="rect">
            <a:avLst/>
          </a:prstGeom>
          <a:noFill/>
        </p:spPr>
        <p:txBody>
          <a:bodyPr wrap="square" rtlCol="0">
            <a:spAutoFit/>
          </a:bodyPr>
          <a:lstStyle/>
          <a:p>
            <a:pPr algn="ctr"/>
            <a:r>
              <a:rPr lang="en-US" altLang="zh-CN" dirty="0">
                <a:latin typeface="Arial" panose="020B0604020202020204" pitchFamily="34" charset="0"/>
                <a:ea typeface="黑体" pitchFamily="49" charset="-122"/>
                <a:cs typeface="Arial" panose="020B0604020202020204" pitchFamily="34" charset="0"/>
              </a:rPr>
              <a:t>Rhyolite</a:t>
            </a:r>
          </a:p>
        </p:txBody>
      </p:sp>
      <p:sp>
        <p:nvSpPr>
          <p:cNvPr id="18" name="TextBox 17"/>
          <p:cNvSpPr txBox="1"/>
          <p:nvPr/>
        </p:nvSpPr>
        <p:spPr>
          <a:xfrm>
            <a:off x="3563888" y="4869160"/>
            <a:ext cx="2664295" cy="646331"/>
          </a:xfrm>
          <a:prstGeom prst="rect">
            <a:avLst/>
          </a:prstGeom>
          <a:noFill/>
        </p:spPr>
        <p:txBody>
          <a:bodyPr wrap="square" rtlCol="0">
            <a:spAutoFit/>
          </a:bodyPr>
          <a:lstStyle/>
          <a:p>
            <a:pPr algn="ctr"/>
            <a:r>
              <a:rPr lang="en-US" altLang="zh-CN" dirty="0">
                <a:latin typeface="Arial" panose="020B0604020202020204" pitchFamily="34" charset="0"/>
                <a:ea typeface="黑体" pitchFamily="49" charset="-122"/>
                <a:cs typeface="Arial" panose="020B0604020202020204" pitchFamily="34" charset="0"/>
              </a:rPr>
              <a:t>Sandstone Intercalated with shale</a:t>
            </a:r>
          </a:p>
        </p:txBody>
      </p:sp>
      <p:sp>
        <p:nvSpPr>
          <p:cNvPr id="19" name="TextBox 18"/>
          <p:cNvSpPr txBox="1"/>
          <p:nvPr/>
        </p:nvSpPr>
        <p:spPr>
          <a:xfrm>
            <a:off x="3768106" y="6488668"/>
            <a:ext cx="2266471" cy="369332"/>
          </a:xfrm>
          <a:prstGeom prst="rect">
            <a:avLst/>
          </a:prstGeom>
          <a:noFill/>
        </p:spPr>
        <p:txBody>
          <a:bodyPr wrap="square" rtlCol="0">
            <a:spAutoFit/>
          </a:bodyPr>
          <a:lstStyle/>
          <a:p>
            <a:pPr algn="ctr"/>
            <a:r>
              <a:rPr lang="en-US" altLang="zh-CN" dirty="0">
                <a:latin typeface="Arial" panose="020B0604020202020204" pitchFamily="34" charset="0"/>
                <a:ea typeface="黑体" pitchFamily="49" charset="-122"/>
                <a:cs typeface="Arial" panose="020B0604020202020204" pitchFamily="34" charset="0"/>
              </a:rPr>
              <a:t>Sandy Gravel</a:t>
            </a:r>
          </a:p>
        </p:txBody>
      </p:sp>
      <p:pic>
        <p:nvPicPr>
          <p:cNvPr id="40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4577" y="3957914"/>
            <a:ext cx="2283287" cy="1775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2"/>
          <p:cNvSpPr>
            <a:spLocks noChangeArrowheads="1"/>
          </p:cNvSpPr>
          <p:nvPr/>
        </p:nvSpPr>
        <p:spPr bwMode="auto">
          <a:xfrm>
            <a:off x="913727" y="5877272"/>
            <a:ext cx="2505979"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algn="ctr" eaLnBrk="1" fontAlgn="base" hangingPunct="1">
              <a:lnSpc>
                <a:spcPct val="130000"/>
              </a:lnSpc>
              <a:spcBef>
                <a:spcPct val="0"/>
              </a:spcBef>
              <a:spcAft>
                <a:spcPct val="0"/>
              </a:spcAft>
              <a:defRPr/>
            </a:pPr>
            <a:r>
              <a:rPr kumimoji="1" lang="en-US" altLang="zh-CN" sz="1600" dirty="0">
                <a:latin typeface="Arial" panose="020B0604020202020204" pitchFamily="34" charset="0"/>
                <a:ea typeface="黑体"/>
                <a:cs typeface="Arial" panose="020B0604020202020204" pitchFamily="34" charset="0"/>
              </a:rPr>
              <a:t>Alternative layers of sandstone and shale</a:t>
            </a:r>
          </a:p>
        </p:txBody>
      </p:sp>
      <p:sp>
        <p:nvSpPr>
          <p:cNvPr id="184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pic>
        <p:nvPicPr>
          <p:cNvPr id="23" name="Picture 1"/>
          <p:cNvPicPr>
            <a:picLocks noChangeAspect="1" noChangeArrowheads="1"/>
          </p:cNvPicPr>
          <p:nvPr/>
        </p:nvPicPr>
        <p:blipFill>
          <a:blip r:embed="rId10"/>
          <a:srcRect r="43217" b="9090"/>
          <a:stretch>
            <a:fillRect/>
          </a:stretch>
        </p:blipFill>
        <p:spPr bwMode="auto">
          <a:xfrm>
            <a:off x="1048351" y="1226375"/>
            <a:ext cx="2227505" cy="1710464"/>
          </a:xfrm>
          <a:prstGeom prst="rect">
            <a:avLst/>
          </a:prstGeom>
          <a:noFill/>
          <a:ln w="9525">
            <a:noFill/>
            <a:miter lim="800000"/>
            <a:headEnd/>
            <a:tailEnd/>
          </a:ln>
          <a:effectLst/>
        </p:spPr>
      </p:pic>
      <p:sp>
        <p:nvSpPr>
          <p:cNvPr id="24" name="Rectangle 2"/>
          <p:cNvSpPr>
            <a:spLocks noChangeArrowheads="1"/>
          </p:cNvSpPr>
          <p:nvPr/>
        </p:nvSpPr>
        <p:spPr bwMode="auto">
          <a:xfrm>
            <a:off x="913727" y="3104360"/>
            <a:ext cx="2505980" cy="732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algn="ctr" eaLnBrk="1" fontAlgn="base" hangingPunct="1">
              <a:lnSpc>
                <a:spcPct val="130000"/>
              </a:lnSpc>
              <a:spcBef>
                <a:spcPct val="0"/>
              </a:spcBef>
              <a:spcAft>
                <a:spcPct val="0"/>
              </a:spcAft>
              <a:defRPr/>
            </a:pPr>
            <a:r>
              <a:rPr kumimoji="1" lang="en-US" altLang="zh-CN" sz="1600" dirty="0">
                <a:latin typeface="Arial" panose="020B0604020202020204" pitchFamily="34" charset="0"/>
                <a:ea typeface="黑体"/>
                <a:cs typeface="Arial" panose="020B0604020202020204" pitchFamily="34" charset="0"/>
              </a:rPr>
              <a:t>Bed rock covered with loess</a:t>
            </a:r>
          </a:p>
        </p:txBody>
      </p:sp>
    </p:spTree>
    <p:extLst>
      <p:ext uri="{BB962C8B-B14F-4D97-AF65-F5344CB8AC3E}">
        <p14:creationId xmlns:p14="http://schemas.microsoft.com/office/powerpoint/2010/main" val="2634588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1+#ppt_w/2"/>
                                          </p:val>
                                        </p:tav>
                                        <p:tav tm="100000">
                                          <p:val>
                                            <p:strVal val="#ppt_x"/>
                                          </p:val>
                                        </p:tav>
                                      </p:tavLst>
                                    </p:anim>
                                    <p:anim calcmode="lin" valueType="num">
                                      <p:cBhvr additive="base">
                                        <p:cTn id="12" dur="10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1000" fill="hold"/>
                                        <p:tgtEl>
                                          <p:spTgt spid="14"/>
                                        </p:tgtEl>
                                        <p:attrNameLst>
                                          <p:attrName>ppt_x</p:attrName>
                                        </p:attrNameLst>
                                      </p:cBhvr>
                                      <p:tavLst>
                                        <p:tav tm="0">
                                          <p:val>
                                            <p:strVal val="0-#ppt_w/2"/>
                                          </p:val>
                                        </p:tav>
                                        <p:tav tm="100000">
                                          <p:val>
                                            <p:strVal val="#ppt_x"/>
                                          </p:val>
                                        </p:tav>
                                      </p:tavLst>
                                    </p:anim>
                                    <p:anim calcmode="lin" valueType="num">
                                      <p:cBhvr additive="base">
                                        <p:cTn id="16" dur="10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1+#ppt_w/2"/>
                                          </p:val>
                                        </p:tav>
                                        <p:tav tm="100000">
                                          <p:val>
                                            <p:strVal val="#ppt_x"/>
                                          </p:val>
                                        </p:tav>
                                      </p:tavLst>
                                    </p:anim>
                                    <p:anim calcmode="lin" valueType="num">
                                      <p:cBhvr additive="base">
                                        <p:cTn id="24" dur="10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0-#ppt_w/2"/>
                                          </p:val>
                                        </p:tav>
                                        <p:tav tm="100000">
                                          <p:val>
                                            <p:strVal val="#ppt_x"/>
                                          </p:val>
                                        </p:tav>
                                      </p:tavLst>
                                    </p:anim>
                                    <p:anim calcmode="lin" valueType="num">
                                      <p:cBhvr additive="base">
                                        <p:cTn id="28" dur="10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000" fill="hold"/>
                                        <p:tgtEl>
                                          <p:spTgt spid="18"/>
                                        </p:tgtEl>
                                        <p:attrNameLst>
                                          <p:attrName>ppt_x</p:attrName>
                                        </p:attrNameLst>
                                      </p:cBhvr>
                                      <p:tavLst>
                                        <p:tav tm="0">
                                          <p:val>
                                            <p:strVal val="0-#ppt_w/2"/>
                                          </p:val>
                                        </p:tav>
                                        <p:tav tm="100000">
                                          <p:val>
                                            <p:strVal val="#ppt_x"/>
                                          </p:val>
                                        </p:tav>
                                      </p:tavLst>
                                    </p:anim>
                                    <p:anim calcmode="lin" valueType="num">
                                      <p:cBhvr additive="base">
                                        <p:cTn id="32" dur="10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2"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1000" fill="hold"/>
                                        <p:tgtEl>
                                          <p:spTgt spid="19"/>
                                        </p:tgtEl>
                                        <p:attrNameLst>
                                          <p:attrName>ppt_x</p:attrName>
                                        </p:attrNameLst>
                                      </p:cBhvr>
                                      <p:tavLst>
                                        <p:tav tm="0">
                                          <p:val>
                                            <p:strVal val="1+#ppt_w/2"/>
                                          </p:val>
                                        </p:tav>
                                        <p:tav tm="100000">
                                          <p:val>
                                            <p:strVal val="#ppt_x"/>
                                          </p:val>
                                        </p:tav>
                                      </p:tavLst>
                                    </p:anim>
                                    <p:anim calcmode="lin" valueType="num">
                                      <p:cBhvr additive="base">
                                        <p:cTn id="36" dur="10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000" fill="hold"/>
                                        <p:tgtEl>
                                          <p:spTgt spid="9"/>
                                        </p:tgtEl>
                                        <p:attrNameLst>
                                          <p:attrName>ppt_x</p:attrName>
                                        </p:attrNameLst>
                                      </p:cBhvr>
                                      <p:tavLst>
                                        <p:tav tm="0">
                                          <p:val>
                                            <p:strVal val="#ppt_x"/>
                                          </p:val>
                                        </p:tav>
                                        <p:tav tm="100000">
                                          <p:val>
                                            <p:strVal val="#ppt_x"/>
                                          </p:val>
                                        </p:tav>
                                      </p:tavLst>
                                    </p:anim>
                                    <p:anim calcmode="lin" valueType="num">
                                      <p:cBhvr additive="base">
                                        <p:cTn id="40" dur="1000" fill="hold"/>
                                        <p:tgtEl>
                                          <p:spTgt spid="9"/>
                                        </p:tgtEl>
                                        <p:attrNameLst>
                                          <p:attrName>ppt_y</p:attrName>
                                        </p:attrNameLst>
                                      </p:cBhvr>
                                      <p:tavLst>
                                        <p:tav tm="0">
                                          <p:val>
                                            <p:strVal val="0-#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1000" fill="hold"/>
                                        <p:tgtEl>
                                          <p:spTgt spid="8"/>
                                        </p:tgtEl>
                                        <p:attrNameLst>
                                          <p:attrName>ppt_x</p:attrName>
                                        </p:attrNameLst>
                                      </p:cBhvr>
                                      <p:tavLst>
                                        <p:tav tm="0">
                                          <p:val>
                                            <p:strVal val="#ppt_x"/>
                                          </p:val>
                                        </p:tav>
                                        <p:tav tm="100000">
                                          <p:val>
                                            <p:strVal val="#ppt_x"/>
                                          </p:val>
                                        </p:tav>
                                      </p:tavLst>
                                    </p:anim>
                                    <p:anim calcmode="lin" valueType="num">
                                      <p:cBhvr additive="base">
                                        <p:cTn id="44" dur="1000" fill="hold"/>
                                        <p:tgtEl>
                                          <p:spTgt spid="8"/>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1000" fill="hold"/>
                                        <p:tgtEl>
                                          <p:spTgt spid="23"/>
                                        </p:tgtEl>
                                        <p:attrNameLst>
                                          <p:attrName>ppt_x</p:attrName>
                                        </p:attrNameLst>
                                      </p:cBhvr>
                                      <p:tavLst>
                                        <p:tav tm="0">
                                          <p:val>
                                            <p:strVal val="#ppt_x"/>
                                          </p:val>
                                        </p:tav>
                                        <p:tav tm="100000">
                                          <p:val>
                                            <p:strVal val="#ppt_x"/>
                                          </p:val>
                                        </p:tav>
                                      </p:tavLst>
                                    </p:anim>
                                    <p:anim calcmode="lin" valueType="num">
                                      <p:cBhvr additive="base">
                                        <p:cTn id="48" dur="1000" fill="hold"/>
                                        <p:tgtEl>
                                          <p:spTgt spid="23"/>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098"/>
                                        </p:tgtEl>
                                        <p:attrNameLst>
                                          <p:attrName>style.visibility</p:attrName>
                                        </p:attrNameLst>
                                      </p:cBhvr>
                                      <p:to>
                                        <p:strVal val="visible"/>
                                      </p:to>
                                    </p:set>
                                    <p:anim calcmode="lin" valueType="num">
                                      <p:cBhvr additive="base">
                                        <p:cTn id="51" dur="1000" fill="hold"/>
                                        <p:tgtEl>
                                          <p:spTgt spid="4098"/>
                                        </p:tgtEl>
                                        <p:attrNameLst>
                                          <p:attrName>ppt_x</p:attrName>
                                        </p:attrNameLst>
                                      </p:cBhvr>
                                      <p:tavLst>
                                        <p:tav tm="0">
                                          <p:val>
                                            <p:strVal val="#ppt_x"/>
                                          </p:val>
                                        </p:tav>
                                        <p:tav tm="100000">
                                          <p:val>
                                            <p:strVal val="#ppt_x"/>
                                          </p:val>
                                        </p:tav>
                                      </p:tavLst>
                                    </p:anim>
                                    <p:anim calcmode="lin" valueType="num">
                                      <p:cBhvr additive="base">
                                        <p:cTn id="52" dur="10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76103539"/>
              </p:ext>
            </p:extLst>
          </p:nvPr>
        </p:nvGraphicFramePr>
        <p:xfrm>
          <a:off x="0" y="1"/>
          <a:ext cx="9144000" cy="6857999"/>
        </p:xfrm>
        <a:graphic>
          <a:graphicData uri="http://schemas.openxmlformats.org/drawingml/2006/table">
            <a:tbl>
              <a:tblPr firstRow="1" bandRow="1">
                <a:tableStyleId>{5C22544A-7EE6-4342-B048-85BDC9FD1C3A}</a:tableStyleId>
              </a:tblPr>
              <a:tblGrid>
                <a:gridCol w="326242">
                  <a:extLst>
                    <a:ext uri="{9D8B030D-6E8A-4147-A177-3AD203B41FA5}">
                      <a16:colId xmlns:a16="http://schemas.microsoft.com/office/drawing/2014/main" xmlns="" val="20000"/>
                    </a:ext>
                  </a:extLst>
                </a:gridCol>
                <a:gridCol w="452211">
                  <a:extLst>
                    <a:ext uri="{9D8B030D-6E8A-4147-A177-3AD203B41FA5}">
                      <a16:colId xmlns:a16="http://schemas.microsoft.com/office/drawing/2014/main" xmlns="" val="20001"/>
                    </a:ext>
                  </a:extLst>
                </a:gridCol>
                <a:gridCol w="2763511">
                  <a:extLst>
                    <a:ext uri="{9D8B030D-6E8A-4147-A177-3AD203B41FA5}">
                      <a16:colId xmlns:a16="http://schemas.microsoft.com/office/drawing/2014/main" xmlns="" val="1135603351"/>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791002">
                <a:tc gridSpan="2">
                  <a:txBody>
                    <a:bodyPr/>
                    <a:lstStyle/>
                    <a:p>
                      <a:pPr algn="ctr"/>
                      <a:r>
                        <a:rPr lang="en-US" altLang="zh-CN" dirty="0" smtClean="0">
                          <a:latin typeface="Arial" pitchFamily="34" charset="0"/>
                          <a:ea typeface="黑体" pitchFamily="49" charset="-122"/>
                          <a:cs typeface="Arial" pitchFamily="34" charset="0"/>
                        </a:rPr>
                        <a:t>Item</a:t>
                      </a:r>
                      <a:endParaRPr lang="zh-CN" altLang="en-US" dirty="0">
                        <a:latin typeface="Arial" pitchFamily="34" charset="0"/>
                        <a:ea typeface="黑体" pitchFamily="49" charset="-122"/>
                        <a:cs typeface="Arial" pitchFamily="34" charset="0"/>
                      </a:endParaRPr>
                    </a:p>
                  </a:txBody>
                  <a:tcPr anchor="ctr"/>
                </a:tc>
                <a:tc hMerge="1">
                  <a:txBody>
                    <a:bodyPr/>
                    <a:lstStyle/>
                    <a:p>
                      <a:pPr algn="ctr"/>
                      <a:endParaRPr lang="zh-CN" altLang="en-US" dirty="0"/>
                    </a:p>
                  </a:txBody>
                  <a:tcPr anchor="ctr"/>
                </a:tc>
                <a:tc>
                  <a:txBody>
                    <a:bodyPr/>
                    <a:lstStyle/>
                    <a:p>
                      <a:pPr algn="ctr"/>
                      <a:r>
                        <a:rPr lang="en-US" altLang="zh-CN" dirty="0" err="1" smtClean="0">
                          <a:latin typeface="Arial" pitchFamily="34" charset="0"/>
                          <a:ea typeface="黑体" pitchFamily="49" charset="-122"/>
                          <a:cs typeface="Arial" pitchFamily="34" charset="0"/>
                        </a:rPr>
                        <a:t>Huangling</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Shen-Shan</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Funing</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0"/>
                  </a:ext>
                </a:extLst>
              </a:tr>
              <a:tr h="6066997">
                <a:tc>
                  <a:txBody>
                    <a:bodyPr/>
                    <a:lstStyle/>
                    <a:p>
                      <a:pPr algn="ctr"/>
                      <a:r>
                        <a:rPr lang="en-US" altLang="zh-CN" dirty="0" smtClean="0">
                          <a:latin typeface="Arial" pitchFamily="34" charset="0"/>
                          <a:ea typeface="黑体" pitchFamily="49" charset="-122"/>
                          <a:cs typeface="Arial" pitchFamily="34" charset="0"/>
                        </a:rPr>
                        <a:t>Geological and topographical conditions</a:t>
                      </a:r>
                      <a:endParaRPr lang="zh-CN" altLang="en-US" dirty="0">
                        <a:latin typeface="Arial" pitchFamily="34" charset="0"/>
                        <a:ea typeface="黑体" pitchFamily="49" charset="-122"/>
                        <a:cs typeface="Arial" pitchFamily="34" charset="0"/>
                      </a:endParaRPr>
                    </a:p>
                  </a:txBody>
                  <a:tcPr vert="vert270" anchor="ctr">
                    <a:solidFill>
                      <a:schemeClr val="tx2">
                        <a:lumMod val="20000"/>
                        <a:lumOff val="80000"/>
                      </a:schemeClr>
                    </a:solidFill>
                  </a:tcPr>
                </a:tc>
                <a:tc>
                  <a:txBody>
                    <a:bodyPr/>
                    <a:lstStyle/>
                    <a:p>
                      <a:pPr algn="ctr"/>
                      <a:r>
                        <a:rPr lang="en-US" altLang="zh-CN" dirty="0" smtClean="0">
                          <a:latin typeface="Arial" pitchFamily="34" charset="0"/>
                          <a:ea typeface="黑体" pitchFamily="49" charset="-122"/>
                          <a:cs typeface="Arial" pitchFamily="34" charset="0"/>
                        </a:rPr>
                        <a:t>Geological structure</a:t>
                      </a:r>
                      <a:endParaRPr lang="zh-CN" altLang="en-US" dirty="0">
                        <a:latin typeface="Arial" pitchFamily="34" charset="0"/>
                        <a:ea typeface="黑体" pitchFamily="49" charset="-122"/>
                        <a:cs typeface="Arial" pitchFamily="34" charset="0"/>
                      </a:endParaRPr>
                    </a:p>
                  </a:txBody>
                  <a:tcPr vert="vert27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algn="l" defTabSz="914400" rtl="0" eaLnBrk="1" latinLnBrk="0" hangingPunct="1"/>
                      <a:endParaRPr lang="zh-CN" altLang="en-US" sz="1800" kern="1200" dirty="0">
                        <a:solidFill>
                          <a:schemeClr val="dk1"/>
                        </a:solidFill>
                        <a:latin typeface="Arial" pitchFamily="34" charset="0"/>
                        <a:ea typeface="黑体" pitchFamily="49" charset="-122"/>
                        <a:cs typeface="Arial" pitchFamily="34" charset="0"/>
                      </a:endParaRPr>
                    </a:p>
                  </a:txBody>
                  <a:tcPr anchor="b"/>
                </a:tc>
                <a:tc>
                  <a:txBody>
                    <a:bodyPr/>
                    <a:lstStyle/>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txBody>
                  <a:tcPr anchor="ctr"/>
                </a:tc>
                <a:tc>
                  <a:txBody>
                    <a:bodyPr/>
                    <a:lstStyle/>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3"/>
                  </a:ext>
                </a:extLst>
              </a:tr>
            </a:tbl>
          </a:graphicData>
        </a:graphic>
      </p:graphicFrame>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239" t="2218" r="16375" b="10131"/>
          <a:stretch/>
        </p:blipFill>
        <p:spPr bwMode="auto">
          <a:xfrm>
            <a:off x="6409036" y="908687"/>
            <a:ext cx="2555452" cy="298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2333" t="2201" r="25346" b="9101"/>
          <a:stretch/>
        </p:blipFill>
        <p:spPr bwMode="auto">
          <a:xfrm>
            <a:off x="3662467" y="868492"/>
            <a:ext cx="2508222" cy="3024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7" descr="E:\陕西黄陵\中科院陕西黄陵选址\加速度区划图.jpg"/>
          <p:cNvPicPr/>
          <p:nvPr/>
        </p:nvPicPr>
        <p:blipFill rotWithShape="1">
          <a:blip r:embed="rId5"/>
          <a:srcRect l="26468" t="26244" r="34774" b="23543"/>
          <a:stretch/>
        </p:blipFill>
        <p:spPr bwMode="auto">
          <a:xfrm>
            <a:off x="896406" y="836712"/>
            <a:ext cx="2451457" cy="3020183"/>
          </a:xfrm>
          <a:prstGeom prst="rect">
            <a:avLst/>
          </a:prstGeom>
          <a:noFill/>
          <a:ln w="9525">
            <a:noFill/>
            <a:miter lim="800000"/>
            <a:headEnd/>
            <a:tailEnd/>
          </a:ln>
        </p:spPr>
      </p:pic>
      <p:graphicFrame>
        <p:nvGraphicFramePr>
          <p:cNvPr id="9" name="表格 8"/>
          <p:cNvGraphicFramePr>
            <a:graphicFrameLocks noGrp="1"/>
          </p:cNvGraphicFramePr>
          <p:nvPr>
            <p:extLst>
              <p:ext uri="{D42A27DB-BD31-4B8C-83A1-F6EECF244321}">
                <p14:modId xmlns:p14="http://schemas.microsoft.com/office/powerpoint/2010/main" val="3925402400"/>
              </p:ext>
            </p:extLst>
          </p:nvPr>
        </p:nvGraphicFramePr>
        <p:xfrm>
          <a:off x="755575" y="3466069"/>
          <a:ext cx="8388426" cy="3419315"/>
        </p:xfrm>
        <a:graphic>
          <a:graphicData uri="http://schemas.openxmlformats.org/drawingml/2006/table">
            <a:tbl>
              <a:tblPr firstRow="1" bandRow="1">
                <a:tableStyleId>{BC89EF96-8CEA-46FF-86C4-4CE0E7609802}</a:tableStyleId>
              </a:tblPr>
              <a:tblGrid>
                <a:gridCol w="2796142"/>
                <a:gridCol w="2796142"/>
                <a:gridCol w="2796142"/>
              </a:tblGrid>
              <a:tr h="377721">
                <a:tc gridSpan="3">
                  <a:txBody>
                    <a:bodyPr/>
                    <a:lstStyle/>
                    <a:p>
                      <a:pPr algn="ctr"/>
                      <a:r>
                        <a:rPr lang="en-US" altLang="zh-CN" sz="1600" dirty="0" smtClean="0">
                          <a:latin typeface="Arial" panose="020B0604020202020204" pitchFamily="34" charset="0"/>
                          <a:cs typeface="Arial" panose="020B0604020202020204" pitchFamily="34" charset="0"/>
                        </a:rPr>
                        <a:t>Earthquakes</a:t>
                      </a:r>
                    </a:p>
                  </a:txBody>
                  <a:tcPr/>
                </a:tc>
                <a:tc hMerge="1">
                  <a:txBody>
                    <a:bodyPr/>
                    <a:lstStyle/>
                    <a:p>
                      <a:endParaRPr lang="zh-CN" altLang="en-US" dirty="0"/>
                    </a:p>
                  </a:txBody>
                  <a:tcPr/>
                </a:tc>
                <a:tc hMerge="1">
                  <a:txBody>
                    <a:bodyPr/>
                    <a:lstStyle/>
                    <a:p>
                      <a:endParaRPr lang="zh-CN" altLang="en-US" dirty="0"/>
                    </a:p>
                  </a:txBody>
                  <a:tcPr/>
                </a:tc>
              </a:tr>
              <a:tr h="884877">
                <a:tc>
                  <a:txBody>
                    <a:bodyPr/>
                    <a:lstStyle/>
                    <a:p>
                      <a:pPr algn="l"/>
                      <a:r>
                        <a:rPr lang="en-US" altLang="zh-CN" sz="1600" kern="1200" dirty="0" smtClean="0">
                          <a:solidFill>
                            <a:schemeClr val="dk1"/>
                          </a:solidFill>
                          <a:latin typeface="Arial" pitchFamily="34" charset="0"/>
                          <a:ea typeface="黑体" pitchFamily="49" charset="-122"/>
                          <a:cs typeface="Arial" pitchFamily="34" charset="0"/>
                        </a:rPr>
                        <a:t>There are no active faults and earthquake activity that is over magnitude-4.75 within 25km of the site.</a:t>
                      </a:r>
                    </a:p>
                  </a:txBody>
                  <a:tcPr/>
                </a:tc>
                <a:tc>
                  <a:txBody>
                    <a:bodyPr/>
                    <a:lstStyle/>
                    <a:p>
                      <a:pPr algn="l"/>
                      <a:r>
                        <a:rPr lang="en-US" altLang="zh-CN" sz="1600" kern="1200" dirty="0" smtClean="0">
                          <a:solidFill>
                            <a:schemeClr val="dk1"/>
                          </a:solidFill>
                          <a:latin typeface="Arial" pitchFamily="34" charset="0"/>
                          <a:ea typeface="黑体" pitchFamily="49" charset="-122"/>
                          <a:cs typeface="Arial" pitchFamily="34" charset="0"/>
                        </a:rPr>
                        <a:t>There are no active faults and earthquake activity that is over magnitude-4.75 within  25km of the site.</a:t>
                      </a:r>
                    </a:p>
                  </a:txBody>
                  <a:tcPr/>
                </a:tc>
                <a:tc>
                  <a:txBody>
                    <a:bodyPr/>
                    <a:lstStyle/>
                    <a:p>
                      <a:pPr algn="l"/>
                      <a:r>
                        <a:rPr lang="en-US" altLang="zh-CN" sz="1600" kern="1200" dirty="0" smtClean="0">
                          <a:solidFill>
                            <a:schemeClr val="dk1"/>
                          </a:solidFill>
                          <a:latin typeface="Arial" pitchFamily="34" charset="0"/>
                          <a:ea typeface="黑体" pitchFamily="49" charset="-122"/>
                          <a:cs typeface="Arial" pitchFamily="34" charset="0"/>
                        </a:rPr>
                        <a:t>There are no active faults within 5km of the site, and there is seismic activity at moderate intensity level but without strong earthquake activity.</a:t>
                      </a:r>
                    </a:p>
                  </a:txBody>
                  <a:tcPr/>
                </a:tc>
              </a:tr>
              <a:tr h="377721">
                <a:tc gridSpan="3">
                  <a:txBody>
                    <a:bodyPr/>
                    <a:lstStyle/>
                    <a:p>
                      <a:pPr algn="ctr"/>
                      <a:r>
                        <a:rPr lang="en-US" altLang="zh-CN" sz="1600" b="1" dirty="0" smtClean="0">
                          <a:latin typeface="Arial" panose="020B0604020202020204" pitchFamily="34" charset="0"/>
                          <a:cs typeface="Arial" panose="020B0604020202020204" pitchFamily="34" charset="0"/>
                        </a:rPr>
                        <a:t>Seismic peak acceleration</a:t>
                      </a:r>
                      <a:endParaRPr lang="zh-CN" altLang="en-US" sz="1600" b="1" dirty="0">
                        <a:latin typeface="Arial" panose="020B0604020202020204" pitchFamily="34" charset="0"/>
                        <a:cs typeface="Arial" panose="020B0604020202020204" pitchFamily="34" charset="0"/>
                      </a:endParaRPr>
                    </a:p>
                  </a:txBody>
                  <a:tcPr/>
                </a:tc>
                <a:tc hMerge="1">
                  <a:txBody>
                    <a:bodyPr/>
                    <a:lstStyle/>
                    <a:p>
                      <a:endParaRPr lang="zh-CN" altLang="en-US" dirty="0"/>
                    </a:p>
                  </a:txBody>
                  <a:tcPr/>
                </a:tc>
                <a:tc hMerge="1">
                  <a:txBody>
                    <a:bodyPr/>
                    <a:lstStyle/>
                    <a:p>
                      <a:endParaRPr lang="zh-CN" altLang="en-US" dirty="0"/>
                    </a:p>
                  </a:txBody>
                  <a:tcPr/>
                </a:tc>
              </a:tr>
              <a:tr h="377721">
                <a:tc>
                  <a:txBody>
                    <a:bodyPr/>
                    <a:lstStyle/>
                    <a:p>
                      <a:pPr algn="ctr"/>
                      <a:r>
                        <a:rPr lang="en-US" altLang="zh-CN" sz="1600" dirty="0" smtClean="0"/>
                        <a:t>0.05g</a:t>
                      </a:r>
                      <a:endParaRPr lang="zh-CN" altLang="en-US" sz="1600" dirty="0"/>
                    </a:p>
                  </a:txBody>
                  <a:tcPr/>
                </a:tc>
                <a:tc>
                  <a:txBody>
                    <a:bodyPr/>
                    <a:lstStyle/>
                    <a:p>
                      <a:pPr algn="ctr"/>
                      <a:r>
                        <a:rPr lang="en-US" altLang="zh-CN" sz="1600" dirty="0" smtClean="0"/>
                        <a:t>0.05~0.10g</a:t>
                      </a:r>
                      <a:endParaRPr lang="zh-CN" altLang="en-US" sz="1600" dirty="0"/>
                    </a:p>
                  </a:txBody>
                  <a:tcPr/>
                </a:tc>
                <a:tc>
                  <a:txBody>
                    <a:bodyPr/>
                    <a:lstStyle/>
                    <a:p>
                      <a:pPr algn="ctr"/>
                      <a:r>
                        <a:rPr lang="en-US" altLang="zh-CN" sz="1600" dirty="0" smtClean="0"/>
                        <a:t>0.10~0.15g</a:t>
                      </a:r>
                      <a:endParaRPr lang="zh-CN" altLang="en-US" sz="1600" dirty="0"/>
                    </a:p>
                  </a:txBody>
                  <a:tcPr/>
                </a:tc>
              </a:tr>
              <a:tr h="377721">
                <a:tc gridSpan="3">
                  <a:txBody>
                    <a:bodyPr/>
                    <a:lstStyle/>
                    <a:p>
                      <a:pPr algn="ctr"/>
                      <a:r>
                        <a:rPr lang="en-US" altLang="zh-CN" sz="1600" b="1" dirty="0" smtClean="0">
                          <a:latin typeface="Arial" panose="020B0604020202020204" pitchFamily="34" charset="0"/>
                          <a:cs typeface="Arial" panose="020B0604020202020204" pitchFamily="34" charset="0"/>
                        </a:rPr>
                        <a:t>Basic </a:t>
                      </a:r>
                      <a:r>
                        <a:rPr lang="en-US" altLang="zh-CN" sz="1600" b="1" dirty="0" smtClean="0">
                          <a:latin typeface="Arial" panose="020B0604020202020204" pitchFamily="34" charset="0"/>
                          <a:cs typeface="Arial" panose="020B0604020202020204" pitchFamily="34" charset="0"/>
                        </a:rPr>
                        <a:t>seismic </a:t>
                      </a:r>
                      <a:r>
                        <a:rPr lang="en-US" altLang="zh-CN" sz="1600" b="1" dirty="0" smtClean="0">
                          <a:latin typeface="Arial" panose="020B0604020202020204" pitchFamily="34" charset="0"/>
                          <a:cs typeface="Arial" panose="020B0604020202020204" pitchFamily="34" charset="0"/>
                        </a:rPr>
                        <a:t>intensity </a:t>
                      </a:r>
                      <a:endParaRPr lang="zh-CN" altLang="en-US" sz="1600" b="1" dirty="0">
                        <a:latin typeface="Arial" panose="020B0604020202020204" pitchFamily="34" charset="0"/>
                        <a:cs typeface="Arial" panose="020B0604020202020204" pitchFamily="34" charset="0"/>
                      </a:endParaRPr>
                    </a:p>
                  </a:txBody>
                  <a:tcPr/>
                </a:tc>
                <a:tc hMerge="1">
                  <a:txBody>
                    <a:bodyPr/>
                    <a:lstStyle/>
                    <a:p>
                      <a:endParaRPr lang="zh-CN" altLang="en-US"/>
                    </a:p>
                  </a:txBody>
                  <a:tcPr/>
                </a:tc>
                <a:tc hMerge="1">
                  <a:txBody>
                    <a:bodyPr/>
                    <a:lstStyle/>
                    <a:p>
                      <a:endParaRPr lang="zh-CN" altLang="en-US"/>
                    </a:p>
                  </a:txBody>
                  <a:tcPr/>
                </a:tc>
              </a:tr>
              <a:tr h="353951">
                <a:tc>
                  <a:txBody>
                    <a:bodyPr/>
                    <a:lstStyle/>
                    <a:p>
                      <a:pPr algn="ctr"/>
                      <a:r>
                        <a:rPr lang="en-US" altLang="zh-CN" sz="1600" kern="1200" dirty="0" smtClean="0"/>
                        <a:t>&lt;VI</a:t>
                      </a:r>
                      <a:endParaRPr lang="zh-CN" altLang="en-US" sz="1600" dirty="0"/>
                    </a:p>
                  </a:txBody>
                  <a:tcPr/>
                </a:tc>
                <a:tc>
                  <a:txBody>
                    <a:bodyPr/>
                    <a:lstStyle/>
                    <a:p>
                      <a:pPr algn="ctr"/>
                      <a:r>
                        <a:rPr lang="en-US" altLang="zh-CN" sz="1600" dirty="0" smtClean="0"/>
                        <a:t>VI~VII</a:t>
                      </a:r>
                      <a:endParaRPr lang="zh-CN" altLang="en-US" sz="1600" dirty="0"/>
                    </a:p>
                  </a:txBody>
                  <a:tcPr/>
                </a:tc>
                <a:tc>
                  <a:txBody>
                    <a:bodyPr/>
                    <a:lstStyle/>
                    <a:p>
                      <a:pPr algn="ctr"/>
                      <a:r>
                        <a:rPr lang="en-US" altLang="zh-CN" sz="1600" dirty="0" smtClean="0"/>
                        <a:t>VII</a:t>
                      </a:r>
                      <a:endParaRPr lang="zh-CN" altLang="en-US" sz="1600" dirty="0"/>
                    </a:p>
                  </a:txBody>
                  <a:tcPr/>
                </a:tc>
              </a:tr>
            </a:tbl>
          </a:graphicData>
        </a:graphic>
      </p:graphicFrame>
    </p:spTree>
    <p:extLst>
      <p:ext uri="{BB962C8B-B14F-4D97-AF65-F5344CB8AC3E}">
        <p14:creationId xmlns:p14="http://schemas.microsoft.com/office/powerpoint/2010/main" val="923475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469568022"/>
              </p:ext>
            </p:extLst>
          </p:nvPr>
        </p:nvGraphicFramePr>
        <p:xfrm>
          <a:off x="0" y="0"/>
          <a:ext cx="9144000" cy="6858000"/>
        </p:xfrm>
        <a:graphic>
          <a:graphicData uri="http://schemas.openxmlformats.org/drawingml/2006/table">
            <a:tbl>
              <a:tblPr firstRow="1" bandRow="1">
                <a:tableStyleId>{5C22544A-7EE6-4342-B048-85BDC9FD1C3A}</a:tableStyleId>
              </a:tblPr>
              <a:tblGrid>
                <a:gridCol w="326242">
                  <a:extLst>
                    <a:ext uri="{9D8B030D-6E8A-4147-A177-3AD203B41FA5}">
                      <a16:colId xmlns:a16="http://schemas.microsoft.com/office/drawing/2014/main" xmlns="" val="20000"/>
                    </a:ext>
                  </a:extLst>
                </a:gridCol>
                <a:gridCol w="452211">
                  <a:extLst>
                    <a:ext uri="{9D8B030D-6E8A-4147-A177-3AD203B41FA5}">
                      <a16:colId xmlns:a16="http://schemas.microsoft.com/office/drawing/2014/main" xmlns="" val="20001"/>
                    </a:ext>
                  </a:extLst>
                </a:gridCol>
                <a:gridCol w="2763511">
                  <a:extLst>
                    <a:ext uri="{9D8B030D-6E8A-4147-A177-3AD203B41FA5}">
                      <a16:colId xmlns:a16="http://schemas.microsoft.com/office/drawing/2014/main" xmlns="" val="3384324540"/>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786992">
                <a:tc gridSpan="2">
                  <a:txBody>
                    <a:bodyPr/>
                    <a:lstStyle/>
                    <a:p>
                      <a:pPr algn="ctr"/>
                      <a:r>
                        <a:rPr lang="en-US" altLang="zh-CN" dirty="0" smtClean="0">
                          <a:latin typeface="Arial" pitchFamily="34" charset="0"/>
                          <a:ea typeface="黑体" pitchFamily="49" charset="-122"/>
                          <a:cs typeface="Arial" pitchFamily="34" charset="0"/>
                        </a:rPr>
                        <a:t>Item</a:t>
                      </a:r>
                      <a:endParaRPr lang="zh-CN" altLang="en-US" dirty="0">
                        <a:latin typeface="Arial" pitchFamily="34" charset="0"/>
                        <a:ea typeface="黑体" pitchFamily="49" charset="-122"/>
                        <a:cs typeface="Arial" pitchFamily="34" charset="0"/>
                      </a:endParaRPr>
                    </a:p>
                  </a:txBody>
                  <a:tcPr anchor="ctr"/>
                </a:tc>
                <a:tc hMerge="1">
                  <a:txBody>
                    <a:bodyPr/>
                    <a:lstStyle/>
                    <a:p>
                      <a:pPr algn="ctr"/>
                      <a:endParaRPr lang="zh-CN" altLang="en-US" dirty="0"/>
                    </a:p>
                  </a:txBody>
                  <a:tcPr anchor="ctr"/>
                </a:tc>
                <a:tc>
                  <a:txBody>
                    <a:bodyPr/>
                    <a:lstStyle/>
                    <a:p>
                      <a:pPr algn="ctr"/>
                      <a:r>
                        <a:rPr lang="en-US" altLang="zh-CN" dirty="0" err="1" smtClean="0">
                          <a:latin typeface="Arial" pitchFamily="34" charset="0"/>
                          <a:ea typeface="黑体" pitchFamily="49" charset="-122"/>
                          <a:cs typeface="Arial" pitchFamily="34" charset="0"/>
                        </a:rPr>
                        <a:t>Huangling</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Shen-Shan</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Funing</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0"/>
                  </a:ext>
                </a:extLst>
              </a:tr>
              <a:tr h="6071008">
                <a:tc>
                  <a:txBody>
                    <a:bodyPr/>
                    <a:lstStyle/>
                    <a:p>
                      <a:pPr algn="ctr"/>
                      <a:r>
                        <a:rPr lang="zh-CN" altLang="en-US" dirty="0" smtClean="0">
                          <a:latin typeface="Arial" pitchFamily="34" charset="0"/>
                          <a:ea typeface="黑体" pitchFamily="49" charset="-122"/>
                          <a:cs typeface="Arial" pitchFamily="34" charset="0"/>
                        </a:rPr>
                        <a:t> </a:t>
                      </a:r>
                      <a:r>
                        <a:rPr lang="en-US" altLang="zh-CN" dirty="0" smtClean="0">
                          <a:latin typeface="Arial" pitchFamily="34" charset="0"/>
                          <a:ea typeface="黑体" pitchFamily="49" charset="-122"/>
                          <a:cs typeface="Arial" pitchFamily="34" charset="0"/>
                        </a:rPr>
                        <a:t>Geological and topographical conditions</a:t>
                      </a:r>
                    </a:p>
                  </a:txBody>
                  <a:tcPr vert="vert270" anchor="ctr">
                    <a:solidFill>
                      <a:schemeClr val="tx2">
                        <a:lumMod val="20000"/>
                        <a:lumOff val="80000"/>
                      </a:schemeClr>
                    </a:solidFill>
                  </a:tcPr>
                </a:tc>
                <a:tc>
                  <a:txBody>
                    <a:bodyPr/>
                    <a:lstStyle/>
                    <a:p>
                      <a:pPr algn="ctr"/>
                      <a:r>
                        <a:rPr lang="en-US" altLang="zh-CN" dirty="0" smtClean="0">
                          <a:latin typeface="Arial" pitchFamily="34" charset="0"/>
                          <a:ea typeface="黑体" pitchFamily="49" charset="-122"/>
                          <a:cs typeface="Arial" pitchFamily="34" charset="0"/>
                        </a:rPr>
                        <a:t>Geological structure</a:t>
                      </a:r>
                      <a:endParaRPr lang="zh-CN" altLang="en-US" dirty="0">
                        <a:latin typeface="Arial" pitchFamily="34" charset="0"/>
                        <a:ea typeface="黑体" pitchFamily="49" charset="-122"/>
                        <a:cs typeface="Arial" pitchFamily="34" charset="0"/>
                      </a:endParaRPr>
                    </a:p>
                  </a:txBody>
                  <a:tcPr vert="vert27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dirty="0" smtClean="0">
                          <a:latin typeface="Arial" panose="020B0604020202020204" pitchFamily="34" charset="0"/>
                          <a:ea typeface="微软雅黑" panose="020B0503020204020204" pitchFamily="34" charset="-122"/>
                          <a:cs typeface="Arial" panose="020B0604020202020204" pitchFamily="34" charset="0"/>
                        </a:rPr>
                        <a:t>The geological structure is simple within the selected site area.</a:t>
                      </a:r>
                      <a:endParaRPr lang="zh-CN" altLang="en-US" sz="1800" kern="1200" dirty="0">
                        <a:solidFill>
                          <a:schemeClr val="dk1"/>
                        </a:solidFill>
                        <a:latin typeface="Arial" pitchFamily="34" charset="0"/>
                        <a:ea typeface="黑体" pitchFamily="49" charset="-122"/>
                        <a:cs typeface="Arial" pitchFamily="34" charset="0"/>
                      </a:endParaRPr>
                    </a:p>
                  </a:txBody>
                  <a:tcPr anchor="ctr"/>
                </a:tc>
                <a:tc>
                  <a:txBody>
                    <a:bodyPr/>
                    <a:lstStyle/>
                    <a:p>
                      <a:pPr algn="l"/>
                      <a:endParaRPr lang="en-US" altLang="zh-CN" sz="1800" kern="1200" dirty="0" smtClean="0">
                        <a:solidFill>
                          <a:srgbClr val="FF0000"/>
                        </a:solidFill>
                        <a:latin typeface="Arial" panose="020B0604020202020204" pitchFamily="34" charset="0"/>
                        <a:ea typeface="+mn-ea"/>
                        <a:cs typeface="Arial" panose="020B0604020202020204" pitchFamily="34" charset="0"/>
                      </a:endParaRPr>
                    </a:p>
                    <a:p>
                      <a:pPr algn="l"/>
                      <a:endParaRPr lang="en-US" altLang="zh-CN" sz="1800" kern="1200" dirty="0" smtClean="0">
                        <a:solidFill>
                          <a:srgbClr val="FF0000"/>
                        </a:solidFill>
                        <a:latin typeface="Arial" panose="020B0604020202020204" pitchFamily="34" charset="0"/>
                        <a:ea typeface="+mn-ea"/>
                        <a:cs typeface="Arial" panose="020B0604020202020204" pitchFamily="34" charset="0"/>
                      </a:endParaRPr>
                    </a:p>
                    <a:p>
                      <a:pPr algn="l"/>
                      <a:endParaRPr lang="en-US" altLang="zh-CN" sz="1800" kern="1200" dirty="0" smtClean="0">
                        <a:solidFill>
                          <a:srgbClr val="FF0000"/>
                        </a:solidFill>
                        <a:latin typeface="Arial" panose="020B0604020202020204" pitchFamily="34" charset="0"/>
                        <a:ea typeface="+mn-ea"/>
                        <a:cs typeface="Arial" panose="020B0604020202020204" pitchFamily="34" charset="0"/>
                      </a:endParaRPr>
                    </a:p>
                    <a:p>
                      <a:pPr algn="l"/>
                      <a:endParaRPr lang="en-US" altLang="zh-CN" sz="1800" kern="1200" dirty="0" smtClean="0">
                        <a:solidFill>
                          <a:srgbClr val="FF0000"/>
                        </a:solidFill>
                        <a:latin typeface="Arial" panose="020B0604020202020204" pitchFamily="34" charset="0"/>
                        <a:ea typeface="+mn-ea"/>
                        <a:cs typeface="Arial" panose="020B0604020202020204" pitchFamily="34" charset="0"/>
                      </a:endParaRPr>
                    </a:p>
                    <a:p>
                      <a:pPr algn="l"/>
                      <a:endParaRPr lang="en-US" altLang="zh-CN" sz="1800" kern="1200" dirty="0" smtClean="0">
                        <a:solidFill>
                          <a:srgbClr val="FF0000"/>
                        </a:solidFill>
                        <a:latin typeface="Arial" panose="020B0604020202020204" pitchFamily="34" charset="0"/>
                        <a:ea typeface="+mn-ea"/>
                        <a:cs typeface="Arial" panose="020B0604020202020204" pitchFamily="34" charset="0"/>
                      </a:endParaRPr>
                    </a:p>
                    <a:p>
                      <a:pPr algn="l"/>
                      <a:endParaRPr lang="en-US" altLang="zh-CN" sz="1800" kern="1200" dirty="0" smtClean="0">
                        <a:solidFill>
                          <a:srgbClr val="FF0000"/>
                        </a:solidFill>
                        <a:latin typeface="Arial" panose="020B0604020202020204" pitchFamily="34" charset="0"/>
                        <a:ea typeface="+mn-ea"/>
                        <a:cs typeface="Arial" panose="020B0604020202020204" pitchFamily="34" charset="0"/>
                      </a:endParaRPr>
                    </a:p>
                    <a:p>
                      <a:pPr algn="l"/>
                      <a:endParaRPr lang="en-US" altLang="zh-CN" sz="1800" kern="1200" dirty="0" smtClean="0">
                        <a:solidFill>
                          <a:srgbClr val="FF0000"/>
                        </a:solidFill>
                        <a:latin typeface="Arial" panose="020B0604020202020204" pitchFamily="34" charset="0"/>
                        <a:ea typeface="+mn-ea"/>
                        <a:cs typeface="Arial" panose="020B0604020202020204" pitchFamily="34" charset="0"/>
                      </a:endParaRPr>
                    </a:p>
                    <a:p>
                      <a:pPr algn="l"/>
                      <a:endParaRPr lang="en-US" altLang="zh-CN" sz="1800" kern="1200" dirty="0" smtClean="0">
                        <a:solidFill>
                          <a:srgbClr val="FF0000"/>
                        </a:solidFill>
                        <a:latin typeface="Arial" panose="020B0604020202020204" pitchFamily="34" charset="0"/>
                        <a:ea typeface="+mn-ea"/>
                        <a:cs typeface="Arial" panose="020B0604020202020204" pitchFamily="34" charset="0"/>
                      </a:endParaRPr>
                    </a:p>
                    <a:p>
                      <a:pPr algn="l"/>
                      <a:endParaRPr lang="en-US" altLang="zh-CN" sz="1800" kern="1200" dirty="0" smtClean="0">
                        <a:solidFill>
                          <a:srgbClr val="FF0000"/>
                        </a:solidFill>
                        <a:latin typeface="Arial" panose="020B0604020202020204" pitchFamily="34" charset="0"/>
                        <a:ea typeface="+mn-ea"/>
                        <a:cs typeface="Arial" panose="020B0604020202020204" pitchFamily="34" charset="0"/>
                      </a:endParaRPr>
                    </a:p>
                    <a:p>
                      <a:pPr marL="0" algn="l" defTabSz="914400" rtl="0" eaLnBrk="1" latinLnBrk="0" hangingPunct="1"/>
                      <a:r>
                        <a:rPr lang="en-US" altLang="zh-CN" sz="1800" kern="1200" dirty="0" smtClean="0">
                          <a:solidFill>
                            <a:schemeClr val="dk1"/>
                          </a:solidFill>
                          <a:latin typeface="Arial" pitchFamily="34" charset="0"/>
                          <a:ea typeface="黑体" pitchFamily="49" charset="-122"/>
                          <a:cs typeface="Arial" pitchFamily="34" charset="0"/>
                        </a:rPr>
                        <a:t>The Mount </a:t>
                      </a:r>
                      <a:r>
                        <a:rPr lang="en-US" altLang="zh-CN" sz="1800" kern="1200" dirty="0" err="1" smtClean="0">
                          <a:solidFill>
                            <a:schemeClr val="dk1"/>
                          </a:solidFill>
                          <a:latin typeface="Arial" pitchFamily="34" charset="0"/>
                          <a:ea typeface="黑体" pitchFamily="49" charset="-122"/>
                          <a:cs typeface="Arial" pitchFamily="34" charset="0"/>
                        </a:rPr>
                        <a:t>Lianhua</a:t>
                      </a:r>
                      <a:r>
                        <a:rPr lang="en-US" altLang="zh-CN" sz="1800" kern="1200" dirty="0" smtClean="0">
                          <a:solidFill>
                            <a:schemeClr val="dk1"/>
                          </a:solidFill>
                          <a:latin typeface="Arial" pitchFamily="34" charset="0"/>
                          <a:ea typeface="黑体" pitchFamily="49" charset="-122"/>
                          <a:cs typeface="Arial" pitchFamily="34" charset="0"/>
                        </a:rPr>
                        <a:t> fault zone goes across the site from northeast to southwest. The fault zone is composed of multiple fractures. </a:t>
                      </a:r>
                      <a:endParaRPr lang="zh-CN" altLang="en-US" sz="1800" kern="1200" dirty="0">
                        <a:solidFill>
                          <a:schemeClr val="dk1"/>
                        </a:solidFill>
                        <a:latin typeface="Arial" pitchFamily="34" charset="0"/>
                        <a:ea typeface="黑体" pitchFamily="49" charset="-122"/>
                        <a:cs typeface="Arial" pitchFamily="34" charset="0"/>
                      </a:endParaRPr>
                    </a:p>
                  </a:txBody>
                  <a:tcPr anchor="ctr"/>
                </a:tc>
                <a:tc>
                  <a:txBody>
                    <a:bodyPr/>
                    <a:lstStyle/>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r>
                        <a:rPr lang="en-US" altLang="zh-CN" dirty="0" smtClean="0">
                          <a:latin typeface="Arial" pitchFamily="34" charset="0"/>
                          <a:ea typeface="黑体" pitchFamily="49" charset="-122"/>
                          <a:cs typeface="Arial" pitchFamily="34" charset="0"/>
                        </a:rPr>
                        <a:t>There is no large fault zones in the site area.</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4"/>
                  </a:ext>
                </a:extLst>
              </a:tr>
            </a:tbl>
          </a:graphicData>
        </a:graphic>
      </p:graphicFrame>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940" y="1430156"/>
            <a:ext cx="2775521" cy="207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hlinkClick r:id="" action="ppaction://noaction"/>
          </p:cNvPr>
          <p:cNvPicPr>
            <a:picLocks noChangeAspect="1" noChangeArrowheads="1"/>
          </p:cNvPicPr>
          <p:nvPr/>
        </p:nvPicPr>
        <p:blipFill>
          <a:blip r:embed="rId4" cstate="print"/>
          <a:srcRect/>
          <a:stretch>
            <a:fillRect/>
          </a:stretch>
        </p:blipFill>
        <p:spPr bwMode="auto">
          <a:xfrm>
            <a:off x="3579015" y="1191299"/>
            <a:ext cx="2686501" cy="2385278"/>
          </a:xfrm>
          <a:prstGeom prst="rect">
            <a:avLst/>
          </a:prstGeom>
          <a:noFill/>
          <a:ln w="9525">
            <a:noFill/>
            <a:miter lim="800000"/>
            <a:headEnd/>
            <a:tailEnd/>
          </a:ln>
          <a:effectLst/>
        </p:spPr>
      </p:pic>
      <p:pic>
        <p:nvPicPr>
          <p:cNvPr id="10" name="图片 9"/>
          <p:cNvPicPr/>
          <p:nvPr/>
        </p:nvPicPr>
        <p:blipFill rotWithShape="1">
          <a:blip r:embed="rId5" cstate="print">
            <a:extLst>
              <a:ext uri="{28A0092B-C50C-407E-A947-70E740481C1C}">
                <a14:useLocalDpi xmlns:a14="http://schemas.microsoft.com/office/drawing/2010/main" val="0"/>
              </a:ext>
            </a:extLst>
          </a:blip>
          <a:srcRect l="17095" t="41276" r="46327"/>
          <a:stretch/>
        </p:blipFill>
        <p:spPr bwMode="auto">
          <a:xfrm>
            <a:off x="887824" y="1344329"/>
            <a:ext cx="2691191" cy="24447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8106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 descr="标识带中英文副本"/>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l="37279" r="37279" b="50571"/>
          <a:stretch>
            <a:fillRect/>
          </a:stretch>
        </p:blipFill>
        <p:spPr bwMode="auto">
          <a:xfrm>
            <a:off x="714348" y="714356"/>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8" name="Rectangle 3"/>
          <p:cNvSpPr>
            <a:spLocks noChangeArrowheads="1"/>
          </p:cNvSpPr>
          <p:nvPr/>
        </p:nvSpPr>
        <p:spPr bwMode="auto">
          <a:xfrm>
            <a:off x="341530" y="272401"/>
            <a:ext cx="85059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800" b="1" dirty="0">
                <a:solidFill>
                  <a:srgbClr val="CA3202"/>
                </a:solidFill>
              </a:rPr>
              <a:t> </a:t>
            </a:r>
            <a:r>
              <a:rPr kumimoji="1" lang="en-US" altLang="zh-CN" sz="2800" b="1" dirty="0" smtClean="0">
                <a:solidFill>
                  <a:srgbClr val="CA3202"/>
                </a:solidFill>
              </a:rPr>
              <a:t>CONTENTS</a:t>
            </a:r>
            <a:endParaRPr kumimoji="1" lang="zh-CN" altLang="en-US" sz="2400" b="1" dirty="0">
              <a:solidFill>
                <a:schemeClr val="accent1"/>
              </a:solidFill>
              <a:latin typeface="黑体" pitchFamily="49" charset="-122"/>
              <a:ea typeface="黑体" pitchFamily="49" charset="-122"/>
            </a:endParaRPr>
          </a:p>
        </p:txBody>
      </p:sp>
      <p:graphicFrame>
        <p:nvGraphicFramePr>
          <p:cNvPr id="23" name="图示 22"/>
          <p:cNvGraphicFramePr/>
          <p:nvPr>
            <p:extLst>
              <p:ext uri="{D42A27DB-BD31-4B8C-83A1-F6EECF244321}">
                <p14:modId xmlns:p14="http://schemas.microsoft.com/office/powerpoint/2010/main" val="1640619002"/>
              </p:ext>
            </p:extLst>
          </p:nvPr>
        </p:nvGraphicFramePr>
        <p:xfrm>
          <a:off x="1241630" y="1223755"/>
          <a:ext cx="6705745" cy="48974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内容占位符 2" descr="Rectangle: Click to edit Master text styles&#10;Second level&#10;Third level&#10;Fourth level&#10;Fifth level"/>
          <p:cNvSpPr txBox="1">
            <a:spLocks/>
          </p:cNvSpPr>
          <p:nvPr/>
        </p:nvSpPr>
        <p:spPr bwMode="auto">
          <a:xfrm>
            <a:off x="1547664" y="1727810"/>
            <a:ext cx="515434" cy="405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itchFamily="34" charset="0"/>
                <a:ea typeface="黑体" pitchFamily="49" charset="-122"/>
              </a:defRPr>
            </a:lvl1pPr>
            <a:lvl2pPr>
              <a:defRPr kumimoji="1" sz="1600" b="1">
                <a:solidFill>
                  <a:srgbClr val="05050B"/>
                </a:solidFill>
                <a:latin typeface="Tahoma" pitchFamily="34" charset="0"/>
                <a:ea typeface="黑体" pitchFamily="49" charset="-122"/>
              </a:defRPr>
            </a:lvl2pPr>
            <a:lvl3pPr>
              <a:defRPr kumimoji="1" sz="1400" b="1">
                <a:solidFill>
                  <a:srgbClr val="05050B"/>
                </a:solidFill>
                <a:latin typeface="Tahoma" pitchFamily="34" charset="0"/>
                <a:ea typeface="黑体" pitchFamily="49" charset="-122"/>
              </a:defRPr>
            </a:lvl3pPr>
            <a:lvl4pPr>
              <a:defRPr kumimoji="1" sz="1200" b="1">
                <a:solidFill>
                  <a:srgbClr val="05050B"/>
                </a:solidFill>
                <a:latin typeface="Tahoma" pitchFamily="34" charset="0"/>
                <a:ea typeface="黑体" pitchFamily="49" charset="-122"/>
              </a:defRPr>
            </a:lvl4pPr>
            <a:lvl5pPr>
              <a:defRPr kumimoji="1" sz="1000" b="1">
                <a:solidFill>
                  <a:srgbClr val="05050B"/>
                </a:solidFill>
                <a:latin typeface="Tahoma" pitchFamily="34" charset="0"/>
                <a:ea typeface="黑体" pitchFamily="49" charset="-122"/>
              </a:defRPr>
            </a:lvl5pPr>
            <a:lvl6pPr eaLnBrk="0" hangingPunct="0">
              <a:defRPr kumimoji="1" sz="1000" b="1">
                <a:solidFill>
                  <a:srgbClr val="05050B"/>
                </a:solidFill>
                <a:latin typeface="Tahoma" pitchFamily="34" charset="0"/>
                <a:ea typeface="黑体" pitchFamily="49" charset="-122"/>
              </a:defRPr>
            </a:lvl6pPr>
            <a:lvl7pPr eaLnBrk="0" hangingPunct="0">
              <a:defRPr kumimoji="1" sz="1000" b="1">
                <a:solidFill>
                  <a:srgbClr val="05050B"/>
                </a:solidFill>
                <a:latin typeface="Tahoma" pitchFamily="34" charset="0"/>
                <a:ea typeface="黑体" pitchFamily="49" charset="-122"/>
              </a:defRPr>
            </a:lvl7pPr>
            <a:lvl8pPr eaLnBrk="0" hangingPunct="0">
              <a:defRPr kumimoji="1" sz="1000" b="1">
                <a:solidFill>
                  <a:srgbClr val="05050B"/>
                </a:solidFill>
                <a:latin typeface="Tahoma" pitchFamily="34" charset="0"/>
                <a:ea typeface="黑体" pitchFamily="49" charset="-122"/>
              </a:defRPr>
            </a:lvl8pPr>
            <a:lvl9pPr eaLnBrk="0" hangingPunct="0">
              <a:defRPr kumimoji="1" sz="1000" b="1">
                <a:solidFill>
                  <a:srgbClr val="05050B"/>
                </a:solidFill>
                <a:latin typeface="Tahoma" pitchFamily="34" charset="0"/>
                <a:ea typeface="黑体" pitchFamily="49" charset="-122"/>
              </a:defRPr>
            </a:lvl9pPr>
          </a:lstStyle>
          <a:p>
            <a:pPr marL="0" marR="0" lvl="0" indent="0" algn="ctr" defTabSz="914400" eaLnBrk="0" fontAlgn="base" latinLnBrk="0" hangingPunct="0">
              <a:lnSpc>
                <a:spcPct val="100000"/>
              </a:lnSpc>
              <a:spcBef>
                <a:spcPct val="0"/>
              </a:spcBef>
              <a:spcAft>
                <a:spcPct val="0"/>
              </a:spcAft>
              <a:buClr>
                <a:srgbClr val="6F89F7"/>
              </a:buClr>
              <a:buSzPct val="110000"/>
              <a:buFont typeface="Wingdings" pitchFamily="2" charset="2"/>
              <a:buNone/>
              <a:tabLst/>
              <a:defRPr/>
            </a:pPr>
            <a:r>
              <a:rPr kumimoji="1" lang="en-US" altLang="zh-CN" sz="2000" b="0" i="0" u="none" strike="noStrike" kern="0" cap="none" spc="0" normalizeH="0" baseline="0" noProof="0" dirty="0" smtClean="0">
                <a:ln>
                  <a:noFill/>
                </a:ln>
                <a:solidFill>
                  <a:srgbClr val="40458C"/>
                </a:solidFill>
                <a:effectLst/>
                <a:uLnTx/>
                <a:uFillTx/>
                <a:latin typeface="Tahoma" pitchFamily="34" charset="0"/>
                <a:ea typeface="黑体" pitchFamily="49" charset="-122"/>
              </a:rPr>
              <a:t>1</a:t>
            </a:r>
            <a:endParaRPr kumimoji="1" lang="zh-CN" altLang="en-US" sz="2000" b="0" i="0" u="none" strike="noStrike" kern="0" cap="none" spc="0" normalizeH="0" baseline="0" noProof="0" dirty="0" smtClean="0">
              <a:ln>
                <a:noFill/>
              </a:ln>
              <a:solidFill>
                <a:srgbClr val="40458C"/>
              </a:solidFill>
              <a:effectLst/>
              <a:uLnTx/>
              <a:uFillTx/>
              <a:latin typeface="Tahoma" pitchFamily="34" charset="0"/>
              <a:ea typeface="黑体" pitchFamily="49" charset="-122"/>
            </a:endParaRPr>
          </a:p>
        </p:txBody>
      </p:sp>
      <p:sp>
        <p:nvSpPr>
          <p:cNvPr id="25" name="内容占位符 2" descr="Rectangle: Click to edit Master text styles&#10;Second level&#10;Third level&#10;Fourth level&#10;Fifth level"/>
          <p:cNvSpPr txBox="1">
            <a:spLocks/>
          </p:cNvSpPr>
          <p:nvPr/>
        </p:nvSpPr>
        <p:spPr bwMode="auto">
          <a:xfrm>
            <a:off x="2018322" y="2924327"/>
            <a:ext cx="445653" cy="43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itchFamily="34" charset="0"/>
                <a:ea typeface="黑体" pitchFamily="49" charset="-122"/>
              </a:defRPr>
            </a:lvl1pPr>
            <a:lvl2pPr>
              <a:defRPr kumimoji="1" sz="1600" b="1">
                <a:solidFill>
                  <a:srgbClr val="05050B"/>
                </a:solidFill>
                <a:latin typeface="Tahoma" pitchFamily="34" charset="0"/>
                <a:ea typeface="黑体" pitchFamily="49" charset="-122"/>
              </a:defRPr>
            </a:lvl2pPr>
            <a:lvl3pPr>
              <a:defRPr kumimoji="1" sz="1400" b="1">
                <a:solidFill>
                  <a:srgbClr val="05050B"/>
                </a:solidFill>
                <a:latin typeface="Tahoma" pitchFamily="34" charset="0"/>
                <a:ea typeface="黑体" pitchFamily="49" charset="-122"/>
              </a:defRPr>
            </a:lvl3pPr>
            <a:lvl4pPr>
              <a:defRPr kumimoji="1" sz="1200" b="1">
                <a:solidFill>
                  <a:srgbClr val="05050B"/>
                </a:solidFill>
                <a:latin typeface="Tahoma" pitchFamily="34" charset="0"/>
                <a:ea typeface="黑体" pitchFamily="49" charset="-122"/>
              </a:defRPr>
            </a:lvl4pPr>
            <a:lvl5pPr>
              <a:defRPr kumimoji="1" sz="1000" b="1">
                <a:solidFill>
                  <a:srgbClr val="05050B"/>
                </a:solidFill>
                <a:latin typeface="Tahoma" pitchFamily="34" charset="0"/>
                <a:ea typeface="黑体" pitchFamily="49" charset="-122"/>
              </a:defRPr>
            </a:lvl5pPr>
            <a:lvl6pPr eaLnBrk="0" hangingPunct="0">
              <a:defRPr kumimoji="1" sz="1000" b="1">
                <a:solidFill>
                  <a:srgbClr val="05050B"/>
                </a:solidFill>
                <a:latin typeface="Tahoma" pitchFamily="34" charset="0"/>
                <a:ea typeface="黑体" pitchFamily="49" charset="-122"/>
              </a:defRPr>
            </a:lvl6pPr>
            <a:lvl7pPr eaLnBrk="0" hangingPunct="0">
              <a:defRPr kumimoji="1" sz="1000" b="1">
                <a:solidFill>
                  <a:srgbClr val="05050B"/>
                </a:solidFill>
                <a:latin typeface="Tahoma" pitchFamily="34" charset="0"/>
                <a:ea typeface="黑体" pitchFamily="49" charset="-122"/>
              </a:defRPr>
            </a:lvl7pPr>
            <a:lvl8pPr eaLnBrk="0" hangingPunct="0">
              <a:defRPr kumimoji="1" sz="1000" b="1">
                <a:solidFill>
                  <a:srgbClr val="05050B"/>
                </a:solidFill>
                <a:latin typeface="Tahoma" pitchFamily="34" charset="0"/>
                <a:ea typeface="黑体" pitchFamily="49" charset="-122"/>
              </a:defRPr>
            </a:lvl8pPr>
            <a:lvl9pPr eaLnBrk="0" hangingPunct="0">
              <a:defRPr kumimoji="1" sz="1000" b="1">
                <a:solidFill>
                  <a:srgbClr val="05050B"/>
                </a:solidFill>
                <a:latin typeface="Tahoma" pitchFamily="34" charset="0"/>
                <a:ea typeface="黑体" pitchFamily="49" charset="-122"/>
              </a:defRPr>
            </a:lvl9pPr>
          </a:lstStyle>
          <a:p>
            <a:pPr marL="0" marR="0" lvl="0" indent="0" algn="ctr" defTabSz="914400" eaLnBrk="0" fontAlgn="base" latinLnBrk="0" hangingPunct="0">
              <a:lnSpc>
                <a:spcPct val="100000"/>
              </a:lnSpc>
              <a:spcBef>
                <a:spcPct val="0"/>
              </a:spcBef>
              <a:spcAft>
                <a:spcPct val="0"/>
              </a:spcAft>
              <a:buClr>
                <a:srgbClr val="6F89F7"/>
              </a:buClr>
              <a:buSzPct val="110000"/>
              <a:buFont typeface="Wingdings" pitchFamily="2" charset="2"/>
              <a:buNone/>
              <a:tabLst/>
              <a:defRPr/>
            </a:pPr>
            <a:r>
              <a:rPr kumimoji="1" lang="en-US" altLang="zh-CN" sz="2000" b="0" i="0" u="none" strike="noStrike" kern="0" cap="none" spc="0" normalizeH="0" baseline="0" noProof="0" dirty="0" smtClean="0">
                <a:ln>
                  <a:noFill/>
                </a:ln>
                <a:solidFill>
                  <a:srgbClr val="40458C"/>
                </a:solidFill>
                <a:effectLst/>
                <a:uLnTx/>
                <a:uFillTx/>
                <a:latin typeface="Tahoma" pitchFamily="34" charset="0"/>
                <a:ea typeface="黑体" pitchFamily="49" charset="-122"/>
              </a:rPr>
              <a:t>2</a:t>
            </a:r>
            <a:endParaRPr kumimoji="1" lang="zh-CN" altLang="en-US" sz="2000" b="0" i="0" u="none" strike="noStrike" kern="0" cap="none" spc="0" normalizeH="0" baseline="0" noProof="0" dirty="0" smtClean="0">
              <a:ln>
                <a:noFill/>
              </a:ln>
              <a:solidFill>
                <a:srgbClr val="40458C"/>
              </a:solidFill>
              <a:effectLst/>
              <a:uLnTx/>
              <a:uFillTx/>
              <a:latin typeface="Tahoma" pitchFamily="34" charset="0"/>
              <a:ea typeface="黑体" pitchFamily="49" charset="-122"/>
            </a:endParaRPr>
          </a:p>
        </p:txBody>
      </p:sp>
      <p:sp>
        <p:nvSpPr>
          <p:cNvPr id="26" name="内容占位符 2" descr="Rectangle: Click to edit Master text styles&#10;Second level&#10;Third level&#10;Fourth level&#10;Fifth level"/>
          <p:cNvSpPr txBox="1">
            <a:spLocks/>
          </p:cNvSpPr>
          <p:nvPr/>
        </p:nvSpPr>
        <p:spPr bwMode="auto">
          <a:xfrm>
            <a:off x="2053905" y="4059069"/>
            <a:ext cx="429863" cy="45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itchFamily="34" charset="0"/>
                <a:ea typeface="黑体" pitchFamily="49" charset="-122"/>
              </a:defRPr>
            </a:lvl1pPr>
            <a:lvl2pPr>
              <a:defRPr kumimoji="1" sz="1600" b="1">
                <a:solidFill>
                  <a:srgbClr val="05050B"/>
                </a:solidFill>
                <a:latin typeface="Tahoma" pitchFamily="34" charset="0"/>
                <a:ea typeface="黑体" pitchFamily="49" charset="-122"/>
              </a:defRPr>
            </a:lvl2pPr>
            <a:lvl3pPr>
              <a:defRPr kumimoji="1" sz="1400" b="1">
                <a:solidFill>
                  <a:srgbClr val="05050B"/>
                </a:solidFill>
                <a:latin typeface="Tahoma" pitchFamily="34" charset="0"/>
                <a:ea typeface="黑体" pitchFamily="49" charset="-122"/>
              </a:defRPr>
            </a:lvl3pPr>
            <a:lvl4pPr>
              <a:defRPr kumimoji="1" sz="1200" b="1">
                <a:solidFill>
                  <a:srgbClr val="05050B"/>
                </a:solidFill>
                <a:latin typeface="Tahoma" pitchFamily="34" charset="0"/>
                <a:ea typeface="黑体" pitchFamily="49" charset="-122"/>
              </a:defRPr>
            </a:lvl4pPr>
            <a:lvl5pPr>
              <a:defRPr kumimoji="1" sz="1000" b="1">
                <a:solidFill>
                  <a:srgbClr val="05050B"/>
                </a:solidFill>
                <a:latin typeface="Tahoma" pitchFamily="34" charset="0"/>
                <a:ea typeface="黑体" pitchFamily="49" charset="-122"/>
              </a:defRPr>
            </a:lvl5pPr>
            <a:lvl6pPr eaLnBrk="0" hangingPunct="0">
              <a:defRPr kumimoji="1" sz="1000" b="1">
                <a:solidFill>
                  <a:srgbClr val="05050B"/>
                </a:solidFill>
                <a:latin typeface="Tahoma" pitchFamily="34" charset="0"/>
                <a:ea typeface="黑体" pitchFamily="49" charset="-122"/>
              </a:defRPr>
            </a:lvl6pPr>
            <a:lvl7pPr eaLnBrk="0" hangingPunct="0">
              <a:defRPr kumimoji="1" sz="1000" b="1">
                <a:solidFill>
                  <a:srgbClr val="05050B"/>
                </a:solidFill>
                <a:latin typeface="Tahoma" pitchFamily="34" charset="0"/>
                <a:ea typeface="黑体" pitchFamily="49" charset="-122"/>
              </a:defRPr>
            </a:lvl7pPr>
            <a:lvl8pPr eaLnBrk="0" hangingPunct="0">
              <a:defRPr kumimoji="1" sz="1000" b="1">
                <a:solidFill>
                  <a:srgbClr val="05050B"/>
                </a:solidFill>
                <a:latin typeface="Tahoma" pitchFamily="34" charset="0"/>
                <a:ea typeface="黑体" pitchFamily="49" charset="-122"/>
              </a:defRPr>
            </a:lvl8pPr>
            <a:lvl9pPr eaLnBrk="0" hangingPunct="0">
              <a:defRPr kumimoji="1" sz="1000" b="1">
                <a:solidFill>
                  <a:srgbClr val="05050B"/>
                </a:solidFill>
                <a:latin typeface="Tahoma" pitchFamily="34" charset="0"/>
                <a:ea typeface="黑体" pitchFamily="49" charset="-122"/>
              </a:defRPr>
            </a:lvl9pPr>
          </a:lstStyle>
          <a:p>
            <a:pPr marL="0" marR="0" lvl="0" indent="0" algn="ctr" defTabSz="914400" eaLnBrk="0" fontAlgn="base" latinLnBrk="0" hangingPunct="0">
              <a:lnSpc>
                <a:spcPct val="100000"/>
              </a:lnSpc>
              <a:spcBef>
                <a:spcPct val="0"/>
              </a:spcBef>
              <a:spcAft>
                <a:spcPct val="0"/>
              </a:spcAft>
              <a:buClr>
                <a:srgbClr val="6F89F7"/>
              </a:buClr>
              <a:buSzPct val="110000"/>
              <a:buFont typeface="Wingdings" pitchFamily="2" charset="2"/>
              <a:buNone/>
              <a:tabLst/>
              <a:defRPr/>
            </a:pPr>
            <a:r>
              <a:rPr kumimoji="1" lang="en-US" altLang="zh-CN" sz="2000" b="0" i="0" u="none" strike="noStrike" kern="0" cap="none" spc="0" normalizeH="0" baseline="0" noProof="0" dirty="0" smtClean="0">
                <a:ln>
                  <a:noFill/>
                </a:ln>
                <a:solidFill>
                  <a:srgbClr val="40458C"/>
                </a:solidFill>
                <a:effectLst/>
                <a:uLnTx/>
                <a:uFillTx/>
                <a:latin typeface="Tahoma" pitchFamily="34" charset="0"/>
                <a:ea typeface="黑体" pitchFamily="49" charset="-122"/>
              </a:rPr>
              <a:t>3</a:t>
            </a:r>
            <a:endParaRPr kumimoji="1" lang="zh-CN" altLang="en-US" sz="2000" b="0" i="0" u="none" strike="noStrike" kern="0" cap="none" spc="0" normalizeH="0" baseline="0" noProof="0" dirty="0" smtClean="0">
              <a:ln>
                <a:noFill/>
              </a:ln>
              <a:solidFill>
                <a:srgbClr val="40458C"/>
              </a:solidFill>
              <a:effectLst/>
              <a:uLnTx/>
              <a:uFillTx/>
              <a:latin typeface="Tahoma" pitchFamily="34" charset="0"/>
              <a:ea typeface="黑体" pitchFamily="49" charset="-122"/>
            </a:endParaRPr>
          </a:p>
        </p:txBody>
      </p:sp>
      <p:sp>
        <p:nvSpPr>
          <p:cNvPr id="12" name="矩形 11"/>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13" name="矩形 12"/>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1600" i="1" dirty="0"/>
          </a:p>
        </p:txBody>
      </p:sp>
      <p:pic>
        <p:nvPicPr>
          <p:cNvPr id="14" name="Picture 11" descr="标识带中英文副本"/>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1" name="内容占位符 2" descr="Rectangle: Click to edit Master text styles&#10;Second level&#10;Third level&#10;Fourth level&#10;Fifth level"/>
          <p:cNvSpPr txBox="1">
            <a:spLocks/>
          </p:cNvSpPr>
          <p:nvPr/>
        </p:nvSpPr>
        <p:spPr bwMode="auto">
          <a:xfrm>
            <a:off x="1547664" y="5157192"/>
            <a:ext cx="429863" cy="450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itchFamily="34" charset="0"/>
                <a:ea typeface="黑体" pitchFamily="49" charset="-122"/>
              </a:defRPr>
            </a:lvl1pPr>
            <a:lvl2pPr>
              <a:defRPr kumimoji="1" sz="1600" b="1">
                <a:solidFill>
                  <a:srgbClr val="05050B"/>
                </a:solidFill>
                <a:latin typeface="Tahoma" pitchFamily="34" charset="0"/>
                <a:ea typeface="黑体" pitchFamily="49" charset="-122"/>
              </a:defRPr>
            </a:lvl2pPr>
            <a:lvl3pPr>
              <a:defRPr kumimoji="1" sz="1400" b="1">
                <a:solidFill>
                  <a:srgbClr val="05050B"/>
                </a:solidFill>
                <a:latin typeface="Tahoma" pitchFamily="34" charset="0"/>
                <a:ea typeface="黑体" pitchFamily="49" charset="-122"/>
              </a:defRPr>
            </a:lvl3pPr>
            <a:lvl4pPr>
              <a:defRPr kumimoji="1" sz="1200" b="1">
                <a:solidFill>
                  <a:srgbClr val="05050B"/>
                </a:solidFill>
                <a:latin typeface="Tahoma" pitchFamily="34" charset="0"/>
                <a:ea typeface="黑体" pitchFamily="49" charset="-122"/>
              </a:defRPr>
            </a:lvl4pPr>
            <a:lvl5pPr>
              <a:defRPr kumimoji="1" sz="1000" b="1">
                <a:solidFill>
                  <a:srgbClr val="05050B"/>
                </a:solidFill>
                <a:latin typeface="Tahoma" pitchFamily="34" charset="0"/>
                <a:ea typeface="黑体" pitchFamily="49" charset="-122"/>
              </a:defRPr>
            </a:lvl5pPr>
            <a:lvl6pPr eaLnBrk="0" hangingPunct="0">
              <a:defRPr kumimoji="1" sz="1000" b="1">
                <a:solidFill>
                  <a:srgbClr val="05050B"/>
                </a:solidFill>
                <a:latin typeface="Tahoma" pitchFamily="34" charset="0"/>
                <a:ea typeface="黑体" pitchFamily="49" charset="-122"/>
              </a:defRPr>
            </a:lvl6pPr>
            <a:lvl7pPr eaLnBrk="0" hangingPunct="0">
              <a:defRPr kumimoji="1" sz="1000" b="1">
                <a:solidFill>
                  <a:srgbClr val="05050B"/>
                </a:solidFill>
                <a:latin typeface="Tahoma" pitchFamily="34" charset="0"/>
                <a:ea typeface="黑体" pitchFamily="49" charset="-122"/>
              </a:defRPr>
            </a:lvl7pPr>
            <a:lvl8pPr eaLnBrk="0" hangingPunct="0">
              <a:defRPr kumimoji="1" sz="1000" b="1">
                <a:solidFill>
                  <a:srgbClr val="05050B"/>
                </a:solidFill>
                <a:latin typeface="Tahoma" pitchFamily="34" charset="0"/>
                <a:ea typeface="黑体" pitchFamily="49" charset="-122"/>
              </a:defRPr>
            </a:lvl8pPr>
            <a:lvl9pPr eaLnBrk="0" hangingPunct="0">
              <a:defRPr kumimoji="1" sz="1000" b="1">
                <a:solidFill>
                  <a:srgbClr val="05050B"/>
                </a:solidFill>
                <a:latin typeface="Tahoma" pitchFamily="34" charset="0"/>
                <a:ea typeface="黑体" pitchFamily="49" charset="-122"/>
              </a:defRPr>
            </a:lvl9pPr>
          </a:lstStyle>
          <a:p>
            <a:pPr marL="0" marR="0" lvl="0" indent="0" algn="ctr" defTabSz="914400" eaLnBrk="0" fontAlgn="base" latinLnBrk="0" hangingPunct="0">
              <a:lnSpc>
                <a:spcPct val="100000"/>
              </a:lnSpc>
              <a:spcBef>
                <a:spcPct val="0"/>
              </a:spcBef>
              <a:spcAft>
                <a:spcPct val="0"/>
              </a:spcAft>
              <a:buClr>
                <a:srgbClr val="6F89F7"/>
              </a:buClr>
              <a:buSzPct val="110000"/>
              <a:buFont typeface="Wingdings" pitchFamily="2" charset="2"/>
              <a:buNone/>
              <a:tabLst/>
              <a:defRPr/>
            </a:pPr>
            <a:r>
              <a:rPr lang="en-US" altLang="zh-CN" sz="2000" b="0" kern="0" dirty="0">
                <a:solidFill>
                  <a:srgbClr val="40458C"/>
                </a:solidFill>
              </a:rPr>
              <a:t>4</a:t>
            </a:r>
            <a:endParaRPr kumimoji="1" lang="zh-CN" altLang="en-US" sz="2000" b="0" i="0" u="none" strike="noStrike" kern="0" cap="none" spc="0" normalizeH="0" baseline="0" noProof="0" dirty="0" smtClean="0">
              <a:ln>
                <a:noFill/>
              </a:ln>
              <a:solidFill>
                <a:srgbClr val="40458C"/>
              </a:solidFill>
              <a:effectLst/>
              <a:uLnTx/>
              <a:uFillTx/>
              <a:latin typeface="Tahoma" pitchFamily="34" charset="0"/>
              <a:ea typeface="黑体" pitchFamily="49" charset="-122"/>
            </a:endParaRPr>
          </a:p>
        </p:txBody>
      </p:sp>
    </p:spTree>
    <p:extLst>
      <p:ext uri="{BB962C8B-B14F-4D97-AF65-F5344CB8AC3E}">
        <p14:creationId xmlns:p14="http://schemas.microsoft.com/office/powerpoint/2010/main" val="2625728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0"/>
                                        <p:tgtEl>
                                          <p:spTgt spid="2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1000"/>
                                        <p:tgtEl>
                                          <p:spTgt spid="24"/>
                                        </p:tgtEl>
                                      </p:cBhvr>
                                    </p:animEffect>
                                  </p:childTnLst>
                                </p:cTn>
                              </p:par>
                              <p:par>
                                <p:cTn id="11" presetID="22" presetClass="entr" presetSubtype="1" fill="hold" grpId="0" nodeType="withEffect">
                                  <p:stCondLst>
                                    <p:cond delay="1500"/>
                                  </p:stCondLst>
                                  <p:childTnLst>
                                    <p:set>
                                      <p:cBhvr>
                                        <p:cTn id="12" dur="1" fill="hold">
                                          <p:stCondLst>
                                            <p:cond delay="0"/>
                                          </p:stCondLst>
                                        </p:cTn>
                                        <p:tgtEl>
                                          <p:spTgt spid="25"/>
                                        </p:tgtEl>
                                        <p:attrNameLst>
                                          <p:attrName>style.visibility</p:attrName>
                                        </p:attrNameLst>
                                      </p:cBhvr>
                                      <p:to>
                                        <p:strVal val="visible"/>
                                      </p:to>
                                    </p:set>
                                    <p:animEffect transition="in" filter="wipe(up)">
                                      <p:cBhvr>
                                        <p:cTn id="13" dur="1000"/>
                                        <p:tgtEl>
                                          <p:spTgt spid="25"/>
                                        </p:tgtEl>
                                      </p:cBhvr>
                                    </p:animEffect>
                                  </p:childTnLst>
                                </p:cTn>
                              </p:par>
                              <p:par>
                                <p:cTn id="14" presetID="22" presetClass="entr" presetSubtype="1" fill="hold" grpId="0" nodeType="withEffect">
                                  <p:stCondLst>
                                    <p:cond delay="250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1000"/>
                                        <p:tgtEl>
                                          <p:spTgt spid="26"/>
                                        </p:tgtEl>
                                      </p:cBhvr>
                                    </p:animEffect>
                                  </p:childTnLst>
                                </p:cTn>
                              </p:par>
                              <p:par>
                                <p:cTn id="17" presetID="22" presetClass="entr" presetSubtype="1" fill="hold" grpId="0" nodeType="withEffect">
                                  <p:stCondLst>
                                    <p:cond delay="350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24" grpId="0"/>
      <p:bldP spid="25" grpId="0"/>
      <p:bldP spid="2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837430699"/>
              </p:ext>
            </p:extLst>
          </p:nvPr>
        </p:nvGraphicFramePr>
        <p:xfrm>
          <a:off x="0" y="0"/>
          <a:ext cx="9144000" cy="6857999"/>
        </p:xfrm>
        <a:graphic>
          <a:graphicData uri="http://schemas.openxmlformats.org/drawingml/2006/table">
            <a:tbl>
              <a:tblPr firstRow="1" bandRow="1">
                <a:tableStyleId>{5C22544A-7EE6-4342-B048-85BDC9FD1C3A}</a:tableStyleId>
              </a:tblPr>
              <a:tblGrid>
                <a:gridCol w="326242">
                  <a:extLst>
                    <a:ext uri="{9D8B030D-6E8A-4147-A177-3AD203B41FA5}">
                      <a16:colId xmlns:a16="http://schemas.microsoft.com/office/drawing/2014/main" xmlns="" val="20000"/>
                    </a:ext>
                  </a:extLst>
                </a:gridCol>
                <a:gridCol w="452211">
                  <a:extLst>
                    <a:ext uri="{9D8B030D-6E8A-4147-A177-3AD203B41FA5}">
                      <a16:colId xmlns:a16="http://schemas.microsoft.com/office/drawing/2014/main" xmlns="" val="20001"/>
                    </a:ext>
                  </a:extLst>
                </a:gridCol>
                <a:gridCol w="2763511">
                  <a:extLst>
                    <a:ext uri="{9D8B030D-6E8A-4147-A177-3AD203B41FA5}">
                      <a16:colId xmlns:a16="http://schemas.microsoft.com/office/drawing/2014/main" xmlns="" val="3270994521"/>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739902">
                <a:tc gridSpan="2">
                  <a:txBody>
                    <a:bodyPr/>
                    <a:lstStyle/>
                    <a:p>
                      <a:pPr algn="ctr"/>
                      <a:r>
                        <a:rPr lang="en-US" altLang="zh-CN" dirty="0" smtClean="0">
                          <a:latin typeface="Arial" pitchFamily="34" charset="0"/>
                          <a:ea typeface="黑体" pitchFamily="49" charset="-122"/>
                          <a:cs typeface="Arial" pitchFamily="34" charset="0"/>
                        </a:rPr>
                        <a:t>Item</a:t>
                      </a:r>
                      <a:endParaRPr lang="zh-CN" altLang="en-US" dirty="0">
                        <a:latin typeface="Arial" pitchFamily="34" charset="0"/>
                        <a:ea typeface="黑体" pitchFamily="49" charset="-122"/>
                        <a:cs typeface="Arial" pitchFamily="34" charset="0"/>
                      </a:endParaRPr>
                    </a:p>
                  </a:txBody>
                  <a:tcPr anchor="ctr"/>
                </a:tc>
                <a:tc hMerge="1">
                  <a:txBody>
                    <a:bodyPr/>
                    <a:lstStyle/>
                    <a:p>
                      <a:pPr algn="ctr"/>
                      <a:endParaRPr lang="zh-CN" altLang="en-US" dirty="0"/>
                    </a:p>
                  </a:txBody>
                  <a:tcPr anchor="ctr"/>
                </a:tc>
                <a:tc>
                  <a:txBody>
                    <a:bodyPr/>
                    <a:lstStyle/>
                    <a:p>
                      <a:pPr algn="ctr"/>
                      <a:r>
                        <a:rPr lang="en-US" altLang="zh-CN" dirty="0" err="1" smtClean="0">
                          <a:latin typeface="Arial" pitchFamily="34" charset="0"/>
                          <a:ea typeface="黑体" pitchFamily="49" charset="-122"/>
                          <a:cs typeface="Arial" pitchFamily="34" charset="0"/>
                        </a:rPr>
                        <a:t>Huangling</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Shen-Shan</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Funing</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0"/>
                  </a:ext>
                </a:extLst>
              </a:tr>
              <a:tr h="6118097">
                <a:tc>
                  <a:txBody>
                    <a:bodyPr/>
                    <a:lstStyle/>
                    <a:p>
                      <a:pPr algn="ctr"/>
                      <a:r>
                        <a:rPr lang="en-US" altLang="zh-CN" dirty="0" smtClean="0">
                          <a:latin typeface="Arial" pitchFamily="34" charset="0"/>
                          <a:ea typeface="黑体" pitchFamily="49" charset="-122"/>
                          <a:cs typeface="Arial" pitchFamily="34" charset="0"/>
                        </a:rPr>
                        <a:t>Geological and topographical conditions</a:t>
                      </a:r>
                    </a:p>
                  </a:txBody>
                  <a:tcPr vert="vert270" anchor="c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dirty="0" smtClean="0">
                          <a:latin typeface="Arial" pitchFamily="34" charset="0"/>
                          <a:ea typeface="黑体" pitchFamily="49" charset="-122"/>
                          <a:cs typeface="Arial" pitchFamily="34" charset="0"/>
                        </a:rPr>
                        <a:t>Hydrogeology</a:t>
                      </a:r>
                    </a:p>
                  </a:txBody>
                  <a:tcPr vert="vert270" anchor="ctr"/>
                </a:tc>
                <a:tc>
                  <a:txBody>
                    <a:bodyPr/>
                    <a:lstStyle/>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p>
                      <a:pPr marL="0" algn="l" defTabSz="914400" rtl="0" eaLnBrk="1" latinLnBrk="0" hangingPunct="1"/>
                      <a:endParaRPr lang="en-US" altLang="zh-CN" sz="1800" kern="1200" dirty="0" smtClean="0">
                        <a:solidFill>
                          <a:schemeClr val="dk1"/>
                        </a:solidFill>
                        <a:latin typeface="Arial" pitchFamily="34" charset="0"/>
                        <a:ea typeface="黑体" pitchFamily="49" charset="-122"/>
                        <a:cs typeface="Arial" pitchFamily="34" charset="0"/>
                      </a:endParaRPr>
                    </a:p>
                  </a:txBody>
                  <a:tcPr anchor="ctr"/>
                </a:tc>
                <a:tc>
                  <a:txBody>
                    <a:bodyPr/>
                    <a:lstStyle/>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txBody>
                  <a:tcPr anchor="ctr"/>
                </a:tc>
                <a:tc>
                  <a:txBody>
                    <a:bodyPr/>
                    <a:lstStyle/>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p>
                      <a:pPr algn="l"/>
                      <a:endParaRPr lang="en-US" altLang="zh-CN" dirty="0" smtClean="0">
                        <a:solidFill>
                          <a:srgbClr val="FF0000"/>
                        </a:solidFill>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5"/>
                  </a:ext>
                </a:extLst>
              </a:tr>
            </a:tbl>
          </a:graphicData>
        </a:graphic>
      </p:graphicFrame>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269" y="802220"/>
            <a:ext cx="5074231" cy="3509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表格 2"/>
          <p:cNvGraphicFramePr>
            <a:graphicFrameLocks noGrp="1"/>
          </p:cNvGraphicFramePr>
          <p:nvPr>
            <p:extLst>
              <p:ext uri="{D42A27DB-BD31-4B8C-83A1-F6EECF244321}">
                <p14:modId xmlns:p14="http://schemas.microsoft.com/office/powerpoint/2010/main" val="22642434"/>
              </p:ext>
            </p:extLst>
          </p:nvPr>
        </p:nvGraphicFramePr>
        <p:xfrm>
          <a:off x="755575" y="4330329"/>
          <a:ext cx="8388426" cy="2527670"/>
        </p:xfrm>
        <a:graphic>
          <a:graphicData uri="http://schemas.openxmlformats.org/drawingml/2006/table">
            <a:tbl>
              <a:tblPr firstRow="1" bandRow="1">
                <a:tableStyleId>{BC89EF96-8CEA-46FF-86C4-4CE0E7609802}</a:tableStyleId>
              </a:tblPr>
              <a:tblGrid>
                <a:gridCol w="2796142"/>
                <a:gridCol w="2796142"/>
                <a:gridCol w="2796142"/>
              </a:tblGrid>
              <a:tr h="427212">
                <a:tc gridSpan="3">
                  <a:txBody>
                    <a:bodyPr/>
                    <a:lstStyle/>
                    <a:p>
                      <a:pPr algn="ctr"/>
                      <a:r>
                        <a:rPr lang="en-US" altLang="zh-CN" dirty="0" smtClean="0">
                          <a:latin typeface="Arial" panose="020B0604020202020204" pitchFamily="34" charset="0"/>
                          <a:cs typeface="Arial" panose="020B0604020202020204" pitchFamily="34" charset="0"/>
                        </a:rPr>
                        <a:t>Annual mean precipitation</a:t>
                      </a:r>
                    </a:p>
                  </a:txBody>
                  <a:tcPr/>
                </a:tc>
                <a:tc hMerge="1">
                  <a:txBody>
                    <a:bodyPr/>
                    <a:lstStyle/>
                    <a:p>
                      <a:endParaRPr lang="zh-CN" altLang="en-US" dirty="0"/>
                    </a:p>
                  </a:txBody>
                  <a:tcPr/>
                </a:tc>
                <a:tc hMerge="1">
                  <a:txBody>
                    <a:bodyPr/>
                    <a:lstStyle/>
                    <a:p>
                      <a:endParaRPr lang="zh-CN" altLang="en-US" dirty="0"/>
                    </a:p>
                  </a:txBody>
                  <a:tcPr/>
                </a:tc>
              </a:tr>
              <a:tr h="4272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dk1"/>
                          </a:solidFill>
                          <a:latin typeface="Arial" pitchFamily="34" charset="0"/>
                          <a:ea typeface="黑体" pitchFamily="49" charset="-122"/>
                          <a:cs typeface="Arial" pitchFamily="34" charset="0"/>
                        </a:rPr>
                        <a:t>577~709mm</a:t>
                      </a:r>
                      <a:endParaRPr lang="zh-CN" altLang="en-US" sz="1800" kern="1200" dirty="0">
                        <a:solidFill>
                          <a:schemeClr val="dk1"/>
                        </a:solidFill>
                        <a:latin typeface="Arial" pitchFamily="34" charset="0"/>
                        <a:ea typeface="黑体" pitchFamily="49" charset="-122"/>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dk1"/>
                          </a:solidFill>
                          <a:latin typeface="Arial" pitchFamily="34" charset="0"/>
                          <a:ea typeface="黑体" pitchFamily="49" charset="-122"/>
                          <a:cs typeface="Arial" pitchFamily="34" charset="0"/>
                        </a:rPr>
                        <a:t>2214mm</a:t>
                      </a:r>
                      <a:endParaRPr lang="zh-CN" altLang="en-US" sz="1800" kern="1200" dirty="0">
                        <a:solidFill>
                          <a:schemeClr val="dk1"/>
                        </a:solidFill>
                        <a:latin typeface="Arial" pitchFamily="34" charset="0"/>
                        <a:ea typeface="黑体" pitchFamily="49" charset="-122"/>
                        <a:cs typeface="Arial"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dk1"/>
                          </a:solidFill>
                          <a:latin typeface="Arial" pitchFamily="34" charset="0"/>
                          <a:ea typeface="黑体" pitchFamily="49" charset="-122"/>
                          <a:cs typeface="Arial" pitchFamily="34" charset="0"/>
                        </a:rPr>
                        <a:t>684mm</a:t>
                      </a:r>
                      <a:endParaRPr lang="zh-CN" altLang="en-US" sz="1800" kern="1200" dirty="0">
                        <a:solidFill>
                          <a:schemeClr val="dk1"/>
                        </a:solidFill>
                        <a:latin typeface="Arial" pitchFamily="34" charset="0"/>
                        <a:ea typeface="黑体" pitchFamily="49" charset="-122"/>
                        <a:cs typeface="Arial" pitchFamily="34" charset="0"/>
                      </a:endParaRPr>
                    </a:p>
                  </a:txBody>
                  <a:tcPr/>
                </a:tc>
              </a:tr>
              <a:tr h="427212">
                <a:tc gridSpan="3">
                  <a:txBody>
                    <a:bodyPr/>
                    <a:lstStyle/>
                    <a:p>
                      <a:pPr algn="ctr"/>
                      <a:r>
                        <a:rPr lang="en-US" altLang="zh-CN" b="1" dirty="0" smtClean="0">
                          <a:latin typeface="Arial" panose="020B0604020202020204" pitchFamily="34" charset="0"/>
                          <a:cs typeface="Arial" panose="020B0604020202020204" pitchFamily="34" charset="0"/>
                        </a:rPr>
                        <a:t>Rock mass perviousness</a:t>
                      </a:r>
                    </a:p>
                  </a:txBody>
                  <a:tcPr/>
                </a:tc>
                <a:tc hMerge="1">
                  <a:txBody>
                    <a:bodyPr/>
                    <a:lstStyle/>
                    <a:p>
                      <a:endParaRPr lang="zh-CN" altLang="en-US" dirty="0"/>
                    </a:p>
                  </a:txBody>
                  <a:tcPr/>
                </a:tc>
                <a:tc hMerge="1">
                  <a:txBody>
                    <a:bodyPr/>
                    <a:lstStyle/>
                    <a:p>
                      <a:endParaRPr lang="zh-CN" altLang="en-US" dirty="0"/>
                    </a:p>
                  </a:txBody>
                  <a:tcPr/>
                </a:tc>
              </a:tr>
              <a:tr h="1246034">
                <a:tc>
                  <a:txBody>
                    <a:bodyPr/>
                    <a:lstStyle/>
                    <a:p>
                      <a:r>
                        <a:rPr lang="en-US" altLang="zh-CN" sz="1600" kern="1200" dirty="0" smtClean="0">
                          <a:solidFill>
                            <a:schemeClr val="tx1"/>
                          </a:solidFill>
                          <a:latin typeface="Arial" pitchFamily="34" charset="0"/>
                          <a:ea typeface="黑体" pitchFamily="49" charset="-122"/>
                          <a:cs typeface="Arial" pitchFamily="34" charset="0"/>
                        </a:rPr>
                        <a:t>Most slightly weathering-fresh rock mass is mainly slightly pervious.</a:t>
                      </a:r>
                    </a:p>
                  </a:txBody>
                  <a:tcPr/>
                </a:tc>
                <a:tc>
                  <a:txBody>
                    <a:bodyPr/>
                    <a:lstStyle/>
                    <a:p>
                      <a:r>
                        <a:rPr lang="en-US" altLang="zh-CN" sz="1600" kern="1200" dirty="0" smtClean="0">
                          <a:solidFill>
                            <a:schemeClr val="tx1"/>
                          </a:solidFill>
                          <a:latin typeface="Arial" pitchFamily="34" charset="0"/>
                          <a:ea typeface="黑体" pitchFamily="49" charset="-122"/>
                          <a:cs typeface="Arial" pitchFamily="34" charset="0"/>
                        </a:rPr>
                        <a:t>Slightly weathering-fresh rock mass is mainly slightly pervious. The perviousness is controlled by fractures.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600" kern="1200" dirty="0" smtClean="0">
                          <a:solidFill>
                            <a:schemeClr val="tx1"/>
                          </a:solidFill>
                          <a:latin typeface="Arial" pitchFamily="34" charset="0"/>
                          <a:ea typeface="黑体" pitchFamily="49" charset="-122"/>
                          <a:cs typeface="Arial" pitchFamily="34" charset="0"/>
                        </a:rPr>
                        <a:t>Slightly weathering - fresh rock mass is mainly slightly pervious. The perviousness is controlled by fractures.</a:t>
                      </a:r>
                    </a:p>
                  </a:txBody>
                  <a:tcPr/>
                </a:tc>
              </a:tr>
            </a:tbl>
          </a:graphicData>
        </a:graphic>
      </p:graphicFrame>
    </p:spTree>
    <p:extLst>
      <p:ext uri="{BB962C8B-B14F-4D97-AF65-F5344CB8AC3E}">
        <p14:creationId xmlns:p14="http://schemas.microsoft.com/office/powerpoint/2010/main" val="3783054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heckerboard(across)">
                                      <p:cBhvr>
                                        <p:cTn id="7"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829380037"/>
              </p:ext>
            </p:extLst>
          </p:nvPr>
        </p:nvGraphicFramePr>
        <p:xfrm>
          <a:off x="0" y="0"/>
          <a:ext cx="9144000" cy="6858000"/>
        </p:xfrm>
        <a:graphic>
          <a:graphicData uri="http://schemas.openxmlformats.org/drawingml/2006/table">
            <a:tbl>
              <a:tblPr firstRow="1" bandRow="1">
                <a:tableStyleId>{5C22544A-7EE6-4342-B048-85BDC9FD1C3A}</a:tableStyleId>
              </a:tblPr>
              <a:tblGrid>
                <a:gridCol w="326242">
                  <a:extLst>
                    <a:ext uri="{9D8B030D-6E8A-4147-A177-3AD203B41FA5}">
                      <a16:colId xmlns:a16="http://schemas.microsoft.com/office/drawing/2014/main" xmlns="" val="20000"/>
                    </a:ext>
                  </a:extLst>
                </a:gridCol>
                <a:gridCol w="452211">
                  <a:extLst>
                    <a:ext uri="{9D8B030D-6E8A-4147-A177-3AD203B41FA5}">
                      <a16:colId xmlns:a16="http://schemas.microsoft.com/office/drawing/2014/main" xmlns="" val="20001"/>
                    </a:ext>
                  </a:extLst>
                </a:gridCol>
                <a:gridCol w="2763511">
                  <a:extLst>
                    <a:ext uri="{9D8B030D-6E8A-4147-A177-3AD203B41FA5}">
                      <a16:colId xmlns:a16="http://schemas.microsoft.com/office/drawing/2014/main" xmlns="" val="2668544446"/>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757116">
                <a:tc gridSpan="2">
                  <a:txBody>
                    <a:bodyPr/>
                    <a:lstStyle/>
                    <a:p>
                      <a:pPr algn="ctr"/>
                      <a:r>
                        <a:rPr lang="en-US" altLang="zh-CN" dirty="0" smtClean="0">
                          <a:latin typeface="Arial" pitchFamily="34" charset="0"/>
                          <a:ea typeface="黑体" pitchFamily="49" charset="-122"/>
                          <a:cs typeface="Arial" pitchFamily="34" charset="0"/>
                        </a:rPr>
                        <a:t>Item</a:t>
                      </a:r>
                      <a:endParaRPr lang="zh-CN" altLang="en-US" dirty="0">
                        <a:latin typeface="Arial" pitchFamily="34" charset="0"/>
                        <a:ea typeface="黑体" pitchFamily="49" charset="-122"/>
                        <a:cs typeface="Arial" pitchFamily="34" charset="0"/>
                      </a:endParaRPr>
                    </a:p>
                  </a:txBody>
                  <a:tcPr anchor="ctr"/>
                </a:tc>
                <a:tc hMerge="1">
                  <a:txBody>
                    <a:bodyPr/>
                    <a:lstStyle/>
                    <a:p>
                      <a:pPr algn="ctr"/>
                      <a:endParaRPr lang="zh-CN" altLang="en-US" dirty="0"/>
                    </a:p>
                  </a:txBody>
                  <a:tcPr anchor="ctr"/>
                </a:tc>
                <a:tc>
                  <a:txBody>
                    <a:bodyPr/>
                    <a:lstStyle/>
                    <a:p>
                      <a:pPr algn="ctr"/>
                      <a:r>
                        <a:rPr lang="en-US" altLang="zh-CN" dirty="0" err="1" smtClean="0">
                          <a:latin typeface="Arial" pitchFamily="34" charset="0"/>
                          <a:ea typeface="黑体" pitchFamily="49" charset="-122"/>
                          <a:cs typeface="Arial" pitchFamily="34" charset="0"/>
                        </a:rPr>
                        <a:t>Huangling</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Shen-Shan</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Funing</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0"/>
                  </a:ext>
                </a:extLst>
              </a:tr>
              <a:tr h="6100884">
                <a:tc>
                  <a:txBody>
                    <a:bodyPr/>
                    <a:lstStyle/>
                    <a:p>
                      <a:pPr algn="ctr"/>
                      <a:r>
                        <a:rPr lang="en-US" altLang="zh-CN" dirty="0" smtClean="0">
                          <a:latin typeface="Arial" pitchFamily="34" charset="0"/>
                          <a:ea typeface="黑体" pitchFamily="49" charset="-122"/>
                          <a:cs typeface="Arial" pitchFamily="34" charset="0"/>
                        </a:rPr>
                        <a:t>Geological and topographical conditions</a:t>
                      </a:r>
                    </a:p>
                  </a:txBody>
                  <a:tcPr vert="vert270" anchor="ctr">
                    <a:solidFill>
                      <a:schemeClr val="tx2">
                        <a:lumMod val="20000"/>
                        <a:lumOff val="80000"/>
                      </a:schemeClr>
                    </a:solidFill>
                  </a:tcPr>
                </a:tc>
                <a:tc>
                  <a:txBody>
                    <a:bodyPr/>
                    <a:lstStyle/>
                    <a:p>
                      <a:pPr algn="ctr"/>
                      <a:r>
                        <a:rPr lang="en-US" altLang="zh-CN" dirty="0" smtClean="0">
                          <a:latin typeface="Arial" pitchFamily="34" charset="0"/>
                          <a:ea typeface="黑体" pitchFamily="49" charset="-122"/>
                          <a:cs typeface="Arial" pitchFamily="34" charset="0"/>
                        </a:rPr>
                        <a:t>Surrounding rock classification</a:t>
                      </a:r>
                    </a:p>
                  </a:txBody>
                  <a:tcPr vert="vert27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Arial" pitchFamily="34" charset="0"/>
                        <a:ea typeface="黑体" pitchFamily="49" charset="-122"/>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800" kern="1200" dirty="0" smtClean="0">
                          <a:solidFill>
                            <a:schemeClr val="dk1"/>
                          </a:solidFill>
                          <a:latin typeface="Arial" pitchFamily="34" charset="0"/>
                          <a:ea typeface="黑体" pitchFamily="49" charset="-122"/>
                          <a:cs typeface="Arial" pitchFamily="34" charset="0"/>
                        </a:rPr>
                        <a:t>The surrounding rock are mainly Class III; the local sandstone is mainly Class II; the surrounding rock mainly consist of the shale and mudstone are  Class IV; the surrounding rock in the fault zones and joints are Class V.</a:t>
                      </a:r>
                      <a:endParaRPr lang="zh-CN" altLang="en-US" sz="1800" kern="1200" dirty="0">
                        <a:solidFill>
                          <a:schemeClr val="dk1"/>
                        </a:solidFill>
                        <a:latin typeface="Arial" pitchFamily="34" charset="0"/>
                        <a:ea typeface="黑体" pitchFamily="49" charset="-122"/>
                        <a:cs typeface="Arial" pitchFamily="34" charset="0"/>
                      </a:endParaRPr>
                    </a:p>
                  </a:txBody>
                  <a:tcPr anchor="ctr"/>
                </a:tc>
                <a:tc>
                  <a:txBody>
                    <a:bodyPr/>
                    <a:lstStyle/>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marL="0" algn="l" defTabSz="914400" rtl="0" eaLnBrk="1" latinLnBrk="0" hangingPunct="1"/>
                      <a:r>
                        <a:rPr lang="en-US" altLang="zh-CN" sz="1800" kern="1200" dirty="0" smtClean="0">
                          <a:solidFill>
                            <a:schemeClr val="dk1"/>
                          </a:solidFill>
                          <a:latin typeface="Arial" pitchFamily="34" charset="0"/>
                          <a:ea typeface="黑体" pitchFamily="49" charset="-122"/>
                          <a:cs typeface="Arial" pitchFamily="34" charset="0"/>
                        </a:rPr>
                        <a:t>The fresh granite is mainly Class II, the volcanic rocks are Classes II and III;  the clastic surrounding rock  is mainly Class III; the surrounding rocks of the red rock are preliminarily classified as Classes IV-V.</a:t>
                      </a:r>
                    </a:p>
                  </a:txBody>
                  <a:tcPr anchor="ctr"/>
                </a:tc>
                <a:tc>
                  <a:txBody>
                    <a:bodyPr/>
                    <a:lstStyle/>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marL="0" algn="l" defTabSz="914400" rtl="0" eaLnBrk="1" latinLnBrk="0" hangingPunct="1"/>
                      <a:r>
                        <a:rPr lang="en-US" altLang="zh-CN" sz="1800" kern="1200" dirty="0" smtClean="0">
                          <a:solidFill>
                            <a:schemeClr val="dk1"/>
                          </a:solidFill>
                          <a:latin typeface="Arial" pitchFamily="34" charset="0"/>
                          <a:ea typeface="黑体" pitchFamily="49" charset="-122"/>
                          <a:cs typeface="Arial" pitchFamily="34" charset="0"/>
                        </a:rPr>
                        <a:t>The classification of fresh granite, gneiss and tuff rock are mainly Class II, and some sandstone are mainly Class III. The tunnel is dominated by Class II surrounding rock, and the main hall is Class II surrounding rock.</a:t>
                      </a:r>
                    </a:p>
                  </a:txBody>
                  <a:tcPr anchor="ctr"/>
                </a:tc>
                <a:extLst>
                  <a:ext uri="{0D108BD9-81ED-4DB2-BD59-A6C34878D82A}">
                    <a16:rowId xmlns:a16="http://schemas.microsoft.com/office/drawing/2014/main" xmlns="" val="10002"/>
                  </a:ext>
                </a:extLst>
              </a:tr>
            </a:tbl>
          </a:graphicData>
        </a:graphic>
      </p:graphicFrame>
      <p:graphicFrame>
        <p:nvGraphicFramePr>
          <p:cNvPr id="8" name="图表 7"/>
          <p:cNvGraphicFramePr/>
          <p:nvPr>
            <p:extLst>
              <p:ext uri="{D42A27DB-BD31-4B8C-83A1-F6EECF244321}">
                <p14:modId xmlns:p14="http://schemas.microsoft.com/office/powerpoint/2010/main" val="2855686492"/>
              </p:ext>
            </p:extLst>
          </p:nvPr>
        </p:nvGraphicFramePr>
        <p:xfrm>
          <a:off x="6372112" y="948021"/>
          <a:ext cx="2771888" cy="28410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图表 8"/>
          <p:cNvGraphicFramePr/>
          <p:nvPr>
            <p:extLst>
              <p:ext uri="{D42A27DB-BD31-4B8C-83A1-F6EECF244321}">
                <p14:modId xmlns:p14="http://schemas.microsoft.com/office/powerpoint/2010/main" val="2006646421"/>
              </p:ext>
            </p:extLst>
          </p:nvPr>
        </p:nvGraphicFramePr>
        <p:xfrm>
          <a:off x="3563888" y="950012"/>
          <a:ext cx="2627872" cy="27670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图表 9"/>
          <p:cNvGraphicFramePr/>
          <p:nvPr>
            <p:extLst>
              <p:ext uri="{D42A27DB-BD31-4B8C-83A1-F6EECF244321}">
                <p14:modId xmlns:p14="http://schemas.microsoft.com/office/powerpoint/2010/main" val="4072947632"/>
              </p:ext>
            </p:extLst>
          </p:nvPr>
        </p:nvGraphicFramePr>
        <p:xfrm>
          <a:off x="827584" y="948949"/>
          <a:ext cx="2627872" cy="276808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52821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2000"/>
                                        <p:tgtEl>
                                          <p:spTgt spid="9"/>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1)">
                                      <p:cBhvr>
                                        <p:cTn id="1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Graphic spid="10"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1813041087"/>
              </p:ext>
            </p:extLst>
          </p:nvPr>
        </p:nvGraphicFramePr>
        <p:xfrm>
          <a:off x="0" y="-2"/>
          <a:ext cx="9144000" cy="6858002"/>
        </p:xfrm>
        <a:graphic>
          <a:graphicData uri="http://schemas.openxmlformats.org/drawingml/2006/table">
            <a:tbl>
              <a:tblPr firstRow="1" bandRow="1">
                <a:tableStyleId>{5C22544A-7EE6-4342-B048-85BDC9FD1C3A}</a:tableStyleId>
              </a:tblPr>
              <a:tblGrid>
                <a:gridCol w="326242">
                  <a:extLst>
                    <a:ext uri="{9D8B030D-6E8A-4147-A177-3AD203B41FA5}">
                      <a16:colId xmlns:a16="http://schemas.microsoft.com/office/drawing/2014/main" xmlns="" val="20000"/>
                    </a:ext>
                  </a:extLst>
                </a:gridCol>
                <a:gridCol w="452211">
                  <a:extLst>
                    <a:ext uri="{9D8B030D-6E8A-4147-A177-3AD203B41FA5}">
                      <a16:colId xmlns:a16="http://schemas.microsoft.com/office/drawing/2014/main" xmlns="" val="20001"/>
                    </a:ext>
                  </a:extLst>
                </a:gridCol>
                <a:gridCol w="2763511">
                  <a:extLst>
                    <a:ext uri="{9D8B030D-6E8A-4147-A177-3AD203B41FA5}">
                      <a16:colId xmlns:a16="http://schemas.microsoft.com/office/drawing/2014/main" xmlns="" val="1417709805"/>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708707">
                <a:tc gridSpan="2">
                  <a:txBody>
                    <a:bodyPr/>
                    <a:lstStyle/>
                    <a:p>
                      <a:pPr algn="ctr"/>
                      <a:r>
                        <a:rPr lang="en-US" altLang="zh-CN" dirty="0" smtClean="0">
                          <a:latin typeface="Arial" pitchFamily="34" charset="0"/>
                          <a:ea typeface="黑体" pitchFamily="49" charset="-122"/>
                          <a:cs typeface="Arial" pitchFamily="34" charset="0"/>
                        </a:rPr>
                        <a:t>Item</a:t>
                      </a:r>
                      <a:endParaRPr lang="zh-CN" altLang="en-US" dirty="0">
                        <a:latin typeface="Arial" pitchFamily="34" charset="0"/>
                        <a:ea typeface="黑体" pitchFamily="49" charset="-122"/>
                        <a:cs typeface="Arial" pitchFamily="34" charset="0"/>
                      </a:endParaRPr>
                    </a:p>
                  </a:txBody>
                  <a:tcPr anchor="ctr"/>
                </a:tc>
                <a:tc hMerge="1">
                  <a:txBody>
                    <a:bodyPr/>
                    <a:lstStyle/>
                    <a:p>
                      <a:pPr algn="ctr"/>
                      <a:endParaRPr lang="zh-CN" altLang="en-US" dirty="0"/>
                    </a:p>
                  </a:txBody>
                  <a:tcPr anchor="ctr"/>
                </a:tc>
                <a:tc>
                  <a:txBody>
                    <a:bodyPr/>
                    <a:lstStyle/>
                    <a:p>
                      <a:pPr algn="ctr"/>
                      <a:r>
                        <a:rPr lang="en-US" altLang="zh-CN" dirty="0" err="1" smtClean="0">
                          <a:latin typeface="Arial" pitchFamily="34" charset="0"/>
                          <a:ea typeface="黑体" pitchFamily="49" charset="-122"/>
                          <a:cs typeface="Arial" pitchFamily="34" charset="0"/>
                        </a:rPr>
                        <a:t>Huangling</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Shen-Shan</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Funing</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0"/>
                  </a:ext>
                </a:extLst>
              </a:tr>
              <a:tr h="6149295">
                <a:tc>
                  <a:txBody>
                    <a:bodyPr/>
                    <a:lstStyle/>
                    <a:p>
                      <a:pPr algn="ctr"/>
                      <a:r>
                        <a:rPr lang="en-US" altLang="zh-CN" dirty="0" smtClean="0">
                          <a:latin typeface="Arial" pitchFamily="34" charset="0"/>
                          <a:ea typeface="黑体" pitchFamily="49" charset="-122"/>
                          <a:cs typeface="Arial" pitchFamily="34" charset="0"/>
                        </a:rPr>
                        <a:t>Geological and topographical conditions</a:t>
                      </a:r>
                      <a:endParaRPr lang="zh-CN" altLang="en-US" dirty="0">
                        <a:latin typeface="Arial" pitchFamily="34" charset="0"/>
                        <a:ea typeface="黑体" pitchFamily="49" charset="-122"/>
                        <a:cs typeface="Arial" pitchFamily="34" charset="0"/>
                      </a:endParaRPr>
                    </a:p>
                  </a:txBody>
                  <a:tcPr vert="vert270" anchor="ctr">
                    <a:solidFill>
                      <a:schemeClr val="tx2">
                        <a:lumMod val="20000"/>
                        <a:lumOff val="80000"/>
                      </a:schemeClr>
                    </a:solidFill>
                  </a:tcPr>
                </a:tc>
                <a:tc>
                  <a:txBody>
                    <a:bodyPr/>
                    <a:lstStyle/>
                    <a:p>
                      <a:pPr algn="ctr"/>
                      <a:r>
                        <a:rPr lang="en-US" altLang="zh-CN" dirty="0" smtClean="0">
                          <a:latin typeface="Arial" pitchFamily="34" charset="0"/>
                          <a:ea typeface="黑体" pitchFamily="49" charset="-122"/>
                          <a:cs typeface="Arial" pitchFamily="34" charset="0"/>
                        </a:rPr>
                        <a:t>Main engineering geological problems</a:t>
                      </a:r>
                      <a:endParaRPr lang="zh-CN" altLang="en-US" dirty="0">
                        <a:latin typeface="Arial" pitchFamily="34" charset="0"/>
                        <a:ea typeface="黑体" pitchFamily="49" charset="-122"/>
                        <a:cs typeface="Arial" pitchFamily="34" charset="0"/>
                      </a:endParaRPr>
                    </a:p>
                  </a:txBody>
                  <a:tcPr vert="vert270" anchor="ctr"/>
                </a:tc>
                <a:tc>
                  <a:txBody>
                    <a:bodyPr/>
                    <a:lstStyle/>
                    <a:p>
                      <a:pPr marL="0" marR="0" lvl="0" indent="2244725" algn="ctr"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黑体" pitchFamily="49" charset="-122"/>
                        <a:ea typeface="黑体" pitchFamily="49" charset="-122"/>
                        <a:cs typeface="Arial" pitchFamily="34" charset="0"/>
                      </a:endParaRPr>
                    </a:p>
                    <a:p>
                      <a:pPr marL="0" indent="0" algn="ctr"/>
                      <a:endParaRPr lang="en-US" altLang="zh-CN" dirty="0" smtClean="0">
                        <a:latin typeface="Arial" pitchFamily="34" charset="0"/>
                        <a:ea typeface="黑体" pitchFamily="49" charset="-122"/>
                        <a:cs typeface="Arial" pitchFamily="34" charset="0"/>
                      </a:endParaRPr>
                    </a:p>
                    <a:p>
                      <a:pPr indent="2160000" algn="ctr"/>
                      <a:endParaRPr lang="en-US" altLang="zh-CN" dirty="0" smtClean="0">
                        <a:latin typeface="Arial" pitchFamily="34" charset="0"/>
                        <a:ea typeface="黑体" pitchFamily="49" charset="-122"/>
                        <a:cs typeface="Arial" pitchFamily="34" charset="0"/>
                      </a:endParaRPr>
                    </a:p>
                    <a:p>
                      <a:pPr indent="2160000" algn="ctr"/>
                      <a:endParaRPr lang="en-US" altLang="zh-CN" dirty="0" smtClean="0">
                        <a:latin typeface="Arial" pitchFamily="34" charset="0"/>
                        <a:ea typeface="黑体" pitchFamily="49" charset="-122"/>
                        <a:cs typeface="Arial" pitchFamily="34" charset="0"/>
                      </a:endParaRPr>
                    </a:p>
                    <a:p>
                      <a:pPr algn="r"/>
                      <a:endParaRPr lang="en-US" altLang="zh-CN" dirty="0">
                        <a:latin typeface="Arial" pitchFamily="34" charset="0"/>
                        <a:ea typeface="黑体" pitchFamily="49" charset="-122"/>
                        <a:cs typeface="Arial" pitchFamily="34" charset="0"/>
                      </a:endParaRPr>
                    </a:p>
                  </a:txBody>
                  <a:tcPr anchor="ctr"/>
                </a:tc>
                <a:tc>
                  <a:txBody>
                    <a:bodyPr/>
                    <a:lstStyle/>
                    <a:p>
                      <a:pPr indent="2160000" algn="ctr"/>
                      <a:endParaRPr lang="en-US" altLang="zh-CN" dirty="0" smtClean="0">
                        <a:latin typeface="Arial" pitchFamily="34" charset="0"/>
                        <a:ea typeface="黑体" pitchFamily="49" charset="-122"/>
                        <a:cs typeface="Arial" pitchFamily="34" charset="0"/>
                      </a:endParaRPr>
                    </a:p>
                    <a:p>
                      <a:pPr indent="2160000" algn="ctr"/>
                      <a:endParaRPr lang="en-US" altLang="zh-CN" dirty="0" smtClean="0">
                        <a:latin typeface="Arial" pitchFamily="34" charset="0"/>
                        <a:ea typeface="黑体" pitchFamily="49" charset="-122"/>
                        <a:cs typeface="Arial" pitchFamily="34" charset="0"/>
                      </a:endParaRPr>
                    </a:p>
                    <a:p>
                      <a:pPr algn="r"/>
                      <a:endParaRPr lang="zh-CN" altLang="en-US" dirty="0">
                        <a:latin typeface="Arial" pitchFamily="34" charset="0"/>
                        <a:ea typeface="黑体" pitchFamily="49" charset="-122"/>
                        <a:cs typeface="Arial" pitchFamily="34" charset="0"/>
                      </a:endParaRPr>
                    </a:p>
                  </a:txBody>
                  <a:tcPr anchor="ctr"/>
                </a:tc>
                <a:tc>
                  <a:txBody>
                    <a:bodyPr/>
                    <a:lstStyle/>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r>
                        <a:rPr lang="en-US" altLang="zh-CN" dirty="0" smtClean="0">
                          <a:latin typeface="Arial" pitchFamily="34" charset="0"/>
                          <a:ea typeface="黑体" pitchFamily="49" charset="-122"/>
                          <a:cs typeface="Arial" pitchFamily="34" charset="0"/>
                        </a:rPr>
                        <a:t>Gushing water while</a:t>
                      </a:r>
                      <a:r>
                        <a:rPr lang="en-US" altLang="zh-CN" baseline="0" dirty="0" smtClean="0">
                          <a:latin typeface="Arial" pitchFamily="34" charset="0"/>
                          <a:ea typeface="黑体" pitchFamily="49" charset="-122"/>
                          <a:cs typeface="Arial" pitchFamily="34" charset="0"/>
                        </a:rPr>
                        <a:t> across </a:t>
                      </a:r>
                      <a:r>
                        <a:rPr lang="en-US" altLang="zh-CN" dirty="0" err="1" smtClean="0">
                          <a:latin typeface="Arial" pitchFamily="34" charset="0"/>
                          <a:ea typeface="黑体" pitchFamily="49" charset="-122"/>
                          <a:cs typeface="Arial" pitchFamily="34" charset="0"/>
                        </a:rPr>
                        <a:t>Yanghe</a:t>
                      </a:r>
                      <a:r>
                        <a:rPr lang="en-US" altLang="zh-CN" dirty="0" smtClean="0">
                          <a:latin typeface="Arial" pitchFamily="34" charset="0"/>
                          <a:ea typeface="黑体" pitchFamily="49" charset="-122"/>
                          <a:cs typeface="Arial" pitchFamily="34" charset="0"/>
                        </a:rPr>
                        <a:t> River</a:t>
                      </a:r>
                    </a:p>
                  </a:txBody>
                  <a:tcPr anchor="ctr"/>
                </a:tc>
                <a:extLst>
                  <a:ext uri="{0D108BD9-81ED-4DB2-BD59-A6C34878D82A}">
                    <a16:rowId xmlns:a16="http://schemas.microsoft.com/office/drawing/2014/main" xmlns="" val="10003"/>
                  </a:ext>
                </a:extLst>
              </a:tr>
            </a:tbl>
          </a:graphicData>
        </a:graphic>
      </p:graphicFrame>
      <p:pic>
        <p:nvPicPr>
          <p:cNvPr id="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1974" y="778680"/>
            <a:ext cx="2139279" cy="142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194"/>
          <a:stretch/>
        </p:blipFill>
        <p:spPr bwMode="auto">
          <a:xfrm>
            <a:off x="3783704" y="2420888"/>
            <a:ext cx="2139279"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1973" y="3861048"/>
            <a:ext cx="2139279" cy="1426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descr="深汕2016-01_D056_1-145308176278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79912" y="5609115"/>
            <a:ext cx="2141340" cy="120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2554" y="1538659"/>
            <a:ext cx="2607517" cy="3474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图片 15"/>
          <p:cNvPicPr/>
          <p:nvPr/>
        </p:nvPicPr>
        <p:blipFill rotWithShape="1">
          <a:blip r:embed="rId9" cstate="print">
            <a:extLst>
              <a:ext uri="{28A0092B-C50C-407E-A947-70E740481C1C}">
                <a14:useLocalDpi xmlns:a14="http://schemas.microsoft.com/office/drawing/2010/main" val="0"/>
              </a:ext>
            </a:extLst>
          </a:blip>
          <a:srcRect l="7449" b="50000"/>
          <a:stretch/>
        </p:blipFill>
        <p:spPr>
          <a:xfrm>
            <a:off x="971600" y="1340768"/>
            <a:ext cx="2327582" cy="1244441"/>
          </a:xfrm>
          <a:prstGeom prst="rect">
            <a:avLst/>
          </a:prstGeom>
        </p:spPr>
      </p:pic>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4097" name="Object 1"/>
          <p:cNvGraphicFramePr>
            <a:graphicFrameLocks noChangeAspect="1"/>
          </p:cNvGraphicFramePr>
          <p:nvPr>
            <p:extLst>
              <p:ext uri="{D42A27DB-BD31-4B8C-83A1-F6EECF244321}">
                <p14:modId xmlns:p14="http://schemas.microsoft.com/office/powerpoint/2010/main" val="1829323281"/>
              </p:ext>
            </p:extLst>
          </p:nvPr>
        </p:nvGraphicFramePr>
        <p:xfrm>
          <a:off x="912431" y="3719940"/>
          <a:ext cx="2364427" cy="1798705"/>
        </p:xfrm>
        <a:graphic>
          <a:graphicData uri="http://schemas.openxmlformats.org/presentationml/2006/ole">
            <mc:AlternateContent xmlns:mc="http://schemas.openxmlformats.org/markup-compatibility/2006">
              <mc:Choice xmlns:v="urn:schemas-microsoft-com:vml" Requires="v">
                <p:oleObj spid="_x0000_s10315" name="PicObj Class" r:id="rId10" imgW="6657143" imgH="5068007" progId="Picture.PicObj.1">
                  <p:embed/>
                </p:oleObj>
              </mc:Choice>
              <mc:Fallback>
                <p:oleObj name="PicObj Class" r:id="rId10" imgW="6657143" imgH="5068007" progId="Picture.PicObj.1">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2431" y="3719940"/>
                        <a:ext cx="2364427" cy="17987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845357" y="2708920"/>
            <a:ext cx="2574515" cy="646331"/>
          </a:xfrm>
          <a:prstGeom prst="rect">
            <a:avLst/>
          </a:prstGeom>
          <a:noFill/>
        </p:spPr>
        <p:txBody>
          <a:bodyPr wrap="square" rtlCol="0">
            <a:spAutoFit/>
          </a:bodyPr>
          <a:lstStyle/>
          <a:p>
            <a:r>
              <a:rPr lang="en-US" altLang="zh-CN" dirty="0">
                <a:latin typeface="Arial" panose="020B0604020202020204" pitchFamily="34" charset="0"/>
                <a:ea typeface="黑体" pitchFamily="49" charset="-122"/>
                <a:cs typeface="Arial" panose="020B0604020202020204" pitchFamily="34" charset="0"/>
              </a:rPr>
              <a:t>Local sandstone contains oil</a:t>
            </a:r>
            <a:r>
              <a:rPr lang="en-US" altLang="zh-CN" dirty="0" smtClean="0">
                <a:latin typeface="Arial" panose="020B0604020202020204" pitchFamily="34" charset="0"/>
                <a:ea typeface="黑体" pitchFamily="49" charset="-122"/>
                <a:cs typeface="Arial" panose="020B0604020202020204" pitchFamily="34" charset="0"/>
              </a:rPr>
              <a:t>.</a:t>
            </a:r>
            <a:endParaRPr lang="zh-CN" altLang="en-US" dirty="0">
              <a:latin typeface="Arial" panose="020B0604020202020204" pitchFamily="34" charset="0"/>
              <a:ea typeface="黑体" pitchFamily="49" charset="-122"/>
              <a:cs typeface="Arial" panose="020B0604020202020204" pitchFamily="34" charset="0"/>
            </a:endParaRPr>
          </a:p>
        </p:txBody>
      </p:sp>
      <p:sp>
        <p:nvSpPr>
          <p:cNvPr id="19" name="TextBox 18"/>
          <p:cNvSpPr txBox="1"/>
          <p:nvPr/>
        </p:nvSpPr>
        <p:spPr>
          <a:xfrm>
            <a:off x="854017" y="5626367"/>
            <a:ext cx="2445165" cy="369332"/>
          </a:xfrm>
          <a:prstGeom prst="rect">
            <a:avLst/>
          </a:prstGeom>
          <a:noFill/>
        </p:spPr>
        <p:txBody>
          <a:bodyPr wrap="square" rtlCol="0">
            <a:spAutoFit/>
          </a:bodyPr>
          <a:lstStyle/>
          <a:p>
            <a:pPr algn="ctr"/>
            <a:r>
              <a:rPr lang="en-US" altLang="zh-CN" dirty="0">
                <a:latin typeface="Arial" panose="020B0604020202020204" pitchFamily="34" charset="0"/>
                <a:ea typeface="黑体" pitchFamily="49" charset="-122"/>
                <a:cs typeface="Arial" panose="020B0604020202020204" pitchFamily="34" charset="0"/>
              </a:rPr>
              <a:t>Noxious gas</a:t>
            </a:r>
          </a:p>
        </p:txBody>
      </p:sp>
      <p:sp>
        <p:nvSpPr>
          <p:cNvPr id="21" name="文本框 2"/>
          <p:cNvSpPr txBox="1"/>
          <p:nvPr/>
        </p:nvSpPr>
        <p:spPr>
          <a:xfrm>
            <a:off x="3359095" y="2117376"/>
            <a:ext cx="2840354" cy="338554"/>
          </a:xfrm>
          <a:prstGeom prst="rect">
            <a:avLst/>
          </a:prstGeom>
          <a:noFill/>
        </p:spPr>
        <p:txBody>
          <a:bodyPr wrap="square" rtlCol="0">
            <a:spAutoFit/>
          </a:bodyPr>
          <a:lstStyle/>
          <a:p>
            <a:pPr algn="ctr"/>
            <a:r>
              <a:rPr lang="en-US" altLang="zh-CN" sz="1600" dirty="0" smtClean="0">
                <a:latin typeface="Arial" panose="020B0604020202020204" pitchFamily="34" charset="0"/>
                <a:cs typeface="Arial" panose="020B0604020202020204" pitchFamily="34" charset="0"/>
              </a:rPr>
              <a:t>Water inflow</a:t>
            </a:r>
            <a:endParaRPr lang="en-US" altLang="zh-CN" sz="1600" dirty="0">
              <a:latin typeface="Arial" panose="020B0604020202020204" pitchFamily="34" charset="0"/>
              <a:cs typeface="Arial" panose="020B0604020202020204" pitchFamily="34" charset="0"/>
            </a:endParaRPr>
          </a:p>
        </p:txBody>
      </p:sp>
      <p:sp>
        <p:nvSpPr>
          <p:cNvPr id="22" name="文本框 2"/>
          <p:cNvSpPr txBox="1"/>
          <p:nvPr/>
        </p:nvSpPr>
        <p:spPr>
          <a:xfrm>
            <a:off x="3359095" y="3573016"/>
            <a:ext cx="2840354" cy="338554"/>
          </a:xfrm>
          <a:prstGeom prst="rect">
            <a:avLst/>
          </a:prstGeom>
          <a:noFill/>
        </p:spPr>
        <p:txBody>
          <a:bodyPr wrap="square" rtlCol="0">
            <a:spAutoFit/>
          </a:bodyPr>
          <a:lstStyle/>
          <a:p>
            <a:pPr algn="ctr"/>
            <a:r>
              <a:rPr lang="en-US" altLang="zh-CN" sz="1600" dirty="0" smtClean="0">
                <a:latin typeface="Arial" panose="020B0604020202020204" pitchFamily="34" charset="0"/>
                <a:cs typeface="Arial" panose="020B0604020202020204" pitchFamily="34" charset="0"/>
              </a:rPr>
              <a:t>High </a:t>
            </a:r>
            <a:r>
              <a:rPr lang="en-US" altLang="zh-CN" sz="1600" dirty="0" err="1">
                <a:latin typeface="Arial" panose="020B0604020202020204" pitchFamily="34" charset="0"/>
                <a:cs typeface="Arial" panose="020B0604020202020204" pitchFamily="34" charset="0"/>
              </a:rPr>
              <a:t>geostress</a:t>
            </a:r>
            <a:r>
              <a:rPr lang="en-US" altLang="zh-CN" sz="1600" dirty="0">
                <a:latin typeface="Arial" panose="020B0604020202020204" pitchFamily="34" charset="0"/>
                <a:cs typeface="Arial" panose="020B0604020202020204" pitchFamily="34" charset="0"/>
              </a:rPr>
              <a:t> </a:t>
            </a:r>
          </a:p>
        </p:txBody>
      </p:sp>
      <p:sp>
        <p:nvSpPr>
          <p:cNvPr id="23" name="文本框 2"/>
          <p:cNvSpPr txBox="1"/>
          <p:nvPr/>
        </p:nvSpPr>
        <p:spPr>
          <a:xfrm>
            <a:off x="3363655" y="5226258"/>
            <a:ext cx="2840354"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High ground temperature </a:t>
            </a:r>
          </a:p>
          <a:p>
            <a:pPr algn="ctr"/>
            <a:endParaRPr lang="en-US" altLang="zh-CN" sz="1600" dirty="0">
              <a:latin typeface="Arial" panose="020B0604020202020204" pitchFamily="34" charset="0"/>
              <a:cs typeface="Arial" panose="020B0604020202020204" pitchFamily="34" charset="0"/>
            </a:endParaRPr>
          </a:p>
        </p:txBody>
      </p:sp>
      <p:sp>
        <p:nvSpPr>
          <p:cNvPr id="24" name="文本框 2"/>
          <p:cNvSpPr txBox="1"/>
          <p:nvPr/>
        </p:nvSpPr>
        <p:spPr>
          <a:xfrm>
            <a:off x="3470555" y="6495452"/>
            <a:ext cx="2840354" cy="338554"/>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Soft rock</a:t>
            </a:r>
          </a:p>
        </p:txBody>
      </p:sp>
    </p:spTree>
    <p:extLst>
      <p:ext uri="{BB962C8B-B14F-4D97-AF65-F5344CB8AC3E}">
        <p14:creationId xmlns:p14="http://schemas.microsoft.com/office/powerpoint/2010/main" val="3975986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10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10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dissolve">
                                      <p:cBhvr>
                                        <p:cTn id="13" dur="1000"/>
                                        <p:tgtEl>
                                          <p:spTgt spid="13"/>
                                        </p:tgtEl>
                                      </p:cBhvr>
                                    </p:animEffect>
                                  </p:childTnLst>
                                </p:cTn>
                              </p:par>
                              <p:par>
                                <p:cTn id="14" presetID="9"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dissolve">
                                      <p:cBhvr>
                                        <p:cTn id="16" dur="1000"/>
                                        <p:tgtEl>
                                          <p:spTgt spid="14"/>
                                        </p:tgtEl>
                                      </p:cBhvr>
                                    </p:animEffect>
                                  </p:childTnLst>
                                </p:cTn>
                              </p:par>
                              <p:par>
                                <p:cTn id="17" presetID="9"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dissolve">
                                      <p:cBhvr>
                                        <p:cTn id="19" dur="1000"/>
                                        <p:tgtEl>
                                          <p:spTgt spid="15"/>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1000"/>
                                        <p:tgtEl>
                                          <p:spTgt spid="16"/>
                                        </p:tgtEl>
                                      </p:cBhvr>
                                    </p:animEffect>
                                  </p:childTnLst>
                                </p:cTn>
                              </p:par>
                              <p:par>
                                <p:cTn id="23" presetID="9" presetClass="entr" presetSubtype="0" fill="hold" nodeType="withEffect">
                                  <p:stCondLst>
                                    <p:cond delay="0"/>
                                  </p:stCondLst>
                                  <p:childTnLst>
                                    <p:set>
                                      <p:cBhvr>
                                        <p:cTn id="24" dur="1" fill="hold">
                                          <p:stCondLst>
                                            <p:cond delay="0"/>
                                          </p:stCondLst>
                                        </p:cTn>
                                        <p:tgtEl>
                                          <p:spTgt spid="4097"/>
                                        </p:tgtEl>
                                        <p:attrNameLst>
                                          <p:attrName>style.visibility</p:attrName>
                                        </p:attrNameLst>
                                      </p:cBhvr>
                                      <p:to>
                                        <p:strVal val="visible"/>
                                      </p:to>
                                    </p:set>
                                    <p:animEffect transition="in" filter="dissolve">
                                      <p:cBhvr>
                                        <p:cTn id="25" dur="1000"/>
                                        <p:tgtEl>
                                          <p:spTgt spid="4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416741791"/>
              </p:ext>
            </p:extLst>
          </p:nvPr>
        </p:nvGraphicFramePr>
        <p:xfrm>
          <a:off x="0" y="-4"/>
          <a:ext cx="9144000" cy="6858004"/>
        </p:xfrm>
        <a:graphic>
          <a:graphicData uri="http://schemas.openxmlformats.org/drawingml/2006/table">
            <a:tbl>
              <a:tblPr firstRow="1" bandRow="1">
                <a:tableStyleId>{5C22544A-7EE6-4342-B048-85BDC9FD1C3A}</a:tableStyleId>
              </a:tblPr>
              <a:tblGrid>
                <a:gridCol w="778453">
                  <a:extLst>
                    <a:ext uri="{9D8B030D-6E8A-4147-A177-3AD203B41FA5}">
                      <a16:colId xmlns:a16="http://schemas.microsoft.com/office/drawing/2014/main" xmlns="" val="20000"/>
                    </a:ext>
                  </a:extLst>
                </a:gridCol>
                <a:gridCol w="2763511">
                  <a:extLst>
                    <a:ext uri="{9D8B030D-6E8A-4147-A177-3AD203B41FA5}">
                      <a16:colId xmlns:a16="http://schemas.microsoft.com/office/drawing/2014/main" xmlns="" val="142920290"/>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539329">
                <a:tc>
                  <a:txBody>
                    <a:bodyPr/>
                    <a:lstStyle/>
                    <a:p>
                      <a:pPr algn="ctr"/>
                      <a:r>
                        <a:rPr lang="en-US" altLang="zh-CN" dirty="0" smtClean="0">
                          <a:latin typeface="Arial" pitchFamily="34" charset="0"/>
                          <a:ea typeface="黑体" pitchFamily="49" charset="-122"/>
                          <a:cs typeface="Arial" pitchFamily="34" charset="0"/>
                        </a:rPr>
                        <a:t>Item</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Huangling</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Shen-Shan</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Funing</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0"/>
                  </a:ext>
                </a:extLst>
              </a:tr>
              <a:tr h="4932111">
                <a:tc>
                  <a:txBody>
                    <a:bodyPr/>
                    <a:lstStyle/>
                    <a:p>
                      <a:pPr algn="ctr"/>
                      <a:r>
                        <a:rPr lang="en-US" altLang="zh-CN" dirty="0" smtClean="0">
                          <a:latin typeface="Arial" pitchFamily="34" charset="0"/>
                          <a:ea typeface="黑体" pitchFamily="49" charset="-122"/>
                          <a:cs typeface="Arial" pitchFamily="34" charset="0"/>
                        </a:rPr>
                        <a:t>Project layout</a:t>
                      </a:r>
                      <a:endParaRPr lang="zh-CN" altLang="en-US" dirty="0">
                        <a:latin typeface="Arial" pitchFamily="34" charset="0"/>
                        <a:ea typeface="黑体" pitchFamily="49" charset="-122"/>
                        <a:cs typeface="Arial" pitchFamily="34" charset="0"/>
                      </a:endParaRPr>
                    </a:p>
                  </a:txBody>
                  <a:tcPr vert="vert270" anchor="ctr"/>
                </a:tc>
                <a:tc>
                  <a:txBody>
                    <a:bodyPr/>
                    <a:lstStyle/>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txBody>
                  <a:tcPr anchor="ctr"/>
                </a:tc>
                <a:tc>
                  <a:txBody>
                    <a:bodyPr/>
                    <a:lstStyle/>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txBody>
                  <a:tcPr anchor="ctr"/>
                </a:tc>
                <a:tc>
                  <a:txBody>
                    <a:bodyPr/>
                    <a:lstStyle/>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p>
                      <a:pPr algn="l"/>
                      <a:endParaRPr lang="en-US" altLang="zh-CN" dirty="0" smtClean="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4"/>
                  </a:ext>
                </a:extLst>
              </a:tr>
              <a:tr h="1386564">
                <a:tc>
                  <a:txBody>
                    <a:bodyPr/>
                    <a:lstStyle/>
                    <a:p>
                      <a:pPr algn="ctr"/>
                      <a:r>
                        <a:rPr lang="en-US" altLang="zh-CN" dirty="0" smtClean="0">
                          <a:latin typeface="Arial" pitchFamily="34" charset="0"/>
                          <a:ea typeface="黑体" pitchFamily="49" charset="-122"/>
                          <a:cs typeface="Arial" pitchFamily="34" charset="0"/>
                        </a:rPr>
                        <a:t>Construction  difficulty</a:t>
                      </a:r>
                    </a:p>
                  </a:txBody>
                  <a:tcPr vert="vert270" anchor="ctr"/>
                </a:tc>
                <a:tc>
                  <a:txBody>
                    <a:bodyPr/>
                    <a:lstStyle/>
                    <a:p>
                      <a:pPr algn="ctr"/>
                      <a:r>
                        <a:rPr lang="en-US" altLang="zh-CN" dirty="0" smtClean="0">
                          <a:latin typeface="Arial" pitchFamily="34" charset="0"/>
                          <a:ea typeface="黑体" pitchFamily="49" charset="-122"/>
                          <a:cs typeface="Arial" pitchFamily="34" charset="0"/>
                        </a:rPr>
                        <a:t>Moderate</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Relatively difficult</a:t>
                      </a:r>
                    </a:p>
                  </a:txBody>
                  <a:tcPr anchor="ctr"/>
                </a:tc>
                <a:tc>
                  <a:txBody>
                    <a:bodyPr/>
                    <a:lstStyle/>
                    <a:p>
                      <a:pPr algn="ctr"/>
                      <a:r>
                        <a:rPr lang="en-US" altLang="zh-CN" dirty="0" smtClean="0">
                          <a:latin typeface="Arial" pitchFamily="34" charset="0"/>
                          <a:ea typeface="黑体" pitchFamily="49" charset="-122"/>
                          <a:cs typeface="Arial" pitchFamily="34" charset="0"/>
                        </a:rPr>
                        <a:t>Relatively easy</a:t>
                      </a:r>
                    </a:p>
                  </a:txBody>
                  <a:tcPr anchor="ctr"/>
                </a:tc>
                <a:extLst>
                  <a:ext uri="{0D108BD9-81ED-4DB2-BD59-A6C34878D82A}">
                    <a16:rowId xmlns:a16="http://schemas.microsoft.com/office/drawing/2014/main" xmlns="" val="10005"/>
                  </a:ext>
                </a:extLst>
              </a:tr>
            </a:tbl>
          </a:graphicData>
        </a:graphic>
      </p:graphicFrame>
      <p:sp>
        <p:nvSpPr>
          <p:cNvPr id="11" name="TextBox 10"/>
          <p:cNvSpPr txBox="1"/>
          <p:nvPr/>
        </p:nvSpPr>
        <p:spPr>
          <a:xfrm>
            <a:off x="3851920" y="3995772"/>
            <a:ext cx="2160240" cy="369332"/>
          </a:xfrm>
          <a:prstGeom prst="rect">
            <a:avLst/>
          </a:prstGeom>
          <a:noFill/>
        </p:spPr>
        <p:txBody>
          <a:bodyPr wrap="square" rtlCol="0">
            <a:spAutoFit/>
          </a:bodyPr>
          <a:lstStyle/>
          <a:p>
            <a:r>
              <a:rPr lang="en-US" altLang="zh-CN" dirty="0" err="1" smtClean="0">
                <a:latin typeface="Arial" panose="020B0604020202020204" pitchFamily="34" charset="0"/>
                <a:ea typeface="黑体" pitchFamily="49" charset="-122"/>
                <a:cs typeface="Arial" panose="020B0604020202020204" pitchFamily="34" charset="0"/>
              </a:rPr>
              <a:t>Funing</a:t>
            </a:r>
            <a:r>
              <a:rPr lang="zh-CN" altLang="en-US" dirty="0" smtClean="0">
                <a:latin typeface="Arial" panose="020B0604020202020204" pitchFamily="34" charset="0"/>
                <a:ea typeface="黑体" pitchFamily="49" charset="-122"/>
                <a:cs typeface="Arial" panose="020B0604020202020204" pitchFamily="34" charset="0"/>
              </a:rPr>
              <a:t>（</a:t>
            </a:r>
            <a:r>
              <a:rPr lang="en-US" altLang="zh-CN" dirty="0" smtClean="0">
                <a:latin typeface="Arial" panose="020B0604020202020204" pitchFamily="34" charset="0"/>
                <a:ea typeface="黑体" pitchFamily="49" charset="-122"/>
                <a:cs typeface="Arial" panose="020B0604020202020204" pitchFamily="34" charset="0"/>
              </a:rPr>
              <a:t>100km</a:t>
            </a:r>
            <a:r>
              <a:rPr lang="zh-CN" altLang="en-US" dirty="0" smtClean="0">
                <a:latin typeface="Arial" panose="020B0604020202020204" pitchFamily="34" charset="0"/>
                <a:ea typeface="黑体" pitchFamily="49" charset="-122"/>
                <a:cs typeface="Arial" panose="020B0604020202020204" pitchFamily="34" charset="0"/>
              </a:rPr>
              <a:t>）</a:t>
            </a:r>
            <a:endParaRPr lang="zh-CN" altLang="en-US" dirty="0">
              <a:latin typeface="Arial" panose="020B0604020202020204" pitchFamily="34" charset="0"/>
              <a:ea typeface="黑体" pitchFamily="49" charset="-122"/>
              <a:cs typeface="Arial" panose="020B0604020202020204" pitchFamily="34" charset="0"/>
            </a:endParaRPr>
          </a:p>
        </p:txBody>
      </p:sp>
      <p:pic>
        <p:nvPicPr>
          <p:cNvPr id="9" name="Picture 2" descr="E:\陕西黄陵\中科院陕西黄陵选址\陕西黄陵选址\剖面图方案2（剖面图图纸大小297-1165）.jpg"/>
          <p:cNvPicPr>
            <a:picLocks noChangeAspect="1" noChangeArrowheads="1"/>
          </p:cNvPicPr>
          <p:nvPr/>
        </p:nvPicPr>
        <p:blipFill rotWithShape="1">
          <a:blip r:embed="rId3" cstate="print"/>
          <a:srcRect l="1518" t="22531" r="11455" b="35666"/>
          <a:stretch/>
        </p:blipFill>
        <p:spPr bwMode="auto">
          <a:xfrm>
            <a:off x="827584" y="1042254"/>
            <a:ext cx="8316416" cy="1018594"/>
          </a:xfrm>
          <a:prstGeom prst="rect">
            <a:avLst/>
          </a:prstGeom>
          <a:noFill/>
        </p:spPr>
      </p:pic>
      <p:sp>
        <p:nvSpPr>
          <p:cNvPr id="8" name="TextBox 9"/>
          <p:cNvSpPr txBox="1"/>
          <p:nvPr/>
        </p:nvSpPr>
        <p:spPr>
          <a:xfrm>
            <a:off x="3779912" y="611396"/>
            <a:ext cx="2232248" cy="369332"/>
          </a:xfrm>
          <a:prstGeom prst="rect">
            <a:avLst/>
          </a:prstGeom>
          <a:noFill/>
        </p:spPr>
        <p:txBody>
          <a:bodyPr wrap="square" rtlCol="0">
            <a:spAutoFit/>
          </a:bodyPr>
          <a:lstStyle/>
          <a:p>
            <a:r>
              <a:rPr lang="en-US" altLang="zh-CN" dirty="0" err="1" smtClean="0">
                <a:latin typeface="Arial" panose="020B0604020202020204" pitchFamily="34" charset="0"/>
                <a:ea typeface="黑体" pitchFamily="49" charset="-122"/>
                <a:cs typeface="Arial" panose="020B0604020202020204" pitchFamily="34" charset="0"/>
              </a:rPr>
              <a:t>Huangling</a:t>
            </a:r>
            <a:r>
              <a:rPr lang="zh-CN" altLang="en-US" dirty="0" smtClean="0">
                <a:latin typeface="Arial" panose="020B0604020202020204" pitchFamily="34" charset="0"/>
                <a:ea typeface="黑体" pitchFamily="49" charset="-122"/>
                <a:cs typeface="Arial" panose="020B0604020202020204" pitchFamily="34" charset="0"/>
              </a:rPr>
              <a:t>（</a:t>
            </a:r>
            <a:r>
              <a:rPr lang="en-US" altLang="zh-CN" dirty="0" smtClean="0">
                <a:latin typeface="Arial" panose="020B0604020202020204" pitchFamily="34" charset="0"/>
                <a:ea typeface="黑体" pitchFamily="49" charset="-122"/>
                <a:cs typeface="Arial" panose="020B0604020202020204" pitchFamily="34" charset="0"/>
              </a:rPr>
              <a:t>100km</a:t>
            </a:r>
            <a:r>
              <a:rPr lang="zh-CN" altLang="en-US" dirty="0" smtClean="0">
                <a:latin typeface="Arial" panose="020B0604020202020204" pitchFamily="34" charset="0"/>
                <a:ea typeface="黑体" pitchFamily="49" charset="-122"/>
                <a:cs typeface="Arial" panose="020B0604020202020204" pitchFamily="34" charset="0"/>
              </a:rPr>
              <a:t>）</a:t>
            </a:r>
            <a:endParaRPr lang="zh-CN" altLang="en-US" dirty="0">
              <a:latin typeface="Arial" panose="020B0604020202020204" pitchFamily="34" charset="0"/>
              <a:ea typeface="黑体" pitchFamily="49" charset="-122"/>
              <a:cs typeface="Arial" panose="020B0604020202020204" pitchFamily="34" charset="0"/>
            </a:endParaRPr>
          </a:p>
        </p:txBody>
      </p:sp>
      <p:pic>
        <p:nvPicPr>
          <p:cNvPr id="1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29" t="41217" r="719" b="40334"/>
          <a:stretch/>
        </p:blipFill>
        <p:spPr bwMode="auto">
          <a:xfrm>
            <a:off x="827584" y="2675090"/>
            <a:ext cx="8261161" cy="111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19872" y="2195572"/>
            <a:ext cx="2952328" cy="369332"/>
          </a:xfrm>
          <a:prstGeom prst="rect">
            <a:avLst/>
          </a:prstGeom>
          <a:noFill/>
        </p:spPr>
        <p:txBody>
          <a:bodyPr wrap="square" rtlCol="0">
            <a:spAutoFit/>
          </a:bodyPr>
          <a:lstStyle/>
          <a:p>
            <a:pPr algn="ctr"/>
            <a:r>
              <a:rPr lang="en-US" altLang="zh-CN" dirty="0" smtClean="0">
                <a:latin typeface="Arial" panose="020B0604020202020204" pitchFamily="34" charset="0"/>
                <a:ea typeface="黑体" pitchFamily="49" charset="-122"/>
                <a:cs typeface="Arial" panose="020B0604020202020204" pitchFamily="34" charset="0"/>
              </a:rPr>
              <a:t>Shen-Shan</a:t>
            </a:r>
            <a:r>
              <a:rPr lang="zh-CN" altLang="en-US" dirty="0" smtClean="0">
                <a:latin typeface="Arial" panose="020B0604020202020204" pitchFamily="34" charset="0"/>
                <a:ea typeface="黑体" pitchFamily="49" charset="-122"/>
                <a:cs typeface="Arial" panose="020B0604020202020204" pitchFamily="34" charset="0"/>
              </a:rPr>
              <a:t>（</a:t>
            </a:r>
            <a:r>
              <a:rPr lang="en-US" altLang="zh-CN" dirty="0" smtClean="0">
                <a:latin typeface="Arial" panose="020B0604020202020204" pitchFamily="34" charset="0"/>
                <a:ea typeface="黑体" pitchFamily="49" charset="-122"/>
                <a:cs typeface="Arial" panose="020B0604020202020204" pitchFamily="34" charset="0"/>
              </a:rPr>
              <a:t>100km</a:t>
            </a:r>
            <a:r>
              <a:rPr lang="zh-CN" altLang="en-US" dirty="0" smtClean="0">
                <a:latin typeface="Arial" panose="020B0604020202020204" pitchFamily="34" charset="0"/>
                <a:ea typeface="黑体" pitchFamily="49" charset="-122"/>
                <a:cs typeface="Arial" panose="020B0604020202020204" pitchFamily="34" charset="0"/>
              </a:rPr>
              <a:t>）</a:t>
            </a:r>
            <a:endParaRPr lang="zh-CN" altLang="en-US" dirty="0">
              <a:latin typeface="Arial" panose="020B0604020202020204" pitchFamily="34" charset="0"/>
              <a:ea typeface="黑体" pitchFamily="49" charset="-122"/>
              <a:cs typeface="Arial" panose="020B0604020202020204" pitchFamily="34" charset="0"/>
            </a:endParaRPr>
          </a:p>
        </p:txBody>
      </p: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4149" y="4469105"/>
            <a:ext cx="8288655" cy="760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4642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10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1000"/>
                                        <p:tgtEl>
                                          <p:spTgt spid="1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2858463590"/>
              </p:ext>
            </p:extLst>
          </p:nvPr>
        </p:nvGraphicFramePr>
        <p:xfrm>
          <a:off x="0" y="-2"/>
          <a:ext cx="9144000" cy="6858002"/>
        </p:xfrm>
        <a:graphic>
          <a:graphicData uri="http://schemas.openxmlformats.org/drawingml/2006/table">
            <a:tbl>
              <a:tblPr firstRow="1" bandRow="1">
                <a:tableStyleId>{5C22544A-7EE6-4342-B048-85BDC9FD1C3A}</a:tableStyleId>
              </a:tblPr>
              <a:tblGrid>
                <a:gridCol w="778453">
                  <a:extLst>
                    <a:ext uri="{9D8B030D-6E8A-4147-A177-3AD203B41FA5}">
                      <a16:colId xmlns:a16="http://schemas.microsoft.com/office/drawing/2014/main" xmlns="" val="20000"/>
                    </a:ext>
                  </a:extLst>
                </a:gridCol>
                <a:gridCol w="2763511">
                  <a:extLst>
                    <a:ext uri="{9D8B030D-6E8A-4147-A177-3AD203B41FA5}">
                      <a16:colId xmlns:a16="http://schemas.microsoft.com/office/drawing/2014/main" xmlns="" val="1417709805"/>
                    </a:ext>
                  </a:extLst>
                </a:gridCol>
                <a:gridCol w="2763511">
                  <a:extLst>
                    <a:ext uri="{9D8B030D-6E8A-4147-A177-3AD203B41FA5}">
                      <a16:colId xmlns:a16="http://schemas.microsoft.com/office/drawing/2014/main" xmlns="" val="20002"/>
                    </a:ext>
                  </a:extLst>
                </a:gridCol>
                <a:gridCol w="2838525">
                  <a:extLst>
                    <a:ext uri="{9D8B030D-6E8A-4147-A177-3AD203B41FA5}">
                      <a16:colId xmlns:a16="http://schemas.microsoft.com/office/drawing/2014/main" xmlns="" val="20003"/>
                    </a:ext>
                  </a:extLst>
                </a:gridCol>
              </a:tblGrid>
              <a:tr h="708707">
                <a:tc>
                  <a:txBody>
                    <a:bodyPr/>
                    <a:lstStyle/>
                    <a:p>
                      <a:pPr algn="ctr"/>
                      <a:r>
                        <a:rPr lang="en-US" altLang="zh-CN" dirty="0" smtClean="0">
                          <a:latin typeface="Arial" pitchFamily="34" charset="0"/>
                          <a:ea typeface="黑体" pitchFamily="49" charset="-122"/>
                          <a:cs typeface="Arial" pitchFamily="34" charset="0"/>
                        </a:rPr>
                        <a:t>Item</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Huangling</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smtClean="0">
                          <a:latin typeface="Arial" pitchFamily="34" charset="0"/>
                          <a:ea typeface="黑体" pitchFamily="49" charset="-122"/>
                          <a:cs typeface="Arial" pitchFamily="34" charset="0"/>
                        </a:rPr>
                        <a:t>Shen-Shan</a:t>
                      </a:r>
                      <a:endParaRPr lang="zh-CN" altLang="en-US" dirty="0">
                        <a:latin typeface="Arial" pitchFamily="34" charset="0"/>
                        <a:ea typeface="黑体" pitchFamily="49" charset="-122"/>
                        <a:cs typeface="Arial" pitchFamily="34" charset="0"/>
                      </a:endParaRPr>
                    </a:p>
                  </a:txBody>
                  <a:tcPr anchor="ctr"/>
                </a:tc>
                <a:tc>
                  <a:txBody>
                    <a:bodyPr/>
                    <a:lstStyle/>
                    <a:p>
                      <a:pPr algn="ctr"/>
                      <a:r>
                        <a:rPr lang="en-US" altLang="zh-CN" dirty="0" err="1" smtClean="0">
                          <a:latin typeface="Arial" pitchFamily="34" charset="0"/>
                          <a:ea typeface="黑体" pitchFamily="49" charset="-122"/>
                          <a:cs typeface="Arial" pitchFamily="34" charset="0"/>
                        </a:rPr>
                        <a:t>Funing</a:t>
                      </a:r>
                      <a:endParaRPr lang="zh-CN" altLang="en-US" dirty="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0"/>
                  </a:ext>
                </a:extLst>
              </a:tr>
              <a:tr h="6149295">
                <a:tc>
                  <a:txBody>
                    <a:bodyPr/>
                    <a:lstStyle/>
                    <a:p>
                      <a:pPr algn="ctr"/>
                      <a:r>
                        <a:rPr lang="en-US" altLang="zh-CN" dirty="0" smtClean="0">
                          <a:latin typeface="Arial" pitchFamily="34" charset="0"/>
                          <a:ea typeface="黑体" pitchFamily="49" charset="-122"/>
                          <a:cs typeface="Arial" pitchFamily="34" charset="0"/>
                        </a:rPr>
                        <a:t>Cost Estimation</a:t>
                      </a:r>
                    </a:p>
                  </a:txBody>
                  <a:tcPr vert="vert270" anchor="ctr">
                    <a:solidFill>
                      <a:schemeClr val="tx2">
                        <a:lumMod val="20000"/>
                        <a:lumOff val="80000"/>
                      </a:schemeClr>
                    </a:solidFill>
                  </a:tcPr>
                </a:tc>
                <a:tc>
                  <a:txBody>
                    <a:bodyPr/>
                    <a:lstStyle/>
                    <a:p>
                      <a:pPr marL="0" marR="0" lvl="0" indent="2244725" algn="ctr" defTabSz="914400" rtl="0" eaLnBrk="1" fontAlgn="auto" latinLnBrk="0" hangingPunct="1">
                        <a:lnSpc>
                          <a:spcPct val="100000"/>
                        </a:lnSpc>
                        <a:spcBef>
                          <a:spcPts val="0"/>
                        </a:spcBef>
                        <a:spcAft>
                          <a:spcPts val="0"/>
                        </a:spcAft>
                        <a:buClrTx/>
                        <a:buSzTx/>
                        <a:buFontTx/>
                        <a:buNone/>
                        <a:tabLst/>
                        <a:defRPr/>
                      </a:pPr>
                      <a:endParaRPr lang="en-US" altLang="zh-CN" sz="1800" kern="1200" dirty="0" smtClean="0">
                        <a:solidFill>
                          <a:schemeClr val="dk1"/>
                        </a:solidFill>
                        <a:latin typeface="黑体" pitchFamily="49" charset="-122"/>
                        <a:ea typeface="黑体" pitchFamily="49" charset="-122"/>
                        <a:cs typeface="Arial" pitchFamily="34" charset="0"/>
                      </a:endParaRPr>
                    </a:p>
                    <a:p>
                      <a:pPr marL="0" indent="0" algn="ctr"/>
                      <a:endParaRPr lang="en-US" altLang="zh-CN" dirty="0" smtClean="0">
                        <a:latin typeface="Arial" pitchFamily="34" charset="0"/>
                        <a:ea typeface="黑体" pitchFamily="49" charset="-122"/>
                        <a:cs typeface="Arial" pitchFamily="34" charset="0"/>
                      </a:endParaRPr>
                    </a:p>
                    <a:p>
                      <a:pPr indent="2160000" algn="ctr"/>
                      <a:endParaRPr lang="en-US" altLang="zh-CN" dirty="0" smtClean="0">
                        <a:latin typeface="Arial" pitchFamily="34" charset="0"/>
                        <a:ea typeface="黑体" pitchFamily="49" charset="-122"/>
                        <a:cs typeface="Arial" pitchFamily="34" charset="0"/>
                      </a:endParaRPr>
                    </a:p>
                    <a:p>
                      <a:pPr indent="2160000" algn="ctr"/>
                      <a:endParaRPr lang="en-US" altLang="zh-CN" dirty="0" smtClean="0">
                        <a:latin typeface="Arial" pitchFamily="34" charset="0"/>
                        <a:ea typeface="黑体" pitchFamily="49" charset="-122"/>
                        <a:cs typeface="Arial" pitchFamily="34" charset="0"/>
                      </a:endParaRPr>
                    </a:p>
                    <a:p>
                      <a:pPr algn="r"/>
                      <a:endParaRPr lang="en-US" altLang="zh-CN" dirty="0">
                        <a:latin typeface="Arial" pitchFamily="34" charset="0"/>
                        <a:ea typeface="黑体" pitchFamily="49" charset="-122"/>
                        <a:cs typeface="Arial" pitchFamily="34" charset="0"/>
                      </a:endParaRPr>
                    </a:p>
                  </a:txBody>
                  <a:tcPr anchor="ctr"/>
                </a:tc>
                <a:tc>
                  <a:txBody>
                    <a:bodyPr/>
                    <a:lstStyle/>
                    <a:p>
                      <a:pPr indent="2160000" algn="ctr"/>
                      <a:endParaRPr lang="en-US" altLang="zh-CN" dirty="0" smtClean="0">
                        <a:latin typeface="Arial" pitchFamily="34" charset="0"/>
                        <a:ea typeface="黑体" pitchFamily="49" charset="-122"/>
                        <a:cs typeface="Arial" pitchFamily="34" charset="0"/>
                      </a:endParaRPr>
                    </a:p>
                    <a:p>
                      <a:pPr indent="2160000" algn="ctr"/>
                      <a:endParaRPr lang="en-US" altLang="zh-CN" dirty="0" smtClean="0">
                        <a:latin typeface="Arial" pitchFamily="34" charset="0"/>
                        <a:ea typeface="黑体" pitchFamily="49" charset="-122"/>
                        <a:cs typeface="Arial" pitchFamily="34" charset="0"/>
                      </a:endParaRPr>
                    </a:p>
                    <a:p>
                      <a:pPr algn="r"/>
                      <a:endParaRPr lang="zh-CN" altLang="en-US" dirty="0">
                        <a:latin typeface="Arial" pitchFamily="34" charset="0"/>
                        <a:ea typeface="黑体" pitchFamily="49" charset="-122"/>
                        <a:cs typeface="Arial" pitchFamily="34" charset="0"/>
                      </a:endParaRPr>
                    </a:p>
                  </a:txBody>
                  <a:tcPr anchor="ctr"/>
                </a:tc>
                <a:tc>
                  <a:txBody>
                    <a:bodyPr/>
                    <a:lstStyle/>
                    <a:p>
                      <a:pPr algn="l"/>
                      <a:endParaRPr lang="en-US" altLang="zh-CN" dirty="0" smtClean="0">
                        <a:latin typeface="Arial" pitchFamily="34" charset="0"/>
                        <a:ea typeface="黑体" pitchFamily="49" charset="-122"/>
                        <a:cs typeface="Arial" pitchFamily="34" charset="0"/>
                      </a:endParaRPr>
                    </a:p>
                  </a:txBody>
                  <a:tcPr anchor="ctr"/>
                </a:tc>
                <a:extLst>
                  <a:ext uri="{0D108BD9-81ED-4DB2-BD59-A6C34878D82A}">
                    <a16:rowId xmlns:a16="http://schemas.microsoft.com/office/drawing/2014/main" xmlns="" val="10003"/>
                  </a:ext>
                </a:extLst>
              </a:tr>
            </a:tbl>
          </a:graphicData>
        </a:graphic>
      </p:graphicFrame>
      <p:sp>
        <p:nvSpPr>
          <p:cNvPr id="4098"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sp>
        <p:nvSpPr>
          <p:cNvPr id="18" name="TextBox 17"/>
          <p:cNvSpPr txBox="1"/>
          <p:nvPr/>
        </p:nvSpPr>
        <p:spPr>
          <a:xfrm>
            <a:off x="845357" y="836712"/>
            <a:ext cx="2574515" cy="646331"/>
          </a:xfrm>
          <a:prstGeom prst="rect">
            <a:avLst/>
          </a:prstGeom>
          <a:noFill/>
        </p:spPr>
        <p:txBody>
          <a:bodyPr wrap="square" rtlCol="0">
            <a:spAutoFit/>
          </a:bodyPr>
          <a:lstStyle/>
          <a:p>
            <a:r>
              <a:rPr lang="en-US" altLang="zh-CN" dirty="0" smtClean="0">
                <a:latin typeface="Arial" panose="020B0604020202020204" pitchFamily="34" charset="0"/>
                <a:ea typeface="黑体" pitchFamily="49" charset="-122"/>
                <a:cs typeface="Arial" panose="020B0604020202020204" pitchFamily="34" charset="0"/>
              </a:rPr>
              <a:t>100km:</a:t>
            </a:r>
          </a:p>
          <a:p>
            <a:r>
              <a:rPr lang="en-US" altLang="zh-CN" dirty="0" smtClean="0">
                <a:latin typeface="Arial" panose="020B0604020202020204" pitchFamily="34" charset="0"/>
                <a:ea typeface="黑体" pitchFamily="49" charset="-122"/>
                <a:cs typeface="Arial" panose="020B0604020202020204" pitchFamily="34" charset="0"/>
              </a:rPr>
              <a:t>10.92 billion RMB</a:t>
            </a:r>
            <a:endParaRPr lang="zh-CN" altLang="en-US" dirty="0">
              <a:latin typeface="Arial" panose="020B0604020202020204" pitchFamily="34" charset="0"/>
              <a:ea typeface="黑体" pitchFamily="49" charset="-122"/>
              <a:cs typeface="Arial" panose="020B0604020202020204" pitchFamily="34" charset="0"/>
            </a:endParaRPr>
          </a:p>
        </p:txBody>
      </p:sp>
      <p:graphicFrame>
        <p:nvGraphicFramePr>
          <p:cNvPr id="17" name="图表 16"/>
          <p:cNvGraphicFramePr/>
          <p:nvPr>
            <p:extLst>
              <p:ext uri="{D42A27DB-BD31-4B8C-83A1-F6EECF244321}">
                <p14:modId xmlns:p14="http://schemas.microsoft.com/office/powerpoint/2010/main" val="1917973404"/>
              </p:ext>
            </p:extLst>
          </p:nvPr>
        </p:nvGraphicFramePr>
        <p:xfrm>
          <a:off x="785786" y="1643050"/>
          <a:ext cx="8178702" cy="484183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3635896" y="855277"/>
            <a:ext cx="2574515" cy="646331"/>
          </a:xfrm>
          <a:prstGeom prst="rect">
            <a:avLst/>
          </a:prstGeom>
          <a:noFill/>
        </p:spPr>
        <p:txBody>
          <a:bodyPr wrap="square" rtlCol="0">
            <a:spAutoFit/>
          </a:bodyPr>
          <a:lstStyle/>
          <a:p>
            <a:r>
              <a:rPr lang="en-US" altLang="zh-CN" dirty="0" smtClean="0">
                <a:latin typeface="Arial" panose="020B0604020202020204" pitchFamily="34" charset="0"/>
                <a:ea typeface="黑体" pitchFamily="49" charset="-122"/>
                <a:cs typeface="Arial" panose="020B0604020202020204" pitchFamily="34" charset="0"/>
              </a:rPr>
              <a:t>100km:</a:t>
            </a:r>
          </a:p>
          <a:p>
            <a:r>
              <a:rPr lang="en-US" altLang="zh-CN" dirty="0" smtClean="0">
                <a:latin typeface="Arial" panose="020B0604020202020204" pitchFamily="34" charset="0"/>
                <a:ea typeface="黑体" pitchFamily="49" charset="-122"/>
                <a:cs typeface="Arial" panose="020B0604020202020204" pitchFamily="34" charset="0"/>
              </a:rPr>
              <a:t>13.64 billion RMB</a:t>
            </a:r>
            <a:endParaRPr lang="zh-CN" altLang="en-US" dirty="0">
              <a:latin typeface="Arial" panose="020B0604020202020204" pitchFamily="34" charset="0"/>
              <a:ea typeface="黑体" pitchFamily="49" charset="-122"/>
              <a:cs typeface="Arial" panose="020B0604020202020204" pitchFamily="34" charset="0"/>
            </a:endParaRPr>
          </a:p>
        </p:txBody>
      </p:sp>
      <p:sp>
        <p:nvSpPr>
          <p:cNvPr id="25" name="TextBox 24"/>
          <p:cNvSpPr txBox="1"/>
          <p:nvPr/>
        </p:nvSpPr>
        <p:spPr>
          <a:xfrm>
            <a:off x="6372200" y="836712"/>
            <a:ext cx="2574515" cy="646331"/>
          </a:xfrm>
          <a:prstGeom prst="rect">
            <a:avLst/>
          </a:prstGeom>
          <a:noFill/>
        </p:spPr>
        <p:txBody>
          <a:bodyPr wrap="square" rtlCol="0">
            <a:spAutoFit/>
          </a:bodyPr>
          <a:lstStyle/>
          <a:p>
            <a:r>
              <a:rPr lang="en-US" altLang="zh-CN" dirty="0" smtClean="0">
                <a:latin typeface="Arial" panose="020B0604020202020204" pitchFamily="34" charset="0"/>
                <a:ea typeface="黑体" pitchFamily="49" charset="-122"/>
                <a:cs typeface="Arial" panose="020B0604020202020204" pitchFamily="34" charset="0"/>
              </a:rPr>
              <a:t>100km:</a:t>
            </a:r>
          </a:p>
          <a:p>
            <a:r>
              <a:rPr lang="en-US" altLang="zh-CN" dirty="0" smtClean="0">
                <a:latin typeface="Arial" panose="020B0604020202020204" pitchFamily="34" charset="0"/>
                <a:ea typeface="黑体" pitchFamily="49" charset="-122"/>
                <a:cs typeface="Arial" panose="020B0604020202020204" pitchFamily="34" charset="0"/>
              </a:rPr>
              <a:t>10.06 billion RMB</a:t>
            </a:r>
            <a:endParaRPr lang="zh-CN" altLang="en-US" dirty="0">
              <a:latin typeface="Arial" panose="020B0604020202020204" pitchFamily="34" charset="0"/>
              <a:ea typeface="黑体" pitchFamily="49" charset="-122"/>
              <a:cs typeface="Arial" panose="020B0604020202020204" pitchFamily="34" charset="0"/>
            </a:endParaRPr>
          </a:p>
        </p:txBody>
      </p:sp>
    </p:spTree>
    <p:extLst>
      <p:ext uri="{BB962C8B-B14F-4D97-AF65-F5344CB8AC3E}">
        <p14:creationId xmlns:p14="http://schemas.microsoft.com/office/powerpoint/2010/main" val="741693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084515"/>
            <a:ext cx="2627784" cy="616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3600" dirty="0"/>
          </a:p>
        </p:txBody>
      </p:sp>
      <p:sp>
        <p:nvSpPr>
          <p:cNvPr id="6" name="矩形 5"/>
          <p:cNvSpPr/>
          <p:nvPr/>
        </p:nvSpPr>
        <p:spPr>
          <a:xfrm>
            <a:off x="2699792" y="1083587"/>
            <a:ext cx="6444208" cy="6162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dirty="0">
              <a:latin typeface="Arial" pitchFamily="34" charset="0"/>
              <a:ea typeface="黑体" pitchFamily="49" charset="-122"/>
              <a:cs typeface="Arial" pitchFamily="34" charset="0"/>
            </a:endParaRPr>
          </a:p>
        </p:txBody>
      </p:sp>
      <p:sp>
        <p:nvSpPr>
          <p:cNvPr id="8" name="内容占位符 2" descr="Rectangle: Click to edit Master text styles&#10;Second level&#10;Third level&#10;Fourth level&#10;Fifth level"/>
          <p:cNvSpPr txBox="1">
            <a:spLocks/>
          </p:cNvSpPr>
          <p:nvPr/>
        </p:nvSpPr>
        <p:spPr bwMode="auto">
          <a:xfrm>
            <a:off x="827584" y="940499"/>
            <a:ext cx="8316416"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itchFamily="34" charset="0"/>
                <a:ea typeface="黑体" pitchFamily="49" charset="-122"/>
              </a:defRPr>
            </a:lvl1pPr>
            <a:lvl2pPr>
              <a:defRPr kumimoji="1" sz="1600" b="1">
                <a:solidFill>
                  <a:srgbClr val="05050B"/>
                </a:solidFill>
                <a:latin typeface="Tahoma" pitchFamily="34" charset="0"/>
                <a:ea typeface="黑体" pitchFamily="49" charset="-122"/>
              </a:defRPr>
            </a:lvl2pPr>
            <a:lvl3pPr>
              <a:defRPr kumimoji="1" sz="1400" b="1">
                <a:solidFill>
                  <a:srgbClr val="05050B"/>
                </a:solidFill>
                <a:latin typeface="Tahoma" pitchFamily="34" charset="0"/>
                <a:ea typeface="黑体" pitchFamily="49" charset="-122"/>
              </a:defRPr>
            </a:lvl3pPr>
            <a:lvl4pPr>
              <a:defRPr kumimoji="1" sz="1200" b="1">
                <a:solidFill>
                  <a:srgbClr val="05050B"/>
                </a:solidFill>
                <a:latin typeface="Tahoma" pitchFamily="34" charset="0"/>
                <a:ea typeface="黑体" pitchFamily="49" charset="-122"/>
              </a:defRPr>
            </a:lvl4pPr>
            <a:lvl5pPr>
              <a:defRPr kumimoji="1" sz="1000" b="1">
                <a:solidFill>
                  <a:srgbClr val="05050B"/>
                </a:solidFill>
                <a:latin typeface="Tahoma" pitchFamily="34" charset="0"/>
                <a:ea typeface="黑体" pitchFamily="49" charset="-122"/>
              </a:defRPr>
            </a:lvl5pPr>
            <a:lvl6pPr eaLnBrk="0" hangingPunct="0">
              <a:defRPr kumimoji="1" sz="1000" b="1">
                <a:solidFill>
                  <a:srgbClr val="05050B"/>
                </a:solidFill>
                <a:latin typeface="Tahoma" pitchFamily="34" charset="0"/>
                <a:ea typeface="黑体" pitchFamily="49" charset="-122"/>
              </a:defRPr>
            </a:lvl6pPr>
            <a:lvl7pPr eaLnBrk="0" hangingPunct="0">
              <a:defRPr kumimoji="1" sz="1000" b="1">
                <a:solidFill>
                  <a:srgbClr val="05050B"/>
                </a:solidFill>
                <a:latin typeface="Tahoma" pitchFamily="34" charset="0"/>
                <a:ea typeface="黑体" pitchFamily="49" charset="-122"/>
              </a:defRPr>
            </a:lvl7pPr>
            <a:lvl8pPr eaLnBrk="0" hangingPunct="0">
              <a:defRPr kumimoji="1" sz="1000" b="1">
                <a:solidFill>
                  <a:srgbClr val="05050B"/>
                </a:solidFill>
                <a:latin typeface="Tahoma" pitchFamily="34" charset="0"/>
                <a:ea typeface="黑体" pitchFamily="49" charset="-122"/>
              </a:defRPr>
            </a:lvl8pPr>
            <a:lvl9pPr eaLnBrk="0" hangingPunct="0">
              <a:defRPr kumimoji="1" sz="1000" b="1">
                <a:solidFill>
                  <a:srgbClr val="05050B"/>
                </a:solidFill>
                <a:latin typeface="Tahoma" pitchFamily="34" charset="0"/>
                <a:ea typeface="黑体" pitchFamily="49" charset="-122"/>
              </a:defRPr>
            </a:lvl9pPr>
          </a:lstStyle>
          <a:p>
            <a:pPr lvl="0" algn="ctr" eaLnBrk="0" hangingPunct="0">
              <a:lnSpc>
                <a:spcPct val="150000"/>
              </a:lnSpc>
              <a:buClr>
                <a:srgbClr val="6F89F7"/>
              </a:buClr>
              <a:buSzPct val="110000"/>
              <a:defRPr/>
            </a:pPr>
            <a:r>
              <a:rPr kumimoji="1" lang="en-US" altLang="zh-CN" sz="3200" b="1" i="0" u="none" strike="noStrike" kern="0" cap="none" spc="0" normalizeH="0" baseline="0" noProof="0" dirty="0" smtClean="0">
                <a:ln>
                  <a:noFill/>
                </a:ln>
                <a:solidFill>
                  <a:schemeClr val="bg1"/>
                </a:solidFill>
                <a:effectLst/>
                <a:uLnTx/>
                <a:uFillTx/>
                <a:latin typeface="Tahoma" pitchFamily="34" charset="0"/>
                <a:ea typeface="黑体" pitchFamily="49" charset="-122"/>
              </a:rPr>
              <a:t>3             </a:t>
            </a:r>
            <a:r>
              <a:rPr kumimoji="1" lang="en-US" altLang="zh-CN" sz="2400" b="1" i="0" u="none" strike="noStrike" kern="0" cap="none" spc="0" normalizeH="0" baseline="0" noProof="0" dirty="0" smtClean="0">
                <a:ln>
                  <a:noFill/>
                </a:ln>
                <a:solidFill>
                  <a:schemeClr val="bg1"/>
                </a:solidFill>
                <a:effectLst/>
                <a:uLnTx/>
                <a:uFillTx/>
              </a:rPr>
              <a:t>Project Layout and </a:t>
            </a:r>
            <a:r>
              <a:rPr lang="en-US" altLang="zh-CN" sz="2400" kern="0" dirty="0">
                <a:solidFill>
                  <a:schemeClr val="bg1"/>
                </a:solidFill>
              </a:rPr>
              <a:t>Preliminary Scheme</a:t>
            </a:r>
            <a:endParaRPr kumimoji="1" lang="zh-CN" altLang="en-US" sz="2400" b="1" i="0" u="none" strike="noStrike" kern="0" cap="none" spc="0" normalizeH="0" baseline="0" noProof="0" dirty="0" smtClean="0">
              <a:ln>
                <a:noFill/>
              </a:ln>
              <a:solidFill>
                <a:schemeClr val="bg1"/>
              </a:solidFill>
              <a:effectLst/>
              <a:uLnTx/>
              <a:uFillTx/>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96" t="5314" r="6487"/>
          <a:stretch/>
        </p:blipFill>
        <p:spPr bwMode="auto">
          <a:xfrm>
            <a:off x="539552" y="1916832"/>
            <a:ext cx="8095118" cy="480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3321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55" presetClass="entr" presetSubtype="0"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p:cTn id="13" dur="1000" fill="hold"/>
                                        <p:tgtEl>
                                          <p:spTgt spid="5122"/>
                                        </p:tgtEl>
                                        <p:attrNameLst>
                                          <p:attrName>ppt_w</p:attrName>
                                        </p:attrNameLst>
                                      </p:cBhvr>
                                      <p:tavLst>
                                        <p:tav tm="0">
                                          <p:val>
                                            <p:strVal val="#ppt_w*0.70"/>
                                          </p:val>
                                        </p:tav>
                                        <p:tav tm="100000">
                                          <p:val>
                                            <p:strVal val="#ppt_w"/>
                                          </p:val>
                                        </p:tav>
                                      </p:tavLst>
                                    </p:anim>
                                    <p:anim calcmode="lin" valueType="num">
                                      <p:cBhvr>
                                        <p:cTn id="14" dur="1000" fill="hold"/>
                                        <p:tgtEl>
                                          <p:spTgt spid="5122"/>
                                        </p:tgtEl>
                                        <p:attrNameLst>
                                          <p:attrName>ppt_h</p:attrName>
                                        </p:attrNameLst>
                                      </p:cBhvr>
                                      <p:tavLst>
                                        <p:tav tm="0">
                                          <p:val>
                                            <p:strVal val="#ppt_h"/>
                                          </p:val>
                                        </p:tav>
                                        <p:tav tm="100000">
                                          <p:val>
                                            <p:strVal val="#ppt_h"/>
                                          </p:val>
                                        </p:tav>
                                      </p:tavLst>
                                    </p:anim>
                                    <p:animEffect transition="in" filter="fade">
                                      <p:cBhvr>
                                        <p:cTn id="15"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5" name="矩形 4"/>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6" name="Picture 11" descr="标识带中英文副本"/>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9"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3.1 Scope </a:t>
            </a:r>
            <a:r>
              <a:rPr kumimoji="1" lang="en-US" altLang="zh-CN" sz="2400" b="1" dirty="0">
                <a:solidFill>
                  <a:schemeClr val="accent1"/>
                </a:solidFill>
                <a:latin typeface="Arial" pitchFamily="34" charset="0"/>
                <a:ea typeface="黑体" pitchFamily="49" charset="-122"/>
                <a:cs typeface="Arial" pitchFamily="34" charset="0"/>
              </a:rPr>
              <a:t>of the Work </a:t>
            </a:r>
            <a:endParaRPr kumimoji="1" lang="zh-CN" altLang="en-US" sz="2400" b="1" dirty="0">
              <a:solidFill>
                <a:schemeClr val="accent1"/>
              </a:solidFill>
              <a:latin typeface="Arial" pitchFamily="34" charset="0"/>
              <a:ea typeface="黑体" pitchFamily="49" charset="-122"/>
              <a:cs typeface="Arial" pitchFamily="34" charset="0"/>
            </a:endParaRPr>
          </a:p>
        </p:txBody>
      </p:sp>
      <p:graphicFrame>
        <p:nvGraphicFramePr>
          <p:cNvPr id="7" name="图示 6"/>
          <p:cNvGraphicFramePr/>
          <p:nvPr>
            <p:extLst>
              <p:ext uri="{D42A27DB-BD31-4B8C-83A1-F6EECF244321}">
                <p14:modId xmlns:p14="http://schemas.microsoft.com/office/powerpoint/2010/main" val="1233713402"/>
              </p:ext>
            </p:extLst>
          </p:nvPr>
        </p:nvGraphicFramePr>
        <p:xfrm>
          <a:off x="144016" y="1196752"/>
          <a:ext cx="8748464" cy="54906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5887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1124744"/>
            <a:ext cx="9144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algn="ctr" eaLnBrk="1" hangingPunct="1">
              <a:lnSpc>
                <a:spcPct val="150000"/>
              </a:lnSpc>
              <a:defRPr/>
            </a:pPr>
            <a:r>
              <a:rPr kumimoji="1" lang="en-US" altLang="zh-CN" sz="1800" dirty="0" smtClean="0">
                <a:latin typeface="Arial" pitchFamily="34" charset="0"/>
                <a:ea typeface="黑体" pitchFamily="49" charset="-122"/>
                <a:cs typeface="Arial" pitchFamily="34" charset="0"/>
              </a:rPr>
              <a:t>General Layout of 100km Scheme</a:t>
            </a:r>
            <a:endParaRPr kumimoji="1" lang="en-US" altLang="zh-CN" sz="1800" dirty="0" smtClean="0">
              <a:solidFill>
                <a:srgbClr val="FF0000"/>
              </a:solidFill>
              <a:latin typeface="Arial" pitchFamily="34" charset="0"/>
              <a:ea typeface="黑体" pitchFamily="49" charset="-122"/>
              <a:cs typeface="Arial" pitchFamily="34" charset="0"/>
            </a:endParaRPr>
          </a:p>
        </p:txBody>
      </p:sp>
      <p:sp>
        <p:nvSpPr>
          <p:cNvPr id="8"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pic>
        <p:nvPicPr>
          <p:cNvPr id="9" name="图片 8"/>
          <p:cNvPicPr>
            <a:picLocks noChangeAspect="1"/>
          </p:cNvPicPr>
          <p:nvPr/>
        </p:nvPicPr>
        <p:blipFill>
          <a:blip r:embed="rId3"/>
          <a:stretch>
            <a:fillRect/>
          </a:stretch>
        </p:blipFill>
        <p:spPr>
          <a:xfrm>
            <a:off x="1157609" y="1624912"/>
            <a:ext cx="6828782" cy="5116429"/>
          </a:xfrm>
          <a:prstGeom prst="rect">
            <a:avLst/>
          </a:prstGeom>
        </p:spPr>
      </p:pic>
      <p:sp>
        <p:nvSpPr>
          <p:cNvPr id="13" name="矩形标注 12">
            <a:hlinkClick r:id="rId4" action="ppaction://hlinksldjump"/>
          </p:cNvPr>
          <p:cNvSpPr/>
          <p:nvPr/>
        </p:nvSpPr>
        <p:spPr>
          <a:xfrm>
            <a:off x="4601674" y="1632575"/>
            <a:ext cx="1194462" cy="428560"/>
          </a:xfrm>
          <a:prstGeom prst="wedgeRectCallout">
            <a:avLst>
              <a:gd name="adj1" fmla="val -57032"/>
              <a:gd name="adj2" fmla="val 1202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Arial" panose="020B0604020202020204" pitchFamily="34" charset="0"/>
                <a:cs typeface="Arial" panose="020B0604020202020204" pitchFamily="34" charset="0"/>
              </a:rPr>
              <a:t>IP1(IR)</a:t>
            </a:r>
            <a:endParaRPr lang="zh-CN" altLang="en-US" dirty="0">
              <a:solidFill>
                <a:schemeClr val="tx1"/>
              </a:solidFill>
              <a:latin typeface="Arial" panose="020B0604020202020204" pitchFamily="34" charset="0"/>
              <a:cs typeface="Arial" panose="020B0604020202020204" pitchFamily="34" charset="0"/>
            </a:endParaRPr>
          </a:p>
        </p:txBody>
      </p:sp>
      <p:sp>
        <p:nvSpPr>
          <p:cNvPr id="14" name="矩形标注 13">
            <a:hlinkClick r:id="rId5" action="ppaction://hlinksldjump"/>
          </p:cNvPr>
          <p:cNvSpPr/>
          <p:nvPr/>
        </p:nvSpPr>
        <p:spPr>
          <a:xfrm>
            <a:off x="7081412" y="4183126"/>
            <a:ext cx="1018979" cy="407130"/>
          </a:xfrm>
          <a:prstGeom prst="wedgeRectCallout">
            <a:avLst>
              <a:gd name="adj1" fmla="val -108207"/>
              <a:gd name="adj2" fmla="val -2798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Arial" panose="020B0604020202020204" pitchFamily="34" charset="0"/>
                <a:cs typeface="Arial" panose="020B0604020202020204" pitchFamily="34" charset="0"/>
              </a:rPr>
              <a:t>IP2(RF</a:t>
            </a:r>
            <a:r>
              <a:rPr lang="en-US" altLang="zh-CN" dirty="0" smtClean="0">
                <a:solidFill>
                  <a:schemeClr val="tx1"/>
                </a:solidFill>
              </a:rPr>
              <a:t>)</a:t>
            </a:r>
            <a:endParaRPr lang="zh-CN" altLang="en-US" dirty="0">
              <a:solidFill>
                <a:schemeClr val="tx1"/>
              </a:solidFill>
            </a:endParaRPr>
          </a:p>
        </p:txBody>
      </p:sp>
      <p:sp>
        <p:nvSpPr>
          <p:cNvPr id="2" name="右箭头 1">
            <a:hlinkClick r:id="rId6" action="ppaction://hlinksldjump"/>
          </p:cNvPr>
          <p:cNvSpPr/>
          <p:nvPr/>
        </p:nvSpPr>
        <p:spPr>
          <a:xfrm>
            <a:off x="8316416" y="6309320"/>
            <a:ext cx="648072" cy="476672"/>
          </a:xfrm>
          <a:prstGeom prst="righ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标注 14">
            <a:hlinkClick r:id="rId7" action="ppaction://hlinksldjump"/>
          </p:cNvPr>
          <p:cNvSpPr/>
          <p:nvPr/>
        </p:nvSpPr>
        <p:spPr>
          <a:xfrm>
            <a:off x="1835696" y="5157192"/>
            <a:ext cx="906430" cy="407130"/>
          </a:xfrm>
          <a:prstGeom prst="wedgeRectCallout">
            <a:avLst>
              <a:gd name="adj1" fmla="val 96656"/>
              <a:gd name="adj2" fmla="val 825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latin typeface="Arial" panose="020B0604020202020204" pitchFamily="34" charset="0"/>
                <a:cs typeface="Arial" panose="020B0604020202020204" pitchFamily="34" charset="0"/>
              </a:rPr>
              <a:t>LINAC</a:t>
            </a:r>
            <a:endParaRPr lang="zh-CN" altLang="en-US" dirty="0">
              <a:solidFill>
                <a:schemeClr val="tx1"/>
              </a:solidFill>
              <a:latin typeface="Arial" panose="020B0604020202020204" pitchFamily="34" charset="0"/>
              <a:cs typeface="Arial" panose="020B0604020202020204" pitchFamily="34" charset="0"/>
            </a:endParaRPr>
          </a:p>
        </p:txBody>
      </p:sp>
      <p:sp>
        <p:nvSpPr>
          <p:cNvPr id="16" name="矩形标注 15">
            <a:hlinkClick r:id="rId8" action="ppaction://hlinksldjump"/>
          </p:cNvPr>
          <p:cNvSpPr/>
          <p:nvPr/>
        </p:nvSpPr>
        <p:spPr>
          <a:xfrm>
            <a:off x="341530" y="2708920"/>
            <a:ext cx="1710190" cy="623154"/>
          </a:xfrm>
          <a:prstGeom prst="wedgeRectCallout">
            <a:avLst>
              <a:gd name="adj1" fmla="val 107877"/>
              <a:gd name="adj2" fmla="val 2061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latin typeface="Arial" panose="020B0604020202020204" pitchFamily="34" charset="0"/>
                <a:cs typeface="Arial" panose="020B0604020202020204" pitchFamily="34" charset="0"/>
              </a:rPr>
              <a:t>Collider ring tunnel </a:t>
            </a:r>
            <a:endParaRPr lang="zh-CN" altLang="en-US" dirty="0">
              <a:solidFill>
                <a:schemeClr val="tx1"/>
              </a:solidFill>
              <a:latin typeface="Arial" panose="020B0604020202020204" pitchFamily="34" charset="0"/>
              <a:cs typeface="Arial" panose="020B0604020202020204" pitchFamily="34" charset="0"/>
            </a:endParaRPr>
          </a:p>
        </p:txBody>
      </p:sp>
      <p:sp>
        <p:nvSpPr>
          <p:cNvPr id="17" name="矩形 16"/>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18" name="矩形 17"/>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19" name="Picture 11" descr="标识带中英文副本"/>
          <p:cNvPicPr>
            <a:picLocks noChangeAspect="1" noChangeArrowheads="1"/>
          </p:cNvPicPr>
          <p:nvPr/>
        </p:nvPicPr>
        <p:blipFill>
          <a:blip r:embed="rId9"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Tree>
    <p:extLst>
      <p:ext uri="{BB962C8B-B14F-4D97-AF65-F5344CB8AC3E}">
        <p14:creationId xmlns:p14="http://schemas.microsoft.com/office/powerpoint/2010/main" val="7175075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4594503" y="1761569"/>
            <a:ext cx="4252972" cy="30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indent="457200" algn="just" eaLnBrk="1" hangingPunct="1">
              <a:lnSpc>
                <a:spcPct val="150000"/>
              </a:lnSpc>
              <a:defRPr/>
            </a:pPr>
            <a:endParaRPr kumimoji="1" lang="en-US" altLang="zh-CN" sz="1400" dirty="0" smtClean="0">
              <a:latin typeface="Arial" pitchFamily="34" charset="0"/>
              <a:ea typeface="黑体" pitchFamily="49" charset="-122"/>
              <a:cs typeface="Arial" pitchFamily="34" charset="0"/>
            </a:endParaRPr>
          </a:p>
          <a:p>
            <a:pPr indent="457200" algn="just" eaLnBrk="1" hangingPunct="1">
              <a:lnSpc>
                <a:spcPct val="150000"/>
              </a:lnSpc>
              <a:defRPr/>
            </a:pPr>
            <a:r>
              <a:rPr kumimoji="1" lang="en-US" altLang="zh-CN" sz="1400" dirty="0" smtClean="0">
                <a:latin typeface="Arial" pitchFamily="34" charset="0"/>
                <a:ea typeface="黑体" pitchFamily="49" charset="-122"/>
                <a:cs typeface="Arial" pitchFamily="34" charset="0"/>
              </a:rPr>
              <a:t>Possible </a:t>
            </a:r>
            <a:r>
              <a:rPr kumimoji="1" lang="en-US" altLang="zh-CN" sz="1400" dirty="0">
                <a:latin typeface="Arial" pitchFamily="34" charset="0"/>
                <a:ea typeface="黑体" pitchFamily="49" charset="-122"/>
                <a:cs typeface="Arial" pitchFamily="34" charset="0"/>
              </a:rPr>
              <a:t>major </a:t>
            </a:r>
            <a:r>
              <a:rPr kumimoji="1" lang="en-US" altLang="zh-CN" sz="1400" dirty="0" smtClean="0">
                <a:latin typeface="Arial" pitchFamily="34" charset="0"/>
                <a:ea typeface="黑体" pitchFamily="49" charset="-122"/>
                <a:cs typeface="Arial" pitchFamily="34" charset="0"/>
              </a:rPr>
              <a:t>geological </a:t>
            </a:r>
            <a:r>
              <a:rPr kumimoji="1" lang="en-US" altLang="zh-CN" sz="1400" dirty="0">
                <a:latin typeface="Arial" pitchFamily="34" charset="0"/>
                <a:ea typeface="黑体" pitchFamily="49" charset="-122"/>
                <a:cs typeface="Arial" pitchFamily="34" charset="0"/>
              </a:rPr>
              <a:t>problems </a:t>
            </a:r>
            <a:r>
              <a:rPr kumimoji="1" lang="en-US" altLang="zh-CN" sz="1400" dirty="0" smtClean="0">
                <a:latin typeface="Arial" pitchFamily="34" charset="0"/>
                <a:ea typeface="黑体" pitchFamily="49" charset="-122"/>
                <a:cs typeface="Arial" pitchFamily="34" charset="0"/>
              </a:rPr>
              <a:t>include </a:t>
            </a:r>
            <a:r>
              <a:rPr kumimoji="1" lang="en-US" altLang="zh-CN" sz="1400" dirty="0">
                <a:latin typeface="Arial" pitchFamily="34" charset="0"/>
                <a:ea typeface="黑体" pitchFamily="49" charset="-122"/>
                <a:cs typeface="Arial" pitchFamily="34" charset="0"/>
              </a:rPr>
              <a:t>inflow, </a:t>
            </a:r>
            <a:r>
              <a:rPr kumimoji="1" lang="en-US" altLang="zh-CN" sz="1400" dirty="0" err="1" smtClean="0">
                <a:latin typeface="Arial" pitchFamily="34" charset="0"/>
                <a:ea typeface="黑体" pitchFamily="49" charset="-122"/>
                <a:cs typeface="Arial" pitchFamily="34" charset="0"/>
              </a:rPr>
              <a:t>geostress</a:t>
            </a:r>
            <a:r>
              <a:rPr kumimoji="1" lang="en-US" altLang="zh-CN" sz="1400" dirty="0">
                <a:latin typeface="Arial" pitchFamily="34" charset="0"/>
                <a:ea typeface="黑体" pitchFamily="49" charset="-122"/>
                <a:cs typeface="Arial" pitchFamily="34" charset="0"/>
              </a:rPr>
              <a:t>, etc.; Surrounding rocks of Classes </a:t>
            </a:r>
            <a:r>
              <a:rPr kumimoji="1" lang="en-US" altLang="zh-CN" sz="1400" dirty="0" smtClean="0">
                <a:latin typeface="Arial" pitchFamily="34" charset="0"/>
                <a:ea typeface="黑体" pitchFamily="49" charset="-122"/>
                <a:cs typeface="Arial" pitchFamily="34" charset="0"/>
              </a:rPr>
              <a:t>II account </a:t>
            </a:r>
            <a:r>
              <a:rPr kumimoji="1" lang="en-US" altLang="zh-CN" sz="1400" dirty="0">
                <a:latin typeface="Arial" pitchFamily="34" charset="0"/>
                <a:ea typeface="黑体" pitchFamily="49" charset="-122"/>
                <a:cs typeface="Arial" pitchFamily="34" charset="0"/>
              </a:rPr>
              <a:t>for </a:t>
            </a:r>
            <a:r>
              <a:rPr kumimoji="1" lang="en-US" altLang="zh-CN" sz="1400" dirty="0" smtClean="0">
                <a:latin typeface="Arial" pitchFamily="34" charset="0"/>
                <a:ea typeface="黑体" pitchFamily="49" charset="-122"/>
                <a:cs typeface="Arial" pitchFamily="34" charset="0"/>
              </a:rPr>
              <a:t>74%, </a:t>
            </a:r>
            <a:r>
              <a:rPr kumimoji="1" lang="en-US" altLang="zh-CN" sz="1400" dirty="0">
                <a:latin typeface="Arial" pitchFamily="34" charset="0"/>
                <a:ea typeface="黑体" pitchFamily="49" charset="-122"/>
                <a:cs typeface="Arial" pitchFamily="34" charset="0"/>
              </a:rPr>
              <a:t>Classes </a:t>
            </a:r>
            <a:r>
              <a:rPr kumimoji="1" lang="en-US" altLang="zh-CN" sz="1400" dirty="0" smtClean="0">
                <a:latin typeface="Arial" pitchFamily="34" charset="0"/>
                <a:ea typeface="黑体" pitchFamily="49" charset="-122"/>
                <a:cs typeface="Arial" pitchFamily="34" charset="0"/>
              </a:rPr>
              <a:t>III </a:t>
            </a:r>
            <a:r>
              <a:rPr kumimoji="1" lang="en-US" altLang="zh-CN" sz="1400" dirty="0">
                <a:latin typeface="Arial" pitchFamily="34" charset="0"/>
                <a:ea typeface="黑体" pitchFamily="49" charset="-122"/>
                <a:cs typeface="Arial" pitchFamily="34" charset="0"/>
              </a:rPr>
              <a:t>for </a:t>
            </a:r>
            <a:r>
              <a:rPr kumimoji="1" lang="en-US" altLang="zh-CN" sz="1400" dirty="0" smtClean="0">
                <a:latin typeface="Arial" pitchFamily="34" charset="0"/>
                <a:ea typeface="黑体" pitchFamily="49" charset="-122"/>
                <a:cs typeface="Arial" pitchFamily="34" charset="0"/>
              </a:rPr>
              <a:t>18%, </a:t>
            </a:r>
            <a:r>
              <a:rPr kumimoji="1" lang="en-US" altLang="zh-CN" sz="1400" dirty="0" smtClean="0">
                <a:latin typeface="Arial" pitchFamily="34" charset="0"/>
                <a:ea typeface="黑体" pitchFamily="49" charset="-122"/>
                <a:cs typeface="Arial" pitchFamily="34" charset="0"/>
              </a:rPr>
              <a:t>Classes </a:t>
            </a:r>
            <a:r>
              <a:rPr kumimoji="1" lang="en-US" altLang="zh-CN" sz="1400" dirty="0" err="1">
                <a:latin typeface="Arial" pitchFamily="34" charset="0"/>
                <a:ea typeface="黑体" pitchFamily="49" charset="-122"/>
                <a:cs typeface="Arial" pitchFamily="34" charset="0"/>
              </a:rPr>
              <a:t>Ⅳ~Ⅴ</a:t>
            </a:r>
            <a:r>
              <a:rPr kumimoji="1" lang="en-US" altLang="zh-CN" sz="1400" dirty="0">
                <a:latin typeface="Arial" pitchFamily="34" charset="0"/>
                <a:ea typeface="黑体" pitchFamily="49" charset="-122"/>
                <a:cs typeface="Arial" pitchFamily="34" charset="0"/>
              </a:rPr>
              <a:t> for </a:t>
            </a:r>
            <a:r>
              <a:rPr kumimoji="1" lang="en-US" altLang="zh-CN" sz="1400" dirty="0" smtClean="0">
                <a:latin typeface="Arial" pitchFamily="34" charset="0"/>
                <a:ea typeface="黑体" pitchFamily="49" charset="-122"/>
                <a:cs typeface="Arial" pitchFamily="34" charset="0"/>
              </a:rPr>
              <a:t> 8%. </a:t>
            </a:r>
            <a:endParaRPr kumimoji="1" lang="en-US" altLang="zh-CN" sz="1400" dirty="0" smtClean="0">
              <a:latin typeface="Arial" pitchFamily="34" charset="0"/>
              <a:ea typeface="黑体" pitchFamily="49" charset="-122"/>
              <a:cs typeface="Arial" pitchFamily="34" charset="0"/>
            </a:endParaRPr>
          </a:p>
          <a:p>
            <a:pPr indent="457200" algn="just" eaLnBrk="1" hangingPunct="1">
              <a:lnSpc>
                <a:spcPct val="150000"/>
              </a:lnSpc>
              <a:defRPr/>
            </a:pPr>
            <a:r>
              <a:rPr kumimoji="1" lang="en-US" altLang="zh-CN" sz="1400" dirty="0" smtClean="0">
                <a:latin typeface="Arial" pitchFamily="34" charset="0"/>
                <a:ea typeface="黑体" pitchFamily="49" charset="-122"/>
                <a:cs typeface="Arial" pitchFamily="34" charset="0"/>
              </a:rPr>
              <a:t>Experimental hall </a:t>
            </a:r>
            <a:r>
              <a:rPr kumimoji="1" lang="en-US" altLang="zh-CN" sz="1400" dirty="0">
                <a:latin typeface="Arial" pitchFamily="34" charset="0"/>
                <a:ea typeface="黑体" pitchFamily="49" charset="-122"/>
                <a:cs typeface="Arial" pitchFamily="34" charset="0"/>
              </a:rPr>
              <a:t>buried depth is </a:t>
            </a:r>
            <a:r>
              <a:rPr kumimoji="1" lang="en-US" altLang="zh-CN" sz="1400" dirty="0" smtClean="0">
                <a:latin typeface="Arial" pitchFamily="34" charset="0"/>
                <a:ea typeface="黑体" pitchFamily="49" charset="-122"/>
                <a:cs typeface="Arial" pitchFamily="34" charset="0"/>
              </a:rPr>
              <a:t>90~190m </a:t>
            </a:r>
            <a:r>
              <a:rPr kumimoji="1" lang="en-US" altLang="zh-CN" sz="1400" dirty="0">
                <a:latin typeface="Arial" pitchFamily="34" charset="0"/>
                <a:ea typeface="黑体" pitchFamily="49" charset="-122"/>
                <a:cs typeface="Arial" pitchFamily="34" charset="0"/>
              </a:rPr>
              <a:t>and the main surrounding rock is </a:t>
            </a:r>
            <a:r>
              <a:rPr kumimoji="1" lang="en-US" altLang="zh-CN" sz="1400" dirty="0" smtClean="0">
                <a:latin typeface="Arial" pitchFamily="34" charset="0"/>
                <a:ea typeface="黑体" pitchFamily="49" charset="-122"/>
                <a:cs typeface="Arial" pitchFamily="34" charset="0"/>
              </a:rPr>
              <a:t>Class </a:t>
            </a:r>
            <a:r>
              <a:rPr kumimoji="1" lang="en-US" altLang="zh-CN" sz="1400" dirty="0">
                <a:latin typeface="Arial" pitchFamily="34" charset="0"/>
                <a:ea typeface="黑体" pitchFamily="49" charset="-122"/>
                <a:cs typeface="Arial" pitchFamily="34" charset="0"/>
              </a:rPr>
              <a:t>II.</a:t>
            </a:r>
          </a:p>
          <a:p>
            <a:pPr indent="457200" algn="just" eaLnBrk="1" hangingPunct="1">
              <a:lnSpc>
                <a:spcPct val="150000"/>
              </a:lnSpc>
              <a:defRPr/>
            </a:pPr>
            <a:endParaRPr lang="zh-CN" altLang="en-US" sz="1400" dirty="0" smtClean="0"/>
          </a:p>
          <a:p>
            <a:pPr indent="457200" eaLnBrk="1" hangingPunct="1">
              <a:lnSpc>
                <a:spcPct val="150000"/>
              </a:lnSpc>
              <a:defRPr/>
            </a:pPr>
            <a:endParaRPr kumimoji="1" lang="zh-CN" altLang="en-US" sz="1400" dirty="0">
              <a:latin typeface="Arial" pitchFamily="34" charset="0"/>
              <a:ea typeface="黑体" pitchFamily="49" charset="-122"/>
              <a:cs typeface="Arial" pitchFamily="34" charset="0"/>
            </a:endParaRPr>
          </a:p>
        </p:txBody>
      </p:sp>
      <p:pic>
        <p:nvPicPr>
          <p:cNvPr id="143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517232"/>
            <a:ext cx="9161145" cy="84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a:blip r:embed="rId4"/>
          <a:stretch>
            <a:fillRect/>
          </a:stretch>
        </p:blipFill>
        <p:spPr>
          <a:xfrm>
            <a:off x="132464" y="1484784"/>
            <a:ext cx="4413083" cy="3699350"/>
          </a:xfrm>
          <a:prstGeom prst="rect">
            <a:avLst/>
          </a:prstGeom>
        </p:spPr>
      </p:pic>
      <p:sp>
        <p:nvSpPr>
          <p:cNvPr id="14" name="矩形 13"/>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15" name="矩形 14"/>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16" name="Picture 11" descr="标识带中英文副本"/>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7"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sp>
        <p:nvSpPr>
          <p:cNvPr id="9" name="右箭头 8">
            <a:hlinkClick r:id="rId6" action="ppaction://hlinksldjump"/>
          </p:cNvPr>
          <p:cNvSpPr/>
          <p:nvPr/>
        </p:nvSpPr>
        <p:spPr>
          <a:xfrm>
            <a:off x="8316416" y="6309320"/>
            <a:ext cx="648072" cy="476672"/>
          </a:xfrm>
          <a:prstGeom prst="righ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25370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6"/>
          <p:cNvSpPr>
            <a:spLocks noChangeArrowheads="1"/>
          </p:cNvSpPr>
          <p:nvPr/>
        </p:nvSpPr>
        <p:spPr bwMode="auto">
          <a:xfrm>
            <a:off x="2929608" y="1390789"/>
            <a:ext cx="3329788" cy="4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kumimoji="1" lang="en-US" altLang="zh-CN" dirty="0" smtClean="0">
                <a:latin typeface="黑体" pitchFamily="49" charset="-122"/>
                <a:ea typeface="黑体" pitchFamily="49" charset="-122"/>
                <a:cs typeface="Arial" pitchFamily="34" charset="0"/>
              </a:rPr>
              <a:t>IP1 / IP3</a:t>
            </a:r>
            <a:endParaRPr kumimoji="1" lang="zh-CN" altLang="zh-CN" dirty="0">
              <a:latin typeface="Arial" pitchFamily="34" charset="0"/>
              <a:ea typeface="黑体" pitchFamily="49" charset="-122"/>
              <a:cs typeface="Arial" pitchFamily="34" charset="0"/>
            </a:endParaRPr>
          </a:p>
        </p:txBody>
      </p:sp>
      <p:pic>
        <p:nvPicPr>
          <p:cNvPr id="14" name="图片 13"/>
          <p:cNvPicPr>
            <a:picLocks noChangeAspect="1"/>
          </p:cNvPicPr>
          <p:nvPr/>
        </p:nvPicPr>
        <p:blipFill>
          <a:blip r:embed="rId3"/>
          <a:stretch>
            <a:fillRect/>
          </a:stretch>
        </p:blipFill>
        <p:spPr>
          <a:xfrm>
            <a:off x="0" y="3004454"/>
            <a:ext cx="9144000" cy="1765527"/>
          </a:xfrm>
          <a:prstGeom prst="rect">
            <a:avLst/>
          </a:prstGeom>
        </p:spPr>
      </p:pic>
      <p:sp>
        <p:nvSpPr>
          <p:cNvPr id="2" name="矩形标注 1"/>
          <p:cNvSpPr/>
          <p:nvPr/>
        </p:nvSpPr>
        <p:spPr>
          <a:xfrm>
            <a:off x="1725180" y="2993363"/>
            <a:ext cx="2002744" cy="490748"/>
          </a:xfrm>
          <a:prstGeom prst="wedgeRectCallout">
            <a:avLst>
              <a:gd name="adj1" fmla="val 86662"/>
              <a:gd name="adj2" fmla="val 1689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CEPC Experimental Hall</a:t>
            </a:r>
          </a:p>
          <a:p>
            <a:pPr algn="ctr"/>
            <a:r>
              <a:rPr lang="en-US" altLang="zh-CN" sz="1400" dirty="0" smtClean="0">
                <a:solidFill>
                  <a:schemeClr val="tx1"/>
                </a:solidFill>
              </a:rPr>
              <a:t>30×30×30m</a:t>
            </a:r>
            <a:endParaRPr lang="zh-CN" altLang="en-US" sz="1400" dirty="0">
              <a:solidFill>
                <a:schemeClr val="tx1"/>
              </a:solidFill>
            </a:endParaRPr>
          </a:p>
        </p:txBody>
      </p:sp>
      <p:sp>
        <p:nvSpPr>
          <p:cNvPr id="15" name="矩形标注 14"/>
          <p:cNvSpPr/>
          <p:nvPr/>
        </p:nvSpPr>
        <p:spPr>
          <a:xfrm>
            <a:off x="4663848" y="3189625"/>
            <a:ext cx="1728192" cy="288032"/>
          </a:xfrm>
          <a:prstGeom prst="wedgeRectCallout">
            <a:avLst>
              <a:gd name="adj1" fmla="val -55835"/>
              <a:gd name="adj2" fmla="val 13576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Transport  shaft 1 </a:t>
            </a:r>
            <a:endParaRPr lang="zh-CN" altLang="en-US" sz="1400" dirty="0">
              <a:solidFill>
                <a:schemeClr val="tx1"/>
              </a:solidFill>
            </a:endParaRPr>
          </a:p>
        </p:txBody>
      </p:sp>
      <p:sp>
        <p:nvSpPr>
          <p:cNvPr id="16" name="矩形标注 15"/>
          <p:cNvSpPr/>
          <p:nvPr/>
        </p:nvSpPr>
        <p:spPr>
          <a:xfrm>
            <a:off x="4733764" y="4797152"/>
            <a:ext cx="1728192" cy="288032"/>
          </a:xfrm>
          <a:prstGeom prst="wedgeRectCallout">
            <a:avLst>
              <a:gd name="adj1" fmla="val -56649"/>
              <a:gd name="adj2" fmla="val -10355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Transport  shaft 2 </a:t>
            </a:r>
            <a:endParaRPr lang="zh-CN" altLang="en-US" sz="1400" dirty="0">
              <a:solidFill>
                <a:schemeClr val="tx1"/>
              </a:solidFill>
            </a:endParaRPr>
          </a:p>
        </p:txBody>
      </p:sp>
      <p:sp>
        <p:nvSpPr>
          <p:cNvPr id="17" name="矩形标注 16"/>
          <p:cNvSpPr/>
          <p:nvPr/>
        </p:nvSpPr>
        <p:spPr>
          <a:xfrm>
            <a:off x="611560" y="3621423"/>
            <a:ext cx="1728192" cy="288032"/>
          </a:xfrm>
          <a:prstGeom prst="wedgeRectCallout">
            <a:avLst>
              <a:gd name="adj1" fmla="val 30540"/>
              <a:gd name="adj2" fmla="val 1230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Collider ring tunnel</a:t>
            </a:r>
            <a:endParaRPr lang="zh-CN" altLang="en-US" sz="1400" dirty="0">
              <a:solidFill>
                <a:schemeClr val="tx1"/>
              </a:solidFill>
            </a:endParaRPr>
          </a:p>
        </p:txBody>
      </p:sp>
      <p:sp>
        <p:nvSpPr>
          <p:cNvPr id="18" name="矩形标注 17"/>
          <p:cNvSpPr/>
          <p:nvPr/>
        </p:nvSpPr>
        <p:spPr>
          <a:xfrm>
            <a:off x="989856" y="4693811"/>
            <a:ext cx="1958364" cy="286277"/>
          </a:xfrm>
          <a:prstGeom prst="wedgeRectCallout">
            <a:avLst>
              <a:gd name="adj1" fmla="val 71965"/>
              <a:gd name="adj2" fmla="val -1670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Booster bypass tunnel</a:t>
            </a:r>
            <a:endParaRPr lang="zh-CN" altLang="en-US" sz="1400" dirty="0">
              <a:solidFill>
                <a:schemeClr val="tx1"/>
              </a:solidFill>
            </a:endParaRPr>
          </a:p>
        </p:txBody>
      </p:sp>
      <p:sp>
        <p:nvSpPr>
          <p:cNvPr id="19" name="矩形标注 18"/>
          <p:cNvSpPr/>
          <p:nvPr/>
        </p:nvSpPr>
        <p:spPr>
          <a:xfrm>
            <a:off x="3203848" y="4769981"/>
            <a:ext cx="1224136" cy="288032"/>
          </a:xfrm>
          <a:prstGeom prst="wedgeRectCallout">
            <a:avLst>
              <a:gd name="adj1" fmla="val 37228"/>
              <a:gd name="adj2" fmla="val -12801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Access shaft</a:t>
            </a:r>
            <a:endParaRPr lang="zh-CN" altLang="en-US" sz="1400" dirty="0">
              <a:solidFill>
                <a:schemeClr val="tx1"/>
              </a:solidFill>
            </a:endParaRPr>
          </a:p>
        </p:txBody>
      </p:sp>
      <p:sp>
        <p:nvSpPr>
          <p:cNvPr id="20" name="矩形标注 19"/>
          <p:cNvSpPr/>
          <p:nvPr/>
        </p:nvSpPr>
        <p:spPr>
          <a:xfrm>
            <a:off x="5143020" y="3634246"/>
            <a:ext cx="1229180" cy="288032"/>
          </a:xfrm>
          <a:prstGeom prst="wedgeRectCallout">
            <a:avLst>
              <a:gd name="adj1" fmla="val -73673"/>
              <a:gd name="adj2" fmla="val 5896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Escape  shaft</a:t>
            </a:r>
            <a:endParaRPr lang="zh-CN" altLang="en-US" sz="1400" dirty="0">
              <a:solidFill>
                <a:schemeClr val="tx1"/>
              </a:solidFill>
            </a:endParaRPr>
          </a:p>
        </p:txBody>
      </p:sp>
      <p:sp>
        <p:nvSpPr>
          <p:cNvPr id="4" name="左箭头 3">
            <a:hlinkClick r:id="rId4" action="ppaction://hlinksldjump"/>
          </p:cNvPr>
          <p:cNvSpPr/>
          <p:nvPr/>
        </p:nvSpPr>
        <p:spPr>
          <a:xfrm>
            <a:off x="158959" y="6309320"/>
            <a:ext cx="603067" cy="432048"/>
          </a:xfrm>
          <a:prstGeom prst="lef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a:hlinkClick r:id="rId5" action="ppaction://hlinksldjump"/>
          </p:cNvPr>
          <p:cNvCxnSpPr/>
          <p:nvPr/>
        </p:nvCxnSpPr>
        <p:spPr>
          <a:xfrm>
            <a:off x="3727924" y="3887217"/>
            <a:ext cx="0" cy="80659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22" name="矩形 21"/>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23" name="Picture 11" descr="标识带中英文副本"/>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24"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spTree>
    <p:extLst>
      <p:ext uri="{BB962C8B-B14F-4D97-AF65-F5344CB8AC3E}">
        <p14:creationId xmlns:p14="http://schemas.microsoft.com/office/powerpoint/2010/main" val="339749856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0"/>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00428" y="1857364"/>
            <a:ext cx="8443572" cy="474957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矩形 4"/>
          <p:cNvSpPr/>
          <p:nvPr/>
        </p:nvSpPr>
        <p:spPr>
          <a:xfrm>
            <a:off x="0" y="1084515"/>
            <a:ext cx="2627784" cy="616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3600" dirty="0"/>
          </a:p>
        </p:txBody>
      </p:sp>
      <p:sp>
        <p:nvSpPr>
          <p:cNvPr id="6" name="矩形 5"/>
          <p:cNvSpPr/>
          <p:nvPr/>
        </p:nvSpPr>
        <p:spPr>
          <a:xfrm>
            <a:off x="2699792" y="1083587"/>
            <a:ext cx="6444208" cy="6162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dirty="0">
              <a:latin typeface="Arial" pitchFamily="34" charset="0"/>
              <a:ea typeface="黑体" pitchFamily="49" charset="-122"/>
              <a:cs typeface="Arial" pitchFamily="34" charset="0"/>
            </a:endParaRPr>
          </a:p>
        </p:txBody>
      </p:sp>
      <p:sp>
        <p:nvSpPr>
          <p:cNvPr id="8" name="内容占位符 2" descr="Rectangle: Click to edit Master text styles&#10;Second level&#10;Third level&#10;Fourth level&#10;Fifth level"/>
          <p:cNvSpPr txBox="1">
            <a:spLocks/>
          </p:cNvSpPr>
          <p:nvPr/>
        </p:nvSpPr>
        <p:spPr bwMode="auto">
          <a:xfrm>
            <a:off x="539552" y="940499"/>
            <a:ext cx="8390166"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itchFamily="34" charset="0"/>
                <a:ea typeface="黑体" pitchFamily="49" charset="-122"/>
              </a:defRPr>
            </a:lvl1pPr>
            <a:lvl2pPr>
              <a:defRPr kumimoji="1" sz="1600" b="1">
                <a:solidFill>
                  <a:srgbClr val="05050B"/>
                </a:solidFill>
                <a:latin typeface="Tahoma" pitchFamily="34" charset="0"/>
                <a:ea typeface="黑体" pitchFamily="49" charset="-122"/>
              </a:defRPr>
            </a:lvl2pPr>
            <a:lvl3pPr>
              <a:defRPr kumimoji="1" sz="1400" b="1">
                <a:solidFill>
                  <a:srgbClr val="05050B"/>
                </a:solidFill>
                <a:latin typeface="Tahoma" pitchFamily="34" charset="0"/>
                <a:ea typeface="黑体" pitchFamily="49" charset="-122"/>
              </a:defRPr>
            </a:lvl3pPr>
            <a:lvl4pPr>
              <a:defRPr kumimoji="1" sz="1200" b="1">
                <a:solidFill>
                  <a:srgbClr val="05050B"/>
                </a:solidFill>
                <a:latin typeface="Tahoma" pitchFamily="34" charset="0"/>
                <a:ea typeface="黑体" pitchFamily="49" charset="-122"/>
              </a:defRPr>
            </a:lvl4pPr>
            <a:lvl5pPr>
              <a:defRPr kumimoji="1" sz="1000" b="1">
                <a:solidFill>
                  <a:srgbClr val="05050B"/>
                </a:solidFill>
                <a:latin typeface="Tahoma" pitchFamily="34" charset="0"/>
                <a:ea typeface="黑体" pitchFamily="49" charset="-122"/>
              </a:defRPr>
            </a:lvl5pPr>
            <a:lvl6pPr eaLnBrk="0" hangingPunct="0">
              <a:defRPr kumimoji="1" sz="1000" b="1">
                <a:solidFill>
                  <a:srgbClr val="05050B"/>
                </a:solidFill>
                <a:latin typeface="Tahoma" pitchFamily="34" charset="0"/>
                <a:ea typeface="黑体" pitchFamily="49" charset="-122"/>
              </a:defRPr>
            </a:lvl6pPr>
            <a:lvl7pPr eaLnBrk="0" hangingPunct="0">
              <a:defRPr kumimoji="1" sz="1000" b="1">
                <a:solidFill>
                  <a:srgbClr val="05050B"/>
                </a:solidFill>
                <a:latin typeface="Tahoma" pitchFamily="34" charset="0"/>
                <a:ea typeface="黑体" pitchFamily="49" charset="-122"/>
              </a:defRPr>
            </a:lvl7pPr>
            <a:lvl8pPr eaLnBrk="0" hangingPunct="0">
              <a:defRPr kumimoji="1" sz="1000" b="1">
                <a:solidFill>
                  <a:srgbClr val="05050B"/>
                </a:solidFill>
                <a:latin typeface="Tahoma" pitchFamily="34" charset="0"/>
                <a:ea typeface="黑体" pitchFamily="49" charset="-122"/>
              </a:defRPr>
            </a:lvl8pPr>
            <a:lvl9pPr eaLnBrk="0" hangingPunct="0">
              <a:defRPr kumimoji="1" sz="1000" b="1">
                <a:solidFill>
                  <a:srgbClr val="05050B"/>
                </a:solidFill>
                <a:latin typeface="Tahoma" pitchFamily="34" charset="0"/>
                <a:ea typeface="黑体" pitchFamily="49" charset="-122"/>
              </a:defRPr>
            </a:lvl9pPr>
          </a:lstStyle>
          <a:p>
            <a:pPr lvl="0" algn="ctr" eaLnBrk="0" hangingPunct="0">
              <a:lnSpc>
                <a:spcPct val="150000"/>
              </a:lnSpc>
              <a:buClr>
                <a:srgbClr val="6F89F7"/>
              </a:buClr>
              <a:buSzPct val="110000"/>
              <a:defRPr/>
            </a:pPr>
            <a:r>
              <a:rPr kumimoji="1" lang="en-US" altLang="zh-CN" sz="3200" b="1" i="0" u="none" strike="noStrike" kern="0" cap="none" spc="0" normalizeH="0" baseline="0" noProof="0" dirty="0" smtClean="0">
                <a:ln>
                  <a:noFill/>
                </a:ln>
                <a:solidFill>
                  <a:schemeClr val="bg1"/>
                </a:solidFill>
                <a:effectLst/>
                <a:uLnTx/>
                <a:uFillTx/>
                <a:latin typeface="Tahoma" pitchFamily="34" charset="0"/>
                <a:ea typeface="黑体" pitchFamily="49" charset="-122"/>
              </a:rPr>
              <a:t>1               </a:t>
            </a:r>
            <a:r>
              <a:rPr lang="en-US" altLang="zh-CN" sz="3200" kern="0" dirty="0" smtClean="0">
                <a:solidFill>
                  <a:schemeClr val="bg1"/>
                </a:solidFill>
              </a:rPr>
              <a:t>Working </a:t>
            </a:r>
            <a:r>
              <a:rPr lang="en-US" altLang="zh-CN" sz="3200" kern="0" dirty="0">
                <a:solidFill>
                  <a:schemeClr val="bg1"/>
                </a:solidFill>
              </a:rPr>
              <a:t>Process</a:t>
            </a:r>
            <a:endParaRPr kumimoji="1" lang="zh-CN" altLang="en-US" sz="900" b="1" i="0" u="none" strike="noStrike" kern="0" cap="none" spc="0" normalizeH="0" baseline="0" noProof="0" dirty="0" smtClean="0">
              <a:ln>
                <a:noFill/>
              </a:ln>
              <a:solidFill>
                <a:schemeClr val="bg1"/>
              </a:solidFill>
              <a:effectLst/>
              <a:uLnTx/>
              <a:uFillTx/>
              <a:latin typeface="Tahoma" pitchFamily="34" charset="0"/>
              <a:ea typeface="黑体" pitchFamily="49" charset="-122"/>
            </a:endParaRPr>
          </a:p>
        </p:txBody>
      </p:sp>
    </p:spTree>
    <p:extLst>
      <p:ext uri="{BB962C8B-B14F-4D97-AF65-F5344CB8AC3E}">
        <p14:creationId xmlns:p14="http://schemas.microsoft.com/office/powerpoint/2010/main" val="5891448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21" presetClass="entr" presetSubtype="1" fill="hold" nodeType="with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wheel(1)">
                                      <p:cBhvr>
                                        <p:cTn id="13"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矩形 6"/>
          <p:cNvSpPr>
            <a:spLocks noChangeArrowheads="1"/>
          </p:cNvSpPr>
          <p:nvPr/>
        </p:nvSpPr>
        <p:spPr bwMode="auto">
          <a:xfrm>
            <a:off x="2742407" y="1412776"/>
            <a:ext cx="3659186" cy="4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kumimoji="1" lang="en-US" altLang="zh-CN" dirty="0" smtClean="0">
                <a:latin typeface="黑体" pitchFamily="49" charset="-122"/>
                <a:ea typeface="黑体" pitchFamily="49" charset="-122"/>
                <a:cs typeface="Arial" pitchFamily="34" charset="0"/>
              </a:rPr>
              <a:t>IP2 / IP4</a:t>
            </a:r>
            <a:endParaRPr kumimoji="1" lang="zh-CN" altLang="zh-CN" dirty="0">
              <a:latin typeface="Arial" pitchFamily="34" charset="0"/>
              <a:ea typeface="黑体" pitchFamily="49" charset="-122"/>
              <a:cs typeface="Arial" pitchFamily="34" charset="0"/>
            </a:endParaRPr>
          </a:p>
        </p:txBody>
      </p:sp>
      <p:pic>
        <p:nvPicPr>
          <p:cNvPr id="12" name="图片 11"/>
          <p:cNvPicPr>
            <a:picLocks noChangeAspect="1"/>
          </p:cNvPicPr>
          <p:nvPr/>
        </p:nvPicPr>
        <p:blipFill>
          <a:blip r:embed="rId3"/>
          <a:stretch>
            <a:fillRect/>
          </a:stretch>
        </p:blipFill>
        <p:spPr>
          <a:xfrm>
            <a:off x="0" y="2348880"/>
            <a:ext cx="9144000" cy="2550332"/>
          </a:xfrm>
          <a:prstGeom prst="rect">
            <a:avLst/>
          </a:prstGeom>
        </p:spPr>
      </p:pic>
      <p:sp>
        <p:nvSpPr>
          <p:cNvPr id="21" name="矩形标注 20"/>
          <p:cNvSpPr/>
          <p:nvPr/>
        </p:nvSpPr>
        <p:spPr>
          <a:xfrm>
            <a:off x="1948034" y="5157192"/>
            <a:ext cx="1939890" cy="434511"/>
          </a:xfrm>
          <a:prstGeom prst="wedgeRectCallout">
            <a:avLst>
              <a:gd name="adj1" fmla="val 74688"/>
              <a:gd name="adj2" fmla="val -2086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err="1" smtClean="0">
                <a:solidFill>
                  <a:schemeClr val="tx1"/>
                </a:solidFill>
              </a:rPr>
              <a:t>SppC</a:t>
            </a:r>
            <a:r>
              <a:rPr lang="en-US" altLang="zh-CN" sz="1400" dirty="0" smtClean="0">
                <a:solidFill>
                  <a:schemeClr val="tx1"/>
                </a:solidFill>
              </a:rPr>
              <a:t> Experimental Hall</a:t>
            </a:r>
          </a:p>
          <a:p>
            <a:pPr algn="ctr"/>
            <a:r>
              <a:rPr lang="en-US" altLang="zh-CN" sz="1400" dirty="0">
                <a:solidFill>
                  <a:schemeClr val="tx1"/>
                </a:solidFill>
              </a:rPr>
              <a:t>60×40×40m</a:t>
            </a:r>
            <a:endParaRPr lang="zh-CN" altLang="en-US" sz="1400" dirty="0">
              <a:solidFill>
                <a:schemeClr val="tx1"/>
              </a:solidFill>
            </a:endParaRPr>
          </a:p>
        </p:txBody>
      </p:sp>
      <p:sp>
        <p:nvSpPr>
          <p:cNvPr id="26" name="矩形标注 25"/>
          <p:cNvSpPr/>
          <p:nvPr/>
        </p:nvSpPr>
        <p:spPr>
          <a:xfrm>
            <a:off x="5016941" y="5157192"/>
            <a:ext cx="1229180" cy="288032"/>
          </a:xfrm>
          <a:prstGeom prst="wedgeRectCallout">
            <a:avLst>
              <a:gd name="adj1" fmla="val -45485"/>
              <a:gd name="adj2" fmla="val -24382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Escape  shaft</a:t>
            </a:r>
            <a:endParaRPr lang="zh-CN" altLang="en-US" sz="1400" dirty="0">
              <a:solidFill>
                <a:schemeClr val="tx1"/>
              </a:solidFill>
            </a:endParaRPr>
          </a:p>
        </p:txBody>
      </p:sp>
      <p:sp>
        <p:nvSpPr>
          <p:cNvPr id="27" name="矩形标注 26"/>
          <p:cNvSpPr/>
          <p:nvPr/>
        </p:nvSpPr>
        <p:spPr>
          <a:xfrm>
            <a:off x="7128560" y="3814710"/>
            <a:ext cx="1728192" cy="288032"/>
          </a:xfrm>
          <a:prstGeom prst="wedgeRectCallout">
            <a:avLst>
              <a:gd name="adj1" fmla="val -34581"/>
              <a:gd name="adj2" fmla="val 1279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Collider ring tunnel</a:t>
            </a:r>
            <a:endParaRPr lang="zh-CN" altLang="en-US" sz="1400" dirty="0">
              <a:solidFill>
                <a:schemeClr val="tx1"/>
              </a:solidFill>
            </a:endParaRPr>
          </a:p>
        </p:txBody>
      </p:sp>
      <p:sp>
        <p:nvSpPr>
          <p:cNvPr id="28" name="矩形标注 27"/>
          <p:cNvSpPr/>
          <p:nvPr/>
        </p:nvSpPr>
        <p:spPr>
          <a:xfrm>
            <a:off x="3419872" y="2348880"/>
            <a:ext cx="1313892" cy="342884"/>
          </a:xfrm>
          <a:prstGeom prst="wedgeRectCallout">
            <a:avLst>
              <a:gd name="adj1" fmla="val 70893"/>
              <a:gd name="adj2" fmla="val 1303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Access tunnel</a:t>
            </a:r>
            <a:endParaRPr lang="zh-CN" altLang="en-US" sz="1400" dirty="0">
              <a:solidFill>
                <a:schemeClr val="tx1"/>
              </a:solidFill>
            </a:endParaRPr>
          </a:p>
        </p:txBody>
      </p:sp>
      <p:sp>
        <p:nvSpPr>
          <p:cNvPr id="29" name="矩形标注 28"/>
          <p:cNvSpPr/>
          <p:nvPr/>
        </p:nvSpPr>
        <p:spPr>
          <a:xfrm>
            <a:off x="5220072" y="2062586"/>
            <a:ext cx="3017890" cy="286294"/>
          </a:xfrm>
          <a:prstGeom prst="wedgeRectCallout">
            <a:avLst>
              <a:gd name="adj1" fmla="val -53841"/>
              <a:gd name="adj2" fmla="val 66181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Low level and solid-state amplifier hall</a:t>
            </a:r>
            <a:endParaRPr lang="zh-CN" altLang="en-US" sz="1400" dirty="0">
              <a:solidFill>
                <a:schemeClr val="tx1"/>
              </a:solidFill>
            </a:endParaRPr>
          </a:p>
        </p:txBody>
      </p:sp>
      <p:sp>
        <p:nvSpPr>
          <p:cNvPr id="30" name="左箭头 29">
            <a:hlinkClick r:id="rId4" action="ppaction://hlinksldjump"/>
          </p:cNvPr>
          <p:cNvSpPr/>
          <p:nvPr/>
        </p:nvSpPr>
        <p:spPr>
          <a:xfrm>
            <a:off x="158959" y="6309320"/>
            <a:ext cx="603067" cy="432048"/>
          </a:xfrm>
          <a:prstGeom prst="lef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339752" y="3182484"/>
            <a:ext cx="4389265" cy="1038604"/>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标注 30"/>
          <p:cNvSpPr/>
          <p:nvPr/>
        </p:nvSpPr>
        <p:spPr>
          <a:xfrm>
            <a:off x="989856" y="2232290"/>
            <a:ext cx="1550694" cy="288032"/>
          </a:xfrm>
          <a:prstGeom prst="wedgeRectCallout">
            <a:avLst>
              <a:gd name="adj1" fmla="val 68794"/>
              <a:gd name="adj2" fmla="val 2940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RF auxiliary tunnel</a:t>
            </a:r>
            <a:endParaRPr lang="zh-CN" altLang="en-US" sz="1400" dirty="0">
              <a:solidFill>
                <a:schemeClr val="tx1"/>
              </a:solidFill>
            </a:endParaRPr>
          </a:p>
        </p:txBody>
      </p:sp>
      <p:sp>
        <p:nvSpPr>
          <p:cNvPr id="23" name="矩形标注 22"/>
          <p:cNvSpPr/>
          <p:nvPr/>
        </p:nvSpPr>
        <p:spPr>
          <a:xfrm>
            <a:off x="1378914" y="2979796"/>
            <a:ext cx="1363493" cy="344234"/>
          </a:xfrm>
          <a:prstGeom prst="wedgeRectCallout">
            <a:avLst>
              <a:gd name="adj1" fmla="val 83238"/>
              <a:gd name="adj2" fmla="val 2776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Cryogenic hall</a:t>
            </a:r>
            <a:endParaRPr lang="zh-CN" altLang="en-US" sz="1400" dirty="0">
              <a:solidFill>
                <a:schemeClr val="tx1"/>
              </a:solidFill>
            </a:endParaRPr>
          </a:p>
        </p:txBody>
      </p:sp>
      <p:sp>
        <p:nvSpPr>
          <p:cNvPr id="22" name="矩形标注 21"/>
          <p:cNvSpPr/>
          <p:nvPr/>
        </p:nvSpPr>
        <p:spPr>
          <a:xfrm>
            <a:off x="755576" y="3531410"/>
            <a:ext cx="1728192" cy="288032"/>
          </a:xfrm>
          <a:prstGeom prst="wedgeRectCallout">
            <a:avLst>
              <a:gd name="adj1" fmla="val 67170"/>
              <a:gd name="adj2" fmla="val 12308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Power source hall</a:t>
            </a:r>
            <a:endParaRPr lang="zh-CN" altLang="en-US" sz="1400" dirty="0">
              <a:solidFill>
                <a:schemeClr val="tx1"/>
              </a:solidFill>
            </a:endParaRPr>
          </a:p>
        </p:txBody>
      </p:sp>
      <p:sp>
        <p:nvSpPr>
          <p:cNvPr id="25" name="矩形标注 24"/>
          <p:cNvSpPr/>
          <p:nvPr/>
        </p:nvSpPr>
        <p:spPr>
          <a:xfrm>
            <a:off x="3203848" y="3040938"/>
            <a:ext cx="1368152" cy="283092"/>
          </a:xfrm>
          <a:prstGeom prst="wedgeRectCallout">
            <a:avLst>
              <a:gd name="adj1" fmla="val 36962"/>
              <a:gd name="adj2" fmla="val 37388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Transport  shaft</a:t>
            </a:r>
            <a:endParaRPr lang="zh-CN" altLang="en-US" sz="1400" dirty="0">
              <a:solidFill>
                <a:schemeClr val="tx1"/>
              </a:solidFill>
            </a:endParaRPr>
          </a:p>
        </p:txBody>
      </p:sp>
      <p:sp>
        <p:nvSpPr>
          <p:cNvPr id="32" name="矩形标注 31"/>
          <p:cNvSpPr/>
          <p:nvPr/>
        </p:nvSpPr>
        <p:spPr>
          <a:xfrm>
            <a:off x="6644231" y="3035998"/>
            <a:ext cx="1637026" cy="288032"/>
          </a:xfrm>
          <a:prstGeom prst="wedgeRectCallout">
            <a:avLst>
              <a:gd name="adj1" fmla="val -106766"/>
              <a:gd name="adj2" fmla="val 17192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Cooling water hall</a:t>
            </a:r>
            <a:endParaRPr lang="zh-CN" altLang="en-US" sz="1400" dirty="0">
              <a:solidFill>
                <a:schemeClr val="tx1"/>
              </a:solidFill>
            </a:endParaRPr>
          </a:p>
        </p:txBody>
      </p:sp>
      <p:cxnSp>
        <p:nvCxnSpPr>
          <p:cNvPr id="33" name="直接连接符 32">
            <a:hlinkClick r:id="rId5" action="ppaction://hlinksldjump"/>
          </p:cNvPr>
          <p:cNvCxnSpPr/>
          <p:nvPr/>
        </p:nvCxnSpPr>
        <p:spPr>
          <a:xfrm>
            <a:off x="3131840" y="3717032"/>
            <a:ext cx="0" cy="806594"/>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矩形 23"/>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34" name="矩形 33"/>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35" name="Picture 11" descr="标识带中英文副本"/>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37"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spTree>
    <p:extLst>
      <p:ext uri="{BB962C8B-B14F-4D97-AF65-F5344CB8AC3E}">
        <p14:creationId xmlns:p14="http://schemas.microsoft.com/office/powerpoint/2010/main" val="5388490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6" grpId="0" animBg="1"/>
      <p:bldP spid="26" grpId="1" animBg="1"/>
      <p:bldP spid="27" grpId="0" animBg="1"/>
      <p:bldP spid="27" grpId="1" animBg="1"/>
      <p:bldP spid="28" grpId="0" animBg="1"/>
      <p:bldP spid="28" grpId="1" animBg="1"/>
      <p:bldP spid="29" grpId="0" animBg="1"/>
      <p:bldP spid="29" grpId="1" animBg="1"/>
      <p:bldP spid="3" grpId="0" animBg="1"/>
      <p:bldP spid="3" grpId="1" animBg="1"/>
      <p:bldP spid="31" grpId="0" animBg="1"/>
      <p:bldP spid="31" grpId="1" animBg="1"/>
      <p:bldP spid="23" grpId="0" animBg="1"/>
      <p:bldP spid="23" grpId="1" animBg="1"/>
      <p:bldP spid="22" grpId="0" animBg="1"/>
      <p:bldP spid="22" grpId="1" animBg="1"/>
      <p:bldP spid="25" grpId="0" animBg="1"/>
      <p:bldP spid="25" grpId="1" animBg="1"/>
      <p:bldP spid="32" grpId="0" animBg="1"/>
      <p:bldP spid="3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3"/>
          <a:stretch>
            <a:fillRect/>
          </a:stretch>
        </p:blipFill>
        <p:spPr>
          <a:xfrm rot="19865528">
            <a:off x="-31516" y="2479013"/>
            <a:ext cx="8823842" cy="2092960"/>
          </a:xfrm>
          <a:prstGeom prst="rect">
            <a:avLst/>
          </a:prstGeom>
        </p:spPr>
      </p:pic>
      <p:sp>
        <p:nvSpPr>
          <p:cNvPr id="9" name="右箭头 8"/>
          <p:cNvSpPr/>
          <p:nvPr/>
        </p:nvSpPr>
        <p:spPr>
          <a:xfrm rot="6300662">
            <a:off x="536640" y="5597090"/>
            <a:ext cx="58437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4"/>
          <p:cNvSpPr txBox="1"/>
          <p:nvPr/>
        </p:nvSpPr>
        <p:spPr>
          <a:xfrm>
            <a:off x="460176" y="5937253"/>
            <a:ext cx="367408" cy="369332"/>
          </a:xfrm>
          <a:prstGeom prst="rect">
            <a:avLst/>
          </a:prstGeom>
          <a:noFill/>
        </p:spPr>
        <p:txBody>
          <a:bodyPr wrap="none" rtlCol="0">
            <a:spAutoFit/>
          </a:bodyPr>
          <a:lstStyle/>
          <a:p>
            <a:r>
              <a:rPr lang="en-US" altLang="zh-CN" dirty="0" smtClean="0"/>
              <a:t>IR</a:t>
            </a:r>
            <a:endParaRPr lang="zh-CN" altLang="en-US" dirty="0"/>
          </a:p>
        </p:txBody>
      </p:sp>
      <p:sp>
        <p:nvSpPr>
          <p:cNvPr id="14" name="右箭头 13"/>
          <p:cNvSpPr/>
          <p:nvPr/>
        </p:nvSpPr>
        <p:spPr>
          <a:xfrm rot="513742">
            <a:off x="7850087" y="1672648"/>
            <a:ext cx="610565"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3"/>
          <p:cNvSpPr txBox="1"/>
          <p:nvPr/>
        </p:nvSpPr>
        <p:spPr>
          <a:xfrm>
            <a:off x="8431977" y="1819862"/>
            <a:ext cx="415498" cy="369332"/>
          </a:xfrm>
          <a:prstGeom prst="rect">
            <a:avLst/>
          </a:prstGeom>
          <a:noFill/>
        </p:spPr>
        <p:txBody>
          <a:bodyPr wrap="none" rtlCol="0">
            <a:spAutoFit/>
          </a:bodyPr>
          <a:lstStyle/>
          <a:p>
            <a:r>
              <a:rPr lang="en-US" altLang="zh-CN" dirty="0" smtClean="0"/>
              <a:t>RF</a:t>
            </a:r>
            <a:endParaRPr lang="zh-CN" altLang="en-US" dirty="0"/>
          </a:p>
        </p:txBody>
      </p:sp>
      <p:sp>
        <p:nvSpPr>
          <p:cNvPr id="19" name="矩形 6"/>
          <p:cNvSpPr>
            <a:spLocks noChangeArrowheads="1"/>
          </p:cNvSpPr>
          <p:nvPr/>
        </p:nvSpPr>
        <p:spPr bwMode="auto">
          <a:xfrm>
            <a:off x="549496" y="1327701"/>
            <a:ext cx="2870376" cy="8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lang="en-US" altLang="zh-CN" dirty="0" smtClean="0"/>
              <a:t>Collider </a:t>
            </a:r>
            <a:r>
              <a:rPr lang="en-US" altLang="zh-CN" dirty="0"/>
              <a:t>ring tunnel </a:t>
            </a:r>
            <a:r>
              <a:rPr lang="en-US" altLang="zh-CN" dirty="0" smtClean="0"/>
              <a:t> and</a:t>
            </a:r>
            <a:r>
              <a:rPr lang="en-US" altLang="zh-CN" sz="1600" dirty="0">
                <a:latin typeface="Arial" pitchFamily="34" charset="0"/>
                <a:cs typeface="Arial" pitchFamily="34" charset="0"/>
              </a:rPr>
              <a:t> </a:t>
            </a:r>
            <a:r>
              <a:rPr lang="en-US" altLang="zh-CN" sz="1600" dirty="0" smtClean="0">
                <a:latin typeface="Arial" pitchFamily="34" charset="0"/>
                <a:cs typeface="Arial" pitchFamily="34" charset="0"/>
              </a:rPr>
              <a:t>short auxiliary tunnel</a:t>
            </a:r>
            <a:endParaRPr kumimoji="1" lang="zh-CN" altLang="zh-CN" sz="1600" dirty="0">
              <a:latin typeface="Arial" pitchFamily="34" charset="0"/>
              <a:ea typeface="黑体" pitchFamily="49" charset="-122"/>
              <a:cs typeface="Arial" pitchFamily="34" charset="0"/>
            </a:endParaRPr>
          </a:p>
        </p:txBody>
      </p:sp>
      <p:sp>
        <p:nvSpPr>
          <p:cNvPr id="21" name="左箭头 20">
            <a:hlinkClick r:id="rId4" action="ppaction://hlinksldjump"/>
          </p:cNvPr>
          <p:cNvSpPr/>
          <p:nvPr/>
        </p:nvSpPr>
        <p:spPr>
          <a:xfrm>
            <a:off x="197684" y="6285429"/>
            <a:ext cx="603067" cy="432048"/>
          </a:xfrm>
          <a:prstGeom prst="lef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18" name="矩形 17"/>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22" name="Picture 11" descr="标识带中英文副本"/>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24"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spTree>
    <p:extLst>
      <p:ext uri="{BB962C8B-B14F-4D97-AF65-F5344CB8AC3E}">
        <p14:creationId xmlns:p14="http://schemas.microsoft.com/office/powerpoint/2010/main" val="3151135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466" y="2593894"/>
            <a:ext cx="5074565" cy="358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6"/>
          <p:cNvSpPr>
            <a:spLocks noChangeArrowheads="1"/>
          </p:cNvSpPr>
          <p:nvPr/>
        </p:nvSpPr>
        <p:spPr bwMode="auto">
          <a:xfrm>
            <a:off x="2827563" y="1412776"/>
            <a:ext cx="2816372" cy="698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50000"/>
              </a:lnSpc>
              <a:defRPr/>
            </a:pPr>
            <a:r>
              <a:rPr kumimoji="1" lang="en-US" altLang="zh-CN" sz="1400" dirty="0" smtClean="0">
                <a:latin typeface="Arial" pitchFamily="34" charset="0"/>
                <a:ea typeface="黑体" pitchFamily="49" charset="-122"/>
                <a:cs typeface="Arial" pitchFamily="34" charset="0"/>
              </a:rPr>
              <a:t>Straight Line </a:t>
            </a:r>
            <a:r>
              <a:rPr lang="en-US" altLang="zh-CN" sz="1400" dirty="0" smtClean="0">
                <a:latin typeface="Arial" pitchFamily="34" charset="0"/>
                <a:cs typeface="Arial" pitchFamily="34" charset="0"/>
              </a:rPr>
              <a:t>Accelerator Tunnel &amp; Transport Tunnel</a:t>
            </a:r>
            <a:endParaRPr kumimoji="1" lang="zh-CN" altLang="zh-CN" sz="1400" dirty="0">
              <a:latin typeface="Arial" pitchFamily="34" charset="0"/>
              <a:ea typeface="黑体" pitchFamily="49" charset="-122"/>
              <a:cs typeface="Arial" pitchFamily="34" charset="0"/>
            </a:endParaRPr>
          </a:p>
        </p:txBody>
      </p:sp>
      <p:sp>
        <p:nvSpPr>
          <p:cNvPr id="21" name="左箭头 20">
            <a:hlinkClick r:id="rId4" action="ppaction://hlinksldjump"/>
          </p:cNvPr>
          <p:cNvSpPr/>
          <p:nvPr/>
        </p:nvSpPr>
        <p:spPr>
          <a:xfrm>
            <a:off x="158959" y="6309320"/>
            <a:ext cx="603067" cy="432048"/>
          </a:xfrm>
          <a:prstGeom prst="lef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10" name="矩形 9"/>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14" name="Picture 11" descr="标识带中英文副本"/>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6"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spTree>
    <p:extLst>
      <p:ext uri="{BB962C8B-B14F-4D97-AF65-F5344CB8AC3E}">
        <p14:creationId xmlns:p14="http://schemas.microsoft.com/office/powerpoint/2010/main" val="2934743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376238" y="1185922"/>
            <a:ext cx="81470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defRPr/>
            </a:pPr>
            <a:r>
              <a:rPr kumimoji="1" lang="en-US" altLang="zh-CN" dirty="0" smtClean="0">
                <a:latin typeface="Arial" pitchFamily="34" charset="0"/>
                <a:ea typeface="黑体" pitchFamily="49" charset="-122"/>
                <a:cs typeface="Arial" pitchFamily="34" charset="0"/>
              </a:rPr>
              <a:t>Tunnel Cross Section – Collision  Area</a:t>
            </a:r>
            <a:endParaRPr kumimoji="1" lang="zh-CN" altLang="en-US" dirty="0">
              <a:latin typeface="Arial" pitchFamily="34" charset="0"/>
              <a:ea typeface="黑体" pitchFamily="49" charset="-122"/>
              <a:cs typeface="Arial" pitchFamily="34" charset="0"/>
            </a:endParaRPr>
          </a:p>
        </p:txBody>
      </p:sp>
      <p:sp>
        <p:nvSpPr>
          <p:cNvPr id="17" name="矩形 5"/>
          <p:cNvSpPr>
            <a:spLocks noChangeArrowheads="1"/>
          </p:cNvSpPr>
          <p:nvPr/>
        </p:nvSpPr>
        <p:spPr bwMode="auto">
          <a:xfrm>
            <a:off x="941388" y="5733256"/>
            <a:ext cx="7581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defRPr/>
            </a:pPr>
            <a:r>
              <a:rPr kumimoji="1" lang="zh-CN" altLang="en-US" dirty="0">
                <a:latin typeface="黑体" pitchFamily="49" charset="-122"/>
                <a:ea typeface="黑体" pitchFamily="49" charset="-122"/>
                <a:cs typeface="Arial" pitchFamily="34" charset="0"/>
              </a:rPr>
              <a:t>对撞区</a:t>
            </a:r>
            <a:r>
              <a:rPr kumimoji="1" lang="zh-CN" altLang="en-US" dirty="0" smtClean="0">
                <a:latin typeface="黑体" pitchFamily="49" charset="-122"/>
                <a:ea typeface="黑体" pitchFamily="49" charset="-122"/>
                <a:cs typeface="Arial" pitchFamily="34" charset="0"/>
              </a:rPr>
              <a:t>横剖</a:t>
            </a:r>
            <a:r>
              <a:rPr kumimoji="1" lang="zh-CN" altLang="en-US" dirty="0">
                <a:latin typeface="黑体" pitchFamily="49" charset="-122"/>
                <a:ea typeface="黑体" pitchFamily="49" charset="-122"/>
                <a:cs typeface="Arial" pitchFamily="34" charset="0"/>
              </a:rPr>
              <a:t>面</a:t>
            </a:r>
            <a:endParaRPr kumimoji="1" lang="zh-CN" altLang="zh-CN" dirty="0">
              <a:latin typeface="黑体" pitchFamily="49" charset="-122"/>
              <a:ea typeface="黑体" pitchFamily="49" charset="-122"/>
              <a:cs typeface="Arial" pitchFamily="34" charset="0"/>
            </a:endParaRPr>
          </a:p>
        </p:txBody>
      </p:sp>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531" y="2132856"/>
            <a:ext cx="8505944" cy="3678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矩形 2"/>
          <p:cNvSpPr/>
          <p:nvPr/>
        </p:nvSpPr>
        <p:spPr>
          <a:xfrm>
            <a:off x="6156176" y="4221088"/>
            <a:ext cx="1584176" cy="40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Collider ring tunnel</a:t>
            </a:r>
          </a:p>
        </p:txBody>
      </p:sp>
      <p:sp>
        <p:nvSpPr>
          <p:cNvPr id="18" name="矩形 17"/>
          <p:cNvSpPr/>
          <p:nvPr/>
        </p:nvSpPr>
        <p:spPr>
          <a:xfrm>
            <a:off x="941388" y="3817254"/>
            <a:ext cx="1584176" cy="40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Booster bypass tunnel</a:t>
            </a:r>
          </a:p>
        </p:txBody>
      </p:sp>
      <p:sp>
        <p:nvSpPr>
          <p:cNvPr id="19" name="左箭头 18">
            <a:hlinkClick r:id="rId4" action="ppaction://hlinksldjump"/>
          </p:cNvPr>
          <p:cNvSpPr/>
          <p:nvPr/>
        </p:nvSpPr>
        <p:spPr>
          <a:xfrm>
            <a:off x="183353" y="6309320"/>
            <a:ext cx="603067" cy="432048"/>
          </a:xfrm>
          <a:prstGeom prst="lef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16" name="矩形 15"/>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20" name="Picture 11" descr="标识带中英文副本"/>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21"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spTree>
    <p:extLst>
      <p:ext uri="{BB962C8B-B14F-4D97-AF65-F5344CB8AC3E}">
        <p14:creationId xmlns:p14="http://schemas.microsoft.com/office/powerpoint/2010/main" val="1456749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376238" y="1185922"/>
            <a:ext cx="81470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defRPr/>
            </a:pPr>
            <a:r>
              <a:rPr kumimoji="1" lang="en-US" altLang="zh-CN" dirty="0" smtClean="0">
                <a:latin typeface="Arial" pitchFamily="34" charset="0"/>
                <a:ea typeface="黑体" pitchFamily="49" charset="-122"/>
                <a:cs typeface="Arial" pitchFamily="34" charset="0"/>
              </a:rPr>
              <a:t>Tunnel Cross Section – RF</a:t>
            </a:r>
            <a:endParaRPr kumimoji="1" lang="zh-CN" altLang="en-US" dirty="0">
              <a:latin typeface="Arial" pitchFamily="34" charset="0"/>
              <a:ea typeface="黑体" pitchFamily="49" charset="-122"/>
              <a:cs typeface="Arial" pitchFamily="34" charset="0"/>
            </a:endParaRPr>
          </a:p>
        </p:txBody>
      </p:sp>
      <p:sp>
        <p:nvSpPr>
          <p:cNvPr id="11" name="矩形 5"/>
          <p:cNvSpPr>
            <a:spLocks noChangeArrowheads="1"/>
          </p:cNvSpPr>
          <p:nvPr/>
        </p:nvSpPr>
        <p:spPr bwMode="auto">
          <a:xfrm>
            <a:off x="941388" y="5733256"/>
            <a:ext cx="75819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50000"/>
              </a:lnSpc>
              <a:defRPr/>
            </a:pPr>
            <a:r>
              <a:rPr kumimoji="1" lang="zh-CN" altLang="en-US" dirty="0" smtClean="0">
                <a:latin typeface="黑体" pitchFamily="49" charset="-122"/>
                <a:ea typeface="黑体" pitchFamily="49" charset="-122"/>
                <a:cs typeface="Arial" pitchFamily="34" charset="0"/>
              </a:rPr>
              <a:t>高频区横剖</a:t>
            </a:r>
            <a:r>
              <a:rPr kumimoji="1" lang="zh-CN" altLang="en-US" dirty="0">
                <a:latin typeface="黑体" pitchFamily="49" charset="-122"/>
                <a:ea typeface="黑体" pitchFamily="49" charset="-122"/>
                <a:cs typeface="Arial" pitchFamily="34" charset="0"/>
              </a:rPr>
              <a:t>面</a:t>
            </a:r>
            <a:endParaRPr kumimoji="1" lang="zh-CN" altLang="zh-CN" dirty="0">
              <a:latin typeface="黑体" pitchFamily="49" charset="-122"/>
              <a:ea typeface="黑体" pitchFamily="49" charset="-122"/>
              <a:cs typeface="Arial" pitchFamily="34" charset="0"/>
            </a:endParaRPr>
          </a:p>
        </p:txBody>
      </p:sp>
      <p:pic>
        <p:nvPicPr>
          <p:cNvPr id="12" name="图片 11"/>
          <p:cNvPicPr>
            <a:picLocks noChangeAspect="1"/>
          </p:cNvPicPr>
          <p:nvPr/>
        </p:nvPicPr>
        <p:blipFill>
          <a:blip r:embed="rId3"/>
          <a:stretch>
            <a:fillRect/>
          </a:stretch>
        </p:blipFill>
        <p:spPr>
          <a:xfrm>
            <a:off x="0" y="1936132"/>
            <a:ext cx="9144000" cy="3554744"/>
          </a:xfrm>
          <a:prstGeom prst="rect">
            <a:avLst/>
          </a:prstGeom>
        </p:spPr>
      </p:pic>
      <p:sp>
        <p:nvSpPr>
          <p:cNvPr id="16" name="矩形 15"/>
          <p:cNvSpPr/>
          <p:nvPr/>
        </p:nvSpPr>
        <p:spPr>
          <a:xfrm>
            <a:off x="5940152" y="4005884"/>
            <a:ext cx="1584176" cy="40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Power source hall</a:t>
            </a:r>
          </a:p>
        </p:txBody>
      </p:sp>
      <p:sp>
        <p:nvSpPr>
          <p:cNvPr id="18" name="矩形 17"/>
          <p:cNvSpPr/>
          <p:nvPr/>
        </p:nvSpPr>
        <p:spPr>
          <a:xfrm>
            <a:off x="846000" y="4396431"/>
            <a:ext cx="1584176" cy="4038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a:solidFill>
                  <a:schemeClr val="tx1"/>
                </a:solidFill>
              </a:rPr>
              <a:t>Collider ring tunnel</a:t>
            </a:r>
          </a:p>
        </p:txBody>
      </p:sp>
      <p:sp>
        <p:nvSpPr>
          <p:cNvPr id="19" name="左箭头 18">
            <a:hlinkClick r:id="rId4" action="ppaction://hlinksldjump"/>
          </p:cNvPr>
          <p:cNvSpPr/>
          <p:nvPr/>
        </p:nvSpPr>
        <p:spPr>
          <a:xfrm>
            <a:off x="183353" y="6309320"/>
            <a:ext cx="603067" cy="432048"/>
          </a:xfrm>
          <a:prstGeom prst="lef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20" name="矩形 19"/>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21" name="Picture 11" descr="标识带中英文副本"/>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22"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spTree>
    <p:extLst>
      <p:ext uri="{BB962C8B-B14F-4D97-AF65-F5344CB8AC3E}">
        <p14:creationId xmlns:p14="http://schemas.microsoft.com/office/powerpoint/2010/main" val="111609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701675" y="1961044"/>
            <a:ext cx="7966075" cy="454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indent="457200" eaLnBrk="1" hangingPunct="1">
              <a:lnSpc>
                <a:spcPct val="150000"/>
              </a:lnSpc>
              <a:defRPr/>
            </a:pPr>
            <a:r>
              <a:rPr kumimoji="1" lang="zh-CN" altLang="en-US" sz="1800" dirty="0" smtClean="0">
                <a:latin typeface="Arial" pitchFamily="34" charset="0"/>
                <a:ea typeface="黑体" pitchFamily="49" charset="-122"/>
                <a:cs typeface="Arial" pitchFamily="34" charset="0"/>
              </a:rPr>
              <a:t>。</a:t>
            </a:r>
            <a:endParaRPr kumimoji="1" lang="en-US" altLang="zh-CN" sz="1800" dirty="0" smtClean="0">
              <a:latin typeface="Arial" pitchFamily="34" charset="0"/>
              <a:ea typeface="黑体" pitchFamily="49" charset="-122"/>
              <a:cs typeface="Arial" pitchFamily="34" charset="0"/>
            </a:endParaRPr>
          </a:p>
        </p:txBody>
      </p:sp>
      <p:sp>
        <p:nvSpPr>
          <p:cNvPr id="11" name="Rectangle 2"/>
          <p:cNvSpPr>
            <a:spLocks noChangeArrowheads="1"/>
          </p:cNvSpPr>
          <p:nvPr/>
        </p:nvSpPr>
        <p:spPr bwMode="auto">
          <a:xfrm>
            <a:off x="0" y="1052736"/>
            <a:ext cx="9144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algn="ctr" eaLnBrk="1" hangingPunct="1">
              <a:lnSpc>
                <a:spcPct val="150000"/>
              </a:lnSpc>
              <a:defRPr/>
            </a:pPr>
            <a:r>
              <a:rPr kumimoji="1" lang="en-US" altLang="zh-CN" sz="1800" dirty="0" smtClean="0">
                <a:latin typeface="Arial" pitchFamily="34" charset="0"/>
                <a:ea typeface="黑体" pitchFamily="49" charset="-122"/>
                <a:cs typeface="Arial" pitchFamily="34" charset="0"/>
              </a:rPr>
              <a:t>IP1 Surface Buildings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292" y="1495614"/>
            <a:ext cx="7924419" cy="5319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矩形 11"/>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13" name="矩形 12"/>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14" name="Picture 11" descr="标识带中英文副本"/>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5"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sp>
        <p:nvSpPr>
          <p:cNvPr id="9" name="左箭头 8">
            <a:hlinkClick r:id="rId5" action="ppaction://hlinksldjump"/>
          </p:cNvPr>
          <p:cNvSpPr/>
          <p:nvPr/>
        </p:nvSpPr>
        <p:spPr>
          <a:xfrm>
            <a:off x="158959" y="6309320"/>
            <a:ext cx="603067" cy="432048"/>
          </a:xfrm>
          <a:prstGeom prst="leftArrow">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6854114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701675" y="1700808"/>
            <a:ext cx="7966075"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indent="457200" eaLnBrk="1" hangingPunct="1">
              <a:lnSpc>
                <a:spcPct val="150000"/>
              </a:lnSpc>
              <a:defRPr/>
            </a:pPr>
            <a:r>
              <a:rPr kumimoji="1" lang="en-US" altLang="zh-CN" sz="1800" dirty="0" smtClean="0">
                <a:latin typeface="Arial" pitchFamily="34" charset="0"/>
                <a:ea typeface="黑体" pitchFamily="49" charset="-122"/>
                <a:cs typeface="Arial" pitchFamily="34" charset="0"/>
              </a:rPr>
              <a:t>The </a:t>
            </a:r>
            <a:r>
              <a:rPr kumimoji="1" lang="en-US" altLang="zh-CN" sz="1800" dirty="0">
                <a:latin typeface="Arial" pitchFamily="34" charset="0"/>
                <a:ea typeface="黑体" pitchFamily="49" charset="-122"/>
                <a:cs typeface="Arial" pitchFamily="34" charset="0"/>
              </a:rPr>
              <a:t>total construction period is 58 months, including preparatory work of 10 months, main works of 45 months and completion work of 3 months. </a:t>
            </a:r>
            <a:endParaRPr kumimoji="1" lang="en-US" altLang="zh-CN" sz="1800" dirty="0" smtClean="0">
              <a:latin typeface="Arial" pitchFamily="34" charset="0"/>
              <a:ea typeface="黑体" pitchFamily="49" charset="-122"/>
              <a:cs typeface="Arial" pitchFamily="34" charset="0"/>
            </a:endParaRPr>
          </a:p>
          <a:p>
            <a:pPr indent="457200" eaLnBrk="1" hangingPunct="1">
              <a:lnSpc>
                <a:spcPct val="150000"/>
              </a:lnSpc>
              <a:defRPr/>
            </a:pPr>
            <a:r>
              <a:rPr kumimoji="1" lang="en-US" altLang="zh-CN" sz="1800" dirty="0">
                <a:latin typeface="Arial" pitchFamily="34" charset="0"/>
                <a:ea typeface="黑体" pitchFamily="49" charset="-122"/>
                <a:cs typeface="Arial" pitchFamily="34" charset="0"/>
              </a:rPr>
              <a:t>The critical activities are </a:t>
            </a:r>
            <a:r>
              <a:rPr kumimoji="1" lang="en-US" altLang="zh-CN" sz="1800" dirty="0" smtClean="0">
                <a:latin typeface="Arial" pitchFamily="34" charset="0"/>
                <a:ea typeface="黑体" pitchFamily="49" charset="-122"/>
                <a:cs typeface="Arial" pitchFamily="34" charset="0"/>
              </a:rPr>
              <a:t>:</a:t>
            </a:r>
          </a:p>
        </p:txBody>
      </p:sp>
      <p:sp>
        <p:nvSpPr>
          <p:cNvPr id="11" name="Rectangle 2"/>
          <p:cNvSpPr>
            <a:spLocks noChangeArrowheads="1"/>
          </p:cNvSpPr>
          <p:nvPr/>
        </p:nvSpPr>
        <p:spPr bwMode="auto">
          <a:xfrm>
            <a:off x="0" y="1264985"/>
            <a:ext cx="9144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algn="ctr" eaLnBrk="1" hangingPunct="1">
              <a:lnSpc>
                <a:spcPct val="150000"/>
              </a:lnSpc>
              <a:defRPr/>
            </a:pPr>
            <a:r>
              <a:rPr kumimoji="1" lang="en-US" altLang="zh-CN" sz="1800" dirty="0" smtClean="0">
                <a:latin typeface="Arial" pitchFamily="34" charset="0"/>
                <a:ea typeface="黑体" pitchFamily="49" charset="-122"/>
                <a:cs typeface="Arial" pitchFamily="34" charset="0"/>
              </a:rPr>
              <a:t>General Construction Schedule</a:t>
            </a:r>
          </a:p>
        </p:txBody>
      </p:sp>
      <p:graphicFrame>
        <p:nvGraphicFramePr>
          <p:cNvPr id="2" name="图示 1"/>
          <p:cNvGraphicFramePr/>
          <p:nvPr>
            <p:extLst>
              <p:ext uri="{D42A27DB-BD31-4B8C-83A1-F6EECF244321}">
                <p14:modId xmlns:p14="http://schemas.microsoft.com/office/powerpoint/2010/main" val="441523100"/>
              </p:ext>
            </p:extLst>
          </p:nvPr>
        </p:nvGraphicFramePr>
        <p:xfrm>
          <a:off x="428873" y="2795816"/>
          <a:ext cx="8475463" cy="1569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2"/>
          <p:cNvSpPr>
            <a:spLocks noChangeArrowheads="1"/>
          </p:cNvSpPr>
          <p:nvPr/>
        </p:nvSpPr>
        <p:spPr bwMode="auto">
          <a:xfrm>
            <a:off x="683568" y="4593902"/>
            <a:ext cx="79660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indent="457200" eaLnBrk="1" hangingPunct="1">
              <a:lnSpc>
                <a:spcPct val="150000"/>
              </a:lnSpc>
              <a:defRPr/>
            </a:pPr>
            <a:r>
              <a:rPr lang="en-US" altLang="zh-CN" sz="1800" dirty="0" smtClean="0"/>
              <a:t>The surface buildings and electrical installation are carried out in parallel and not on the main path.</a:t>
            </a:r>
            <a:endParaRPr kumimoji="1" lang="en-US" altLang="zh-CN" sz="1800" dirty="0" smtClean="0">
              <a:latin typeface="Arial" pitchFamily="34" charset="0"/>
              <a:ea typeface="黑体" pitchFamily="49" charset="-122"/>
              <a:cs typeface="Arial" pitchFamily="34" charset="0"/>
            </a:endParaRPr>
          </a:p>
        </p:txBody>
      </p:sp>
      <p:sp>
        <p:nvSpPr>
          <p:cNvPr id="13" name="矩形 12"/>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15" name="矩形 14"/>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3 </a:t>
            </a:r>
            <a:r>
              <a:rPr lang="en-US" altLang="zh-CN" sz="1600" i="1" dirty="0"/>
              <a:t>Project Layout and Preliminary Scheme</a:t>
            </a:r>
            <a:endParaRPr lang="zh-CN" altLang="en-US" sz="1600" i="1" dirty="0"/>
          </a:p>
        </p:txBody>
      </p:sp>
      <p:pic>
        <p:nvPicPr>
          <p:cNvPr id="16" name="Picture 11" descr="标识带中英文副本"/>
          <p:cNvPicPr>
            <a:picLocks noChangeAspect="1" noChangeArrowheads="1"/>
          </p:cNvPicPr>
          <p:nvPr/>
        </p:nvPicPr>
        <p:blipFill>
          <a:blip r:embed="rId8"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7"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3.2 Preliminary </a:t>
            </a:r>
            <a:r>
              <a:rPr kumimoji="1" lang="en-US" altLang="zh-CN" sz="2400" b="1" dirty="0">
                <a:solidFill>
                  <a:schemeClr val="accent1"/>
                </a:solidFill>
                <a:latin typeface="Arial" pitchFamily="34" charset="0"/>
                <a:ea typeface="黑体" pitchFamily="49" charset="-122"/>
                <a:cs typeface="Arial" pitchFamily="34" charset="0"/>
              </a:rPr>
              <a:t>Scheme (</a:t>
            </a:r>
            <a:r>
              <a:rPr kumimoji="1" lang="en-US" altLang="zh-CN" sz="2400" b="1" dirty="0" err="1">
                <a:solidFill>
                  <a:schemeClr val="accent1"/>
                </a:solidFill>
                <a:latin typeface="Arial" pitchFamily="34" charset="0"/>
                <a:ea typeface="黑体" pitchFamily="49" charset="-122"/>
                <a:cs typeface="Arial" pitchFamily="34" charset="0"/>
              </a:rPr>
              <a:t>Funing</a:t>
            </a:r>
            <a:r>
              <a:rPr kumimoji="1" lang="en-US" altLang="zh-CN" sz="2400" b="1" dirty="0">
                <a:solidFill>
                  <a:schemeClr val="accent1"/>
                </a:solidFill>
                <a:latin typeface="Arial" pitchFamily="34" charset="0"/>
                <a:ea typeface="黑体" pitchFamily="49" charset="-122"/>
                <a:cs typeface="Arial" pitchFamily="34" charset="0"/>
              </a:rPr>
              <a:t> </a:t>
            </a:r>
            <a:r>
              <a:rPr kumimoji="1" lang="en-US" altLang="zh-CN" sz="2400" b="1" dirty="0" smtClean="0">
                <a:solidFill>
                  <a:schemeClr val="accent1"/>
                </a:solidFill>
                <a:latin typeface="Arial" pitchFamily="34" charset="0"/>
                <a:ea typeface="黑体" pitchFamily="49" charset="-122"/>
                <a:cs typeface="Arial" pitchFamily="34" charset="0"/>
              </a:rPr>
              <a:t>100km)</a:t>
            </a:r>
            <a:endParaRPr kumimoji="1" lang="zh-CN" altLang="en-US" b="1" dirty="0">
              <a:solidFill>
                <a:schemeClr val="accent1"/>
              </a:solidFill>
              <a:latin typeface="黑体" pitchFamily="49" charset="-122"/>
              <a:ea typeface="黑体" pitchFamily="49" charset="-122"/>
            </a:endParaRPr>
          </a:p>
        </p:txBody>
      </p:sp>
    </p:spTree>
    <p:extLst>
      <p:ext uri="{BB962C8B-B14F-4D97-AF65-F5344CB8AC3E}">
        <p14:creationId xmlns:p14="http://schemas.microsoft.com/office/powerpoint/2010/main" val="35974335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3000"/>
                                        <p:tgtEl>
                                          <p:spTgt spid="2"/>
                                        </p:tgtEl>
                                      </p:cBhvr>
                                    </p:animEffect>
                                  </p:childTnLst>
                                </p:cTn>
                              </p:par>
                            </p:childTnLst>
                          </p:cTn>
                        </p:par>
                        <p:par>
                          <p:cTn id="8" fill="hold">
                            <p:stCondLst>
                              <p:cond delay="3000"/>
                            </p:stCondLst>
                            <p:childTnLst>
                              <p:par>
                                <p:cTn id="9" presetID="12" presetClass="entr" presetSubtype="4"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p:tgtEl>
                                          <p:spTgt spid="12"/>
                                        </p:tgtEl>
                                        <p:attrNameLst>
                                          <p:attrName>ppt_y</p:attrName>
                                        </p:attrNameLst>
                                      </p:cBhvr>
                                      <p:tavLst>
                                        <p:tav tm="0">
                                          <p:val>
                                            <p:strVal val="#ppt_y+#ppt_h*1.125000"/>
                                          </p:val>
                                        </p:tav>
                                        <p:tav tm="100000">
                                          <p:val>
                                            <p:strVal val="#ppt_y"/>
                                          </p:val>
                                        </p:tav>
                                      </p:tavLst>
                                    </p:anim>
                                    <p:animEffect transition="in" filter="wipe(up)">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084515"/>
            <a:ext cx="2627784" cy="616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3600" dirty="0"/>
          </a:p>
        </p:txBody>
      </p:sp>
      <p:sp>
        <p:nvSpPr>
          <p:cNvPr id="6" name="矩形 5"/>
          <p:cNvSpPr/>
          <p:nvPr/>
        </p:nvSpPr>
        <p:spPr>
          <a:xfrm>
            <a:off x="2699792" y="1083587"/>
            <a:ext cx="6444208" cy="6162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dirty="0">
              <a:latin typeface="Arial" pitchFamily="34" charset="0"/>
              <a:ea typeface="黑体" pitchFamily="49" charset="-122"/>
              <a:cs typeface="Arial" pitchFamily="34" charset="0"/>
            </a:endParaRPr>
          </a:p>
        </p:txBody>
      </p:sp>
      <p:sp>
        <p:nvSpPr>
          <p:cNvPr id="8" name="内容占位符 2" descr="Rectangle: Click to edit Master text styles&#10;Second level&#10;Third level&#10;Fourth level&#10;Fifth level"/>
          <p:cNvSpPr txBox="1">
            <a:spLocks/>
          </p:cNvSpPr>
          <p:nvPr/>
        </p:nvSpPr>
        <p:spPr bwMode="auto">
          <a:xfrm>
            <a:off x="1043608" y="940499"/>
            <a:ext cx="7743234" cy="120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itchFamily="34" charset="0"/>
                <a:ea typeface="黑体" pitchFamily="49" charset="-122"/>
              </a:defRPr>
            </a:lvl1pPr>
            <a:lvl2pPr>
              <a:defRPr kumimoji="1" sz="1600" b="1">
                <a:solidFill>
                  <a:srgbClr val="05050B"/>
                </a:solidFill>
                <a:latin typeface="Tahoma" pitchFamily="34" charset="0"/>
                <a:ea typeface="黑体" pitchFamily="49" charset="-122"/>
              </a:defRPr>
            </a:lvl2pPr>
            <a:lvl3pPr>
              <a:defRPr kumimoji="1" sz="1400" b="1">
                <a:solidFill>
                  <a:srgbClr val="05050B"/>
                </a:solidFill>
                <a:latin typeface="Tahoma" pitchFamily="34" charset="0"/>
                <a:ea typeface="黑体" pitchFamily="49" charset="-122"/>
              </a:defRPr>
            </a:lvl3pPr>
            <a:lvl4pPr>
              <a:defRPr kumimoji="1" sz="1200" b="1">
                <a:solidFill>
                  <a:srgbClr val="05050B"/>
                </a:solidFill>
                <a:latin typeface="Tahoma" pitchFamily="34" charset="0"/>
                <a:ea typeface="黑体" pitchFamily="49" charset="-122"/>
              </a:defRPr>
            </a:lvl4pPr>
            <a:lvl5pPr>
              <a:defRPr kumimoji="1" sz="1000" b="1">
                <a:solidFill>
                  <a:srgbClr val="05050B"/>
                </a:solidFill>
                <a:latin typeface="Tahoma" pitchFamily="34" charset="0"/>
                <a:ea typeface="黑体" pitchFamily="49" charset="-122"/>
              </a:defRPr>
            </a:lvl5pPr>
            <a:lvl6pPr eaLnBrk="0" hangingPunct="0">
              <a:defRPr kumimoji="1" sz="1000" b="1">
                <a:solidFill>
                  <a:srgbClr val="05050B"/>
                </a:solidFill>
                <a:latin typeface="Tahoma" pitchFamily="34" charset="0"/>
                <a:ea typeface="黑体" pitchFamily="49" charset="-122"/>
              </a:defRPr>
            </a:lvl6pPr>
            <a:lvl7pPr eaLnBrk="0" hangingPunct="0">
              <a:defRPr kumimoji="1" sz="1000" b="1">
                <a:solidFill>
                  <a:srgbClr val="05050B"/>
                </a:solidFill>
                <a:latin typeface="Tahoma" pitchFamily="34" charset="0"/>
                <a:ea typeface="黑体" pitchFamily="49" charset="-122"/>
              </a:defRPr>
            </a:lvl7pPr>
            <a:lvl8pPr eaLnBrk="0" hangingPunct="0">
              <a:defRPr kumimoji="1" sz="1000" b="1">
                <a:solidFill>
                  <a:srgbClr val="05050B"/>
                </a:solidFill>
                <a:latin typeface="Tahoma" pitchFamily="34" charset="0"/>
                <a:ea typeface="黑体" pitchFamily="49" charset="-122"/>
              </a:defRPr>
            </a:lvl8pPr>
            <a:lvl9pPr eaLnBrk="0" hangingPunct="0">
              <a:defRPr kumimoji="1" sz="1000" b="1">
                <a:solidFill>
                  <a:srgbClr val="05050B"/>
                </a:solidFill>
                <a:latin typeface="Tahoma" pitchFamily="34" charset="0"/>
                <a:ea typeface="黑体" pitchFamily="49" charset="-122"/>
              </a:defRPr>
            </a:lvl9pPr>
          </a:lstStyle>
          <a:p>
            <a:pPr marL="0" marR="0" lvl="0" indent="0" algn="ctr" defTabSz="914400" eaLnBrk="0" fontAlgn="auto" latinLnBrk="0" hangingPunct="0">
              <a:lnSpc>
                <a:spcPct val="150000"/>
              </a:lnSpc>
              <a:spcBef>
                <a:spcPts val="0"/>
              </a:spcBef>
              <a:spcAft>
                <a:spcPts val="0"/>
              </a:spcAft>
              <a:buClr>
                <a:srgbClr val="6F89F7"/>
              </a:buClr>
              <a:buSzPct val="110000"/>
              <a:buFont typeface="Wingdings" pitchFamily="2" charset="2"/>
              <a:buNone/>
              <a:tabLst/>
              <a:defRPr/>
            </a:pPr>
            <a:r>
              <a:rPr kumimoji="1" lang="en-US" altLang="zh-CN" sz="3200" b="1" i="0" u="none" strike="noStrike" kern="0" cap="none" spc="0" normalizeH="0" baseline="0" noProof="0" dirty="0" smtClean="0">
                <a:ln>
                  <a:noFill/>
                </a:ln>
                <a:solidFill>
                  <a:schemeClr val="bg1"/>
                </a:solidFill>
                <a:effectLst/>
                <a:uLnTx/>
                <a:uFillTx/>
              </a:rPr>
              <a:t>4   </a:t>
            </a:r>
            <a:r>
              <a:rPr kumimoji="1" lang="en-US" altLang="zh-CN" sz="3200" b="1" i="0" u="none" strike="noStrike" kern="0" cap="none" spc="0" normalizeH="0" noProof="0" dirty="0" smtClean="0">
                <a:ln>
                  <a:noFill/>
                </a:ln>
                <a:solidFill>
                  <a:schemeClr val="bg1"/>
                </a:solidFill>
                <a:effectLst/>
                <a:uLnTx/>
                <a:uFillTx/>
              </a:rPr>
              <a:t>       </a:t>
            </a:r>
            <a:r>
              <a:rPr kumimoji="1" lang="en-US" altLang="zh-CN" sz="3200" b="1" i="0" u="none" strike="noStrike" kern="0" cap="none" spc="0" normalizeH="0" baseline="0" noProof="0" dirty="0" smtClean="0">
                <a:ln>
                  <a:noFill/>
                </a:ln>
                <a:solidFill>
                  <a:schemeClr val="bg1"/>
                </a:solidFill>
                <a:effectLst/>
                <a:uLnTx/>
                <a:uFillTx/>
                <a:latin typeface="Arial" pitchFamily="34" charset="0"/>
                <a:cs typeface="Arial" pitchFamily="34" charset="0"/>
              </a:rPr>
              <a:t>Understanding of the Project</a:t>
            </a:r>
            <a:endParaRPr kumimoji="1" lang="zh-CN" altLang="en-US" sz="3200" b="1" i="0" u="none" strike="noStrike" kern="0" cap="none" spc="0" normalizeH="0" baseline="0" noProof="0" dirty="0" smtClean="0">
              <a:ln>
                <a:noFill/>
              </a:ln>
              <a:solidFill>
                <a:schemeClr val="bg1"/>
              </a:solidFill>
              <a:effectLst/>
              <a:uLnTx/>
              <a:uFillTx/>
              <a:latin typeface="Arial" pitchFamily="34" charset="0"/>
              <a:cs typeface="Arial" pitchFamily="34" charset="0"/>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3267"/>
            <a:ext cx="9144000" cy="1911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229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4 </a:t>
            </a:r>
            <a:r>
              <a:rPr lang="en-US" altLang="zh-CN" sz="1600" i="1" dirty="0"/>
              <a:t>Understanding of the Project</a:t>
            </a:r>
            <a:endParaRPr lang="zh-CN" altLang="en-US" sz="1600" i="1" dirty="0"/>
          </a:p>
        </p:txBody>
      </p:sp>
      <p:sp>
        <p:nvSpPr>
          <p:cNvPr id="14" name="Rectangle 2"/>
          <p:cNvSpPr>
            <a:spLocks noChangeArrowheads="1"/>
          </p:cNvSpPr>
          <p:nvPr/>
        </p:nvSpPr>
        <p:spPr bwMode="auto">
          <a:xfrm>
            <a:off x="500034" y="1052736"/>
            <a:ext cx="8145462"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indent="457200" eaLnBrk="1" fontAlgn="base" hangingPunct="1">
              <a:spcBef>
                <a:spcPct val="0"/>
              </a:spcBef>
              <a:spcAft>
                <a:spcPct val="0"/>
              </a:spcAft>
              <a:defRPr/>
            </a:pPr>
            <a:r>
              <a:rPr kumimoji="1" lang="zh-CN" altLang="en-US" sz="1800" dirty="0">
                <a:latin typeface="Arial" panose="020B0604020202020204" pitchFamily="34" charset="0"/>
                <a:ea typeface="黑体"/>
                <a:cs typeface="Arial" panose="020B0604020202020204" pitchFamily="34" charset="0"/>
              </a:rPr>
              <a:t>（</a:t>
            </a:r>
            <a:r>
              <a:rPr kumimoji="1" lang="en-US" altLang="zh-CN" sz="1800" dirty="0">
                <a:latin typeface="Arial" panose="020B0604020202020204" pitchFamily="34" charset="0"/>
                <a:ea typeface="黑体"/>
                <a:cs typeface="Arial" panose="020B0604020202020204" pitchFamily="34" charset="0"/>
              </a:rPr>
              <a:t>1</a:t>
            </a:r>
            <a:r>
              <a:rPr kumimoji="1" lang="zh-CN" altLang="en-US" sz="1800" dirty="0" smtClean="0">
                <a:latin typeface="Arial" panose="020B0604020202020204" pitchFamily="34" charset="0"/>
                <a:ea typeface="黑体"/>
                <a:cs typeface="Arial" panose="020B0604020202020204" pitchFamily="34" charset="0"/>
              </a:rPr>
              <a:t>）</a:t>
            </a:r>
            <a:r>
              <a:rPr kumimoji="1" lang="en-US" altLang="zh-CN" sz="1800" dirty="0" smtClean="0">
                <a:latin typeface="Arial" panose="020B0604020202020204" pitchFamily="34" charset="0"/>
                <a:ea typeface="黑体"/>
                <a:cs typeface="Arial" panose="020B0604020202020204" pitchFamily="34" charset="0"/>
              </a:rPr>
              <a:t>Critical </a:t>
            </a:r>
            <a:r>
              <a:rPr kumimoji="1" lang="en-US" altLang="zh-CN" sz="1800" dirty="0">
                <a:latin typeface="Arial" panose="020B0604020202020204" pitchFamily="34" charset="0"/>
                <a:ea typeface="黑体"/>
                <a:cs typeface="Arial" panose="020B0604020202020204" pitchFamily="34" charset="0"/>
              </a:rPr>
              <a:t>technical problems</a:t>
            </a:r>
          </a:p>
          <a:p>
            <a:pPr marL="285750" indent="-285750" eaLnBrk="1" fontAlgn="base" hangingPunct="1">
              <a:spcBef>
                <a:spcPct val="0"/>
              </a:spcBef>
              <a:spcAft>
                <a:spcPct val="0"/>
              </a:spcAft>
              <a:buFont typeface="Wingdings" panose="05000000000000000000" pitchFamily="2" charset="2"/>
              <a:buChar char="Ø"/>
              <a:defRPr/>
            </a:pPr>
            <a:r>
              <a:rPr kumimoji="1" lang="en-US" altLang="zh-CN" sz="1800" dirty="0" smtClean="0">
                <a:latin typeface="Arial" panose="020B0604020202020204" pitchFamily="34" charset="0"/>
                <a:ea typeface="黑体"/>
                <a:cs typeface="Arial" panose="020B0604020202020204" pitchFamily="34" charset="0"/>
              </a:rPr>
              <a:t>Comprehensive </a:t>
            </a:r>
            <a:r>
              <a:rPr kumimoji="1" lang="en-US" altLang="zh-CN" sz="1800" dirty="0">
                <a:latin typeface="Arial" panose="020B0604020202020204" pitchFamily="34" charset="0"/>
                <a:ea typeface="黑体"/>
                <a:cs typeface="Arial" panose="020B0604020202020204" pitchFamily="34" charset="0"/>
              </a:rPr>
              <a:t>exploration technology for long distance complicated underground </a:t>
            </a:r>
            <a:r>
              <a:rPr kumimoji="1" lang="en-US" altLang="zh-CN" sz="1800" dirty="0" smtClean="0">
                <a:latin typeface="Arial" panose="020B0604020202020204" pitchFamily="34" charset="0"/>
                <a:ea typeface="黑体"/>
                <a:cs typeface="Arial" panose="020B0604020202020204" pitchFamily="34" charset="0"/>
              </a:rPr>
              <a:t>projects.</a:t>
            </a:r>
            <a:endParaRPr kumimoji="1" lang="en-US" altLang="zh-CN" sz="1800" dirty="0">
              <a:latin typeface="Arial" panose="020B0604020202020204" pitchFamily="34" charset="0"/>
              <a:ea typeface="黑体"/>
              <a:cs typeface="Arial" panose="020B0604020202020204" pitchFamily="34" charset="0"/>
            </a:endParaRPr>
          </a:p>
          <a:p>
            <a:pPr marL="285750" indent="-285750" eaLnBrk="1" fontAlgn="base" hangingPunct="1">
              <a:spcBef>
                <a:spcPct val="0"/>
              </a:spcBef>
              <a:spcAft>
                <a:spcPct val="0"/>
              </a:spcAft>
              <a:buFont typeface="Wingdings" panose="05000000000000000000" pitchFamily="2" charset="2"/>
              <a:buChar char="Ø"/>
              <a:defRPr/>
            </a:pPr>
            <a:r>
              <a:rPr kumimoji="1" lang="en-US" altLang="zh-CN" sz="1800" dirty="0" smtClean="0">
                <a:latin typeface="Arial" panose="020B0604020202020204" pitchFamily="34" charset="0"/>
                <a:ea typeface="黑体"/>
                <a:cs typeface="Arial" panose="020B0604020202020204" pitchFamily="34" charset="0"/>
              </a:rPr>
              <a:t>Prevention </a:t>
            </a:r>
            <a:r>
              <a:rPr kumimoji="1" lang="en-US" altLang="zh-CN" sz="1800" dirty="0">
                <a:latin typeface="Arial" panose="020B0604020202020204" pitchFamily="34" charset="0"/>
                <a:ea typeface="黑体"/>
                <a:cs typeface="Arial" panose="020B0604020202020204" pitchFamily="34" charset="0"/>
              </a:rPr>
              <a:t>and treatment technology study for </a:t>
            </a:r>
            <a:r>
              <a:rPr kumimoji="1" lang="en-US" altLang="zh-CN" sz="1800" dirty="0">
                <a:latin typeface="Arial" panose="020B0604020202020204" pitchFamily="34" charset="0"/>
                <a:ea typeface="黑体"/>
                <a:cs typeface="Arial" panose="020B0604020202020204" pitchFamily="34" charset="0"/>
              </a:rPr>
              <a:t>underground </a:t>
            </a:r>
            <a:r>
              <a:rPr kumimoji="1" lang="en-US" altLang="zh-CN" sz="1800" dirty="0" smtClean="0">
                <a:latin typeface="Arial" panose="020B0604020202020204" pitchFamily="34" charset="0"/>
                <a:ea typeface="黑体"/>
                <a:cs typeface="Arial" panose="020B0604020202020204" pitchFamily="34" charset="0"/>
              </a:rPr>
              <a:t>water of long </a:t>
            </a:r>
            <a:r>
              <a:rPr kumimoji="1" lang="en-US" altLang="zh-CN" sz="1800" dirty="0">
                <a:latin typeface="Arial" panose="020B0604020202020204" pitchFamily="34" charset="0"/>
                <a:ea typeface="黑体"/>
                <a:cs typeface="Arial" panose="020B0604020202020204" pitchFamily="34" charset="0"/>
              </a:rPr>
              <a:t>distance complicated underground </a:t>
            </a:r>
            <a:r>
              <a:rPr kumimoji="1" lang="en-US" altLang="zh-CN" sz="1800" dirty="0" smtClean="0">
                <a:latin typeface="Arial" panose="020B0604020202020204" pitchFamily="34" charset="0"/>
                <a:ea typeface="黑体"/>
                <a:cs typeface="Arial" panose="020B0604020202020204" pitchFamily="34" charset="0"/>
              </a:rPr>
              <a:t>projects.</a:t>
            </a:r>
            <a:endParaRPr kumimoji="1" lang="en-US" altLang="zh-CN" sz="1800" dirty="0">
              <a:latin typeface="Arial" panose="020B0604020202020204" pitchFamily="34" charset="0"/>
              <a:ea typeface="黑体"/>
              <a:cs typeface="Arial" panose="020B0604020202020204" pitchFamily="34" charset="0"/>
            </a:endParaRPr>
          </a:p>
          <a:p>
            <a:pPr marL="285750" indent="-285750" eaLnBrk="1" fontAlgn="base" hangingPunct="1">
              <a:spcBef>
                <a:spcPct val="0"/>
              </a:spcBef>
              <a:spcAft>
                <a:spcPct val="0"/>
              </a:spcAft>
              <a:buFont typeface="Wingdings" panose="05000000000000000000" pitchFamily="2" charset="2"/>
              <a:buChar char="Ø"/>
              <a:defRPr/>
            </a:pPr>
            <a:r>
              <a:rPr kumimoji="1" lang="en-US" altLang="zh-CN" sz="1800" dirty="0" smtClean="0">
                <a:latin typeface="Arial" panose="020B0604020202020204" pitchFamily="34" charset="0"/>
                <a:ea typeface="黑体"/>
                <a:cs typeface="Arial" panose="020B0604020202020204" pitchFamily="34" charset="0"/>
              </a:rPr>
              <a:t>The </a:t>
            </a:r>
            <a:r>
              <a:rPr kumimoji="1" lang="en-US" altLang="zh-CN" sz="1800" dirty="0">
                <a:latin typeface="Arial" panose="020B0604020202020204" pitchFamily="34" charset="0"/>
                <a:ea typeface="黑体"/>
                <a:cs typeface="Arial" panose="020B0604020202020204" pitchFamily="34" charset="0"/>
              </a:rPr>
              <a:t>design and construction of long distance tunnel under complicated geographical conditions and large-span underground caverns.</a:t>
            </a:r>
          </a:p>
          <a:p>
            <a:pPr marL="285750" indent="-285750" eaLnBrk="1" fontAlgn="base" hangingPunct="1">
              <a:spcBef>
                <a:spcPct val="0"/>
              </a:spcBef>
              <a:spcAft>
                <a:spcPct val="0"/>
              </a:spcAft>
              <a:buFont typeface="Wingdings" panose="05000000000000000000" pitchFamily="2" charset="2"/>
              <a:buChar char="Ø"/>
              <a:defRPr/>
            </a:pPr>
            <a:r>
              <a:rPr kumimoji="1" lang="en-US" altLang="zh-CN" sz="1800" dirty="0" smtClean="0">
                <a:latin typeface="Arial" panose="020B0604020202020204" pitchFamily="34" charset="0"/>
                <a:ea typeface="黑体"/>
                <a:cs typeface="Arial" panose="020B0604020202020204" pitchFamily="34" charset="0"/>
              </a:rPr>
              <a:t>The </a:t>
            </a:r>
            <a:r>
              <a:rPr kumimoji="1" lang="en-US" altLang="zh-CN" sz="1800" dirty="0">
                <a:latin typeface="Arial" panose="020B0604020202020204" pitchFamily="34" charset="0"/>
                <a:ea typeface="黑体"/>
                <a:cs typeface="Arial" panose="020B0604020202020204" pitchFamily="34" charset="0"/>
              </a:rPr>
              <a:t>construction management of complicated underground </a:t>
            </a:r>
            <a:r>
              <a:rPr kumimoji="1" lang="en-US" altLang="zh-CN" sz="1800" dirty="0" smtClean="0">
                <a:latin typeface="Arial" panose="020B0604020202020204" pitchFamily="34" charset="0"/>
                <a:ea typeface="黑体"/>
                <a:cs typeface="Arial" panose="020B0604020202020204" pitchFamily="34" charset="0"/>
              </a:rPr>
              <a:t>projects.</a:t>
            </a:r>
            <a:endParaRPr kumimoji="1" lang="en-US" altLang="zh-CN" sz="1800" dirty="0">
              <a:latin typeface="Arial" panose="020B0604020202020204" pitchFamily="34" charset="0"/>
              <a:ea typeface="黑体"/>
              <a:cs typeface="Arial" panose="020B0604020202020204" pitchFamily="34" charset="0"/>
            </a:endParaRPr>
          </a:p>
          <a:p>
            <a:pPr marL="285750" indent="-285750" eaLnBrk="1" fontAlgn="base" hangingPunct="1">
              <a:spcBef>
                <a:spcPct val="0"/>
              </a:spcBef>
              <a:spcAft>
                <a:spcPct val="0"/>
              </a:spcAft>
              <a:buFont typeface="Wingdings" panose="05000000000000000000" pitchFamily="2" charset="2"/>
              <a:buChar char="Ø"/>
              <a:defRPr/>
            </a:pPr>
            <a:r>
              <a:rPr kumimoji="1" lang="en-US" altLang="zh-CN" sz="1800" dirty="0" smtClean="0">
                <a:latin typeface="Arial" panose="020B0604020202020204" pitchFamily="34" charset="0"/>
                <a:ea typeface="黑体"/>
                <a:cs typeface="Arial" panose="020B0604020202020204" pitchFamily="34" charset="0"/>
              </a:rPr>
              <a:t>Ventilation of </a:t>
            </a:r>
            <a:r>
              <a:rPr kumimoji="1" lang="en-US" altLang="zh-CN" sz="1800" dirty="0">
                <a:latin typeface="Arial" panose="020B0604020202020204" pitchFamily="34" charset="0"/>
                <a:ea typeface="黑体"/>
                <a:cs typeface="Arial" panose="020B0604020202020204" pitchFamily="34" charset="0"/>
              </a:rPr>
              <a:t>long distance </a:t>
            </a:r>
            <a:r>
              <a:rPr kumimoji="1" lang="en-US" altLang="zh-CN" sz="1800" dirty="0" smtClean="0">
                <a:latin typeface="Arial" panose="020B0604020202020204" pitchFamily="34" charset="0"/>
                <a:ea typeface="黑体"/>
                <a:cs typeface="Arial" panose="020B0604020202020204" pitchFamily="34" charset="0"/>
              </a:rPr>
              <a:t>tunnel, integration </a:t>
            </a:r>
            <a:r>
              <a:rPr kumimoji="1" lang="en-US" altLang="zh-CN" sz="1800" dirty="0" smtClean="0">
                <a:latin typeface="Arial" panose="020B0604020202020204" pitchFamily="34" charset="0"/>
                <a:ea typeface="黑体"/>
                <a:cs typeface="Arial" panose="020B0604020202020204" pitchFamily="34" charset="0"/>
              </a:rPr>
              <a:t>of ventilation </a:t>
            </a:r>
            <a:r>
              <a:rPr kumimoji="1" lang="en-US" altLang="zh-CN" sz="1800" dirty="0">
                <a:latin typeface="Arial" panose="020B0604020202020204" pitchFamily="34" charset="0"/>
                <a:ea typeface="黑体"/>
                <a:cs typeface="Arial" panose="020B0604020202020204" pitchFamily="34" charset="0"/>
              </a:rPr>
              <a:t>and air conditioning system and smoke control system.</a:t>
            </a:r>
          </a:p>
          <a:p>
            <a:pPr marL="285750" indent="-285750" eaLnBrk="1" fontAlgn="base" hangingPunct="1">
              <a:spcBef>
                <a:spcPct val="0"/>
              </a:spcBef>
              <a:spcAft>
                <a:spcPct val="0"/>
              </a:spcAft>
              <a:buFont typeface="Wingdings" panose="05000000000000000000" pitchFamily="2" charset="2"/>
              <a:buChar char="Ø"/>
              <a:defRPr/>
            </a:pPr>
            <a:r>
              <a:rPr kumimoji="1" lang="en-US" altLang="zh-CN" sz="1800" dirty="0" smtClean="0">
                <a:latin typeface="Arial" panose="020B0604020202020204" pitchFamily="34" charset="0"/>
                <a:ea typeface="黑体"/>
                <a:cs typeface="Arial" panose="020B0604020202020204" pitchFamily="34" charset="0"/>
              </a:rPr>
              <a:t>The </a:t>
            </a:r>
            <a:r>
              <a:rPr kumimoji="1" lang="en-US" altLang="zh-CN" sz="1800" dirty="0">
                <a:latin typeface="Arial" panose="020B0604020202020204" pitchFamily="34" charset="0"/>
                <a:ea typeface="黑体"/>
                <a:cs typeface="Arial" panose="020B0604020202020204" pitchFamily="34" charset="0"/>
              </a:rPr>
              <a:t>development, manufacturing and application of special-shaped TBM.</a:t>
            </a:r>
          </a:p>
        </p:txBody>
      </p:sp>
      <p:pic>
        <p:nvPicPr>
          <p:cNvPr id="7" name="Picture 4" descr="E:\英国MTS项目\YREC\替代方案\双护盾TBM2.jpg"/>
          <p:cNvPicPr>
            <a:picLocks noChangeAspect="1" noChangeArrowheads="1"/>
          </p:cNvPicPr>
          <p:nvPr/>
        </p:nvPicPr>
        <p:blipFill>
          <a:blip r:embed="rId3">
            <a:extLst>
              <a:ext uri="{28A0092B-C50C-407E-A947-70E740481C1C}">
                <a14:useLocalDpi xmlns:a14="http://schemas.microsoft.com/office/drawing/2010/main" val="0"/>
              </a:ext>
            </a:extLst>
          </a:blip>
          <a:srcRect l="28033" t="3822" r="23935" b="12755"/>
          <a:stretch>
            <a:fillRect/>
          </a:stretch>
        </p:blipFill>
        <p:spPr bwMode="auto">
          <a:xfrm>
            <a:off x="323404" y="4400796"/>
            <a:ext cx="4392612" cy="244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2" descr="http://www.crectbm.com/Portals/20/2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153" y="4392150"/>
            <a:ext cx="3707904" cy="2453396"/>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9" name="Picture 11" descr="标识带中英文副本"/>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Tree>
    <p:extLst>
      <p:ext uri="{BB962C8B-B14F-4D97-AF65-F5344CB8AC3E}">
        <p14:creationId xmlns:p14="http://schemas.microsoft.com/office/powerpoint/2010/main" val="37955705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500034" y="1357298"/>
            <a:ext cx="8145462" cy="5022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indent="457200" eaLnBrk="1" fontAlgn="base" hangingPunct="1">
              <a:lnSpc>
                <a:spcPct val="150000"/>
              </a:lnSpc>
              <a:spcBef>
                <a:spcPct val="0"/>
              </a:spcBef>
              <a:spcAft>
                <a:spcPct val="0"/>
              </a:spcAft>
              <a:defRPr/>
            </a:pPr>
            <a:r>
              <a:rPr kumimoji="1" lang="zh-CN" altLang="en-US" sz="1800" dirty="0" smtClean="0">
                <a:solidFill>
                  <a:schemeClr val="tx1"/>
                </a:solidFill>
                <a:latin typeface="Arial" panose="020B0604020202020204" pitchFamily="34" charset="0"/>
                <a:ea typeface="黑体"/>
                <a:cs typeface="Arial" panose="020B0604020202020204" pitchFamily="34" charset="0"/>
              </a:rPr>
              <a:t>（</a:t>
            </a:r>
            <a:r>
              <a:rPr kumimoji="1" lang="en-US" altLang="zh-CN" sz="1800" dirty="0" smtClean="0">
                <a:solidFill>
                  <a:schemeClr val="tx1"/>
                </a:solidFill>
                <a:latin typeface="Arial" panose="020B0604020202020204" pitchFamily="34" charset="0"/>
                <a:ea typeface="黑体"/>
                <a:cs typeface="Arial" panose="020B0604020202020204" pitchFamily="34" charset="0"/>
              </a:rPr>
              <a:t>2</a:t>
            </a:r>
            <a:r>
              <a:rPr kumimoji="1" lang="zh-CN" altLang="en-US" sz="1800" dirty="0" smtClean="0">
                <a:solidFill>
                  <a:schemeClr val="tx1"/>
                </a:solidFill>
                <a:latin typeface="Arial" panose="020B0604020202020204" pitchFamily="34" charset="0"/>
                <a:ea typeface="黑体"/>
                <a:cs typeface="Arial" panose="020B0604020202020204" pitchFamily="34" charset="0"/>
              </a:rPr>
              <a:t>）</a:t>
            </a:r>
            <a:r>
              <a:rPr kumimoji="1" lang="en-US" altLang="zh-CN" sz="1800" dirty="0">
                <a:solidFill>
                  <a:schemeClr val="tx1"/>
                </a:solidFill>
                <a:latin typeface="Arial" panose="020B0604020202020204" pitchFamily="34" charset="0"/>
                <a:ea typeface="黑体"/>
                <a:cs typeface="Arial" panose="020B0604020202020204" pitchFamily="34" charset="0"/>
              </a:rPr>
              <a:t>Based on the terrain and geological conditions, </a:t>
            </a:r>
            <a:r>
              <a:rPr kumimoji="1" lang="en-US" altLang="zh-CN" sz="1800" dirty="0" err="1">
                <a:solidFill>
                  <a:schemeClr val="tx1"/>
                </a:solidFill>
                <a:latin typeface="Arial" panose="020B0604020202020204" pitchFamily="34" charset="0"/>
                <a:ea typeface="黑体"/>
                <a:cs typeface="Arial" panose="020B0604020202020204" pitchFamily="34" charset="0"/>
              </a:rPr>
              <a:t>Funing</a:t>
            </a:r>
            <a:r>
              <a:rPr kumimoji="1" lang="en-US" altLang="zh-CN" sz="1800" dirty="0">
                <a:solidFill>
                  <a:schemeClr val="tx1"/>
                </a:solidFill>
                <a:latin typeface="Arial" panose="020B0604020202020204" pitchFamily="34" charset="0"/>
                <a:ea typeface="黑体"/>
                <a:cs typeface="Arial" panose="020B0604020202020204" pitchFamily="34" charset="0"/>
              </a:rPr>
              <a:t> site is the best among  current three, followed by </a:t>
            </a:r>
            <a:r>
              <a:rPr kumimoji="1" lang="en-US" altLang="zh-CN" sz="1800" dirty="0" err="1">
                <a:solidFill>
                  <a:schemeClr val="tx1"/>
                </a:solidFill>
                <a:latin typeface="Arial" panose="020B0604020202020204" pitchFamily="34" charset="0"/>
                <a:ea typeface="黑体"/>
                <a:cs typeface="Arial" panose="020B0604020202020204" pitchFamily="34" charset="0"/>
              </a:rPr>
              <a:t>Huangling</a:t>
            </a:r>
            <a:r>
              <a:rPr kumimoji="1" lang="en-US" altLang="zh-CN" sz="1800" dirty="0">
                <a:solidFill>
                  <a:schemeClr val="tx1"/>
                </a:solidFill>
                <a:latin typeface="Arial" panose="020B0604020202020204" pitchFamily="34" charset="0"/>
                <a:ea typeface="黑体"/>
                <a:cs typeface="Arial" panose="020B0604020202020204" pitchFamily="34" charset="0"/>
              </a:rPr>
              <a:t> and Shen-Shan. But in general, all the </a:t>
            </a:r>
            <a:r>
              <a:rPr kumimoji="1" lang="en-US" altLang="zh-CN" sz="1800" dirty="0" smtClean="0">
                <a:solidFill>
                  <a:schemeClr val="tx1"/>
                </a:solidFill>
                <a:latin typeface="Arial" panose="020B0604020202020204" pitchFamily="34" charset="0"/>
                <a:ea typeface="黑体"/>
                <a:cs typeface="Arial" panose="020B0604020202020204" pitchFamily="34" charset="0"/>
              </a:rPr>
              <a:t>sites are </a:t>
            </a:r>
            <a:r>
              <a:rPr kumimoji="1" lang="en-US" altLang="zh-CN" sz="1800" dirty="0">
                <a:solidFill>
                  <a:schemeClr val="tx1"/>
                </a:solidFill>
                <a:latin typeface="Arial" panose="020B0604020202020204" pitchFamily="34" charset="0"/>
                <a:ea typeface="黑体"/>
                <a:cs typeface="Arial" panose="020B0604020202020204" pitchFamily="34" charset="0"/>
              </a:rPr>
              <a:t>suitable for the underground construction of such a large extent. </a:t>
            </a:r>
            <a:r>
              <a:rPr kumimoji="1" lang="en-US" altLang="zh-CN" sz="1800" dirty="0" smtClean="0">
                <a:solidFill>
                  <a:schemeClr val="tx1"/>
                </a:solidFill>
                <a:latin typeface="Arial" panose="020B0604020202020204" pitchFamily="34" charset="0"/>
                <a:ea typeface="黑体"/>
                <a:cs typeface="Arial" panose="020B0604020202020204" pitchFamily="34" charset="0"/>
              </a:rPr>
              <a:t> </a:t>
            </a:r>
            <a:r>
              <a:rPr kumimoji="1" lang="en-US" altLang="zh-CN" sz="1800" dirty="0">
                <a:solidFill>
                  <a:schemeClr val="tx1"/>
                </a:solidFill>
                <a:latin typeface="Arial" panose="020B0604020202020204" pitchFamily="34" charset="0"/>
                <a:ea typeface="黑体"/>
                <a:cs typeface="Arial" panose="020B0604020202020204" pitchFamily="34" charset="0"/>
              </a:rPr>
              <a:t>The main geological problems encountered can be solved by engineering measures</a:t>
            </a:r>
            <a:r>
              <a:rPr kumimoji="1" lang="en-US" altLang="zh-CN" sz="1800" dirty="0" smtClean="0">
                <a:solidFill>
                  <a:schemeClr val="tx1"/>
                </a:solidFill>
                <a:latin typeface="Arial" panose="020B0604020202020204" pitchFamily="34" charset="0"/>
                <a:ea typeface="黑体"/>
                <a:cs typeface="Arial" panose="020B0604020202020204" pitchFamily="34" charset="0"/>
              </a:rPr>
              <a:t>.</a:t>
            </a:r>
          </a:p>
          <a:p>
            <a:pPr indent="457200" eaLnBrk="1" fontAlgn="base" hangingPunct="1">
              <a:lnSpc>
                <a:spcPct val="150000"/>
              </a:lnSpc>
              <a:spcBef>
                <a:spcPct val="0"/>
              </a:spcBef>
              <a:spcAft>
                <a:spcPct val="0"/>
              </a:spcAft>
              <a:defRPr/>
            </a:pPr>
            <a:r>
              <a:rPr kumimoji="1" lang="zh-CN" altLang="en-US" sz="1800" dirty="0">
                <a:solidFill>
                  <a:schemeClr val="tx1"/>
                </a:solidFill>
                <a:latin typeface="Arial" panose="020B0604020202020204" pitchFamily="34" charset="0"/>
                <a:ea typeface="黑体"/>
                <a:cs typeface="Arial" panose="020B0604020202020204" pitchFamily="34" charset="0"/>
              </a:rPr>
              <a:t>（</a:t>
            </a:r>
            <a:r>
              <a:rPr kumimoji="1" lang="en-US" altLang="zh-CN" sz="1800" dirty="0">
                <a:solidFill>
                  <a:schemeClr val="tx1"/>
                </a:solidFill>
                <a:latin typeface="Arial" panose="020B0604020202020204" pitchFamily="34" charset="0"/>
                <a:ea typeface="黑体"/>
                <a:cs typeface="Arial" panose="020B0604020202020204" pitchFamily="34" charset="0"/>
              </a:rPr>
              <a:t>3</a:t>
            </a:r>
            <a:r>
              <a:rPr kumimoji="1" lang="zh-CN" altLang="en-US" sz="1800" dirty="0">
                <a:solidFill>
                  <a:schemeClr val="tx1"/>
                </a:solidFill>
                <a:latin typeface="Arial" panose="020B0604020202020204" pitchFamily="34" charset="0"/>
                <a:ea typeface="黑体"/>
                <a:cs typeface="Arial" panose="020B0604020202020204" pitchFamily="34" charset="0"/>
              </a:rPr>
              <a:t>）</a:t>
            </a:r>
            <a:r>
              <a:rPr kumimoji="1" lang="en-US" altLang="zh-CN" sz="1800" dirty="0">
                <a:solidFill>
                  <a:schemeClr val="tx1"/>
                </a:solidFill>
                <a:latin typeface="Arial" panose="020B0604020202020204" pitchFamily="34" charset="0"/>
                <a:ea typeface="黑体"/>
                <a:cs typeface="Arial" panose="020B0604020202020204" pitchFamily="34" charset="0"/>
              </a:rPr>
              <a:t>There are no limitation factors for engineering construction and project operation from all the sites considering the conditions of external access, water and electricity supply, social service, hydrology and meteorology, etc. However, the tunnel routes are located in the areas of farmland and villages, the construction of experimental hall, shafts and access may conflict with the activities of local people, coordination is required</a:t>
            </a:r>
            <a:r>
              <a:rPr kumimoji="1" lang="en-US" altLang="zh-CN" sz="1800" dirty="0" smtClean="0">
                <a:solidFill>
                  <a:schemeClr val="tx1"/>
                </a:solidFill>
                <a:latin typeface="Arial" panose="020B0604020202020204" pitchFamily="34" charset="0"/>
                <a:ea typeface="黑体"/>
                <a:cs typeface="Arial" panose="020B0604020202020204" pitchFamily="34" charset="0"/>
              </a:rPr>
              <a:t>.</a:t>
            </a:r>
          </a:p>
          <a:p>
            <a:pPr indent="457200" eaLnBrk="1" fontAlgn="base" hangingPunct="1">
              <a:lnSpc>
                <a:spcPct val="130000"/>
              </a:lnSpc>
              <a:spcBef>
                <a:spcPct val="0"/>
              </a:spcBef>
              <a:spcAft>
                <a:spcPct val="0"/>
              </a:spcAft>
              <a:defRPr/>
            </a:pPr>
            <a:endParaRPr kumimoji="1" lang="en-US" altLang="zh-CN" sz="1800" dirty="0" smtClean="0">
              <a:solidFill>
                <a:schemeClr val="tx1"/>
              </a:solidFill>
              <a:latin typeface="黑体"/>
              <a:ea typeface="黑体"/>
            </a:endParaRPr>
          </a:p>
        </p:txBody>
      </p:sp>
      <p:sp>
        <p:nvSpPr>
          <p:cNvPr id="6" name="矩形 5"/>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4 </a:t>
            </a:r>
            <a:r>
              <a:rPr lang="en-US" altLang="zh-CN" sz="1600" i="1" dirty="0"/>
              <a:t>Understanding of the Project</a:t>
            </a:r>
            <a:endParaRPr lang="zh-CN" altLang="en-US" sz="1600" i="1" dirty="0"/>
          </a:p>
        </p:txBody>
      </p:sp>
      <p:sp>
        <p:nvSpPr>
          <p:cNvPr id="10" name="矩形 9"/>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11" name="Picture 11" descr="标识带中英文副本"/>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Tree>
    <p:extLst>
      <p:ext uri="{BB962C8B-B14F-4D97-AF65-F5344CB8AC3E}">
        <p14:creationId xmlns:p14="http://schemas.microsoft.com/office/powerpoint/2010/main" val="281419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sp>
        <p:nvSpPr>
          <p:cNvPr id="8" name="矩形 7"/>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1 </a:t>
            </a:r>
            <a:r>
              <a:rPr lang="en-US" altLang="zh-CN" sz="1600" i="1" dirty="0"/>
              <a:t>Working Process</a:t>
            </a:r>
            <a:endParaRPr lang="zh-CN" altLang="en-US" sz="1600" i="1" dirty="0"/>
          </a:p>
        </p:txBody>
      </p:sp>
      <p:pic>
        <p:nvPicPr>
          <p:cNvPr id="9" name="Picture 11" descr="标识带中英文副本"/>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0"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smtClean="0">
                <a:solidFill>
                  <a:schemeClr val="accent1"/>
                </a:solidFill>
                <a:latin typeface="Arial" pitchFamily="34" charset="0"/>
                <a:ea typeface="黑体" pitchFamily="49" charset="-122"/>
                <a:cs typeface="Arial" pitchFamily="34" charset="0"/>
              </a:rPr>
              <a:t>Design </a:t>
            </a:r>
            <a:r>
              <a:rPr kumimoji="1" lang="en-US" altLang="zh-CN" sz="2400" b="1" dirty="0">
                <a:solidFill>
                  <a:schemeClr val="accent1"/>
                </a:solidFill>
                <a:latin typeface="Arial" pitchFamily="34" charset="0"/>
                <a:ea typeface="黑体" pitchFamily="49" charset="-122"/>
                <a:cs typeface="Arial" pitchFamily="34" charset="0"/>
              </a:rPr>
              <a:t>Process</a:t>
            </a:r>
            <a:endParaRPr kumimoji="1" lang="zh-CN" altLang="en-US" sz="2400" b="1" dirty="0">
              <a:solidFill>
                <a:schemeClr val="accent1"/>
              </a:solidFill>
              <a:latin typeface="黑体" pitchFamily="49" charset="-122"/>
              <a:ea typeface="黑体" pitchFamily="49" charset="-122"/>
            </a:endParaRPr>
          </a:p>
        </p:txBody>
      </p:sp>
      <p:graphicFrame>
        <p:nvGraphicFramePr>
          <p:cNvPr id="2" name="图示 1"/>
          <p:cNvGraphicFramePr/>
          <p:nvPr>
            <p:extLst>
              <p:ext uri="{D42A27DB-BD31-4B8C-83A1-F6EECF244321}">
                <p14:modId xmlns:p14="http://schemas.microsoft.com/office/powerpoint/2010/main" val="3754111451"/>
              </p:ext>
            </p:extLst>
          </p:nvPr>
        </p:nvGraphicFramePr>
        <p:xfrm>
          <a:off x="249477" y="1092036"/>
          <a:ext cx="8715011" cy="56493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5359276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566738" y="1412776"/>
            <a:ext cx="8145462"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indent="457200" eaLnBrk="1" fontAlgn="base" hangingPunct="1">
              <a:lnSpc>
                <a:spcPct val="150000"/>
              </a:lnSpc>
              <a:spcBef>
                <a:spcPct val="0"/>
              </a:spcBef>
              <a:spcAft>
                <a:spcPct val="0"/>
              </a:spcAft>
              <a:defRPr/>
            </a:pPr>
            <a:r>
              <a:rPr kumimoji="1" lang="zh-CN" altLang="en-US" sz="1800" dirty="0" smtClean="0">
                <a:latin typeface="Arial" panose="020B0604020202020204" pitchFamily="34" charset="0"/>
                <a:ea typeface="黑体"/>
                <a:cs typeface="Arial" panose="020B0604020202020204" pitchFamily="34" charset="0"/>
              </a:rPr>
              <a:t>（</a:t>
            </a:r>
            <a:r>
              <a:rPr kumimoji="1" lang="en-US" altLang="zh-CN" sz="1800" dirty="0" smtClean="0">
                <a:latin typeface="Arial" panose="020B0604020202020204" pitchFamily="34" charset="0"/>
                <a:ea typeface="黑体"/>
                <a:cs typeface="Arial" panose="020B0604020202020204" pitchFamily="34" charset="0"/>
              </a:rPr>
              <a:t>4</a:t>
            </a:r>
            <a:r>
              <a:rPr kumimoji="1" lang="zh-CN" altLang="en-US" sz="1800" dirty="0" smtClean="0">
                <a:latin typeface="Arial" panose="020B0604020202020204" pitchFamily="34" charset="0"/>
                <a:ea typeface="黑体"/>
                <a:cs typeface="Arial" panose="020B0604020202020204" pitchFamily="34" charset="0"/>
              </a:rPr>
              <a:t>）</a:t>
            </a:r>
            <a:r>
              <a:rPr lang="en-US" altLang="zh-CN" sz="1800" dirty="0" smtClean="0">
                <a:latin typeface="Arial" panose="020B0604020202020204" pitchFamily="34" charset="0"/>
                <a:cs typeface="Arial" panose="020B0604020202020204" pitchFamily="34" charset="0"/>
              </a:rPr>
              <a:t>CEPC underground structures consist of collider ring tunnel, auxiliary tunnels, experimental halls and shafts. The engineering design and construction will adopt the mature technology widely used in </a:t>
            </a:r>
            <a:r>
              <a:rPr lang="en-US" altLang="zh-CN" sz="1800" smtClean="0">
                <a:latin typeface="Arial" panose="020B0604020202020204" pitchFamily="34" charset="0"/>
                <a:cs typeface="Arial" panose="020B0604020202020204" pitchFamily="34" charset="0"/>
              </a:rPr>
              <a:t>hydraulic engineering, </a:t>
            </a:r>
            <a:r>
              <a:rPr lang="en-US" altLang="zh-CN" sz="1800" dirty="0" smtClean="0">
                <a:latin typeface="Arial" panose="020B0604020202020204" pitchFamily="34" charset="0"/>
                <a:cs typeface="Arial" panose="020B0604020202020204" pitchFamily="34" charset="0"/>
              </a:rPr>
              <a:t>road, railway or mining sectors. The site conditions are good enough to meet the requirements for construction arrangement. </a:t>
            </a:r>
          </a:p>
          <a:p>
            <a:pPr indent="457200" eaLnBrk="1" fontAlgn="base" hangingPunct="1">
              <a:lnSpc>
                <a:spcPct val="150000"/>
              </a:lnSpc>
              <a:spcBef>
                <a:spcPct val="0"/>
              </a:spcBef>
              <a:spcAft>
                <a:spcPct val="0"/>
              </a:spcAft>
              <a:defRPr/>
            </a:pPr>
            <a:r>
              <a:rPr kumimoji="1" lang="zh-CN" altLang="en-US" sz="1800" dirty="0">
                <a:solidFill>
                  <a:schemeClr val="tx1"/>
                </a:solidFill>
                <a:latin typeface="Arial" panose="020B0604020202020204" pitchFamily="34" charset="0"/>
                <a:ea typeface="黑体"/>
                <a:cs typeface="Arial" panose="020B0604020202020204" pitchFamily="34" charset="0"/>
              </a:rPr>
              <a:t>（</a:t>
            </a:r>
            <a:r>
              <a:rPr kumimoji="1" lang="en-US" altLang="zh-CN" sz="1800" dirty="0">
                <a:solidFill>
                  <a:schemeClr val="tx1"/>
                </a:solidFill>
                <a:latin typeface="Arial" panose="020B0604020202020204" pitchFamily="34" charset="0"/>
                <a:ea typeface="黑体"/>
                <a:cs typeface="Arial" panose="020B0604020202020204" pitchFamily="34" charset="0"/>
              </a:rPr>
              <a:t>5</a:t>
            </a:r>
            <a:r>
              <a:rPr kumimoji="1" lang="zh-CN" altLang="en-US" sz="1800" dirty="0">
                <a:solidFill>
                  <a:schemeClr val="tx1"/>
                </a:solidFill>
                <a:latin typeface="Arial" panose="020B0604020202020204" pitchFamily="34" charset="0"/>
                <a:ea typeface="黑体"/>
                <a:cs typeface="Arial" panose="020B0604020202020204" pitchFamily="34" charset="0"/>
              </a:rPr>
              <a:t>）</a:t>
            </a:r>
            <a:r>
              <a:rPr lang="en-US" altLang="zh-CN" sz="1800" dirty="0">
                <a:solidFill>
                  <a:schemeClr val="tx1"/>
                </a:solidFill>
                <a:latin typeface="Arial" panose="020B0604020202020204" pitchFamily="34" charset="0"/>
                <a:cs typeface="Arial" panose="020B0604020202020204" pitchFamily="34" charset="0"/>
              </a:rPr>
              <a:t>The shafts are set every 3km along the tunnel (transportation, ventilation and evacuation, and transportation access to the experimental hall), which will be utilized for drill and blast construction with multiple working faces proceeding at the same time. The total period of drill and blast construction is 58 months, which is similar as TBM. With comprehensive comparison from construction technology, construction period and project cost, the drill and  blast method is recommended at present</a:t>
            </a:r>
            <a:r>
              <a:rPr lang="en-US" altLang="zh-CN" sz="1800" dirty="0" smtClean="0">
                <a:solidFill>
                  <a:schemeClr val="tx1"/>
                </a:solidFill>
                <a:latin typeface="Arial" panose="020B0604020202020204" pitchFamily="34" charset="0"/>
                <a:cs typeface="Arial" panose="020B0604020202020204" pitchFamily="34" charset="0"/>
              </a:rPr>
              <a:t>.</a:t>
            </a:r>
            <a:endParaRPr kumimoji="1" lang="en-US" altLang="zh-CN" sz="1800" dirty="0">
              <a:latin typeface="Arial" panose="020B0604020202020204" pitchFamily="34" charset="0"/>
              <a:ea typeface="黑体"/>
              <a:cs typeface="Arial" panose="020B0604020202020204" pitchFamily="34" charset="0"/>
            </a:endParaRPr>
          </a:p>
        </p:txBody>
      </p:sp>
      <p:sp>
        <p:nvSpPr>
          <p:cNvPr id="6" name="矩形 5"/>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4 </a:t>
            </a:r>
            <a:r>
              <a:rPr lang="en-US" altLang="zh-CN" sz="1600" i="1" dirty="0"/>
              <a:t>Understanding of the Project</a:t>
            </a:r>
            <a:endParaRPr lang="zh-CN" altLang="en-US" sz="1600" i="1" dirty="0"/>
          </a:p>
        </p:txBody>
      </p:sp>
      <p:sp>
        <p:nvSpPr>
          <p:cNvPr id="7" name="矩形 6"/>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11" name="Picture 11" descr="标识带中英文副本"/>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Tree>
    <p:extLst>
      <p:ext uri="{BB962C8B-B14F-4D97-AF65-F5344CB8AC3E}">
        <p14:creationId xmlns:p14="http://schemas.microsoft.com/office/powerpoint/2010/main" val="1760486653"/>
      </p:ext>
    </p:extLst>
  </p:cSld>
  <p:clrMapOvr>
    <a:masterClrMapping/>
  </p:clrMapOvr>
  <mc:AlternateContent xmlns:mc="http://schemas.openxmlformats.org/markup-compatibility/2006" xmlns:p14="http://schemas.microsoft.com/office/powerpoint/2010/main">
    <mc:Choice Requires="p14">
      <p:transition spd="slow" p14:dur="1500">
        <p:strips/>
      </p:transition>
    </mc:Choice>
    <mc:Fallback xmlns="">
      <p:transition spd="slow">
        <p:strip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ChangeArrowheads="1"/>
          </p:cNvSpPr>
          <p:nvPr/>
        </p:nvSpPr>
        <p:spPr bwMode="auto">
          <a:xfrm>
            <a:off x="566738" y="1412776"/>
            <a:ext cx="8145462" cy="2252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indent="457200" eaLnBrk="1" fontAlgn="base" hangingPunct="1">
              <a:lnSpc>
                <a:spcPct val="130000"/>
              </a:lnSpc>
              <a:spcBef>
                <a:spcPct val="0"/>
              </a:spcBef>
              <a:spcAft>
                <a:spcPct val="0"/>
              </a:spcAft>
              <a:defRPr/>
            </a:pPr>
            <a:endParaRPr kumimoji="1" lang="en-US" altLang="zh-CN" sz="1800" dirty="0">
              <a:latin typeface="黑体"/>
              <a:ea typeface="黑体"/>
            </a:endParaRPr>
          </a:p>
          <a:p>
            <a:pPr indent="457200" eaLnBrk="1" fontAlgn="base" hangingPunct="1">
              <a:lnSpc>
                <a:spcPct val="130000"/>
              </a:lnSpc>
              <a:spcBef>
                <a:spcPct val="0"/>
              </a:spcBef>
              <a:spcAft>
                <a:spcPct val="0"/>
              </a:spcAft>
              <a:defRPr/>
            </a:pPr>
            <a:r>
              <a:rPr kumimoji="1" lang="zh-CN" altLang="en-US" sz="1800" dirty="0" smtClean="0">
                <a:latin typeface="黑体"/>
                <a:ea typeface="黑体"/>
              </a:rPr>
              <a:t>（</a:t>
            </a:r>
            <a:r>
              <a:rPr kumimoji="1" lang="en-US" altLang="zh-CN" sz="1800" dirty="0" smtClean="0">
                <a:latin typeface="黑体"/>
                <a:ea typeface="黑体"/>
              </a:rPr>
              <a:t>6</a:t>
            </a:r>
            <a:r>
              <a:rPr kumimoji="1" lang="zh-CN" altLang="en-US" sz="1800" dirty="0" smtClean="0">
                <a:latin typeface="黑体"/>
                <a:ea typeface="黑体"/>
              </a:rPr>
              <a:t>）</a:t>
            </a:r>
            <a:r>
              <a:rPr lang="en-US" altLang="zh-CN" sz="1800" dirty="0" smtClean="0"/>
              <a:t>CEPC-</a:t>
            </a:r>
            <a:r>
              <a:rPr lang="en-US" altLang="zh-CN" sz="1800" dirty="0" err="1" smtClean="0"/>
              <a:t>SppC</a:t>
            </a:r>
            <a:r>
              <a:rPr lang="en-US" altLang="zh-CN" sz="1800" dirty="0" smtClean="0"/>
              <a:t> is the national major scientific infrastructure facilities, and the site selection shall be compared and determined comprehensively considering the factors of social environment, ecological environment, engineering design and project cost, etc.</a:t>
            </a:r>
            <a:endParaRPr lang="zh-CN" altLang="en-US" sz="1800" dirty="0" smtClean="0"/>
          </a:p>
          <a:p>
            <a:pPr indent="457200" eaLnBrk="1" fontAlgn="base" hangingPunct="1">
              <a:lnSpc>
                <a:spcPct val="130000"/>
              </a:lnSpc>
              <a:spcBef>
                <a:spcPct val="0"/>
              </a:spcBef>
              <a:spcAft>
                <a:spcPct val="0"/>
              </a:spcAft>
              <a:defRPr/>
            </a:pPr>
            <a:endParaRPr kumimoji="1" lang="en-US" altLang="zh-CN" sz="1800" dirty="0">
              <a:latin typeface="黑体"/>
              <a:ea typeface="黑体"/>
            </a:endParaRPr>
          </a:p>
        </p:txBody>
      </p:sp>
      <p:sp>
        <p:nvSpPr>
          <p:cNvPr id="7" name="矩形 6"/>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4 </a:t>
            </a:r>
            <a:r>
              <a:rPr lang="en-US" altLang="zh-CN" sz="1600" i="1" dirty="0"/>
              <a:t>Understanding of the Project</a:t>
            </a:r>
            <a:endParaRPr lang="zh-CN" altLang="en-US" sz="1600" i="1" dirty="0"/>
          </a:p>
        </p:txBody>
      </p:sp>
      <p:sp>
        <p:nvSpPr>
          <p:cNvPr id="9" name="矩形 8"/>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10" name="Picture 11" descr="标识带中英文副本"/>
          <p:cNvPicPr>
            <a:picLocks noChangeAspect="1" noChangeArrowheads="1"/>
          </p:cNvPicPr>
          <p:nvPr/>
        </p:nvPicPr>
        <p:blipFill>
          <a:blip r:embed="rId3"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Tree>
    <p:extLst>
      <p:ext uri="{BB962C8B-B14F-4D97-AF65-F5344CB8AC3E}">
        <p14:creationId xmlns:p14="http://schemas.microsoft.com/office/powerpoint/2010/main" val="2435677850"/>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descr="公司大楼全景 拷贝"/>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25538"/>
            <a:ext cx="9144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WordArt 5"/>
          <p:cNvSpPr>
            <a:spLocks noChangeArrowheads="1" noChangeShapeType="1" noTextEdit="1"/>
          </p:cNvSpPr>
          <p:nvPr/>
        </p:nvSpPr>
        <p:spPr bwMode="auto">
          <a:xfrm>
            <a:off x="1547664" y="188640"/>
            <a:ext cx="4554209" cy="2520950"/>
          </a:xfrm>
          <a:prstGeom prst="rect">
            <a:avLst/>
          </a:prstGeom>
        </p:spPr>
        <p:txBody>
          <a:bodyPr wrap="none" fromWordArt="1">
            <a:prstTxWarp prst="textCascadeUp">
              <a:avLst>
                <a:gd name="adj" fmla="val 100000"/>
              </a:avLst>
            </a:prstTxWarp>
            <a:scene3d>
              <a:camera prst="legacyPerspectiveFront" fov="300000">
                <a:rot lat="20400000" lon="0" rev="0"/>
              </a:camera>
              <a:lightRig rig="legacyHarsh2" dir="b"/>
            </a:scene3d>
          </a:bodyPr>
          <a:lstStyle/>
          <a:p>
            <a:pPr>
              <a:defRPr/>
            </a:pPr>
            <a:r>
              <a:rPr lang="en-US" altLang="zh-CN" sz="3000" kern="10" dirty="0" smtClean="0">
                <a:ln w="9525">
                  <a:round/>
                  <a:headEnd/>
                  <a:tailEnd/>
                </a:ln>
                <a:gradFill rotWithShape="1">
                  <a:gsLst>
                    <a:gs pos="0">
                      <a:srgbClr val="0000FF"/>
                    </a:gs>
                    <a:gs pos="100000">
                      <a:srgbClr val="FE3E02"/>
                    </a:gs>
                  </a:gsLst>
                  <a:lin ang="5400000" scaled="1"/>
                </a:gradFill>
                <a:latin typeface="华文彩云" panose="02010800040101010101" pitchFamily="2" charset="-122"/>
                <a:ea typeface="华文彩云" panose="02010800040101010101" pitchFamily="2" charset="-122"/>
              </a:rPr>
              <a:t>The End</a:t>
            </a:r>
            <a:endParaRPr lang="zh-CN" altLang="en-US" sz="3000" kern="10" dirty="0">
              <a:ln w="9525">
                <a:round/>
                <a:headEnd/>
                <a:tailEnd/>
              </a:ln>
              <a:gradFill rotWithShape="1">
                <a:gsLst>
                  <a:gs pos="0">
                    <a:srgbClr val="0000FF"/>
                  </a:gs>
                  <a:gs pos="100000">
                    <a:srgbClr val="FE3E02"/>
                  </a:gs>
                </a:gsLst>
                <a:lin ang="5400000" scaled="1"/>
              </a:gradFill>
              <a:latin typeface="华文彩云" panose="02010800040101010101" pitchFamily="2" charset="-122"/>
              <a:ea typeface="华文彩云" panose="02010800040101010101" pitchFamily="2" charset="-122"/>
            </a:endParaRPr>
          </a:p>
          <a:p>
            <a:pPr>
              <a:defRPr/>
            </a:pPr>
            <a:r>
              <a:rPr lang="en-US" altLang="zh-CN" sz="3000" kern="10" dirty="0" smtClean="0">
                <a:ln w="9525">
                  <a:round/>
                  <a:headEnd/>
                  <a:tailEnd/>
                </a:ln>
                <a:gradFill rotWithShape="1">
                  <a:gsLst>
                    <a:gs pos="0">
                      <a:srgbClr val="0000FF"/>
                    </a:gs>
                    <a:gs pos="100000">
                      <a:srgbClr val="FE3E02"/>
                    </a:gs>
                  </a:gsLst>
                  <a:lin ang="5400000" scaled="1"/>
                </a:gradFill>
                <a:latin typeface="华文彩云" panose="02010800040101010101" pitchFamily="2" charset="-122"/>
                <a:ea typeface="华文彩云" panose="02010800040101010101" pitchFamily="2" charset="-122"/>
              </a:rPr>
              <a:t>Thanks</a:t>
            </a:r>
            <a:r>
              <a:rPr lang="zh-CN" altLang="en-US" sz="3000" kern="10" dirty="0" smtClean="0">
                <a:ln w="9525">
                  <a:round/>
                  <a:headEnd/>
                  <a:tailEnd/>
                </a:ln>
                <a:gradFill rotWithShape="1">
                  <a:gsLst>
                    <a:gs pos="0">
                      <a:srgbClr val="0000FF"/>
                    </a:gs>
                    <a:gs pos="100000">
                      <a:srgbClr val="FE3E02"/>
                    </a:gs>
                  </a:gsLst>
                  <a:lin ang="5400000" scaled="1"/>
                </a:gradFill>
                <a:latin typeface="华文彩云" panose="02010800040101010101" pitchFamily="2" charset="-122"/>
                <a:ea typeface="华文彩云" panose="02010800040101010101" pitchFamily="2" charset="-122"/>
              </a:rPr>
              <a:t>！ </a:t>
            </a:r>
            <a:endParaRPr lang="zh-CN" altLang="en-US" sz="3000" kern="10" dirty="0">
              <a:ln w="9525">
                <a:round/>
                <a:headEnd/>
                <a:tailEnd/>
              </a:ln>
              <a:gradFill rotWithShape="1">
                <a:gsLst>
                  <a:gs pos="0">
                    <a:srgbClr val="0000FF"/>
                  </a:gs>
                  <a:gs pos="100000">
                    <a:srgbClr val="FE3E02"/>
                  </a:gs>
                </a:gsLst>
                <a:lin ang="5400000" scaled="1"/>
              </a:gradFill>
              <a:latin typeface="华文彩云" panose="02010800040101010101" pitchFamily="2" charset="-122"/>
              <a:ea typeface="华文彩云" panose="02010800040101010101" pitchFamily="2" charset="-122"/>
            </a:endParaRPr>
          </a:p>
        </p:txBody>
      </p:sp>
    </p:spTree>
    <p:extLst>
      <p:ext uri="{BB962C8B-B14F-4D97-AF65-F5344CB8AC3E}">
        <p14:creationId xmlns:p14="http://schemas.microsoft.com/office/powerpoint/2010/main" val="12111188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set>
                                      <p:cBhvr>
                                        <p:cTn id="7" dur="455" fill="hold">
                                          <p:stCondLst>
                                            <p:cond delay="0"/>
                                          </p:stCondLst>
                                        </p:cTn>
                                        <p:tgtEl>
                                          <p:spTgt spid="9"/>
                                        </p:tgtEl>
                                        <p:attrNameLst>
                                          <p:attrName>style.rotation</p:attrName>
                                        </p:attrNameLst>
                                      </p:cBhvr>
                                      <p:to>
                                        <p:strVal val="-45.0"/>
                                      </p:to>
                                    </p:set>
                                    <p:anim calcmode="lin" valueType="num">
                                      <p:cBhvr>
                                        <p:cTn id="8" dur="455" fill="hold">
                                          <p:stCondLst>
                                            <p:cond delay="455"/>
                                          </p:stCondLst>
                                        </p:cTn>
                                        <p:tgtEl>
                                          <p:spTgt spid="9"/>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9"/>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9"/>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3" name="Picture 7"/>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32000" y="4198218"/>
            <a:ext cx="1804511"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4" name="Picture 8"/>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32000" y="1556792"/>
            <a:ext cx="181737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393701" y="1124744"/>
            <a:ext cx="187404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80000"/>
              </a:lnSpc>
            </a:pPr>
            <a:r>
              <a:rPr kumimoji="1" lang="en-US" altLang="zh-CN" dirty="0" smtClean="0">
                <a:latin typeface="黑体" pitchFamily="49" charset="-122"/>
                <a:ea typeface="黑体" pitchFamily="49" charset="-122"/>
              </a:rPr>
              <a:t>2015</a:t>
            </a:r>
            <a:endParaRPr kumimoji="1" lang="zh-CN" altLang="en-US" dirty="0">
              <a:latin typeface="Arial" pitchFamily="34" charset="0"/>
              <a:ea typeface="黑体" pitchFamily="49" charset="-122"/>
              <a:cs typeface="Arial" pitchFamily="34" charset="0"/>
            </a:endParaRPr>
          </a:p>
        </p:txBody>
      </p:sp>
      <p:sp>
        <p:nvSpPr>
          <p:cNvPr id="7" name="矩形 6"/>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9" name="Picture 11" descr="标识带中英文副本"/>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0" name="Rectangle 3"/>
          <p:cNvSpPr>
            <a:spLocks noChangeArrowheads="1"/>
          </p:cNvSpPr>
          <p:nvPr/>
        </p:nvSpPr>
        <p:spPr bwMode="auto">
          <a:xfrm>
            <a:off x="341530" y="272401"/>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smtClean="0">
                <a:solidFill>
                  <a:schemeClr val="accent1"/>
                </a:solidFill>
                <a:latin typeface="Arial" pitchFamily="34" charset="0"/>
                <a:ea typeface="黑体" pitchFamily="49" charset="-122"/>
                <a:cs typeface="Arial" pitchFamily="34" charset="0"/>
              </a:rPr>
              <a:t>Design Results</a:t>
            </a:r>
            <a:endParaRPr kumimoji="1" lang="zh-CN" altLang="en-US" sz="2400" b="1" dirty="0">
              <a:solidFill>
                <a:schemeClr val="accent1"/>
              </a:solidFill>
              <a:latin typeface="黑体" pitchFamily="49" charset="-122"/>
              <a:ea typeface="黑体" pitchFamily="49" charset="-122"/>
            </a:endParaRPr>
          </a:p>
        </p:txBody>
      </p:sp>
      <p:sp>
        <p:nvSpPr>
          <p:cNvPr id="11" name="Rectangle 4"/>
          <p:cNvSpPr>
            <a:spLocks noChangeArrowheads="1"/>
          </p:cNvSpPr>
          <p:nvPr/>
        </p:nvSpPr>
        <p:spPr bwMode="auto">
          <a:xfrm>
            <a:off x="3383361" y="1124744"/>
            <a:ext cx="22145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80000"/>
              </a:lnSpc>
            </a:pPr>
            <a:r>
              <a:rPr kumimoji="1" lang="en-US" altLang="zh-CN" dirty="0" smtClean="0">
                <a:latin typeface="黑体" pitchFamily="49" charset="-122"/>
                <a:ea typeface="黑体" pitchFamily="49" charset="-122"/>
              </a:rPr>
              <a:t>2016</a:t>
            </a:r>
            <a:endParaRPr kumimoji="1" lang="zh-CN" altLang="en-US" dirty="0">
              <a:latin typeface="Arial" pitchFamily="34" charset="0"/>
              <a:ea typeface="黑体" pitchFamily="49" charset="-122"/>
              <a:cs typeface="Arial" pitchFamily="34" charset="0"/>
            </a:endParaRPr>
          </a:p>
        </p:txBody>
      </p:sp>
      <p:pic>
        <p:nvPicPr>
          <p:cNvPr id="12"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383361" y="1556792"/>
            <a:ext cx="2057519" cy="291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8" cstate="print">
            <a:extLst>
              <a:ext uri="{BEBA8EAE-BF5A-486C-A8C5-ECC9F3942E4B}">
                <a14:imgProps xmlns:a14="http://schemas.microsoft.com/office/drawing/2010/main">
                  <a14:imgLayer r:embed="rId9">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2771800" y="4531438"/>
            <a:ext cx="3168352" cy="2273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10" cstate="print">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6386105" y="1628801"/>
            <a:ext cx="2128588" cy="2995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4"/>
          <p:cNvSpPr>
            <a:spLocks noChangeArrowheads="1"/>
          </p:cNvSpPr>
          <p:nvPr/>
        </p:nvSpPr>
        <p:spPr bwMode="auto">
          <a:xfrm>
            <a:off x="6300192" y="1124744"/>
            <a:ext cx="2214500" cy="51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80000"/>
              </a:lnSpc>
            </a:pPr>
            <a:r>
              <a:rPr kumimoji="1" lang="en-US" altLang="zh-CN" dirty="0" smtClean="0">
                <a:latin typeface="黑体" pitchFamily="49" charset="-122"/>
                <a:ea typeface="黑体" pitchFamily="49" charset="-122"/>
              </a:rPr>
              <a:t>2017</a:t>
            </a:r>
            <a:endParaRPr kumimoji="1" lang="zh-CN" altLang="en-US" dirty="0">
              <a:latin typeface="Arial" pitchFamily="34" charset="0"/>
              <a:ea typeface="黑体" pitchFamily="49" charset="-122"/>
              <a:cs typeface="Arial" pitchFamily="34" charset="0"/>
            </a:endParaRPr>
          </a:p>
        </p:txBody>
      </p:sp>
      <p:sp>
        <p:nvSpPr>
          <p:cNvPr id="16" name="矩形 15"/>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1 </a:t>
            </a:r>
            <a:r>
              <a:rPr lang="en-US" altLang="zh-CN" sz="1600" i="1" dirty="0"/>
              <a:t>Working Process</a:t>
            </a:r>
            <a:endParaRPr lang="zh-CN" altLang="en-US" sz="1600" i="1" dirty="0"/>
          </a:p>
        </p:txBody>
      </p:sp>
    </p:spTree>
    <p:extLst>
      <p:ext uri="{BB962C8B-B14F-4D97-AF65-F5344CB8AC3E}">
        <p14:creationId xmlns:p14="http://schemas.microsoft.com/office/powerpoint/2010/main" val="2817330786"/>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084515"/>
            <a:ext cx="2627784" cy="61629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3600" dirty="0"/>
          </a:p>
        </p:txBody>
      </p:sp>
      <p:sp>
        <p:nvSpPr>
          <p:cNvPr id="6" name="矩形 5"/>
          <p:cNvSpPr/>
          <p:nvPr/>
        </p:nvSpPr>
        <p:spPr>
          <a:xfrm>
            <a:off x="2699792" y="1083587"/>
            <a:ext cx="6444208" cy="6162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dirty="0">
              <a:latin typeface="Arial" pitchFamily="34" charset="0"/>
              <a:ea typeface="黑体" pitchFamily="49" charset="-122"/>
              <a:cs typeface="Arial" pitchFamily="34" charset="0"/>
            </a:endParaRPr>
          </a:p>
        </p:txBody>
      </p:sp>
      <p:sp>
        <p:nvSpPr>
          <p:cNvPr id="8" name="内容占位符 2" descr="Rectangle: Click to edit Master text styles&#10;Second level&#10;Third level&#10;Fourth level&#10;Fifth level"/>
          <p:cNvSpPr txBox="1">
            <a:spLocks/>
          </p:cNvSpPr>
          <p:nvPr/>
        </p:nvSpPr>
        <p:spPr bwMode="auto">
          <a:xfrm>
            <a:off x="323529" y="940499"/>
            <a:ext cx="8568952" cy="69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b="1">
                <a:solidFill>
                  <a:srgbClr val="05050B"/>
                </a:solidFill>
                <a:latin typeface="Tahoma" pitchFamily="34" charset="0"/>
                <a:ea typeface="黑体" pitchFamily="49" charset="-122"/>
              </a:defRPr>
            </a:lvl1pPr>
            <a:lvl2pPr>
              <a:defRPr kumimoji="1" sz="1600" b="1">
                <a:solidFill>
                  <a:srgbClr val="05050B"/>
                </a:solidFill>
                <a:latin typeface="Tahoma" pitchFamily="34" charset="0"/>
                <a:ea typeface="黑体" pitchFamily="49" charset="-122"/>
              </a:defRPr>
            </a:lvl2pPr>
            <a:lvl3pPr>
              <a:defRPr kumimoji="1" sz="1400" b="1">
                <a:solidFill>
                  <a:srgbClr val="05050B"/>
                </a:solidFill>
                <a:latin typeface="Tahoma" pitchFamily="34" charset="0"/>
                <a:ea typeface="黑体" pitchFamily="49" charset="-122"/>
              </a:defRPr>
            </a:lvl3pPr>
            <a:lvl4pPr>
              <a:defRPr kumimoji="1" sz="1200" b="1">
                <a:solidFill>
                  <a:srgbClr val="05050B"/>
                </a:solidFill>
                <a:latin typeface="Tahoma" pitchFamily="34" charset="0"/>
                <a:ea typeface="黑体" pitchFamily="49" charset="-122"/>
              </a:defRPr>
            </a:lvl4pPr>
            <a:lvl5pPr>
              <a:defRPr kumimoji="1" sz="1000" b="1">
                <a:solidFill>
                  <a:srgbClr val="05050B"/>
                </a:solidFill>
                <a:latin typeface="Tahoma" pitchFamily="34" charset="0"/>
                <a:ea typeface="黑体" pitchFamily="49" charset="-122"/>
              </a:defRPr>
            </a:lvl5pPr>
            <a:lvl6pPr eaLnBrk="0" hangingPunct="0">
              <a:defRPr kumimoji="1" sz="1000" b="1">
                <a:solidFill>
                  <a:srgbClr val="05050B"/>
                </a:solidFill>
                <a:latin typeface="Tahoma" pitchFamily="34" charset="0"/>
                <a:ea typeface="黑体" pitchFamily="49" charset="-122"/>
              </a:defRPr>
            </a:lvl6pPr>
            <a:lvl7pPr eaLnBrk="0" hangingPunct="0">
              <a:defRPr kumimoji="1" sz="1000" b="1">
                <a:solidFill>
                  <a:srgbClr val="05050B"/>
                </a:solidFill>
                <a:latin typeface="Tahoma" pitchFamily="34" charset="0"/>
                <a:ea typeface="黑体" pitchFamily="49" charset="-122"/>
              </a:defRPr>
            </a:lvl7pPr>
            <a:lvl8pPr eaLnBrk="0" hangingPunct="0">
              <a:defRPr kumimoji="1" sz="1000" b="1">
                <a:solidFill>
                  <a:srgbClr val="05050B"/>
                </a:solidFill>
                <a:latin typeface="Tahoma" pitchFamily="34" charset="0"/>
                <a:ea typeface="黑体" pitchFamily="49" charset="-122"/>
              </a:defRPr>
            </a:lvl8pPr>
            <a:lvl9pPr eaLnBrk="0" hangingPunct="0">
              <a:defRPr kumimoji="1" sz="1000" b="1">
                <a:solidFill>
                  <a:srgbClr val="05050B"/>
                </a:solidFill>
                <a:latin typeface="Tahoma" pitchFamily="34" charset="0"/>
                <a:ea typeface="黑体" pitchFamily="49" charset="-122"/>
              </a:defRPr>
            </a:lvl9pPr>
          </a:lstStyle>
          <a:p>
            <a:pPr marL="0" marR="0" lvl="0" indent="0" algn="ctr" defTabSz="914400" eaLnBrk="0" fontAlgn="auto" latinLnBrk="0" hangingPunct="0">
              <a:lnSpc>
                <a:spcPct val="150000"/>
              </a:lnSpc>
              <a:spcBef>
                <a:spcPts val="0"/>
              </a:spcBef>
              <a:spcAft>
                <a:spcPts val="0"/>
              </a:spcAft>
              <a:buClr>
                <a:srgbClr val="6F89F7"/>
              </a:buClr>
              <a:buSzPct val="110000"/>
              <a:buFont typeface="Wingdings" pitchFamily="2" charset="2"/>
              <a:buNone/>
              <a:tabLst/>
              <a:defRPr/>
            </a:pPr>
            <a:r>
              <a:rPr kumimoji="1" lang="en-US" altLang="zh-CN" sz="3200" b="1" i="0" u="none" strike="noStrike" kern="0" cap="none" spc="0" normalizeH="0" baseline="0" noProof="0" dirty="0" smtClean="0">
                <a:ln>
                  <a:noFill/>
                </a:ln>
                <a:solidFill>
                  <a:schemeClr val="bg1"/>
                </a:solidFill>
                <a:effectLst/>
                <a:uLnTx/>
                <a:uFillTx/>
                <a:latin typeface="Tahoma" pitchFamily="34" charset="0"/>
                <a:ea typeface="黑体" pitchFamily="49" charset="-122"/>
              </a:rPr>
              <a:t>2            Site Investigation</a:t>
            </a:r>
            <a:endParaRPr kumimoji="1" lang="zh-CN" altLang="en-US" sz="3200" b="1" i="0" u="none" strike="noStrike" kern="0" cap="none" spc="0" normalizeH="0" baseline="0" noProof="0" dirty="0" smtClean="0">
              <a:ln>
                <a:noFill/>
              </a:ln>
              <a:solidFill>
                <a:schemeClr val="bg1"/>
              </a:solidFill>
              <a:effectLst/>
              <a:uLnTx/>
              <a:uFillTx/>
              <a:latin typeface="Tahoma" pitchFamily="34" charset="0"/>
              <a:ea typeface="黑体" pitchFamily="49" charset="-122"/>
            </a:endParaRPr>
          </a:p>
        </p:txBody>
      </p:sp>
      <p:pic>
        <p:nvPicPr>
          <p:cNvPr id="7" name="Picture 3" descr="zl-1_D003_1-14089369544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9896" y="3068960"/>
            <a:ext cx="2594272" cy="194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深汕2016-01_D020_2-145265954685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3131" b="54235"/>
          <a:stretch/>
        </p:blipFill>
        <p:spPr bwMode="auto">
          <a:xfrm>
            <a:off x="72009" y="3068960"/>
            <a:ext cx="3347863" cy="194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dell\AppData\Local\Temp\Rar$DI35.2893\方案3_D39_1-1484801407221.jpg"/>
          <p:cNvPicPr>
            <a:picLocks noChangeAspect="1" noChangeArrowheads="1"/>
          </p:cNvPicPr>
          <p:nvPr/>
        </p:nvPicPr>
        <p:blipFill rotWithShape="1">
          <a:blip r:embed="rId5" cstate="print"/>
          <a:srcRect t="8806"/>
          <a:stretch/>
        </p:blipFill>
        <p:spPr bwMode="auto">
          <a:xfrm>
            <a:off x="6156176" y="3068960"/>
            <a:ext cx="2879781" cy="1969650"/>
          </a:xfrm>
          <a:prstGeom prst="rect">
            <a:avLst/>
          </a:prstGeom>
          <a:noFill/>
        </p:spPr>
      </p:pic>
    </p:spTree>
    <p:extLst>
      <p:ext uri="{BB962C8B-B14F-4D97-AF65-F5344CB8AC3E}">
        <p14:creationId xmlns:p14="http://schemas.microsoft.com/office/powerpoint/2010/main" val="15914221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1000"/>
                                        <p:tgtEl>
                                          <p:spTgt spid="6"/>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1000"/>
                                        <p:tgtEl>
                                          <p:spTgt spid="9"/>
                                        </p:tgtEl>
                                      </p:cBhvr>
                                    </p:animEffect>
                                  </p:childTnLst>
                                </p:cTn>
                              </p:par>
                              <p:par>
                                <p:cTn id="14" presetID="3" presetClass="entr" presetSubtype="5"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vertical)">
                                      <p:cBhvr>
                                        <p:cTn id="16" dur="10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50" y="1844824"/>
            <a:ext cx="581025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任意多边形 2"/>
          <p:cNvSpPr>
            <a:spLocks/>
          </p:cNvSpPr>
          <p:nvPr/>
        </p:nvSpPr>
        <p:spPr bwMode="auto">
          <a:xfrm>
            <a:off x="4565625" y="3287861"/>
            <a:ext cx="595312" cy="841375"/>
          </a:xfrm>
          <a:custGeom>
            <a:avLst/>
            <a:gdLst>
              <a:gd name="T0" fmla="*/ 158734 w 595283"/>
              <a:gd name="T1" fmla="*/ 123397 h 840777"/>
              <a:gd name="T2" fmla="*/ 227510 w 595283"/>
              <a:gd name="T3" fmla="*/ 101935 h 840777"/>
              <a:gd name="T4" fmla="*/ 264550 w 595283"/>
              <a:gd name="T5" fmla="*/ 83159 h 840777"/>
              <a:gd name="T6" fmla="*/ 335968 w 595283"/>
              <a:gd name="T7" fmla="*/ 0 h 840777"/>
              <a:gd name="T8" fmla="*/ 378295 w 595283"/>
              <a:gd name="T9" fmla="*/ 48284 h 840777"/>
              <a:gd name="T10" fmla="*/ 402122 w 595283"/>
              <a:gd name="T11" fmla="*/ 96571 h 840777"/>
              <a:gd name="T12" fmla="*/ 425928 w 595283"/>
              <a:gd name="T13" fmla="*/ 139492 h 840777"/>
              <a:gd name="T14" fmla="*/ 502631 w 595283"/>
              <a:gd name="T15" fmla="*/ 150221 h 840777"/>
              <a:gd name="T16" fmla="*/ 481468 w 595283"/>
              <a:gd name="T17" fmla="*/ 190460 h 840777"/>
              <a:gd name="T18" fmla="*/ 507938 w 595283"/>
              <a:gd name="T19" fmla="*/ 230698 h 840777"/>
              <a:gd name="T20" fmla="*/ 571427 w 595283"/>
              <a:gd name="T21" fmla="*/ 260205 h 840777"/>
              <a:gd name="T22" fmla="*/ 592590 w 595283"/>
              <a:gd name="T23" fmla="*/ 303125 h 840777"/>
              <a:gd name="T24" fmla="*/ 563478 w 595283"/>
              <a:gd name="T25" fmla="*/ 348729 h 840777"/>
              <a:gd name="T26" fmla="*/ 510580 w 595283"/>
              <a:gd name="T27" fmla="*/ 386284 h 840777"/>
              <a:gd name="T28" fmla="*/ 457662 w 595283"/>
              <a:gd name="T29" fmla="*/ 413109 h 840777"/>
              <a:gd name="T30" fmla="*/ 394172 w 595283"/>
              <a:gd name="T31" fmla="*/ 405061 h 840777"/>
              <a:gd name="T32" fmla="*/ 370366 w 595283"/>
              <a:gd name="T33" fmla="*/ 348729 h 840777"/>
              <a:gd name="T34" fmla="*/ 343918 w 595283"/>
              <a:gd name="T35" fmla="*/ 284349 h 840777"/>
              <a:gd name="T36" fmla="*/ 312162 w 595283"/>
              <a:gd name="T37" fmla="*/ 225332 h 840777"/>
              <a:gd name="T38" fmla="*/ 235438 w 595283"/>
              <a:gd name="T39" fmla="*/ 236063 h 840777"/>
              <a:gd name="T40" fmla="*/ 203704 w 595283"/>
              <a:gd name="T41" fmla="*/ 273618 h 840777"/>
              <a:gd name="T42" fmla="*/ 190469 w 595283"/>
              <a:gd name="T43" fmla="*/ 329952 h 840777"/>
              <a:gd name="T44" fmla="*/ 153428 w 595283"/>
              <a:gd name="T45" fmla="*/ 364824 h 840777"/>
              <a:gd name="T46" fmla="*/ 187826 w 595283"/>
              <a:gd name="T47" fmla="*/ 388967 h 840777"/>
              <a:gd name="T48" fmla="*/ 283071 w 595283"/>
              <a:gd name="T49" fmla="*/ 378236 h 840777"/>
              <a:gd name="T50" fmla="*/ 306877 w 595283"/>
              <a:gd name="T51" fmla="*/ 415792 h 840777"/>
              <a:gd name="T52" fmla="*/ 322754 w 595283"/>
              <a:gd name="T53" fmla="*/ 469442 h 840777"/>
              <a:gd name="T54" fmla="*/ 370366 w 595283"/>
              <a:gd name="T55" fmla="*/ 525775 h 840777"/>
              <a:gd name="T56" fmla="*/ 404764 w 595283"/>
              <a:gd name="T57" fmla="*/ 547237 h 840777"/>
              <a:gd name="T58" fmla="*/ 351846 w 595283"/>
              <a:gd name="T59" fmla="*/ 598204 h 840777"/>
              <a:gd name="T60" fmla="*/ 304234 w 595283"/>
              <a:gd name="T61" fmla="*/ 630395 h 840777"/>
              <a:gd name="T62" fmla="*/ 261908 w 595283"/>
              <a:gd name="T63" fmla="*/ 686728 h 840777"/>
              <a:gd name="T64" fmla="*/ 208989 w 595283"/>
              <a:gd name="T65" fmla="*/ 737695 h 840777"/>
              <a:gd name="T66" fmla="*/ 193111 w 595283"/>
              <a:gd name="T67" fmla="*/ 844997 h 840777"/>
              <a:gd name="T68" fmla="*/ 66132 w 595283"/>
              <a:gd name="T69" fmla="*/ 828901 h 840777"/>
              <a:gd name="T70" fmla="*/ 23806 w 595283"/>
              <a:gd name="T71" fmla="*/ 812806 h 840777"/>
              <a:gd name="T72" fmla="*/ 39684 w 595283"/>
              <a:gd name="T73" fmla="*/ 743061 h 840777"/>
              <a:gd name="T74" fmla="*/ 63490 w 595283"/>
              <a:gd name="T75" fmla="*/ 700141 h 840777"/>
              <a:gd name="T76" fmla="*/ 52918 w 595283"/>
              <a:gd name="T77" fmla="*/ 611616 h 840777"/>
              <a:gd name="T78" fmla="*/ 10592 w 595283"/>
              <a:gd name="T79" fmla="*/ 576743 h 840777"/>
              <a:gd name="T80" fmla="*/ 18520 w 595283"/>
              <a:gd name="T81" fmla="*/ 512364 h 840777"/>
              <a:gd name="T82" fmla="*/ 52918 w 595283"/>
              <a:gd name="T83" fmla="*/ 482855 h 840777"/>
              <a:gd name="T84" fmla="*/ 63490 w 595283"/>
              <a:gd name="T85" fmla="*/ 397014 h 840777"/>
              <a:gd name="T86" fmla="*/ 15878 w 595283"/>
              <a:gd name="T87" fmla="*/ 362140 h 840777"/>
              <a:gd name="T88" fmla="*/ 26449 w 595283"/>
              <a:gd name="T89" fmla="*/ 270936 h 840777"/>
              <a:gd name="T90" fmla="*/ 0 w 595283"/>
              <a:gd name="T91" fmla="*/ 209238 h 840777"/>
              <a:gd name="T92" fmla="*/ 34398 w 595283"/>
              <a:gd name="T93" fmla="*/ 120715 h 840777"/>
              <a:gd name="T94" fmla="*/ 79367 w 595283"/>
              <a:gd name="T95" fmla="*/ 107301 h 84077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95283"/>
              <a:gd name="T145" fmla="*/ 0 h 840777"/>
              <a:gd name="T146" fmla="*/ 595283 w 595283"/>
              <a:gd name="T147" fmla="*/ 840777 h 84077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95283" h="840777">
                <a:moveTo>
                  <a:pt x="108354" y="171780"/>
                </a:moveTo>
                <a:cubicBezTo>
                  <a:pt x="112758" y="173542"/>
                  <a:pt x="119417" y="171533"/>
                  <a:pt x="124210" y="169137"/>
                </a:cubicBezTo>
                <a:cubicBezTo>
                  <a:pt x="129625" y="166429"/>
                  <a:pt x="129733" y="157611"/>
                  <a:pt x="132139" y="153281"/>
                </a:cubicBezTo>
                <a:cubicBezTo>
                  <a:pt x="137873" y="142960"/>
                  <a:pt x="148788" y="128084"/>
                  <a:pt x="158566" y="121567"/>
                </a:cubicBezTo>
                <a:cubicBezTo>
                  <a:pt x="161209" y="119805"/>
                  <a:pt x="163910" y="118128"/>
                  <a:pt x="166495" y="116282"/>
                </a:cubicBezTo>
                <a:cubicBezTo>
                  <a:pt x="170079" y="113722"/>
                  <a:pt x="173242" y="110538"/>
                  <a:pt x="177066" y="108353"/>
                </a:cubicBezTo>
                <a:cubicBezTo>
                  <a:pt x="179485" y="106971"/>
                  <a:pt x="182292" y="106387"/>
                  <a:pt x="184994" y="105711"/>
                </a:cubicBezTo>
                <a:cubicBezTo>
                  <a:pt x="200602" y="101809"/>
                  <a:pt x="209217" y="102067"/>
                  <a:pt x="227279" y="100425"/>
                </a:cubicBezTo>
                <a:cubicBezTo>
                  <a:pt x="229922" y="99544"/>
                  <a:pt x="232505" y="98458"/>
                  <a:pt x="235207" y="97782"/>
                </a:cubicBezTo>
                <a:cubicBezTo>
                  <a:pt x="239565" y="96693"/>
                  <a:pt x="244036" y="96114"/>
                  <a:pt x="248421" y="95140"/>
                </a:cubicBezTo>
                <a:cubicBezTo>
                  <a:pt x="251967" y="94352"/>
                  <a:pt x="255468" y="93378"/>
                  <a:pt x="258992" y="92497"/>
                </a:cubicBezTo>
                <a:cubicBezTo>
                  <a:pt x="260754" y="88973"/>
                  <a:pt x="263693" y="85822"/>
                  <a:pt x="264277" y="81926"/>
                </a:cubicBezTo>
                <a:cubicBezTo>
                  <a:pt x="266651" y="66096"/>
                  <a:pt x="259191" y="44728"/>
                  <a:pt x="272206" y="31713"/>
                </a:cubicBezTo>
                <a:cubicBezTo>
                  <a:pt x="274452" y="29467"/>
                  <a:pt x="277491" y="28189"/>
                  <a:pt x="280134" y="26427"/>
                </a:cubicBezTo>
                <a:cubicBezTo>
                  <a:pt x="283451" y="21451"/>
                  <a:pt x="289928" y="7333"/>
                  <a:pt x="298633" y="5285"/>
                </a:cubicBezTo>
                <a:cubicBezTo>
                  <a:pt x="310760" y="2432"/>
                  <a:pt x="335632" y="0"/>
                  <a:pt x="335632" y="0"/>
                </a:cubicBezTo>
                <a:cubicBezTo>
                  <a:pt x="339156" y="881"/>
                  <a:pt x="343470" y="250"/>
                  <a:pt x="346203" y="2642"/>
                </a:cubicBezTo>
                <a:cubicBezTo>
                  <a:pt x="371660" y="24916"/>
                  <a:pt x="348915" y="10675"/>
                  <a:pt x="359417" y="26427"/>
                </a:cubicBezTo>
                <a:cubicBezTo>
                  <a:pt x="361490" y="29537"/>
                  <a:pt x="364703" y="31713"/>
                  <a:pt x="367346" y="34356"/>
                </a:cubicBezTo>
                <a:cubicBezTo>
                  <a:pt x="372489" y="49790"/>
                  <a:pt x="365963" y="35616"/>
                  <a:pt x="377917" y="47570"/>
                </a:cubicBezTo>
                <a:cubicBezTo>
                  <a:pt x="385489" y="55142"/>
                  <a:pt x="381547" y="54830"/>
                  <a:pt x="385845" y="63426"/>
                </a:cubicBezTo>
                <a:cubicBezTo>
                  <a:pt x="387266" y="66267"/>
                  <a:pt x="389369" y="68712"/>
                  <a:pt x="391131" y="71355"/>
                </a:cubicBezTo>
                <a:cubicBezTo>
                  <a:pt x="397770" y="91278"/>
                  <a:pt x="388815" y="66724"/>
                  <a:pt x="399059" y="87211"/>
                </a:cubicBezTo>
                <a:cubicBezTo>
                  <a:pt x="400305" y="89703"/>
                  <a:pt x="400157" y="92822"/>
                  <a:pt x="401702" y="95140"/>
                </a:cubicBezTo>
                <a:cubicBezTo>
                  <a:pt x="403775" y="98250"/>
                  <a:pt x="407237" y="100197"/>
                  <a:pt x="409630" y="103068"/>
                </a:cubicBezTo>
                <a:cubicBezTo>
                  <a:pt x="411663" y="105508"/>
                  <a:pt x="413154" y="108353"/>
                  <a:pt x="414916" y="110996"/>
                </a:cubicBezTo>
                <a:cubicBezTo>
                  <a:pt x="415797" y="113639"/>
                  <a:pt x="416793" y="116246"/>
                  <a:pt x="417558" y="118925"/>
                </a:cubicBezTo>
                <a:cubicBezTo>
                  <a:pt x="419984" y="127416"/>
                  <a:pt x="419050" y="130987"/>
                  <a:pt x="425487" y="137424"/>
                </a:cubicBezTo>
                <a:cubicBezTo>
                  <a:pt x="427733" y="139670"/>
                  <a:pt x="430513" y="141419"/>
                  <a:pt x="433415" y="142709"/>
                </a:cubicBezTo>
                <a:cubicBezTo>
                  <a:pt x="438506" y="144972"/>
                  <a:pt x="449272" y="147995"/>
                  <a:pt x="449272" y="147995"/>
                </a:cubicBezTo>
                <a:cubicBezTo>
                  <a:pt x="464248" y="147114"/>
                  <a:pt x="479197" y="145352"/>
                  <a:pt x="494199" y="145352"/>
                </a:cubicBezTo>
                <a:cubicBezTo>
                  <a:pt x="496985" y="145352"/>
                  <a:pt x="500881" y="145503"/>
                  <a:pt x="502127" y="147995"/>
                </a:cubicBezTo>
                <a:cubicBezTo>
                  <a:pt x="503373" y="150487"/>
                  <a:pt x="501029" y="153605"/>
                  <a:pt x="499484" y="155923"/>
                </a:cubicBezTo>
                <a:cubicBezTo>
                  <a:pt x="497411" y="159033"/>
                  <a:pt x="493949" y="160981"/>
                  <a:pt x="491556" y="163852"/>
                </a:cubicBezTo>
                <a:cubicBezTo>
                  <a:pt x="489523" y="166292"/>
                  <a:pt x="488032" y="169137"/>
                  <a:pt x="486270" y="171780"/>
                </a:cubicBezTo>
                <a:lnTo>
                  <a:pt x="480985" y="187637"/>
                </a:lnTo>
                <a:lnTo>
                  <a:pt x="478342" y="195565"/>
                </a:lnTo>
                <a:cubicBezTo>
                  <a:pt x="480491" y="202011"/>
                  <a:pt x="481149" y="206301"/>
                  <a:pt x="486270" y="211422"/>
                </a:cubicBezTo>
                <a:cubicBezTo>
                  <a:pt x="488516" y="213668"/>
                  <a:pt x="491556" y="214945"/>
                  <a:pt x="494199" y="216707"/>
                </a:cubicBezTo>
                <a:cubicBezTo>
                  <a:pt x="503964" y="231356"/>
                  <a:pt x="493897" y="219769"/>
                  <a:pt x="507413" y="227278"/>
                </a:cubicBezTo>
                <a:cubicBezTo>
                  <a:pt x="534675" y="242424"/>
                  <a:pt x="513257" y="234512"/>
                  <a:pt x="531198" y="240492"/>
                </a:cubicBezTo>
                <a:cubicBezTo>
                  <a:pt x="547482" y="251349"/>
                  <a:pt x="529480" y="240800"/>
                  <a:pt x="552340" y="248420"/>
                </a:cubicBezTo>
                <a:cubicBezTo>
                  <a:pt x="556077" y="249666"/>
                  <a:pt x="559290" y="252154"/>
                  <a:pt x="562911" y="253706"/>
                </a:cubicBezTo>
                <a:cubicBezTo>
                  <a:pt x="565471" y="254803"/>
                  <a:pt x="568196" y="255468"/>
                  <a:pt x="570839" y="256349"/>
                </a:cubicBezTo>
                <a:cubicBezTo>
                  <a:pt x="573482" y="258992"/>
                  <a:pt x="576375" y="261406"/>
                  <a:pt x="578768" y="264277"/>
                </a:cubicBezTo>
                <a:cubicBezTo>
                  <a:pt x="580801" y="266717"/>
                  <a:pt x="581573" y="270221"/>
                  <a:pt x="584053" y="272205"/>
                </a:cubicBezTo>
                <a:cubicBezTo>
                  <a:pt x="586228" y="273945"/>
                  <a:pt x="589338" y="273967"/>
                  <a:pt x="591981" y="274848"/>
                </a:cubicBezTo>
                <a:cubicBezTo>
                  <a:pt x="595029" y="283991"/>
                  <a:pt x="597562" y="287470"/>
                  <a:pt x="591981" y="298633"/>
                </a:cubicBezTo>
                <a:cubicBezTo>
                  <a:pt x="590561" y="301474"/>
                  <a:pt x="586696" y="302157"/>
                  <a:pt x="584053" y="303919"/>
                </a:cubicBezTo>
                <a:cubicBezTo>
                  <a:pt x="580529" y="309204"/>
                  <a:pt x="575491" y="313749"/>
                  <a:pt x="573482" y="319775"/>
                </a:cubicBezTo>
                <a:cubicBezTo>
                  <a:pt x="566839" y="339703"/>
                  <a:pt x="575799" y="315142"/>
                  <a:pt x="565554" y="335632"/>
                </a:cubicBezTo>
                <a:cubicBezTo>
                  <a:pt x="564308" y="338124"/>
                  <a:pt x="564651" y="341385"/>
                  <a:pt x="562911" y="343560"/>
                </a:cubicBezTo>
                <a:cubicBezTo>
                  <a:pt x="560927" y="346040"/>
                  <a:pt x="557626" y="347084"/>
                  <a:pt x="554983" y="348846"/>
                </a:cubicBezTo>
                <a:cubicBezTo>
                  <a:pt x="546173" y="362060"/>
                  <a:pt x="552341" y="355011"/>
                  <a:pt x="533840" y="367345"/>
                </a:cubicBezTo>
                <a:lnTo>
                  <a:pt x="517984" y="377916"/>
                </a:lnTo>
                <a:lnTo>
                  <a:pt x="510055" y="380559"/>
                </a:lnTo>
                <a:cubicBezTo>
                  <a:pt x="507656" y="382358"/>
                  <a:pt x="495424" y="391839"/>
                  <a:pt x="491556" y="393773"/>
                </a:cubicBezTo>
                <a:cubicBezTo>
                  <a:pt x="489064" y="395019"/>
                  <a:pt x="486120" y="395170"/>
                  <a:pt x="483628" y="396416"/>
                </a:cubicBezTo>
                <a:cubicBezTo>
                  <a:pt x="480787" y="397836"/>
                  <a:pt x="478540" y="400281"/>
                  <a:pt x="475699" y="401701"/>
                </a:cubicBezTo>
                <a:cubicBezTo>
                  <a:pt x="472806" y="403147"/>
                  <a:pt x="459416" y="406726"/>
                  <a:pt x="457200" y="406987"/>
                </a:cubicBezTo>
                <a:cubicBezTo>
                  <a:pt x="445793" y="408329"/>
                  <a:pt x="434296" y="408749"/>
                  <a:pt x="422844" y="409630"/>
                </a:cubicBezTo>
                <a:cubicBezTo>
                  <a:pt x="420201" y="410511"/>
                  <a:pt x="417685" y="412580"/>
                  <a:pt x="414916" y="412272"/>
                </a:cubicBezTo>
                <a:cubicBezTo>
                  <a:pt x="409379" y="411657"/>
                  <a:pt x="399059" y="406987"/>
                  <a:pt x="399059" y="406987"/>
                </a:cubicBezTo>
                <a:cubicBezTo>
                  <a:pt x="397297" y="404344"/>
                  <a:pt x="395806" y="401499"/>
                  <a:pt x="393773" y="399059"/>
                </a:cubicBezTo>
                <a:cubicBezTo>
                  <a:pt x="376816" y="378710"/>
                  <a:pt x="393683" y="402886"/>
                  <a:pt x="380559" y="383202"/>
                </a:cubicBezTo>
                <a:cubicBezTo>
                  <a:pt x="379678" y="379678"/>
                  <a:pt x="378705" y="376177"/>
                  <a:pt x="377917" y="372631"/>
                </a:cubicBezTo>
                <a:cubicBezTo>
                  <a:pt x="376943" y="368246"/>
                  <a:pt x="376456" y="363751"/>
                  <a:pt x="375274" y="359417"/>
                </a:cubicBezTo>
                <a:cubicBezTo>
                  <a:pt x="373808" y="354042"/>
                  <a:pt x="371339" y="348965"/>
                  <a:pt x="369988" y="343560"/>
                </a:cubicBezTo>
                <a:cubicBezTo>
                  <a:pt x="366576" y="329908"/>
                  <a:pt x="369361" y="336011"/>
                  <a:pt x="362060" y="325061"/>
                </a:cubicBezTo>
                <a:cubicBezTo>
                  <a:pt x="357324" y="282440"/>
                  <a:pt x="364535" y="314156"/>
                  <a:pt x="354132" y="293348"/>
                </a:cubicBezTo>
                <a:cubicBezTo>
                  <a:pt x="352886" y="290856"/>
                  <a:pt x="353229" y="287594"/>
                  <a:pt x="351489" y="285419"/>
                </a:cubicBezTo>
                <a:cubicBezTo>
                  <a:pt x="349505" y="282939"/>
                  <a:pt x="346204" y="281896"/>
                  <a:pt x="343561" y="280134"/>
                </a:cubicBezTo>
                <a:cubicBezTo>
                  <a:pt x="328414" y="257414"/>
                  <a:pt x="346572" y="286157"/>
                  <a:pt x="335632" y="264277"/>
                </a:cubicBezTo>
                <a:cubicBezTo>
                  <a:pt x="334212" y="261436"/>
                  <a:pt x="331637" y="259251"/>
                  <a:pt x="330347" y="256349"/>
                </a:cubicBezTo>
                <a:cubicBezTo>
                  <a:pt x="320239" y="233606"/>
                  <a:pt x="330328" y="247336"/>
                  <a:pt x="319776" y="232564"/>
                </a:cubicBezTo>
                <a:cubicBezTo>
                  <a:pt x="317216" y="228980"/>
                  <a:pt x="315139" y="224919"/>
                  <a:pt x="311847" y="221993"/>
                </a:cubicBezTo>
                <a:cubicBezTo>
                  <a:pt x="307099" y="217773"/>
                  <a:pt x="295991" y="211422"/>
                  <a:pt x="295991" y="211422"/>
                </a:cubicBezTo>
                <a:cubicBezTo>
                  <a:pt x="283658" y="212303"/>
                  <a:pt x="271028" y="211232"/>
                  <a:pt x="258992" y="214064"/>
                </a:cubicBezTo>
                <a:cubicBezTo>
                  <a:pt x="255354" y="214920"/>
                  <a:pt x="254013" y="219698"/>
                  <a:pt x="251063" y="221993"/>
                </a:cubicBezTo>
                <a:cubicBezTo>
                  <a:pt x="246049" y="225893"/>
                  <a:pt x="235207" y="232564"/>
                  <a:pt x="235207" y="232564"/>
                </a:cubicBezTo>
                <a:cubicBezTo>
                  <a:pt x="233445" y="235207"/>
                  <a:pt x="232311" y="238400"/>
                  <a:pt x="229921" y="240492"/>
                </a:cubicBezTo>
                <a:cubicBezTo>
                  <a:pt x="225140" y="244675"/>
                  <a:pt x="214065" y="251063"/>
                  <a:pt x="214065" y="251063"/>
                </a:cubicBezTo>
                <a:cubicBezTo>
                  <a:pt x="212303" y="253706"/>
                  <a:pt x="210355" y="256234"/>
                  <a:pt x="208779" y="258992"/>
                </a:cubicBezTo>
                <a:cubicBezTo>
                  <a:pt x="206825" y="262412"/>
                  <a:pt x="206016" y="266537"/>
                  <a:pt x="203494" y="269563"/>
                </a:cubicBezTo>
                <a:cubicBezTo>
                  <a:pt x="201461" y="272003"/>
                  <a:pt x="198208" y="273086"/>
                  <a:pt x="195565" y="274848"/>
                </a:cubicBezTo>
                <a:cubicBezTo>
                  <a:pt x="191160" y="288062"/>
                  <a:pt x="192041" y="280134"/>
                  <a:pt x="198208" y="298633"/>
                </a:cubicBezTo>
                <a:lnTo>
                  <a:pt x="200851" y="306561"/>
                </a:lnTo>
                <a:cubicBezTo>
                  <a:pt x="198217" y="314464"/>
                  <a:pt x="197664" y="318908"/>
                  <a:pt x="190280" y="325061"/>
                </a:cubicBezTo>
                <a:cubicBezTo>
                  <a:pt x="188140" y="326845"/>
                  <a:pt x="184994" y="326823"/>
                  <a:pt x="182351" y="327704"/>
                </a:cubicBezTo>
                <a:cubicBezTo>
                  <a:pt x="179708" y="330347"/>
                  <a:pt x="177690" y="333817"/>
                  <a:pt x="174423" y="335632"/>
                </a:cubicBezTo>
                <a:cubicBezTo>
                  <a:pt x="169553" y="338338"/>
                  <a:pt x="158566" y="340918"/>
                  <a:pt x="158566" y="340918"/>
                </a:cubicBezTo>
                <a:cubicBezTo>
                  <a:pt x="157321" y="344655"/>
                  <a:pt x="153281" y="356102"/>
                  <a:pt x="153281" y="359417"/>
                </a:cubicBezTo>
                <a:cubicBezTo>
                  <a:pt x="153281" y="363909"/>
                  <a:pt x="152748" y="369455"/>
                  <a:pt x="155924" y="372631"/>
                </a:cubicBezTo>
                <a:cubicBezTo>
                  <a:pt x="159863" y="376570"/>
                  <a:pt x="166495" y="376154"/>
                  <a:pt x="171780" y="377916"/>
                </a:cubicBezTo>
                <a:lnTo>
                  <a:pt x="179709" y="380559"/>
                </a:lnTo>
                <a:lnTo>
                  <a:pt x="187637" y="383202"/>
                </a:lnTo>
                <a:cubicBezTo>
                  <a:pt x="230191" y="380162"/>
                  <a:pt x="212907" y="384469"/>
                  <a:pt x="240492" y="375274"/>
                </a:cubicBezTo>
                <a:lnTo>
                  <a:pt x="248421" y="372631"/>
                </a:lnTo>
                <a:lnTo>
                  <a:pt x="256349" y="369988"/>
                </a:lnTo>
                <a:cubicBezTo>
                  <a:pt x="265158" y="370869"/>
                  <a:pt x="274378" y="369831"/>
                  <a:pt x="282777" y="372631"/>
                </a:cubicBezTo>
                <a:cubicBezTo>
                  <a:pt x="285790" y="373635"/>
                  <a:pt x="285582" y="378575"/>
                  <a:pt x="288062" y="380559"/>
                </a:cubicBezTo>
                <a:cubicBezTo>
                  <a:pt x="290237" y="382299"/>
                  <a:pt x="293348" y="382321"/>
                  <a:pt x="295991" y="383202"/>
                </a:cubicBezTo>
                <a:cubicBezTo>
                  <a:pt x="296872" y="385845"/>
                  <a:pt x="297536" y="388570"/>
                  <a:pt x="298633" y="391130"/>
                </a:cubicBezTo>
                <a:cubicBezTo>
                  <a:pt x="303173" y="401724"/>
                  <a:pt x="304082" y="399709"/>
                  <a:pt x="306562" y="409630"/>
                </a:cubicBezTo>
                <a:cubicBezTo>
                  <a:pt x="307651" y="413988"/>
                  <a:pt x="308023" y="418510"/>
                  <a:pt x="309205" y="422844"/>
                </a:cubicBezTo>
                <a:cubicBezTo>
                  <a:pt x="309206" y="422848"/>
                  <a:pt x="315811" y="442664"/>
                  <a:pt x="317133" y="446629"/>
                </a:cubicBezTo>
                <a:lnTo>
                  <a:pt x="319776" y="454557"/>
                </a:lnTo>
                <a:cubicBezTo>
                  <a:pt x="320657" y="457200"/>
                  <a:pt x="320448" y="460515"/>
                  <a:pt x="322418" y="462485"/>
                </a:cubicBezTo>
                <a:lnTo>
                  <a:pt x="330347" y="470414"/>
                </a:lnTo>
                <a:cubicBezTo>
                  <a:pt x="331228" y="473057"/>
                  <a:pt x="331637" y="475907"/>
                  <a:pt x="332990" y="478342"/>
                </a:cubicBezTo>
                <a:cubicBezTo>
                  <a:pt x="339384" y="489851"/>
                  <a:pt x="348864" y="502140"/>
                  <a:pt x="359417" y="510055"/>
                </a:cubicBezTo>
                <a:cubicBezTo>
                  <a:pt x="362941" y="512698"/>
                  <a:pt x="366164" y="515798"/>
                  <a:pt x="369988" y="517983"/>
                </a:cubicBezTo>
                <a:cubicBezTo>
                  <a:pt x="372407" y="519365"/>
                  <a:pt x="375274" y="519745"/>
                  <a:pt x="377917" y="520626"/>
                </a:cubicBezTo>
                <a:cubicBezTo>
                  <a:pt x="380560" y="522388"/>
                  <a:pt x="382943" y="524622"/>
                  <a:pt x="385845" y="525912"/>
                </a:cubicBezTo>
                <a:cubicBezTo>
                  <a:pt x="390936" y="528175"/>
                  <a:pt x="401702" y="531197"/>
                  <a:pt x="401702" y="531197"/>
                </a:cubicBezTo>
                <a:cubicBezTo>
                  <a:pt x="402583" y="533840"/>
                  <a:pt x="404344" y="536340"/>
                  <a:pt x="404344" y="539126"/>
                </a:cubicBezTo>
                <a:cubicBezTo>
                  <a:pt x="404344" y="548856"/>
                  <a:pt x="404974" y="559033"/>
                  <a:pt x="401702" y="568196"/>
                </a:cubicBezTo>
                <a:cubicBezTo>
                  <a:pt x="400221" y="572344"/>
                  <a:pt x="394715" y="573565"/>
                  <a:pt x="391131" y="576125"/>
                </a:cubicBezTo>
                <a:cubicBezTo>
                  <a:pt x="377997" y="585506"/>
                  <a:pt x="387594" y="578991"/>
                  <a:pt x="367346" y="584053"/>
                </a:cubicBezTo>
                <a:cubicBezTo>
                  <a:pt x="361941" y="585404"/>
                  <a:pt x="356775" y="587576"/>
                  <a:pt x="351489" y="589338"/>
                </a:cubicBezTo>
                <a:cubicBezTo>
                  <a:pt x="322582" y="598973"/>
                  <a:pt x="366365" y="583608"/>
                  <a:pt x="335632" y="597267"/>
                </a:cubicBezTo>
                <a:cubicBezTo>
                  <a:pt x="330541" y="599530"/>
                  <a:pt x="319776" y="602552"/>
                  <a:pt x="319776" y="602552"/>
                </a:cubicBezTo>
                <a:cubicBezTo>
                  <a:pt x="317133" y="606076"/>
                  <a:pt x="314714" y="609779"/>
                  <a:pt x="311847" y="613123"/>
                </a:cubicBezTo>
                <a:cubicBezTo>
                  <a:pt x="309415" y="615961"/>
                  <a:pt x="306214" y="618102"/>
                  <a:pt x="303919" y="621052"/>
                </a:cubicBezTo>
                <a:cubicBezTo>
                  <a:pt x="300019" y="626066"/>
                  <a:pt x="296872" y="631623"/>
                  <a:pt x="293348" y="636908"/>
                </a:cubicBezTo>
                <a:lnTo>
                  <a:pt x="282777" y="652765"/>
                </a:lnTo>
                <a:cubicBezTo>
                  <a:pt x="281015" y="655408"/>
                  <a:pt x="279737" y="658447"/>
                  <a:pt x="277491" y="660693"/>
                </a:cubicBezTo>
                <a:cubicBezTo>
                  <a:pt x="272206" y="665979"/>
                  <a:pt x="267855" y="672404"/>
                  <a:pt x="261635" y="676550"/>
                </a:cubicBezTo>
                <a:cubicBezTo>
                  <a:pt x="258992" y="678312"/>
                  <a:pt x="256080" y="679725"/>
                  <a:pt x="253706" y="681835"/>
                </a:cubicBezTo>
                <a:cubicBezTo>
                  <a:pt x="226547" y="705976"/>
                  <a:pt x="247918" y="690980"/>
                  <a:pt x="229921" y="702978"/>
                </a:cubicBezTo>
                <a:cubicBezTo>
                  <a:pt x="228159" y="705621"/>
                  <a:pt x="226746" y="708532"/>
                  <a:pt x="224636" y="710906"/>
                </a:cubicBezTo>
                <a:cubicBezTo>
                  <a:pt x="219670" y="716493"/>
                  <a:pt x="212926" y="720543"/>
                  <a:pt x="208779" y="726763"/>
                </a:cubicBezTo>
                <a:lnTo>
                  <a:pt x="198208" y="742619"/>
                </a:lnTo>
                <a:cubicBezTo>
                  <a:pt x="199089" y="769928"/>
                  <a:pt x="200851" y="797222"/>
                  <a:pt x="200851" y="824545"/>
                </a:cubicBezTo>
                <a:cubicBezTo>
                  <a:pt x="200851" y="829904"/>
                  <a:pt x="201997" y="836613"/>
                  <a:pt x="198208" y="840402"/>
                </a:cubicBezTo>
                <a:cubicBezTo>
                  <a:pt x="195962" y="842648"/>
                  <a:pt x="195615" y="834157"/>
                  <a:pt x="192922" y="832474"/>
                </a:cubicBezTo>
                <a:cubicBezTo>
                  <a:pt x="188198" y="829521"/>
                  <a:pt x="182603" y="827803"/>
                  <a:pt x="177066" y="827188"/>
                </a:cubicBezTo>
                <a:cubicBezTo>
                  <a:pt x="135748" y="822597"/>
                  <a:pt x="161248" y="824943"/>
                  <a:pt x="100425" y="821903"/>
                </a:cubicBezTo>
                <a:cubicBezTo>
                  <a:pt x="96020" y="821022"/>
                  <a:pt x="91651" y="819943"/>
                  <a:pt x="87211" y="819260"/>
                </a:cubicBezTo>
                <a:cubicBezTo>
                  <a:pt x="80191" y="818180"/>
                  <a:pt x="73014" y="818105"/>
                  <a:pt x="66069" y="816617"/>
                </a:cubicBezTo>
                <a:cubicBezTo>
                  <a:pt x="60621" y="815450"/>
                  <a:pt x="55618" y="812682"/>
                  <a:pt x="50213" y="811331"/>
                </a:cubicBezTo>
                <a:lnTo>
                  <a:pt x="39642" y="808689"/>
                </a:lnTo>
                <a:cubicBezTo>
                  <a:pt x="36999" y="806927"/>
                  <a:pt x="34554" y="804824"/>
                  <a:pt x="31713" y="803403"/>
                </a:cubicBezTo>
                <a:cubicBezTo>
                  <a:pt x="29221" y="802157"/>
                  <a:pt x="25960" y="802500"/>
                  <a:pt x="23785" y="800760"/>
                </a:cubicBezTo>
                <a:cubicBezTo>
                  <a:pt x="21305" y="798776"/>
                  <a:pt x="20261" y="795475"/>
                  <a:pt x="18499" y="792832"/>
                </a:cubicBezTo>
                <a:cubicBezTo>
                  <a:pt x="13426" y="777608"/>
                  <a:pt x="12113" y="777139"/>
                  <a:pt x="18499" y="753190"/>
                </a:cubicBezTo>
                <a:cubicBezTo>
                  <a:pt x="19599" y="749066"/>
                  <a:pt x="31030" y="742194"/>
                  <a:pt x="34356" y="739977"/>
                </a:cubicBezTo>
                <a:cubicBezTo>
                  <a:pt x="36118" y="737334"/>
                  <a:pt x="37608" y="734488"/>
                  <a:pt x="39642" y="732048"/>
                </a:cubicBezTo>
                <a:cubicBezTo>
                  <a:pt x="42035" y="729177"/>
                  <a:pt x="45497" y="727230"/>
                  <a:pt x="47570" y="724120"/>
                </a:cubicBezTo>
                <a:cubicBezTo>
                  <a:pt x="49115" y="721802"/>
                  <a:pt x="49116" y="718752"/>
                  <a:pt x="50213" y="716192"/>
                </a:cubicBezTo>
                <a:cubicBezTo>
                  <a:pt x="51765" y="712571"/>
                  <a:pt x="53946" y="709241"/>
                  <a:pt x="55498" y="705620"/>
                </a:cubicBezTo>
                <a:cubicBezTo>
                  <a:pt x="62060" y="690308"/>
                  <a:pt x="53273" y="704994"/>
                  <a:pt x="63427" y="689764"/>
                </a:cubicBezTo>
                <a:cubicBezTo>
                  <a:pt x="69106" y="672720"/>
                  <a:pt x="64286" y="689033"/>
                  <a:pt x="68712" y="658051"/>
                </a:cubicBezTo>
                <a:cubicBezTo>
                  <a:pt x="69347" y="653604"/>
                  <a:pt x="70474" y="649242"/>
                  <a:pt x="71355" y="644837"/>
                </a:cubicBezTo>
                <a:cubicBezTo>
                  <a:pt x="67619" y="603748"/>
                  <a:pt x="77071" y="624053"/>
                  <a:pt x="60784" y="610481"/>
                </a:cubicBezTo>
                <a:cubicBezTo>
                  <a:pt x="57913" y="608088"/>
                  <a:pt x="55965" y="604625"/>
                  <a:pt x="52855" y="602552"/>
                </a:cubicBezTo>
                <a:cubicBezTo>
                  <a:pt x="50537" y="601007"/>
                  <a:pt x="47362" y="601262"/>
                  <a:pt x="44927" y="599909"/>
                </a:cubicBezTo>
                <a:cubicBezTo>
                  <a:pt x="39374" y="596824"/>
                  <a:pt x="29070" y="589338"/>
                  <a:pt x="29070" y="589338"/>
                </a:cubicBezTo>
                <a:cubicBezTo>
                  <a:pt x="27308" y="586695"/>
                  <a:pt x="26031" y="583656"/>
                  <a:pt x="23785" y="581410"/>
                </a:cubicBezTo>
                <a:cubicBezTo>
                  <a:pt x="14622" y="572247"/>
                  <a:pt x="16211" y="580884"/>
                  <a:pt x="10571" y="568196"/>
                </a:cubicBezTo>
                <a:cubicBezTo>
                  <a:pt x="8308" y="563105"/>
                  <a:pt x="7776" y="557323"/>
                  <a:pt x="5285" y="552340"/>
                </a:cubicBezTo>
                <a:lnTo>
                  <a:pt x="0" y="541768"/>
                </a:lnTo>
                <a:cubicBezTo>
                  <a:pt x="881" y="535602"/>
                  <a:pt x="514" y="529123"/>
                  <a:pt x="2643" y="523269"/>
                </a:cubicBezTo>
                <a:cubicBezTo>
                  <a:pt x="5197" y="516244"/>
                  <a:pt x="13919" y="510266"/>
                  <a:pt x="18499" y="504770"/>
                </a:cubicBezTo>
                <a:cubicBezTo>
                  <a:pt x="29510" y="491556"/>
                  <a:pt x="17179" y="501245"/>
                  <a:pt x="31713" y="491556"/>
                </a:cubicBezTo>
                <a:cubicBezTo>
                  <a:pt x="33475" y="488913"/>
                  <a:pt x="34519" y="485611"/>
                  <a:pt x="36999" y="483627"/>
                </a:cubicBezTo>
                <a:cubicBezTo>
                  <a:pt x="39174" y="481887"/>
                  <a:pt x="42436" y="482231"/>
                  <a:pt x="44927" y="480985"/>
                </a:cubicBezTo>
                <a:cubicBezTo>
                  <a:pt x="47768" y="479565"/>
                  <a:pt x="50212" y="477461"/>
                  <a:pt x="52855" y="475699"/>
                </a:cubicBezTo>
                <a:cubicBezTo>
                  <a:pt x="57622" y="468549"/>
                  <a:pt x="60075" y="465581"/>
                  <a:pt x="63427" y="457200"/>
                </a:cubicBezTo>
                <a:cubicBezTo>
                  <a:pt x="65496" y="452027"/>
                  <a:pt x="66950" y="446629"/>
                  <a:pt x="68712" y="441343"/>
                </a:cubicBezTo>
                <a:lnTo>
                  <a:pt x="71355" y="433415"/>
                </a:lnTo>
                <a:cubicBezTo>
                  <a:pt x="69541" y="409835"/>
                  <a:pt x="74786" y="404761"/>
                  <a:pt x="63427" y="391130"/>
                </a:cubicBezTo>
                <a:cubicBezTo>
                  <a:pt x="61034" y="388259"/>
                  <a:pt x="58608" y="385275"/>
                  <a:pt x="55498" y="383202"/>
                </a:cubicBezTo>
                <a:cubicBezTo>
                  <a:pt x="53180" y="381657"/>
                  <a:pt x="50213" y="381440"/>
                  <a:pt x="47570" y="380559"/>
                </a:cubicBezTo>
                <a:cubicBezTo>
                  <a:pt x="40569" y="373559"/>
                  <a:pt x="33215" y="364132"/>
                  <a:pt x="23785" y="359417"/>
                </a:cubicBezTo>
                <a:cubicBezTo>
                  <a:pt x="21294" y="358171"/>
                  <a:pt x="18500" y="357655"/>
                  <a:pt x="15857" y="356774"/>
                </a:cubicBezTo>
                <a:cubicBezTo>
                  <a:pt x="14976" y="354131"/>
                  <a:pt x="11595" y="351113"/>
                  <a:pt x="13214" y="348846"/>
                </a:cubicBezTo>
                <a:cubicBezTo>
                  <a:pt x="16906" y="343677"/>
                  <a:pt x="29070" y="338275"/>
                  <a:pt x="29070" y="338275"/>
                </a:cubicBezTo>
                <a:cubicBezTo>
                  <a:pt x="41897" y="319035"/>
                  <a:pt x="35856" y="331563"/>
                  <a:pt x="31713" y="288062"/>
                </a:cubicBezTo>
                <a:cubicBezTo>
                  <a:pt x="31565" y="286510"/>
                  <a:pt x="28604" y="270184"/>
                  <a:pt x="26428" y="266920"/>
                </a:cubicBezTo>
                <a:cubicBezTo>
                  <a:pt x="24355" y="263810"/>
                  <a:pt x="20892" y="261863"/>
                  <a:pt x="18499" y="258992"/>
                </a:cubicBezTo>
                <a:cubicBezTo>
                  <a:pt x="16466" y="256552"/>
                  <a:pt x="14976" y="253706"/>
                  <a:pt x="13214" y="251063"/>
                </a:cubicBezTo>
                <a:cubicBezTo>
                  <a:pt x="11452" y="244016"/>
                  <a:pt x="10225" y="236813"/>
                  <a:pt x="7928" y="229921"/>
                </a:cubicBezTo>
                <a:lnTo>
                  <a:pt x="0" y="206136"/>
                </a:lnTo>
                <a:cubicBezTo>
                  <a:pt x="1620" y="186703"/>
                  <a:pt x="-2855" y="178625"/>
                  <a:pt x="7928" y="166494"/>
                </a:cubicBezTo>
                <a:cubicBezTo>
                  <a:pt x="12894" y="160907"/>
                  <a:pt x="23785" y="150638"/>
                  <a:pt x="23785" y="150638"/>
                </a:cubicBezTo>
                <a:lnTo>
                  <a:pt x="31713" y="126853"/>
                </a:lnTo>
                <a:cubicBezTo>
                  <a:pt x="32594" y="124210"/>
                  <a:pt x="32811" y="121243"/>
                  <a:pt x="34356" y="118925"/>
                </a:cubicBezTo>
                <a:lnTo>
                  <a:pt x="39642" y="110996"/>
                </a:lnTo>
                <a:cubicBezTo>
                  <a:pt x="40523" y="108353"/>
                  <a:pt x="40314" y="105038"/>
                  <a:pt x="42284" y="103068"/>
                </a:cubicBezTo>
                <a:cubicBezTo>
                  <a:pt x="51370" y="93982"/>
                  <a:pt x="56100" y="93177"/>
                  <a:pt x="66069" y="89854"/>
                </a:cubicBezTo>
                <a:cubicBezTo>
                  <a:pt x="71918" y="95702"/>
                  <a:pt x="75602" y="98348"/>
                  <a:pt x="79283" y="105711"/>
                </a:cubicBezTo>
                <a:cubicBezTo>
                  <a:pt x="90221" y="127589"/>
                  <a:pt x="72068" y="98852"/>
                  <a:pt x="87211" y="121567"/>
                </a:cubicBezTo>
                <a:cubicBezTo>
                  <a:pt x="87257" y="121750"/>
                  <a:pt x="95255" y="156038"/>
                  <a:pt x="97783" y="158566"/>
                </a:cubicBezTo>
                <a:cubicBezTo>
                  <a:pt x="107104" y="167887"/>
                  <a:pt x="103950" y="170018"/>
                  <a:pt x="108354" y="171780"/>
                </a:cubicBezTo>
                <a:close/>
              </a:path>
            </a:pathLst>
          </a:custGeom>
          <a:solidFill>
            <a:srgbClr val="FF0000"/>
          </a:solidFill>
          <a:ln w="9525" cap="flat" cmpd="sng" algn="ctr">
            <a:solidFill>
              <a:schemeClr val="tx1"/>
            </a:solidFill>
            <a:prstDash val="solid"/>
            <a:round/>
            <a:headEnd type="none" w="med" len="med"/>
            <a:tailEnd type="none" w="med" len="med"/>
          </a:ln>
        </p:spPr>
        <p:txBody>
          <a:bodyPr/>
          <a:lstStyle/>
          <a:p>
            <a:endParaRPr lang="zh-CN" altLang="en-US"/>
          </a:p>
        </p:txBody>
      </p:sp>
      <p:sp>
        <p:nvSpPr>
          <p:cNvPr id="4" name="任意多边形 3"/>
          <p:cNvSpPr>
            <a:spLocks/>
          </p:cNvSpPr>
          <p:nvPr/>
        </p:nvSpPr>
        <p:spPr bwMode="auto">
          <a:xfrm>
            <a:off x="3817912" y="3721249"/>
            <a:ext cx="541338" cy="974725"/>
          </a:xfrm>
          <a:custGeom>
            <a:avLst/>
            <a:gdLst>
              <a:gd name="T0" fmla="*/ 366469 w 541768"/>
              <a:gd name="T1" fmla="*/ 57574 h 975183"/>
              <a:gd name="T2" fmla="*/ 389861 w 541768"/>
              <a:gd name="T3" fmla="*/ 34020 h 975183"/>
              <a:gd name="T4" fmla="*/ 426248 w 541768"/>
              <a:gd name="T5" fmla="*/ 10466 h 975183"/>
              <a:gd name="T6" fmla="*/ 462635 w 541768"/>
              <a:gd name="T7" fmla="*/ 20932 h 975183"/>
              <a:gd name="T8" fmla="*/ 491225 w 541768"/>
              <a:gd name="T9" fmla="*/ 2621 h 975183"/>
              <a:gd name="T10" fmla="*/ 486027 w 541768"/>
              <a:gd name="T11" fmla="*/ 109904 h 975183"/>
              <a:gd name="T12" fmla="*/ 470432 w 541768"/>
              <a:gd name="T13" fmla="*/ 133458 h 975183"/>
              <a:gd name="T14" fmla="*/ 460036 w 541768"/>
              <a:gd name="T15" fmla="*/ 222430 h 975183"/>
              <a:gd name="T16" fmla="*/ 462635 w 541768"/>
              <a:gd name="T17" fmla="*/ 285236 h 975183"/>
              <a:gd name="T18" fmla="*/ 447041 w 541768"/>
              <a:gd name="T19" fmla="*/ 321870 h 975183"/>
              <a:gd name="T20" fmla="*/ 444441 w 541768"/>
              <a:gd name="T21" fmla="*/ 473646 h 975183"/>
              <a:gd name="T22" fmla="*/ 460036 w 541768"/>
              <a:gd name="T23" fmla="*/ 596638 h 975183"/>
              <a:gd name="T24" fmla="*/ 483426 w 541768"/>
              <a:gd name="T25" fmla="*/ 667291 h 975183"/>
              <a:gd name="T26" fmla="*/ 491225 w 541768"/>
              <a:gd name="T27" fmla="*/ 727479 h 975183"/>
              <a:gd name="T28" fmla="*/ 512016 w 541768"/>
              <a:gd name="T29" fmla="*/ 761498 h 975183"/>
              <a:gd name="T30" fmla="*/ 532808 w 541768"/>
              <a:gd name="T31" fmla="*/ 795517 h 975183"/>
              <a:gd name="T32" fmla="*/ 410654 w 541768"/>
              <a:gd name="T33" fmla="*/ 798134 h 975183"/>
              <a:gd name="T34" fmla="*/ 413252 w 541768"/>
              <a:gd name="T35" fmla="*/ 826918 h 975183"/>
              <a:gd name="T36" fmla="*/ 415852 w 541768"/>
              <a:gd name="T37" fmla="*/ 876639 h 975183"/>
              <a:gd name="T38" fmla="*/ 389861 w 541768"/>
              <a:gd name="T39" fmla="*/ 908041 h 975183"/>
              <a:gd name="T40" fmla="*/ 376865 w 541768"/>
              <a:gd name="T41" fmla="*/ 960377 h 975183"/>
              <a:gd name="T42" fmla="*/ 337879 w 541768"/>
              <a:gd name="T43" fmla="*/ 949910 h 975183"/>
              <a:gd name="T44" fmla="*/ 306689 w 541768"/>
              <a:gd name="T45" fmla="*/ 926358 h 975183"/>
              <a:gd name="T46" fmla="*/ 257307 w 541768"/>
              <a:gd name="T47" fmla="*/ 910657 h 975183"/>
              <a:gd name="T48" fmla="*/ 179335 w 541768"/>
              <a:gd name="T49" fmla="*/ 913273 h 975183"/>
              <a:gd name="T50" fmla="*/ 127355 w 541768"/>
              <a:gd name="T51" fmla="*/ 887105 h 975183"/>
              <a:gd name="T52" fmla="*/ 44186 w 541768"/>
              <a:gd name="T53" fmla="*/ 866172 h 975183"/>
              <a:gd name="T54" fmla="*/ 10403 w 541768"/>
              <a:gd name="T55" fmla="*/ 840003 h 975183"/>
              <a:gd name="T56" fmla="*/ 0 w 541768"/>
              <a:gd name="T57" fmla="*/ 777199 h 975183"/>
              <a:gd name="T58" fmla="*/ 62376 w 541768"/>
              <a:gd name="T59" fmla="*/ 753649 h 975183"/>
              <a:gd name="T60" fmla="*/ 75373 w 541768"/>
              <a:gd name="T61" fmla="*/ 709162 h 975183"/>
              <a:gd name="T62" fmla="*/ 57178 w 541768"/>
              <a:gd name="T63" fmla="*/ 643741 h 975183"/>
              <a:gd name="T64" fmla="*/ 59777 w 541768"/>
              <a:gd name="T65" fmla="*/ 583553 h 975183"/>
              <a:gd name="T66" fmla="*/ 124756 w 541768"/>
              <a:gd name="T67" fmla="*/ 578319 h 975183"/>
              <a:gd name="T68" fmla="*/ 181934 w 541768"/>
              <a:gd name="T69" fmla="*/ 591404 h 975183"/>
              <a:gd name="T70" fmla="*/ 202728 w 541768"/>
              <a:gd name="T71" fmla="*/ 536451 h 975183"/>
              <a:gd name="T72" fmla="*/ 259907 w 541768"/>
              <a:gd name="T73" fmla="*/ 518132 h 975183"/>
              <a:gd name="T74" fmla="*/ 272902 w 541768"/>
              <a:gd name="T75" fmla="*/ 460562 h 975183"/>
              <a:gd name="T76" fmla="*/ 239114 w 541768"/>
              <a:gd name="T77" fmla="*/ 395142 h 975183"/>
              <a:gd name="T78" fmla="*/ 189731 w 541768"/>
              <a:gd name="T79" fmla="*/ 361123 h 975183"/>
              <a:gd name="T80" fmla="*/ 137750 w 541768"/>
              <a:gd name="T81" fmla="*/ 334954 h 975183"/>
              <a:gd name="T82" fmla="*/ 158543 w 541768"/>
              <a:gd name="T83" fmla="*/ 264301 h 975183"/>
              <a:gd name="T84" fmla="*/ 205327 w 541768"/>
              <a:gd name="T85" fmla="*/ 243366 h 975183"/>
              <a:gd name="T86" fmla="*/ 301493 w 541768"/>
              <a:gd name="T87" fmla="*/ 227664 h 975183"/>
              <a:gd name="T88" fmla="*/ 296294 w 541768"/>
              <a:gd name="T89" fmla="*/ 138692 h 975183"/>
              <a:gd name="T90" fmla="*/ 324884 w 541768"/>
              <a:gd name="T91" fmla="*/ 120370 h 9751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1768"/>
              <a:gd name="T139" fmla="*/ 0 h 975183"/>
              <a:gd name="T140" fmla="*/ 541768 w 541768"/>
              <a:gd name="T141" fmla="*/ 975183 h 97518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1768" h="975183">
                <a:moveTo>
                  <a:pt x="338275" y="108353"/>
                </a:moveTo>
                <a:cubicBezTo>
                  <a:pt x="343560" y="100865"/>
                  <a:pt x="356665" y="87432"/>
                  <a:pt x="362060" y="76640"/>
                </a:cubicBezTo>
                <a:cubicBezTo>
                  <a:pt x="378031" y="44696"/>
                  <a:pt x="357690" y="84288"/>
                  <a:pt x="372631" y="58141"/>
                </a:cubicBezTo>
                <a:cubicBezTo>
                  <a:pt x="374586" y="54721"/>
                  <a:pt x="375394" y="50596"/>
                  <a:pt x="377916" y="47570"/>
                </a:cubicBezTo>
                <a:cubicBezTo>
                  <a:pt x="379950" y="45130"/>
                  <a:pt x="383260" y="44130"/>
                  <a:pt x="385845" y="42284"/>
                </a:cubicBezTo>
                <a:cubicBezTo>
                  <a:pt x="389429" y="39724"/>
                  <a:pt x="392808" y="36882"/>
                  <a:pt x="396416" y="34356"/>
                </a:cubicBezTo>
                <a:cubicBezTo>
                  <a:pt x="408206" y="26103"/>
                  <a:pt x="412004" y="25694"/>
                  <a:pt x="420201" y="15856"/>
                </a:cubicBezTo>
                <a:cubicBezTo>
                  <a:pt x="422234" y="13416"/>
                  <a:pt x="423724" y="10571"/>
                  <a:pt x="425486" y="7928"/>
                </a:cubicBezTo>
                <a:cubicBezTo>
                  <a:pt x="428129" y="8809"/>
                  <a:pt x="431275" y="8787"/>
                  <a:pt x="433415" y="10571"/>
                </a:cubicBezTo>
                <a:cubicBezTo>
                  <a:pt x="436799" y="13391"/>
                  <a:pt x="438229" y="18028"/>
                  <a:pt x="441343" y="21142"/>
                </a:cubicBezTo>
                <a:cubicBezTo>
                  <a:pt x="443589" y="23388"/>
                  <a:pt x="446628" y="24665"/>
                  <a:pt x="449271" y="26427"/>
                </a:cubicBezTo>
                <a:cubicBezTo>
                  <a:pt x="456319" y="24665"/>
                  <a:pt x="463916" y="24391"/>
                  <a:pt x="470414" y="21142"/>
                </a:cubicBezTo>
                <a:cubicBezTo>
                  <a:pt x="473255" y="19722"/>
                  <a:pt x="473666" y="15654"/>
                  <a:pt x="475699" y="13214"/>
                </a:cubicBezTo>
                <a:cubicBezTo>
                  <a:pt x="482060" y="5580"/>
                  <a:pt x="483758" y="5198"/>
                  <a:pt x="491556" y="0"/>
                </a:cubicBezTo>
                <a:cubicBezTo>
                  <a:pt x="494199" y="881"/>
                  <a:pt x="497865" y="375"/>
                  <a:pt x="499484" y="2642"/>
                </a:cubicBezTo>
                <a:cubicBezTo>
                  <a:pt x="502723" y="7176"/>
                  <a:pt x="504770" y="18499"/>
                  <a:pt x="504770" y="18499"/>
                </a:cubicBezTo>
                <a:cubicBezTo>
                  <a:pt x="504275" y="29880"/>
                  <a:pt x="504832" y="73747"/>
                  <a:pt x="499484" y="95140"/>
                </a:cubicBezTo>
                <a:cubicBezTo>
                  <a:pt x="498133" y="100545"/>
                  <a:pt x="497289" y="106360"/>
                  <a:pt x="494199" y="110996"/>
                </a:cubicBezTo>
                <a:cubicBezTo>
                  <a:pt x="492437" y="113639"/>
                  <a:pt x="490334" y="116084"/>
                  <a:pt x="488913" y="118925"/>
                </a:cubicBezTo>
                <a:cubicBezTo>
                  <a:pt x="487667" y="121417"/>
                  <a:pt x="487815" y="124535"/>
                  <a:pt x="486270" y="126853"/>
                </a:cubicBezTo>
                <a:cubicBezTo>
                  <a:pt x="484197" y="129963"/>
                  <a:pt x="480636" y="131831"/>
                  <a:pt x="478342" y="134781"/>
                </a:cubicBezTo>
                <a:cubicBezTo>
                  <a:pt x="474442" y="139795"/>
                  <a:pt x="471295" y="145352"/>
                  <a:pt x="467771" y="150638"/>
                </a:cubicBezTo>
                <a:lnTo>
                  <a:pt x="462485" y="158566"/>
                </a:lnTo>
                <a:cubicBezTo>
                  <a:pt x="463183" y="173915"/>
                  <a:pt x="459291" y="204847"/>
                  <a:pt x="467771" y="224636"/>
                </a:cubicBezTo>
                <a:cubicBezTo>
                  <a:pt x="469323" y="228257"/>
                  <a:pt x="471294" y="231683"/>
                  <a:pt x="473056" y="235207"/>
                </a:cubicBezTo>
                <a:cubicBezTo>
                  <a:pt x="476356" y="258306"/>
                  <a:pt x="477164" y="253426"/>
                  <a:pt x="473056" y="280134"/>
                </a:cubicBezTo>
                <a:cubicBezTo>
                  <a:pt x="472632" y="282887"/>
                  <a:pt x="471959" y="285744"/>
                  <a:pt x="470414" y="288062"/>
                </a:cubicBezTo>
                <a:cubicBezTo>
                  <a:pt x="468341" y="291172"/>
                  <a:pt x="465128" y="293347"/>
                  <a:pt x="462485" y="295990"/>
                </a:cubicBezTo>
                <a:cubicBezTo>
                  <a:pt x="454225" y="329028"/>
                  <a:pt x="464779" y="287960"/>
                  <a:pt x="457200" y="314490"/>
                </a:cubicBezTo>
                <a:cubicBezTo>
                  <a:pt x="456202" y="317982"/>
                  <a:pt x="455601" y="321582"/>
                  <a:pt x="454557" y="325061"/>
                </a:cubicBezTo>
                <a:cubicBezTo>
                  <a:pt x="452956" y="330398"/>
                  <a:pt x="451033" y="335632"/>
                  <a:pt x="449271" y="340918"/>
                </a:cubicBezTo>
                <a:lnTo>
                  <a:pt x="446629" y="348846"/>
                </a:lnTo>
                <a:cubicBezTo>
                  <a:pt x="459423" y="400035"/>
                  <a:pt x="443323" y="332311"/>
                  <a:pt x="451914" y="478342"/>
                </a:cubicBezTo>
                <a:cubicBezTo>
                  <a:pt x="452241" y="483904"/>
                  <a:pt x="457200" y="494199"/>
                  <a:pt x="457200" y="494199"/>
                </a:cubicBezTo>
                <a:cubicBezTo>
                  <a:pt x="456510" y="513524"/>
                  <a:pt x="449223" y="569657"/>
                  <a:pt x="459842" y="597267"/>
                </a:cubicBezTo>
                <a:cubicBezTo>
                  <a:pt x="460982" y="600232"/>
                  <a:pt x="464690" y="601782"/>
                  <a:pt x="467771" y="602552"/>
                </a:cubicBezTo>
                <a:cubicBezTo>
                  <a:pt x="475510" y="604487"/>
                  <a:pt x="483628" y="604314"/>
                  <a:pt x="491556" y="605195"/>
                </a:cubicBezTo>
                <a:cubicBezTo>
                  <a:pt x="493318" y="610481"/>
                  <a:pt x="497238" y="615495"/>
                  <a:pt x="496841" y="621052"/>
                </a:cubicBezTo>
                <a:cubicBezTo>
                  <a:pt x="495520" y="639555"/>
                  <a:pt x="495494" y="656187"/>
                  <a:pt x="491556" y="673907"/>
                </a:cubicBezTo>
                <a:cubicBezTo>
                  <a:pt x="490952" y="676627"/>
                  <a:pt x="489794" y="679193"/>
                  <a:pt x="488913" y="681836"/>
                </a:cubicBezTo>
                <a:cubicBezTo>
                  <a:pt x="489331" y="687688"/>
                  <a:pt x="488192" y="714749"/>
                  <a:pt x="494199" y="726763"/>
                </a:cubicBezTo>
                <a:cubicBezTo>
                  <a:pt x="495619" y="729604"/>
                  <a:pt x="498064" y="731850"/>
                  <a:pt x="499484" y="734691"/>
                </a:cubicBezTo>
                <a:cubicBezTo>
                  <a:pt x="500730" y="737183"/>
                  <a:pt x="500881" y="740127"/>
                  <a:pt x="502127" y="742619"/>
                </a:cubicBezTo>
                <a:cubicBezTo>
                  <a:pt x="504208" y="746780"/>
                  <a:pt x="513338" y="758314"/>
                  <a:pt x="515341" y="761119"/>
                </a:cubicBezTo>
                <a:cubicBezTo>
                  <a:pt x="517187" y="763703"/>
                  <a:pt x="518593" y="766607"/>
                  <a:pt x="520626" y="769047"/>
                </a:cubicBezTo>
                <a:cubicBezTo>
                  <a:pt x="523019" y="771918"/>
                  <a:pt x="526162" y="774104"/>
                  <a:pt x="528555" y="776975"/>
                </a:cubicBezTo>
                <a:cubicBezTo>
                  <a:pt x="532455" y="781655"/>
                  <a:pt x="536848" y="790159"/>
                  <a:pt x="539126" y="795475"/>
                </a:cubicBezTo>
                <a:cubicBezTo>
                  <a:pt x="540223" y="798035"/>
                  <a:pt x="540887" y="800760"/>
                  <a:pt x="541768" y="803403"/>
                </a:cubicBezTo>
                <a:cubicBezTo>
                  <a:pt x="525031" y="804284"/>
                  <a:pt x="508253" y="804594"/>
                  <a:pt x="491556" y="806046"/>
                </a:cubicBezTo>
                <a:cubicBezTo>
                  <a:pt x="487938" y="806361"/>
                  <a:pt x="484617" y="808689"/>
                  <a:pt x="480985" y="808689"/>
                </a:cubicBezTo>
                <a:cubicBezTo>
                  <a:pt x="459824" y="808689"/>
                  <a:pt x="438700" y="806927"/>
                  <a:pt x="417558" y="806046"/>
                </a:cubicBezTo>
                <a:cubicBezTo>
                  <a:pt x="414034" y="805165"/>
                  <a:pt x="410359" y="802054"/>
                  <a:pt x="406987" y="803403"/>
                </a:cubicBezTo>
                <a:cubicBezTo>
                  <a:pt x="404401" y="804437"/>
                  <a:pt x="403463" y="808688"/>
                  <a:pt x="404344" y="811331"/>
                </a:cubicBezTo>
                <a:cubicBezTo>
                  <a:pt x="404347" y="811339"/>
                  <a:pt x="417556" y="831148"/>
                  <a:pt x="420201" y="835116"/>
                </a:cubicBezTo>
                <a:cubicBezTo>
                  <a:pt x="421963" y="837759"/>
                  <a:pt x="424481" y="840032"/>
                  <a:pt x="425486" y="843045"/>
                </a:cubicBezTo>
                <a:lnTo>
                  <a:pt x="430772" y="858901"/>
                </a:lnTo>
                <a:cubicBezTo>
                  <a:pt x="428774" y="872884"/>
                  <a:pt x="431026" y="876124"/>
                  <a:pt x="422844" y="885329"/>
                </a:cubicBezTo>
                <a:cubicBezTo>
                  <a:pt x="417878" y="890916"/>
                  <a:pt x="412273" y="895900"/>
                  <a:pt x="406987" y="901186"/>
                </a:cubicBezTo>
                <a:lnTo>
                  <a:pt x="399059" y="909114"/>
                </a:lnTo>
                <a:cubicBezTo>
                  <a:pt x="398178" y="911757"/>
                  <a:pt x="397662" y="914550"/>
                  <a:pt x="396416" y="917042"/>
                </a:cubicBezTo>
                <a:cubicBezTo>
                  <a:pt x="394995" y="919883"/>
                  <a:pt x="392134" y="921958"/>
                  <a:pt x="391130" y="924971"/>
                </a:cubicBezTo>
                <a:cubicBezTo>
                  <a:pt x="390111" y="928029"/>
                  <a:pt x="386169" y="957544"/>
                  <a:pt x="385845" y="959327"/>
                </a:cubicBezTo>
                <a:cubicBezTo>
                  <a:pt x="385195" y="962901"/>
                  <a:pt x="385217" y="966876"/>
                  <a:pt x="383202" y="969898"/>
                </a:cubicBezTo>
                <a:cubicBezTo>
                  <a:pt x="381440" y="972541"/>
                  <a:pt x="377917" y="973421"/>
                  <a:pt x="375274" y="975183"/>
                </a:cubicBezTo>
                <a:cubicBezTo>
                  <a:pt x="369107" y="974302"/>
                  <a:pt x="362741" y="974331"/>
                  <a:pt x="356774" y="972541"/>
                </a:cubicBezTo>
                <a:cubicBezTo>
                  <a:pt x="348163" y="969958"/>
                  <a:pt x="348648" y="965433"/>
                  <a:pt x="343560" y="959327"/>
                </a:cubicBezTo>
                <a:cubicBezTo>
                  <a:pt x="341167" y="956456"/>
                  <a:pt x="338582" y="953694"/>
                  <a:pt x="335632" y="951399"/>
                </a:cubicBezTo>
                <a:cubicBezTo>
                  <a:pt x="330618" y="947499"/>
                  <a:pt x="325061" y="944351"/>
                  <a:pt x="319775" y="940827"/>
                </a:cubicBezTo>
                <a:cubicBezTo>
                  <a:pt x="317132" y="939065"/>
                  <a:pt x="314860" y="936546"/>
                  <a:pt x="311847" y="935542"/>
                </a:cubicBezTo>
                <a:cubicBezTo>
                  <a:pt x="309204" y="934661"/>
                  <a:pt x="306411" y="934145"/>
                  <a:pt x="303919" y="932899"/>
                </a:cubicBezTo>
                <a:cubicBezTo>
                  <a:pt x="291232" y="926556"/>
                  <a:pt x="299217" y="925054"/>
                  <a:pt x="280134" y="922328"/>
                </a:cubicBezTo>
                <a:lnTo>
                  <a:pt x="261634" y="919685"/>
                </a:lnTo>
                <a:cubicBezTo>
                  <a:pt x="258998" y="919840"/>
                  <a:pt x="222569" y="918076"/>
                  <a:pt x="208779" y="924971"/>
                </a:cubicBezTo>
                <a:cubicBezTo>
                  <a:pt x="205938" y="926391"/>
                  <a:pt x="203494" y="928494"/>
                  <a:pt x="200851" y="930256"/>
                </a:cubicBezTo>
                <a:cubicBezTo>
                  <a:pt x="190774" y="927738"/>
                  <a:pt x="190174" y="928848"/>
                  <a:pt x="182351" y="922328"/>
                </a:cubicBezTo>
                <a:cubicBezTo>
                  <a:pt x="173230" y="914727"/>
                  <a:pt x="171926" y="908283"/>
                  <a:pt x="158566" y="903829"/>
                </a:cubicBezTo>
                <a:cubicBezTo>
                  <a:pt x="155923" y="902948"/>
                  <a:pt x="153325" y="901919"/>
                  <a:pt x="150638" y="901186"/>
                </a:cubicBezTo>
                <a:cubicBezTo>
                  <a:pt x="143630" y="899274"/>
                  <a:pt x="129496" y="895900"/>
                  <a:pt x="129496" y="895900"/>
                </a:cubicBezTo>
                <a:cubicBezTo>
                  <a:pt x="79515" y="862580"/>
                  <a:pt x="133613" y="896636"/>
                  <a:pt x="105711" y="882686"/>
                </a:cubicBezTo>
                <a:cubicBezTo>
                  <a:pt x="102870" y="881266"/>
                  <a:pt x="100932" y="877812"/>
                  <a:pt x="97782" y="877401"/>
                </a:cubicBezTo>
                <a:cubicBezTo>
                  <a:pt x="80290" y="875120"/>
                  <a:pt x="62545" y="875639"/>
                  <a:pt x="44927" y="874758"/>
                </a:cubicBezTo>
                <a:cubicBezTo>
                  <a:pt x="38481" y="872609"/>
                  <a:pt x="34191" y="871951"/>
                  <a:pt x="29070" y="866830"/>
                </a:cubicBezTo>
                <a:cubicBezTo>
                  <a:pt x="17115" y="854875"/>
                  <a:pt x="31293" y="861403"/>
                  <a:pt x="15856" y="856259"/>
                </a:cubicBezTo>
                <a:cubicBezTo>
                  <a:pt x="14094" y="853616"/>
                  <a:pt x="10782" y="851499"/>
                  <a:pt x="10571" y="848330"/>
                </a:cubicBezTo>
                <a:cubicBezTo>
                  <a:pt x="6612" y="788924"/>
                  <a:pt x="18895" y="839735"/>
                  <a:pt x="10571" y="798118"/>
                </a:cubicBezTo>
                <a:cubicBezTo>
                  <a:pt x="10025" y="795386"/>
                  <a:pt x="9668" y="792364"/>
                  <a:pt x="7928" y="790189"/>
                </a:cubicBezTo>
                <a:cubicBezTo>
                  <a:pt x="5944" y="787709"/>
                  <a:pt x="2643" y="786666"/>
                  <a:pt x="0" y="784904"/>
                </a:cubicBezTo>
                <a:cubicBezTo>
                  <a:pt x="17406" y="773299"/>
                  <a:pt x="2584" y="781334"/>
                  <a:pt x="39641" y="776975"/>
                </a:cubicBezTo>
                <a:cubicBezTo>
                  <a:pt x="49502" y="775815"/>
                  <a:pt x="52367" y="774496"/>
                  <a:pt x="60784" y="771690"/>
                </a:cubicBezTo>
                <a:cubicBezTo>
                  <a:pt x="61665" y="768166"/>
                  <a:pt x="62382" y="764598"/>
                  <a:pt x="63426" y="761119"/>
                </a:cubicBezTo>
                <a:cubicBezTo>
                  <a:pt x="65027" y="755782"/>
                  <a:pt x="67361" y="750667"/>
                  <a:pt x="68712" y="745262"/>
                </a:cubicBezTo>
                <a:cubicBezTo>
                  <a:pt x="76975" y="712214"/>
                  <a:pt x="66415" y="753302"/>
                  <a:pt x="73997" y="726763"/>
                </a:cubicBezTo>
                <a:cubicBezTo>
                  <a:pt x="74995" y="723271"/>
                  <a:pt x="75759" y="719716"/>
                  <a:pt x="76640" y="716192"/>
                </a:cubicBezTo>
                <a:cubicBezTo>
                  <a:pt x="75711" y="706898"/>
                  <a:pt x="75369" y="683891"/>
                  <a:pt x="68712" y="673907"/>
                </a:cubicBezTo>
                <a:lnTo>
                  <a:pt x="63426" y="665979"/>
                </a:lnTo>
                <a:lnTo>
                  <a:pt x="58141" y="650122"/>
                </a:lnTo>
                <a:cubicBezTo>
                  <a:pt x="57260" y="647479"/>
                  <a:pt x="57043" y="644512"/>
                  <a:pt x="55498" y="642194"/>
                </a:cubicBezTo>
                <a:lnTo>
                  <a:pt x="50212" y="634266"/>
                </a:lnTo>
                <a:cubicBezTo>
                  <a:pt x="51104" y="622673"/>
                  <a:pt x="46765" y="598684"/>
                  <a:pt x="60784" y="589338"/>
                </a:cubicBezTo>
                <a:cubicBezTo>
                  <a:pt x="65419" y="586248"/>
                  <a:pt x="71355" y="585815"/>
                  <a:pt x="76640" y="584053"/>
                </a:cubicBezTo>
                <a:lnTo>
                  <a:pt x="84568" y="581410"/>
                </a:lnTo>
                <a:cubicBezTo>
                  <a:pt x="98663" y="582291"/>
                  <a:pt x="112860" y="582145"/>
                  <a:pt x="126853" y="584053"/>
                </a:cubicBezTo>
                <a:cubicBezTo>
                  <a:pt x="132373" y="584806"/>
                  <a:pt x="137424" y="587576"/>
                  <a:pt x="142710" y="589338"/>
                </a:cubicBezTo>
                <a:lnTo>
                  <a:pt x="150638" y="591981"/>
                </a:lnTo>
                <a:cubicBezTo>
                  <a:pt x="159692" y="598772"/>
                  <a:pt x="171135" y="611126"/>
                  <a:pt x="184994" y="597267"/>
                </a:cubicBezTo>
                <a:cubicBezTo>
                  <a:pt x="190635" y="591626"/>
                  <a:pt x="185114" y="581050"/>
                  <a:pt x="187637" y="573482"/>
                </a:cubicBezTo>
                <a:cubicBezTo>
                  <a:pt x="189646" y="567455"/>
                  <a:pt x="196199" y="563651"/>
                  <a:pt x="198208" y="557625"/>
                </a:cubicBezTo>
                <a:cubicBezTo>
                  <a:pt x="199086" y="554992"/>
                  <a:pt x="202464" y="542541"/>
                  <a:pt x="206136" y="541768"/>
                </a:cubicBezTo>
                <a:cubicBezTo>
                  <a:pt x="220816" y="538678"/>
                  <a:pt x="236087" y="540007"/>
                  <a:pt x="251063" y="539126"/>
                </a:cubicBezTo>
                <a:cubicBezTo>
                  <a:pt x="253706" y="537364"/>
                  <a:pt x="256958" y="536280"/>
                  <a:pt x="258992" y="533840"/>
                </a:cubicBezTo>
                <a:cubicBezTo>
                  <a:pt x="261514" y="530814"/>
                  <a:pt x="262725" y="526890"/>
                  <a:pt x="264277" y="523269"/>
                </a:cubicBezTo>
                <a:cubicBezTo>
                  <a:pt x="267547" y="515639"/>
                  <a:pt x="267654" y="510720"/>
                  <a:pt x="269563" y="502127"/>
                </a:cubicBezTo>
                <a:cubicBezTo>
                  <a:pt x="270351" y="498581"/>
                  <a:pt x="271555" y="495129"/>
                  <a:pt x="272205" y="491556"/>
                </a:cubicBezTo>
                <a:cubicBezTo>
                  <a:pt x="277062" y="464839"/>
                  <a:pt x="272064" y="481407"/>
                  <a:pt x="277491" y="465128"/>
                </a:cubicBezTo>
                <a:cubicBezTo>
                  <a:pt x="279693" y="449716"/>
                  <a:pt x="283958" y="429695"/>
                  <a:pt x="277491" y="414915"/>
                </a:cubicBezTo>
                <a:cubicBezTo>
                  <a:pt x="274788" y="408736"/>
                  <a:pt x="260876" y="403749"/>
                  <a:pt x="253706" y="401701"/>
                </a:cubicBezTo>
                <a:cubicBezTo>
                  <a:pt x="250214" y="400703"/>
                  <a:pt x="246659" y="399940"/>
                  <a:pt x="243135" y="399059"/>
                </a:cubicBezTo>
                <a:cubicBezTo>
                  <a:pt x="236676" y="395829"/>
                  <a:pt x="230237" y="393155"/>
                  <a:pt x="224636" y="388488"/>
                </a:cubicBezTo>
                <a:cubicBezTo>
                  <a:pt x="199798" y="367790"/>
                  <a:pt x="240919" y="396699"/>
                  <a:pt x="200851" y="369988"/>
                </a:cubicBezTo>
                <a:cubicBezTo>
                  <a:pt x="198208" y="368226"/>
                  <a:pt x="196003" y="365473"/>
                  <a:pt x="192922" y="364703"/>
                </a:cubicBezTo>
                <a:cubicBezTo>
                  <a:pt x="189535" y="363856"/>
                  <a:pt x="178214" y="361313"/>
                  <a:pt x="174423" y="359417"/>
                </a:cubicBezTo>
                <a:cubicBezTo>
                  <a:pt x="153942" y="349175"/>
                  <a:pt x="178486" y="358126"/>
                  <a:pt x="158566" y="351489"/>
                </a:cubicBezTo>
                <a:cubicBezTo>
                  <a:pt x="154953" y="349080"/>
                  <a:pt x="142113" y="340731"/>
                  <a:pt x="140067" y="338275"/>
                </a:cubicBezTo>
                <a:cubicBezTo>
                  <a:pt x="138283" y="336135"/>
                  <a:pt x="138305" y="332989"/>
                  <a:pt x="137424" y="330346"/>
                </a:cubicBezTo>
                <a:cubicBezTo>
                  <a:pt x="138305" y="315370"/>
                  <a:pt x="137842" y="300255"/>
                  <a:pt x="140067" y="285419"/>
                </a:cubicBezTo>
                <a:cubicBezTo>
                  <a:pt x="141388" y="276609"/>
                  <a:pt x="157685" y="270444"/>
                  <a:pt x="161209" y="266920"/>
                </a:cubicBezTo>
                <a:cubicBezTo>
                  <a:pt x="167055" y="261074"/>
                  <a:pt x="169706" y="257386"/>
                  <a:pt x="177066" y="253706"/>
                </a:cubicBezTo>
                <a:cubicBezTo>
                  <a:pt x="184205" y="250136"/>
                  <a:pt x="193542" y="250044"/>
                  <a:pt x="200851" y="248420"/>
                </a:cubicBezTo>
                <a:cubicBezTo>
                  <a:pt x="203570" y="247816"/>
                  <a:pt x="205998" y="245932"/>
                  <a:pt x="208779" y="245778"/>
                </a:cubicBezTo>
                <a:cubicBezTo>
                  <a:pt x="237818" y="244165"/>
                  <a:pt x="266920" y="244016"/>
                  <a:pt x="295990" y="243135"/>
                </a:cubicBezTo>
                <a:cubicBezTo>
                  <a:pt x="298633" y="241373"/>
                  <a:pt x="301935" y="240329"/>
                  <a:pt x="303919" y="237849"/>
                </a:cubicBezTo>
                <a:cubicBezTo>
                  <a:pt x="305659" y="235674"/>
                  <a:pt x="306562" y="232707"/>
                  <a:pt x="306562" y="229921"/>
                </a:cubicBezTo>
                <a:cubicBezTo>
                  <a:pt x="306562" y="216678"/>
                  <a:pt x="305792" y="203389"/>
                  <a:pt x="303919" y="190279"/>
                </a:cubicBezTo>
                <a:cubicBezTo>
                  <a:pt x="303131" y="184764"/>
                  <a:pt x="298633" y="174423"/>
                  <a:pt x="298633" y="174423"/>
                </a:cubicBezTo>
                <a:cubicBezTo>
                  <a:pt x="299514" y="162971"/>
                  <a:pt x="299851" y="151464"/>
                  <a:pt x="301276" y="140067"/>
                </a:cubicBezTo>
                <a:cubicBezTo>
                  <a:pt x="301622" y="137303"/>
                  <a:pt x="301949" y="134108"/>
                  <a:pt x="303919" y="132138"/>
                </a:cubicBezTo>
                <a:cubicBezTo>
                  <a:pt x="306705" y="129352"/>
                  <a:pt x="310832" y="128316"/>
                  <a:pt x="314490" y="126853"/>
                </a:cubicBezTo>
                <a:cubicBezTo>
                  <a:pt x="319663" y="124784"/>
                  <a:pt x="325061" y="123329"/>
                  <a:pt x="330347" y="121567"/>
                </a:cubicBezTo>
                <a:cubicBezTo>
                  <a:pt x="339109" y="118646"/>
                  <a:pt x="332990" y="115841"/>
                  <a:pt x="338275" y="108353"/>
                </a:cubicBezTo>
                <a:close/>
              </a:path>
            </a:pathLst>
          </a:custGeom>
          <a:solidFill>
            <a:srgbClr val="FF0000"/>
          </a:solidFill>
          <a:ln w="9525" cap="flat" cmpd="sng" algn="ctr">
            <a:solidFill>
              <a:schemeClr val="tx1"/>
            </a:solidFill>
            <a:prstDash val="solid"/>
            <a:round/>
            <a:headEnd type="none" w="med" len="med"/>
            <a:tailEnd type="none" w="med" len="med"/>
          </a:ln>
        </p:spPr>
        <p:txBody>
          <a:bodyPr/>
          <a:lstStyle/>
          <a:p>
            <a:endParaRPr lang="zh-CN" altLang="en-US"/>
          </a:p>
        </p:txBody>
      </p:sp>
      <p:sp>
        <p:nvSpPr>
          <p:cNvPr id="5" name="任意多边形 4"/>
          <p:cNvSpPr>
            <a:spLocks/>
          </p:cNvSpPr>
          <p:nvPr/>
        </p:nvSpPr>
        <p:spPr bwMode="auto">
          <a:xfrm>
            <a:off x="4254475" y="5502424"/>
            <a:ext cx="869950" cy="652462"/>
          </a:xfrm>
          <a:custGeom>
            <a:avLst/>
            <a:gdLst>
              <a:gd name="T0" fmla="*/ 203743 w 870962"/>
              <a:gd name="T1" fmla="*/ 276932 h 652826"/>
              <a:gd name="T2" fmla="*/ 219218 w 870962"/>
              <a:gd name="T3" fmla="*/ 229917 h 652826"/>
              <a:gd name="T4" fmla="*/ 257903 w 870962"/>
              <a:gd name="T5" fmla="*/ 175064 h 652826"/>
              <a:gd name="T6" fmla="*/ 260483 w 870962"/>
              <a:gd name="T7" fmla="*/ 122822 h 652826"/>
              <a:gd name="T8" fmla="*/ 281114 w 870962"/>
              <a:gd name="T9" fmla="*/ 86258 h 652826"/>
              <a:gd name="T10" fmla="*/ 291430 w 870962"/>
              <a:gd name="T11" fmla="*/ 57530 h 652826"/>
              <a:gd name="T12" fmla="*/ 330117 w 870962"/>
              <a:gd name="T13" fmla="*/ 41853 h 652826"/>
              <a:gd name="T14" fmla="*/ 389432 w 870962"/>
              <a:gd name="T15" fmla="*/ 70582 h 652826"/>
              <a:gd name="T16" fmla="*/ 366219 w 870962"/>
              <a:gd name="T17" fmla="*/ 10506 h 652826"/>
              <a:gd name="T18" fmla="*/ 539017 w 870962"/>
              <a:gd name="T19" fmla="*/ 2676 h 652826"/>
              <a:gd name="T20" fmla="*/ 562228 w 870962"/>
              <a:gd name="T21" fmla="*/ 20951 h 652826"/>
              <a:gd name="T22" fmla="*/ 536439 w 870962"/>
              <a:gd name="T23" fmla="*/ 49685 h 652826"/>
              <a:gd name="T24" fmla="*/ 539017 w 870962"/>
              <a:gd name="T25" fmla="*/ 88865 h 652826"/>
              <a:gd name="T26" fmla="*/ 618967 w 870962"/>
              <a:gd name="T27" fmla="*/ 67975 h 652826"/>
              <a:gd name="T28" fmla="*/ 673126 w 870962"/>
              <a:gd name="T29" fmla="*/ 83643 h 652826"/>
              <a:gd name="T30" fmla="*/ 724706 w 870962"/>
              <a:gd name="T31" fmla="*/ 67975 h 652826"/>
              <a:gd name="T32" fmla="*/ 771131 w 870962"/>
              <a:gd name="T33" fmla="*/ 78420 h 652826"/>
              <a:gd name="T34" fmla="*/ 812396 w 870962"/>
              <a:gd name="T35" fmla="*/ 114988 h 652826"/>
              <a:gd name="T36" fmla="*/ 840765 w 870962"/>
              <a:gd name="T37" fmla="*/ 148944 h 652826"/>
              <a:gd name="T38" fmla="*/ 796921 w 870962"/>
              <a:gd name="T39" fmla="*/ 198572 h 652826"/>
              <a:gd name="T40" fmla="*/ 781448 w 870962"/>
              <a:gd name="T41" fmla="*/ 219467 h 652826"/>
              <a:gd name="T42" fmla="*/ 755657 w 870962"/>
              <a:gd name="T43" fmla="*/ 274321 h 652826"/>
              <a:gd name="T44" fmla="*/ 704075 w 870962"/>
              <a:gd name="T45" fmla="*/ 292603 h 652826"/>
              <a:gd name="T46" fmla="*/ 670548 w 870962"/>
              <a:gd name="T47" fmla="*/ 303053 h 652826"/>
              <a:gd name="T48" fmla="*/ 644757 w 870962"/>
              <a:gd name="T49" fmla="*/ 316112 h 652826"/>
              <a:gd name="T50" fmla="*/ 551912 w 870962"/>
              <a:gd name="T51" fmla="*/ 323948 h 652826"/>
              <a:gd name="T52" fmla="*/ 502911 w 870962"/>
              <a:gd name="T53" fmla="*/ 363126 h 652826"/>
              <a:gd name="T54" fmla="*/ 459066 w 870962"/>
              <a:gd name="T55" fmla="*/ 337009 h 652826"/>
              <a:gd name="T56" fmla="*/ 425540 w 870962"/>
              <a:gd name="T57" fmla="*/ 373575 h 652826"/>
              <a:gd name="T58" fmla="*/ 404907 w 870962"/>
              <a:gd name="T59" fmla="*/ 404921 h 652826"/>
              <a:gd name="T60" fmla="*/ 379116 w 870962"/>
              <a:gd name="T61" fmla="*/ 417980 h 652826"/>
              <a:gd name="T62" fmla="*/ 353329 w 870962"/>
              <a:gd name="T63" fmla="*/ 433652 h 652826"/>
              <a:gd name="T64" fmla="*/ 301747 w 870962"/>
              <a:gd name="T65" fmla="*/ 454549 h 652826"/>
              <a:gd name="T66" fmla="*/ 211480 w 870962"/>
              <a:gd name="T67" fmla="*/ 472832 h 652826"/>
              <a:gd name="T68" fmla="*/ 165058 w 870962"/>
              <a:gd name="T69" fmla="*/ 488504 h 652826"/>
              <a:gd name="T70" fmla="*/ 98003 w 870962"/>
              <a:gd name="T71" fmla="*/ 512012 h 652826"/>
              <a:gd name="T72" fmla="*/ 74791 w 870962"/>
              <a:gd name="T73" fmla="*/ 553806 h 652826"/>
              <a:gd name="T74" fmla="*/ 56740 w 870962"/>
              <a:gd name="T75" fmla="*/ 577313 h 652826"/>
              <a:gd name="T76" fmla="*/ 79950 w 870962"/>
              <a:gd name="T77" fmla="*/ 592985 h 652826"/>
              <a:gd name="T78" fmla="*/ 95424 w 870962"/>
              <a:gd name="T79" fmla="*/ 645224 h 652826"/>
              <a:gd name="T80" fmla="*/ 28369 w 870962"/>
              <a:gd name="T81" fmla="*/ 619104 h 652826"/>
              <a:gd name="T82" fmla="*/ 0 w 870962"/>
              <a:gd name="T83" fmla="*/ 572088 h 652826"/>
              <a:gd name="T84" fmla="*/ 10319 w 870962"/>
              <a:gd name="T85" fmla="*/ 504177 h 652826"/>
              <a:gd name="T86" fmla="*/ 33527 w 870962"/>
              <a:gd name="T87" fmla="*/ 472832 h 652826"/>
              <a:gd name="T88" fmla="*/ 69633 w 870962"/>
              <a:gd name="T89" fmla="*/ 436263 h 652826"/>
              <a:gd name="T90" fmla="*/ 103160 w 870962"/>
              <a:gd name="T91" fmla="*/ 410145 h 652826"/>
              <a:gd name="T92" fmla="*/ 136689 w 870962"/>
              <a:gd name="T93" fmla="*/ 357904 h 652826"/>
              <a:gd name="T94" fmla="*/ 175374 w 870962"/>
              <a:gd name="T95" fmla="*/ 318723 h 6528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70962"/>
              <a:gd name="T145" fmla="*/ 0 h 652826"/>
              <a:gd name="T146" fmla="*/ 870962 w 870962"/>
              <a:gd name="T147" fmla="*/ 652826 h 6528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70962" h="652826">
                <a:moveTo>
                  <a:pt x="190279" y="309265"/>
                </a:moveTo>
                <a:cubicBezTo>
                  <a:pt x="192481" y="304420"/>
                  <a:pt x="190746" y="298305"/>
                  <a:pt x="192922" y="293409"/>
                </a:cubicBezTo>
                <a:cubicBezTo>
                  <a:pt x="195649" y="287274"/>
                  <a:pt x="204069" y="284120"/>
                  <a:pt x="208779" y="280195"/>
                </a:cubicBezTo>
                <a:cubicBezTo>
                  <a:pt x="211650" y="277803"/>
                  <a:pt x="214064" y="274910"/>
                  <a:pt x="216707" y="272267"/>
                </a:cubicBezTo>
                <a:cubicBezTo>
                  <a:pt x="222377" y="255258"/>
                  <a:pt x="217014" y="273075"/>
                  <a:pt x="221993" y="243196"/>
                </a:cubicBezTo>
                <a:cubicBezTo>
                  <a:pt x="222590" y="239613"/>
                  <a:pt x="223637" y="236117"/>
                  <a:pt x="224635" y="232625"/>
                </a:cubicBezTo>
                <a:cubicBezTo>
                  <a:pt x="227293" y="223321"/>
                  <a:pt x="230280" y="216409"/>
                  <a:pt x="237849" y="208840"/>
                </a:cubicBezTo>
                <a:cubicBezTo>
                  <a:pt x="243135" y="203554"/>
                  <a:pt x="249559" y="199203"/>
                  <a:pt x="253706" y="192983"/>
                </a:cubicBezTo>
                <a:lnTo>
                  <a:pt x="264277" y="177127"/>
                </a:lnTo>
                <a:cubicBezTo>
                  <a:pt x="265158" y="174484"/>
                  <a:pt x="265823" y="171759"/>
                  <a:pt x="266920" y="169198"/>
                </a:cubicBezTo>
                <a:cubicBezTo>
                  <a:pt x="268472" y="165577"/>
                  <a:pt x="271924" y="162556"/>
                  <a:pt x="272205" y="158627"/>
                </a:cubicBezTo>
                <a:cubicBezTo>
                  <a:pt x="273408" y="141791"/>
                  <a:pt x="271066" y="136708"/>
                  <a:pt x="266920" y="124271"/>
                </a:cubicBezTo>
                <a:cubicBezTo>
                  <a:pt x="267801" y="118105"/>
                  <a:pt x="266777" y="111343"/>
                  <a:pt x="269563" y="105772"/>
                </a:cubicBezTo>
                <a:cubicBezTo>
                  <a:pt x="270809" y="103280"/>
                  <a:pt x="275521" y="105099"/>
                  <a:pt x="277491" y="103129"/>
                </a:cubicBezTo>
                <a:cubicBezTo>
                  <a:pt x="281983" y="98637"/>
                  <a:pt x="286053" y="93298"/>
                  <a:pt x="288062" y="87272"/>
                </a:cubicBezTo>
                <a:cubicBezTo>
                  <a:pt x="288943" y="84629"/>
                  <a:pt x="290029" y="82046"/>
                  <a:pt x="290705" y="79344"/>
                </a:cubicBezTo>
                <a:cubicBezTo>
                  <a:pt x="291794" y="74986"/>
                  <a:pt x="291770" y="70336"/>
                  <a:pt x="293347" y="66130"/>
                </a:cubicBezTo>
                <a:cubicBezTo>
                  <a:pt x="294462" y="63156"/>
                  <a:pt x="296871" y="60845"/>
                  <a:pt x="298633" y="58202"/>
                </a:cubicBezTo>
                <a:cubicBezTo>
                  <a:pt x="299884" y="54450"/>
                  <a:pt x="302463" y="44394"/>
                  <a:pt x="306561" y="42345"/>
                </a:cubicBezTo>
                <a:cubicBezTo>
                  <a:pt x="311354" y="39949"/>
                  <a:pt x="317132" y="40583"/>
                  <a:pt x="322418" y="39702"/>
                </a:cubicBezTo>
                <a:cubicBezTo>
                  <a:pt x="327704" y="40583"/>
                  <a:pt x="333300" y="40355"/>
                  <a:pt x="338275" y="42345"/>
                </a:cubicBezTo>
                <a:cubicBezTo>
                  <a:pt x="358366" y="50381"/>
                  <a:pt x="342841" y="47083"/>
                  <a:pt x="351489" y="58202"/>
                </a:cubicBezTo>
                <a:cubicBezTo>
                  <a:pt x="361236" y="70734"/>
                  <a:pt x="364677" y="72279"/>
                  <a:pt x="375274" y="79344"/>
                </a:cubicBezTo>
                <a:cubicBezTo>
                  <a:pt x="375777" y="79260"/>
                  <a:pt x="397629" y="77847"/>
                  <a:pt x="399058" y="71416"/>
                </a:cubicBezTo>
                <a:cubicBezTo>
                  <a:pt x="400409" y="65335"/>
                  <a:pt x="397530" y="59045"/>
                  <a:pt x="396416" y="52916"/>
                </a:cubicBezTo>
                <a:cubicBezTo>
                  <a:pt x="395618" y="48525"/>
                  <a:pt x="390019" y="28020"/>
                  <a:pt x="388487" y="26488"/>
                </a:cubicBezTo>
                <a:cubicBezTo>
                  <a:pt x="378313" y="16314"/>
                  <a:pt x="382632" y="21670"/>
                  <a:pt x="375274" y="10632"/>
                </a:cubicBezTo>
                <a:lnTo>
                  <a:pt x="496841" y="7989"/>
                </a:lnTo>
                <a:cubicBezTo>
                  <a:pt x="500470" y="7844"/>
                  <a:pt x="503796" y="5690"/>
                  <a:pt x="507412" y="5346"/>
                </a:cubicBezTo>
                <a:cubicBezTo>
                  <a:pt x="522346" y="3924"/>
                  <a:pt x="537363" y="3585"/>
                  <a:pt x="552339" y="2704"/>
                </a:cubicBezTo>
                <a:cubicBezTo>
                  <a:pt x="554982" y="1823"/>
                  <a:pt x="557520" y="-397"/>
                  <a:pt x="560268" y="61"/>
                </a:cubicBezTo>
                <a:cubicBezTo>
                  <a:pt x="566875" y="1162"/>
                  <a:pt x="570399" y="8650"/>
                  <a:pt x="573482" y="13275"/>
                </a:cubicBezTo>
                <a:cubicBezTo>
                  <a:pt x="574363" y="15918"/>
                  <a:pt x="576124" y="18417"/>
                  <a:pt x="576124" y="21203"/>
                </a:cubicBezTo>
                <a:cubicBezTo>
                  <a:pt x="576124" y="24835"/>
                  <a:pt x="574913" y="28436"/>
                  <a:pt x="573482" y="31774"/>
                </a:cubicBezTo>
                <a:cubicBezTo>
                  <a:pt x="572231" y="34693"/>
                  <a:pt x="570442" y="37456"/>
                  <a:pt x="568196" y="39702"/>
                </a:cubicBezTo>
                <a:cubicBezTo>
                  <a:pt x="563342" y="44556"/>
                  <a:pt x="555230" y="46815"/>
                  <a:pt x="549697" y="50273"/>
                </a:cubicBezTo>
                <a:cubicBezTo>
                  <a:pt x="545962" y="52608"/>
                  <a:pt x="542650" y="55559"/>
                  <a:pt x="539126" y="58202"/>
                </a:cubicBezTo>
                <a:cubicBezTo>
                  <a:pt x="537683" y="62530"/>
                  <a:pt x="529234" y="78416"/>
                  <a:pt x="536483" y="84630"/>
                </a:cubicBezTo>
                <a:cubicBezTo>
                  <a:pt x="540713" y="88256"/>
                  <a:pt x="552339" y="89915"/>
                  <a:pt x="552339" y="89915"/>
                </a:cubicBezTo>
                <a:cubicBezTo>
                  <a:pt x="563617" y="88035"/>
                  <a:pt x="573587" y="87220"/>
                  <a:pt x="584053" y="81987"/>
                </a:cubicBezTo>
                <a:cubicBezTo>
                  <a:pt x="589782" y="79122"/>
                  <a:pt x="596072" y="75354"/>
                  <a:pt x="602552" y="74058"/>
                </a:cubicBezTo>
                <a:cubicBezTo>
                  <a:pt x="613061" y="71956"/>
                  <a:pt x="634265" y="68773"/>
                  <a:pt x="634265" y="68773"/>
                </a:cubicBezTo>
                <a:cubicBezTo>
                  <a:pt x="648360" y="69654"/>
                  <a:pt x="662764" y="68352"/>
                  <a:pt x="676550" y="71416"/>
                </a:cubicBezTo>
                <a:cubicBezTo>
                  <a:pt x="679650" y="72105"/>
                  <a:pt x="679589" y="77098"/>
                  <a:pt x="681835" y="79344"/>
                </a:cubicBezTo>
                <a:cubicBezTo>
                  <a:pt x="684081" y="81590"/>
                  <a:pt x="687121" y="82868"/>
                  <a:pt x="689764" y="84630"/>
                </a:cubicBezTo>
                <a:cubicBezTo>
                  <a:pt x="700335" y="83749"/>
                  <a:pt x="710962" y="83389"/>
                  <a:pt x="721477" y="81987"/>
                </a:cubicBezTo>
                <a:cubicBezTo>
                  <a:pt x="735425" y="80127"/>
                  <a:pt x="724431" y="79623"/>
                  <a:pt x="734691" y="71416"/>
                </a:cubicBezTo>
                <a:cubicBezTo>
                  <a:pt x="736866" y="69676"/>
                  <a:pt x="740128" y="70019"/>
                  <a:pt x="742619" y="68773"/>
                </a:cubicBezTo>
                <a:cubicBezTo>
                  <a:pt x="745460" y="67352"/>
                  <a:pt x="747904" y="65249"/>
                  <a:pt x="750547" y="63487"/>
                </a:cubicBezTo>
                <a:cubicBezTo>
                  <a:pt x="758475" y="64368"/>
                  <a:pt x="766593" y="64195"/>
                  <a:pt x="774332" y="66130"/>
                </a:cubicBezTo>
                <a:cubicBezTo>
                  <a:pt x="778544" y="67183"/>
                  <a:pt x="788046" y="76589"/>
                  <a:pt x="790189" y="79344"/>
                </a:cubicBezTo>
                <a:cubicBezTo>
                  <a:pt x="794089" y="84358"/>
                  <a:pt x="795474" y="91677"/>
                  <a:pt x="800760" y="95201"/>
                </a:cubicBezTo>
                <a:lnTo>
                  <a:pt x="824545" y="111057"/>
                </a:lnTo>
                <a:lnTo>
                  <a:pt x="832474" y="116343"/>
                </a:lnTo>
                <a:lnTo>
                  <a:pt x="840402" y="121628"/>
                </a:lnTo>
                <a:cubicBezTo>
                  <a:pt x="852735" y="140128"/>
                  <a:pt x="845688" y="133961"/>
                  <a:pt x="858901" y="142771"/>
                </a:cubicBezTo>
                <a:cubicBezTo>
                  <a:pt x="859782" y="145414"/>
                  <a:pt x="860298" y="148208"/>
                  <a:pt x="861544" y="150699"/>
                </a:cubicBezTo>
                <a:cubicBezTo>
                  <a:pt x="866833" y="161275"/>
                  <a:pt x="878289" y="165490"/>
                  <a:pt x="864187" y="182412"/>
                </a:cubicBezTo>
                <a:cubicBezTo>
                  <a:pt x="859529" y="188002"/>
                  <a:pt x="833122" y="191554"/>
                  <a:pt x="824545" y="192983"/>
                </a:cubicBezTo>
                <a:cubicBezTo>
                  <a:pt x="821902" y="195626"/>
                  <a:pt x="819010" y="198041"/>
                  <a:pt x="816617" y="200912"/>
                </a:cubicBezTo>
                <a:cubicBezTo>
                  <a:pt x="814584" y="203352"/>
                  <a:pt x="813577" y="206594"/>
                  <a:pt x="811331" y="208840"/>
                </a:cubicBezTo>
                <a:cubicBezTo>
                  <a:pt x="809085" y="211086"/>
                  <a:pt x="806046" y="212363"/>
                  <a:pt x="803403" y="214125"/>
                </a:cubicBezTo>
                <a:cubicBezTo>
                  <a:pt x="802522" y="216768"/>
                  <a:pt x="800760" y="219268"/>
                  <a:pt x="800760" y="222054"/>
                </a:cubicBezTo>
                <a:cubicBezTo>
                  <a:pt x="800760" y="228551"/>
                  <a:pt x="806707" y="252180"/>
                  <a:pt x="800760" y="261695"/>
                </a:cubicBezTo>
                <a:cubicBezTo>
                  <a:pt x="794951" y="270990"/>
                  <a:pt x="789947" y="268424"/>
                  <a:pt x="782261" y="272267"/>
                </a:cubicBezTo>
                <a:cubicBezTo>
                  <a:pt x="779420" y="273687"/>
                  <a:pt x="777235" y="276262"/>
                  <a:pt x="774332" y="277552"/>
                </a:cubicBezTo>
                <a:cubicBezTo>
                  <a:pt x="769241" y="279815"/>
                  <a:pt x="763761" y="281076"/>
                  <a:pt x="758476" y="282838"/>
                </a:cubicBezTo>
                <a:lnTo>
                  <a:pt x="750547" y="285480"/>
                </a:lnTo>
                <a:cubicBezTo>
                  <a:pt x="733925" y="296562"/>
                  <a:pt x="751760" y="285955"/>
                  <a:pt x="721477" y="296051"/>
                </a:cubicBezTo>
                <a:cubicBezTo>
                  <a:pt x="718834" y="296932"/>
                  <a:pt x="716109" y="297597"/>
                  <a:pt x="713549" y="298694"/>
                </a:cubicBezTo>
                <a:cubicBezTo>
                  <a:pt x="709928" y="300246"/>
                  <a:pt x="706751" y="302848"/>
                  <a:pt x="702978" y="303980"/>
                </a:cubicBezTo>
                <a:cubicBezTo>
                  <a:pt x="697845" y="305520"/>
                  <a:pt x="692407" y="305742"/>
                  <a:pt x="687121" y="306623"/>
                </a:cubicBezTo>
                <a:cubicBezTo>
                  <a:pt x="683597" y="308385"/>
                  <a:pt x="680171" y="310356"/>
                  <a:pt x="676550" y="311908"/>
                </a:cubicBezTo>
                <a:cubicBezTo>
                  <a:pt x="673989" y="313005"/>
                  <a:pt x="671113" y="313305"/>
                  <a:pt x="668621" y="314551"/>
                </a:cubicBezTo>
                <a:cubicBezTo>
                  <a:pt x="665780" y="315971"/>
                  <a:pt x="663612" y="318585"/>
                  <a:pt x="660693" y="319836"/>
                </a:cubicBezTo>
                <a:cubicBezTo>
                  <a:pt x="657355" y="321267"/>
                  <a:pt x="653614" y="321481"/>
                  <a:pt x="650122" y="322479"/>
                </a:cubicBezTo>
                <a:cubicBezTo>
                  <a:pt x="623583" y="330062"/>
                  <a:pt x="664670" y="319502"/>
                  <a:pt x="631623" y="327765"/>
                </a:cubicBezTo>
                <a:cubicBezTo>
                  <a:pt x="597804" y="325163"/>
                  <a:pt x="598449" y="323378"/>
                  <a:pt x="565553" y="327765"/>
                </a:cubicBezTo>
                <a:cubicBezTo>
                  <a:pt x="560253" y="328472"/>
                  <a:pt x="551115" y="333663"/>
                  <a:pt x="547054" y="335693"/>
                </a:cubicBezTo>
                <a:cubicBezTo>
                  <a:pt x="531572" y="358916"/>
                  <a:pt x="537115" y="345229"/>
                  <a:pt x="533840" y="377977"/>
                </a:cubicBezTo>
                <a:cubicBezTo>
                  <a:pt x="525881" y="372672"/>
                  <a:pt x="524725" y="371427"/>
                  <a:pt x="515341" y="367406"/>
                </a:cubicBezTo>
                <a:cubicBezTo>
                  <a:pt x="512780" y="366309"/>
                  <a:pt x="510055" y="365645"/>
                  <a:pt x="507412" y="364764"/>
                </a:cubicBezTo>
                <a:cubicBezTo>
                  <a:pt x="501246" y="355513"/>
                  <a:pt x="499485" y="350669"/>
                  <a:pt x="486270" y="346264"/>
                </a:cubicBezTo>
                <a:lnTo>
                  <a:pt x="470413" y="340979"/>
                </a:lnTo>
                <a:cubicBezTo>
                  <a:pt x="464315" y="342198"/>
                  <a:pt x="453703" y="342576"/>
                  <a:pt x="449271" y="348907"/>
                </a:cubicBezTo>
                <a:cubicBezTo>
                  <a:pt x="444753" y="355362"/>
                  <a:pt x="441192" y="362574"/>
                  <a:pt x="438700" y="370049"/>
                </a:cubicBezTo>
                <a:cubicBezTo>
                  <a:pt x="437819" y="372692"/>
                  <a:pt x="437602" y="375659"/>
                  <a:pt x="436057" y="377977"/>
                </a:cubicBezTo>
                <a:cubicBezTo>
                  <a:pt x="433984" y="381087"/>
                  <a:pt x="430522" y="383035"/>
                  <a:pt x="428129" y="385906"/>
                </a:cubicBezTo>
                <a:cubicBezTo>
                  <a:pt x="426096" y="388346"/>
                  <a:pt x="424605" y="391191"/>
                  <a:pt x="422843" y="393834"/>
                </a:cubicBezTo>
                <a:cubicBezTo>
                  <a:pt x="421102" y="399058"/>
                  <a:pt x="419573" y="405964"/>
                  <a:pt x="414915" y="409691"/>
                </a:cubicBezTo>
                <a:cubicBezTo>
                  <a:pt x="412740" y="411431"/>
                  <a:pt x="409479" y="411088"/>
                  <a:pt x="406987" y="412334"/>
                </a:cubicBezTo>
                <a:cubicBezTo>
                  <a:pt x="404146" y="413754"/>
                  <a:pt x="401816" y="416043"/>
                  <a:pt x="399058" y="417619"/>
                </a:cubicBezTo>
                <a:cubicBezTo>
                  <a:pt x="395637" y="419574"/>
                  <a:pt x="391908" y="420950"/>
                  <a:pt x="388487" y="422905"/>
                </a:cubicBezTo>
                <a:cubicBezTo>
                  <a:pt x="385729" y="424481"/>
                  <a:pt x="382999" y="426157"/>
                  <a:pt x="380559" y="428190"/>
                </a:cubicBezTo>
                <a:cubicBezTo>
                  <a:pt x="377688" y="430583"/>
                  <a:pt x="375876" y="434265"/>
                  <a:pt x="372631" y="436119"/>
                </a:cubicBezTo>
                <a:cubicBezTo>
                  <a:pt x="369478" y="437921"/>
                  <a:pt x="365584" y="437880"/>
                  <a:pt x="362060" y="438761"/>
                </a:cubicBezTo>
                <a:cubicBezTo>
                  <a:pt x="359417" y="440523"/>
                  <a:pt x="357034" y="442757"/>
                  <a:pt x="354131" y="444047"/>
                </a:cubicBezTo>
                <a:cubicBezTo>
                  <a:pt x="343160" y="448923"/>
                  <a:pt x="336364" y="449714"/>
                  <a:pt x="325061" y="451975"/>
                </a:cubicBezTo>
                <a:cubicBezTo>
                  <a:pt x="309826" y="462131"/>
                  <a:pt x="324520" y="453340"/>
                  <a:pt x="309204" y="459904"/>
                </a:cubicBezTo>
                <a:cubicBezTo>
                  <a:pt x="305583" y="461456"/>
                  <a:pt x="302254" y="463637"/>
                  <a:pt x="298633" y="465189"/>
                </a:cubicBezTo>
                <a:cubicBezTo>
                  <a:pt x="293323" y="467465"/>
                  <a:pt x="285501" y="469133"/>
                  <a:pt x="280134" y="470475"/>
                </a:cubicBezTo>
                <a:cubicBezTo>
                  <a:pt x="256239" y="486402"/>
                  <a:pt x="278617" y="473450"/>
                  <a:pt x="216707" y="478403"/>
                </a:cubicBezTo>
                <a:cubicBezTo>
                  <a:pt x="212345" y="478752"/>
                  <a:pt x="202748" y="482175"/>
                  <a:pt x="198208" y="483688"/>
                </a:cubicBezTo>
                <a:cubicBezTo>
                  <a:pt x="195565" y="485450"/>
                  <a:pt x="193120" y="487553"/>
                  <a:pt x="190279" y="488974"/>
                </a:cubicBezTo>
                <a:cubicBezTo>
                  <a:pt x="184861" y="491683"/>
                  <a:pt x="174164" y="493255"/>
                  <a:pt x="169137" y="494260"/>
                </a:cubicBezTo>
                <a:cubicBezTo>
                  <a:pt x="163887" y="497760"/>
                  <a:pt x="153639" y="506601"/>
                  <a:pt x="145352" y="507473"/>
                </a:cubicBezTo>
                <a:cubicBezTo>
                  <a:pt x="131307" y="508951"/>
                  <a:pt x="117163" y="509235"/>
                  <a:pt x="103068" y="510116"/>
                </a:cubicBezTo>
                <a:cubicBezTo>
                  <a:pt x="102187" y="512759"/>
                  <a:pt x="101671" y="515553"/>
                  <a:pt x="100425" y="518045"/>
                </a:cubicBezTo>
                <a:cubicBezTo>
                  <a:pt x="90887" y="537121"/>
                  <a:pt x="99123" y="513371"/>
                  <a:pt x="89854" y="536544"/>
                </a:cubicBezTo>
                <a:cubicBezTo>
                  <a:pt x="87785" y="541717"/>
                  <a:pt x="88508" y="548461"/>
                  <a:pt x="84568" y="552401"/>
                </a:cubicBezTo>
                <a:cubicBezTo>
                  <a:pt x="81925" y="555044"/>
                  <a:pt x="79033" y="557458"/>
                  <a:pt x="76640" y="560329"/>
                </a:cubicBezTo>
                <a:cubicBezTo>
                  <a:pt x="74607" y="562769"/>
                  <a:pt x="73600" y="566011"/>
                  <a:pt x="71354" y="568257"/>
                </a:cubicBezTo>
                <a:cubicBezTo>
                  <a:pt x="69108" y="570503"/>
                  <a:pt x="66069" y="571781"/>
                  <a:pt x="63426" y="573543"/>
                </a:cubicBezTo>
                <a:cubicBezTo>
                  <a:pt x="61664" y="577067"/>
                  <a:pt x="57493" y="580228"/>
                  <a:pt x="58141" y="584114"/>
                </a:cubicBezTo>
                <a:cubicBezTo>
                  <a:pt x="58663" y="587247"/>
                  <a:pt x="63823" y="587153"/>
                  <a:pt x="66069" y="589399"/>
                </a:cubicBezTo>
                <a:cubicBezTo>
                  <a:pt x="68315" y="591645"/>
                  <a:pt x="68711" y="595566"/>
                  <a:pt x="71354" y="597328"/>
                </a:cubicBezTo>
                <a:cubicBezTo>
                  <a:pt x="74376" y="599343"/>
                  <a:pt x="78480" y="598822"/>
                  <a:pt x="81926" y="599971"/>
                </a:cubicBezTo>
                <a:cubicBezTo>
                  <a:pt x="86426" y="601471"/>
                  <a:pt x="90735" y="603494"/>
                  <a:pt x="95139" y="605256"/>
                </a:cubicBezTo>
                <a:cubicBezTo>
                  <a:pt x="97812" y="609265"/>
                  <a:pt x="103068" y="615641"/>
                  <a:pt x="103068" y="621113"/>
                </a:cubicBezTo>
                <a:cubicBezTo>
                  <a:pt x="103068" y="638816"/>
                  <a:pt x="101917" y="640421"/>
                  <a:pt x="97782" y="652826"/>
                </a:cubicBezTo>
                <a:cubicBezTo>
                  <a:pt x="80164" y="651945"/>
                  <a:pt x="62306" y="653205"/>
                  <a:pt x="44927" y="650183"/>
                </a:cubicBezTo>
                <a:cubicBezTo>
                  <a:pt x="41245" y="649543"/>
                  <a:pt x="39391" y="645126"/>
                  <a:pt x="36998" y="642255"/>
                </a:cubicBezTo>
                <a:cubicBezTo>
                  <a:pt x="27532" y="630896"/>
                  <a:pt x="35029" y="638316"/>
                  <a:pt x="29070" y="626398"/>
                </a:cubicBezTo>
                <a:cubicBezTo>
                  <a:pt x="25391" y="619041"/>
                  <a:pt x="21699" y="616385"/>
                  <a:pt x="15856" y="610542"/>
                </a:cubicBezTo>
                <a:cubicBezTo>
                  <a:pt x="9213" y="590614"/>
                  <a:pt x="18173" y="615175"/>
                  <a:pt x="7928" y="594685"/>
                </a:cubicBezTo>
                <a:cubicBezTo>
                  <a:pt x="-3016" y="572797"/>
                  <a:pt x="15150" y="601557"/>
                  <a:pt x="0" y="578828"/>
                </a:cubicBezTo>
                <a:cubicBezTo>
                  <a:pt x="881" y="564733"/>
                  <a:pt x="645" y="550524"/>
                  <a:pt x="2642" y="536544"/>
                </a:cubicBezTo>
                <a:cubicBezTo>
                  <a:pt x="3313" y="531848"/>
                  <a:pt x="6565" y="527874"/>
                  <a:pt x="7928" y="523330"/>
                </a:cubicBezTo>
                <a:cubicBezTo>
                  <a:pt x="9219" y="519028"/>
                  <a:pt x="8712" y="514205"/>
                  <a:pt x="10571" y="510116"/>
                </a:cubicBezTo>
                <a:cubicBezTo>
                  <a:pt x="13200" y="504333"/>
                  <a:pt x="17619" y="499545"/>
                  <a:pt x="21142" y="494260"/>
                </a:cubicBezTo>
                <a:cubicBezTo>
                  <a:pt x="22904" y="491617"/>
                  <a:pt x="24181" y="488577"/>
                  <a:pt x="26427" y="486331"/>
                </a:cubicBezTo>
                <a:cubicBezTo>
                  <a:pt x="29070" y="483688"/>
                  <a:pt x="31963" y="481274"/>
                  <a:pt x="34356" y="478403"/>
                </a:cubicBezTo>
                <a:cubicBezTo>
                  <a:pt x="43805" y="467065"/>
                  <a:pt x="34935" y="473074"/>
                  <a:pt x="47569" y="462546"/>
                </a:cubicBezTo>
                <a:cubicBezTo>
                  <a:pt x="50009" y="460513"/>
                  <a:pt x="53124" y="459371"/>
                  <a:pt x="55498" y="457261"/>
                </a:cubicBezTo>
                <a:cubicBezTo>
                  <a:pt x="61085" y="452295"/>
                  <a:pt x="65374" y="445889"/>
                  <a:pt x="71354" y="441404"/>
                </a:cubicBezTo>
                <a:cubicBezTo>
                  <a:pt x="74878" y="438761"/>
                  <a:pt x="78342" y="436036"/>
                  <a:pt x="81926" y="433476"/>
                </a:cubicBezTo>
                <a:cubicBezTo>
                  <a:pt x="84511" y="431630"/>
                  <a:pt x="87414" y="430223"/>
                  <a:pt x="89854" y="428190"/>
                </a:cubicBezTo>
                <a:cubicBezTo>
                  <a:pt x="110202" y="411233"/>
                  <a:pt x="86026" y="428100"/>
                  <a:pt x="105710" y="414976"/>
                </a:cubicBezTo>
                <a:cubicBezTo>
                  <a:pt x="129343" y="367715"/>
                  <a:pt x="105308" y="410209"/>
                  <a:pt x="124210" y="385906"/>
                </a:cubicBezTo>
                <a:cubicBezTo>
                  <a:pt x="128110" y="380892"/>
                  <a:pt x="131257" y="375335"/>
                  <a:pt x="134781" y="370049"/>
                </a:cubicBezTo>
                <a:cubicBezTo>
                  <a:pt x="136543" y="367406"/>
                  <a:pt x="137821" y="364367"/>
                  <a:pt x="140067" y="362121"/>
                </a:cubicBezTo>
                <a:lnTo>
                  <a:pt x="163852" y="338336"/>
                </a:lnTo>
                <a:lnTo>
                  <a:pt x="171780" y="330408"/>
                </a:lnTo>
                <a:cubicBezTo>
                  <a:pt x="174423" y="327765"/>
                  <a:pt x="176598" y="324552"/>
                  <a:pt x="179708" y="322479"/>
                </a:cubicBezTo>
                <a:cubicBezTo>
                  <a:pt x="188674" y="316503"/>
                  <a:pt x="188077" y="314110"/>
                  <a:pt x="190279" y="309265"/>
                </a:cubicBezTo>
                <a:close/>
              </a:path>
            </a:pathLst>
          </a:custGeom>
          <a:solidFill>
            <a:srgbClr val="FF0000"/>
          </a:solidFill>
          <a:ln w="9525" cap="flat" cmpd="sng" algn="ctr">
            <a:solidFill>
              <a:schemeClr val="tx1"/>
            </a:solidFill>
            <a:prstDash val="solid"/>
            <a:round/>
            <a:headEnd type="none" w="med" len="med"/>
            <a:tailEnd type="none" w="med" len="med"/>
          </a:ln>
        </p:spPr>
        <p:txBody>
          <a:bodyPr/>
          <a:lstStyle/>
          <a:p>
            <a:endParaRPr lang="zh-CN" altLang="en-US"/>
          </a:p>
        </p:txBody>
      </p:sp>
      <p:sp>
        <p:nvSpPr>
          <p:cNvPr id="9" name="Rectangle 4"/>
          <p:cNvSpPr>
            <a:spLocks noChangeArrowheads="1"/>
          </p:cNvSpPr>
          <p:nvPr/>
        </p:nvSpPr>
        <p:spPr bwMode="auto">
          <a:xfrm>
            <a:off x="393700" y="1253893"/>
            <a:ext cx="8282756"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80000"/>
              </a:lnSpc>
            </a:pPr>
            <a:r>
              <a:rPr kumimoji="1" lang="en-US" altLang="zh-CN" dirty="0" smtClean="0">
                <a:latin typeface="Arial" pitchFamily="34" charset="0"/>
                <a:ea typeface="黑体" pitchFamily="49" charset="-122"/>
                <a:cs typeface="Arial" pitchFamily="34" charset="0"/>
              </a:rPr>
              <a:t>Site </a:t>
            </a:r>
            <a:r>
              <a:rPr kumimoji="1" lang="en-US" altLang="zh-CN" dirty="0">
                <a:latin typeface="Arial" pitchFamily="34" charset="0"/>
                <a:ea typeface="黑体" pitchFamily="49" charset="-122"/>
                <a:cs typeface="Arial" pitchFamily="34" charset="0"/>
              </a:rPr>
              <a:t>Investigation and Selection in </a:t>
            </a:r>
            <a:r>
              <a:rPr kumimoji="1" lang="en-US" altLang="zh-CN" dirty="0" smtClean="0">
                <a:latin typeface="Arial" pitchFamily="34" charset="0"/>
                <a:ea typeface="黑体" pitchFamily="49" charset="-122"/>
                <a:cs typeface="Arial" pitchFamily="34" charset="0"/>
              </a:rPr>
              <a:t>Pre-CDR</a:t>
            </a:r>
            <a:endParaRPr kumimoji="1" lang="zh-CN" altLang="en-US" dirty="0">
              <a:latin typeface="Arial" pitchFamily="34" charset="0"/>
              <a:ea typeface="黑体" pitchFamily="49" charset="-122"/>
              <a:cs typeface="Arial" pitchFamily="34" charset="0"/>
            </a:endParaRPr>
          </a:p>
        </p:txBody>
      </p:sp>
      <p:sp>
        <p:nvSpPr>
          <p:cNvPr id="13" name="Rectangle 3"/>
          <p:cNvSpPr>
            <a:spLocks noChangeArrowheads="1"/>
          </p:cNvSpPr>
          <p:nvPr/>
        </p:nvSpPr>
        <p:spPr bwMode="auto">
          <a:xfrm>
            <a:off x="341530" y="272401"/>
            <a:ext cx="85509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altLang="zh-CN" sz="2400" b="1" dirty="0" smtClean="0">
                <a:solidFill>
                  <a:schemeClr val="accent1"/>
                </a:solidFill>
                <a:latin typeface="Arial" pitchFamily="34" charset="0"/>
                <a:ea typeface="黑体" pitchFamily="49" charset="-122"/>
                <a:cs typeface="Arial" pitchFamily="34" charset="0"/>
              </a:rPr>
              <a:t>2.1 Introduction </a:t>
            </a:r>
            <a:r>
              <a:rPr kumimoji="1" lang="en-US" altLang="zh-CN" sz="2400" b="1" dirty="0">
                <a:solidFill>
                  <a:schemeClr val="accent1"/>
                </a:solidFill>
                <a:latin typeface="Arial" pitchFamily="34" charset="0"/>
                <a:ea typeface="黑体" pitchFamily="49" charset="-122"/>
                <a:cs typeface="Arial" pitchFamily="34" charset="0"/>
              </a:rPr>
              <a:t>of Site Selection</a:t>
            </a:r>
            <a:endParaRPr kumimoji="1" lang="zh-CN" altLang="en-US" sz="2400" b="1" dirty="0">
              <a:solidFill>
                <a:schemeClr val="accent1"/>
              </a:solidFill>
              <a:latin typeface="黑体" pitchFamily="49" charset="-122"/>
              <a:ea typeface="黑体" pitchFamily="49" charset="-122"/>
            </a:endParaRPr>
          </a:p>
        </p:txBody>
      </p:sp>
      <p:sp>
        <p:nvSpPr>
          <p:cNvPr id="2" name="任意多边形 1"/>
          <p:cNvSpPr/>
          <p:nvPr/>
        </p:nvSpPr>
        <p:spPr>
          <a:xfrm>
            <a:off x="4910646" y="4214257"/>
            <a:ext cx="606746" cy="574166"/>
          </a:xfrm>
          <a:custGeom>
            <a:avLst/>
            <a:gdLst>
              <a:gd name="connsiteX0" fmla="*/ 271604 w 606746"/>
              <a:gd name="connsiteY0" fmla="*/ 131 h 561446"/>
              <a:gd name="connsiteX1" fmla="*/ 294238 w 606746"/>
              <a:gd name="connsiteY1" fmla="*/ 22765 h 561446"/>
              <a:gd name="connsiteX2" fmla="*/ 307818 w 606746"/>
              <a:gd name="connsiteY2" fmla="*/ 27292 h 561446"/>
              <a:gd name="connsiteX3" fmla="*/ 325925 w 606746"/>
              <a:gd name="connsiteY3" fmla="*/ 45398 h 561446"/>
              <a:gd name="connsiteX4" fmla="*/ 353086 w 606746"/>
              <a:gd name="connsiteY4" fmla="*/ 63505 h 561446"/>
              <a:gd name="connsiteX5" fmla="*/ 393826 w 606746"/>
              <a:gd name="connsiteY5" fmla="*/ 86139 h 561446"/>
              <a:gd name="connsiteX6" fmla="*/ 416460 w 606746"/>
              <a:gd name="connsiteY6" fmla="*/ 117826 h 561446"/>
              <a:gd name="connsiteX7" fmla="*/ 425513 w 606746"/>
              <a:gd name="connsiteY7" fmla="*/ 126880 h 561446"/>
              <a:gd name="connsiteX8" fmla="*/ 434567 w 606746"/>
              <a:gd name="connsiteY8" fmla="*/ 154040 h 561446"/>
              <a:gd name="connsiteX9" fmla="*/ 448147 w 606746"/>
              <a:gd name="connsiteY9" fmla="*/ 181200 h 561446"/>
              <a:gd name="connsiteX10" fmla="*/ 457200 w 606746"/>
              <a:gd name="connsiteY10" fmla="*/ 217414 h 561446"/>
              <a:gd name="connsiteX11" fmla="*/ 461727 w 606746"/>
              <a:gd name="connsiteY11" fmla="*/ 230994 h 561446"/>
              <a:gd name="connsiteX12" fmla="*/ 470781 w 606746"/>
              <a:gd name="connsiteY12" fmla="*/ 240048 h 561446"/>
              <a:gd name="connsiteX13" fmla="*/ 475307 w 606746"/>
              <a:gd name="connsiteY13" fmla="*/ 262682 h 561446"/>
              <a:gd name="connsiteX14" fmla="*/ 479834 w 606746"/>
              <a:gd name="connsiteY14" fmla="*/ 276262 h 561446"/>
              <a:gd name="connsiteX15" fmla="*/ 506994 w 606746"/>
              <a:gd name="connsiteY15" fmla="*/ 285315 h 561446"/>
              <a:gd name="connsiteX16" fmla="*/ 520575 w 606746"/>
              <a:gd name="connsiteY16" fmla="*/ 289842 h 561446"/>
              <a:gd name="connsiteX17" fmla="*/ 547735 w 606746"/>
              <a:gd name="connsiteY17" fmla="*/ 298895 h 561446"/>
              <a:gd name="connsiteX18" fmla="*/ 561315 w 606746"/>
              <a:gd name="connsiteY18" fmla="*/ 303422 h 561446"/>
              <a:gd name="connsiteX19" fmla="*/ 579422 w 606746"/>
              <a:gd name="connsiteY19" fmla="*/ 326056 h 561446"/>
              <a:gd name="connsiteX20" fmla="*/ 597529 w 606746"/>
              <a:gd name="connsiteY20" fmla="*/ 344163 h 561446"/>
              <a:gd name="connsiteX21" fmla="*/ 593002 w 606746"/>
              <a:gd name="connsiteY21" fmla="*/ 362270 h 561446"/>
              <a:gd name="connsiteX22" fmla="*/ 579422 w 606746"/>
              <a:gd name="connsiteY22" fmla="*/ 366796 h 561446"/>
              <a:gd name="connsiteX23" fmla="*/ 543208 w 606746"/>
              <a:gd name="connsiteY23" fmla="*/ 371323 h 561446"/>
              <a:gd name="connsiteX24" fmla="*/ 556789 w 606746"/>
              <a:gd name="connsiteY24" fmla="*/ 375850 h 561446"/>
              <a:gd name="connsiteX25" fmla="*/ 565842 w 606746"/>
              <a:gd name="connsiteY25" fmla="*/ 421117 h 561446"/>
              <a:gd name="connsiteX26" fmla="*/ 579422 w 606746"/>
              <a:gd name="connsiteY26" fmla="*/ 425644 h 561446"/>
              <a:gd name="connsiteX27" fmla="*/ 602056 w 606746"/>
              <a:gd name="connsiteY27" fmla="*/ 443751 h 561446"/>
              <a:gd name="connsiteX28" fmla="*/ 606583 w 606746"/>
              <a:gd name="connsiteY28" fmla="*/ 461858 h 561446"/>
              <a:gd name="connsiteX29" fmla="*/ 597529 w 606746"/>
              <a:gd name="connsiteY29" fmla="*/ 470911 h 561446"/>
              <a:gd name="connsiteX30" fmla="*/ 583949 w 606746"/>
              <a:gd name="connsiteY30" fmla="*/ 498072 h 561446"/>
              <a:gd name="connsiteX31" fmla="*/ 565842 w 606746"/>
              <a:gd name="connsiteY31" fmla="*/ 507125 h 561446"/>
              <a:gd name="connsiteX32" fmla="*/ 529628 w 606746"/>
              <a:gd name="connsiteY32" fmla="*/ 547866 h 561446"/>
              <a:gd name="connsiteX33" fmla="*/ 344032 w 606746"/>
              <a:gd name="connsiteY33" fmla="*/ 561446 h 561446"/>
              <a:gd name="connsiteX34" fmla="*/ 334979 w 606746"/>
              <a:gd name="connsiteY34" fmla="*/ 547866 h 561446"/>
              <a:gd name="connsiteX35" fmla="*/ 344032 w 606746"/>
              <a:gd name="connsiteY35" fmla="*/ 534286 h 561446"/>
              <a:gd name="connsiteX36" fmla="*/ 357612 w 606746"/>
              <a:gd name="connsiteY36" fmla="*/ 529759 h 561446"/>
              <a:gd name="connsiteX37" fmla="*/ 402880 w 606746"/>
              <a:gd name="connsiteY37" fmla="*/ 525232 h 561446"/>
              <a:gd name="connsiteX38" fmla="*/ 393826 w 606746"/>
              <a:gd name="connsiteY38" fmla="*/ 516179 h 561446"/>
              <a:gd name="connsiteX39" fmla="*/ 375719 w 606746"/>
              <a:gd name="connsiteY39" fmla="*/ 493545 h 561446"/>
              <a:gd name="connsiteX40" fmla="*/ 334979 w 606746"/>
              <a:gd name="connsiteY40" fmla="*/ 484492 h 561446"/>
              <a:gd name="connsiteX41" fmla="*/ 321398 w 606746"/>
              <a:gd name="connsiteY41" fmla="*/ 475438 h 561446"/>
              <a:gd name="connsiteX42" fmla="*/ 294238 w 606746"/>
              <a:gd name="connsiteY42" fmla="*/ 466385 h 561446"/>
              <a:gd name="connsiteX43" fmla="*/ 271604 w 606746"/>
              <a:gd name="connsiteY43" fmla="*/ 448278 h 561446"/>
              <a:gd name="connsiteX44" fmla="*/ 253497 w 606746"/>
              <a:gd name="connsiteY44" fmla="*/ 425644 h 561446"/>
              <a:gd name="connsiteX45" fmla="*/ 262551 w 606746"/>
              <a:gd name="connsiteY45" fmla="*/ 348690 h 561446"/>
              <a:gd name="connsiteX46" fmla="*/ 267078 w 606746"/>
              <a:gd name="connsiteY46" fmla="*/ 335109 h 561446"/>
              <a:gd name="connsiteX47" fmla="*/ 280658 w 606746"/>
              <a:gd name="connsiteY47" fmla="*/ 330583 h 561446"/>
              <a:gd name="connsiteX48" fmla="*/ 307818 w 606746"/>
              <a:gd name="connsiteY48" fmla="*/ 326056 h 561446"/>
              <a:gd name="connsiteX49" fmla="*/ 289711 w 606746"/>
              <a:gd name="connsiteY49" fmla="*/ 289842 h 561446"/>
              <a:gd name="connsiteX50" fmla="*/ 276131 w 606746"/>
              <a:gd name="connsiteY50" fmla="*/ 285315 h 561446"/>
              <a:gd name="connsiteX51" fmla="*/ 244444 w 606746"/>
              <a:gd name="connsiteY51" fmla="*/ 289842 h 561446"/>
              <a:gd name="connsiteX52" fmla="*/ 208230 w 606746"/>
              <a:gd name="connsiteY52" fmla="*/ 276262 h 561446"/>
              <a:gd name="connsiteX53" fmla="*/ 199177 w 606746"/>
              <a:gd name="connsiteY53" fmla="*/ 267208 h 561446"/>
              <a:gd name="connsiteX54" fmla="*/ 194650 w 606746"/>
              <a:gd name="connsiteY54" fmla="*/ 230994 h 561446"/>
              <a:gd name="connsiteX55" fmla="*/ 185596 w 606746"/>
              <a:gd name="connsiteY55" fmla="*/ 221941 h 561446"/>
              <a:gd name="connsiteX56" fmla="*/ 158436 w 606746"/>
              <a:gd name="connsiteY56" fmla="*/ 190254 h 561446"/>
              <a:gd name="connsiteX57" fmla="*/ 131276 w 606746"/>
              <a:gd name="connsiteY57" fmla="*/ 181200 h 561446"/>
              <a:gd name="connsiteX58" fmla="*/ 122222 w 606746"/>
              <a:gd name="connsiteY58" fmla="*/ 172147 h 561446"/>
              <a:gd name="connsiteX59" fmla="*/ 81482 w 606746"/>
              <a:gd name="connsiteY59" fmla="*/ 163093 h 561446"/>
              <a:gd name="connsiteX60" fmla="*/ 54321 w 606746"/>
              <a:gd name="connsiteY60" fmla="*/ 154040 h 561446"/>
              <a:gd name="connsiteX61" fmla="*/ 49794 w 606746"/>
              <a:gd name="connsiteY61" fmla="*/ 140460 h 561446"/>
              <a:gd name="connsiteX62" fmla="*/ 40741 w 606746"/>
              <a:gd name="connsiteY62" fmla="*/ 122353 h 561446"/>
              <a:gd name="connsiteX63" fmla="*/ 36214 w 606746"/>
              <a:gd name="connsiteY63" fmla="*/ 104246 h 561446"/>
              <a:gd name="connsiteX64" fmla="*/ 22634 w 606746"/>
              <a:gd name="connsiteY64" fmla="*/ 95193 h 561446"/>
              <a:gd name="connsiteX65" fmla="*/ 0 w 606746"/>
              <a:gd name="connsiteY65" fmla="*/ 81612 h 561446"/>
              <a:gd name="connsiteX66" fmla="*/ 9054 w 606746"/>
              <a:gd name="connsiteY66" fmla="*/ 72559 h 561446"/>
              <a:gd name="connsiteX67" fmla="*/ 45268 w 606746"/>
              <a:gd name="connsiteY67" fmla="*/ 63505 h 561446"/>
              <a:gd name="connsiteX68" fmla="*/ 72428 w 606746"/>
              <a:gd name="connsiteY68" fmla="*/ 72559 h 561446"/>
              <a:gd name="connsiteX69" fmla="*/ 86008 w 606746"/>
              <a:gd name="connsiteY69" fmla="*/ 77086 h 561446"/>
              <a:gd name="connsiteX70" fmla="*/ 99589 w 606746"/>
              <a:gd name="connsiteY70" fmla="*/ 86139 h 561446"/>
              <a:gd name="connsiteX71" fmla="*/ 131276 w 606746"/>
              <a:gd name="connsiteY71" fmla="*/ 95193 h 561446"/>
              <a:gd name="connsiteX72" fmla="*/ 153909 w 606746"/>
              <a:gd name="connsiteY72" fmla="*/ 90666 h 561446"/>
              <a:gd name="connsiteX73" fmla="*/ 158436 w 606746"/>
              <a:gd name="connsiteY73" fmla="*/ 63505 h 561446"/>
              <a:gd name="connsiteX74" fmla="*/ 239917 w 606746"/>
              <a:gd name="connsiteY74" fmla="*/ 58979 h 561446"/>
              <a:gd name="connsiteX75" fmla="*/ 248971 w 606746"/>
              <a:gd name="connsiteY75" fmla="*/ 31818 h 561446"/>
              <a:gd name="connsiteX76" fmla="*/ 253497 w 606746"/>
              <a:gd name="connsiteY76" fmla="*/ 13711 h 561446"/>
              <a:gd name="connsiteX77" fmla="*/ 271604 w 606746"/>
              <a:gd name="connsiteY77" fmla="*/ 131 h 561446"/>
              <a:gd name="connsiteX0" fmla="*/ 271604 w 606746"/>
              <a:gd name="connsiteY0" fmla="*/ 131 h 561446"/>
              <a:gd name="connsiteX1" fmla="*/ 294238 w 606746"/>
              <a:gd name="connsiteY1" fmla="*/ 22765 h 561446"/>
              <a:gd name="connsiteX2" fmla="*/ 307818 w 606746"/>
              <a:gd name="connsiteY2" fmla="*/ 27292 h 561446"/>
              <a:gd name="connsiteX3" fmla="*/ 325925 w 606746"/>
              <a:gd name="connsiteY3" fmla="*/ 45398 h 561446"/>
              <a:gd name="connsiteX4" fmla="*/ 353086 w 606746"/>
              <a:gd name="connsiteY4" fmla="*/ 63505 h 561446"/>
              <a:gd name="connsiteX5" fmla="*/ 393826 w 606746"/>
              <a:gd name="connsiteY5" fmla="*/ 86139 h 561446"/>
              <a:gd name="connsiteX6" fmla="*/ 416460 w 606746"/>
              <a:gd name="connsiteY6" fmla="*/ 117826 h 561446"/>
              <a:gd name="connsiteX7" fmla="*/ 425513 w 606746"/>
              <a:gd name="connsiteY7" fmla="*/ 126880 h 561446"/>
              <a:gd name="connsiteX8" fmla="*/ 434567 w 606746"/>
              <a:gd name="connsiteY8" fmla="*/ 154040 h 561446"/>
              <a:gd name="connsiteX9" fmla="*/ 448147 w 606746"/>
              <a:gd name="connsiteY9" fmla="*/ 181200 h 561446"/>
              <a:gd name="connsiteX10" fmla="*/ 457200 w 606746"/>
              <a:gd name="connsiteY10" fmla="*/ 217414 h 561446"/>
              <a:gd name="connsiteX11" fmla="*/ 461727 w 606746"/>
              <a:gd name="connsiteY11" fmla="*/ 230994 h 561446"/>
              <a:gd name="connsiteX12" fmla="*/ 470781 w 606746"/>
              <a:gd name="connsiteY12" fmla="*/ 240048 h 561446"/>
              <a:gd name="connsiteX13" fmla="*/ 475307 w 606746"/>
              <a:gd name="connsiteY13" fmla="*/ 262682 h 561446"/>
              <a:gd name="connsiteX14" fmla="*/ 479834 w 606746"/>
              <a:gd name="connsiteY14" fmla="*/ 276262 h 561446"/>
              <a:gd name="connsiteX15" fmla="*/ 506994 w 606746"/>
              <a:gd name="connsiteY15" fmla="*/ 285315 h 561446"/>
              <a:gd name="connsiteX16" fmla="*/ 520575 w 606746"/>
              <a:gd name="connsiteY16" fmla="*/ 289842 h 561446"/>
              <a:gd name="connsiteX17" fmla="*/ 547735 w 606746"/>
              <a:gd name="connsiteY17" fmla="*/ 298895 h 561446"/>
              <a:gd name="connsiteX18" fmla="*/ 561315 w 606746"/>
              <a:gd name="connsiteY18" fmla="*/ 303422 h 561446"/>
              <a:gd name="connsiteX19" fmla="*/ 579422 w 606746"/>
              <a:gd name="connsiteY19" fmla="*/ 326056 h 561446"/>
              <a:gd name="connsiteX20" fmla="*/ 597529 w 606746"/>
              <a:gd name="connsiteY20" fmla="*/ 344163 h 561446"/>
              <a:gd name="connsiteX21" fmla="*/ 593002 w 606746"/>
              <a:gd name="connsiteY21" fmla="*/ 362270 h 561446"/>
              <a:gd name="connsiteX22" fmla="*/ 579422 w 606746"/>
              <a:gd name="connsiteY22" fmla="*/ 366796 h 561446"/>
              <a:gd name="connsiteX23" fmla="*/ 543208 w 606746"/>
              <a:gd name="connsiteY23" fmla="*/ 371323 h 561446"/>
              <a:gd name="connsiteX24" fmla="*/ 556789 w 606746"/>
              <a:gd name="connsiteY24" fmla="*/ 375850 h 561446"/>
              <a:gd name="connsiteX25" fmla="*/ 565842 w 606746"/>
              <a:gd name="connsiteY25" fmla="*/ 421117 h 561446"/>
              <a:gd name="connsiteX26" fmla="*/ 579422 w 606746"/>
              <a:gd name="connsiteY26" fmla="*/ 425644 h 561446"/>
              <a:gd name="connsiteX27" fmla="*/ 602056 w 606746"/>
              <a:gd name="connsiteY27" fmla="*/ 443751 h 561446"/>
              <a:gd name="connsiteX28" fmla="*/ 606583 w 606746"/>
              <a:gd name="connsiteY28" fmla="*/ 461858 h 561446"/>
              <a:gd name="connsiteX29" fmla="*/ 597529 w 606746"/>
              <a:gd name="connsiteY29" fmla="*/ 470911 h 561446"/>
              <a:gd name="connsiteX30" fmla="*/ 583949 w 606746"/>
              <a:gd name="connsiteY30" fmla="*/ 498072 h 561446"/>
              <a:gd name="connsiteX31" fmla="*/ 565842 w 606746"/>
              <a:gd name="connsiteY31" fmla="*/ 507125 h 561446"/>
              <a:gd name="connsiteX32" fmla="*/ 529628 w 606746"/>
              <a:gd name="connsiteY32" fmla="*/ 547866 h 561446"/>
              <a:gd name="connsiteX33" fmla="*/ 344032 w 606746"/>
              <a:gd name="connsiteY33" fmla="*/ 561446 h 561446"/>
              <a:gd name="connsiteX34" fmla="*/ 334979 w 606746"/>
              <a:gd name="connsiteY34" fmla="*/ 547866 h 561446"/>
              <a:gd name="connsiteX35" fmla="*/ 344032 w 606746"/>
              <a:gd name="connsiteY35" fmla="*/ 534286 h 561446"/>
              <a:gd name="connsiteX36" fmla="*/ 357612 w 606746"/>
              <a:gd name="connsiteY36" fmla="*/ 529759 h 561446"/>
              <a:gd name="connsiteX37" fmla="*/ 402880 w 606746"/>
              <a:gd name="connsiteY37" fmla="*/ 525232 h 561446"/>
              <a:gd name="connsiteX38" fmla="*/ 393826 w 606746"/>
              <a:gd name="connsiteY38" fmla="*/ 516179 h 561446"/>
              <a:gd name="connsiteX39" fmla="*/ 375719 w 606746"/>
              <a:gd name="connsiteY39" fmla="*/ 493545 h 561446"/>
              <a:gd name="connsiteX40" fmla="*/ 334979 w 606746"/>
              <a:gd name="connsiteY40" fmla="*/ 484492 h 561446"/>
              <a:gd name="connsiteX41" fmla="*/ 321398 w 606746"/>
              <a:gd name="connsiteY41" fmla="*/ 475438 h 561446"/>
              <a:gd name="connsiteX42" fmla="*/ 294238 w 606746"/>
              <a:gd name="connsiteY42" fmla="*/ 466385 h 561446"/>
              <a:gd name="connsiteX43" fmla="*/ 271604 w 606746"/>
              <a:gd name="connsiteY43" fmla="*/ 448278 h 561446"/>
              <a:gd name="connsiteX44" fmla="*/ 253497 w 606746"/>
              <a:gd name="connsiteY44" fmla="*/ 425644 h 561446"/>
              <a:gd name="connsiteX45" fmla="*/ 248264 w 606746"/>
              <a:gd name="connsiteY45" fmla="*/ 372503 h 561446"/>
              <a:gd name="connsiteX46" fmla="*/ 267078 w 606746"/>
              <a:gd name="connsiteY46" fmla="*/ 335109 h 561446"/>
              <a:gd name="connsiteX47" fmla="*/ 280658 w 606746"/>
              <a:gd name="connsiteY47" fmla="*/ 330583 h 561446"/>
              <a:gd name="connsiteX48" fmla="*/ 307818 w 606746"/>
              <a:gd name="connsiteY48" fmla="*/ 326056 h 561446"/>
              <a:gd name="connsiteX49" fmla="*/ 289711 w 606746"/>
              <a:gd name="connsiteY49" fmla="*/ 289842 h 561446"/>
              <a:gd name="connsiteX50" fmla="*/ 276131 w 606746"/>
              <a:gd name="connsiteY50" fmla="*/ 285315 h 561446"/>
              <a:gd name="connsiteX51" fmla="*/ 244444 w 606746"/>
              <a:gd name="connsiteY51" fmla="*/ 289842 h 561446"/>
              <a:gd name="connsiteX52" fmla="*/ 208230 w 606746"/>
              <a:gd name="connsiteY52" fmla="*/ 276262 h 561446"/>
              <a:gd name="connsiteX53" fmla="*/ 199177 w 606746"/>
              <a:gd name="connsiteY53" fmla="*/ 267208 h 561446"/>
              <a:gd name="connsiteX54" fmla="*/ 194650 w 606746"/>
              <a:gd name="connsiteY54" fmla="*/ 230994 h 561446"/>
              <a:gd name="connsiteX55" fmla="*/ 185596 w 606746"/>
              <a:gd name="connsiteY55" fmla="*/ 221941 h 561446"/>
              <a:gd name="connsiteX56" fmla="*/ 158436 w 606746"/>
              <a:gd name="connsiteY56" fmla="*/ 190254 h 561446"/>
              <a:gd name="connsiteX57" fmla="*/ 131276 w 606746"/>
              <a:gd name="connsiteY57" fmla="*/ 181200 h 561446"/>
              <a:gd name="connsiteX58" fmla="*/ 122222 w 606746"/>
              <a:gd name="connsiteY58" fmla="*/ 172147 h 561446"/>
              <a:gd name="connsiteX59" fmla="*/ 81482 w 606746"/>
              <a:gd name="connsiteY59" fmla="*/ 163093 h 561446"/>
              <a:gd name="connsiteX60" fmla="*/ 54321 w 606746"/>
              <a:gd name="connsiteY60" fmla="*/ 154040 h 561446"/>
              <a:gd name="connsiteX61" fmla="*/ 49794 w 606746"/>
              <a:gd name="connsiteY61" fmla="*/ 140460 h 561446"/>
              <a:gd name="connsiteX62" fmla="*/ 40741 w 606746"/>
              <a:gd name="connsiteY62" fmla="*/ 122353 h 561446"/>
              <a:gd name="connsiteX63" fmla="*/ 36214 w 606746"/>
              <a:gd name="connsiteY63" fmla="*/ 104246 h 561446"/>
              <a:gd name="connsiteX64" fmla="*/ 22634 w 606746"/>
              <a:gd name="connsiteY64" fmla="*/ 95193 h 561446"/>
              <a:gd name="connsiteX65" fmla="*/ 0 w 606746"/>
              <a:gd name="connsiteY65" fmla="*/ 81612 h 561446"/>
              <a:gd name="connsiteX66" fmla="*/ 9054 w 606746"/>
              <a:gd name="connsiteY66" fmla="*/ 72559 h 561446"/>
              <a:gd name="connsiteX67" fmla="*/ 45268 w 606746"/>
              <a:gd name="connsiteY67" fmla="*/ 63505 h 561446"/>
              <a:gd name="connsiteX68" fmla="*/ 72428 w 606746"/>
              <a:gd name="connsiteY68" fmla="*/ 72559 h 561446"/>
              <a:gd name="connsiteX69" fmla="*/ 86008 w 606746"/>
              <a:gd name="connsiteY69" fmla="*/ 77086 h 561446"/>
              <a:gd name="connsiteX70" fmla="*/ 99589 w 606746"/>
              <a:gd name="connsiteY70" fmla="*/ 86139 h 561446"/>
              <a:gd name="connsiteX71" fmla="*/ 131276 w 606746"/>
              <a:gd name="connsiteY71" fmla="*/ 95193 h 561446"/>
              <a:gd name="connsiteX72" fmla="*/ 153909 w 606746"/>
              <a:gd name="connsiteY72" fmla="*/ 90666 h 561446"/>
              <a:gd name="connsiteX73" fmla="*/ 158436 w 606746"/>
              <a:gd name="connsiteY73" fmla="*/ 63505 h 561446"/>
              <a:gd name="connsiteX74" fmla="*/ 239917 w 606746"/>
              <a:gd name="connsiteY74" fmla="*/ 58979 h 561446"/>
              <a:gd name="connsiteX75" fmla="*/ 248971 w 606746"/>
              <a:gd name="connsiteY75" fmla="*/ 31818 h 561446"/>
              <a:gd name="connsiteX76" fmla="*/ 253497 w 606746"/>
              <a:gd name="connsiteY76" fmla="*/ 13711 h 561446"/>
              <a:gd name="connsiteX77" fmla="*/ 271604 w 606746"/>
              <a:gd name="connsiteY77" fmla="*/ 131 h 561446"/>
              <a:gd name="connsiteX0" fmla="*/ 271604 w 606746"/>
              <a:gd name="connsiteY0" fmla="*/ 131 h 561446"/>
              <a:gd name="connsiteX1" fmla="*/ 294238 w 606746"/>
              <a:gd name="connsiteY1" fmla="*/ 22765 h 561446"/>
              <a:gd name="connsiteX2" fmla="*/ 307818 w 606746"/>
              <a:gd name="connsiteY2" fmla="*/ 27292 h 561446"/>
              <a:gd name="connsiteX3" fmla="*/ 325925 w 606746"/>
              <a:gd name="connsiteY3" fmla="*/ 45398 h 561446"/>
              <a:gd name="connsiteX4" fmla="*/ 353086 w 606746"/>
              <a:gd name="connsiteY4" fmla="*/ 63505 h 561446"/>
              <a:gd name="connsiteX5" fmla="*/ 393826 w 606746"/>
              <a:gd name="connsiteY5" fmla="*/ 86139 h 561446"/>
              <a:gd name="connsiteX6" fmla="*/ 416460 w 606746"/>
              <a:gd name="connsiteY6" fmla="*/ 117826 h 561446"/>
              <a:gd name="connsiteX7" fmla="*/ 425513 w 606746"/>
              <a:gd name="connsiteY7" fmla="*/ 126880 h 561446"/>
              <a:gd name="connsiteX8" fmla="*/ 434567 w 606746"/>
              <a:gd name="connsiteY8" fmla="*/ 154040 h 561446"/>
              <a:gd name="connsiteX9" fmla="*/ 448147 w 606746"/>
              <a:gd name="connsiteY9" fmla="*/ 181200 h 561446"/>
              <a:gd name="connsiteX10" fmla="*/ 457200 w 606746"/>
              <a:gd name="connsiteY10" fmla="*/ 217414 h 561446"/>
              <a:gd name="connsiteX11" fmla="*/ 461727 w 606746"/>
              <a:gd name="connsiteY11" fmla="*/ 230994 h 561446"/>
              <a:gd name="connsiteX12" fmla="*/ 470781 w 606746"/>
              <a:gd name="connsiteY12" fmla="*/ 240048 h 561446"/>
              <a:gd name="connsiteX13" fmla="*/ 475307 w 606746"/>
              <a:gd name="connsiteY13" fmla="*/ 262682 h 561446"/>
              <a:gd name="connsiteX14" fmla="*/ 479834 w 606746"/>
              <a:gd name="connsiteY14" fmla="*/ 276262 h 561446"/>
              <a:gd name="connsiteX15" fmla="*/ 506994 w 606746"/>
              <a:gd name="connsiteY15" fmla="*/ 285315 h 561446"/>
              <a:gd name="connsiteX16" fmla="*/ 520575 w 606746"/>
              <a:gd name="connsiteY16" fmla="*/ 289842 h 561446"/>
              <a:gd name="connsiteX17" fmla="*/ 547735 w 606746"/>
              <a:gd name="connsiteY17" fmla="*/ 298895 h 561446"/>
              <a:gd name="connsiteX18" fmla="*/ 561315 w 606746"/>
              <a:gd name="connsiteY18" fmla="*/ 303422 h 561446"/>
              <a:gd name="connsiteX19" fmla="*/ 579422 w 606746"/>
              <a:gd name="connsiteY19" fmla="*/ 326056 h 561446"/>
              <a:gd name="connsiteX20" fmla="*/ 597529 w 606746"/>
              <a:gd name="connsiteY20" fmla="*/ 344163 h 561446"/>
              <a:gd name="connsiteX21" fmla="*/ 593002 w 606746"/>
              <a:gd name="connsiteY21" fmla="*/ 362270 h 561446"/>
              <a:gd name="connsiteX22" fmla="*/ 579422 w 606746"/>
              <a:gd name="connsiteY22" fmla="*/ 366796 h 561446"/>
              <a:gd name="connsiteX23" fmla="*/ 543208 w 606746"/>
              <a:gd name="connsiteY23" fmla="*/ 371323 h 561446"/>
              <a:gd name="connsiteX24" fmla="*/ 556789 w 606746"/>
              <a:gd name="connsiteY24" fmla="*/ 375850 h 561446"/>
              <a:gd name="connsiteX25" fmla="*/ 565842 w 606746"/>
              <a:gd name="connsiteY25" fmla="*/ 421117 h 561446"/>
              <a:gd name="connsiteX26" fmla="*/ 579422 w 606746"/>
              <a:gd name="connsiteY26" fmla="*/ 425644 h 561446"/>
              <a:gd name="connsiteX27" fmla="*/ 602056 w 606746"/>
              <a:gd name="connsiteY27" fmla="*/ 443751 h 561446"/>
              <a:gd name="connsiteX28" fmla="*/ 606583 w 606746"/>
              <a:gd name="connsiteY28" fmla="*/ 461858 h 561446"/>
              <a:gd name="connsiteX29" fmla="*/ 597529 w 606746"/>
              <a:gd name="connsiteY29" fmla="*/ 470911 h 561446"/>
              <a:gd name="connsiteX30" fmla="*/ 583949 w 606746"/>
              <a:gd name="connsiteY30" fmla="*/ 498072 h 561446"/>
              <a:gd name="connsiteX31" fmla="*/ 565842 w 606746"/>
              <a:gd name="connsiteY31" fmla="*/ 507125 h 561446"/>
              <a:gd name="connsiteX32" fmla="*/ 529628 w 606746"/>
              <a:gd name="connsiteY32" fmla="*/ 547866 h 561446"/>
              <a:gd name="connsiteX33" fmla="*/ 344032 w 606746"/>
              <a:gd name="connsiteY33" fmla="*/ 561446 h 561446"/>
              <a:gd name="connsiteX34" fmla="*/ 334979 w 606746"/>
              <a:gd name="connsiteY34" fmla="*/ 547866 h 561446"/>
              <a:gd name="connsiteX35" fmla="*/ 344032 w 606746"/>
              <a:gd name="connsiteY35" fmla="*/ 534286 h 561446"/>
              <a:gd name="connsiteX36" fmla="*/ 357612 w 606746"/>
              <a:gd name="connsiteY36" fmla="*/ 529759 h 561446"/>
              <a:gd name="connsiteX37" fmla="*/ 402880 w 606746"/>
              <a:gd name="connsiteY37" fmla="*/ 525232 h 561446"/>
              <a:gd name="connsiteX38" fmla="*/ 393826 w 606746"/>
              <a:gd name="connsiteY38" fmla="*/ 516179 h 561446"/>
              <a:gd name="connsiteX39" fmla="*/ 375719 w 606746"/>
              <a:gd name="connsiteY39" fmla="*/ 493545 h 561446"/>
              <a:gd name="connsiteX40" fmla="*/ 334979 w 606746"/>
              <a:gd name="connsiteY40" fmla="*/ 484492 h 561446"/>
              <a:gd name="connsiteX41" fmla="*/ 321398 w 606746"/>
              <a:gd name="connsiteY41" fmla="*/ 475438 h 561446"/>
              <a:gd name="connsiteX42" fmla="*/ 294238 w 606746"/>
              <a:gd name="connsiteY42" fmla="*/ 466385 h 561446"/>
              <a:gd name="connsiteX43" fmla="*/ 271604 w 606746"/>
              <a:gd name="connsiteY43" fmla="*/ 448278 h 561446"/>
              <a:gd name="connsiteX44" fmla="*/ 253497 w 606746"/>
              <a:gd name="connsiteY44" fmla="*/ 425644 h 561446"/>
              <a:gd name="connsiteX45" fmla="*/ 248264 w 606746"/>
              <a:gd name="connsiteY45" fmla="*/ 372503 h 561446"/>
              <a:gd name="connsiteX46" fmla="*/ 267078 w 606746"/>
              <a:gd name="connsiteY46" fmla="*/ 335109 h 561446"/>
              <a:gd name="connsiteX47" fmla="*/ 280658 w 606746"/>
              <a:gd name="connsiteY47" fmla="*/ 330583 h 561446"/>
              <a:gd name="connsiteX48" fmla="*/ 307818 w 606746"/>
              <a:gd name="connsiteY48" fmla="*/ 326056 h 561446"/>
              <a:gd name="connsiteX49" fmla="*/ 289711 w 606746"/>
              <a:gd name="connsiteY49" fmla="*/ 289842 h 561446"/>
              <a:gd name="connsiteX50" fmla="*/ 276131 w 606746"/>
              <a:gd name="connsiteY50" fmla="*/ 285315 h 561446"/>
              <a:gd name="connsiteX51" fmla="*/ 244444 w 606746"/>
              <a:gd name="connsiteY51" fmla="*/ 289842 h 561446"/>
              <a:gd name="connsiteX52" fmla="*/ 208230 w 606746"/>
              <a:gd name="connsiteY52" fmla="*/ 276262 h 561446"/>
              <a:gd name="connsiteX53" fmla="*/ 199177 w 606746"/>
              <a:gd name="connsiteY53" fmla="*/ 267208 h 561446"/>
              <a:gd name="connsiteX54" fmla="*/ 194650 w 606746"/>
              <a:gd name="connsiteY54" fmla="*/ 230994 h 561446"/>
              <a:gd name="connsiteX55" fmla="*/ 185596 w 606746"/>
              <a:gd name="connsiteY55" fmla="*/ 221941 h 561446"/>
              <a:gd name="connsiteX56" fmla="*/ 158436 w 606746"/>
              <a:gd name="connsiteY56" fmla="*/ 190254 h 561446"/>
              <a:gd name="connsiteX57" fmla="*/ 131276 w 606746"/>
              <a:gd name="connsiteY57" fmla="*/ 181200 h 561446"/>
              <a:gd name="connsiteX58" fmla="*/ 122222 w 606746"/>
              <a:gd name="connsiteY58" fmla="*/ 172147 h 561446"/>
              <a:gd name="connsiteX59" fmla="*/ 81482 w 606746"/>
              <a:gd name="connsiteY59" fmla="*/ 163093 h 561446"/>
              <a:gd name="connsiteX60" fmla="*/ 54321 w 606746"/>
              <a:gd name="connsiteY60" fmla="*/ 154040 h 561446"/>
              <a:gd name="connsiteX61" fmla="*/ 49794 w 606746"/>
              <a:gd name="connsiteY61" fmla="*/ 140460 h 561446"/>
              <a:gd name="connsiteX62" fmla="*/ 40741 w 606746"/>
              <a:gd name="connsiteY62" fmla="*/ 122353 h 561446"/>
              <a:gd name="connsiteX63" fmla="*/ 36214 w 606746"/>
              <a:gd name="connsiteY63" fmla="*/ 104246 h 561446"/>
              <a:gd name="connsiteX64" fmla="*/ 22634 w 606746"/>
              <a:gd name="connsiteY64" fmla="*/ 95193 h 561446"/>
              <a:gd name="connsiteX65" fmla="*/ 0 w 606746"/>
              <a:gd name="connsiteY65" fmla="*/ 81612 h 561446"/>
              <a:gd name="connsiteX66" fmla="*/ 9054 w 606746"/>
              <a:gd name="connsiteY66" fmla="*/ 72559 h 561446"/>
              <a:gd name="connsiteX67" fmla="*/ 45268 w 606746"/>
              <a:gd name="connsiteY67" fmla="*/ 63505 h 561446"/>
              <a:gd name="connsiteX68" fmla="*/ 72428 w 606746"/>
              <a:gd name="connsiteY68" fmla="*/ 72559 h 561446"/>
              <a:gd name="connsiteX69" fmla="*/ 86008 w 606746"/>
              <a:gd name="connsiteY69" fmla="*/ 77086 h 561446"/>
              <a:gd name="connsiteX70" fmla="*/ 99589 w 606746"/>
              <a:gd name="connsiteY70" fmla="*/ 86139 h 561446"/>
              <a:gd name="connsiteX71" fmla="*/ 131276 w 606746"/>
              <a:gd name="connsiteY71" fmla="*/ 95193 h 561446"/>
              <a:gd name="connsiteX72" fmla="*/ 153909 w 606746"/>
              <a:gd name="connsiteY72" fmla="*/ 90666 h 561446"/>
              <a:gd name="connsiteX73" fmla="*/ 158436 w 606746"/>
              <a:gd name="connsiteY73" fmla="*/ 63505 h 561446"/>
              <a:gd name="connsiteX74" fmla="*/ 239917 w 606746"/>
              <a:gd name="connsiteY74" fmla="*/ 58979 h 561446"/>
              <a:gd name="connsiteX75" fmla="*/ 248971 w 606746"/>
              <a:gd name="connsiteY75" fmla="*/ 31818 h 561446"/>
              <a:gd name="connsiteX76" fmla="*/ 253497 w 606746"/>
              <a:gd name="connsiteY76" fmla="*/ 13711 h 561446"/>
              <a:gd name="connsiteX77" fmla="*/ 271604 w 606746"/>
              <a:gd name="connsiteY77" fmla="*/ 131 h 561446"/>
              <a:gd name="connsiteX0" fmla="*/ 271604 w 606746"/>
              <a:gd name="connsiteY0" fmla="*/ 131 h 561446"/>
              <a:gd name="connsiteX1" fmla="*/ 294238 w 606746"/>
              <a:gd name="connsiteY1" fmla="*/ 22765 h 561446"/>
              <a:gd name="connsiteX2" fmla="*/ 307818 w 606746"/>
              <a:gd name="connsiteY2" fmla="*/ 27292 h 561446"/>
              <a:gd name="connsiteX3" fmla="*/ 325925 w 606746"/>
              <a:gd name="connsiteY3" fmla="*/ 45398 h 561446"/>
              <a:gd name="connsiteX4" fmla="*/ 353086 w 606746"/>
              <a:gd name="connsiteY4" fmla="*/ 63505 h 561446"/>
              <a:gd name="connsiteX5" fmla="*/ 393826 w 606746"/>
              <a:gd name="connsiteY5" fmla="*/ 86139 h 561446"/>
              <a:gd name="connsiteX6" fmla="*/ 416460 w 606746"/>
              <a:gd name="connsiteY6" fmla="*/ 117826 h 561446"/>
              <a:gd name="connsiteX7" fmla="*/ 425513 w 606746"/>
              <a:gd name="connsiteY7" fmla="*/ 126880 h 561446"/>
              <a:gd name="connsiteX8" fmla="*/ 434567 w 606746"/>
              <a:gd name="connsiteY8" fmla="*/ 154040 h 561446"/>
              <a:gd name="connsiteX9" fmla="*/ 448147 w 606746"/>
              <a:gd name="connsiteY9" fmla="*/ 181200 h 561446"/>
              <a:gd name="connsiteX10" fmla="*/ 457200 w 606746"/>
              <a:gd name="connsiteY10" fmla="*/ 217414 h 561446"/>
              <a:gd name="connsiteX11" fmla="*/ 461727 w 606746"/>
              <a:gd name="connsiteY11" fmla="*/ 230994 h 561446"/>
              <a:gd name="connsiteX12" fmla="*/ 470781 w 606746"/>
              <a:gd name="connsiteY12" fmla="*/ 240048 h 561446"/>
              <a:gd name="connsiteX13" fmla="*/ 475307 w 606746"/>
              <a:gd name="connsiteY13" fmla="*/ 262682 h 561446"/>
              <a:gd name="connsiteX14" fmla="*/ 479834 w 606746"/>
              <a:gd name="connsiteY14" fmla="*/ 276262 h 561446"/>
              <a:gd name="connsiteX15" fmla="*/ 506994 w 606746"/>
              <a:gd name="connsiteY15" fmla="*/ 285315 h 561446"/>
              <a:gd name="connsiteX16" fmla="*/ 520575 w 606746"/>
              <a:gd name="connsiteY16" fmla="*/ 289842 h 561446"/>
              <a:gd name="connsiteX17" fmla="*/ 547735 w 606746"/>
              <a:gd name="connsiteY17" fmla="*/ 298895 h 561446"/>
              <a:gd name="connsiteX18" fmla="*/ 561315 w 606746"/>
              <a:gd name="connsiteY18" fmla="*/ 303422 h 561446"/>
              <a:gd name="connsiteX19" fmla="*/ 579422 w 606746"/>
              <a:gd name="connsiteY19" fmla="*/ 326056 h 561446"/>
              <a:gd name="connsiteX20" fmla="*/ 597529 w 606746"/>
              <a:gd name="connsiteY20" fmla="*/ 344163 h 561446"/>
              <a:gd name="connsiteX21" fmla="*/ 593002 w 606746"/>
              <a:gd name="connsiteY21" fmla="*/ 362270 h 561446"/>
              <a:gd name="connsiteX22" fmla="*/ 579422 w 606746"/>
              <a:gd name="connsiteY22" fmla="*/ 366796 h 561446"/>
              <a:gd name="connsiteX23" fmla="*/ 543208 w 606746"/>
              <a:gd name="connsiteY23" fmla="*/ 371323 h 561446"/>
              <a:gd name="connsiteX24" fmla="*/ 556789 w 606746"/>
              <a:gd name="connsiteY24" fmla="*/ 375850 h 561446"/>
              <a:gd name="connsiteX25" fmla="*/ 565842 w 606746"/>
              <a:gd name="connsiteY25" fmla="*/ 421117 h 561446"/>
              <a:gd name="connsiteX26" fmla="*/ 579422 w 606746"/>
              <a:gd name="connsiteY26" fmla="*/ 425644 h 561446"/>
              <a:gd name="connsiteX27" fmla="*/ 602056 w 606746"/>
              <a:gd name="connsiteY27" fmla="*/ 443751 h 561446"/>
              <a:gd name="connsiteX28" fmla="*/ 606583 w 606746"/>
              <a:gd name="connsiteY28" fmla="*/ 461858 h 561446"/>
              <a:gd name="connsiteX29" fmla="*/ 597529 w 606746"/>
              <a:gd name="connsiteY29" fmla="*/ 470911 h 561446"/>
              <a:gd name="connsiteX30" fmla="*/ 583949 w 606746"/>
              <a:gd name="connsiteY30" fmla="*/ 498072 h 561446"/>
              <a:gd name="connsiteX31" fmla="*/ 565842 w 606746"/>
              <a:gd name="connsiteY31" fmla="*/ 507125 h 561446"/>
              <a:gd name="connsiteX32" fmla="*/ 529628 w 606746"/>
              <a:gd name="connsiteY32" fmla="*/ 547866 h 561446"/>
              <a:gd name="connsiteX33" fmla="*/ 344032 w 606746"/>
              <a:gd name="connsiteY33" fmla="*/ 561446 h 561446"/>
              <a:gd name="connsiteX34" fmla="*/ 334979 w 606746"/>
              <a:gd name="connsiteY34" fmla="*/ 547866 h 561446"/>
              <a:gd name="connsiteX35" fmla="*/ 344032 w 606746"/>
              <a:gd name="connsiteY35" fmla="*/ 534286 h 561446"/>
              <a:gd name="connsiteX36" fmla="*/ 357612 w 606746"/>
              <a:gd name="connsiteY36" fmla="*/ 529759 h 561446"/>
              <a:gd name="connsiteX37" fmla="*/ 402880 w 606746"/>
              <a:gd name="connsiteY37" fmla="*/ 525232 h 561446"/>
              <a:gd name="connsiteX38" fmla="*/ 393826 w 606746"/>
              <a:gd name="connsiteY38" fmla="*/ 516179 h 561446"/>
              <a:gd name="connsiteX39" fmla="*/ 375719 w 606746"/>
              <a:gd name="connsiteY39" fmla="*/ 493545 h 561446"/>
              <a:gd name="connsiteX40" fmla="*/ 334979 w 606746"/>
              <a:gd name="connsiteY40" fmla="*/ 484492 h 561446"/>
              <a:gd name="connsiteX41" fmla="*/ 321398 w 606746"/>
              <a:gd name="connsiteY41" fmla="*/ 475438 h 561446"/>
              <a:gd name="connsiteX42" fmla="*/ 294238 w 606746"/>
              <a:gd name="connsiteY42" fmla="*/ 466385 h 561446"/>
              <a:gd name="connsiteX43" fmla="*/ 271604 w 606746"/>
              <a:gd name="connsiteY43" fmla="*/ 448278 h 561446"/>
              <a:gd name="connsiteX44" fmla="*/ 253497 w 606746"/>
              <a:gd name="connsiteY44" fmla="*/ 425644 h 561446"/>
              <a:gd name="connsiteX45" fmla="*/ 248264 w 606746"/>
              <a:gd name="connsiteY45" fmla="*/ 372503 h 561446"/>
              <a:gd name="connsiteX46" fmla="*/ 255172 w 606746"/>
              <a:gd name="connsiteY46" fmla="*/ 337490 h 561446"/>
              <a:gd name="connsiteX47" fmla="*/ 280658 w 606746"/>
              <a:gd name="connsiteY47" fmla="*/ 330583 h 561446"/>
              <a:gd name="connsiteX48" fmla="*/ 307818 w 606746"/>
              <a:gd name="connsiteY48" fmla="*/ 326056 h 561446"/>
              <a:gd name="connsiteX49" fmla="*/ 289711 w 606746"/>
              <a:gd name="connsiteY49" fmla="*/ 289842 h 561446"/>
              <a:gd name="connsiteX50" fmla="*/ 276131 w 606746"/>
              <a:gd name="connsiteY50" fmla="*/ 285315 h 561446"/>
              <a:gd name="connsiteX51" fmla="*/ 244444 w 606746"/>
              <a:gd name="connsiteY51" fmla="*/ 289842 h 561446"/>
              <a:gd name="connsiteX52" fmla="*/ 208230 w 606746"/>
              <a:gd name="connsiteY52" fmla="*/ 276262 h 561446"/>
              <a:gd name="connsiteX53" fmla="*/ 199177 w 606746"/>
              <a:gd name="connsiteY53" fmla="*/ 267208 h 561446"/>
              <a:gd name="connsiteX54" fmla="*/ 194650 w 606746"/>
              <a:gd name="connsiteY54" fmla="*/ 230994 h 561446"/>
              <a:gd name="connsiteX55" fmla="*/ 185596 w 606746"/>
              <a:gd name="connsiteY55" fmla="*/ 221941 h 561446"/>
              <a:gd name="connsiteX56" fmla="*/ 158436 w 606746"/>
              <a:gd name="connsiteY56" fmla="*/ 190254 h 561446"/>
              <a:gd name="connsiteX57" fmla="*/ 131276 w 606746"/>
              <a:gd name="connsiteY57" fmla="*/ 181200 h 561446"/>
              <a:gd name="connsiteX58" fmla="*/ 122222 w 606746"/>
              <a:gd name="connsiteY58" fmla="*/ 172147 h 561446"/>
              <a:gd name="connsiteX59" fmla="*/ 81482 w 606746"/>
              <a:gd name="connsiteY59" fmla="*/ 163093 h 561446"/>
              <a:gd name="connsiteX60" fmla="*/ 54321 w 606746"/>
              <a:gd name="connsiteY60" fmla="*/ 154040 h 561446"/>
              <a:gd name="connsiteX61" fmla="*/ 49794 w 606746"/>
              <a:gd name="connsiteY61" fmla="*/ 140460 h 561446"/>
              <a:gd name="connsiteX62" fmla="*/ 40741 w 606746"/>
              <a:gd name="connsiteY62" fmla="*/ 122353 h 561446"/>
              <a:gd name="connsiteX63" fmla="*/ 36214 w 606746"/>
              <a:gd name="connsiteY63" fmla="*/ 104246 h 561446"/>
              <a:gd name="connsiteX64" fmla="*/ 22634 w 606746"/>
              <a:gd name="connsiteY64" fmla="*/ 95193 h 561446"/>
              <a:gd name="connsiteX65" fmla="*/ 0 w 606746"/>
              <a:gd name="connsiteY65" fmla="*/ 81612 h 561446"/>
              <a:gd name="connsiteX66" fmla="*/ 9054 w 606746"/>
              <a:gd name="connsiteY66" fmla="*/ 72559 h 561446"/>
              <a:gd name="connsiteX67" fmla="*/ 45268 w 606746"/>
              <a:gd name="connsiteY67" fmla="*/ 63505 h 561446"/>
              <a:gd name="connsiteX68" fmla="*/ 72428 w 606746"/>
              <a:gd name="connsiteY68" fmla="*/ 72559 h 561446"/>
              <a:gd name="connsiteX69" fmla="*/ 86008 w 606746"/>
              <a:gd name="connsiteY69" fmla="*/ 77086 h 561446"/>
              <a:gd name="connsiteX70" fmla="*/ 99589 w 606746"/>
              <a:gd name="connsiteY70" fmla="*/ 86139 h 561446"/>
              <a:gd name="connsiteX71" fmla="*/ 131276 w 606746"/>
              <a:gd name="connsiteY71" fmla="*/ 95193 h 561446"/>
              <a:gd name="connsiteX72" fmla="*/ 153909 w 606746"/>
              <a:gd name="connsiteY72" fmla="*/ 90666 h 561446"/>
              <a:gd name="connsiteX73" fmla="*/ 158436 w 606746"/>
              <a:gd name="connsiteY73" fmla="*/ 63505 h 561446"/>
              <a:gd name="connsiteX74" fmla="*/ 239917 w 606746"/>
              <a:gd name="connsiteY74" fmla="*/ 58979 h 561446"/>
              <a:gd name="connsiteX75" fmla="*/ 248971 w 606746"/>
              <a:gd name="connsiteY75" fmla="*/ 31818 h 561446"/>
              <a:gd name="connsiteX76" fmla="*/ 253497 w 606746"/>
              <a:gd name="connsiteY76" fmla="*/ 13711 h 561446"/>
              <a:gd name="connsiteX77" fmla="*/ 271604 w 606746"/>
              <a:gd name="connsiteY77" fmla="*/ 131 h 561446"/>
              <a:gd name="connsiteX0" fmla="*/ 271604 w 606746"/>
              <a:gd name="connsiteY0" fmla="*/ 131 h 561446"/>
              <a:gd name="connsiteX1" fmla="*/ 294238 w 606746"/>
              <a:gd name="connsiteY1" fmla="*/ 22765 h 561446"/>
              <a:gd name="connsiteX2" fmla="*/ 307818 w 606746"/>
              <a:gd name="connsiteY2" fmla="*/ 27292 h 561446"/>
              <a:gd name="connsiteX3" fmla="*/ 325925 w 606746"/>
              <a:gd name="connsiteY3" fmla="*/ 45398 h 561446"/>
              <a:gd name="connsiteX4" fmla="*/ 353086 w 606746"/>
              <a:gd name="connsiteY4" fmla="*/ 63505 h 561446"/>
              <a:gd name="connsiteX5" fmla="*/ 393826 w 606746"/>
              <a:gd name="connsiteY5" fmla="*/ 86139 h 561446"/>
              <a:gd name="connsiteX6" fmla="*/ 416460 w 606746"/>
              <a:gd name="connsiteY6" fmla="*/ 117826 h 561446"/>
              <a:gd name="connsiteX7" fmla="*/ 425513 w 606746"/>
              <a:gd name="connsiteY7" fmla="*/ 126880 h 561446"/>
              <a:gd name="connsiteX8" fmla="*/ 434567 w 606746"/>
              <a:gd name="connsiteY8" fmla="*/ 154040 h 561446"/>
              <a:gd name="connsiteX9" fmla="*/ 448147 w 606746"/>
              <a:gd name="connsiteY9" fmla="*/ 181200 h 561446"/>
              <a:gd name="connsiteX10" fmla="*/ 457200 w 606746"/>
              <a:gd name="connsiteY10" fmla="*/ 217414 h 561446"/>
              <a:gd name="connsiteX11" fmla="*/ 461727 w 606746"/>
              <a:gd name="connsiteY11" fmla="*/ 230994 h 561446"/>
              <a:gd name="connsiteX12" fmla="*/ 470781 w 606746"/>
              <a:gd name="connsiteY12" fmla="*/ 240048 h 561446"/>
              <a:gd name="connsiteX13" fmla="*/ 475307 w 606746"/>
              <a:gd name="connsiteY13" fmla="*/ 262682 h 561446"/>
              <a:gd name="connsiteX14" fmla="*/ 479834 w 606746"/>
              <a:gd name="connsiteY14" fmla="*/ 276262 h 561446"/>
              <a:gd name="connsiteX15" fmla="*/ 506994 w 606746"/>
              <a:gd name="connsiteY15" fmla="*/ 285315 h 561446"/>
              <a:gd name="connsiteX16" fmla="*/ 520575 w 606746"/>
              <a:gd name="connsiteY16" fmla="*/ 289842 h 561446"/>
              <a:gd name="connsiteX17" fmla="*/ 547735 w 606746"/>
              <a:gd name="connsiteY17" fmla="*/ 298895 h 561446"/>
              <a:gd name="connsiteX18" fmla="*/ 561315 w 606746"/>
              <a:gd name="connsiteY18" fmla="*/ 303422 h 561446"/>
              <a:gd name="connsiteX19" fmla="*/ 579422 w 606746"/>
              <a:gd name="connsiteY19" fmla="*/ 326056 h 561446"/>
              <a:gd name="connsiteX20" fmla="*/ 597529 w 606746"/>
              <a:gd name="connsiteY20" fmla="*/ 344163 h 561446"/>
              <a:gd name="connsiteX21" fmla="*/ 593002 w 606746"/>
              <a:gd name="connsiteY21" fmla="*/ 362270 h 561446"/>
              <a:gd name="connsiteX22" fmla="*/ 579422 w 606746"/>
              <a:gd name="connsiteY22" fmla="*/ 366796 h 561446"/>
              <a:gd name="connsiteX23" fmla="*/ 543208 w 606746"/>
              <a:gd name="connsiteY23" fmla="*/ 371323 h 561446"/>
              <a:gd name="connsiteX24" fmla="*/ 556789 w 606746"/>
              <a:gd name="connsiteY24" fmla="*/ 375850 h 561446"/>
              <a:gd name="connsiteX25" fmla="*/ 565842 w 606746"/>
              <a:gd name="connsiteY25" fmla="*/ 421117 h 561446"/>
              <a:gd name="connsiteX26" fmla="*/ 579422 w 606746"/>
              <a:gd name="connsiteY26" fmla="*/ 425644 h 561446"/>
              <a:gd name="connsiteX27" fmla="*/ 602056 w 606746"/>
              <a:gd name="connsiteY27" fmla="*/ 443751 h 561446"/>
              <a:gd name="connsiteX28" fmla="*/ 606583 w 606746"/>
              <a:gd name="connsiteY28" fmla="*/ 461858 h 561446"/>
              <a:gd name="connsiteX29" fmla="*/ 597529 w 606746"/>
              <a:gd name="connsiteY29" fmla="*/ 470911 h 561446"/>
              <a:gd name="connsiteX30" fmla="*/ 583949 w 606746"/>
              <a:gd name="connsiteY30" fmla="*/ 498072 h 561446"/>
              <a:gd name="connsiteX31" fmla="*/ 565842 w 606746"/>
              <a:gd name="connsiteY31" fmla="*/ 507125 h 561446"/>
              <a:gd name="connsiteX32" fmla="*/ 529628 w 606746"/>
              <a:gd name="connsiteY32" fmla="*/ 547866 h 561446"/>
              <a:gd name="connsiteX33" fmla="*/ 344032 w 606746"/>
              <a:gd name="connsiteY33" fmla="*/ 561446 h 561446"/>
              <a:gd name="connsiteX34" fmla="*/ 334979 w 606746"/>
              <a:gd name="connsiteY34" fmla="*/ 547866 h 561446"/>
              <a:gd name="connsiteX35" fmla="*/ 344032 w 606746"/>
              <a:gd name="connsiteY35" fmla="*/ 534286 h 561446"/>
              <a:gd name="connsiteX36" fmla="*/ 357612 w 606746"/>
              <a:gd name="connsiteY36" fmla="*/ 529759 h 561446"/>
              <a:gd name="connsiteX37" fmla="*/ 402880 w 606746"/>
              <a:gd name="connsiteY37" fmla="*/ 525232 h 561446"/>
              <a:gd name="connsiteX38" fmla="*/ 393826 w 606746"/>
              <a:gd name="connsiteY38" fmla="*/ 516179 h 561446"/>
              <a:gd name="connsiteX39" fmla="*/ 375719 w 606746"/>
              <a:gd name="connsiteY39" fmla="*/ 493545 h 561446"/>
              <a:gd name="connsiteX40" fmla="*/ 334979 w 606746"/>
              <a:gd name="connsiteY40" fmla="*/ 484492 h 561446"/>
              <a:gd name="connsiteX41" fmla="*/ 321398 w 606746"/>
              <a:gd name="connsiteY41" fmla="*/ 475438 h 561446"/>
              <a:gd name="connsiteX42" fmla="*/ 294238 w 606746"/>
              <a:gd name="connsiteY42" fmla="*/ 466385 h 561446"/>
              <a:gd name="connsiteX43" fmla="*/ 271604 w 606746"/>
              <a:gd name="connsiteY43" fmla="*/ 448278 h 561446"/>
              <a:gd name="connsiteX44" fmla="*/ 253497 w 606746"/>
              <a:gd name="connsiteY44" fmla="*/ 425644 h 561446"/>
              <a:gd name="connsiteX45" fmla="*/ 236357 w 606746"/>
              <a:gd name="connsiteY45" fmla="*/ 393935 h 561446"/>
              <a:gd name="connsiteX46" fmla="*/ 255172 w 606746"/>
              <a:gd name="connsiteY46" fmla="*/ 337490 h 561446"/>
              <a:gd name="connsiteX47" fmla="*/ 280658 w 606746"/>
              <a:gd name="connsiteY47" fmla="*/ 330583 h 561446"/>
              <a:gd name="connsiteX48" fmla="*/ 307818 w 606746"/>
              <a:gd name="connsiteY48" fmla="*/ 326056 h 561446"/>
              <a:gd name="connsiteX49" fmla="*/ 289711 w 606746"/>
              <a:gd name="connsiteY49" fmla="*/ 289842 h 561446"/>
              <a:gd name="connsiteX50" fmla="*/ 276131 w 606746"/>
              <a:gd name="connsiteY50" fmla="*/ 285315 h 561446"/>
              <a:gd name="connsiteX51" fmla="*/ 244444 w 606746"/>
              <a:gd name="connsiteY51" fmla="*/ 289842 h 561446"/>
              <a:gd name="connsiteX52" fmla="*/ 208230 w 606746"/>
              <a:gd name="connsiteY52" fmla="*/ 276262 h 561446"/>
              <a:gd name="connsiteX53" fmla="*/ 199177 w 606746"/>
              <a:gd name="connsiteY53" fmla="*/ 267208 h 561446"/>
              <a:gd name="connsiteX54" fmla="*/ 194650 w 606746"/>
              <a:gd name="connsiteY54" fmla="*/ 230994 h 561446"/>
              <a:gd name="connsiteX55" fmla="*/ 185596 w 606746"/>
              <a:gd name="connsiteY55" fmla="*/ 221941 h 561446"/>
              <a:gd name="connsiteX56" fmla="*/ 158436 w 606746"/>
              <a:gd name="connsiteY56" fmla="*/ 190254 h 561446"/>
              <a:gd name="connsiteX57" fmla="*/ 131276 w 606746"/>
              <a:gd name="connsiteY57" fmla="*/ 181200 h 561446"/>
              <a:gd name="connsiteX58" fmla="*/ 122222 w 606746"/>
              <a:gd name="connsiteY58" fmla="*/ 172147 h 561446"/>
              <a:gd name="connsiteX59" fmla="*/ 81482 w 606746"/>
              <a:gd name="connsiteY59" fmla="*/ 163093 h 561446"/>
              <a:gd name="connsiteX60" fmla="*/ 54321 w 606746"/>
              <a:gd name="connsiteY60" fmla="*/ 154040 h 561446"/>
              <a:gd name="connsiteX61" fmla="*/ 49794 w 606746"/>
              <a:gd name="connsiteY61" fmla="*/ 140460 h 561446"/>
              <a:gd name="connsiteX62" fmla="*/ 40741 w 606746"/>
              <a:gd name="connsiteY62" fmla="*/ 122353 h 561446"/>
              <a:gd name="connsiteX63" fmla="*/ 36214 w 606746"/>
              <a:gd name="connsiteY63" fmla="*/ 104246 h 561446"/>
              <a:gd name="connsiteX64" fmla="*/ 22634 w 606746"/>
              <a:gd name="connsiteY64" fmla="*/ 95193 h 561446"/>
              <a:gd name="connsiteX65" fmla="*/ 0 w 606746"/>
              <a:gd name="connsiteY65" fmla="*/ 81612 h 561446"/>
              <a:gd name="connsiteX66" fmla="*/ 9054 w 606746"/>
              <a:gd name="connsiteY66" fmla="*/ 72559 h 561446"/>
              <a:gd name="connsiteX67" fmla="*/ 45268 w 606746"/>
              <a:gd name="connsiteY67" fmla="*/ 63505 h 561446"/>
              <a:gd name="connsiteX68" fmla="*/ 72428 w 606746"/>
              <a:gd name="connsiteY68" fmla="*/ 72559 h 561446"/>
              <a:gd name="connsiteX69" fmla="*/ 86008 w 606746"/>
              <a:gd name="connsiteY69" fmla="*/ 77086 h 561446"/>
              <a:gd name="connsiteX70" fmla="*/ 99589 w 606746"/>
              <a:gd name="connsiteY70" fmla="*/ 86139 h 561446"/>
              <a:gd name="connsiteX71" fmla="*/ 131276 w 606746"/>
              <a:gd name="connsiteY71" fmla="*/ 95193 h 561446"/>
              <a:gd name="connsiteX72" fmla="*/ 153909 w 606746"/>
              <a:gd name="connsiteY72" fmla="*/ 90666 h 561446"/>
              <a:gd name="connsiteX73" fmla="*/ 158436 w 606746"/>
              <a:gd name="connsiteY73" fmla="*/ 63505 h 561446"/>
              <a:gd name="connsiteX74" fmla="*/ 239917 w 606746"/>
              <a:gd name="connsiteY74" fmla="*/ 58979 h 561446"/>
              <a:gd name="connsiteX75" fmla="*/ 248971 w 606746"/>
              <a:gd name="connsiteY75" fmla="*/ 31818 h 561446"/>
              <a:gd name="connsiteX76" fmla="*/ 253497 w 606746"/>
              <a:gd name="connsiteY76" fmla="*/ 13711 h 561446"/>
              <a:gd name="connsiteX77" fmla="*/ 271604 w 606746"/>
              <a:gd name="connsiteY77" fmla="*/ 131 h 561446"/>
              <a:gd name="connsiteX0" fmla="*/ 271604 w 606746"/>
              <a:gd name="connsiteY0" fmla="*/ 131 h 576303"/>
              <a:gd name="connsiteX1" fmla="*/ 294238 w 606746"/>
              <a:gd name="connsiteY1" fmla="*/ 22765 h 576303"/>
              <a:gd name="connsiteX2" fmla="*/ 307818 w 606746"/>
              <a:gd name="connsiteY2" fmla="*/ 27292 h 576303"/>
              <a:gd name="connsiteX3" fmla="*/ 325925 w 606746"/>
              <a:gd name="connsiteY3" fmla="*/ 45398 h 576303"/>
              <a:gd name="connsiteX4" fmla="*/ 353086 w 606746"/>
              <a:gd name="connsiteY4" fmla="*/ 63505 h 576303"/>
              <a:gd name="connsiteX5" fmla="*/ 393826 w 606746"/>
              <a:gd name="connsiteY5" fmla="*/ 86139 h 576303"/>
              <a:gd name="connsiteX6" fmla="*/ 416460 w 606746"/>
              <a:gd name="connsiteY6" fmla="*/ 117826 h 576303"/>
              <a:gd name="connsiteX7" fmla="*/ 425513 w 606746"/>
              <a:gd name="connsiteY7" fmla="*/ 126880 h 576303"/>
              <a:gd name="connsiteX8" fmla="*/ 434567 w 606746"/>
              <a:gd name="connsiteY8" fmla="*/ 154040 h 576303"/>
              <a:gd name="connsiteX9" fmla="*/ 448147 w 606746"/>
              <a:gd name="connsiteY9" fmla="*/ 181200 h 576303"/>
              <a:gd name="connsiteX10" fmla="*/ 457200 w 606746"/>
              <a:gd name="connsiteY10" fmla="*/ 217414 h 576303"/>
              <a:gd name="connsiteX11" fmla="*/ 461727 w 606746"/>
              <a:gd name="connsiteY11" fmla="*/ 230994 h 576303"/>
              <a:gd name="connsiteX12" fmla="*/ 470781 w 606746"/>
              <a:gd name="connsiteY12" fmla="*/ 240048 h 576303"/>
              <a:gd name="connsiteX13" fmla="*/ 475307 w 606746"/>
              <a:gd name="connsiteY13" fmla="*/ 262682 h 576303"/>
              <a:gd name="connsiteX14" fmla="*/ 479834 w 606746"/>
              <a:gd name="connsiteY14" fmla="*/ 276262 h 576303"/>
              <a:gd name="connsiteX15" fmla="*/ 506994 w 606746"/>
              <a:gd name="connsiteY15" fmla="*/ 285315 h 576303"/>
              <a:gd name="connsiteX16" fmla="*/ 520575 w 606746"/>
              <a:gd name="connsiteY16" fmla="*/ 289842 h 576303"/>
              <a:gd name="connsiteX17" fmla="*/ 547735 w 606746"/>
              <a:gd name="connsiteY17" fmla="*/ 298895 h 576303"/>
              <a:gd name="connsiteX18" fmla="*/ 561315 w 606746"/>
              <a:gd name="connsiteY18" fmla="*/ 303422 h 576303"/>
              <a:gd name="connsiteX19" fmla="*/ 579422 w 606746"/>
              <a:gd name="connsiteY19" fmla="*/ 326056 h 576303"/>
              <a:gd name="connsiteX20" fmla="*/ 597529 w 606746"/>
              <a:gd name="connsiteY20" fmla="*/ 344163 h 576303"/>
              <a:gd name="connsiteX21" fmla="*/ 593002 w 606746"/>
              <a:gd name="connsiteY21" fmla="*/ 362270 h 576303"/>
              <a:gd name="connsiteX22" fmla="*/ 579422 w 606746"/>
              <a:gd name="connsiteY22" fmla="*/ 366796 h 576303"/>
              <a:gd name="connsiteX23" fmla="*/ 543208 w 606746"/>
              <a:gd name="connsiteY23" fmla="*/ 371323 h 576303"/>
              <a:gd name="connsiteX24" fmla="*/ 556789 w 606746"/>
              <a:gd name="connsiteY24" fmla="*/ 375850 h 576303"/>
              <a:gd name="connsiteX25" fmla="*/ 565842 w 606746"/>
              <a:gd name="connsiteY25" fmla="*/ 421117 h 576303"/>
              <a:gd name="connsiteX26" fmla="*/ 579422 w 606746"/>
              <a:gd name="connsiteY26" fmla="*/ 425644 h 576303"/>
              <a:gd name="connsiteX27" fmla="*/ 602056 w 606746"/>
              <a:gd name="connsiteY27" fmla="*/ 443751 h 576303"/>
              <a:gd name="connsiteX28" fmla="*/ 606583 w 606746"/>
              <a:gd name="connsiteY28" fmla="*/ 461858 h 576303"/>
              <a:gd name="connsiteX29" fmla="*/ 597529 w 606746"/>
              <a:gd name="connsiteY29" fmla="*/ 470911 h 576303"/>
              <a:gd name="connsiteX30" fmla="*/ 583949 w 606746"/>
              <a:gd name="connsiteY30" fmla="*/ 498072 h 576303"/>
              <a:gd name="connsiteX31" fmla="*/ 565842 w 606746"/>
              <a:gd name="connsiteY31" fmla="*/ 507125 h 576303"/>
              <a:gd name="connsiteX32" fmla="*/ 491528 w 606746"/>
              <a:gd name="connsiteY32" fmla="*/ 569297 h 576303"/>
              <a:gd name="connsiteX33" fmla="*/ 344032 w 606746"/>
              <a:gd name="connsiteY33" fmla="*/ 561446 h 576303"/>
              <a:gd name="connsiteX34" fmla="*/ 334979 w 606746"/>
              <a:gd name="connsiteY34" fmla="*/ 547866 h 576303"/>
              <a:gd name="connsiteX35" fmla="*/ 344032 w 606746"/>
              <a:gd name="connsiteY35" fmla="*/ 534286 h 576303"/>
              <a:gd name="connsiteX36" fmla="*/ 357612 w 606746"/>
              <a:gd name="connsiteY36" fmla="*/ 529759 h 576303"/>
              <a:gd name="connsiteX37" fmla="*/ 402880 w 606746"/>
              <a:gd name="connsiteY37" fmla="*/ 525232 h 576303"/>
              <a:gd name="connsiteX38" fmla="*/ 393826 w 606746"/>
              <a:gd name="connsiteY38" fmla="*/ 516179 h 576303"/>
              <a:gd name="connsiteX39" fmla="*/ 375719 w 606746"/>
              <a:gd name="connsiteY39" fmla="*/ 493545 h 576303"/>
              <a:gd name="connsiteX40" fmla="*/ 334979 w 606746"/>
              <a:gd name="connsiteY40" fmla="*/ 484492 h 576303"/>
              <a:gd name="connsiteX41" fmla="*/ 321398 w 606746"/>
              <a:gd name="connsiteY41" fmla="*/ 475438 h 576303"/>
              <a:gd name="connsiteX42" fmla="*/ 294238 w 606746"/>
              <a:gd name="connsiteY42" fmla="*/ 466385 h 576303"/>
              <a:gd name="connsiteX43" fmla="*/ 271604 w 606746"/>
              <a:gd name="connsiteY43" fmla="*/ 448278 h 576303"/>
              <a:gd name="connsiteX44" fmla="*/ 253497 w 606746"/>
              <a:gd name="connsiteY44" fmla="*/ 425644 h 576303"/>
              <a:gd name="connsiteX45" fmla="*/ 236357 w 606746"/>
              <a:gd name="connsiteY45" fmla="*/ 393935 h 576303"/>
              <a:gd name="connsiteX46" fmla="*/ 255172 w 606746"/>
              <a:gd name="connsiteY46" fmla="*/ 337490 h 576303"/>
              <a:gd name="connsiteX47" fmla="*/ 280658 w 606746"/>
              <a:gd name="connsiteY47" fmla="*/ 330583 h 576303"/>
              <a:gd name="connsiteX48" fmla="*/ 307818 w 606746"/>
              <a:gd name="connsiteY48" fmla="*/ 326056 h 576303"/>
              <a:gd name="connsiteX49" fmla="*/ 289711 w 606746"/>
              <a:gd name="connsiteY49" fmla="*/ 289842 h 576303"/>
              <a:gd name="connsiteX50" fmla="*/ 276131 w 606746"/>
              <a:gd name="connsiteY50" fmla="*/ 285315 h 576303"/>
              <a:gd name="connsiteX51" fmla="*/ 244444 w 606746"/>
              <a:gd name="connsiteY51" fmla="*/ 289842 h 576303"/>
              <a:gd name="connsiteX52" fmla="*/ 208230 w 606746"/>
              <a:gd name="connsiteY52" fmla="*/ 276262 h 576303"/>
              <a:gd name="connsiteX53" fmla="*/ 199177 w 606746"/>
              <a:gd name="connsiteY53" fmla="*/ 267208 h 576303"/>
              <a:gd name="connsiteX54" fmla="*/ 194650 w 606746"/>
              <a:gd name="connsiteY54" fmla="*/ 230994 h 576303"/>
              <a:gd name="connsiteX55" fmla="*/ 185596 w 606746"/>
              <a:gd name="connsiteY55" fmla="*/ 221941 h 576303"/>
              <a:gd name="connsiteX56" fmla="*/ 158436 w 606746"/>
              <a:gd name="connsiteY56" fmla="*/ 190254 h 576303"/>
              <a:gd name="connsiteX57" fmla="*/ 131276 w 606746"/>
              <a:gd name="connsiteY57" fmla="*/ 181200 h 576303"/>
              <a:gd name="connsiteX58" fmla="*/ 122222 w 606746"/>
              <a:gd name="connsiteY58" fmla="*/ 172147 h 576303"/>
              <a:gd name="connsiteX59" fmla="*/ 81482 w 606746"/>
              <a:gd name="connsiteY59" fmla="*/ 163093 h 576303"/>
              <a:gd name="connsiteX60" fmla="*/ 54321 w 606746"/>
              <a:gd name="connsiteY60" fmla="*/ 154040 h 576303"/>
              <a:gd name="connsiteX61" fmla="*/ 49794 w 606746"/>
              <a:gd name="connsiteY61" fmla="*/ 140460 h 576303"/>
              <a:gd name="connsiteX62" fmla="*/ 40741 w 606746"/>
              <a:gd name="connsiteY62" fmla="*/ 122353 h 576303"/>
              <a:gd name="connsiteX63" fmla="*/ 36214 w 606746"/>
              <a:gd name="connsiteY63" fmla="*/ 104246 h 576303"/>
              <a:gd name="connsiteX64" fmla="*/ 22634 w 606746"/>
              <a:gd name="connsiteY64" fmla="*/ 95193 h 576303"/>
              <a:gd name="connsiteX65" fmla="*/ 0 w 606746"/>
              <a:gd name="connsiteY65" fmla="*/ 81612 h 576303"/>
              <a:gd name="connsiteX66" fmla="*/ 9054 w 606746"/>
              <a:gd name="connsiteY66" fmla="*/ 72559 h 576303"/>
              <a:gd name="connsiteX67" fmla="*/ 45268 w 606746"/>
              <a:gd name="connsiteY67" fmla="*/ 63505 h 576303"/>
              <a:gd name="connsiteX68" fmla="*/ 72428 w 606746"/>
              <a:gd name="connsiteY68" fmla="*/ 72559 h 576303"/>
              <a:gd name="connsiteX69" fmla="*/ 86008 w 606746"/>
              <a:gd name="connsiteY69" fmla="*/ 77086 h 576303"/>
              <a:gd name="connsiteX70" fmla="*/ 99589 w 606746"/>
              <a:gd name="connsiteY70" fmla="*/ 86139 h 576303"/>
              <a:gd name="connsiteX71" fmla="*/ 131276 w 606746"/>
              <a:gd name="connsiteY71" fmla="*/ 95193 h 576303"/>
              <a:gd name="connsiteX72" fmla="*/ 153909 w 606746"/>
              <a:gd name="connsiteY72" fmla="*/ 90666 h 576303"/>
              <a:gd name="connsiteX73" fmla="*/ 158436 w 606746"/>
              <a:gd name="connsiteY73" fmla="*/ 63505 h 576303"/>
              <a:gd name="connsiteX74" fmla="*/ 239917 w 606746"/>
              <a:gd name="connsiteY74" fmla="*/ 58979 h 576303"/>
              <a:gd name="connsiteX75" fmla="*/ 248971 w 606746"/>
              <a:gd name="connsiteY75" fmla="*/ 31818 h 576303"/>
              <a:gd name="connsiteX76" fmla="*/ 253497 w 606746"/>
              <a:gd name="connsiteY76" fmla="*/ 13711 h 576303"/>
              <a:gd name="connsiteX77" fmla="*/ 271604 w 606746"/>
              <a:gd name="connsiteY77" fmla="*/ 131 h 576303"/>
              <a:gd name="connsiteX0" fmla="*/ 271604 w 606746"/>
              <a:gd name="connsiteY0" fmla="*/ 131 h 576303"/>
              <a:gd name="connsiteX1" fmla="*/ 294238 w 606746"/>
              <a:gd name="connsiteY1" fmla="*/ 22765 h 576303"/>
              <a:gd name="connsiteX2" fmla="*/ 307818 w 606746"/>
              <a:gd name="connsiteY2" fmla="*/ 27292 h 576303"/>
              <a:gd name="connsiteX3" fmla="*/ 325925 w 606746"/>
              <a:gd name="connsiteY3" fmla="*/ 45398 h 576303"/>
              <a:gd name="connsiteX4" fmla="*/ 353086 w 606746"/>
              <a:gd name="connsiteY4" fmla="*/ 63505 h 576303"/>
              <a:gd name="connsiteX5" fmla="*/ 393826 w 606746"/>
              <a:gd name="connsiteY5" fmla="*/ 86139 h 576303"/>
              <a:gd name="connsiteX6" fmla="*/ 416460 w 606746"/>
              <a:gd name="connsiteY6" fmla="*/ 117826 h 576303"/>
              <a:gd name="connsiteX7" fmla="*/ 425513 w 606746"/>
              <a:gd name="connsiteY7" fmla="*/ 126880 h 576303"/>
              <a:gd name="connsiteX8" fmla="*/ 434567 w 606746"/>
              <a:gd name="connsiteY8" fmla="*/ 154040 h 576303"/>
              <a:gd name="connsiteX9" fmla="*/ 448147 w 606746"/>
              <a:gd name="connsiteY9" fmla="*/ 181200 h 576303"/>
              <a:gd name="connsiteX10" fmla="*/ 457200 w 606746"/>
              <a:gd name="connsiteY10" fmla="*/ 217414 h 576303"/>
              <a:gd name="connsiteX11" fmla="*/ 461727 w 606746"/>
              <a:gd name="connsiteY11" fmla="*/ 230994 h 576303"/>
              <a:gd name="connsiteX12" fmla="*/ 470781 w 606746"/>
              <a:gd name="connsiteY12" fmla="*/ 240048 h 576303"/>
              <a:gd name="connsiteX13" fmla="*/ 475307 w 606746"/>
              <a:gd name="connsiteY13" fmla="*/ 262682 h 576303"/>
              <a:gd name="connsiteX14" fmla="*/ 479834 w 606746"/>
              <a:gd name="connsiteY14" fmla="*/ 276262 h 576303"/>
              <a:gd name="connsiteX15" fmla="*/ 506994 w 606746"/>
              <a:gd name="connsiteY15" fmla="*/ 285315 h 576303"/>
              <a:gd name="connsiteX16" fmla="*/ 520575 w 606746"/>
              <a:gd name="connsiteY16" fmla="*/ 289842 h 576303"/>
              <a:gd name="connsiteX17" fmla="*/ 547735 w 606746"/>
              <a:gd name="connsiteY17" fmla="*/ 298895 h 576303"/>
              <a:gd name="connsiteX18" fmla="*/ 561315 w 606746"/>
              <a:gd name="connsiteY18" fmla="*/ 303422 h 576303"/>
              <a:gd name="connsiteX19" fmla="*/ 579422 w 606746"/>
              <a:gd name="connsiteY19" fmla="*/ 326056 h 576303"/>
              <a:gd name="connsiteX20" fmla="*/ 597529 w 606746"/>
              <a:gd name="connsiteY20" fmla="*/ 344163 h 576303"/>
              <a:gd name="connsiteX21" fmla="*/ 593002 w 606746"/>
              <a:gd name="connsiteY21" fmla="*/ 362270 h 576303"/>
              <a:gd name="connsiteX22" fmla="*/ 579422 w 606746"/>
              <a:gd name="connsiteY22" fmla="*/ 366796 h 576303"/>
              <a:gd name="connsiteX23" fmla="*/ 543208 w 606746"/>
              <a:gd name="connsiteY23" fmla="*/ 371323 h 576303"/>
              <a:gd name="connsiteX24" fmla="*/ 556789 w 606746"/>
              <a:gd name="connsiteY24" fmla="*/ 375850 h 576303"/>
              <a:gd name="connsiteX25" fmla="*/ 565842 w 606746"/>
              <a:gd name="connsiteY25" fmla="*/ 421117 h 576303"/>
              <a:gd name="connsiteX26" fmla="*/ 579422 w 606746"/>
              <a:gd name="connsiteY26" fmla="*/ 425644 h 576303"/>
              <a:gd name="connsiteX27" fmla="*/ 602056 w 606746"/>
              <a:gd name="connsiteY27" fmla="*/ 443751 h 576303"/>
              <a:gd name="connsiteX28" fmla="*/ 606583 w 606746"/>
              <a:gd name="connsiteY28" fmla="*/ 461858 h 576303"/>
              <a:gd name="connsiteX29" fmla="*/ 597529 w 606746"/>
              <a:gd name="connsiteY29" fmla="*/ 470911 h 576303"/>
              <a:gd name="connsiteX30" fmla="*/ 583949 w 606746"/>
              <a:gd name="connsiteY30" fmla="*/ 498072 h 576303"/>
              <a:gd name="connsiteX31" fmla="*/ 565842 w 606746"/>
              <a:gd name="connsiteY31" fmla="*/ 507125 h 576303"/>
              <a:gd name="connsiteX32" fmla="*/ 491528 w 606746"/>
              <a:gd name="connsiteY32" fmla="*/ 569297 h 576303"/>
              <a:gd name="connsiteX33" fmla="*/ 344032 w 606746"/>
              <a:gd name="connsiteY33" fmla="*/ 561446 h 576303"/>
              <a:gd name="connsiteX34" fmla="*/ 334979 w 606746"/>
              <a:gd name="connsiteY34" fmla="*/ 547866 h 576303"/>
              <a:gd name="connsiteX35" fmla="*/ 344032 w 606746"/>
              <a:gd name="connsiteY35" fmla="*/ 534286 h 576303"/>
              <a:gd name="connsiteX36" fmla="*/ 357612 w 606746"/>
              <a:gd name="connsiteY36" fmla="*/ 529759 h 576303"/>
              <a:gd name="connsiteX37" fmla="*/ 402880 w 606746"/>
              <a:gd name="connsiteY37" fmla="*/ 525232 h 576303"/>
              <a:gd name="connsiteX38" fmla="*/ 393826 w 606746"/>
              <a:gd name="connsiteY38" fmla="*/ 516179 h 576303"/>
              <a:gd name="connsiteX39" fmla="*/ 375719 w 606746"/>
              <a:gd name="connsiteY39" fmla="*/ 493545 h 576303"/>
              <a:gd name="connsiteX40" fmla="*/ 334979 w 606746"/>
              <a:gd name="connsiteY40" fmla="*/ 484492 h 576303"/>
              <a:gd name="connsiteX41" fmla="*/ 321398 w 606746"/>
              <a:gd name="connsiteY41" fmla="*/ 475438 h 576303"/>
              <a:gd name="connsiteX42" fmla="*/ 294238 w 606746"/>
              <a:gd name="connsiteY42" fmla="*/ 466385 h 576303"/>
              <a:gd name="connsiteX43" fmla="*/ 271604 w 606746"/>
              <a:gd name="connsiteY43" fmla="*/ 448278 h 576303"/>
              <a:gd name="connsiteX44" fmla="*/ 253497 w 606746"/>
              <a:gd name="connsiteY44" fmla="*/ 425644 h 576303"/>
              <a:gd name="connsiteX45" fmla="*/ 236357 w 606746"/>
              <a:gd name="connsiteY45" fmla="*/ 393935 h 576303"/>
              <a:gd name="connsiteX46" fmla="*/ 255172 w 606746"/>
              <a:gd name="connsiteY46" fmla="*/ 337490 h 576303"/>
              <a:gd name="connsiteX47" fmla="*/ 280658 w 606746"/>
              <a:gd name="connsiteY47" fmla="*/ 330583 h 576303"/>
              <a:gd name="connsiteX48" fmla="*/ 307818 w 606746"/>
              <a:gd name="connsiteY48" fmla="*/ 326056 h 576303"/>
              <a:gd name="connsiteX49" fmla="*/ 289711 w 606746"/>
              <a:gd name="connsiteY49" fmla="*/ 289842 h 576303"/>
              <a:gd name="connsiteX50" fmla="*/ 276131 w 606746"/>
              <a:gd name="connsiteY50" fmla="*/ 285315 h 576303"/>
              <a:gd name="connsiteX51" fmla="*/ 244444 w 606746"/>
              <a:gd name="connsiteY51" fmla="*/ 289842 h 576303"/>
              <a:gd name="connsiteX52" fmla="*/ 208230 w 606746"/>
              <a:gd name="connsiteY52" fmla="*/ 276262 h 576303"/>
              <a:gd name="connsiteX53" fmla="*/ 199177 w 606746"/>
              <a:gd name="connsiteY53" fmla="*/ 267208 h 576303"/>
              <a:gd name="connsiteX54" fmla="*/ 194650 w 606746"/>
              <a:gd name="connsiteY54" fmla="*/ 230994 h 576303"/>
              <a:gd name="connsiteX55" fmla="*/ 185596 w 606746"/>
              <a:gd name="connsiteY55" fmla="*/ 221941 h 576303"/>
              <a:gd name="connsiteX56" fmla="*/ 158436 w 606746"/>
              <a:gd name="connsiteY56" fmla="*/ 190254 h 576303"/>
              <a:gd name="connsiteX57" fmla="*/ 131276 w 606746"/>
              <a:gd name="connsiteY57" fmla="*/ 181200 h 576303"/>
              <a:gd name="connsiteX58" fmla="*/ 122222 w 606746"/>
              <a:gd name="connsiteY58" fmla="*/ 172147 h 576303"/>
              <a:gd name="connsiteX59" fmla="*/ 81482 w 606746"/>
              <a:gd name="connsiteY59" fmla="*/ 163093 h 576303"/>
              <a:gd name="connsiteX60" fmla="*/ 54321 w 606746"/>
              <a:gd name="connsiteY60" fmla="*/ 154040 h 576303"/>
              <a:gd name="connsiteX61" fmla="*/ 49794 w 606746"/>
              <a:gd name="connsiteY61" fmla="*/ 140460 h 576303"/>
              <a:gd name="connsiteX62" fmla="*/ 40741 w 606746"/>
              <a:gd name="connsiteY62" fmla="*/ 122353 h 576303"/>
              <a:gd name="connsiteX63" fmla="*/ 36214 w 606746"/>
              <a:gd name="connsiteY63" fmla="*/ 104246 h 576303"/>
              <a:gd name="connsiteX64" fmla="*/ 22634 w 606746"/>
              <a:gd name="connsiteY64" fmla="*/ 95193 h 576303"/>
              <a:gd name="connsiteX65" fmla="*/ 0 w 606746"/>
              <a:gd name="connsiteY65" fmla="*/ 81612 h 576303"/>
              <a:gd name="connsiteX66" fmla="*/ 9054 w 606746"/>
              <a:gd name="connsiteY66" fmla="*/ 72559 h 576303"/>
              <a:gd name="connsiteX67" fmla="*/ 45268 w 606746"/>
              <a:gd name="connsiteY67" fmla="*/ 63505 h 576303"/>
              <a:gd name="connsiteX68" fmla="*/ 72428 w 606746"/>
              <a:gd name="connsiteY68" fmla="*/ 72559 h 576303"/>
              <a:gd name="connsiteX69" fmla="*/ 86008 w 606746"/>
              <a:gd name="connsiteY69" fmla="*/ 77086 h 576303"/>
              <a:gd name="connsiteX70" fmla="*/ 99589 w 606746"/>
              <a:gd name="connsiteY70" fmla="*/ 86139 h 576303"/>
              <a:gd name="connsiteX71" fmla="*/ 131276 w 606746"/>
              <a:gd name="connsiteY71" fmla="*/ 95193 h 576303"/>
              <a:gd name="connsiteX72" fmla="*/ 153909 w 606746"/>
              <a:gd name="connsiteY72" fmla="*/ 90666 h 576303"/>
              <a:gd name="connsiteX73" fmla="*/ 158436 w 606746"/>
              <a:gd name="connsiteY73" fmla="*/ 63505 h 576303"/>
              <a:gd name="connsiteX74" fmla="*/ 239917 w 606746"/>
              <a:gd name="connsiteY74" fmla="*/ 58979 h 576303"/>
              <a:gd name="connsiteX75" fmla="*/ 248971 w 606746"/>
              <a:gd name="connsiteY75" fmla="*/ 31818 h 576303"/>
              <a:gd name="connsiteX76" fmla="*/ 253497 w 606746"/>
              <a:gd name="connsiteY76" fmla="*/ 13711 h 576303"/>
              <a:gd name="connsiteX77" fmla="*/ 271604 w 606746"/>
              <a:gd name="connsiteY77" fmla="*/ 131 h 576303"/>
              <a:gd name="connsiteX0" fmla="*/ 271604 w 606746"/>
              <a:gd name="connsiteY0" fmla="*/ 131 h 603621"/>
              <a:gd name="connsiteX1" fmla="*/ 294238 w 606746"/>
              <a:gd name="connsiteY1" fmla="*/ 22765 h 603621"/>
              <a:gd name="connsiteX2" fmla="*/ 307818 w 606746"/>
              <a:gd name="connsiteY2" fmla="*/ 27292 h 603621"/>
              <a:gd name="connsiteX3" fmla="*/ 325925 w 606746"/>
              <a:gd name="connsiteY3" fmla="*/ 45398 h 603621"/>
              <a:gd name="connsiteX4" fmla="*/ 353086 w 606746"/>
              <a:gd name="connsiteY4" fmla="*/ 63505 h 603621"/>
              <a:gd name="connsiteX5" fmla="*/ 393826 w 606746"/>
              <a:gd name="connsiteY5" fmla="*/ 86139 h 603621"/>
              <a:gd name="connsiteX6" fmla="*/ 416460 w 606746"/>
              <a:gd name="connsiteY6" fmla="*/ 117826 h 603621"/>
              <a:gd name="connsiteX7" fmla="*/ 425513 w 606746"/>
              <a:gd name="connsiteY7" fmla="*/ 126880 h 603621"/>
              <a:gd name="connsiteX8" fmla="*/ 434567 w 606746"/>
              <a:gd name="connsiteY8" fmla="*/ 154040 h 603621"/>
              <a:gd name="connsiteX9" fmla="*/ 448147 w 606746"/>
              <a:gd name="connsiteY9" fmla="*/ 181200 h 603621"/>
              <a:gd name="connsiteX10" fmla="*/ 457200 w 606746"/>
              <a:gd name="connsiteY10" fmla="*/ 217414 h 603621"/>
              <a:gd name="connsiteX11" fmla="*/ 461727 w 606746"/>
              <a:gd name="connsiteY11" fmla="*/ 230994 h 603621"/>
              <a:gd name="connsiteX12" fmla="*/ 470781 w 606746"/>
              <a:gd name="connsiteY12" fmla="*/ 240048 h 603621"/>
              <a:gd name="connsiteX13" fmla="*/ 475307 w 606746"/>
              <a:gd name="connsiteY13" fmla="*/ 262682 h 603621"/>
              <a:gd name="connsiteX14" fmla="*/ 479834 w 606746"/>
              <a:gd name="connsiteY14" fmla="*/ 276262 h 603621"/>
              <a:gd name="connsiteX15" fmla="*/ 506994 w 606746"/>
              <a:gd name="connsiteY15" fmla="*/ 285315 h 603621"/>
              <a:gd name="connsiteX16" fmla="*/ 520575 w 606746"/>
              <a:gd name="connsiteY16" fmla="*/ 289842 h 603621"/>
              <a:gd name="connsiteX17" fmla="*/ 547735 w 606746"/>
              <a:gd name="connsiteY17" fmla="*/ 298895 h 603621"/>
              <a:gd name="connsiteX18" fmla="*/ 561315 w 606746"/>
              <a:gd name="connsiteY18" fmla="*/ 303422 h 603621"/>
              <a:gd name="connsiteX19" fmla="*/ 579422 w 606746"/>
              <a:gd name="connsiteY19" fmla="*/ 326056 h 603621"/>
              <a:gd name="connsiteX20" fmla="*/ 597529 w 606746"/>
              <a:gd name="connsiteY20" fmla="*/ 344163 h 603621"/>
              <a:gd name="connsiteX21" fmla="*/ 593002 w 606746"/>
              <a:gd name="connsiteY21" fmla="*/ 362270 h 603621"/>
              <a:gd name="connsiteX22" fmla="*/ 579422 w 606746"/>
              <a:gd name="connsiteY22" fmla="*/ 366796 h 603621"/>
              <a:gd name="connsiteX23" fmla="*/ 543208 w 606746"/>
              <a:gd name="connsiteY23" fmla="*/ 371323 h 603621"/>
              <a:gd name="connsiteX24" fmla="*/ 556789 w 606746"/>
              <a:gd name="connsiteY24" fmla="*/ 375850 h 603621"/>
              <a:gd name="connsiteX25" fmla="*/ 565842 w 606746"/>
              <a:gd name="connsiteY25" fmla="*/ 421117 h 603621"/>
              <a:gd name="connsiteX26" fmla="*/ 579422 w 606746"/>
              <a:gd name="connsiteY26" fmla="*/ 425644 h 603621"/>
              <a:gd name="connsiteX27" fmla="*/ 602056 w 606746"/>
              <a:gd name="connsiteY27" fmla="*/ 443751 h 603621"/>
              <a:gd name="connsiteX28" fmla="*/ 606583 w 606746"/>
              <a:gd name="connsiteY28" fmla="*/ 461858 h 603621"/>
              <a:gd name="connsiteX29" fmla="*/ 597529 w 606746"/>
              <a:gd name="connsiteY29" fmla="*/ 470911 h 603621"/>
              <a:gd name="connsiteX30" fmla="*/ 583949 w 606746"/>
              <a:gd name="connsiteY30" fmla="*/ 498072 h 603621"/>
              <a:gd name="connsiteX31" fmla="*/ 565842 w 606746"/>
              <a:gd name="connsiteY31" fmla="*/ 507125 h 603621"/>
              <a:gd name="connsiteX32" fmla="*/ 491528 w 606746"/>
              <a:gd name="connsiteY32" fmla="*/ 569297 h 603621"/>
              <a:gd name="connsiteX33" fmla="*/ 344032 w 606746"/>
              <a:gd name="connsiteY33" fmla="*/ 561446 h 603621"/>
              <a:gd name="connsiteX34" fmla="*/ 334979 w 606746"/>
              <a:gd name="connsiteY34" fmla="*/ 547866 h 603621"/>
              <a:gd name="connsiteX35" fmla="*/ 344032 w 606746"/>
              <a:gd name="connsiteY35" fmla="*/ 534286 h 603621"/>
              <a:gd name="connsiteX36" fmla="*/ 357612 w 606746"/>
              <a:gd name="connsiteY36" fmla="*/ 529759 h 603621"/>
              <a:gd name="connsiteX37" fmla="*/ 402880 w 606746"/>
              <a:gd name="connsiteY37" fmla="*/ 525232 h 603621"/>
              <a:gd name="connsiteX38" fmla="*/ 393826 w 606746"/>
              <a:gd name="connsiteY38" fmla="*/ 516179 h 603621"/>
              <a:gd name="connsiteX39" fmla="*/ 375719 w 606746"/>
              <a:gd name="connsiteY39" fmla="*/ 493545 h 603621"/>
              <a:gd name="connsiteX40" fmla="*/ 334979 w 606746"/>
              <a:gd name="connsiteY40" fmla="*/ 484492 h 603621"/>
              <a:gd name="connsiteX41" fmla="*/ 321398 w 606746"/>
              <a:gd name="connsiteY41" fmla="*/ 475438 h 603621"/>
              <a:gd name="connsiteX42" fmla="*/ 294238 w 606746"/>
              <a:gd name="connsiteY42" fmla="*/ 466385 h 603621"/>
              <a:gd name="connsiteX43" fmla="*/ 271604 w 606746"/>
              <a:gd name="connsiteY43" fmla="*/ 448278 h 603621"/>
              <a:gd name="connsiteX44" fmla="*/ 253497 w 606746"/>
              <a:gd name="connsiteY44" fmla="*/ 425644 h 603621"/>
              <a:gd name="connsiteX45" fmla="*/ 236357 w 606746"/>
              <a:gd name="connsiteY45" fmla="*/ 393935 h 603621"/>
              <a:gd name="connsiteX46" fmla="*/ 255172 w 606746"/>
              <a:gd name="connsiteY46" fmla="*/ 337490 h 603621"/>
              <a:gd name="connsiteX47" fmla="*/ 280658 w 606746"/>
              <a:gd name="connsiteY47" fmla="*/ 330583 h 603621"/>
              <a:gd name="connsiteX48" fmla="*/ 307818 w 606746"/>
              <a:gd name="connsiteY48" fmla="*/ 326056 h 603621"/>
              <a:gd name="connsiteX49" fmla="*/ 289711 w 606746"/>
              <a:gd name="connsiteY49" fmla="*/ 289842 h 603621"/>
              <a:gd name="connsiteX50" fmla="*/ 276131 w 606746"/>
              <a:gd name="connsiteY50" fmla="*/ 285315 h 603621"/>
              <a:gd name="connsiteX51" fmla="*/ 244444 w 606746"/>
              <a:gd name="connsiteY51" fmla="*/ 289842 h 603621"/>
              <a:gd name="connsiteX52" fmla="*/ 208230 w 606746"/>
              <a:gd name="connsiteY52" fmla="*/ 276262 h 603621"/>
              <a:gd name="connsiteX53" fmla="*/ 199177 w 606746"/>
              <a:gd name="connsiteY53" fmla="*/ 267208 h 603621"/>
              <a:gd name="connsiteX54" fmla="*/ 194650 w 606746"/>
              <a:gd name="connsiteY54" fmla="*/ 230994 h 603621"/>
              <a:gd name="connsiteX55" fmla="*/ 185596 w 606746"/>
              <a:gd name="connsiteY55" fmla="*/ 221941 h 603621"/>
              <a:gd name="connsiteX56" fmla="*/ 158436 w 606746"/>
              <a:gd name="connsiteY56" fmla="*/ 190254 h 603621"/>
              <a:gd name="connsiteX57" fmla="*/ 131276 w 606746"/>
              <a:gd name="connsiteY57" fmla="*/ 181200 h 603621"/>
              <a:gd name="connsiteX58" fmla="*/ 122222 w 606746"/>
              <a:gd name="connsiteY58" fmla="*/ 172147 h 603621"/>
              <a:gd name="connsiteX59" fmla="*/ 81482 w 606746"/>
              <a:gd name="connsiteY59" fmla="*/ 163093 h 603621"/>
              <a:gd name="connsiteX60" fmla="*/ 54321 w 606746"/>
              <a:gd name="connsiteY60" fmla="*/ 154040 h 603621"/>
              <a:gd name="connsiteX61" fmla="*/ 49794 w 606746"/>
              <a:gd name="connsiteY61" fmla="*/ 140460 h 603621"/>
              <a:gd name="connsiteX62" fmla="*/ 40741 w 606746"/>
              <a:gd name="connsiteY62" fmla="*/ 122353 h 603621"/>
              <a:gd name="connsiteX63" fmla="*/ 36214 w 606746"/>
              <a:gd name="connsiteY63" fmla="*/ 104246 h 603621"/>
              <a:gd name="connsiteX64" fmla="*/ 22634 w 606746"/>
              <a:gd name="connsiteY64" fmla="*/ 95193 h 603621"/>
              <a:gd name="connsiteX65" fmla="*/ 0 w 606746"/>
              <a:gd name="connsiteY65" fmla="*/ 81612 h 603621"/>
              <a:gd name="connsiteX66" fmla="*/ 9054 w 606746"/>
              <a:gd name="connsiteY66" fmla="*/ 72559 h 603621"/>
              <a:gd name="connsiteX67" fmla="*/ 45268 w 606746"/>
              <a:gd name="connsiteY67" fmla="*/ 63505 h 603621"/>
              <a:gd name="connsiteX68" fmla="*/ 72428 w 606746"/>
              <a:gd name="connsiteY68" fmla="*/ 72559 h 603621"/>
              <a:gd name="connsiteX69" fmla="*/ 86008 w 606746"/>
              <a:gd name="connsiteY69" fmla="*/ 77086 h 603621"/>
              <a:gd name="connsiteX70" fmla="*/ 99589 w 606746"/>
              <a:gd name="connsiteY70" fmla="*/ 86139 h 603621"/>
              <a:gd name="connsiteX71" fmla="*/ 131276 w 606746"/>
              <a:gd name="connsiteY71" fmla="*/ 95193 h 603621"/>
              <a:gd name="connsiteX72" fmla="*/ 153909 w 606746"/>
              <a:gd name="connsiteY72" fmla="*/ 90666 h 603621"/>
              <a:gd name="connsiteX73" fmla="*/ 158436 w 606746"/>
              <a:gd name="connsiteY73" fmla="*/ 63505 h 603621"/>
              <a:gd name="connsiteX74" fmla="*/ 239917 w 606746"/>
              <a:gd name="connsiteY74" fmla="*/ 58979 h 603621"/>
              <a:gd name="connsiteX75" fmla="*/ 248971 w 606746"/>
              <a:gd name="connsiteY75" fmla="*/ 31818 h 603621"/>
              <a:gd name="connsiteX76" fmla="*/ 253497 w 606746"/>
              <a:gd name="connsiteY76" fmla="*/ 13711 h 603621"/>
              <a:gd name="connsiteX77" fmla="*/ 271604 w 606746"/>
              <a:gd name="connsiteY77" fmla="*/ 131 h 603621"/>
              <a:gd name="connsiteX0" fmla="*/ 271604 w 606746"/>
              <a:gd name="connsiteY0" fmla="*/ 131 h 578614"/>
              <a:gd name="connsiteX1" fmla="*/ 294238 w 606746"/>
              <a:gd name="connsiteY1" fmla="*/ 22765 h 578614"/>
              <a:gd name="connsiteX2" fmla="*/ 307818 w 606746"/>
              <a:gd name="connsiteY2" fmla="*/ 27292 h 578614"/>
              <a:gd name="connsiteX3" fmla="*/ 325925 w 606746"/>
              <a:gd name="connsiteY3" fmla="*/ 45398 h 578614"/>
              <a:gd name="connsiteX4" fmla="*/ 353086 w 606746"/>
              <a:gd name="connsiteY4" fmla="*/ 63505 h 578614"/>
              <a:gd name="connsiteX5" fmla="*/ 393826 w 606746"/>
              <a:gd name="connsiteY5" fmla="*/ 86139 h 578614"/>
              <a:gd name="connsiteX6" fmla="*/ 416460 w 606746"/>
              <a:gd name="connsiteY6" fmla="*/ 117826 h 578614"/>
              <a:gd name="connsiteX7" fmla="*/ 425513 w 606746"/>
              <a:gd name="connsiteY7" fmla="*/ 126880 h 578614"/>
              <a:gd name="connsiteX8" fmla="*/ 434567 w 606746"/>
              <a:gd name="connsiteY8" fmla="*/ 154040 h 578614"/>
              <a:gd name="connsiteX9" fmla="*/ 448147 w 606746"/>
              <a:gd name="connsiteY9" fmla="*/ 181200 h 578614"/>
              <a:gd name="connsiteX10" fmla="*/ 457200 w 606746"/>
              <a:gd name="connsiteY10" fmla="*/ 217414 h 578614"/>
              <a:gd name="connsiteX11" fmla="*/ 461727 w 606746"/>
              <a:gd name="connsiteY11" fmla="*/ 230994 h 578614"/>
              <a:gd name="connsiteX12" fmla="*/ 470781 w 606746"/>
              <a:gd name="connsiteY12" fmla="*/ 240048 h 578614"/>
              <a:gd name="connsiteX13" fmla="*/ 475307 w 606746"/>
              <a:gd name="connsiteY13" fmla="*/ 262682 h 578614"/>
              <a:gd name="connsiteX14" fmla="*/ 479834 w 606746"/>
              <a:gd name="connsiteY14" fmla="*/ 276262 h 578614"/>
              <a:gd name="connsiteX15" fmla="*/ 506994 w 606746"/>
              <a:gd name="connsiteY15" fmla="*/ 285315 h 578614"/>
              <a:gd name="connsiteX16" fmla="*/ 520575 w 606746"/>
              <a:gd name="connsiteY16" fmla="*/ 289842 h 578614"/>
              <a:gd name="connsiteX17" fmla="*/ 547735 w 606746"/>
              <a:gd name="connsiteY17" fmla="*/ 298895 h 578614"/>
              <a:gd name="connsiteX18" fmla="*/ 561315 w 606746"/>
              <a:gd name="connsiteY18" fmla="*/ 303422 h 578614"/>
              <a:gd name="connsiteX19" fmla="*/ 579422 w 606746"/>
              <a:gd name="connsiteY19" fmla="*/ 326056 h 578614"/>
              <a:gd name="connsiteX20" fmla="*/ 597529 w 606746"/>
              <a:gd name="connsiteY20" fmla="*/ 344163 h 578614"/>
              <a:gd name="connsiteX21" fmla="*/ 593002 w 606746"/>
              <a:gd name="connsiteY21" fmla="*/ 362270 h 578614"/>
              <a:gd name="connsiteX22" fmla="*/ 579422 w 606746"/>
              <a:gd name="connsiteY22" fmla="*/ 366796 h 578614"/>
              <a:gd name="connsiteX23" fmla="*/ 543208 w 606746"/>
              <a:gd name="connsiteY23" fmla="*/ 371323 h 578614"/>
              <a:gd name="connsiteX24" fmla="*/ 556789 w 606746"/>
              <a:gd name="connsiteY24" fmla="*/ 375850 h 578614"/>
              <a:gd name="connsiteX25" fmla="*/ 565842 w 606746"/>
              <a:gd name="connsiteY25" fmla="*/ 421117 h 578614"/>
              <a:gd name="connsiteX26" fmla="*/ 579422 w 606746"/>
              <a:gd name="connsiteY26" fmla="*/ 425644 h 578614"/>
              <a:gd name="connsiteX27" fmla="*/ 602056 w 606746"/>
              <a:gd name="connsiteY27" fmla="*/ 443751 h 578614"/>
              <a:gd name="connsiteX28" fmla="*/ 606583 w 606746"/>
              <a:gd name="connsiteY28" fmla="*/ 461858 h 578614"/>
              <a:gd name="connsiteX29" fmla="*/ 597529 w 606746"/>
              <a:gd name="connsiteY29" fmla="*/ 470911 h 578614"/>
              <a:gd name="connsiteX30" fmla="*/ 583949 w 606746"/>
              <a:gd name="connsiteY30" fmla="*/ 498072 h 578614"/>
              <a:gd name="connsiteX31" fmla="*/ 565842 w 606746"/>
              <a:gd name="connsiteY31" fmla="*/ 507125 h 578614"/>
              <a:gd name="connsiteX32" fmla="*/ 491528 w 606746"/>
              <a:gd name="connsiteY32" fmla="*/ 569297 h 578614"/>
              <a:gd name="connsiteX33" fmla="*/ 344032 w 606746"/>
              <a:gd name="connsiteY33" fmla="*/ 561446 h 578614"/>
              <a:gd name="connsiteX34" fmla="*/ 334979 w 606746"/>
              <a:gd name="connsiteY34" fmla="*/ 547866 h 578614"/>
              <a:gd name="connsiteX35" fmla="*/ 344032 w 606746"/>
              <a:gd name="connsiteY35" fmla="*/ 534286 h 578614"/>
              <a:gd name="connsiteX36" fmla="*/ 357612 w 606746"/>
              <a:gd name="connsiteY36" fmla="*/ 529759 h 578614"/>
              <a:gd name="connsiteX37" fmla="*/ 402880 w 606746"/>
              <a:gd name="connsiteY37" fmla="*/ 525232 h 578614"/>
              <a:gd name="connsiteX38" fmla="*/ 393826 w 606746"/>
              <a:gd name="connsiteY38" fmla="*/ 516179 h 578614"/>
              <a:gd name="connsiteX39" fmla="*/ 375719 w 606746"/>
              <a:gd name="connsiteY39" fmla="*/ 493545 h 578614"/>
              <a:gd name="connsiteX40" fmla="*/ 334979 w 606746"/>
              <a:gd name="connsiteY40" fmla="*/ 484492 h 578614"/>
              <a:gd name="connsiteX41" fmla="*/ 321398 w 606746"/>
              <a:gd name="connsiteY41" fmla="*/ 475438 h 578614"/>
              <a:gd name="connsiteX42" fmla="*/ 294238 w 606746"/>
              <a:gd name="connsiteY42" fmla="*/ 466385 h 578614"/>
              <a:gd name="connsiteX43" fmla="*/ 271604 w 606746"/>
              <a:gd name="connsiteY43" fmla="*/ 448278 h 578614"/>
              <a:gd name="connsiteX44" fmla="*/ 253497 w 606746"/>
              <a:gd name="connsiteY44" fmla="*/ 425644 h 578614"/>
              <a:gd name="connsiteX45" fmla="*/ 236357 w 606746"/>
              <a:gd name="connsiteY45" fmla="*/ 393935 h 578614"/>
              <a:gd name="connsiteX46" fmla="*/ 255172 w 606746"/>
              <a:gd name="connsiteY46" fmla="*/ 337490 h 578614"/>
              <a:gd name="connsiteX47" fmla="*/ 280658 w 606746"/>
              <a:gd name="connsiteY47" fmla="*/ 330583 h 578614"/>
              <a:gd name="connsiteX48" fmla="*/ 307818 w 606746"/>
              <a:gd name="connsiteY48" fmla="*/ 326056 h 578614"/>
              <a:gd name="connsiteX49" fmla="*/ 289711 w 606746"/>
              <a:gd name="connsiteY49" fmla="*/ 289842 h 578614"/>
              <a:gd name="connsiteX50" fmla="*/ 276131 w 606746"/>
              <a:gd name="connsiteY50" fmla="*/ 285315 h 578614"/>
              <a:gd name="connsiteX51" fmla="*/ 244444 w 606746"/>
              <a:gd name="connsiteY51" fmla="*/ 289842 h 578614"/>
              <a:gd name="connsiteX52" fmla="*/ 208230 w 606746"/>
              <a:gd name="connsiteY52" fmla="*/ 276262 h 578614"/>
              <a:gd name="connsiteX53" fmla="*/ 199177 w 606746"/>
              <a:gd name="connsiteY53" fmla="*/ 267208 h 578614"/>
              <a:gd name="connsiteX54" fmla="*/ 194650 w 606746"/>
              <a:gd name="connsiteY54" fmla="*/ 230994 h 578614"/>
              <a:gd name="connsiteX55" fmla="*/ 185596 w 606746"/>
              <a:gd name="connsiteY55" fmla="*/ 221941 h 578614"/>
              <a:gd name="connsiteX56" fmla="*/ 158436 w 606746"/>
              <a:gd name="connsiteY56" fmla="*/ 190254 h 578614"/>
              <a:gd name="connsiteX57" fmla="*/ 131276 w 606746"/>
              <a:gd name="connsiteY57" fmla="*/ 181200 h 578614"/>
              <a:gd name="connsiteX58" fmla="*/ 122222 w 606746"/>
              <a:gd name="connsiteY58" fmla="*/ 172147 h 578614"/>
              <a:gd name="connsiteX59" fmla="*/ 81482 w 606746"/>
              <a:gd name="connsiteY59" fmla="*/ 163093 h 578614"/>
              <a:gd name="connsiteX60" fmla="*/ 54321 w 606746"/>
              <a:gd name="connsiteY60" fmla="*/ 154040 h 578614"/>
              <a:gd name="connsiteX61" fmla="*/ 49794 w 606746"/>
              <a:gd name="connsiteY61" fmla="*/ 140460 h 578614"/>
              <a:gd name="connsiteX62" fmla="*/ 40741 w 606746"/>
              <a:gd name="connsiteY62" fmla="*/ 122353 h 578614"/>
              <a:gd name="connsiteX63" fmla="*/ 36214 w 606746"/>
              <a:gd name="connsiteY63" fmla="*/ 104246 h 578614"/>
              <a:gd name="connsiteX64" fmla="*/ 22634 w 606746"/>
              <a:gd name="connsiteY64" fmla="*/ 95193 h 578614"/>
              <a:gd name="connsiteX65" fmla="*/ 0 w 606746"/>
              <a:gd name="connsiteY65" fmla="*/ 81612 h 578614"/>
              <a:gd name="connsiteX66" fmla="*/ 9054 w 606746"/>
              <a:gd name="connsiteY66" fmla="*/ 72559 h 578614"/>
              <a:gd name="connsiteX67" fmla="*/ 45268 w 606746"/>
              <a:gd name="connsiteY67" fmla="*/ 63505 h 578614"/>
              <a:gd name="connsiteX68" fmla="*/ 72428 w 606746"/>
              <a:gd name="connsiteY68" fmla="*/ 72559 h 578614"/>
              <a:gd name="connsiteX69" fmla="*/ 86008 w 606746"/>
              <a:gd name="connsiteY69" fmla="*/ 77086 h 578614"/>
              <a:gd name="connsiteX70" fmla="*/ 99589 w 606746"/>
              <a:gd name="connsiteY70" fmla="*/ 86139 h 578614"/>
              <a:gd name="connsiteX71" fmla="*/ 131276 w 606746"/>
              <a:gd name="connsiteY71" fmla="*/ 95193 h 578614"/>
              <a:gd name="connsiteX72" fmla="*/ 153909 w 606746"/>
              <a:gd name="connsiteY72" fmla="*/ 90666 h 578614"/>
              <a:gd name="connsiteX73" fmla="*/ 158436 w 606746"/>
              <a:gd name="connsiteY73" fmla="*/ 63505 h 578614"/>
              <a:gd name="connsiteX74" fmla="*/ 239917 w 606746"/>
              <a:gd name="connsiteY74" fmla="*/ 58979 h 578614"/>
              <a:gd name="connsiteX75" fmla="*/ 248971 w 606746"/>
              <a:gd name="connsiteY75" fmla="*/ 31818 h 578614"/>
              <a:gd name="connsiteX76" fmla="*/ 253497 w 606746"/>
              <a:gd name="connsiteY76" fmla="*/ 13711 h 578614"/>
              <a:gd name="connsiteX77" fmla="*/ 271604 w 606746"/>
              <a:gd name="connsiteY77" fmla="*/ 131 h 578614"/>
              <a:gd name="connsiteX0" fmla="*/ 271604 w 606746"/>
              <a:gd name="connsiteY0" fmla="*/ 131 h 574166"/>
              <a:gd name="connsiteX1" fmla="*/ 294238 w 606746"/>
              <a:gd name="connsiteY1" fmla="*/ 22765 h 574166"/>
              <a:gd name="connsiteX2" fmla="*/ 307818 w 606746"/>
              <a:gd name="connsiteY2" fmla="*/ 27292 h 574166"/>
              <a:gd name="connsiteX3" fmla="*/ 325925 w 606746"/>
              <a:gd name="connsiteY3" fmla="*/ 45398 h 574166"/>
              <a:gd name="connsiteX4" fmla="*/ 353086 w 606746"/>
              <a:gd name="connsiteY4" fmla="*/ 63505 h 574166"/>
              <a:gd name="connsiteX5" fmla="*/ 393826 w 606746"/>
              <a:gd name="connsiteY5" fmla="*/ 86139 h 574166"/>
              <a:gd name="connsiteX6" fmla="*/ 416460 w 606746"/>
              <a:gd name="connsiteY6" fmla="*/ 117826 h 574166"/>
              <a:gd name="connsiteX7" fmla="*/ 425513 w 606746"/>
              <a:gd name="connsiteY7" fmla="*/ 126880 h 574166"/>
              <a:gd name="connsiteX8" fmla="*/ 434567 w 606746"/>
              <a:gd name="connsiteY8" fmla="*/ 154040 h 574166"/>
              <a:gd name="connsiteX9" fmla="*/ 448147 w 606746"/>
              <a:gd name="connsiteY9" fmla="*/ 181200 h 574166"/>
              <a:gd name="connsiteX10" fmla="*/ 457200 w 606746"/>
              <a:gd name="connsiteY10" fmla="*/ 217414 h 574166"/>
              <a:gd name="connsiteX11" fmla="*/ 461727 w 606746"/>
              <a:gd name="connsiteY11" fmla="*/ 230994 h 574166"/>
              <a:gd name="connsiteX12" fmla="*/ 470781 w 606746"/>
              <a:gd name="connsiteY12" fmla="*/ 240048 h 574166"/>
              <a:gd name="connsiteX13" fmla="*/ 475307 w 606746"/>
              <a:gd name="connsiteY13" fmla="*/ 262682 h 574166"/>
              <a:gd name="connsiteX14" fmla="*/ 479834 w 606746"/>
              <a:gd name="connsiteY14" fmla="*/ 276262 h 574166"/>
              <a:gd name="connsiteX15" fmla="*/ 506994 w 606746"/>
              <a:gd name="connsiteY15" fmla="*/ 285315 h 574166"/>
              <a:gd name="connsiteX16" fmla="*/ 520575 w 606746"/>
              <a:gd name="connsiteY16" fmla="*/ 289842 h 574166"/>
              <a:gd name="connsiteX17" fmla="*/ 547735 w 606746"/>
              <a:gd name="connsiteY17" fmla="*/ 298895 h 574166"/>
              <a:gd name="connsiteX18" fmla="*/ 561315 w 606746"/>
              <a:gd name="connsiteY18" fmla="*/ 303422 h 574166"/>
              <a:gd name="connsiteX19" fmla="*/ 579422 w 606746"/>
              <a:gd name="connsiteY19" fmla="*/ 326056 h 574166"/>
              <a:gd name="connsiteX20" fmla="*/ 597529 w 606746"/>
              <a:gd name="connsiteY20" fmla="*/ 344163 h 574166"/>
              <a:gd name="connsiteX21" fmla="*/ 593002 w 606746"/>
              <a:gd name="connsiteY21" fmla="*/ 362270 h 574166"/>
              <a:gd name="connsiteX22" fmla="*/ 579422 w 606746"/>
              <a:gd name="connsiteY22" fmla="*/ 366796 h 574166"/>
              <a:gd name="connsiteX23" fmla="*/ 543208 w 606746"/>
              <a:gd name="connsiteY23" fmla="*/ 371323 h 574166"/>
              <a:gd name="connsiteX24" fmla="*/ 556789 w 606746"/>
              <a:gd name="connsiteY24" fmla="*/ 375850 h 574166"/>
              <a:gd name="connsiteX25" fmla="*/ 565842 w 606746"/>
              <a:gd name="connsiteY25" fmla="*/ 421117 h 574166"/>
              <a:gd name="connsiteX26" fmla="*/ 579422 w 606746"/>
              <a:gd name="connsiteY26" fmla="*/ 425644 h 574166"/>
              <a:gd name="connsiteX27" fmla="*/ 602056 w 606746"/>
              <a:gd name="connsiteY27" fmla="*/ 443751 h 574166"/>
              <a:gd name="connsiteX28" fmla="*/ 606583 w 606746"/>
              <a:gd name="connsiteY28" fmla="*/ 461858 h 574166"/>
              <a:gd name="connsiteX29" fmla="*/ 597529 w 606746"/>
              <a:gd name="connsiteY29" fmla="*/ 470911 h 574166"/>
              <a:gd name="connsiteX30" fmla="*/ 583949 w 606746"/>
              <a:gd name="connsiteY30" fmla="*/ 498072 h 574166"/>
              <a:gd name="connsiteX31" fmla="*/ 565842 w 606746"/>
              <a:gd name="connsiteY31" fmla="*/ 507125 h 574166"/>
              <a:gd name="connsiteX32" fmla="*/ 491528 w 606746"/>
              <a:gd name="connsiteY32" fmla="*/ 569297 h 574166"/>
              <a:gd name="connsiteX33" fmla="*/ 367844 w 606746"/>
              <a:gd name="connsiteY33" fmla="*/ 573352 h 574166"/>
              <a:gd name="connsiteX34" fmla="*/ 334979 w 606746"/>
              <a:gd name="connsiteY34" fmla="*/ 547866 h 574166"/>
              <a:gd name="connsiteX35" fmla="*/ 344032 w 606746"/>
              <a:gd name="connsiteY35" fmla="*/ 534286 h 574166"/>
              <a:gd name="connsiteX36" fmla="*/ 357612 w 606746"/>
              <a:gd name="connsiteY36" fmla="*/ 529759 h 574166"/>
              <a:gd name="connsiteX37" fmla="*/ 402880 w 606746"/>
              <a:gd name="connsiteY37" fmla="*/ 525232 h 574166"/>
              <a:gd name="connsiteX38" fmla="*/ 393826 w 606746"/>
              <a:gd name="connsiteY38" fmla="*/ 516179 h 574166"/>
              <a:gd name="connsiteX39" fmla="*/ 375719 w 606746"/>
              <a:gd name="connsiteY39" fmla="*/ 493545 h 574166"/>
              <a:gd name="connsiteX40" fmla="*/ 334979 w 606746"/>
              <a:gd name="connsiteY40" fmla="*/ 484492 h 574166"/>
              <a:gd name="connsiteX41" fmla="*/ 321398 w 606746"/>
              <a:gd name="connsiteY41" fmla="*/ 475438 h 574166"/>
              <a:gd name="connsiteX42" fmla="*/ 294238 w 606746"/>
              <a:gd name="connsiteY42" fmla="*/ 466385 h 574166"/>
              <a:gd name="connsiteX43" fmla="*/ 271604 w 606746"/>
              <a:gd name="connsiteY43" fmla="*/ 448278 h 574166"/>
              <a:gd name="connsiteX44" fmla="*/ 253497 w 606746"/>
              <a:gd name="connsiteY44" fmla="*/ 425644 h 574166"/>
              <a:gd name="connsiteX45" fmla="*/ 236357 w 606746"/>
              <a:gd name="connsiteY45" fmla="*/ 393935 h 574166"/>
              <a:gd name="connsiteX46" fmla="*/ 255172 w 606746"/>
              <a:gd name="connsiteY46" fmla="*/ 337490 h 574166"/>
              <a:gd name="connsiteX47" fmla="*/ 280658 w 606746"/>
              <a:gd name="connsiteY47" fmla="*/ 330583 h 574166"/>
              <a:gd name="connsiteX48" fmla="*/ 307818 w 606746"/>
              <a:gd name="connsiteY48" fmla="*/ 326056 h 574166"/>
              <a:gd name="connsiteX49" fmla="*/ 289711 w 606746"/>
              <a:gd name="connsiteY49" fmla="*/ 289842 h 574166"/>
              <a:gd name="connsiteX50" fmla="*/ 276131 w 606746"/>
              <a:gd name="connsiteY50" fmla="*/ 285315 h 574166"/>
              <a:gd name="connsiteX51" fmla="*/ 244444 w 606746"/>
              <a:gd name="connsiteY51" fmla="*/ 289842 h 574166"/>
              <a:gd name="connsiteX52" fmla="*/ 208230 w 606746"/>
              <a:gd name="connsiteY52" fmla="*/ 276262 h 574166"/>
              <a:gd name="connsiteX53" fmla="*/ 199177 w 606746"/>
              <a:gd name="connsiteY53" fmla="*/ 267208 h 574166"/>
              <a:gd name="connsiteX54" fmla="*/ 194650 w 606746"/>
              <a:gd name="connsiteY54" fmla="*/ 230994 h 574166"/>
              <a:gd name="connsiteX55" fmla="*/ 185596 w 606746"/>
              <a:gd name="connsiteY55" fmla="*/ 221941 h 574166"/>
              <a:gd name="connsiteX56" fmla="*/ 158436 w 606746"/>
              <a:gd name="connsiteY56" fmla="*/ 190254 h 574166"/>
              <a:gd name="connsiteX57" fmla="*/ 131276 w 606746"/>
              <a:gd name="connsiteY57" fmla="*/ 181200 h 574166"/>
              <a:gd name="connsiteX58" fmla="*/ 122222 w 606746"/>
              <a:gd name="connsiteY58" fmla="*/ 172147 h 574166"/>
              <a:gd name="connsiteX59" fmla="*/ 81482 w 606746"/>
              <a:gd name="connsiteY59" fmla="*/ 163093 h 574166"/>
              <a:gd name="connsiteX60" fmla="*/ 54321 w 606746"/>
              <a:gd name="connsiteY60" fmla="*/ 154040 h 574166"/>
              <a:gd name="connsiteX61" fmla="*/ 49794 w 606746"/>
              <a:gd name="connsiteY61" fmla="*/ 140460 h 574166"/>
              <a:gd name="connsiteX62" fmla="*/ 40741 w 606746"/>
              <a:gd name="connsiteY62" fmla="*/ 122353 h 574166"/>
              <a:gd name="connsiteX63" fmla="*/ 36214 w 606746"/>
              <a:gd name="connsiteY63" fmla="*/ 104246 h 574166"/>
              <a:gd name="connsiteX64" fmla="*/ 22634 w 606746"/>
              <a:gd name="connsiteY64" fmla="*/ 95193 h 574166"/>
              <a:gd name="connsiteX65" fmla="*/ 0 w 606746"/>
              <a:gd name="connsiteY65" fmla="*/ 81612 h 574166"/>
              <a:gd name="connsiteX66" fmla="*/ 9054 w 606746"/>
              <a:gd name="connsiteY66" fmla="*/ 72559 h 574166"/>
              <a:gd name="connsiteX67" fmla="*/ 45268 w 606746"/>
              <a:gd name="connsiteY67" fmla="*/ 63505 h 574166"/>
              <a:gd name="connsiteX68" fmla="*/ 72428 w 606746"/>
              <a:gd name="connsiteY68" fmla="*/ 72559 h 574166"/>
              <a:gd name="connsiteX69" fmla="*/ 86008 w 606746"/>
              <a:gd name="connsiteY69" fmla="*/ 77086 h 574166"/>
              <a:gd name="connsiteX70" fmla="*/ 99589 w 606746"/>
              <a:gd name="connsiteY70" fmla="*/ 86139 h 574166"/>
              <a:gd name="connsiteX71" fmla="*/ 131276 w 606746"/>
              <a:gd name="connsiteY71" fmla="*/ 95193 h 574166"/>
              <a:gd name="connsiteX72" fmla="*/ 153909 w 606746"/>
              <a:gd name="connsiteY72" fmla="*/ 90666 h 574166"/>
              <a:gd name="connsiteX73" fmla="*/ 158436 w 606746"/>
              <a:gd name="connsiteY73" fmla="*/ 63505 h 574166"/>
              <a:gd name="connsiteX74" fmla="*/ 239917 w 606746"/>
              <a:gd name="connsiteY74" fmla="*/ 58979 h 574166"/>
              <a:gd name="connsiteX75" fmla="*/ 248971 w 606746"/>
              <a:gd name="connsiteY75" fmla="*/ 31818 h 574166"/>
              <a:gd name="connsiteX76" fmla="*/ 253497 w 606746"/>
              <a:gd name="connsiteY76" fmla="*/ 13711 h 574166"/>
              <a:gd name="connsiteX77" fmla="*/ 271604 w 606746"/>
              <a:gd name="connsiteY77" fmla="*/ 131 h 574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6746" h="574166">
                <a:moveTo>
                  <a:pt x="271604" y="131"/>
                </a:moveTo>
                <a:cubicBezTo>
                  <a:pt x="278394" y="1640"/>
                  <a:pt x="285702" y="16363"/>
                  <a:pt x="294238" y="22765"/>
                </a:cubicBezTo>
                <a:cubicBezTo>
                  <a:pt x="298055" y="25628"/>
                  <a:pt x="304444" y="23918"/>
                  <a:pt x="307818" y="27292"/>
                </a:cubicBezTo>
                <a:cubicBezTo>
                  <a:pt x="331959" y="51433"/>
                  <a:pt x="289714" y="33329"/>
                  <a:pt x="325925" y="45398"/>
                </a:cubicBezTo>
                <a:cubicBezTo>
                  <a:pt x="343218" y="62691"/>
                  <a:pt x="325679" y="47061"/>
                  <a:pt x="353086" y="63505"/>
                </a:cubicBezTo>
                <a:cubicBezTo>
                  <a:pt x="392001" y="86854"/>
                  <a:pt x="366510" y="77033"/>
                  <a:pt x="393826" y="86139"/>
                </a:cubicBezTo>
                <a:cubicBezTo>
                  <a:pt x="401053" y="107817"/>
                  <a:pt x="394979" y="96344"/>
                  <a:pt x="416460" y="117826"/>
                </a:cubicBezTo>
                <a:lnTo>
                  <a:pt x="425513" y="126880"/>
                </a:lnTo>
                <a:cubicBezTo>
                  <a:pt x="428531" y="135933"/>
                  <a:pt x="429274" y="146100"/>
                  <a:pt x="434567" y="154040"/>
                </a:cubicBezTo>
                <a:cubicBezTo>
                  <a:pt x="444074" y="168301"/>
                  <a:pt x="443823" y="165344"/>
                  <a:pt x="448147" y="181200"/>
                </a:cubicBezTo>
                <a:cubicBezTo>
                  <a:pt x="451421" y="193204"/>
                  <a:pt x="453265" y="205610"/>
                  <a:pt x="457200" y="217414"/>
                </a:cubicBezTo>
                <a:cubicBezTo>
                  <a:pt x="458709" y="221941"/>
                  <a:pt x="459272" y="226902"/>
                  <a:pt x="461727" y="230994"/>
                </a:cubicBezTo>
                <a:cubicBezTo>
                  <a:pt x="463923" y="234654"/>
                  <a:pt x="467763" y="237030"/>
                  <a:pt x="470781" y="240048"/>
                </a:cubicBezTo>
                <a:cubicBezTo>
                  <a:pt x="472290" y="247593"/>
                  <a:pt x="473441" y="255218"/>
                  <a:pt x="475307" y="262682"/>
                </a:cubicBezTo>
                <a:cubicBezTo>
                  <a:pt x="476464" y="267311"/>
                  <a:pt x="475951" y="273489"/>
                  <a:pt x="479834" y="276262"/>
                </a:cubicBezTo>
                <a:cubicBezTo>
                  <a:pt x="487600" y="281809"/>
                  <a:pt x="497941" y="282297"/>
                  <a:pt x="506994" y="285315"/>
                </a:cubicBezTo>
                <a:lnTo>
                  <a:pt x="520575" y="289842"/>
                </a:lnTo>
                <a:lnTo>
                  <a:pt x="547735" y="298895"/>
                </a:lnTo>
                <a:lnTo>
                  <a:pt x="561315" y="303422"/>
                </a:lnTo>
                <a:cubicBezTo>
                  <a:pt x="592136" y="334243"/>
                  <a:pt x="545159" y="286083"/>
                  <a:pt x="579422" y="326056"/>
                </a:cubicBezTo>
                <a:cubicBezTo>
                  <a:pt x="584977" y="332537"/>
                  <a:pt x="597529" y="344163"/>
                  <a:pt x="597529" y="344163"/>
                </a:cubicBezTo>
                <a:cubicBezTo>
                  <a:pt x="596020" y="350199"/>
                  <a:pt x="596889" y="357412"/>
                  <a:pt x="593002" y="362270"/>
                </a:cubicBezTo>
                <a:cubicBezTo>
                  <a:pt x="590021" y="365996"/>
                  <a:pt x="584116" y="365942"/>
                  <a:pt x="579422" y="366796"/>
                </a:cubicBezTo>
                <a:cubicBezTo>
                  <a:pt x="567453" y="368972"/>
                  <a:pt x="555279" y="369814"/>
                  <a:pt x="543208" y="371323"/>
                </a:cubicBezTo>
                <a:cubicBezTo>
                  <a:pt x="547735" y="372832"/>
                  <a:pt x="552521" y="373716"/>
                  <a:pt x="556789" y="375850"/>
                </a:cubicBezTo>
                <a:cubicBezTo>
                  <a:pt x="580956" y="387933"/>
                  <a:pt x="570005" y="387818"/>
                  <a:pt x="565842" y="421117"/>
                </a:cubicBezTo>
                <a:cubicBezTo>
                  <a:pt x="570369" y="422626"/>
                  <a:pt x="575154" y="423510"/>
                  <a:pt x="579422" y="425644"/>
                </a:cubicBezTo>
                <a:cubicBezTo>
                  <a:pt x="590844" y="431355"/>
                  <a:pt x="593634" y="435329"/>
                  <a:pt x="602056" y="443751"/>
                </a:cubicBezTo>
                <a:cubicBezTo>
                  <a:pt x="603565" y="449787"/>
                  <a:pt x="607606" y="455721"/>
                  <a:pt x="606583" y="461858"/>
                </a:cubicBezTo>
                <a:cubicBezTo>
                  <a:pt x="605881" y="466068"/>
                  <a:pt x="599725" y="467251"/>
                  <a:pt x="597529" y="470911"/>
                </a:cubicBezTo>
                <a:cubicBezTo>
                  <a:pt x="589496" y="484299"/>
                  <a:pt x="597685" y="486626"/>
                  <a:pt x="583949" y="498072"/>
                </a:cubicBezTo>
                <a:cubicBezTo>
                  <a:pt x="578765" y="502392"/>
                  <a:pt x="571878" y="504107"/>
                  <a:pt x="565842" y="507125"/>
                </a:cubicBezTo>
                <a:cubicBezTo>
                  <a:pt x="557592" y="519501"/>
                  <a:pt x="524528" y="558259"/>
                  <a:pt x="491528" y="569297"/>
                </a:cubicBezTo>
                <a:cubicBezTo>
                  <a:pt x="458528" y="580335"/>
                  <a:pt x="529663" y="568448"/>
                  <a:pt x="367844" y="573352"/>
                </a:cubicBezTo>
                <a:cubicBezTo>
                  <a:pt x="364826" y="568825"/>
                  <a:pt x="338948" y="554377"/>
                  <a:pt x="334979" y="547866"/>
                </a:cubicBezTo>
                <a:cubicBezTo>
                  <a:pt x="331010" y="541355"/>
                  <a:pt x="339784" y="537685"/>
                  <a:pt x="344032" y="534286"/>
                </a:cubicBezTo>
                <a:cubicBezTo>
                  <a:pt x="347758" y="531305"/>
                  <a:pt x="352896" y="530485"/>
                  <a:pt x="357612" y="529759"/>
                </a:cubicBezTo>
                <a:cubicBezTo>
                  <a:pt x="372600" y="527453"/>
                  <a:pt x="387791" y="526741"/>
                  <a:pt x="402880" y="525232"/>
                </a:cubicBezTo>
                <a:cubicBezTo>
                  <a:pt x="399862" y="522214"/>
                  <a:pt x="396492" y="519512"/>
                  <a:pt x="393826" y="516179"/>
                </a:cubicBezTo>
                <a:cubicBezTo>
                  <a:pt x="388129" y="509058"/>
                  <a:pt x="384131" y="498592"/>
                  <a:pt x="375719" y="493545"/>
                </a:cubicBezTo>
                <a:cubicBezTo>
                  <a:pt x="367145" y="488401"/>
                  <a:pt x="340469" y="485407"/>
                  <a:pt x="334979" y="484492"/>
                </a:cubicBezTo>
                <a:cubicBezTo>
                  <a:pt x="330452" y="481474"/>
                  <a:pt x="326370" y="477648"/>
                  <a:pt x="321398" y="475438"/>
                </a:cubicBezTo>
                <a:cubicBezTo>
                  <a:pt x="312677" y="471562"/>
                  <a:pt x="294238" y="466385"/>
                  <a:pt x="294238" y="466385"/>
                </a:cubicBezTo>
                <a:cubicBezTo>
                  <a:pt x="284159" y="459665"/>
                  <a:pt x="278973" y="457489"/>
                  <a:pt x="271604" y="448278"/>
                </a:cubicBezTo>
                <a:cubicBezTo>
                  <a:pt x="248762" y="419726"/>
                  <a:pt x="275358" y="447502"/>
                  <a:pt x="253497" y="425644"/>
                </a:cubicBezTo>
                <a:cubicBezTo>
                  <a:pt x="256954" y="380705"/>
                  <a:pt x="236078" y="408627"/>
                  <a:pt x="236357" y="393935"/>
                </a:cubicBezTo>
                <a:cubicBezTo>
                  <a:pt x="236636" y="379243"/>
                  <a:pt x="247789" y="348049"/>
                  <a:pt x="255172" y="337490"/>
                </a:cubicBezTo>
                <a:cubicBezTo>
                  <a:pt x="262556" y="326931"/>
                  <a:pt x="271884" y="332489"/>
                  <a:pt x="280658" y="330583"/>
                </a:cubicBezTo>
                <a:cubicBezTo>
                  <a:pt x="289432" y="328677"/>
                  <a:pt x="298765" y="327565"/>
                  <a:pt x="307818" y="326056"/>
                </a:cubicBezTo>
                <a:cubicBezTo>
                  <a:pt x="303303" y="312510"/>
                  <a:pt x="302881" y="297744"/>
                  <a:pt x="289711" y="289842"/>
                </a:cubicBezTo>
                <a:cubicBezTo>
                  <a:pt x="285619" y="287387"/>
                  <a:pt x="280658" y="286824"/>
                  <a:pt x="276131" y="285315"/>
                </a:cubicBezTo>
                <a:cubicBezTo>
                  <a:pt x="265569" y="286824"/>
                  <a:pt x="255114" y="289842"/>
                  <a:pt x="244444" y="289842"/>
                </a:cubicBezTo>
                <a:cubicBezTo>
                  <a:pt x="228179" y="289842"/>
                  <a:pt x="219936" y="285627"/>
                  <a:pt x="208230" y="276262"/>
                </a:cubicBezTo>
                <a:cubicBezTo>
                  <a:pt x="204897" y="273596"/>
                  <a:pt x="202195" y="270226"/>
                  <a:pt x="199177" y="267208"/>
                </a:cubicBezTo>
                <a:cubicBezTo>
                  <a:pt x="197668" y="255137"/>
                  <a:pt x="198146" y="242646"/>
                  <a:pt x="194650" y="230994"/>
                </a:cubicBezTo>
                <a:cubicBezTo>
                  <a:pt x="193424" y="226906"/>
                  <a:pt x="188262" y="225274"/>
                  <a:pt x="185596" y="221941"/>
                </a:cubicBezTo>
                <a:cubicBezTo>
                  <a:pt x="178223" y="212725"/>
                  <a:pt x="170325" y="194217"/>
                  <a:pt x="158436" y="190254"/>
                </a:cubicBezTo>
                <a:lnTo>
                  <a:pt x="131276" y="181200"/>
                </a:lnTo>
                <a:cubicBezTo>
                  <a:pt x="128258" y="178182"/>
                  <a:pt x="126039" y="174056"/>
                  <a:pt x="122222" y="172147"/>
                </a:cubicBezTo>
                <a:cubicBezTo>
                  <a:pt x="117344" y="169708"/>
                  <a:pt x="84626" y="163950"/>
                  <a:pt x="81482" y="163093"/>
                </a:cubicBezTo>
                <a:cubicBezTo>
                  <a:pt x="72275" y="160582"/>
                  <a:pt x="54321" y="154040"/>
                  <a:pt x="54321" y="154040"/>
                </a:cubicBezTo>
                <a:cubicBezTo>
                  <a:pt x="52812" y="149513"/>
                  <a:pt x="51674" y="144846"/>
                  <a:pt x="49794" y="140460"/>
                </a:cubicBezTo>
                <a:cubicBezTo>
                  <a:pt x="47136" y="134258"/>
                  <a:pt x="43110" y="128671"/>
                  <a:pt x="40741" y="122353"/>
                </a:cubicBezTo>
                <a:cubicBezTo>
                  <a:pt x="38557" y="116528"/>
                  <a:pt x="39665" y="109423"/>
                  <a:pt x="36214" y="104246"/>
                </a:cubicBezTo>
                <a:cubicBezTo>
                  <a:pt x="33196" y="99719"/>
                  <a:pt x="26882" y="98592"/>
                  <a:pt x="22634" y="95193"/>
                </a:cubicBezTo>
                <a:cubicBezTo>
                  <a:pt x="4879" y="80989"/>
                  <a:pt x="23587" y="89474"/>
                  <a:pt x="0" y="81612"/>
                </a:cubicBezTo>
                <a:cubicBezTo>
                  <a:pt x="3018" y="78594"/>
                  <a:pt x="5394" y="74755"/>
                  <a:pt x="9054" y="72559"/>
                </a:cubicBezTo>
                <a:cubicBezTo>
                  <a:pt x="16015" y="68383"/>
                  <a:pt x="40398" y="64479"/>
                  <a:pt x="45268" y="63505"/>
                </a:cubicBezTo>
                <a:lnTo>
                  <a:pt x="72428" y="72559"/>
                </a:lnTo>
                <a:cubicBezTo>
                  <a:pt x="76955" y="74068"/>
                  <a:pt x="82038" y="74439"/>
                  <a:pt x="86008" y="77086"/>
                </a:cubicBezTo>
                <a:cubicBezTo>
                  <a:pt x="90535" y="80104"/>
                  <a:pt x="94723" y="83706"/>
                  <a:pt x="99589" y="86139"/>
                </a:cubicBezTo>
                <a:cubicBezTo>
                  <a:pt x="106085" y="89387"/>
                  <a:pt x="125472" y="93742"/>
                  <a:pt x="131276" y="95193"/>
                </a:cubicBezTo>
                <a:cubicBezTo>
                  <a:pt x="138820" y="93684"/>
                  <a:pt x="148902" y="96508"/>
                  <a:pt x="153909" y="90666"/>
                </a:cubicBezTo>
                <a:cubicBezTo>
                  <a:pt x="159882" y="83697"/>
                  <a:pt x="149823" y="66678"/>
                  <a:pt x="158436" y="63505"/>
                </a:cubicBezTo>
                <a:cubicBezTo>
                  <a:pt x="183961" y="54101"/>
                  <a:pt x="212757" y="60488"/>
                  <a:pt x="239917" y="58979"/>
                </a:cubicBezTo>
                <a:cubicBezTo>
                  <a:pt x="242935" y="49925"/>
                  <a:pt x="246657" y="41077"/>
                  <a:pt x="248971" y="31818"/>
                </a:cubicBezTo>
                <a:cubicBezTo>
                  <a:pt x="250480" y="25782"/>
                  <a:pt x="249098" y="18110"/>
                  <a:pt x="253497" y="13711"/>
                </a:cubicBezTo>
                <a:cubicBezTo>
                  <a:pt x="256698" y="10510"/>
                  <a:pt x="264814" y="-1378"/>
                  <a:pt x="271604" y="131"/>
                </a:cubicBezTo>
                <a:close/>
              </a:path>
            </a:pathLst>
          </a:cu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Rectangle 2"/>
          <p:cNvSpPr>
            <a:spLocks noChangeArrowheads="1"/>
          </p:cNvSpPr>
          <p:nvPr/>
        </p:nvSpPr>
        <p:spPr bwMode="auto">
          <a:xfrm>
            <a:off x="6228184" y="1989995"/>
            <a:ext cx="2771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5050B"/>
                </a:solidFill>
                <a:latin typeface="Arial" charset="0"/>
                <a:ea typeface="黑体" pitchFamily="2" charset="-122"/>
              </a:defRPr>
            </a:lvl1pPr>
            <a:lvl2pPr marL="742950" indent="-285750" eaLnBrk="0" hangingPunct="0">
              <a:defRPr sz="2000">
                <a:solidFill>
                  <a:srgbClr val="05050B"/>
                </a:solidFill>
                <a:latin typeface="Arial" charset="0"/>
                <a:ea typeface="黑体" pitchFamily="2" charset="-122"/>
              </a:defRPr>
            </a:lvl2pPr>
            <a:lvl3pPr marL="1143000" indent="-228600" eaLnBrk="0" hangingPunct="0">
              <a:defRPr sz="2000">
                <a:solidFill>
                  <a:srgbClr val="05050B"/>
                </a:solidFill>
                <a:latin typeface="Arial" charset="0"/>
                <a:ea typeface="黑体" pitchFamily="2" charset="-122"/>
              </a:defRPr>
            </a:lvl3pPr>
            <a:lvl4pPr marL="1600200" indent="-228600" eaLnBrk="0" hangingPunct="0">
              <a:defRPr sz="2000">
                <a:solidFill>
                  <a:srgbClr val="05050B"/>
                </a:solidFill>
                <a:latin typeface="Arial" charset="0"/>
                <a:ea typeface="黑体" pitchFamily="2" charset="-122"/>
              </a:defRPr>
            </a:lvl4pPr>
            <a:lvl5pPr marL="2057400" indent="-228600" eaLnBrk="0" hangingPunct="0">
              <a:defRPr sz="2000">
                <a:solidFill>
                  <a:srgbClr val="05050B"/>
                </a:solidFill>
                <a:latin typeface="Arial" charset="0"/>
                <a:ea typeface="黑体" pitchFamily="2"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2"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2"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2"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2" charset="-122"/>
              </a:defRPr>
            </a:lvl9pPr>
          </a:lstStyle>
          <a:p>
            <a:pPr eaLnBrk="1" fontAlgn="base" hangingPunct="1">
              <a:lnSpc>
                <a:spcPct val="150000"/>
              </a:lnSpc>
              <a:spcBef>
                <a:spcPct val="0"/>
              </a:spcBef>
              <a:spcAft>
                <a:spcPct val="0"/>
              </a:spcAft>
              <a:defRPr/>
            </a:pPr>
            <a:r>
              <a:rPr kumimoji="1" lang="en-US" altLang="zh-CN" sz="1800" dirty="0" smtClean="0">
                <a:latin typeface="Arial" pitchFamily="34" charset="0"/>
                <a:ea typeface="黑体"/>
                <a:cs typeface="Arial" pitchFamily="34" charset="0"/>
              </a:rPr>
              <a:t>For </a:t>
            </a:r>
            <a:r>
              <a:rPr kumimoji="1" lang="en-US" altLang="zh-CN" sz="1800" dirty="0">
                <a:latin typeface="Arial" pitchFamily="34" charset="0"/>
                <a:ea typeface="黑体"/>
                <a:cs typeface="Arial" pitchFamily="34" charset="0"/>
              </a:rPr>
              <a:t>this stage, we made preliminary comparison and selection of the project sites in the provinces of Hebei, Guangdong, Shaanxi, Jiangsu and Zhejiang, and conducted field investigation in Hebei, Guangdong and Shaanxi. </a:t>
            </a:r>
            <a:endParaRPr kumimoji="1" lang="zh-CN" altLang="en-US" sz="1800" dirty="0" smtClean="0">
              <a:latin typeface="黑体"/>
              <a:ea typeface="黑体"/>
            </a:endParaRPr>
          </a:p>
        </p:txBody>
      </p:sp>
      <p:sp>
        <p:nvSpPr>
          <p:cNvPr id="6" name="任意多边形 5"/>
          <p:cNvSpPr/>
          <p:nvPr/>
        </p:nvSpPr>
        <p:spPr>
          <a:xfrm>
            <a:off x="5141985" y="4783936"/>
            <a:ext cx="439418" cy="411862"/>
          </a:xfrm>
          <a:custGeom>
            <a:avLst/>
            <a:gdLst>
              <a:gd name="connsiteX0" fmla="*/ 308789 w 439418"/>
              <a:gd name="connsiteY0" fmla="*/ 1820 h 411862"/>
              <a:gd name="connsiteX1" fmla="*/ 385979 w 439418"/>
              <a:gd name="connsiteY1" fmla="*/ 31508 h 411862"/>
              <a:gd name="connsiteX2" fmla="*/ 439418 w 439418"/>
              <a:gd name="connsiteY2" fmla="*/ 31508 h 411862"/>
              <a:gd name="connsiteX3" fmla="*/ 385979 w 439418"/>
              <a:gd name="connsiteY3" fmla="*/ 84947 h 411862"/>
              <a:gd name="connsiteX4" fmla="*/ 433480 w 439418"/>
              <a:gd name="connsiteY4" fmla="*/ 102760 h 411862"/>
              <a:gd name="connsiteX5" fmla="*/ 391916 w 439418"/>
              <a:gd name="connsiteY5" fmla="*/ 144324 h 411862"/>
              <a:gd name="connsiteX6" fmla="*/ 397854 w 439418"/>
              <a:gd name="connsiteY6" fmla="*/ 221513 h 411862"/>
              <a:gd name="connsiteX7" fmla="*/ 391916 w 439418"/>
              <a:gd name="connsiteY7" fmla="*/ 280890 h 411862"/>
              <a:gd name="connsiteX8" fmla="*/ 368166 w 439418"/>
              <a:gd name="connsiteY8" fmla="*/ 257139 h 411862"/>
              <a:gd name="connsiteX9" fmla="*/ 326602 w 439418"/>
              <a:gd name="connsiteY9" fmla="*/ 304641 h 411862"/>
              <a:gd name="connsiteX10" fmla="*/ 320664 w 439418"/>
              <a:gd name="connsiteY10" fmla="*/ 346204 h 411862"/>
              <a:gd name="connsiteX11" fmla="*/ 308789 w 439418"/>
              <a:gd name="connsiteY11" fmla="*/ 399643 h 411862"/>
              <a:gd name="connsiteX12" fmla="*/ 285038 w 439418"/>
              <a:gd name="connsiteY12" fmla="*/ 387768 h 411862"/>
              <a:gd name="connsiteX13" fmla="*/ 243475 w 439418"/>
              <a:gd name="connsiteY13" fmla="*/ 387768 h 411862"/>
              <a:gd name="connsiteX14" fmla="*/ 195973 w 439418"/>
              <a:gd name="connsiteY14" fmla="*/ 411519 h 411862"/>
              <a:gd name="connsiteX15" fmla="*/ 160347 w 439418"/>
              <a:gd name="connsiteY15" fmla="*/ 399643 h 411862"/>
              <a:gd name="connsiteX16" fmla="*/ 118784 w 439418"/>
              <a:gd name="connsiteY16" fmla="*/ 369955 h 411862"/>
              <a:gd name="connsiteX17" fmla="*/ 95033 w 439418"/>
              <a:gd name="connsiteY17" fmla="*/ 316516 h 411862"/>
              <a:gd name="connsiteX18" fmla="*/ 65345 w 439418"/>
              <a:gd name="connsiteY18" fmla="*/ 286828 h 411862"/>
              <a:gd name="connsiteX19" fmla="*/ 47532 w 439418"/>
              <a:gd name="connsiteY19" fmla="*/ 251202 h 411862"/>
              <a:gd name="connsiteX20" fmla="*/ 29719 w 439418"/>
              <a:gd name="connsiteY20" fmla="*/ 209638 h 411862"/>
              <a:gd name="connsiteX21" fmla="*/ 31 w 439418"/>
              <a:gd name="connsiteY21" fmla="*/ 197763 h 411862"/>
              <a:gd name="connsiteX22" fmla="*/ 35657 w 439418"/>
              <a:gd name="connsiteY22" fmla="*/ 144324 h 411862"/>
              <a:gd name="connsiteX23" fmla="*/ 71283 w 439418"/>
              <a:gd name="connsiteY23" fmla="*/ 108698 h 411862"/>
              <a:gd name="connsiteX24" fmla="*/ 89096 w 439418"/>
              <a:gd name="connsiteY24" fmla="*/ 61196 h 411862"/>
              <a:gd name="connsiteX25" fmla="*/ 95033 w 439418"/>
              <a:gd name="connsiteY25" fmla="*/ 19633 h 411862"/>
              <a:gd name="connsiteX26" fmla="*/ 118784 w 439418"/>
              <a:gd name="connsiteY26" fmla="*/ 7758 h 411862"/>
              <a:gd name="connsiteX27" fmla="*/ 178160 w 439418"/>
              <a:gd name="connsiteY27" fmla="*/ 1820 h 411862"/>
              <a:gd name="connsiteX28" fmla="*/ 237537 w 439418"/>
              <a:gd name="connsiteY28" fmla="*/ 1820 h 411862"/>
              <a:gd name="connsiteX29" fmla="*/ 308789 w 439418"/>
              <a:gd name="connsiteY29" fmla="*/ 1820 h 41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9418" h="411862">
                <a:moveTo>
                  <a:pt x="308789" y="1820"/>
                </a:moveTo>
                <a:cubicBezTo>
                  <a:pt x="333529" y="6768"/>
                  <a:pt x="364208" y="26560"/>
                  <a:pt x="385979" y="31508"/>
                </a:cubicBezTo>
                <a:cubicBezTo>
                  <a:pt x="407750" y="36456"/>
                  <a:pt x="439418" y="22602"/>
                  <a:pt x="439418" y="31508"/>
                </a:cubicBezTo>
                <a:cubicBezTo>
                  <a:pt x="439418" y="40414"/>
                  <a:pt x="386969" y="73072"/>
                  <a:pt x="385979" y="84947"/>
                </a:cubicBezTo>
                <a:cubicBezTo>
                  <a:pt x="384989" y="96822"/>
                  <a:pt x="432491" y="92864"/>
                  <a:pt x="433480" y="102760"/>
                </a:cubicBezTo>
                <a:cubicBezTo>
                  <a:pt x="434469" y="112656"/>
                  <a:pt x="397854" y="124532"/>
                  <a:pt x="391916" y="144324"/>
                </a:cubicBezTo>
                <a:cubicBezTo>
                  <a:pt x="385978" y="164116"/>
                  <a:pt x="397854" y="198752"/>
                  <a:pt x="397854" y="221513"/>
                </a:cubicBezTo>
                <a:cubicBezTo>
                  <a:pt x="397854" y="244274"/>
                  <a:pt x="396864" y="274952"/>
                  <a:pt x="391916" y="280890"/>
                </a:cubicBezTo>
                <a:cubicBezTo>
                  <a:pt x="386968" y="286828"/>
                  <a:pt x="379052" y="253181"/>
                  <a:pt x="368166" y="257139"/>
                </a:cubicBezTo>
                <a:cubicBezTo>
                  <a:pt x="357280" y="261098"/>
                  <a:pt x="334519" y="289797"/>
                  <a:pt x="326602" y="304641"/>
                </a:cubicBezTo>
                <a:cubicBezTo>
                  <a:pt x="318685" y="319485"/>
                  <a:pt x="323633" y="330370"/>
                  <a:pt x="320664" y="346204"/>
                </a:cubicBezTo>
                <a:cubicBezTo>
                  <a:pt x="317695" y="362038"/>
                  <a:pt x="314727" y="392716"/>
                  <a:pt x="308789" y="399643"/>
                </a:cubicBezTo>
                <a:cubicBezTo>
                  <a:pt x="302851" y="406570"/>
                  <a:pt x="295924" y="389747"/>
                  <a:pt x="285038" y="387768"/>
                </a:cubicBezTo>
                <a:cubicBezTo>
                  <a:pt x="274152" y="385789"/>
                  <a:pt x="258319" y="383810"/>
                  <a:pt x="243475" y="387768"/>
                </a:cubicBezTo>
                <a:cubicBezTo>
                  <a:pt x="228631" y="391727"/>
                  <a:pt x="209828" y="409540"/>
                  <a:pt x="195973" y="411519"/>
                </a:cubicBezTo>
                <a:cubicBezTo>
                  <a:pt x="182118" y="413498"/>
                  <a:pt x="173212" y="406570"/>
                  <a:pt x="160347" y="399643"/>
                </a:cubicBezTo>
                <a:cubicBezTo>
                  <a:pt x="147482" y="392716"/>
                  <a:pt x="129670" y="383809"/>
                  <a:pt x="118784" y="369955"/>
                </a:cubicBezTo>
                <a:cubicBezTo>
                  <a:pt x="107898" y="356101"/>
                  <a:pt x="103939" y="330370"/>
                  <a:pt x="95033" y="316516"/>
                </a:cubicBezTo>
                <a:cubicBezTo>
                  <a:pt x="86127" y="302662"/>
                  <a:pt x="73262" y="297714"/>
                  <a:pt x="65345" y="286828"/>
                </a:cubicBezTo>
                <a:cubicBezTo>
                  <a:pt x="57428" y="275942"/>
                  <a:pt x="53470" y="264067"/>
                  <a:pt x="47532" y="251202"/>
                </a:cubicBezTo>
                <a:cubicBezTo>
                  <a:pt x="41594" y="238337"/>
                  <a:pt x="37636" y="218544"/>
                  <a:pt x="29719" y="209638"/>
                </a:cubicBezTo>
                <a:cubicBezTo>
                  <a:pt x="21802" y="200732"/>
                  <a:pt x="-959" y="208649"/>
                  <a:pt x="31" y="197763"/>
                </a:cubicBezTo>
                <a:cubicBezTo>
                  <a:pt x="1021" y="186877"/>
                  <a:pt x="23782" y="159168"/>
                  <a:pt x="35657" y="144324"/>
                </a:cubicBezTo>
                <a:cubicBezTo>
                  <a:pt x="47532" y="129480"/>
                  <a:pt x="62377" y="122553"/>
                  <a:pt x="71283" y="108698"/>
                </a:cubicBezTo>
                <a:cubicBezTo>
                  <a:pt x="80189" y="94843"/>
                  <a:pt x="85138" y="76040"/>
                  <a:pt x="89096" y="61196"/>
                </a:cubicBezTo>
                <a:cubicBezTo>
                  <a:pt x="93054" y="46352"/>
                  <a:pt x="90085" y="28539"/>
                  <a:pt x="95033" y="19633"/>
                </a:cubicBezTo>
                <a:cubicBezTo>
                  <a:pt x="99981" y="10727"/>
                  <a:pt x="104930" y="10727"/>
                  <a:pt x="118784" y="7758"/>
                </a:cubicBezTo>
                <a:cubicBezTo>
                  <a:pt x="132638" y="4789"/>
                  <a:pt x="158368" y="2810"/>
                  <a:pt x="178160" y="1820"/>
                </a:cubicBezTo>
                <a:cubicBezTo>
                  <a:pt x="197952" y="830"/>
                  <a:pt x="220714" y="-159"/>
                  <a:pt x="237537" y="1820"/>
                </a:cubicBezTo>
                <a:cubicBezTo>
                  <a:pt x="254360" y="3799"/>
                  <a:pt x="284049" y="-3128"/>
                  <a:pt x="308789" y="1820"/>
                </a:cubicBezTo>
                <a:close/>
              </a:path>
            </a:pathLst>
          </a:cu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17" name="Picture 11" descr="标识带中英文副本"/>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8" name="矩形 17"/>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2 Site Investigation</a:t>
            </a:r>
            <a:endParaRPr lang="zh-CN" altLang="en-US" sz="1600" i="1" dirty="0"/>
          </a:p>
        </p:txBody>
      </p:sp>
    </p:spTree>
    <p:extLst>
      <p:ext uri="{BB962C8B-B14F-4D97-AF65-F5344CB8AC3E}">
        <p14:creationId xmlns:p14="http://schemas.microsoft.com/office/powerpoint/2010/main" val="15643702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withEffect">
                                  <p:stCondLst>
                                    <p:cond delay="1000"/>
                                  </p:stCondLst>
                                  <p:childTnLst>
                                    <p:animClr clrSpc="hsl" dir="cw">
                                      <p:cBhvr override="childStyle">
                                        <p:cTn id="6" dur="1500" fill="hold"/>
                                        <p:tgtEl>
                                          <p:spTgt spid="3"/>
                                        </p:tgtEl>
                                        <p:attrNameLst>
                                          <p:attrName>style.color</p:attrName>
                                        </p:attrNameLst>
                                      </p:cBhvr>
                                      <p:by>
                                        <p:hsl h="7200000" s="0" l="0"/>
                                      </p:by>
                                    </p:animClr>
                                    <p:animClr clrSpc="hsl" dir="cw">
                                      <p:cBhvr>
                                        <p:cTn id="7" dur="1500" fill="hold"/>
                                        <p:tgtEl>
                                          <p:spTgt spid="3"/>
                                        </p:tgtEl>
                                        <p:attrNameLst>
                                          <p:attrName>fillcolor</p:attrName>
                                        </p:attrNameLst>
                                      </p:cBhvr>
                                      <p:by>
                                        <p:hsl h="7200000" s="0" l="0"/>
                                      </p:by>
                                    </p:animClr>
                                    <p:animClr clrSpc="hsl" dir="cw">
                                      <p:cBhvr>
                                        <p:cTn id="8" dur="1500" fill="hold"/>
                                        <p:tgtEl>
                                          <p:spTgt spid="3"/>
                                        </p:tgtEl>
                                        <p:attrNameLst>
                                          <p:attrName>stroke.color</p:attrName>
                                        </p:attrNameLst>
                                      </p:cBhvr>
                                      <p:by>
                                        <p:hsl h="7200000" s="0" l="0"/>
                                      </p:by>
                                    </p:animClr>
                                    <p:set>
                                      <p:cBhvr>
                                        <p:cTn id="9" dur="1500" fill="hold"/>
                                        <p:tgtEl>
                                          <p:spTgt spid="3"/>
                                        </p:tgtEl>
                                        <p:attrNameLst>
                                          <p:attrName>fill.type</p:attrName>
                                        </p:attrNameLst>
                                      </p:cBhvr>
                                      <p:to>
                                        <p:strVal val="solid"/>
                                      </p:to>
                                    </p:set>
                                  </p:childTnLst>
                                </p:cTn>
                              </p:par>
                            </p:childTnLst>
                          </p:cTn>
                        </p:par>
                        <p:par>
                          <p:cTn id="10" fill="hold">
                            <p:stCondLst>
                              <p:cond delay="2500"/>
                            </p:stCondLst>
                            <p:childTnLst>
                              <p:par>
                                <p:cTn id="11" presetID="27" presetClass="emph" presetSubtype="0" fill="remove" grpId="0" nodeType="afterEffect">
                                  <p:stCondLst>
                                    <p:cond delay="0"/>
                                  </p:stCondLst>
                                  <p:childTnLst>
                                    <p:animClr clrSpc="rgb" dir="cw">
                                      <p:cBhvr override="childStyle">
                                        <p:cTn id="12" dur="750" autoRev="1" fill="remove"/>
                                        <p:tgtEl>
                                          <p:spTgt spid="5"/>
                                        </p:tgtEl>
                                        <p:attrNameLst>
                                          <p:attrName>style.color</p:attrName>
                                        </p:attrNameLst>
                                      </p:cBhvr>
                                      <p:to>
                                        <a:schemeClr val="bg1"/>
                                      </p:to>
                                    </p:animClr>
                                    <p:animClr clrSpc="rgb" dir="cw">
                                      <p:cBhvr>
                                        <p:cTn id="13" dur="750" autoRev="1" fill="remove"/>
                                        <p:tgtEl>
                                          <p:spTgt spid="5"/>
                                        </p:tgtEl>
                                        <p:attrNameLst>
                                          <p:attrName>fillcolor</p:attrName>
                                        </p:attrNameLst>
                                      </p:cBhvr>
                                      <p:to>
                                        <a:schemeClr val="bg1"/>
                                      </p:to>
                                    </p:animClr>
                                    <p:set>
                                      <p:cBhvr>
                                        <p:cTn id="14" dur="750" autoRev="1" fill="remove"/>
                                        <p:tgtEl>
                                          <p:spTgt spid="5"/>
                                        </p:tgtEl>
                                        <p:attrNameLst>
                                          <p:attrName>fill.type</p:attrName>
                                        </p:attrNameLst>
                                      </p:cBhvr>
                                      <p:to>
                                        <p:strVal val="solid"/>
                                      </p:to>
                                    </p:set>
                                    <p:set>
                                      <p:cBhvr>
                                        <p:cTn id="15" dur="750" autoRev="1" fill="remove"/>
                                        <p:tgtEl>
                                          <p:spTgt spid="5"/>
                                        </p:tgtEl>
                                        <p:attrNameLst>
                                          <p:attrName>fill.on</p:attrName>
                                        </p:attrNameLst>
                                      </p:cBhvr>
                                      <p:to>
                                        <p:strVal val="true"/>
                                      </p:to>
                                    </p:set>
                                  </p:childTnLst>
                                </p:cTn>
                              </p:par>
                            </p:childTnLst>
                          </p:cTn>
                        </p:par>
                        <p:par>
                          <p:cTn id="16" fill="hold">
                            <p:stCondLst>
                              <p:cond delay="4000"/>
                            </p:stCondLst>
                            <p:childTnLst>
                              <p:par>
                                <p:cTn id="17" presetID="21" presetClass="emph" presetSubtype="0" fill="hold" nodeType="afterEffect">
                                  <p:stCondLst>
                                    <p:cond delay="0"/>
                                  </p:stCondLst>
                                  <p:childTnLst>
                                    <p:animClr clrSpc="hsl" dir="cw">
                                      <p:cBhvr override="childStyle">
                                        <p:cTn id="18" dur="1500" fill="hold"/>
                                        <p:tgtEl>
                                          <p:spTgt spid="4"/>
                                        </p:tgtEl>
                                        <p:attrNameLst>
                                          <p:attrName>style.color</p:attrName>
                                        </p:attrNameLst>
                                      </p:cBhvr>
                                      <p:by>
                                        <p:hsl h="7200000" s="0" l="0"/>
                                      </p:by>
                                    </p:animClr>
                                    <p:animClr clrSpc="hsl" dir="cw">
                                      <p:cBhvr>
                                        <p:cTn id="19" dur="1500" fill="hold"/>
                                        <p:tgtEl>
                                          <p:spTgt spid="4"/>
                                        </p:tgtEl>
                                        <p:attrNameLst>
                                          <p:attrName>fillcolor</p:attrName>
                                        </p:attrNameLst>
                                      </p:cBhvr>
                                      <p:by>
                                        <p:hsl h="7200000" s="0" l="0"/>
                                      </p:by>
                                    </p:animClr>
                                    <p:animClr clrSpc="hsl" dir="cw">
                                      <p:cBhvr>
                                        <p:cTn id="20" dur="1500" fill="hold"/>
                                        <p:tgtEl>
                                          <p:spTgt spid="4"/>
                                        </p:tgtEl>
                                        <p:attrNameLst>
                                          <p:attrName>stroke.color</p:attrName>
                                        </p:attrNameLst>
                                      </p:cBhvr>
                                      <p:by>
                                        <p:hsl h="7200000" s="0" l="0"/>
                                      </p:by>
                                    </p:animClr>
                                    <p:set>
                                      <p:cBhvr>
                                        <p:cTn id="21" dur="1500" fill="hold"/>
                                        <p:tgtEl>
                                          <p:spTgt spid="4"/>
                                        </p:tgtEl>
                                        <p:attrNameLst>
                                          <p:attrName>fill.type</p:attrName>
                                        </p:attrNameLst>
                                      </p:cBhvr>
                                      <p:to>
                                        <p:strVal val="solid"/>
                                      </p:to>
                                    </p:set>
                                  </p:childTnLst>
                                </p:cTn>
                              </p:par>
                            </p:childTnLst>
                          </p:cTn>
                        </p:par>
                        <p:par>
                          <p:cTn id="22" fill="hold">
                            <p:stCondLst>
                              <p:cond delay="5500"/>
                            </p:stCondLst>
                            <p:childTnLst>
                              <p:par>
                                <p:cTn id="23" presetID="21" presetClass="emph" presetSubtype="0" fill="hold" grpId="0" nodeType="afterEffect">
                                  <p:stCondLst>
                                    <p:cond delay="0"/>
                                  </p:stCondLst>
                                  <p:childTnLst>
                                    <p:animClr clrSpc="hsl" dir="cw">
                                      <p:cBhvr override="childStyle">
                                        <p:cTn id="24" dur="1500" fill="hold"/>
                                        <p:tgtEl>
                                          <p:spTgt spid="2"/>
                                        </p:tgtEl>
                                        <p:attrNameLst>
                                          <p:attrName>style.color</p:attrName>
                                        </p:attrNameLst>
                                      </p:cBhvr>
                                      <p:by>
                                        <p:hsl h="7200000" s="0" l="0"/>
                                      </p:by>
                                    </p:animClr>
                                    <p:animClr clrSpc="hsl" dir="cw">
                                      <p:cBhvr>
                                        <p:cTn id="25" dur="1500" fill="hold"/>
                                        <p:tgtEl>
                                          <p:spTgt spid="2"/>
                                        </p:tgtEl>
                                        <p:attrNameLst>
                                          <p:attrName>fillcolor</p:attrName>
                                        </p:attrNameLst>
                                      </p:cBhvr>
                                      <p:by>
                                        <p:hsl h="7200000" s="0" l="0"/>
                                      </p:by>
                                    </p:animClr>
                                    <p:animClr clrSpc="hsl" dir="cw">
                                      <p:cBhvr>
                                        <p:cTn id="26" dur="1500" fill="hold"/>
                                        <p:tgtEl>
                                          <p:spTgt spid="2"/>
                                        </p:tgtEl>
                                        <p:attrNameLst>
                                          <p:attrName>stroke.color</p:attrName>
                                        </p:attrNameLst>
                                      </p:cBhvr>
                                      <p:by>
                                        <p:hsl h="7200000" s="0" l="0"/>
                                      </p:by>
                                    </p:animClr>
                                    <p:set>
                                      <p:cBhvr>
                                        <p:cTn id="27" dur="1500" fill="hold"/>
                                        <p:tgtEl>
                                          <p:spTgt spid="2"/>
                                        </p:tgtEl>
                                        <p:attrNameLst>
                                          <p:attrName>fill.type</p:attrName>
                                        </p:attrNameLst>
                                      </p:cBhvr>
                                      <p:to>
                                        <p:strVal val="solid"/>
                                      </p:to>
                                    </p:set>
                                  </p:childTnLst>
                                </p:cTn>
                              </p:par>
                            </p:childTnLst>
                          </p:cTn>
                        </p:par>
                        <p:par>
                          <p:cTn id="28" fill="hold">
                            <p:stCondLst>
                              <p:cond delay="7000"/>
                            </p:stCondLst>
                            <p:childTnLst>
                              <p:par>
                                <p:cTn id="29" presetID="21" presetClass="emph" presetSubtype="0" fill="hold" grpId="0" nodeType="afterEffect">
                                  <p:stCondLst>
                                    <p:cond delay="0"/>
                                  </p:stCondLst>
                                  <p:childTnLst>
                                    <p:animClr clrSpc="hsl" dir="cw">
                                      <p:cBhvr override="childStyle">
                                        <p:cTn id="30" dur="1000" fill="hold"/>
                                        <p:tgtEl>
                                          <p:spTgt spid="6"/>
                                        </p:tgtEl>
                                        <p:attrNameLst>
                                          <p:attrName>style.color</p:attrName>
                                        </p:attrNameLst>
                                      </p:cBhvr>
                                      <p:by>
                                        <p:hsl h="7200000" s="0" l="0"/>
                                      </p:by>
                                    </p:animClr>
                                    <p:animClr clrSpc="hsl" dir="cw">
                                      <p:cBhvr>
                                        <p:cTn id="31" dur="1000" fill="hold"/>
                                        <p:tgtEl>
                                          <p:spTgt spid="6"/>
                                        </p:tgtEl>
                                        <p:attrNameLst>
                                          <p:attrName>fillcolor</p:attrName>
                                        </p:attrNameLst>
                                      </p:cBhvr>
                                      <p:by>
                                        <p:hsl h="7200000" s="0" l="0"/>
                                      </p:by>
                                    </p:animClr>
                                    <p:animClr clrSpc="hsl" dir="cw">
                                      <p:cBhvr>
                                        <p:cTn id="32" dur="1000" fill="hold"/>
                                        <p:tgtEl>
                                          <p:spTgt spid="6"/>
                                        </p:tgtEl>
                                        <p:attrNameLst>
                                          <p:attrName>stroke.color</p:attrName>
                                        </p:attrNameLst>
                                      </p:cBhvr>
                                      <p:by>
                                        <p:hsl h="7200000" s="0" l="0"/>
                                      </p:by>
                                    </p:animClr>
                                    <p:set>
                                      <p:cBhvr>
                                        <p:cTn id="33" dur="1000" fill="hold"/>
                                        <p:tgtEl>
                                          <p:spTgt spid="6"/>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4" presetClass="emph" presetSubtype="0" repeatCount="indefinite" fill="hold" grpId="1" nodeType="clickEffect">
                                  <p:stCondLst>
                                    <p:cond delay="0"/>
                                  </p:stCondLst>
                                  <p:endCondLst>
                                    <p:cond evt="onNext" delay="0">
                                      <p:tgtEl>
                                        <p:sldTgt/>
                                      </p:tgtEl>
                                    </p:cond>
                                  </p:endCondLst>
                                  <p:childTnLst>
                                    <p:animClr clrSpc="hsl" dir="cw">
                                      <p:cBhvr override="childStyle">
                                        <p:cTn id="37" dur="1000" fill="hold"/>
                                        <p:tgtEl>
                                          <p:spTgt spid="3"/>
                                        </p:tgtEl>
                                        <p:attrNameLst>
                                          <p:attrName>style.color</p:attrName>
                                        </p:attrNameLst>
                                      </p:cBhvr>
                                      <p:by>
                                        <p:hsl h="0" s="-12549" l="-25098"/>
                                      </p:by>
                                    </p:animClr>
                                    <p:animClr clrSpc="hsl" dir="cw">
                                      <p:cBhvr>
                                        <p:cTn id="38" dur="1000" fill="hold"/>
                                        <p:tgtEl>
                                          <p:spTgt spid="3"/>
                                        </p:tgtEl>
                                        <p:attrNameLst>
                                          <p:attrName>fillcolor</p:attrName>
                                        </p:attrNameLst>
                                      </p:cBhvr>
                                      <p:by>
                                        <p:hsl h="0" s="-12549" l="-25098"/>
                                      </p:by>
                                    </p:animClr>
                                    <p:animClr clrSpc="hsl" dir="cw">
                                      <p:cBhvr>
                                        <p:cTn id="39" dur="1000" fill="hold"/>
                                        <p:tgtEl>
                                          <p:spTgt spid="3"/>
                                        </p:tgtEl>
                                        <p:attrNameLst>
                                          <p:attrName>stroke.color</p:attrName>
                                        </p:attrNameLst>
                                      </p:cBhvr>
                                      <p:by>
                                        <p:hsl h="0" s="-12549" l="-25098"/>
                                      </p:by>
                                    </p:animClr>
                                    <p:set>
                                      <p:cBhvr>
                                        <p:cTn id="40" dur="1000" fill="hold"/>
                                        <p:tgtEl>
                                          <p:spTgt spid="3"/>
                                        </p:tgtEl>
                                        <p:attrNameLst>
                                          <p:attrName>fill.type</p:attrName>
                                        </p:attrNameLst>
                                      </p:cBhvr>
                                      <p:to>
                                        <p:strVal val="solid"/>
                                      </p:to>
                                    </p:set>
                                  </p:childTnLst>
                                </p:cTn>
                              </p:par>
                              <p:par>
                                <p:cTn id="41" presetID="24" presetClass="emph" presetSubtype="0" repeatCount="indefinite" fill="hold" grpId="1" nodeType="withEffect">
                                  <p:stCondLst>
                                    <p:cond delay="0"/>
                                  </p:stCondLst>
                                  <p:endCondLst>
                                    <p:cond evt="onNext" delay="0">
                                      <p:tgtEl>
                                        <p:sldTgt/>
                                      </p:tgtEl>
                                    </p:cond>
                                  </p:endCondLst>
                                  <p:childTnLst>
                                    <p:animClr clrSpc="hsl" dir="cw">
                                      <p:cBhvr override="childStyle">
                                        <p:cTn id="42" dur="1000" fill="hold"/>
                                        <p:tgtEl>
                                          <p:spTgt spid="5"/>
                                        </p:tgtEl>
                                        <p:attrNameLst>
                                          <p:attrName>style.color</p:attrName>
                                        </p:attrNameLst>
                                      </p:cBhvr>
                                      <p:by>
                                        <p:hsl h="0" s="-12549" l="-25098"/>
                                      </p:by>
                                    </p:animClr>
                                    <p:animClr clrSpc="hsl" dir="cw">
                                      <p:cBhvr>
                                        <p:cTn id="43" dur="1000" fill="hold"/>
                                        <p:tgtEl>
                                          <p:spTgt spid="5"/>
                                        </p:tgtEl>
                                        <p:attrNameLst>
                                          <p:attrName>fillcolor</p:attrName>
                                        </p:attrNameLst>
                                      </p:cBhvr>
                                      <p:by>
                                        <p:hsl h="0" s="-12549" l="-25098"/>
                                      </p:by>
                                    </p:animClr>
                                    <p:animClr clrSpc="hsl" dir="cw">
                                      <p:cBhvr>
                                        <p:cTn id="44" dur="1000" fill="hold"/>
                                        <p:tgtEl>
                                          <p:spTgt spid="5"/>
                                        </p:tgtEl>
                                        <p:attrNameLst>
                                          <p:attrName>stroke.color</p:attrName>
                                        </p:attrNameLst>
                                      </p:cBhvr>
                                      <p:by>
                                        <p:hsl h="0" s="-12549" l="-25098"/>
                                      </p:by>
                                    </p:animClr>
                                    <p:set>
                                      <p:cBhvr>
                                        <p:cTn id="45" dur="1000" fill="hold"/>
                                        <p:tgtEl>
                                          <p:spTgt spid="5"/>
                                        </p:tgtEl>
                                        <p:attrNameLst>
                                          <p:attrName>fill.type</p:attrName>
                                        </p:attrNameLst>
                                      </p:cBhvr>
                                      <p:to>
                                        <p:strVal val="solid"/>
                                      </p:to>
                                    </p:set>
                                  </p:childTnLst>
                                </p:cTn>
                              </p:par>
                              <p:par>
                                <p:cTn id="46" presetID="24" presetClass="emph" presetSubtype="0" repeatCount="indefinite" fill="hold" grpId="0" nodeType="withEffect">
                                  <p:stCondLst>
                                    <p:cond delay="0"/>
                                  </p:stCondLst>
                                  <p:endCondLst>
                                    <p:cond evt="onNext" delay="0">
                                      <p:tgtEl>
                                        <p:sldTgt/>
                                      </p:tgtEl>
                                    </p:cond>
                                  </p:endCondLst>
                                  <p:childTnLst>
                                    <p:animClr clrSpc="hsl" dir="cw">
                                      <p:cBhvr override="childStyle">
                                        <p:cTn id="47" dur="1000" fill="hold"/>
                                        <p:tgtEl>
                                          <p:spTgt spid="4"/>
                                        </p:tgtEl>
                                        <p:attrNameLst>
                                          <p:attrName>style.color</p:attrName>
                                        </p:attrNameLst>
                                      </p:cBhvr>
                                      <p:by>
                                        <p:hsl h="0" s="-12549" l="-25098"/>
                                      </p:by>
                                    </p:animClr>
                                    <p:animClr clrSpc="hsl" dir="cw">
                                      <p:cBhvr>
                                        <p:cTn id="48" dur="1000" fill="hold"/>
                                        <p:tgtEl>
                                          <p:spTgt spid="4"/>
                                        </p:tgtEl>
                                        <p:attrNameLst>
                                          <p:attrName>fillcolor</p:attrName>
                                        </p:attrNameLst>
                                      </p:cBhvr>
                                      <p:by>
                                        <p:hsl h="0" s="-12549" l="-25098"/>
                                      </p:by>
                                    </p:animClr>
                                    <p:animClr clrSpc="hsl" dir="cw">
                                      <p:cBhvr>
                                        <p:cTn id="49" dur="1000" fill="hold"/>
                                        <p:tgtEl>
                                          <p:spTgt spid="4"/>
                                        </p:tgtEl>
                                        <p:attrNameLst>
                                          <p:attrName>stroke.color</p:attrName>
                                        </p:attrNameLst>
                                      </p:cBhvr>
                                      <p:by>
                                        <p:hsl h="0" s="-12549" l="-25098"/>
                                      </p:by>
                                    </p:animClr>
                                    <p:set>
                                      <p:cBhvr>
                                        <p:cTn id="50" dur="1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5" grpId="0" animBg="1"/>
      <p:bldP spid="5" grpId="1" animBg="1"/>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476552"/>
            <a:ext cx="3105317" cy="5236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677662"/>
            <a:ext cx="3816424" cy="4919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3"/>
          <p:cNvSpPr>
            <a:spLocks noChangeArrowheads="1"/>
          </p:cNvSpPr>
          <p:nvPr/>
        </p:nvSpPr>
        <p:spPr bwMode="auto">
          <a:xfrm>
            <a:off x="323528" y="261947"/>
            <a:ext cx="85059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altLang="zh-CN" sz="2400" b="1" dirty="0" smtClean="0">
                <a:solidFill>
                  <a:schemeClr val="accent1"/>
                </a:solidFill>
                <a:latin typeface="Arial" pitchFamily="34" charset="0"/>
                <a:ea typeface="黑体" pitchFamily="49" charset="-122"/>
                <a:cs typeface="Arial" pitchFamily="34" charset="0"/>
              </a:rPr>
              <a:t>Site Selection in </a:t>
            </a:r>
            <a:r>
              <a:rPr kumimoji="1" lang="en-US" altLang="zh-CN" sz="2400" b="1" dirty="0" err="1" smtClean="0">
                <a:solidFill>
                  <a:schemeClr val="accent1"/>
                </a:solidFill>
                <a:latin typeface="Arial" pitchFamily="34" charset="0"/>
                <a:ea typeface="黑体" pitchFamily="49" charset="-122"/>
                <a:cs typeface="Arial" pitchFamily="34" charset="0"/>
              </a:rPr>
              <a:t>Hebei</a:t>
            </a:r>
            <a:r>
              <a:rPr kumimoji="1" lang="en-US" altLang="zh-CN" sz="2400" b="1" dirty="0" smtClean="0">
                <a:solidFill>
                  <a:schemeClr val="accent1"/>
                </a:solidFill>
                <a:latin typeface="Arial" pitchFamily="34" charset="0"/>
                <a:ea typeface="黑体" pitchFamily="49" charset="-122"/>
                <a:cs typeface="Arial" pitchFamily="34" charset="0"/>
              </a:rPr>
              <a:t>, Shaanxi</a:t>
            </a:r>
            <a:endParaRPr kumimoji="1" lang="zh-CN" altLang="en-US" sz="2400" b="1" dirty="0">
              <a:solidFill>
                <a:schemeClr val="accent1"/>
              </a:solidFill>
              <a:latin typeface="黑体" pitchFamily="49" charset="-122"/>
              <a:ea typeface="黑体" pitchFamily="49" charset="-122"/>
            </a:endParaRPr>
          </a:p>
        </p:txBody>
      </p:sp>
      <p:sp>
        <p:nvSpPr>
          <p:cNvPr id="31" name="Rectangle 4"/>
          <p:cNvSpPr>
            <a:spLocks noChangeArrowheads="1"/>
          </p:cNvSpPr>
          <p:nvPr/>
        </p:nvSpPr>
        <p:spPr bwMode="auto">
          <a:xfrm>
            <a:off x="1300111" y="1112765"/>
            <a:ext cx="187404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80000"/>
              </a:lnSpc>
            </a:pPr>
            <a:r>
              <a:rPr kumimoji="1" lang="en-US" altLang="zh-CN" dirty="0" err="1" smtClean="0">
                <a:latin typeface="Arial" panose="020B0604020202020204" pitchFamily="34" charset="0"/>
                <a:ea typeface="黑体" pitchFamily="49" charset="-122"/>
                <a:cs typeface="Arial" panose="020B0604020202020204" pitchFamily="34" charset="0"/>
              </a:rPr>
              <a:t>Hebei</a:t>
            </a:r>
            <a:endParaRPr kumimoji="1" lang="zh-CN" altLang="en-US" dirty="0">
              <a:latin typeface="Arial" pitchFamily="34" charset="0"/>
              <a:ea typeface="黑体" pitchFamily="49" charset="-122"/>
              <a:cs typeface="Arial" pitchFamily="34" charset="0"/>
            </a:endParaRPr>
          </a:p>
        </p:txBody>
      </p:sp>
      <p:sp>
        <p:nvSpPr>
          <p:cNvPr id="32" name="Rectangle 4"/>
          <p:cNvSpPr>
            <a:spLocks noChangeArrowheads="1"/>
          </p:cNvSpPr>
          <p:nvPr/>
        </p:nvSpPr>
        <p:spPr bwMode="auto">
          <a:xfrm>
            <a:off x="5796136" y="1161959"/>
            <a:ext cx="1874044" cy="51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80000"/>
              </a:lnSpc>
            </a:pPr>
            <a:r>
              <a:rPr kumimoji="1" lang="en-US" altLang="zh-CN" dirty="0" smtClean="0">
                <a:latin typeface="Arial" panose="020B0604020202020204" pitchFamily="34" charset="0"/>
                <a:ea typeface="黑体" pitchFamily="49" charset="-122"/>
                <a:cs typeface="Arial" panose="020B0604020202020204" pitchFamily="34" charset="0"/>
              </a:rPr>
              <a:t>Shaanxi</a:t>
            </a:r>
            <a:endParaRPr kumimoji="1" lang="zh-CN" altLang="en-US" dirty="0">
              <a:latin typeface="Arial" pitchFamily="34" charset="0"/>
              <a:ea typeface="黑体" pitchFamily="49" charset="-122"/>
              <a:cs typeface="Arial" pitchFamily="34" charset="0"/>
            </a:endParaRPr>
          </a:p>
        </p:txBody>
      </p:sp>
      <p:sp>
        <p:nvSpPr>
          <p:cNvPr id="14" name="矩形 13"/>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15" name="Picture 11" descr="标识带中英文副本"/>
          <p:cNvPicPr>
            <a:picLocks noChangeAspect="1" noChangeArrowheads="1"/>
          </p:cNvPicPr>
          <p:nvPr/>
        </p:nvPicPr>
        <p:blipFill>
          <a:blip r:embed="rId5"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6" name="矩形 15"/>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2 Site Investigation</a:t>
            </a:r>
            <a:endParaRPr lang="zh-CN" altLang="en-US" sz="1600" i="1" dirty="0"/>
          </a:p>
        </p:txBody>
      </p:sp>
    </p:spTree>
    <p:extLst>
      <p:ext uri="{BB962C8B-B14F-4D97-AF65-F5344CB8AC3E}">
        <p14:creationId xmlns:p14="http://schemas.microsoft.com/office/powerpoint/2010/main" val="2342138530"/>
      </p:ext>
    </p:extLst>
  </p:cSld>
  <p:clrMapOvr>
    <a:masterClrMapping/>
  </p:clrMapOvr>
  <p:transition spd="slow">
    <p:push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3"/>
          <p:cNvSpPr>
            <a:spLocks noChangeArrowheads="1"/>
          </p:cNvSpPr>
          <p:nvPr/>
        </p:nvSpPr>
        <p:spPr bwMode="auto">
          <a:xfrm>
            <a:off x="341531" y="272401"/>
            <a:ext cx="84069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kumimoji="1" lang="en-US" altLang="zh-CN" sz="2400" b="1" dirty="0" smtClean="0">
                <a:solidFill>
                  <a:schemeClr val="accent1"/>
                </a:solidFill>
                <a:latin typeface="Arial" pitchFamily="34" charset="0"/>
                <a:ea typeface="黑体" pitchFamily="49" charset="-122"/>
                <a:cs typeface="Arial" pitchFamily="34" charset="0"/>
              </a:rPr>
              <a:t>Site Selection Guangdong</a:t>
            </a:r>
            <a:endParaRPr kumimoji="1" lang="zh-CN" altLang="en-US" sz="2400" b="1" dirty="0">
              <a:solidFill>
                <a:schemeClr val="accent1"/>
              </a:solidFill>
              <a:latin typeface="黑体" pitchFamily="49" charset="-122"/>
              <a:ea typeface="黑体" pitchFamily="49" charset="-122"/>
            </a:endParaRP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82801"/>
            <a:ext cx="7896473" cy="491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4"/>
          <p:cNvSpPr>
            <a:spLocks noChangeArrowheads="1"/>
          </p:cNvSpPr>
          <p:nvPr/>
        </p:nvSpPr>
        <p:spPr bwMode="auto">
          <a:xfrm>
            <a:off x="3622774" y="1167098"/>
            <a:ext cx="1874044"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80000"/>
              </a:lnSpc>
            </a:pPr>
            <a:r>
              <a:rPr kumimoji="1" lang="en-US" altLang="zh-CN" dirty="0" smtClean="0">
                <a:latin typeface="Arial" panose="020B0604020202020204" pitchFamily="34" charset="0"/>
                <a:ea typeface="黑体" pitchFamily="49" charset="-122"/>
                <a:cs typeface="Arial" panose="020B0604020202020204" pitchFamily="34" charset="0"/>
              </a:rPr>
              <a:t>Guangdong</a:t>
            </a:r>
            <a:endParaRPr kumimoji="1" lang="zh-CN" altLang="en-US" dirty="0">
              <a:latin typeface="Arial" pitchFamily="34" charset="0"/>
              <a:ea typeface="黑体" pitchFamily="49" charset="-122"/>
              <a:cs typeface="Arial" pitchFamily="34" charset="0"/>
            </a:endParaRPr>
          </a:p>
        </p:txBody>
      </p:sp>
      <p:sp>
        <p:nvSpPr>
          <p:cNvPr id="13" name="矩形 12"/>
          <p:cNvSpPr/>
          <p:nvPr/>
        </p:nvSpPr>
        <p:spPr>
          <a:xfrm>
            <a:off x="0" y="804933"/>
            <a:ext cx="1979712" cy="2880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dirty="0" smtClean="0"/>
              <a:t>YREC</a:t>
            </a:r>
            <a:endParaRPr lang="zh-CN" altLang="en-US" sz="1600" dirty="0"/>
          </a:p>
        </p:txBody>
      </p:sp>
      <p:pic>
        <p:nvPicPr>
          <p:cNvPr id="14" name="Picture 11" descr="标识带中英文副本"/>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l="37279" r="37279" b="50571"/>
          <a:stretch>
            <a:fillRect/>
          </a:stretch>
        </p:blipFill>
        <p:spPr bwMode="auto">
          <a:xfrm>
            <a:off x="132464" y="723613"/>
            <a:ext cx="479096" cy="4011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13500000" algn="ctr" rotWithShape="0">
                    <a:srgbClr val="808080">
                      <a:alpha val="50000"/>
                    </a:srgbClr>
                  </a:outerShdw>
                </a:effectLst>
              </a14:hiddenEffects>
            </a:ext>
          </a:extLst>
        </p:spPr>
      </p:pic>
      <p:sp>
        <p:nvSpPr>
          <p:cNvPr id="15" name="矩形 14"/>
          <p:cNvSpPr/>
          <p:nvPr/>
        </p:nvSpPr>
        <p:spPr>
          <a:xfrm>
            <a:off x="2051720" y="804005"/>
            <a:ext cx="7092280" cy="2880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600" i="1" dirty="0" smtClean="0"/>
              <a:t>2 Site Investigation</a:t>
            </a:r>
            <a:endParaRPr lang="zh-CN" altLang="en-US" sz="1600" i="1" dirty="0"/>
          </a:p>
        </p:txBody>
      </p:sp>
    </p:spTree>
    <p:extLst>
      <p:ext uri="{BB962C8B-B14F-4D97-AF65-F5344CB8AC3E}">
        <p14:creationId xmlns:p14="http://schemas.microsoft.com/office/powerpoint/2010/main" val="353685369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12121</TotalTime>
  <Words>4740</Words>
  <Application>Microsoft Office PowerPoint</Application>
  <PresentationFormat>全屏显示(4:3)</PresentationFormat>
  <Paragraphs>637</Paragraphs>
  <Slides>42</Slides>
  <Notes>42</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42</vt:i4>
      </vt:variant>
    </vt:vector>
  </HeadingPairs>
  <TitlesOfParts>
    <vt:vector size="44" baseType="lpstr">
      <vt:lpstr>Office 主题​​</vt:lpstr>
      <vt:lpstr>PicObj Class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YREC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XIAOYU</dc:creator>
  <cp:lastModifiedBy>think</cp:lastModifiedBy>
  <cp:revision>754</cp:revision>
  <cp:lastPrinted>2017-11-04T03:53:29Z</cp:lastPrinted>
  <dcterms:created xsi:type="dcterms:W3CDTF">2015-10-12T01:50:32Z</dcterms:created>
  <dcterms:modified xsi:type="dcterms:W3CDTF">2017-11-04T11:49:17Z</dcterms:modified>
</cp:coreProperties>
</file>