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sldIdLst>
    <p:sldId id="256" r:id="rId2"/>
    <p:sldId id="403" r:id="rId3"/>
    <p:sldId id="404" r:id="rId4"/>
    <p:sldId id="405" r:id="rId5"/>
    <p:sldId id="406" r:id="rId6"/>
    <p:sldId id="421" r:id="rId7"/>
    <p:sldId id="420" r:id="rId8"/>
    <p:sldId id="423" r:id="rId9"/>
    <p:sldId id="432" r:id="rId10"/>
    <p:sldId id="422" r:id="rId11"/>
    <p:sldId id="424" r:id="rId12"/>
    <p:sldId id="414" r:id="rId13"/>
    <p:sldId id="411" r:id="rId14"/>
    <p:sldId id="408" r:id="rId15"/>
    <p:sldId id="412" r:id="rId16"/>
    <p:sldId id="413" r:id="rId17"/>
    <p:sldId id="409" r:id="rId18"/>
    <p:sldId id="427" r:id="rId19"/>
    <p:sldId id="428" r:id="rId20"/>
    <p:sldId id="425" r:id="rId21"/>
    <p:sldId id="426" r:id="rId22"/>
    <p:sldId id="429" r:id="rId23"/>
    <p:sldId id="431" r:id="rId24"/>
    <p:sldId id="430" r:id="rId25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CF8A6"/>
    <a:srgbClr val="993300"/>
    <a:srgbClr val="FFFFFF"/>
    <a:srgbClr val="FCF8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中度样式 4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860" autoAdjust="0"/>
  </p:normalViewPr>
  <p:slideViewPr>
    <p:cSldViewPr>
      <p:cViewPr varScale="1">
        <p:scale>
          <a:sx n="103" d="100"/>
          <a:sy n="103" d="100"/>
        </p:scale>
        <p:origin x="124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CN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zh-CN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CN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9D0386F-0D2C-4F9C-924D-873C311F59B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260372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JUNO PMT</a:t>
            </a:r>
            <a:r>
              <a:rPr lang="zh-CN" altLang="en-US" smtClean="0"/>
              <a:t>水下防爆系统的设计与优化</a:t>
            </a: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A17796-2050-42A9-871F-E132D005B8FD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78028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JUNO PMT</a:t>
            </a:r>
            <a:r>
              <a:rPr lang="zh-CN" altLang="en-US" smtClean="0"/>
              <a:t>水下防爆系统的设计与优化</a:t>
            </a: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29A108-3487-4A53-8754-E21D0CBAD73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56194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61150" y="381000"/>
            <a:ext cx="2117725" cy="54864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04800" y="381000"/>
            <a:ext cx="6203950" cy="54864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JUNO PMT</a:t>
            </a:r>
            <a:r>
              <a:rPr lang="zh-CN" altLang="en-US" smtClean="0"/>
              <a:t>水下防爆系统的设计与优化</a:t>
            </a: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C7A7CE-3EA0-467C-BB7A-26162F5DB4BE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786347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74738" y="381000"/>
            <a:ext cx="6926262" cy="6096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304800" y="1295400"/>
            <a:ext cx="8474075" cy="45720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228600" y="6400800"/>
            <a:ext cx="1668463" cy="320675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1981200" y="6172200"/>
            <a:ext cx="5173663" cy="5334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JUNO PMT</a:t>
            </a:r>
            <a:r>
              <a:rPr lang="zh-CN" altLang="en-US" smtClean="0"/>
              <a:t>水下防爆系统的设计与优化</a:t>
            </a: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924800" y="6400800"/>
            <a:ext cx="1001713" cy="323850"/>
          </a:xfrm>
        </p:spPr>
        <p:txBody>
          <a:bodyPr/>
          <a:lstStyle>
            <a:lvl1pPr>
              <a:defRPr/>
            </a:lvl1pPr>
          </a:lstStyle>
          <a:p>
            <a:fld id="{C6F3F1B8-DBCE-4216-A612-BADDA62DFEB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67539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74738" y="381000"/>
            <a:ext cx="6926262" cy="6096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304800" y="1295400"/>
            <a:ext cx="4160838" cy="45720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18038" y="1295400"/>
            <a:ext cx="4160837" cy="45720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228600" y="6400800"/>
            <a:ext cx="1668463" cy="320675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1981200" y="6172200"/>
            <a:ext cx="5173663" cy="5334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JUNO PMT</a:t>
            </a:r>
            <a:r>
              <a:rPr lang="zh-CN" altLang="en-US" smtClean="0"/>
              <a:t>水下防爆系统的设计与优化</a:t>
            </a:r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924800" y="6400800"/>
            <a:ext cx="1001713" cy="323850"/>
          </a:xfrm>
        </p:spPr>
        <p:txBody>
          <a:bodyPr/>
          <a:lstStyle>
            <a:lvl1pPr>
              <a:defRPr/>
            </a:lvl1pPr>
          </a:lstStyle>
          <a:p>
            <a:fld id="{2BC6407F-44F1-48D1-9A9A-20C0C58D5E5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02073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/>
            </a:lvl1pPr>
          </a:lstStyle>
          <a:p>
            <a:r>
              <a:rPr lang="en-US" altLang="zh-CN" smtClean="0"/>
              <a:t>JUNO PMT</a:t>
            </a:r>
            <a:r>
              <a:rPr lang="zh-CN" altLang="en-US" smtClean="0"/>
              <a:t>水下防爆系统的设计与优化</a:t>
            </a:r>
            <a:endParaRPr lang="en-US" altLang="zh-CN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/>
            </a:lvl1pPr>
          </a:lstStyle>
          <a:p>
            <a:fld id="{936E5349-CC29-463D-B342-611394627961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107699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JUNO PMT</a:t>
            </a:r>
            <a:r>
              <a:rPr lang="zh-CN" altLang="en-US" smtClean="0"/>
              <a:t>水下防爆系统的设计与优化</a:t>
            </a: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A6803B-6572-42B5-8D5F-6A8042426D2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51024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04800" y="1295400"/>
            <a:ext cx="4160838" cy="45720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18038" y="1295400"/>
            <a:ext cx="4160837" cy="45720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JUNO PMT</a:t>
            </a:r>
            <a:r>
              <a:rPr lang="zh-CN" altLang="en-US" smtClean="0"/>
              <a:t>水下防爆系统的设计与优化</a:t>
            </a:r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5FFD35-590A-4290-802A-ADB2BC925A4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10819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JUNO PMT</a:t>
            </a:r>
            <a:r>
              <a:rPr lang="zh-CN" altLang="en-US" smtClean="0"/>
              <a:t>水下防爆系统的设计与优化</a:t>
            </a:r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CECAA-7034-42ED-9967-F7A522BD086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94031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JUNO PMT</a:t>
            </a:r>
            <a:r>
              <a:rPr lang="zh-CN" altLang="en-US" smtClean="0"/>
              <a:t>水下防爆系统的设计与优化</a:t>
            </a:r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B3FAB9-9586-4AC5-862F-D35DD673B3E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09491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JUNO PMT</a:t>
            </a:r>
            <a:r>
              <a:rPr lang="zh-CN" altLang="en-US" smtClean="0"/>
              <a:t>水下防爆系统的设计与优化</a:t>
            </a:r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CDDA28-D7DD-4689-9EEA-DD1A0B6624E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32124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JUNO PMT</a:t>
            </a:r>
            <a:r>
              <a:rPr lang="zh-CN" altLang="en-US" smtClean="0"/>
              <a:t>水下防爆系统的设计与优化</a:t>
            </a:r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2C5B5A-18F6-44DB-8165-5B7AA9F5CD40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93061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JUNO PMT</a:t>
            </a:r>
            <a:r>
              <a:rPr lang="zh-CN" altLang="en-US" smtClean="0"/>
              <a:t>水下防爆系统的设计与优化</a:t>
            </a:r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315C7C-D897-4E75-8394-CBD2F5C7F34D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71763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99367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9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108072" y="152400"/>
            <a:ext cx="7670802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 smtClean="0"/>
              <a:t>单击此处编辑母版标题样式</a:t>
            </a:r>
          </a:p>
        </p:txBody>
      </p:sp>
      <p:sp>
        <p:nvSpPr>
          <p:cNvPr id="1040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0999" y="1066800"/>
            <a:ext cx="8397875" cy="525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8600" y="6400800"/>
            <a:ext cx="1668463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3333CC"/>
                </a:solidFill>
                <a:latin typeface="Verdana" panose="020B0604030504040204" pitchFamily="34" charset="0"/>
              </a:defRPr>
            </a:lvl1pPr>
          </a:lstStyle>
          <a:p>
            <a:endParaRPr lang="en-US" altLang="zh-CN"/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81200" y="6399212"/>
            <a:ext cx="5173663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20000"/>
              </a:lnSpc>
              <a:defRPr sz="1400">
                <a:solidFill>
                  <a:srgbClr val="008000"/>
                </a:solidFill>
              </a:defRPr>
            </a:lvl1pPr>
          </a:lstStyle>
          <a:p>
            <a:r>
              <a:rPr lang="en-US" altLang="zh-CN" smtClean="0"/>
              <a:t>JUNO PMT</a:t>
            </a:r>
            <a:r>
              <a:rPr lang="zh-CN" altLang="en-US" smtClean="0"/>
              <a:t>水下防爆系统的设计与优化</a:t>
            </a:r>
            <a:endParaRPr lang="en-US" altLang="zh-CN" dirty="0"/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24800" y="6400800"/>
            <a:ext cx="100171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Verdana" panose="020B0604030504040204" pitchFamily="34" charset="0"/>
              </a:defRPr>
            </a:lvl1pPr>
          </a:lstStyle>
          <a:p>
            <a:fld id="{5E5DB2C0-23BD-496A-A3E6-E4A570E7B2BF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1044" name="Line 20"/>
          <p:cNvSpPr>
            <a:spLocks noChangeShapeType="1"/>
          </p:cNvSpPr>
          <p:nvPr userDrawn="1"/>
        </p:nvSpPr>
        <p:spPr bwMode="auto">
          <a:xfrm>
            <a:off x="1108073" y="912812"/>
            <a:ext cx="7670801" cy="1588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046" name="Line 22"/>
          <p:cNvSpPr>
            <a:spLocks noChangeShapeType="1"/>
          </p:cNvSpPr>
          <p:nvPr userDrawn="1"/>
        </p:nvSpPr>
        <p:spPr bwMode="auto">
          <a:xfrm flipV="1">
            <a:off x="228600" y="6396036"/>
            <a:ext cx="8697913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fontAlgn="base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066800"/>
            <a:ext cx="8382000" cy="990600"/>
          </a:xfrm>
        </p:spPr>
        <p:txBody>
          <a:bodyPr/>
          <a:lstStyle/>
          <a:p>
            <a:pPr algn="l"/>
            <a:r>
              <a:rPr lang="en-US" altLang="zh-CN" sz="4000" dirty="0" smtClean="0"/>
              <a:t/>
            </a:r>
            <a:br>
              <a:rPr lang="en-US" altLang="zh-CN" sz="4000" dirty="0" smtClean="0"/>
            </a:br>
            <a:r>
              <a:rPr lang="en-US" altLang="zh-CN" sz="4000" dirty="0"/>
              <a:t/>
            </a:r>
            <a:br>
              <a:rPr lang="en-US" altLang="zh-CN" sz="4000" dirty="0"/>
            </a:br>
            <a:r>
              <a:rPr lang="zh-CN" altLang="en-US" sz="3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江门中微子实验</a:t>
            </a:r>
            <a:r>
              <a:rPr lang="en-US" altLang="zh-CN" sz="4000" dirty="0" smtClean="0"/>
              <a:t/>
            </a:r>
            <a:br>
              <a:rPr lang="en-US" altLang="zh-CN" sz="4000" dirty="0" smtClean="0"/>
            </a:br>
            <a:r>
              <a:rPr lang="en-US" altLang="zh-CN" sz="4000" dirty="0" smtClean="0"/>
              <a:t>PMT</a:t>
            </a:r>
            <a:r>
              <a:rPr lang="zh-CN" altLang="en-US" sz="4000" dirty="0" smtClean="0"/>
              <a:t>水下防爆系统的设计与优化</a:t>
            </a:r>
            <a:endParaRPr lang="en-US" altLang="zh-CN" sz="400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2286000"/>
            <a:ext cx="7772400" cy="1905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zh-CN" altLang="en-US" sz="3200" dirty="0" smtClean="0"/>
              <a:t>高能物理研究所 何苗</a:t>
            </a:r>
            <a:endParaRPr lang="en-US" altLang="zh-CN" sz="3200" dirty="0" smtClean="0"/>
          </a:p>
          <a:p>
            <a:pPr>
              <a:lnSpc>
                <a:spcPct val="80000"/>
              </a:lnSpc>
              <a:spcBef>
                <a:spcPts val="1800"/>
              </a:spcBef>
            </a:pPr>
            <a:r>
              <a:rPr lang="zh-CN" altLang="en-US" dirty="0" smtClean="0">
                <a:solidFill>
                  <a:srgbClr val="993300"/>
                </a:solidFill>
              </a:rPr>
              <a:t>中国科学院</a:t>
            </a:r>
            <a:r>
              <a:rPr lang="zh-CN" altLang="en-US" dirty="0">
                <a:solidFill>
                  <a:srgbClr val="993300"/>
                </a:solidFill>
              </a:rPr>
              <a:t>粒子物理前沿卓越创新中心第五次全体</a:t>
            </a:r>
            <a:r>
              <a:rPr lang="zh-CN" altLang="en-US" dirty="0" smtClean="0">
                <a:solidFill>
                  <a:srgbClr val="993300"/>
                </a:solidFill>
              </a:rPr>
              <a:t>会议</a:t>
            </a:r>
            <a:endParaRPr lang="en-US" altLang="zh-CN" dirty="0" smtClean="0">
              <a:solidFill>
                <a:srgbClr val="993300"/>
              </a:solidFill>
            </a:endParaRPr>
          </a:p>
          <a:p>
            <a:pPr>
              <a:lnSpc>
                <a:spcPct val="80000"/>
              </a:lnSpc>
              <a:spcBef>
                <a:spcPts val="1800"/>
              </a:spcBef>
            </a:pPr>
            <a:r>
              <a:rPr lang="en-US" altLang="zh-CN" dirty="0">
                <a:solidFill>
                  <a:srgbClr val="993300"/>
                </a:solidFill>
              </a:rPr>
              <a:t>2017-11-30</a:t>
            </a:r>
            <a:endParaRPr lang="en-US" altLang="zh-CN" dirty="0" smtClean="0">
              <a:solidFill>
                <a:srgbClr val="9933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125" y="3886200"/>
            <a:ext cx="4345800" cy="24445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25" y="3886200"/>
            <a:ext cx="4345800" cy="24445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注塑有机玻璃平板试验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0999" y="990600"/>
            <a:ext cx="8397875" cy="5254624"/>
          </a:xfrm>
        </p:spPr>
        <p:txBody>
          <a:bodyPr/>
          <a:lstStyle/>
          <a:p>
            <a:r>
              <a:rPr lang="zh-CN" altLang="en-US" sz="2400" dirty="0" smtClean="0"/>
              <a:t>试验目的</a:t>
            </a:r>
            <a:endParaRPr lang="en-US" altLang="zh-CN" sz="2400" dirty="0" smtClean="0"/>
          </a:p>
          <a:p>
            <a:pPr lvl="1"/>
            <a:r>
              <a:rPr lang="zh-CN" altLang="en-US" sz="2000" dirty="0" smtClean="0"/>
              <a:t>验证</a:t>
            </a:r>
            <a:r>
              <a:rPr lang="zh-CN" altLang="en-US" sz="2000" dirty="0"/>
              <a:t>注塑工艺同时满足力学性能要求和光学性能要求</a:t>
            </a:r>
            <a:endParaRPr lang="en-US" altLang="zh-CN" sz="2000" dirty="0"/>
          </a:p>
          <a:p>
            <a:pPr lvl="1"/>
            <a:r>
              <a:rPr lang="zh-CN" altLang="en-US" sz="2000" dirty="0"/>
              <a:t>挑选满足工程需求且性价比高的有机玻璃颗粒料</a:t>
            </a:r>
            <a:endParaRPr lang="en-US" altLang="zh-CN" sz="2000" dirty="0"/>
          </a:p>
          <a:p>
            <a:pPr lvl="1"/>
            <a:r>
              <a:rPr lang="zh-CN" altLang="en-US" sz="2000" dirty="0"/>
              <a:t>比较厂家实力，确定招标候选厂家</a:t>
            </a:r>
          </a:p>
          <a:p>
            <a:endParaRPr lang="zh-CN" altLang="en-US" sz="2800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JUNO PMT</a:t>
            </a:r>
            <a:r>
              <a:rPr lang="zh-CN" altLang="en-US" smtClean="0"/>
              <a:t>水下防爆系统的设计与优化</a:t>
            </a:r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5349-CC29-463D-B342-611394627961}" type="slidenum">
              <a:rPr lang="en-US" altLang="zh-CN" smtClean="0"/>
              <a:pPr/>
              <a:t>10</a:t>
            </a:fld>
            <a:endParaRPr lang="en-US" altLang="zh-CN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00" y="2725540"/>
            <a:ext cx="3416597" cy="2456060"/>
          </a:xfrm>
          <a:prstGeom prst="rect">
            <a:avLst/>
          </a:prstGeom>
        </p:spPr>
      </p:pic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4860208"/>
              </p:ext>
            </p:extLst>
          </p:nvPr>
        </p:nvGraphicFramePr>
        <p:xfrm>
          <a:off x="3657600" y="5005008"/>
          <a:ext cx="5323114" cy="1090992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522515"/>
                <a:gridCol w="1219200"/>
                <a:gridCol w="990600"/>
                <a:gridCol w="838200"/>
                <a:gridCol w="762000"/>
                <a:gridCol w="990599"/>
              </a:tblGrid>
              <a:tr h="2375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     </a:t>
                      </a:r>
                      <a:r>
                        <a:rPr lang="zh-CN" sz="1400" kern="100" dirty="0">
                          <a:effectLst/>
                        </a:rPr>
                        <a:t>材料性能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</a:rPr>
                        <a:t>参数要求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CM205</a:t>
                      </a:r>
                      <a:endParaRPr lang="zh-CN" sz="1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CM211</a:t>
                      </a:r>
                      <a:endParaRPr lang="zh-CN" sz="1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LG IH830</a:t>
                      </a:r>
                      <a:endParaRPr lang="zh-CN" sz="1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1933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2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rgbClr val="FF0000"/>
                          </a:solidFill>
                          <a:effectLst/>
                        </a:rPr>
                        <a:t>抗拉强度</a:t>
                      </a:r>
                      <a:endParaRPr lang="zh-CN" sz="14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rgbClr val="FF0000"/>
                          </a:solidFill>
                          <a:effectLst/>
                        </a:rPr>
                        <a:t>&gt;=65MPa</a:t>
                      </a:r>
                      <a:endParaRPr lang="zh-CN" sz="1400" kern="1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75.2</a:t>
                      </a:r>
                      <a:endParaRPr lang="zh-CN" sz="1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solidFill>
                            <a:srgbClr val="0000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57.1</a:t>
                      </a:r>
                      <a:endParaRPr lang="zh-CN" sz="1400" kern="100" dirty="0">
                        <a:solidFill>
                          <a:srgbClr val="0000C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71.9</a:t>
                      </a:r>
                      <a:endParaRPr lang="zh-CN" sz="1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1933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3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rgbClr val="FF0000"/>
                          </a:solidFill>
                          <a:effectLst/>
                        </a:rPr>
                        <a:t>拉伸弾性模量</a:t>
                      </a:r>
                      <a:endParaRPr lang="zh-CN" sz="14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FF0000"/>
                          </a:solidFill>
                          <a:effectLst/>
                        </a:rPr>
                        <a:t>&gt;=2.7GPa</a:t>
                      </a:r>
                      <a:endParaRPr lang="zh-CN" sz="14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3.5</a:t>
                      </a:r>
                      <a:endParaRPr lang="zh-CN" sz="1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3.5</a:t>
                      </a:r>
                      <a:endParaRPr lang="zh-CN" sz="1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3.1</a:t>
                      </a:r>
                      <a:endParaRPr lang="zh-CN" sz="1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1933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4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</a:rPr>
                        <a:t>断裂伸长率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&gt;=4%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altLang="zh-CN" sz="1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.0</a:t>
                      </a:r>
                      <a:r>
                        <a:rPr lang="en-US" sz="1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zh-CN" sz="1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1.2%</a:t>
                      </a:r>
                      <a:endParaRPr lang="zh-CN" sz="1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1.5%</a:t>
                      </a:r>
                      <a:endParaRPr lang="zh-CN" sz="1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1933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5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</a:rPr>
                        <a:t>断裂韧性</a:t>
                      </a:r>
                      <a:r>
                        <a:rPr lang="en-US" sz="1400" kern="100" dirty="0">
                          <a:effectLst/>
                        </a:rPr>
                        <a:t>K</a:t>
                      </a:r>
                      <a:r>
                        <a:rPr lang="en-US" sz="1400" kern="100" baseline="-25000" dirty="0">
                          <a:effectLst/>
                        </a:rPr>
                        <a:t>IC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&gt;=1.3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5.8</a:t>
                      </a:r>
                      <a:endParaRPr lang="zh-CN" sz="1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5.7</a:t>
                      </a:r>
                      <a:endParaRPr lang="zh-CN" sz="1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5.9</a:t>
                      </a:r>
                      <a:endParaRPr lang="zh-CN" sz="1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3309" y="3048000"/>
            <a:ext cx="5334001" cy="1291786"/>
          </a:xfrm>
          <a:prstGeom prst="rect">
            <a:avLst/>
          </a:prstGeom>
        </p:spPr>
      </p:pic>
      <p:sp>
        <p:nvSpPr>
          <p:cNvPr id="10" name="内容占位符 2"/>
          <p:cNvSpPr txBox="1">
            <a:spLocks/>
          </p:cNvSpPr>
          <p:nvPr/>
        </p:nvSpPr>
        <p:spPr bwMode="auto">
          <a:xfrm>
            <a:off x="76200" y="5139493"/>
            <a:ext cx="3413497" cy="1105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 smtClean="0"/>
              <a:t>透光率基本不随厚度变化</a:t>
            </a:r>
            <a:endParaRPr lang="en-US" altLang="zh-CN" sz="2000" dirty="0" smtClean="0"/>
          </a:p>
          <a:p>
            <a:r>
              <a:rPr lang="zh-CN" altLang="en-US" sz="2000" dirty="0" smtClean="0"/>
              <a:t>平均透光率大于</a:t>
            </a:r>
            <a:r>
              <a:rPr lang="en-US" altLang="zh-CN" sz="2000" dirty="0" smtClean="0"/>
              <a:t>90%</a:t>
            </a:r>
            <a:r>
              <a:rPr lang="zh-CN" altLang="en-US" sz="2000" dirty="0" smtClean="0"/>
              <a:t>，对应内部吸收光</a:t>
            </a:r>
            <a:r>
              <a:rPr lang="en-US" altLang="zh-CN" sz="2000" dirty="0" smtClean="0"/>
              <a:t>&lt;2%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733800" y="2590800"/>
            <a:ext cx="510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注塑平板样品及残余应力检测</a:t>
            </a:r>
            <a:endParaRPr lang="zh-CN" altLang="en-US" sz="2000" dirty="0">
              <a:solidFill>
                <a:srgbClr val="0000C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757609" y="4543455"/>
            <a:ext cx="510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注塑标准试件测试力学性能</a:t>
            </a:r>
            <a:endParaRPr lang="zh-CN" altLang="en-US" sz="2000" dirty="0">
              <a:solidFill>
                <a:srgbClr val="0000C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5039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600" dirty="0" smtClean="0"/>
              <a:t>下保</a:t>
            </a:r>
            <a:r>
              <a:rPr lang="zh-CN" altLang="en-US" sz="3600" dirty="0"/>
              <a:t>护罩模型制作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JUNO PMT</a:t>
            </a:r>
            <a:r>
              <a:rPr lang="zh-CN" altLang="en-US" smtClean="0"/>
              <a:t>水下防爆系统的设计与优化</a:t>
            </a:r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5349-CC29-463D-B342-611394627961}" type="slidenum">
              <a:rPr lang="en-US" altLang="zh-CN" smtClean="0"/>
              <a:pPr/>
              <a:t>11</a:t>
            </a:fld>
            <a:endParaRPr lang="en-US" altLang="zh-CN" dirty="0"/>
          </a:p>
        </p:txBody>
      </p:sp>
      <p:sp>
        <p:nvSpPr>
          <p:cNvPr id="13" name="内容占位符 2"/>
          <p:cNvSpPr txBox="1">
            <a:spLocks/>
          </p:cNvSpPr>
          <p:nvPr/>
        </p:nvSpPr>
        <p:spPr bwMode="auto">
          <a:xfrm>
            <a:off x="380999" y="1131957"/>
            <a:ext cx="8545513" cy="12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+mn-lt"/>
                <a:ea typeface="+mn-ea"/>
              </a:rPr>
              <a:t>半椭球形下保护罩</a:t>
            </a:r>
            <a:r>
              <a:rPr lang="zh-CN" altLang="en-US" sz="2400" dirty="0" smtClean="0">
                <a:latin typeface="+mn-lt"/>
                <a:ea typeface="+mn-ea"/>
              </a:rPr>
              <a:t>，不锈钢</a:t>
            </a:r>
            <a:r>
              <a:rPr lang="zh-CN" altLang="en-US" sz="2400" dirty="0">
                <a:latin typeface="+mn-lt"/>
                <a:ea typeface="+mn-ea"/>
              </a:rPr>
              <a:t>冲压成形，焊接直</a:t>
            </a:r>
            <a:r>
              <a:rPr lang="zh-CN" altLang="en-US" sz="2400" dirty="0" smtClean="0">
                <a:latin typeface="+mn-lt"/>
                <a:ea typeface="+mn-ea"/>
              </a:rPr>
              <a:t>边</a:t>
            </a:r>
            <a:endParaRPr lang="en-US" altLang="zh-CN" sz="2400" dirty="0">
              <a:latin typeface="+mn-lt"/>
              <a:ea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+mn-lt"/>
                <a:ea typeface="+mn-ea"/>
              </a:rPr>
              <a:t>圆锥形下保护罩</a:t>
            </a:r>
            <a:r>
              <a:rPr lang="zh-CN" altLang="en-US" sz="2400" dirty="0" smtClean="0">
                <a:latin typeface="+mn-lt"/>
                <a:ea typeface="+mn-ea"/>
              </a:rPr>
              <a:t>，不锈钢分</a:t>
            </a:r>
            <a:r>
              <a:rPr lang="zh-CN" altLang="en-US" sz="2400" dirty="0">
                <a:latin typeface="+mn-lt"/>
                <a:ea typeface="+mn-ea"/>
              </a:rPr>
              <a:t>两半</a:t>
            </a:r>
            <a:r>
              <a:rPr lang="zh-CN" altLang="en-US" sz="2400" dirty="0" smtClean="0">
                <a:latin typeface="+mn-lt"/>
                <a:ea typeface="+mn-ea"/>
              </a:rPr>
              <a:t>制作然后拼接或整体卷焊</a:t>
            </a:r>
            <a:endParaRPr lang="en-US" altLang="zh-CN" sz="2400" dirty="0">
              <a:latin typeface="+mn-lt"/>
              <a:ea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2" b="13384"/>
          <a:stretch/>
        </p:blipFill>
        <p:spPr>
          <a:xfrm>
            <a:off x="3352800" y="2509710"/>
            <a:ext cx="2520000" cy="300941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82" b="17044"/>
          <a:stretch/>
        </p:blipFill>
        <p:spPr>
          <a:xfrm>
            <a:off x="609600" y="2509710"/>
            <a:ext cx="2520000" cy="300941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2" b="13384"/>
          <a:stretch/>
        </p:blipFill>
        <p:spPr>
          <a:xfrm>
            <a:off x="3397846" y="2509710"/>
            <a:ext cx="2520000" cy="300941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82" b="17044"/>
          <a:stretch/>
        </p:blipFill>
        <p:spPr>
          <a:xfrm>
            <a:off x="610565" y="2509710"/>
            <a:ext cx="2520000" cy="3009418"/>
          </a:xfrm>
          <a:prstGeom prst="rect">
            <a:avLst/>
          </a:prstGeom>
        </p:spPr>
      </p:pic>
      <p:sp>
        <p:nvSpPr>
          <p:cNvPr id="20" name="TextBox 14"/>
          <p:cNvSpPr txBox="1"/>
          <p:nvPr/>
        </p:nvSpPr>
        <p:spPr>
          <a:xfrm>
            <a:off x="1884850" y="5739715"/>
            <a:ext cx="27422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r>
              <a:rPr lang="zh-CN" altLang="en-US" sz="2000" dirty="0" smtClean="0">
                <a:solidFill>
                  <a:srgbClr val="0000CC"/>
                </a:solidFill>
                <a:latin typeface="+mn-lt"/>
                <a:ea typeface="+mn-ea"/>
              </a:rPr>
              <a:t>半椭球形保护罩样品</a:t>
            </a:r>
            <a:endParaRPr lang="zh-CN" altLang="en-US" sz="2000" dirty="0">
              <a:solidFill>
                <a:srgbClr val="0000CC"/>
              </a:solidFill>
              <a:latin typeface="+mn-lt"/>
              <a:ea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/>
          <a:srcRect t="5577"/>
          <a:stretch/>
        </p:blipFill>
        <p:spPr>
          <a:xfrm>
            <a:off x="6509570" y="2366590"/>
            <a:ext cx="1648334" cy="110274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7874" y="3530306"/>
            <a:ext cx="2581000" cy="1988822"/>
          </a:xfrm>
          <a:prstGeom prst="rect">
            <a:avLst/>
          </a:prstGeom>
        </p:spPr>
      </p:pic>
      <p:sp>
        <p:nvSpPr>
          <p:cNvPr id="17" name="TextBox 14"/>
          <p:cNvSpPr txBox="1"/>
          <p:nvPr/>
        </p:nvSpPr>
        <p:spPr>
          <a:xfrm>
            <a:off x="6117256" y="5739715"/>
            <a:ext cx="27422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rgbClr val="0000CC"/>
                </a:solidFill>
                <a:latin typeface="+mn-lt"/>
                <a:ea typeface="+mn-ea"/>
              </a:rPr>
              <a:t>圆锥</a:t>
            </a:r>
            <a:r>
              <a:rPr lang="zh-CN" altLang="en-US" sz="2000" dirty="0" smtClean="0">
                <a:solidFill>
                  <a:srgbClr val="0000CC"/>
                </a:solidFill>
                <a:latin typeface="+mn-lt"/>
                <a:ea typeface="+mn-ea"/>
              </a:rPr>
              <a:t>形保护罩样品</a:t>
            </a:r>
            <a:endParaRPr lang="zh-CN" altLang="en-US" sz="2000" dirty="0">
              <a:solidFill>
                <a:srgbClr val="0000CC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9740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水下防爆实验</a:t>
            </a: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JUNO PMT</a:t>
            </a:r>
            <a:r>
              <a:rPr lang="zh-CN" altLang="en-US" smtClean="0"/>
              <a:t>水下防爆系统的设计与优化</a:t>
            </a:r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5349-CC29-463D-B342-611394627961}" type="slidenum">
              <a:rPr lang="en-US" altLang="zh-CN" smtClean="0"/>
              <a:pPr/>
              <a:t>12</a:t>
            </a:fld>
            <a:endParaRPr lang="en-US" altLang="zh-CN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51" y="3810000"/>
            <a:ext cx="4699279" cy="25353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r="27027"/>
          <a:stretch/>
        </p:blipFill>
        <p:spPr>
          <a:xfrm>
            <a:off x="5038081" y="2286000"/>
            <a:ext cx="3888432" cy="40192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050" y="990600"/>
            <a:ext cx="4699279" cy="278006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 bwMode="auto">
          <a:xfrm>
            <a:off x="5215256" y="914400"/>
            <a:ext cx="353408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0000CC"/>
                </a:solidFill>
                <a:latin typeface="+mn-ea"/>
                <a:ea typeface="+mn-ea"/>
              </a:rPr>
              <a:t>2016-2017</a:t>
            </a:r>
            <a:r>
              <a:rPr lang="zh-CN" altLang="en-US" sz="2800" dirty="0" smtClean="0">
                <a:solidFill>
                  <a:srgbClr val="0000CC"/>
                </a:solidFill>
                <a:latin typeface="+mn-ea"/>
                <a:ea typeface="+mn-ea"/>
              </a:rPr>
              <a:t>年与海军合作共进行了</a:t>
            </a:r>
            <a:r>
              <a:rPr lang="en-US" altLang="zh-CN" sz="2800" dirty="0">
                <a:solidFill>
                  <a:srgbClr val="0000CC"/>
                </a:solidFill>
                <a:latin typeface="+mn-ea"/>
                <a:ea typeface="+mn-ea"/>
              </a:rPr>
              <a:t>6</a:t>
            </a:r>
            <a:r>
              <a:rPr lang="zh-CN" altLang="en-US" sz="2800" dirty="0" smtClean="0">
                <a:solidFill>
                  <a:srgbClr val="0000CC"/>
                </a:solidFill>
                <a:latin typeface="+mn-ea"/>
                <a:ea typeface="+mn-ea"/>
              </a:rPr>
              <a:t>次</a:t>
            </a:r>
            <a:r>
              <a:rPr lang="en-US" altLang="zh-CN" sz="2800" dirty="0" smtClean="0">
                <a:solidFill>
                  <a:srgbClr val="0000CC"/>
                </a:solidFill>
                <a:latin typeface="+mn-ea"/>
                <a:ea typeface="+mn-ea"/>
              </a:rPr>
              <a:t>50</a:t>
            </a:r>
            <a:r>
              <a:rPr lang="zh-CN" altLang="en-US" sz="2800" dirty="0" smtClean="0">
                <a:solidFill>
                  <a:srgbClr val="0000CC"/>
                </a:solidFill>
                <a:latin typeface="+mn-ea"/>
                <a:ea typeface="+mn-ea"/>
              </a:rPr>
              <a:t>米水压下的防爆实验</a:t>
            </a:r>
            <a:endParaRPr lang="zh-CN" altLang="en-US" sz="1300" b="0" dirty="0" smtClean="0">
              <a:solidFill>
                <a:srgbClr val="0000CC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0508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实验方案</a:t>
            </a: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JUNO PMT</a:t>
            </a:r>
            <a:r>
              <a:rPr lang="zh-CN" altLang="en-US" smtClean="0"/>
              <a:t>水下防爆系统的设计与优化</a:t>
            </a:r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5349-CC29-463D-B342-611394627961}" type="slidenum">
              <a:rPr lang="en-US" altLang="zh-CN" smtClean="0"/>
              <a:pPr/>
              <a:t>13</a:t>
            </a:fld>
            <a:endParaRPr lang="en-US" altLang="zh-CN" dirty="0"/>
          </a:p>
        </p:txBody>
      </p:sp>
      <p:sp>
        <p:nvSpPr>
          <p:cNvPr id="6" name="内容占位符 2"/>
          <p:cNvSpPr txBox="1">
            <a:spLocks/>
          </p:cNvSpPr>
          <p:nvPr/>
        </p:nvSpPr>
        <p:spPr bwMode="auto">
          <a:xfrm>
            <a:off x="380999" y="1066800"/>
            <a:ext cx="4419601" cy="1956600"/>
          </a:xfrm>
          <a:prstGeom prst="rect">
            <a:avLst/>
          </a:prstGeom>
          <a:noFill/>
          <a:ln>
            <a:solidFill>
              <a:srgbClr val="C000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smtClean="0"/>
              <a:t>实验目的：</a:t>
            </a:r>
            <a:r>
              <a:rPr lang="zh-CN" altLang="en-US" sz="2800" smtClean="0">
                <a:solidFill>
                  <a:srgbClr val="FF0000"/>
                </a:solidFill>
              </a:rPr>
              <a:t>引爆</a:t>
            </a:r>
            <a:r>
              <a:rPr lang="en-US" altLang="zh-CN" sz="2800" smtClean="0">
                <a:solidFill>
                  <a:srgbClr val="FF0000"/>
                </a:solidFill>
              </a:rPr>
              <a:t>PMT</a:t>
            </a:r>
            <a:r>
              <a:rPr lang="zh-CN" altLang="en-US" sz="2800" smtClean="0">
                <a:solidFill>
                  <a:srgbClr val="FF0000"/>
                </a:solidFill>
              </a:rPr>
              <a:t>，观察保护罩是否破碎以及是否产生冲击波</a:t>
            </a:r>
            <a:endParaRPr lang="en-US" altLang="zh-CN" sz="2800" smtClean="0">
              <a:solidFill>
                <a:srgbClr val="FF0000"/>
              </a:solidFill>
            </a:endParaRPr>
          </a:p>
          <a:p>
            <a:r>
              <a:rPr lang="zh-CN" altLang="en-US" sz="2800" smtClean="0"/>
              <a:t>难点：如何引爆</a:t>
            </a:r>
            <a:r>
              <a:rPr lang="en-US" altLang="zh-CN" sz="2800" smtClean="0"/>
              <a:t>PMT</a:t>
            </a:r>
            <a:r>
              <a:rPr lang="zh-CN" altLang="en-US" sz="2800" smtClean="0"/>
              <a:t>？</a:t>
            </a:r>
            <a:endParaRPr lang="zh-CN" altLang="en-US" sz="2800" dirty="0"/>
          </a:p>
        </p:txBody>
      </p:sp>
      <p:sp>
        <p:nvSpPr>
          <p:cNvPr id="7" name="椭圆 6"/>
          <p:cNvSpPr/>
          <p:nvPr/>
        </p:nvSpPr>
        <p:spPr>
          <a:xfrm>
            <a:off x="5715000" y="1143000"/>
            <a:ext cx="1728000" cy="1728000"/>
          </a:xfrm>
          <a:prstGeom prst="ellipse">
            <a:avLst/>
          </a:prstGeom>
          <a:solidFill>
            <a:srgbClr val="00B0F0"/>
          </a:solidFill>
          <a:ln w="57150" cmpd="dbl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endParaRPr lang="zh-CN" altLang="en-US" sz="2800" b="1" kern="100" dirty="0">
              <a:solidFill>
                <a:schemeClr val="tx1"/>
              </a:solidFill>
              <a:effectLst/>
              <a:latin typeface="+mn-ea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52312">
            <a:off x="5067301" y="1400305"/>
            <a:ext cx="1295399" cy="33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圆柱形 8"/>
          <p:cNvSpPr/>
          <p:nvPr/>
        </p:nvSpPr>
        <p:spPr>
          <a:xfrm>
            <a:off x="7620000" y="1853524"/>
            <a:ext cx="152400" cy="202800"/>
          </a:xfrm>
          <a:prstGeom prst="can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endParaRPr lang="zh-CN" altLang="en-US" sz="1050" kern="1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848600" y="1631758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+mn-ea"/>
                <a:ea typeface="+mn-ea"/>
              </a:rPr>
              <a:t>压力</a:t>
            </a:r>
            <a:r>
              <a:rPr lang="en-US" altLang="zh-CN" dirty="0" smtClean="0">
                <a:latin typeface="+mn-ea"/>
                <a:ea typeface="+mn-ea"/>
              </a:rPr>
              <a:t/>
            </a:r>
            <a:br>
              <a:rPr lang="en-US" altLang="zh-CN" dirty="0" smtClean="0">
                <a:latin typeface="+mn-ea"/>
                <a:ea typeface="+mn-ea"/>
              </a:rPr>
            </a:br>
            <a:r>
              <a:rPr lang="zh-CN" altLang="en-US" dirty="0" smtClean="0">
                <a:latin typeface="+mn-ea"/>
                <a:ea typeface="+mn-ea"/>
              </a:rPr>
              <a:t>传感器</a:t>
            </a:r>
            <a:endParaRPr lang="zh-CN" altLang="en-US" dirty="0">
              <a:latin typeface="+mn-ea"/>
              <a:ea typeface="+mn-ea"/>
            </a:endParaRPr>
          </a:p>
        </p:txBody>
      </p:sp>
      <p:pic>
        <p:nvPicPr>
          <p:cNvPr id="11" name="内容占位符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53" b="18791"/>
          <a:stretch/>
        </p:blipFill>
        <p:spPr bwMode="auto">
          <a:xfrm>
            <a:off x="381000" y="3226675"/>
            <a:ext cx="1906068" cy="2211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3" y="3228637"/>
            <a:ext cx="3927657" cy="2209307"/>
          </a:xfrm>
          <a:prstGeom prst="rect">
            <a:avLst/>
          </a:prstGeom>
        </p:spPr>
      </p:pic>
      <p:sp>
        <p:nvSpPr>
          <p:cNvPr id="13" name="文本框 13"/>
          <p:cNvSpPr txBox="1"/>
          <p:nvPr/>
        </p:nvSpPr>
        <p:spPr>
          <a:xfrm>
            <a:off x="253341" y="5514145"/>
            <a:ext cx="6071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0000CC"/>
                </a:solidFill>
                <a:latin typeface="+mn-ea"/>
                <a:ea typeface="+mn-ea"/>
              </a:rPr>
              <a:t>液压装置挤爆：需要在保护罩上开两个大于</a:t>
            </a:r>
            <a:r>
              <a:rPr lang="en-US" altLang="zh-CN" sz="2400" dirty="0" smtClean="0">
                <a:solidFill>
                  <a:srgbClr val="0000CC"/>
                </a:solidFill>
                <a:latin typeface="+mn-ea"/>
                <a:ea typeface="+mn-ea"/>
              </a:rPr>
              <a:t>14cm×14cm</a:t>
            </a:r>
            <a:r>
              <a:rPr lang="zh-CN" altLang="en-US" sz="2400" dirty="0" smtClean="0">
                <a:solidFill>
                  <a:srgbClr val="0000CC"/>
                </a:solidFill>
                <a:latin typeface="+mn-ea"/>
                <a:ea typeface="+mn-ea"/>
              </a:rPr>
              <a:t>的洞</a:t>
            </a:r>
            <a:endParaRPr lang="zh-CN" altLang="en-US" sz="2400" dirty="0">
              <a:solidFill>
                <a:srgbClr val="0000CC"/>
              </a:solidFill>
              <a:latin typeface="+mn-ea"/>
              <a:ea typeface="+mn-ea"/>
            </a:endParaRPr>
          </a:p>
        </p:txBody>
      </p:sp>
      <p:sp>
        <p:nvSpPr>
          <p:cNvPr id="14" name="内容占位符 2"/>
          <p:cNvSpPr txBox="1">
            <a:spLocks/>
          </p:cNvSpPr>
          <p:nvPr/>
        </p:nvSpPr>
        <p:spPr bwMode="auto">
          <a:xfrm>
            <a:off x="6400800" y="3200400"/>
            <a:ext cx="2667000" cy="3150475"/>
          </a:xfrm>
          <a:prstGeom prst="rect">
            <a:avLst/>
          </a:prstGeom>
          <a:noFill/>
          <a:ln>
            <a:solidFill>
              <a:srgbClr val="C000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 smtClean="0"/>
              <a:t>破坏保护罩完整性，降低失稳阈值</a:t>
            </a:r>
            <a:endParaRPr lang="en-US" altLang="zh-CN" sz="2400" dirty="0" smtClean="0"/>
          </a:p>
          <a:p>
            <a:r>
              <a:rPr lang="zh-CN" altLang="en-US" sz="2400" dirty="0" smtClean="0"/>
              <a:t>加工可能减弱保护罩局部强度</a:t>
            </a:r>
            <a:endParaRPr lang="en-US" altLang="zh-CN" sz="2400" dirty="0" smtClean="0"/>
          </a:p>
          <a:p>
            <a:r>
              <a:rPr lang="zh-CN" altLang="en-US" sz="2400" dirty="0"/>
              <a:t>大量</a:t>
            </a:r>
            <a:r>
              <a:rPr lang="zh-CN" altLang="en-US" sz="2400" dirty="0" smtClean="0"/>
              <a:t>水从洞中进入，削弱冲击波防护效果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06659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3" grpId="0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第一次防爆实验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0999" y="1066800"/>
            <a:ext cx="8397875" cy="1219200"/>
          </a:xfrm>
        </p:spPr>
        <p:txBody>
          <a:bodyPr/>
          <a:lstStyle/>
          <a:p>
            <a:r>
              <a:rPr lang="zh-CN" altLang="en-US" sz="2000" dirty="0" smtClean="0"/>
              <a:t>实验方案：“</a:t>
            </a:r>
            <a:r>
              <a:rPr lang="zh-CN" altLang="en-US" sz="2000" dirty="0" smtClean="0">
                <a:solidFill>
                  <a:srgbClr val="0000CC"/>
                </a:solidFill>
              </a:rPr>
              <a:t>反其道而行之</a:t>
            </a:r>
            <a:r>
              <a:rPr lang="zh-CN" altLang="en-US" sz="2000" dirty="0" smtClean="0"/>
              <a:t>”，利用冲击波引爆保护罩内部的</a:t>
            </a:r>
            <a:r>
              <a:rPr lang="en-US" altLang="zh-CN" sz="2000" dirty="0" smtClean="0"/>
              <a:t>PMT</a:t>
            </a:r>
          </a:p>
          <a:p>
            <a:r>
              <a:rPr lang="zh-CN" altLang="en-US" sz="2000" dirty="0" smtClean="0"/>
              <a:t>在</a:t>
            </a:r>
            <a:r>
              <a:rPr lang="en-US" altLang="zh-CN" sz="2000" dirty="0"/>
              <a:t>50</a:t>
            </a:r>
            <a:r>
              <a:rPr lang="zh-CN" altLang="en-US" sz="2000" dirty="0"/>
              <a:t>米水压下用液压装置挤爆中间裸</a:t>
            </a:r>
            <a:r>
              <a:rPr lang="en-US" altLang="zh-CN" sz="2000" dirty="0"/>
              <a:t>PMT</a:t>
            </a:r>
            <a:r>
              <a:rPr lang="zh-CN" altLang="en-US" sz="2000" dirty="0"/>
              <a:t>，</a:t>
            </a:r>
            <a:r>
              <a:rPr lang="zh-CN" altLang="en-US" sz="2000" dirty="0" smtClean="0"/>
              <a:t>冲击波穿透两边保护罩（声阻抗匹配）引爆两边</a:t>
            </a:r>
            <a:r>
              <a:rPr lang="en-US" altLang="zh-CN" sz="2000" dirty="0" smtClean="0"/>
              <a:t>PMT</a:t>
            </a:r>
            <a:r>
              <a:rPr lang="zh-CN" altLang="en-US" sz="2000" dirty="0" smtClean="0"/>
              <a:t>，</a:t>
            </a:r>
            <a:r>
              <a:rPr lang="zh-CN" altLang="en-US" sz="2000" dirty="0">
                <a:solidFill>
                  <a:srgbClr val="FF0000"/>
                </a:solidFill>
              </a:rPr>
              <a:t>观察两边</a:t>
            </a:r>
            <a:r>
              <a:rPr lang="en-US" altLang="zh-CN" sz="2000" dirty="0">
                <a:solidFill>
                  <a:srgbClr val="FF0000"/>
                </a:solidFill>
              </a:rPr>
              <a:t>PMT</a:t>
            </a:r>
            <a:r>
              <a:rPr lang="zh-CN" altLang="en-US" sz="2000" dirty="0">
                <a:solidFill>
                  <a:srgbClr val="FF0000"/>
                </a:solidFill>
              </a:rPr>
              <a:t>保护罩是否破碎</a:t>
            </a:r>
          </a:p>
          <a:p>
            <a:endParaRPr lang="zh-CN" altLang="en-US" sz="2000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JUNO PMT</a:t>
            </a:r>
            <a:r>
              <a:rPr lang="zh-CN" altLang="en-US" smtClean="0"/>
              <a:t>水下防爆系统的设计与优化</a:t>
            </a:r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5349-CC29-463D-B342-611394627961}" type="slidenum">
              <a:rPr lang="en-US" altLang="zh-CN" smtClean="0"/>
              <a:pPr/>
              <a:t>14</a:t>
            </a:fld>
            <a:endParaRPr lang="en-US" altLang="zh-CN" dirty="0"/>
          </a:p>
        </p:txBody>
      </p:sp>
      <p:pic>
        <p:nvPicPr>
          <p:cNvPr id="6" name="内容占位符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7"/>
          <a:stretch/>
        </p:blipFill>
        <p:spPr bwMode="auto">
          <a:xfrm>
            <a:off x="2116760" y="2345751"/>
            <a:ext cx="6238346" cy="3921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4800600" y="25908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solidFill>
                  <a:srgbClr val="0000CC"/>
                </a:solidFill>
                <a:latin typeface="+mn-ea"/>
                <a:ea typeface="+mn-ea"/>
              </a:rPr>
              <a:t>裸</a:t>
            </a:r>
            <a:r>
              <a:rPr lang="en-US" altLang="zh-CN" sz="2400" dirty="0" smtClean="0">
                <a:solidFill>
                  <a:srgbClr val="0000CC"/>
                </a:solidFill>
                <a:latin typeface="+mn-ea"/>
                <a:ea typeface="+mn-ea"/>
              </a:rPr>
              <a:t>PMT</a:t>
            </a:r>
            <a:endParaRPr lang="zh-CN" altLang="en-US" sz="2400" dirty="0">
              <a:solidFill>
                <a:srgbClr val="0000CC"/>
              </a:solidFill>
              <a:latin typeface="+mn-ea"/>
              <a:ea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72200" y="22098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rgbClr val="0000CC"/>
                </a:solidFill>
                <a:latin typeface="+mn-ea"/>
                <a:ea typeface="+mn-ea"/>
              </a:rPr>
              <a:t>PMT</a:t>
            </a:r>
            <a:r>
              <a:rPr lang="zh-CN" altLang="en-US" sz="2400" dirty="0" smtClean="0">
                <a:solidFill>
                  <a:srgbClr val="0000CC"/>
                </a:solidFill>
                <a:latin typeface="+mn-ea"/>
                <a:ea typeface="+mn-ea"/>
              </a:rPr>
              <a:t>加保护罩</a:t>
            </a:r>
            <a:endParaRPr lang="zh-CN" altLang="en-US" sz="2400" dirty="0">
              <a:solidFill>
                <a:srgbClr val="0000CC"/>
              </a:solidFill>
              <a:latin typeface="+mn-ea"/>
              <a:ea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362200" y="3045122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rgbClr val="0000CC"/>
                </a:solidFill>
                <a:latin typeface="+mn-ea"/>
                <a:ea typeface="+mn-ea"/>
              </a:rPr>
              <a:t>PMT</a:t>
            </a:r>
            <a:r>
              <a:rPr lang="zh-CN" altLang="en-US" sz="2400" dirty="0" smtClean="0">
                <a:solidFill>
                  <a:srgbClr val="0000CC"/>
                </a:solidFill>
                <a:latin typeface="+mn-ea"/>
                <a:ea typeface="+mn-ea"/>
              </a:rPr>
              <a:t>加保护罩</a:t>
            </a:r>
            <a:endParaRPr lang="zh-CN" altLang="en-US" sz="2400" dirty="0">
              <a:solidFill>
                <a:srgbClr val="0000CC"/>
              </a:solidFill>
              <a:latin typeface="+mn-ea"/>
              <a:ea typeface="+mn-ea"/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>
            <a:off x="5524500" y="3130252"/>
            <a:ext cx="0" cy="379413"/>
          </a:xfrm>
          <a:prstGeom prst="straightConnector1">
            <a:avLst/>
          </a:prstGeom>
          <a:ln w="28575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>
            <a:off x="7098772" y="2671465"/>
            <a:ext cx="0" cy="379413"/>
          </a:xfrm>
          <a:prstGeom prst="straightConnector1">
            <a:avLst/>
          </a:prstGeom>
          <a:ln w="28575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>
            <a:off x="3352800" y="3506787"/>
            <a:ext cx="0" cy="379413"/>
          </a:xfrm>
          <a:prstGeom prst="straightConnector1">
            <a:avLst/>
          </a:prstGeom>
          <a:ln w="28575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108891" y="3104753"/>
            <a:ext cx="210090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+mn-ea"/>
                <a:ea typeface="+mn-ea"/>
              </a:rPr>
              <a:t>上保护罩：</a:t>
            </a:r>
            <a:r>
              <a:rPr lang="en-US" altLang="zh-CN" sz="2400" dirty="0">
                <a:solidFill>
                  <a:srgbClr val="FF0000"/>
                </a:solidFill>
                <a:latin typeface="+mn-ea"/>
                <a:ea typeface="+mn-ea"/>
              </a:rPr>
              <a:t>12mm</a:t>
            </a:r>
            <a:r>
              <a:rPr lang="zh-CN" altLang="en-US" sz="2400" dirty="0" smtClean="0">
                <a:solidFill>
                  <a:srgbClr val="FF0000"/>
                </a:solidFill>
                <a:latin typeface="+mn-ea"/>
                <a:ea typeface="+mn-ea"/>
              </a:rPr>
              <a:t>有机玻璃</a:t>
            </a:r>
            <a:r>
              <a:rPr lang="en-US" altLang="zh-CN" sz="2400" dirty="0" smtClean="0">
                <a:solidFill>
                  <a:srgbClr val="FF0000"/>
                </a:solidFill>
                <a:latin typeface="+mn-ea"/>
                <a:ea typeface="+mn-ea"/>
              </a:rPr>
              <a:t/>
            </a:r>
            <a:br>
              <a:rPr lang="en-US" altLang="zh-CN" sz="2400" dirty="0" smtClean="0">
                <a:solidFill>
                  <a:srgbClr val="FF0000"/>
                </a:solidFill>
                <a:latin typeface="+mn-ea"/>
                <a:ea typeface="+mn-ea"/>
              </a:rPr>
            </a:br>
            <a:r>
              <a:rPr lang="zh-CN" altLang="en-US" sz="2400" dirty="0" smtClean="0">
                <a:latin typeface="+mn-ea"/>
                <a:ea typeface="+mn-ea"/>
              </a:rPr>
              <a:t>下</a:t>
            </a:r>
            <a:r>
              <a:rPr lang="zh-CN" altLang="en-US" sz="2400" dirty="0">
                <a:latin typeface="+mn-ea"/>
                <a:ea typeface="+mn-ea"/>
              </a:rPr>
              <a:t>保护罩：</a:t>
            </a:r>
            <a:r>
              <a:rPr lang="en-US" altLang="zh-CN" sz="2400" dirty="0">
                <a:solidFill>
                  <a:srgbClr val="FF0000"/>
                </a:solidFill>
                <a:latin typeface="+mn-ea"/>
                <a:ea typeface="+mn-ea"/>
              </a:rPr>
              <a:t>3mm</a:t>
            </a:r>
            <a:r>
              <a:rPr lang="zh-CN" altLang="en-US" sz="2400" dirty="0">
                <a:solidFill>
                  <a:srgbClr val="FF0000"/>
                </a:solidFill>
                <a:latin typeface="+mn-ea"/>
                <a:ea typeface="+mn-ea"/>
              </a:rPr>
              <a:t>不锈钢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9583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600" dirty="0" smtClean="0"/>
              <a:t>实验准备：安装压力传感器和应变片</a:t>
            </a:r>
            <a:endParaRPr lang="zh-CN" altLang="en-US" sz="3600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38238"/>
            <a:ext cx="5562600" cy="3128962"/>
          </a:xfrm>
        </p:spPr>
      </p:pic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JUNO PMT</a:t>
            </a:r>
            <a:r>
              <a:rPr lang="zh-CN" altLang="en-US" smtClean="0"/>
              <a:t>水下防爆系统的设计与优化</a:t>
            </a:r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5349-CC29-463D-B342-611394627961}" type="slidenum">
              <a:rPr lang="en-US" altLang="zh-CN" smtClean="0"/>
              <a:pPr/>
              <a:t>15</a:t>
            </a:fld>
            <a:endParaRPr lang="en-US" altLang="zh-CN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0" b="25096"/>
          <a:stretch/>
        </p:blipFill>
        <p:spPr>
          <a:xfrm>
            <a:off x="2287378" y="4412367"/>
            <a:ext cx="1800000" cy="18519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0" b="25096"/>
          <a:stretch/>
        </p:blipFill>
        <p:spPr>
          <a:xfrm>
            <a:off x="409800" y="4412367"/>
            <a:ext cx="1800000" cy="18519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42092"/>
            <a:ext cx="2714400" cy="4825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25178" y="990600"/>
            <a:ext cx="2637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/>
              <a:t>2016.5.24</a:t>
            </a:r>
            <a:endParaRPr lang="zh-CN" altLang="en-US" sz="2000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32" b="17995"/>
          <a:stretch/>
        </p:blipFill>
        <p:spPr>
          <a:xfrm>
            <a:off x="4164957" y="4412366"/>
            <a:ext cx="1800000" cy="185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6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灌水后最终调试</a:t>
            </a:r>
            <a:endParaRPr lang="zh-CN" altLang="en-US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50"/>
          <a:stretch/>
        </p:blipFill>
        <p:spPr>
          <a:xfrm>
            <a:off x="381001" y="1321441"/>
            <a:ext cx="6193420" cy="47282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JUNO PMT</a:t>
            </a:r>
            <a:r>
              <a:rPr lang="zh-CN" altLang="en-US" smtClean="0"/>
              <a:t>水下防爆系统的设计与优化</a:t>
            </a:r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5349-CC29-463D-B342-611394627961}" type="slidenum">
              <a:rPr lang="en-US" altLang="zh-CN" smtClean="0"/>
              <a:pPr/>
              <a:t>16</a:t>
            </a:fld>
            <a:endParaRPr lang="en-US" altLang="zh-CN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40"/>
          <a:stretch/>
        </p:blipFill>
        <p:spPr>
          <a:xfrm>
            <a:off x="6705600" y="4826003"/>
            <a:ext cx="1944000" cy="12236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6" b="36611"/>
          <a:stretch/>
        </p:blipFill>
        <p:spPr>
          <a:xfrm>
            <a:off x="6705600" y="2936106"/>
            <a:ext cx="1944000" cy="17750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1" b="50000"/>
          <a:stretch/>
        </p:blipFill>
        <p:spPr>
          <a:xfrm>
            <a:off x="6705600" y="1321441"/>
            <a:ext cx="1944000" cy="14998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6125178" y="914400"/>
            <a:ext cx="2637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/>
              <a:t>2016.5.25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55926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第一次防爆实验结果</a:t>
            </a: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JUNO PMT</a:t>
            </a:r>
            <a:r>
              <a:rPr lang="zh-CN" altLang="en-US" smtClean="0"/>
              <a:t>水下防爆系统的设计与优化</a:t>
            </a:r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5349-CC29-463D-B342-611394627961}" type="slidenum">
              <a:rPr lang="en-US" altLang="zh-CN" smtClean="0"/>
              <a:pPr/>
              <a:t>17</a:t>
            </a:fld>
            <a:endParaRPr lang="en-US" altLang="zh-CN" dirty="0"/>
          </a:p>
        </p:txBody>
      </p:sp>
      <p:sp>
        <p:nvSpPr>
          <p:cNvPr id="6" name="文本框 5"/>
          <p:cNvSpPr txBox="1"/>
          <p:nvPr/>
        </p:nvSpPr>
        <p:spPr>
          <a:xfrm>
            <a:off x="250102" y="4191407"/>
            <a:ext cx="2803187" cy="1938992"/>
          </a:xfrm>
          <a:prstGeom prst="rect">
            <a:avLst/>
          </a:prstGeom>
          <a:solidFill>
            <a:srgbClr val="FCF8A6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保护罩没有发生碎裂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，压力传感器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的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数据表明</a:t>
            </a:r>
            <a:r>
              <a:rPr lang="zh-CN" altLang="en-US" sz="24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没有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产生二次</a:t>
            </a:r>
            <a:r>
              <a:rPr lang="zh-CN" altLang="en-US" sz="24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冲击波，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说明</a:t>
            </a:r>
            <a:r>
              <a:rPr lang="zh-CN" altLang="en-US" sz="24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保护罩方案可行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7" name="内容占位符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50"/>
          <a:stretch/>
        </p:blipFill>
        <p:spPr bwMode="auto">
          <a:xfrm>
            <a:off x="562803" y="1066800"/>
            <a:ext cx="4419600" cy="2839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" descr="C:\Users\duzhipeng\Desktop\Graph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9700" y="1209518"/>
            <a:ext cx="3571900" cy="5115082"/>
          </a:xfrm>
          <a:prstGeom prst="rect">
            <a:avLst/>
          </a:prstGeom>
          <a:noFill/>
        </p:spPr>
      </p:pic>
      <p:sp>
        <p:nvSpPr>
          <p:cNvPr id="9" name="TextBox 24"/>
          <p:cNvSpPr txBox="1"/>
          <p:nvPr/>
        </p:nvSpPr>
        <p:spPr>
          <a:xfrm>
            <a:off x="7348526" y="5055028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黑体" pitchFamily="49" charset="-122"/>
                <a:ea typeface="黑体" pitchFamily="49" charset="-122"/>
              </a:rPr>
              <a:t>5.25MPa</a:t>
            </a:r>
            <a:endParaRPr lang="zh-CN" altLang="en-US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0" name="TextBox 25"/>
          <p:cNvSpPr txBox="1"/>
          <p:nvPr/>
        </p:nvSpPr>
        <p:spPr>
          <a:xfrm>
            <a:off x="7348526" y="3924162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黑体" pitchFamily="49" charset="-122"/>
                <a:ea typeface="黑体" pitchFamily="49" charset="-122"/>
              </a:rPr>
              <a:t>7.63MPa</a:t>
            </a:r>
            <a:endParaRPr lang="zh-CN" altLang="en-US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1" name="TextBox 26"/>
          <p:cNvSpPr txBox="1"/>
          <p:nvPr/>
        </p:nvSpPr>
        <p:spPr>
          <a:xfrm>
            <a:off x="7348526" y="2924030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黑体" pitchFamily="49" charset="-122"/>
                <a:ea typeface="黑体" pitchFamily="49" charset="-122"/>
              </a:rPr>
              <a:t>4.08MPa</a:t>
            </a:r>
            <a:endParaRPr lang="zh-CN" altLang="en-US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2" name="TextBox 27"/>
          <p:cNvSpPr txBox="1"/>
          <p:nvPr/>
        </p:nvSpPr>
        <p:spPr>
          <a:xfrm>
            <a:off x="7348526" y="1923898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黑体" pitchFamily="49" charset="-122"/>
                <a:ea typeface="黑体" pitchFamily="49" charset="-122"/>
              </a:rPr>
              <a:t>6.63MPa</a:t>
            </a:r>
            <a:endParaRPr lang="zh-CN" altLang="en-US" dirty="0"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0770" y="3429000"/>
            <a:ext cx="2147619" cy="223809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5791200" y="99060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压力传感器数据</a:t>
            </a:r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796779" y="5767595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压力传感器布局</a:t>
            </a:r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4124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第三次</a:t>
            </a:r>
            <a:r>
              <a:rPr lang="zh-CN" altLang="en-US" dirty="0"/>
              <a:t>防爆实验结果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0999" y="914400"/>
            <a:ext cx="8397875" cy="5254624"/>
          </a:xfrm>
        </p:spPr>
        <p:txBody>
          <a:bodyPr/>
          <a:lstStyle/>
          <a:p>
            <a:r>
              <a:rPr lang="zh-CN" altLang="en-US" sz="2400" dirty="0" smtClean="0"/>
              <a:t>同时检验</a:t>
            </a:r>
            <a:r>
              <a:rPr lang="en-US" altLang="zh-CN" sz="2400" dirty="0" smtClean="0"/>
              <a:t>6</a:t>
            </a:r>
            <a:r>
              <a:rPr lang="zh-CN" altLang="en-US" sz="2400" dirty="0" smtClean="0"/>
              <a:t>个保护罩的抗压能力</a:t>
            </a:r>
            <a:endParaRPr lang="en-US" altLang="zh-CN" sz="2400" dirty="0" smtClean="0"/>
          </a:p>
          <a:p>
            <a:r>
              <a:rPr lang="zh-CN" altLang="en-US" sz="2400" dirty="0"/>
              <a:t>首次观察到了</a:t>
            </a:r>
            <a:r>
              <a:rPr lang="en-US" altLang="zh-CN" sz="2400" dirty="0"/>
              <a:t>PMT</a:t>
            </a:r>
            <a:r>
              <a:rPr lang="zh-CN" altLang="en-US" sz="2400" dirty="0"/>
              <a:t>内爆链式反应：</a:t>
            </a:r>
            <a:r>
              <a:rPr lang="en-US" altLang="zh-CN" sz="2400" dirty="0">
                <a:solidFill>
                  <a:srgbClr val="FF0000"/>
                </a:solidFill>
              </a:rPr>
              <a:t>0→5→6</a:t>
            </a:r>
          </a:p>
          <a:p>
            <a:pPr lvl="1"/>
            <a:r>
              <a:rPr lang="zh-CN" altLang="en-US" sz="2000" dirty="0" smtClean="0"/>
              <a:t>高速摄像机观察</a:t>
            </a:r>
            <a:r>
              <a:rPr lang="en-US" altLang="zh-CN" sz="2000" dirty="0" smtClean="0"/>
              <a:t>PMT</a:t>
            </a:r>
            <a:r>
              <a:rPr lang="zh-CN" altLang="en-US" sz="2000" dirty="0" smtClean="0"/>
              <a:t>内爆时刻</a:t>
            </a:r>
            <a:endParaRPr lang="en-US" altLang="zh-CN" sz="2000" dirty="0" smtClean="0"/>
          </a:p>
          <a:p>
            <a:pPr lvl="1"/>
            <a:r>
              <a:rPr lang="zh-CN" altLang="en-US" sz="2000" dirty="0" smtClean="0"/>
              <a:t>压力传感器测到保护罩内爆时刻</a:t>
            </a:r>
            <a:endParaRPr lang="en-US" altLang="zh-CN" sz="2000" dirty="0" smtClean="0"/>
          </a:p>
          <a:p>
            <a:r>
              <a:rPr lang="en-US" altLang="zh-CN" sz="2400" dirty="0"/>
              <a:t>5</a:t>
            </a:r>
            <a:r>
              <a:rPr lang="zh-CN" altLang="en-US" sz="2400" dirty="0"/>
              <a:t>号保护罩</a:t>
            </a:r>
            <a:r>
              <a:rPr lang="zh-CN" altLang="en-US" sz="2400" dirty="0" smtClean="0"/>
              <a:t>在</a:t>
            </a:r>
            <a:r>
              <a:rPr lang="zh-CN" altLang="en-US" sz="2400" dirty="0"/>
              <a:t>内爆</a:t>
            </a:r>
            <a:r>
              <a:rPr lang="zh-CN" altLang="en-US" sz="2400" dirty="0" smtClean="0"/>
              <a:t>前进</a:t>
            </a:r>
            <a:r>
              <a:rPr lang="zh-CN" altLang="en-US" sz="2400" dirty="0"/>
              <a:t>水</a:t>
            </a:r>
            <a:r>
              <a:rPr lang="en-US" altLang="zh-CN" sz="2400" dirty="0"/>
              <a:t>98ms</a:t>
            </a:r>
            <a:r>
              <a:rPr lang="zh-CN" altLang="en-US" sz="2400" dirty="0"/>
              <a:t>，进水量为</a:t>
            </a:r>
            <a:r>
              <a:rPr lang="en-US" altLang="zh-CN" sz="2400" dirty="0"/>
              <a:t>30</a:t>
            </a:r>
            <a:r>
              <a:rPr lang="zh-CN" altLang="en-US" sz="2400" dirty="0"/>
              <a:t>升，使得冲击波强度显著</a:t>
            </a:r>
            <a:r>
              <a:rPr lang="zh-CN" altLang="en-US" sz="2400" dirty="0" smtClean="0"/>
              <a:t>降低，最终</a:t>
            </a:r>
            <a:r>
              <a:rPr lang="en-US" altLang="zh-CN" sz="2400" dirty="0" smtClean="0"/>
              <a:t>4</a:t>
            </a:r>
            <a:r>
              <a:rPr lang="zh-CN" altLang="en-US" sz="2400" dirty="0" smtClean="0"/>
              <a:t>号</a:t>
            </a:r>
            <a:r>
              <a:rPr lang="en-US" altLang="zh-CN" sz="2400" dirty="0" smtClean="0"/>
              <a:t>PMT</a:t>
            </a:r>
            <a:r>
              <a:rPr lang="zh-CN" altLang="en-US" sz="2400" dirty="0" smtClean="0"/>
              <a:t>未爆</a:t>
            </a:r>
            <a:endParaRPr lang="zh-CN" altLang="en-US" sz="2400" dirty="0"/>
          </a:p>
          <a:p>
            <a:endParaRPr lang="zh-CN" altLang="en-US" sz="2400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JUNO PMT</a:t>
            </a:r>
            <a:r>
              <a:rPr lang="zh-CN" altLang="en-US" smtClean="0"/>
              <a:t>水下防爆系统的设计与优化</a:t>
            </a:r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5349-CC29-463D-B342-611394627961}" type="slidenum">
              <a:rPr lang="en-US" altLang="zh-CN" smtClean="0"/>
              <a:pPr/>
              <a:t>18</a:t>
            </a:fld>
            <a:endParaRPr lang="en-US" altLang="zh-CN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8" y="3397182"/>
            <a:ext cx="4932362" cy="2980406"/>
          </a:xfrm>
          <a:prstGeom prst="rect">
            <a:avLst/>
          </a:prstGeom>
        </p:spPr>
      </p:pic>
      <p:pic>
        <p:nvPicPr>
          <p:cNvPr id="7" name="Picture 1" descr="C:\Users\Administrator\Desktop\PMT第九次试验\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937" y="3408964"/>
            <a:ext cx="3968576" cy="2980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91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第四次</a:t>
            </a:r>
            <a:r>
              <a:rPr lang="zh-CN" altLang="en-US" dirty="0"/>
              <a:t>防爆实验结果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JUNO PMT</a:t>
            </a:r>
            <a:r>
              <a:rPr lang="zh-CN" altLang="en-US" smtClean="0"/>
              <a:t>水下防爆系统的设计与优化</a:t>
            </a:r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5349-CC29-463D-B342-611394627961}" type="slidenum">
              <a:rPr lang="en-US" altLang="zh-CN" smtClean="0"/>
              <a:pPr/>
              <a:t>19</a:t>
            </a:fld>
            <a:endParaRPr lang="en-US" altLang="zh-CN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1219200"/>
            <a:ext cx="3886200" cy="2190750"/>
          </a:xfrm>
        </p:spPr>
      </p:pic>
      <p:pic>
        <p:nvPicPr>
          <p:cNvPr id="7" name="内容占位符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1" y="3898814"/>
            <a:ext cx="3886201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下箭头 7"/>
          <p:cNvSpPr/>
          <p:nvPr/>
        </p:nvSpPr>
        <p:spPr>
          <a:xfrm>
            <a:off x="2046321" y="3441074"/>
            <a:ext cx="609600" cy="396357"/>
          </a:xfrm>
          <a:prstGeom prst="downArrow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endParaRPr lang="zh-CN" altLang="en-US" sz="1050" kern="1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9" name="内容占位符 9"/>
          <p:cNvSpPr txBox="1">
            <a:spLocks/>
          </p:cNvSpPr>
          <p:nvPr/>
        </p:nvSpPr>
        <p:spPr bwMode="auto">
          <a:xfrm>
            <a:off x="4708526" y="1219200"/>
            <a:ext cx="3978274" cy="1666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 smtClean="0"/>
              <a:t>中间</a:t>
            </a:r>
            <a:r>
              <a:rPr lang="en-US" altLang="zh-CN" sz="2400" dirty="0" smtClean="0"/>
              <a:t>PMT</a:t>
            </a:r>
            <a:r>
              <a:rPr lang="zh-CN" altLang="en-US" sz="2400" dirty="0" smtClean="0"/>
              <a:t>带保护罩，且保护罩开两个大孔用于挤爆</a:t>
            </a:r>
            <a:endParaRPr lang="en-US" altLang="zh-CN" sz="2400" dirty="0" smtClean="0"/>
          </a:p>
          <a:p>
            <a:r>
              <a:rPr lang="zh-CN" altLang="en-US" sz="2400" dirty="0" smtClean="0"/>
              <a:t>引爆中间</a:t>
            </a:r>
            <a:r>
              <a:rPr lang="en-US" altLang="zh-CN" sz="2400" dirty="0" smtClean="0"/>
              <a:t>PMT</a:t>
            </a:r>
            <a:r>
              <a:rPr lang="zh-CN" altLang="en-US" sz="2400" dirty="0" smtClean="0"/>
              <a:t>后，保护罩完好，相邻</a:t>
            </a:r>
            <a:r>
              <a:rPr lang="en-US" altLang="zh-CN" sz="2400" dirty="0" smtClean="0"/>
              <a:t>PMT</a:t>
            </a:r>
            <a:r>
              <a:rPr lang="zh-CN" altLang="en-US" sz="2400" dirty="0" smtClean="0"/>
              <a:t>完好</a:t>
            </a:r>
            <a:endParaRPr lang="zh-CN" altLang="en-US" sz="2400" dirty="0"/>
          </a:p>
        </p:txBody>
      </p:sp>
      <p:pic>
        <p:nvPicPr>
          <p:cNvPr id="10" name="内容占位符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355" y="3125304"/>
            <a:ext cx="3952346" cy="2964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426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光电倍增管殉爆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JUNO PMT</a:t>
            </a:r>
            <a:r>
              <a:rPr lang="zh-CN" altLang="en-US" smtClean="0"/>
              <a:t>水下防爆系统的设计与优化</a:t>
            </a:r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5349-CC29-463D-B342-611394627961}" type="slidenum">
              <a:rPr lang="en-US" altLang="zh-CN" smtClean="0"/>
              <a:pPr/>
              <a:t>2</a:t>
            </a:fld>
            <a:endParaRPr lang="en-US" altLang="zh-CN" dirty="0"/>
          </a:p>
        </p:txBody>
      </p:sp>
      <p:pic>
        <p:nvPicPr>
          <p:cNvPr id="15" name="图片 14" descr="photo2.eps"/>
          <p:cNvPicPr>
            <a:picLocks noChangeAspect="1"/>
          </p:cNvPicPr>
          <p:nvPr/>
        </p:nvPicPr>
        <p:blipFill>
          <a:blip r:embed="rId2" cstate="print"/>
          <a:srcRect t="30450"/>
          <a:stretch>
            <a:fillRect/>
          </a:stretch>
        </p:blipFill>
        <p:spPr>
          <a:xfrm>
            <a:off x="4572000" y="2590801"/>
            <a:ext cx="4163007" cy="3104027"/>
          </a:xfrm>
          <a:prstGeom prst="rect">
            <a:avLst/>
          </a:prstGeom>
        </p:spPr>
      </p:pic>
      <p:pic>
        <p:nvPicPr>
          <p:cNvPr id="16" name="Picture 2" descr="F:\JUNO\无锡出差-2015-12-1\无锡出差\SuperK\sk_01h-w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54" y="2590800"/>
            <a:ext cx="4069230" cy="310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矩形 16"/>
          <p:cNvSpPr/>
          <p:nvPr/>
        </p:nvSpPr>
        <p:spPr>
          <a:xfrm>
            <a:off x="1817305" y="5720198"/>
            <a:ext cx="1152128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 smtClean="0">
                <a:solidFill>
                  <a:srgbClr val="070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爆炸前</a:t>
            </a:r>
            <a:endParaRPr lang="en-US" altLang="zh-CN" sz="2400" dirty="0">
              <a:solidFill>
                <a:srgbClr val="070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077439" y="5694828"/>
            <a:ext cx="1152128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>
                <a:solidFill>
                  <a:srgbClr val="070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爆炸后</a:t>
            </a:r>
            <a:endParaRPr lang="en-US" altLang="zh-CN" sz="2400" dirty="0">
              <a:solidFill>
                <a:srgbClr val="070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직사각형 131"/>
          <p:cNvSpPr/>
          <p:nvPr/>
        </p:nvSpPr>
        <p:spPr>
          <a:xfrm>
            <a:off x="435637" y="1219200"/>
            <a:ext cx="8272725" cy="990411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defTabSz="957263" rtl="0" fontAlgn="base" latinLnBrk="1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77838" indent="-57150" algn="l" defTabSz="957263" rtl="0" fontAlgn="base" latinLnBrk="1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57263" indent="-117475" algn="l" defTabSz="957263" rtl="0" fontAlgn="base" latinLnBrk="1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35100" indent="-176213" algn="l" defTabSz="957263" rtl="0" fontAlgn="base" latinLnBrk="1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14525" indent="-234950" algn="l" defTabSz="957263" rtl="0" fontAlgn="base" latinLnBrk="1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1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1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1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1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500"/>
              </a:spcBef>
            </a:pPr>
            <a:r>
              <a:rPr lang="en-US" altLang="zh-CN" sz="2400" dirty="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2001</a:t>
            </a:r>
            <a:r>
              <a:rPr lang="zh-CN" altLang="en-US" sz="2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年</a:t>
            </a:r>
            <a:r>
              <a:rPr lang="en-US" altLang="zh-CN" sz="2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11</a:t>
            </a:r>
            <a:r>
              <a:rPr lang="zh-CN" altLang="en-US" sz="2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月日本超级神</a:t>
            </a:r>
            <a:r>
              <a:rPr lang="zh-CN" altLang="en-US" sz="2400" dirty="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冈实验</a:t>
            </a:r>
            <a:r>
              <a:rPr lang="en-US" altLang="zh-CN" sz="2400" dirty="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8000</a:t>
            </a:r>
            <a:r>
              <a:rPr lang="zh-CN" altLang="en-US" sz="2400" dirty="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个光电倍增管发生连环爆炸（殉爆），影响</a:t>
            </a:r>
            <a:r>
              <a:rPr lang="zh-CN" altLang="en-US" sz="2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实验</a:t>
            </a:r>
            <a:r>
              <a:rPr lang="en-US" altLang="zh-CN" sz="2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r>
              <a:rPr lang="zh-CN" altLang="en-US" sz="2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年时间，</a:t>
            </a:r>
            <a:r>
              <a:rPr lang="en-US" altLang="zh-CN" sz="2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2006</a:t>
            </a:r>
            <a:r>
              <a:rPr lang="zh-CN" altLang="en-US" sz="2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年才完全完成</a:t>
            </a:r>
            <a:r>
              <a:rPr lang="zh-CN" altLang="en-US" sz="2400" dirty="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重建。</a:t>
            </a:r>
            <a:endParaRPr lang="zh-CN" altLang="en-US" sz="24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8867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防爆实验结果汇总</a:t>
            </a: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JUNO PMT</a:t>
            </a:r>
            <a:r>
              <a:rPr lang="zh-CN" altLang="en-US" smtClean="0"/>
              <a:t>水下防爆系统的设计与优化</a:t>
            </a:r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5349-CC29-463D-B342-611394627961}" type="slidenum">
              <a:rPr lang="en-US" altLang="zh-CN" smtClean="0"/>
              <a:pPr/>
              <a:t>20</a:t>
            </a:fld>
            <a:endParaRPr lang="en-US" altLang="zh-CN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738532"/>
              </p:ext>
            </p:extLst>
          </p:nvPr>
        </p:nvGraphicFramePr>
        <p:xfrm>
          <a:off x="304800" y="1295400"/>
          <a:ext cx="8397874" cy="50292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141459"/>
                <a:gridCol w="763541"/>
                <a:gridCol w="838200"/>
                <a:gridCol w="1752600"/>
                <a:gridCol w="1371600"/>
                <a:gridCol w="1447800"/>
                <a:gridCol w="1082674"/>
              </a:tblGrid>
              <a:tr h="322614">
                <a:tc>
                  <a:txBody>
                    <a:bodyPr/>
                    <a:lstStyle/>
                    <a:p>
                      <a:r>
                        <a:rPr lang="zh-CN" altLang="en-US" sz="1800" dirty="0" smtClean="0"/>
                        <a:t>工艺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800" dirty="0" smtClean="0"/>
                        <a:t>退火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800" dirty="0" smtClean="0"/>
                        <a:t>低温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800" dirty="0" smtClean="0"/>
                        <a:t>最小厚度</a:t>
                      </a:r>
                      <a:r>
                        <a:rPr lang="en-US" altLang="zh-CN" sz="1800" dirty="0" smtClean="0"/>
                        <a:t>(mm)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800" dirty="0" smtClean="0"/>
                        <a:t>保护罩个数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800" dirty="0" smtClean="0"/>
                        <a:t>保护罩损坏个数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800" dirty="0" smtClean="0"/>
                        <a:t>实验编号</a:t>
                      </a:r>
                      <a:endParaRPr lang="zh-CN" altLang="en-US" sz="1800" dirty="0"/>
                    </a:p>
                  </a:txBody>
                  <a:tcPr/>
                </a:tc>
              </a:tr>
              <a:tr h="208286">
                <a:tc>
                  <a:txBody>
                    <a:bodyPr/>
                    <a:lstStyle/>
                    <a:p>
                      <a:r>
                        <a:rPr lang="zh-CN" altLang="en-US" sz="1800" dirty="0" smtClean="0"/>
                        <a:t>注塑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N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N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rgbClr val="FF0000"/>
                          </a:solidFill>
                        </a:rPr>
                        <a:t>11.5</a:t>
                      </a:r>
                      <a:endParaRPr lang="zh-CN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5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0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1,</a:t>
                      </a:r>
                      <a:r>
                        <a:rPr lang="en-US" altLang="zh-CN" sz="1800" baseline="0" dirty="0" smtClean="0"/>
                        <a:t> 2, 3</a:t>
                      </a:r>
                      <a:endParaRPr lang="zh-CN" altLang="en-US" sz="1800" dirty="0"/>
                    </a:p>
                  </a:txBody>
                  <a:tcPr/>
                </a:tc>
              </a:tr>
              <a:tr h="208286">
                <a:tc>
                  <a:txBody>
                    <a:bodyPr/>
                    <a:lstStyle/>
                    <a:p>
                      <a:r>
                        <a:rPr lang="zh-CN" altLang="en-US" sz="1800" dirty="0" smtClean="0"/>
                        <a:t>热弯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N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rgbClr val="993300"/>
                          </a:solidFill>
                        </a:rPr>
                        <a:t>Y</a:t>
                      </a:r>
                      <a:endParaRPr lang="zh-CN" altLang="en-US" sz="1800" dirty="0">
                        <a:solidFill>
                          <a:srgbClr val="9933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9.9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1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0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6</a:t>
                      </a:r>
                      <a:endParaRPr lang="zh-CN" altLang="en-US" sz="1800" dirty="0"/>
                    </a:p>
                  </a:txBody>
                  <a:tcPr/>
                </a:tc>
              </a:tr>
              <a:tr h="208286">
                <a:tc>
                  <a:txBody>
                    <a:bodyPr/>
                    <a:lstStyle/>
                    <a:p>
                      <a:r>
                        <a:rPr lang="zh-CN" altLang="en-US" sz="1800" dirty="0" smtClean="0"/>
                        <a:t>热弯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rgbClr val="0000CC"/>
                          </a:solidFill>
                        </a:rPr>
                        <a:t>Y</a:t>
                      </a:r>
                      <a:endParaRPr lang="zh-CN" altLang="en-US" sz="18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rgbClr val="993300"/>
                          </a:solidFill>
                        </a:rPr>
                        <a:t>Y</a:t>
                      </a:r>
                      <a:endParaRPr lang="zh-CN" altLang="en-US" sz="1800" dirty="0">
                        <a:solidFill>
                          <a:srgbClr val="9933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8.6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1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rgbClr val="0000CC"/>
                          </a:solidFill>
                        </a:rPr>
                        <a:t>1</a:t>
                      </a:r>
                      <a:endParaRPr lang="zh-CN" altLang="en-US" sz="18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5</a:t>
                      </a:r>
                      <a:endParaRPr lang="zh-CN" altLang="en-US" sz="1800" dirty="0"/>
                    </a:p>
                  </a:txBody>
                  <a:tcPr/>
                </a:tc>
              </a:tr>
              <a:tr h="208286">
                <a:tc>
                  <a:txBody>
                    <a:bodyPr/>
                    <a:lstStyle/>
                    <a:p>
                      <a:r>
                        <a:rPr lang="zh-CN" altLang="en-US" sz="1800" dirty="0" smtClean="0"/>
                        <a:t>浇注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N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N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rgbClr val="FF0000"/>
                          </a:solidFill>
                        </a:rPr>
                        <a:t>8.5</a:t>
                      </a:r>
                      <a:endParaRPr lang="zh-CN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1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2</a:t>
                      </a:r>
                    </a:p>
                  </a:txBody>
                  <a:tcPr/>
                </a:tc>
              </a:tr>
              <a:tr h="208286">
                <a:tc>
                  <a:txBody>
                    <a:bodyPr/>
                    <a:lstStyle/>
                    <a:p>
                      <a:r>
                        <a:rPr lang="zh-CN" altLang="en-US" sz="1800" dirty="0" smtClean="0"/>
                        <a:t>热弯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N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N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rgbClr val="FF0000"/>
                          </a:solidFill>
                        </a:rPr>
                        <a:t>8.5</a:t>
                      </a:r>
                      <a:endParaRPr lang="zh-CN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1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3</a:t>
                      </a:r>
                    </a:p>
                  </a:txBody>
                  <a:tcPr/>
                </a:tc>
              </a:tr>
              <a:tr h="208286">
                <a:tc>
                  <a:txBody>
                    <a:bodyPr/>
                    <a:lstStyle/>
                    <a:p>
                      <a:r>
                        <a:rPr lang="zh-CN" altLang="en-US" sz="1800" dirty="0" smtClean="0"/>
                        <a:t>热弯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rgbClr val="0000CC"/>
                          </a:solidFill>
                        </a:rPr>
                        <a:t>Y</a:t>
                      </a:r>
                      <a:endParaRPr lang="zh-CN" altLang="en-US" sz="18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rgbClr val="993300"/>
                          </a:solidFill>
                        </a:rPr>
                        <a:t>Y</a:t>
                      </a:r>
                      <a:endParaRPr lang="zh-CN" altLang="en-US" sz="1800" dirty="0">
                        <a:solidFill>
                          <a:srgbClr val="9933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rgbClr val="FF0000"/>
                          </a:solidFill>
                        </a:rPr>
                        <a:t>8.2</a:t>
                      </a:r>
                      <a:endParaRPr lang="zh-CN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1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rgbClr val="0000CC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6</a:t>
                      </a:r>
                    </a:p>
                  </a:txBody>
                  <a:tcPr/>
                </a:tc>
              </a:tr>
              <a:tr h="208286">
                <a:tc>
                  <a:txBody>
                    <a:bodyPr/>
                    <a:lstStyle/>
                    <a:p>
                      <a:r>
                        <a:rPr lang="zh-CN" altLang="en-US" sz="1800" dirty="0" smtClean="0"/>
                        <a:t>热弯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rgbClr val="0000CC"/>
                          </a:solidFill>
                        </a:rPr>
                        <a:t>Y</a:t>
                      </a:r>
                      <a:endParaRPr lang="zh-CN" altLang="en-US" sz="18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800" kern="1200" dirty="0" smtClean="0">
                          <a:solidFill>
                            <a:srgbClr val="993300"/>
                          </a:solidFill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  <a:endParaRPr lang="zh-CN" altLang="en-US" sz="1800" kern="1200" dirty="0">
                        <a:solidFill>
                          <a:srgbClr val="9933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rgbClr val="FF0000"/>
                          </a:solidFill>
                        </a:rPr>
                        <a:t>8.2</a:t>
                      </a:r>
                      <a:endParaRPr lang="zh-CN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1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rgbClr val="0000CC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6</a:t>
                      </a:r>
                    </a:p>
                  </a:txBody>
                  <a:tcPr/>
                </a:tc>
              </a:tr>
              <a:tr h="208286">
                <a:tc>
                  <a:txBody>
                    <a:bodyPr/>
                    <a:lstStyle/>
                    <a:p>
                      <a:r>
                        <a:rPr lang="zh-CN" altLang="en-US" sz="1800" dirty="0" smtClean="0"/>
                        <a:t>热弯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rgbClr val="0000CC"/>
                          </a:solidFill>
                        </a:rPr>
                        <a:t>Y</a:t>
                      </a:r>
                      <a:endParaRPr lang="zh-CN" altLang="en-US" sz="18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rgbClr val="993300"/>
                          </a:solidFill>
                        </a:rPr>
                        <a:t>Y</a:t>
                      </a:r>
                      <a:endParaRPr lang="zh-CN" altLang="en-US" sz="1800" dirty="0">
                        <a:solidFill>
                          <a:srgbClr val="9933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rgbClr val="FF0000"/>
                          </a:solidFill>
                        </a:rPr>
                        <a:t>8.1</a:t>
                      </a:r>
                      <a:endParaRPr lang="zh-CN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2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rgbClr val="0000CC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5</a:t>
                      </a:r>
                    </a:p>
                  </a:txBody>
                  <a:tcPr/>
                </a:tc>
              </a:tr>
              <a:tr h="208286">
                <a:tc>
                  <a:txBody>
                    <a:bodyPr/>
                    <a:lstStyle/>
                    <a:p>
                      <a:r>
                        <a:rPr lang="zh-CN" altLang="en-US" sz="1800" dirty="0" smtClean="0"/>
                        <a:t>热弯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N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N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rgbClr val="FF0000"/>
                          </a:solidFill>
                        </a:rPr>
                        <a:t>7.5</a:t>
                      </a:r>
                      <a:endParaRPr lang="zh-CN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1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4</a:t>
                      </a:r>
                    </a:p>
                  </a:txBody>
                  <a:tcPr/>
                </a:tc>
              </a:tr>
              <a:tr h="208286">
                <a:tc>
                  <a:txBody>
                    <a:bodyPr/>
                    <a:lstStyle/>
                    <a:p>
                      <a:r>
                        <a:rPr lang="zh-CN" altLang="en-US" sz="1800" dirty="0" smtClean="0"/>
                        <a:t>热弯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N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N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rgbClr val="FF0000"/>
                          </a:solidFill>
                        </a:rPr>
                        <a:t>6.8</a:t>
                      </a:r>
                      <a:endParaRPr lang="zh-CN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2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3</a:t>
                      </a:r>
                    </a:p>
                  </a:txBody>
                  <a:tcPr/>
                </a:tc>
              </a:tr>
              <a:tr h="208286">
                <a:tc>
                  <a:txBody>
                    <a:bodyPr/>
                    <a:lstStyle/>
                    <a:p>
                      <a:r>
                        <a:rPr lang="zh-CN" altLang="en-US" sz="1800" dirty="0" smtClean="0"/>
                        <a:t>热弯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N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rgbClr val="993300"/>
                          </a:solidFill>
                        </a:rPr>
                        <a:t>Y</a:t>
                      </a:r>
                      <a:endParaRPr lang="zh-CN" altLang="en-US" sz="1800" dirty="0">
                        <a:solidFill>
                          <a:srgbClr val="9933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rgbClr val="FF0000"/>
                          </a:solidFill>
                        </a:rPr>
                        <a:t>6.7</a:t>
                      </a:r>
                      <a:endParaRPr lang="zh-CN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1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6</a:t>
                      </a:r>
                    </a:p>
                  </a:txBody>
                  <a:tcPr/>
                </a:tc>
              </a:tr>
              <a:tr h="2082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 smtClean="0"/>
                        <a:t>浇注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/>
                        <a:t>N</a:t>
                      </a:r>
                      <a:endParaRPr lang="zh-CN" alt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/>
                        <a:t>N</a:t>
                      </a:r>
                      <a:endParaRPr lang="zh-CN" alt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rgbClr val="FF0000"/>
                          </a:solidFill>
                        </a:rPr>
                        <a:t>6.5</a:t>
                      </a:r>
                      <a:endParaRPr lang="zh-CN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1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2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矩形 7"/>
          <p:cNvSpPr/>
          <p:nvPr/>
        </p:nvSpPr>
        <p:spPr>
          <a:xfrm>
            <a:off x="228600" y="3017520"/>
            <a:ext cx="8534400" cy="2590800"/>
          </a:xfrm>
          <a:prstGeom prst="rect">
            <a:avLst/>
          </a:prstGeom>
          <a:noFill/>
          <a:ln w="19050">
            <a:solidFill>
              <a:srgbClr val="9933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endParaRPr lang="zh-CN" altLang="en-US" sz="1050" kern="1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 rot="5400000">
            <a:off x="7299498" y="4036665"/>
            <a:ext cx="3296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rgbClr val="993300"/>
                </a:solidFill>
              </a:rPr>
              <a:t>保护罩破坏阈值</a:t>
            </a:r>
            <a:endParaRPr lang="zh-CN" altLang="en-US" sz="2000" b="1" dirty="0">
              <a:solidFill>
                <a:srgbClr val="9933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58810" y="861060"/>
            <a:ext cx="7818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实验目的：优化保护罩厚度，并确定安全系数。</a:t>
            </a:r>
            <a:endParaRPr lang="zh-CN" altLang="en-US" sz="24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8766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模拟计算与保护罩优化</a:t>
            </a: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JUNO PMT</a:t>
            </a:r>
            <a:r>
              <a:rPr lang="zh-CN" altLang="en-US" smtClean="0"/>
              <a:t>水下防爆系统的设计与优化</a:t>
            </a:r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5349-CC29-463D-B342-611394627961}" type="slidenum">
              <a:rPr lang="en-US" altLang="zh-CN" smtClean="0"/>
              <a:pPr/>
              <a:t>21</a:t>
            </a:fld>
            <a:endParaRPr lang="en-US" altLang="zh-CN" dirty="0"/>
          </a:p>
        </p:txBody>
      </p:sp>
      <p:sp>
        <p:nvSpPr>
          <p:cNvPr id="6" name="矩形 14"/>
          <p:cNvSpPr>
            <a:spLocks noChangeArrowheads="1"/>
          </p:cNvSpPr>
          <p:nvPr/>
        </p:nvSpPr>
        <p:spPr bwMode="auto">
          <a:xfrm>
            <a:off x="5000625" y="1421126"/>
            <a:ext cx="3643313" cy="2085975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矩形 13"/>
          <p:cNvSpPr>
            <a:spLocks noChangeArrowheads="1"/>
          </p:cNvSpPr>
          <p:nvPr/>
        </p:nvSpPr>
        <p:spPr bwMode="auto">
          <a:xfrm>
            <a:off x="357188" y="1421126"/>
            <a:ext cx="3643312" cy="2085975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zh-CN" sz="24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12195" y="1606231"/>
            <a:ext cx="2816797" cy="461665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sz="24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PMT</a:t>
            </a:r>
            <a:r>
              <a:rPr lang="zh-CN" altLang="en-US" sz="24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内爆流体动力学</a:t>
            </a:r>
          </a:p>
        </p:txBody>
      </p:sp>
      <p:sp>
        <p:nvSpPr>
          <p:cNvPr id="9" name="矩形 8"/>
          <p:cNvSpPr/>
          <p:nvPr/>
        </p:nvSpPr>
        <p:spPr>
          <a:xfrm>
            <a:off x="612195" y="2249173"/>
            <a:ext cx="2339102" cy="461665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CN" altLang="en-US" sz="24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内爆冲击波传播</a:t>
            </a:r>
          </a:p>
        </p:txBody>
      </p:sp>
      <p:sp>
        <p:nvSpPr>
          <p:cNvPr id="10" name="矩形 9"/>
          <p:cNvSpPr/>
          <p:nvPr/>
        </p:nvSpPr>
        <p:spPr>
          <a:xfrm>
            <a:off x="612195" y="2892115"/>
            <a:ext cx="2954655" cy="461665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CN" altLang="en-US" sz="24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保护罩与流体的耦合</a:t>
            </a:r>
          </a:p>
        </p:txBody>
      </p:sp>
      <p:sp>
        <p:nvSpPr>
          <p:cNvPr id="11" name="矩形 10"/>
          <p:cNvSpPr/>
          <p:nvPr/>
        </p:nvSpPr>
        <p:spPr>
          <a:xfrm>
            <a:off x="5572132" y="1606231"/>
            <a:ext cx="2646878" cy="461665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CN" altLang="en-US" sz="24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保护罩冲击动力学</a:t>
            </a:r>
          </a:p>
        </p:txBody>
      </p:sp>
      <p:sp>
        <p:nvSpPr>
          <p:cNvPr id="12" name="矩形 11"/>
          <p:cNvSpPr/>
          <p:nvPr/>
        </p:nvSpPr>
        <p:spPr>
          <a:xfrm>
            <a:off x="5572132" y="2249173"/>
            <a:ext cx="2031325" cy="461665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CN" altLang="en-US" sz="24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保护罩稳定性</a:t>
            </a:r>
          </a:p>
        </p:txBody>
      </p:sp>
      <p:sp>
        <p:nvSpPr>
          <p:cNvPr id="13" name="矩形 12"/>
          <p:cNvSpPr/>
          <p:nvPr/>
        </p:nvSpPr>
        <p:spPr>
          <a:xfrm>
            <a:off x="5572132" y="2892115"/>
            <a:ext cx="2659702" cy="461665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CN" altLang="en-US" sz="24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有机玻璃材料断裂</a:t>
            </a:r>
          </a:p>
        </p:txBody>
      </p:sp>
      <p:sp>
        <p:nvSpPr>
          <p:cNvPr id="14" name="燕尾形箭头 13"/>
          <p:cNvSpPr/>
          <p:nvPr/>
        </p:nvSpPr>
        <p:spPr>
          <a:xfrm>
            <a:off x="4143375" y="2067889"/>
            <a:ext cx="714375" cy="928688"/>
          </a:xfrm>
          <a:prstGeom prst="notchedRightArrow">
            <a:avLst/>
          </a:prstGeom>
          <a:noFill/>
          <a:ln w="50800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16" name="Picture 2" descr="D:\temp\PMT-damp-100\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" y="5064600"/>
            <a:ext cx="2692515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D:\temp\PMT-damp-100\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502" y="5064600"/>
            <a:ext cx="2692235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文本框 18"/>
          <p:cNvSpPr txBox="1"/>
          <p:nvPr/>
        </p:nvSpPr>
        <p:spPr>
          <a:xfrm>
            <a:off x="1638300" y="4978736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2ms</a:t>
            </a:r>
            <a:endParaRPr lang="zh-CN" altLang="en-US" dirty="0"/>
          </a:p>
        </p:txBody>
      </p:sp>
      <p:sp>
        <p:nvSpPr>
          <p:cNvPr id="20" name="文本框 19"/>
          <p:cNvSpPr txBox="1"/>
          <p:nvPr/>
        </p:nvSpPr>
        <p:spPr>
          <a:xfrm>
            <a:off x="3737920" y="4978736"/>
            <a:ext cx="978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2.5ms</a:t>
            </a:r>
            <a:endParaRPr lang="zh-CN" altLang="en-US" dirty="0"/>
          </a:p>
        </p:txBody>
      </p:sp>
      <p:pic>
        <p:nvPicPr>
          <p:cNvPr id="21" name="Picture 2" descr="D:\temp\PMT-damp-100\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294" y="5064600"/>
            <a:ext cx="2692165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D:\temp\PMT-damp-100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017" y="5064600"/>
            <a:ext cx="2691885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文本框 22"/>
          <p:cNvSpPr txBox="1"/>
          <p:nvPr/>
        </p:nvSpPr>
        <p:spPr>
          <a:xfrm>
            <a:off x="6130473" y="4978736"/>
            <a:ext cx="978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4</a:t>
            </a:r>
            <a:r>
              <a:rPr lang="en-US" altLang="zh-CN" dirty="0" smtClean="0"/>
              <a:t>ms</a:t>
            </a:r>
            <a:endParaRPr lang="zh-CN" altLang="en-US" dirty="0"/>
          </a:p>
        </p:txBody>
      </p:sp>
      <p:sp>
        <p:nvSpPr>
          <p:cNvPr id="24" name="文本框 23"/>
          <p:cNvSpPr txBox="1"/>
          <p:nvPr/>
        </p:nvSpPr>
        <p:spPr>
          <a:xfrm>
            <a:off x="8523026" y="4978736"/>
            <a:ext cx="978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8ms</a:t>
            </a:r>
            <a:endParaRPr lang="zh-CN" altLang="en-US" dirty="0"/>
          </a:p>
        </p:txBody>
      </p:sp>
      <p:sp>
        <p:nvSpPr>
          <p:cNvPr id="25" name="右箭头 24"/>
          <p:cNvSpPr/>
          <p:nvPr/>
        </p:nvSpPr>
        <p:spPr>
          <a:xfrm>
            <a:off x="2178844" y="5570322"/>
            <a:ext cx="501278" cy="527723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endParaRPr lang="zh-CN" altLang="en-US" sz="1050" kern="1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6" name="右箭头 25"/>
          <p:cNvSpPr/>
          <p:nvPr/>
        </p:nvSpPr>
        <p:spPr>
          <a:xfrm>
            <a:off x="4451532" y="5573034"/>
            <a:ext cx="501278" cy="527723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endParaRPr lang="zh-CN" altLang="en-US" sz="1050" kern="1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7" name="右箭头 26"/>
          <p:cNvSpPr/>
          <p:nvPr/>
        </p:nvSpPr>
        <p:spPr>
          <a:xfrm>
            <a:off x="6694244" y="5570322"/>
            <a:ext cx="501278" cy="527723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endParaRPr lang="zh-CN" altLang="en-US" sz="1050" kern="1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539989" y="914400"/>
            <a:ext cx="1277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载荷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5512038" y="915055"/>
            <a:ext cx="2620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保护罩破碎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" name="직사각형 131"/>
          <p:cNvSpPr/>
          <p:nvPr/>
        </p:nvSpPr>
        <p:spPr>
          <a:xfrm>
            <a:off x="286874" y="3611689"/>
            <a:ext cx="8562314" cy="990411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defTabSz="957263" rtl="0" fontAlgn="base" latinLnBrk="1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77838" indent="-57150" algn="l" defTabSz="957263" rtl="0" fontAlgn="base" latinLnBrk="1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57263" indent="-117475" algn="l" defTabSz="957263" rtl="0" fontAlgn="base" latinLnBrk="1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35100" indent="-176213" algn="l" defTabSz="957263" rtl="0" fontAlgn="base" latinLnBrk="1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14525" indent="-234950" algn="l" defTabSz="957263" rtl="0" fontAlgn="base" latinLnBrk="1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1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1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1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1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b="0" dirty="0">
                <a:solidFill>
                  <a:schemeClr val="tx1"/>
                </a:solidFill>
              </a:rPr>
              <a:t>通过模拟计算及</a:t>
            </a:r>
            <a:r>
              <a:rPr lang="zh-CN" altLang="en-US" sz="2400" b="0" dirty="0" smtClean="0">
                <a:solidFill>
                  <a:schemeClr val="tx1"/>
                </a:solidFill>
              </a:rPr>
              <a:t>与数据</a:t>
            </a:r>
            <a:r>
              <a:rPr lang="zh-CN" altLang="en-US" sz="2400" b="0" dirty="0">
                <a:solidFill>
                  <a:schemeClr val="tx1"/>
                </a:solidFill>
              </a:rPr>
              <a:t>对比，理解物理过程，优化保护罩</a:t>
            </a:r>
            <a:r>
              <a:rPr lang="zh-CN" altLang="en-US" sz="2400" b="0" dirty="0" smtClean="0">
                <a:solidFill>
                  <a:schemeClr val="tx1"/>
                </a:solidFill>
              </a:rPr>
              <a:t>设计。</a:t>
            </a:r>
            <a:endParaRPr lang="en-US" altLang="zh-CN" sz="2400" b="0" dirty="0" smtClean="0">
              <a:solidFill>
                <a:schemeClr val="tx1"/>
              </a:solidFill>
            </a:endParaRPr>
          </a:p>
          <a:p>
            <a:r>
              <a:rPr lang="zh-CN" altLang="en-US" sz="2400" b="0" dirty="0">
                <a:solidFill>
                  <a:schemeClr val="tx1"/>
                </a:solidFill>
              </a:rPr>
              <a:t>合作</a:t>
            </a:r>
            <a:r>
              <a:rPr lang="zh-CN" altLang="en-US" sz="2400" b="0" dirty="0" smtClean="0">
                <a:solidFill>
                  <a:schemeClr val="tx1"/>
                </a:solidFill>
              </a:rPr>
              <a:t>单位：海军装备研究院，海军工程大学，浙江大学。</a:t>
            </a:r>
            <a:endParaRPr lang="zh-CN" altLang="en-US" sz="2400" b="0" dirty="0">
              <a:solidFill>
                <a:schemeClr val="tx1"/>
              </a:solidFill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498548" y="4659889"/>
            <a:ext cx="6082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solidFill>
                  <a:srgbClr val="0000CC"/>
                </a:solidFill>
                <a:latin typeface="+mn-ea"/>
                <a:ea typeface="+mn-ea"/>
              </a:rPr>
              <a:t>8mm</a:t>
            </a:r>
            <a:r>
              <a:rPr lang="zh-CN" altLang="en-US" sz="2000" dirty="0" smtClean="0">
                <a:solidFill>
                  <a:srgbClr val="0000CC"/>
                </a:solidFill>
                <a:latin typeface="+mn-ea"/>
                <a:ea typeface="+mn-ea"/>
              </a:rPr>
              <a:t>保护罩在</a:t>
            </a:r>
            <a:r>
              <a:rPr lang="en-US" altLang="zh-CN" sz="2000" dirty="0" smtClean="0">
                <a:solidFill>
                  <a:srgbClr val="0000CC"/>
                </a:solidFill>
                <a:latin typeface="+mn-ea"/>
                <a:ea typeface="+mn-ea"/>
              </a:rPr>
              <a:t>0.5MPa</a:t>
            </a:r>
            <a:r>
              <a:rPr lang="zh-CN" altLang="en-US" sz="2000" dirty="0" smtClean="0">
                <a:solidFill>
                  <a:srgbClr val="0000CC"/>
                </a:solidFill>
                <a:latin typeface="+mn-ea"/>
                <a:ea typeface="+mn-ea"/>
              </a:rPr>
              <a:t>阶跃载荷下的屈曲失稳过程</a:t>
            </a:r>
            <a:endParaRPr lang="zh-CN" altLang="en-US" sz="2000" dirty="0">
              <a:solidFill>
                <a:srgbClr val="0000CC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9827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模拟结果举例</a:t>
            </a: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JUNO PMT</a:t>
            </a:r>
            <a:r>
              <a:rPr lang="zh-CN" altLang="en-US" smtClean="0"/>
              <a:t>水下防爆系统的设计与优化</a:t>
            </a:r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5349-CC29-463D-B342-611394627961}" type="slidenum">
              <a:rPr lang="en-US" altLang="zh-CN" smtClean="0"/>
              <a:pPr/>
              <a:t>22</a:t>
            </a:fld>
            <a:endParaRPr lang="en-US" altLang="zh-CN" dirty="0"/>
          </a:p>
        </p:txBody>
      </p:sp>
      <p:pic>
        <p:nvPicPr>
          <p:cNvPr id="6" name="Picture 2" descr="D:\work\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70"/>
          <a:stretch>
            <a:fillRect/>
          </a:stretch>
        </p:blipFill>
        <p:spPr bwMode="auto">
          <a:xfrm>
            <a:off x="1145220" y="1451112"/>
            <a:ext cx="3408017" cy="2128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598" y="1377810"/>
            <a:ext cx="3085407" cy="2060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椭圆 7"/>
          <p:cNvSpPr/>
          <p:nvPr/>
        </p:nvSpPr>
        <p:spPr>
          <a:xfrm>
            <a:off x="2849228" y="2309636"/>
            <a:ext cx="705593" cy="1080572"/>
          </a:xfrm>
          <a:prstGeom prst="ellipse">
            <a:avLst/>
          </a:prstGeom>
          <a:noFill/>
          <a:ln w="508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6117297" y="2125959"/>
            <a:ext cx="848786" cy="1236110"/>
          </a:xfrm>
          <a:prstGeom prst="ellipse">
            <a:avLst/>
          </a:prstGeom>
          <a:noFill/>
          <a:ln w="508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0" name="左右箭头 9"/>
          <p:cNvSpPr/>
          <p:nvPr/>
        </p:nvSpPr>
        <p:spPr>
          <a:xfrm>
            <a:off x="3886408" y="2489333"/>
            <a:ext cx="1895020" cy="779943"/>
          </a:xfrm>
          <a:prstGeom prst="leftRightArrow">
            <a:avLst/>
          </a:prstGeom>
          <a:solidFill>
            <a:srgbClr val="FFC000"/>
          </a:solidFill>
          <a:ln w="508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583859" y="914400"/>
            <a:ext cx="3199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螺纹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孔附近产生裂纹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636222"/>
            <a:ext cx="3982651" cy="2676712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5366379" y="4142992"/>
            <a:ext cx="3199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保护罩厚度优化，赤道</a:t>
            </a:r>
            <a:r>
              <a:rPr lang="en-US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9mm-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顶部</a:t>
            </a:r>
            <a:r>
              <a:rPr lang="en-US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11mm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渐变厚度与</a:t>
            </a:r>
            <a:r>
              <a:rPr lang="en-US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11mm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均匀厚度最小失稳压力相当。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" name="右箭头 22"/>
          <p:cNvSpPr/>
          <p:nvPr/>
        </p:nvSpPr>
        <p:spPr>
          <a:xfrm>
            <a:off x="4668451" y="4648200"/>
            <a:ext cx="589349" cy="609600"/>
          </a:xfrm>
          <a:prstGeom prst="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endParaRPr lang="zh-CN" altLang="en-US" sz="1050" kern="1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567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小结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PMT</a:t>
            </a:r>
            <a:r>
              <a:rPr lang="zh-CN" altLang="en-US" dirty="0" smtClean="0"/>
              <a:t>水下防爆风险大、难度高，是</a:t>
            </a:r>
            <a:r>
              <a:rPr lang="en-US" altLang="zh-CN" dirty="0" smtClean="0"/>
              <a:t>JUNO</a:t>
            </a:r>
            <a:r>
              <a:rPr lang="zh-CN" altLang="en-US" dirty="0" smtClean="0"/>
              <a:t>的主要技术挑战之一。</a:t>
            </a:r>
            <a:endParaRPr lang="en-US" altLang="zh-CN" dirty="0" smtClean="0"/>
          </a:p>
          <a:p>
            <a:r>
              <a:rPr lang="zh-CN" altLang="en-US" dirty="0" smtClean="0"/>
              <a:t>经过前期三年多的调研、计算、试制和实验，基本确定了防爆方案和保护罩参数。</a:t>
            </a:r>
            <a:endParaRPr lang="en-US" altLang="zh-CN" dirty="0" smtClean="0"/>
          </a:p>
          <a:p>
            <a:r>
              <a:rPr lang="zh-CN" altLang="en-US" dirty="0" smtClean="0"/>
              <a:t>计划</a:t>
            </a:r>
            <a:r>
              <a:rPr lang="en-US" altLang="zh-CN" dirty="0" smtClean="0"/>
              <a:t>2018</a:t>
            </a:r>
            <a:r>
              <a:rPr lang="zh-CN" altLang="en-US" dirty="0" smtClean="0"/>
              <a:t>年完成最终的方案论证并开始批量生产。</a:t>
            </a: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JUNO PMT</a:t>
            </a:r>
            <a:r>
              <a:rPr lang="zh-CN" altLang="en-US" smtClean="0"/>
              <a:t>水下防爆系统的设计与优化</a:t>
            </a:r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5349-CC29-463D-B342-611394627961}" type="slidenum">
              <a:rPr lang="en-US" altLang="zh-CN" smtClean="0"/>
              <a:pPr/>
              <a:t>23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08522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2659" y="1243767"/>
            <a:ext cx="4031504" cy="226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872" y="1231684"/>
            <a:ext cx="4067533" cy="226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 dirty="0" smtClean="0"/>
              <a:t>感谢</a:t>
            </a:r>
            <a:r>
              <a:rPr lang="en-US" altLang="zh-CN" sz="2800" dirty="0" smtClean="0"/>
              <a:t>JUNO </a:t>
            </a:r>
            <a:r>
              <a:rPr lang="en-US" altLang="zh-CN" sz="2800" dirty="0" smtClean="0"/>
              <a:t>PMT Instrumentation</a:t>
            </a:r>
            <a:r>
              <a:rPr lang="zh-CN" altLang="en-US" sz="2800" dirty="0" smtClean="0"/>
              <a:t>组</a:t>
            </a:r>
            <a:r>
              <a:rPr lang="zh-CN" altLang="en-US" sz="2800" dirty="0" smtClean="0"/>
              <a:t>的辛勤工作！</a:t>
            </a:r>
            <a:endParaRPr lang="zh-CN" altLang="en-US" sz="2800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JUNO PMT</a:t>
            </a:r>
            <a:r>
              <a:rPr lang="zh-CN" altLang="en-US" smtClean="0"/>
              <a:t>水下防爆系统的设计与优化</a:t>
            </a:r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5349-CC29-463D-B342-611394627961}" type="slidenum">
              <a:rPr lang="en-US" altLang="zh-CN" smtClean="0"/>
              <a:pPr/>
              <a:t>24</a:t>
            </a:fld>
            <a:endParaRPr lang="en-US" altLang="zh-CN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223" y="3903556"/>
            <a:ext cx="4024377" cy="2268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51" y="3908488"/>
            <a:ext cx="4024377" cy="2263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文本框 9"/>
          <p:cNvSpPr txBox="1"/>
          <p:nvPr/>
        </p:nvSpPr>
        <p:spPr>
          <a:xfrm rot="20070339">
            <a:off x="-21283" y="1165776"/>
            <a:ext cx="2133600" cy="64633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rgbClr val="C00000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春</a:t>
            </a:r>
            <a:endParaRPr lang="zh-CN" altLang="en-US" sz="3600" b="1" dirty="0">
              <a:solidFill>
                <a:srgbClr val="C00000"/>
              </a:solidFill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 rot="20070339">
            <a:off x="4242808" y="1140894"/>
            <a:ext cx="2133600" cy="64633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rgbClr val="C00000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夏</a:t>
            </a:r>
            <a:endParaRPr lang="zh-CN" altLang="en-US" sz="3600" b="1" dirty="0">
              <a:solidFill>
                <a:srgbClr val="C00000"/>
              </a:solidFill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 rot="20070339">
            <a:off x="-21283" y="3785606"/>
            <a:ext cx="2133600" cy="64633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rgbClr val="C00000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秋</a:t>
            </a:r>
            <a:endParaRPr lang="zh-CN" altLang="en-US" sz="3600" b="1" dirty="0">
              <a:solidFill>
                <a:srgbClr val="C00000"/>
              </a:solidFill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 rot="20070339">
            <a:off x="4242809" y="3785607"/>
            <a:ext cx="2133600" cy="64633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rgbClr val="C00000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冬</a:t>
            </a:r>
            <a:endParaRPr lang="zh-CN" altLang="en-US" sz="3600" b="1" dirty="0">
              <a:solidFill>
                <a:srgbClr val="C00000"/>
              </a:solidFill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2305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江门中微子实验</a:t>
            </a:r>
            <a:r>
              <a:rPr lang="en-US" altLang="zh-CN" dirty="0" smtClean="0"/>
              <a:t>(JUNO)</a:t>
            </a:r>
            <a:r>
              <a:rPr lang="zh-CN" altLang="en-US" dirty="0" smtClean="0"/>
              <a:t>探测器</a:t>
            </a: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JUNO PMT</a:t>
            </a:r>
            <a:r>
              <a:rPr lang="zh-CN" altLang="en-US" smtClean="0"/>
              <a:t>水下防爆系统的设计与优化</a:t>
            </a:r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5349-CC29-463D-B342-611394627961}" type="slidenum">
              <a:rPr lang="en-US" altLang="zh-CN" smtClean="0"/>
              <a:pPr/>
              <a:t>3</a:t>
            </a:fld>
            <a:endParaRPr lang="en-US" altLang="zh-CN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2949" y="994626"/>
            <a:ext cx="4821956" cy="5253774"/>
          </a:xfrm>
          <a:prstGeom prst="rect">
            <a:avLst/>
          </a:prstGeom>
        </p:spPr>
      </p:pic>
      <p:cxnSp>
        <p:nvCxnSpPr>
          <p:cNvPr id="7" name="直接箭头连接符 6"/>
          <p:cNvCxnSpPr/>
          <p:nvPr/>
        </p:nvCxnSpPr>
        <p:spPr>
          <a:xfrm>
            <a:off x="6874905" y="2232942"/>
            <a:ext cx="0" cy="3814155"/>
          </a:xfrm>
          <a:prstGeom prst="straightConnector1">
            <a:avLst/>
          </a:prstGeom>
          <a:ln w="127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 rot="16200000">
            <a:off x="5933964" y="4118627"/>
            <a:ext cx="1577676" cy="33855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>
            <a:spAutoFit/>
          </a:bodyPr>
          <a:lstStyle/>
          <a:p>
            <a:r>
              <a:rPr lang="zh-CN" altLang="zh-CN" sz="1600" dirty="0">
                <a:solidFill>
                  <a:srgbClr val="FF0000"/>
                </a:solidFill>
                <a:latin typeface="Arial Unicode MS" pitchFamily="34" charset="-122"/>
                <a:ea typeface="宋体" pitchFamily="2" charset="-122"/>
                <a:cs typeface="宋体" pitchFamily="2" charset="-122"/>
              </a:rPr>
              <a:t> </a:t>
            </a:r>
            <a:r>
              <a:rPr lang="zh-CN" altLang="en-US" sz="1600" dirty="0" smtClean="0">
                <a:solidFill>
                  <a:srgbClr val="FF0000"/>
                </a:solidFill>
                <a:latin typeface="Arial Unicode MS" pitchFamily="34" charset="-122"/>
                <a:ea typeface="宋体" pitchFamily="2" charset="-122"/>
                <a:cs typeface="宋体" pitchFamily="2" charset="-122"/>
              </a:rPr>
              <a:t>水池高度</a:t>
            </a:r>
            <a:r>
              <a:rPr lang="en-US" altLang="zh-CN" sz="1600" dirty="0" smtClean="0">
                <a:solidFill>
                  <a:srgbClr val="FF0000"/>
                </a:solidFill>
                <a:latin typeface="Arial Unicode MS" pitchFamily="34" charset="-122"/>
                <a:ea typeface="宋体" pitchFamily="2" charset="-122"/>
                <a:cs typeface="宋体" pitchFamily="2" charset="-122"/>
              </a:rPr>
              <a:t>: 44m</a:t>
            </a:r>
          </a:p>
        </p:txBody>
      </p:sp>
      <p:cxnSp>
        <p:nvCxnSpPr>
          <p:cNvPr id="9" name="直接箭头连接符 8"/>
          <p:cNvCxnSpPr/>
          <p:nvPr/>
        </p:nvCxnSpPr>
        <p:spPr>
          <a:xfrm flipV="1">
            <a:off x="2667235" y="5904172"/>
            <a:ext cx="3791103" cy="8668"/>
          </a:xfrm>
          <a:prstGeom prst="straightConnector1">
            <a:avLst/>
          </a:prstGeom>
          <a:ln w="127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3906421" y="5538054"/>
            <a:ext cx="1503938" cy="33855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>
            <a:spAutoFit/>
          </a:bodyPr>
          <a:lstStyle/>
          <a:p>
            <a:r>
              <a:rPr lang="zh-CN" altLang="zh-CN" sz="1600" dirty="0">
                <a:solidFill>
                  <a:srgbClr val="FF0000"/>
                </a:solidFill>
                <a:latin typeface="Arial Unicode MS" pitchFamily="34" charset="-122"/>
                <a:ea typeface="宋体" pitchFamily="2" charset="-122"/>
                <a:cs typeface="宋体" pitchFamily="2" charset="-122"/>
              </a:rPr>
              <a:t> </a:t>
            </a:r>
            <a:r>
              <a:rPr lang="zh-CN" altLang="en-US" sz="1600" dirty="0" smtClean="0">
                <a:solidFill>
                  <a:srgbClr val="FF0000"/>
                </a:solidFill>
                <a:latin typeface="Arial Unicode MS" pitchFamily="34" charset="-122"/>
                <a:cs typeface="宋体" pitchFamily="2" charset="-122"/>
              </a:rPr>
              <a:t>水池</a:t>
            </a:r>
            <a:r>
              <a:rPr lang="en-US" altLang="zh-CN" sz="1600" dirty="0" smtClean="0">
                <a:solidFill>
                  <a:srgbClr val="FF0000"/>
                </a:solidFill>
                <a:latin typeface="Arial Unicode MS" pitchFamily="34" charset="-122"/>
                <a:ea typeface="宋体" pitchFamily="2" charset="-122"/>
                <a:cs typeface="宋体" pitchFamily="2" charset="-122"/>
              </a:rPr>
              <a:t>: </a:t>
            </a:r>
            <a:r>
              <a:rPr lang="el-GR" altLang="zh-CN" sz="1600" dirty="0" smtClean="0">
                <a:solidFill>
                  <a:srgbClr val="FF0000"/>
                </a:solidFill>
                <a:latin typeface="Arial Unicode MS" pitchFamily="34" charset="-122"/>
                <a:ea typeface="宋体" pitchFamily="2" charset="-122"/>
                <a:cs typeface="宋体" pitchFamily="2" charset="-122"/>
              </a:rPr>
              <a:t>Φ</a:t>
            </a:r>
            <a:r>
              <a:rPr lang="en-US" altLang="zh-CN" sz="1600" dirty="0" smtClean="0">
                <a:solidFill>
                  <a:srgbClr val="FF0000"/>
                </a:solidFill>
                <a:latin typeface="Arial Unicode MS" pitchFamily="34" charset="-122"/>
                <a:cs typeface="宋体" pitchFamily="2" charset="-122"/>
              </a:rPr>
              <a:t>43.5m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 flipV="1">
            <a:off x="3255314" y="3302745"/>
            <a:ext cx="2614941" cy="1745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>
            <a:off x="2879374" y="4450033"/>
            <a:ext cx="3366823" cy="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6458338" y="2232942"/>
            <a:ext cx="459015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475559" y="6047097"/>
            <a:ext cx="464444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2667235" y="5625736"/>
            <a:ext cx="0" cy="41203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6458338" y="5635067"/>
            <a:ext cx="0" cy="41203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3510131" y="4079366"/>
            <a:ext cx="2119491" cy="33855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>
            <a:spAutoFit/>
          </a:bodyPr>
          <a:lstStyle/>
          <a:p>
            <a:pPr algn="ctr"/>
            <a:r>
              <a:rPr lang="zh-CN" altLang="zh-CN" sz="1600" dirty="0">
                <a:solidFill>
                  <a:srgbClr val="FF0000"/>
                </a:solidFill>
                <a:latin typeface="Arial Unicode MS" pitchFamily="34" charset="-122"/>
                <a:ea typeface="宋体" pitchFamily="2" charset="-122"/>
                <a:cs typeface="宋体" pitchFamily="2" charset="-122"/>
              </a:rPr>
              <a:t> </a:t>
            </a:r>
            <a:r>
              <a:rPr lang="zh-CN" altLang="en-US" sz="1600" dirty="0" smtClean="0">
                <a:solidFill>
                  <a:srgbClr val="FF0000"/>
                </a:solidFill>
                <a:latin typeface="Arial Unicode MS" pitchFamily="34" charset="-122"/>
                <a:cs typeface="宋体" pitchFamily="2" charset="-122"/>
              </a:rPr>
              <a:t>不锈钢网架</a:t>
            </a:r>
            <a:r>
              <a:rPr lang="en-US" altLang="zh-CN" sz="1600" dirty="0" smtClean="0">
                <a:solidFill>
                  <a:srgbClr val="FF0000"/>
                </a:solidFill>
                <a:latin typeface="Arial Unicode MS" pitchFamily="34" charset="-122"/>
                <a:ea typeface="宋体" pitchFamily="2" charset="-122"/>
                <a:cs typeface="宋体" pitchFamily="2" charset="-122"/>
              </a:rPr>
              <a:t>: </a:t>
            </a:r>
            <a:r>
              <a:rPr lang="el-GR" altLang="zh-CN" sz="1600" dirty="0" smtClean="0">
                <a:solidFill>
                  <a:srgbClr val="FF0000"/>
                </a:solidFill>
                <a:latin typeface="Arial Unicode MS" pitchFamily="34" charset="-122"/>
                <a:ea typeface="宋体" pitchFamily="2" charset="-122"/>
                <a:cs typeface="宋体" pitchFamily="2" charset="-122"/>
              </a:rPr>
              <a:t>Φ</a:t>
            </a:r>
            <a:r>
              <a:rPr lang="en-US" altLang="zh-CN" sz="1600" dirty="0" smtClean="0">
                <a:solidFill>
                  <a:srgbClr val="FF0000"/>
                </a:solidFill>
                <a:latin typeface="Arial Unicode MS" pitchFamily="34" charset="-122"/>
                <a:ea typeface="宋体" pitchFamily="2" charset="-122"/>
                <a:cs typeface="宋体" pitchFamily="2" charset="-122"/>
              </a:rPr>
              <a:t>4</a:t>
            </a:r>
            <a:r>
              <a:rPr lang="en-US" altLang="zh-CN" sz="1600" dirty="0" smtClean="0">
                <a:solidFill>
                  <a:srgbClr val="FF0000"/>
                </a:solidFill>
                <a:latin typeface="Arial Unicode MS" pitchFamily="34" charset="-122"/>
                <a:cs typeface="宋体" pitchFamily="2" charset="-122"/>
              </a:rPr>
              <a:t>0.1m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380545" y="2931523"/>
            <a:ext cx="2186817" cy="33855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>
            <a:spAutoFit/>
          </a:bodyPr>
          <a:lstStyle/>
          <a:p>
            <a:r>
              <a:rPr lang="zh-CN" altLang="zh-CN" sz="1600" dirty="0">
                <a:solidFill>
                  <a:srgbClr val="FF0000"/>
                </a:solidFill>
                <a:latin typeface="Arial Unicode MS" pitchFamily="34" charset="-122"/>
                <a:ea typeface="宋体" pitchFamily="2" charset="-122"/>
                <a:cs typeface="宋体" pitchFamily="2" charset="-122"/>
              </a:rPr>
              <a:t> </a:t>
            </a:r>
            <a:r>
              <a:rPr lang="zh-CN" altLang="en-US" sz="1600" dirty="0" smtClean="0">
                <a:solidFill>
                  <a:srgbClr val="FF0000"/>
                </a:solidFill>
                <a:latin typeface="Arial Unicode MS" pitchFamily="34" charset="-122"/>
                <a:cs typeface="宋体" pitchFamily="2" charset="-122"/>
              </a:rPr>
              <a:t>有机玻璃</a:t>
            </a:r>
            <a:r>
              <a:rPr lang="zh-CN" altLang="en-US" sz="1600" dirty="0">
                <a:solidFill>
                  <a:srgbClr val="FF0000"/>
                </a:solidFill>
                <a:latin typeface="Arial Unicode MS" pitchFamily="34" charset="-122"/>
                <a:cs typeface="宋体" pitchFamily="2" charset="-122"/>
              </a:rPr>
              <a:t>球</a:t>
            </a:r>
            <a:r>
              <a:rPr lang="en-US" altLang="zh-CN" sz="1600" dirty="0" smtClean="0">
                <a:solidFill>
                  <a:srgbClr val="FF0000"/>
                </a:solidFill>
                <a:latin typeface="Arial Unicode MS" pitchFamily="34" charset="-122"/>
                <a:ea typeface="宋体" pitchFamily="2" charset="-122"/>
                <a:cs typeface="宋体" pitchFamily="2" charset="-122"/>
              </a:rPr>
              <a:t>: </a:t>
            </a:r>
            <a:r>
              <a:rPr lang="el-GR" altLang="zh-CN" sz="1600" dirty="0" smtClean="0">
                <a:solidFill>
                  <a:srgbClr val="FF0000"/>
                </a:solidFill>
                <a:latin typeface="Arial Unicode MS" pitchFamily="34" charset="-122"/>
                <a:ea typeface="宋体" pitchFamily="2" charset="-122"/>
                <a:cs typeface="宋体" pitchFamily="2" charset="-122"/>
              </a:rPr>
              <a:t>Φ</a:t>
            </a:r>
            <a:r>
              <a:rPr lang="en-US" altLang="zh-CN" sz="1600" dirty="0" smtClean="0">
                <a:solidFill>
                  <a:srgbClr val="FF0000"/>
                </a:solidFill>
                <a:latin typeface="Arial Unicode MS" pitchFamily="34" charset="-122"/>
                <a:cs typeface="宋体" pitchFamily="2" charset="-122"/>
              </a:rPr>
              <a:t>35.4m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839286" y="2916378"/>
            <a:ext cx="2115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002060"/>
                </a:solidFill>
              </a:rPr>
              <a:t>顶部探测器</a:t>
            </a:r>
            <a:endParaRPr lang="zh-CN" altLang="en-US" sz="2000" b="1" dirty="0">
              <a:solidFill>
                <a:srgbClr val="002060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875721" y="3745036"/>
            <a:ext cx="219149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002060"/>
                </a:solidFill>
              </a:rPr>
              <a:t>光电倍增管</a:t>
            </a:r>
            <a:r>
              <a:rPr lang="en-US" altLang="zh-CN" sz="2000" b="1" dirty="0" smtClean="0">
                <a:solidFill>
                  <a:srgbClr val="002060"/>
                </a:solidFill>
              </a:rPr>
              <a:t>(PMT)</a:t>
            </a:r>
            <a:endParaRPr lang="en-US" altLang="zh-CN" sz="2000" b="1" dirty="0">
              <a:solidFill>
                <a:srgbClr val="002060"/>
              </a:solidFill>
            </a:endParaRPr>
          </a:p>
          <a:p>
            <a:r>
              <a:rPr lang="en-US" altLang="zh-CN" dirty="0" smtClean="0">
                <a:solidFill>
                  <a:srgbClr val="FF0000"/>
                </a:solidFill>
              </a:rPr>
              <a:t>18,000 20” PMTs </a:t>
            </a:r>
            <a:br>
              <a:rPr lang="en-US" altLang="zh-CN" dirty="0" smtClean="0">
                <a:solidFill>
                  <a:srgbClr val="FF0000"/>
                </a:solidFill>
              </a:rPr>
            </a:br>
            <a:r>
              <a:rPr lang="en-US" altLang="zh-CN" dirty="0" smtClean="0">
                <a:solidFill>
                  <a:srgbClr val="FF0000"/>
                </a:solidFill>
              </a:rPr>
              <a:t>+ 25,000 3” PMTs: </a:t>
            </a:r>
            <a:r>
              <a:rPr lang="zh-CN" altLang="en-US" dirty="0" smtClean="0"/>
              <a:t>光学覆盖率</a:t>
            </a:r>
            <a:r>
              <a:rPr lang="en-US" altLang="zh-CN" dirty="0" smtClean="0"/>
              <a:t> &gt;75%</a:t>
            </a:r>
            <a:endParaRPr lang="zh-CN" altLang="en-US" dirty="0"/>
          </a:p>
        </p:txBody>
      </p:sp>
      <p:sp>
        <p:nvSpPr>
          <p:cNvPr id="21" name="文本框 20"/>
          <p:cNvSpPr txBox="1"/>
          <p:nvPr/>
        </p:nvSpPr>
        <p:spPr>
          <a:xfrm>
            <a:off x="6875721" y="5258856"/>
            <a:ext cx="25181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002060"/>
                </a:solidFill>
              </a:rPr>
              <a:t>水切伦科夫探测器</a:t>
            </a:r>
            <a:endParaRPr lang="en-US" altLang="zh-CN" sz="2000" b="1" dirty="0" smtClean="0">
              <a:solidFill>
                <a:srgbClr val="002060"/>
              </a:solidFill>
            </a:endParaRPr>
          </a:p>
          <a:p>
            <a:r>
              <a:rPr lang="en-US" altLang="zh-CN" dirty="0" smtClean="0"/>
              <a:t>3.5</a:t>
            </a:r>
            <a:r>
              <a:rPr lang="zh-CN" altLang="en-US" dirty="0" smtClean="0"/>
              <a:t>万吨纯水</a:t>
            </a:r>
            <a:endParaRPr lang="en-US" altLang="zh-CN" dirty="0" smtClean="0"/>
          </a:p>
          <a:p>
            <a:r>
              <a:rPr lang="en-US" altLang="zh-CN" dirty="0" smtClean="0"/>
              <a:t>2,000 20” PMTs</a:t>
            </a:r>
            <a:endParaRPr lang="zh-CN" altLang="en-US" dirty="0"/>
          </a:p>
        </p:txBody>
      </p:sp>
      <p:cxnSp>
        <p:nvCxnSpPr>
          <p:cNvPr id="22" name="肘形连接符 21"/>
          <p:cNvCxnSpPr/>
          <p:nvPr/>
        </p:nvCxnSpPr>
        <p:spPr>
          <a:xfrm>
            <a:off x="5518625" y="1899062"/>
            <a:ext cx="1440000" cy="121737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肘形连接符 22"/>
          <p:cNvCxnSpPr/>
          <p:nvPr/>
        </p:nvCxnSpPr>
        <p:spPr>
          <a:xfrm rot="10800000">
            <a:off x="2369855" y="4762821"/>
            <a:ext cx="1666220" cy="41849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肘形连接符 23"/>
          <p:cNvCxnSpPr/>
          <p:nvPr/>
        </p:nvCxnSpPr>
        <p:spPr>
          <a:xfrm>
            <a:off x="5646796" y="3937263"/>
            <a:ext cx="1311829" cy="384978"/>
          </a:xfrm>
          <a:prstGeom prst="bentConnector3">
            <a:avLst>
              <a:gd name="adj1" fmla="val 73452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肘形连接符 24"/>
          <p:cNvCxnSpPr/>
          <p:nvPr/>
        </p:nvCxnSpPr>
        <p:spPr>
          <a:xfrm>
            <a:off x="6324600" y="5177342"/>
            <a:ext cx="634025" cy="28577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椭圆 25"/>
          <p:cNvSpPr/>
          <p:nvPr/>
        </p:nvSpPr>
        <p:spPr>
          <a:xfrm>
            <a:off x="5524757" y="1594019"/>
            <a:ext cx="72000" cy="720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4024287" y="5145321"/>
            <a:ext cx="72000" cy="720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5586371" y="3901879"/>
            <a:ext cx="72000" cy="720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6288600" y="5146308"/>
            <a:ext cx="72000" cy="720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-19450" y="2918742"/>
            <a:ext cx="2518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002060"/>
                </a:solidFill>
              </a:rPr>
              <a:t>中心探测器</a:t>
            </a:r>
            <a:endParaRPr lang="en-US" altLang="zh-CN" sz="2000" b="1" dirty="0" smtClean="0">
              <a:solidFill>
                <a:srgbClr val="002060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7774" y="4553074"/>
            <a:ext cx="2345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2060"/>
                </a:solidFill>
              </a:rPr>
              <a:t>2</a:t>
            </a:r>
            <a:r>
              <a:rPr lang="zh-CN" altLang="en-US" sz="2000" b="1" dirty="0">
                <a:solidFill>
                  <a:srgbClr val="002060"/>
                </a:solidFill>
              </a:rPr>
              <a:t>万吨液体闪烁体</a:t>
            </a:r>
            <a:endParaRPr lang="en-US" altLang="zh-CN" sz="2000" b="1" dirty="0">
              <a:solidFill>
                <a:srgbClr val="002060"/>
              </a:solidFill>
            </a:endParaRPr>
          </a:p>
        </p:txBody>
      </p:sp>
      <p:cxnSp>
        <p:nvCxnSpPr>
          <p:cNvPr id="32" name="肘形连接符 31"/>
          <p:cNvCxnSpPr/>
          <p:nvPr/>
        </p:nvCxnSpPr>
        <p:spPr>
          <a:xfrm rot="10800000">
            <a:off x="1547664" y="3116433"/>
            <a:ext cx="1812342" cy="46643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椭圆 32"/>
          <p:cNvSpPr/>
          <p:nvPr/>
        </p:nvSpPr>
        <p:spPr>
          <a:xfrm>
            <a:off x="3305787" y="3540607"/>
            <a:ext cx="72000" cy="720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4" name="直接箭头连接符 33"/>
          <p:cNvCxnSpPr/>
          <p:nvPr/>
        </p:nvCxnSpPr>
        <p:spPr>
          <a:xfrm flipV="1">
            <a:off x="5547875" y="1623342"/>
            <a:ext cx="141075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椭圆 34"/>
          <p:cNvSpPr/>
          <p:nvPr/>
        </p:nvSpPr>
        <p:spPr>
          <a:xfrm>
            <a:off x="5435682" y="1851096"/>
            <a:ext cx="72000" cy="720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本框 35"/>
          <p:cNvSpPr txBox="1"/>
          <p:nvPr/>
        </p:nvSpPr>
        <p:spPr>
          <a:xfrm>
            <a:off x="6875721" y="1451832"/>
            <a:ext cx="2115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002060"/>
                </a:solidFill>
              </a:rPr>
              <a:t>液闪罐装系统</a:t>
            </a:r>
            <a:endParaRPr lang="zh-CN" altLang="en-US" sz="2000" b="1" dirty="0">
              <a:solidFill>
                <a:srgbClr val="002060"/>
              </a:solidFill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-41190" y="1147032"/>
            <a:ext cx="1605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002060"/>
                </a:solidFill>
              </a:rPr>
              <a:t>刻度系统</a:t>
            </a:r>
            <a:endParaRPr lang="zh-CN" altLang="en-US" sz="2000" b="1" dirty="0">
              <a:solidFill>
                <a:srgbClr val="002060"/>
              </a:solidFill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-43010" y="1623342"/>
            <a:ext cx="1607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002060"/>
                </a:solidFill>
              </a:rPr>
              <a:t>纯水系统</a:t>
            </a:r>
            <a:endParaRPr lang="zh-CN" altLang="en-US" sz="2000" b="1" dirty="0">
              <a:solidFill>
                <a:srgbClr val="002060"/>
              </a:solidFill>
            </a:endParaRPr>
          </a:p>
        </p:txBody>
      </p:sp>
      <p:cxnSp>
        <p:nvCxnSpPr>
          <p:cNvPr id="39" name="直接箭头连接符 38"/>
          <p:cNvCxnSpPr/>
          <p:nvPr/>
        </p:nvCxnSpPr>
        <p:spPr>
          <a:xfrm flipH="1">
            <a:off x="1691680" y="1843943"/>
            <a:ext cx="118769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" name="椭圆 39"/>
          <p:cNvSpPr/>
          <p:nvPr/>
        </p:nvSpPr>
        <p:spPr>
          <a:xfrm>
            <a:off x="2842483" y="1807943"/>
            <a:ext cx="72000" cy="720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1" name="肘形连接符 40"/>
          <p:cNvCxnSpPr>
            <a:endCxn id="37" idx="3"/>
          </p:cNvCxnSpPr>
          <p:nvPr/>
        </p:nvCxnSpPr>
        <p:spPr>
          <a:xfrm rot="10800000">
            <a:off x="1564336" y="1347088"/>
            <a:ext cx="2935563" cy="28740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2" name="椭圆 41"/>
          <p:cNvSpPr/>
          <p:nvPr/>
        </p:nvSpPr>
        <p:spPr>
          <a:xfrm>
            <a:off x="4453986" y="1589008"/>
            <a:ext cx="72000" cy="720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32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r="4312"/>
          <a:stretch/>
        </p:blipFill>
        <p:spPr>
          <a:xfrm>
            <a:off x="5301458" y="952175"/>
            <a:ext cx="3124198" cy="245881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水</a:t>
            </a:r>
            <a:r>
              <a:rPr lang="zh-CN" altLang="en-US" dirty="0" smtClean="0"/>
              <a:t>下冲击波的产生与传播</a:t>
            </a: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JUNO PMT</a:t>
            </a:r>
            <a:r>
              <a:rPr lang="zh-CN" altLang="en-US" smtClean="0"/>
              <a:t>水下防爆系统的设计与优化</a:t>
            </a:r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5349-CC29-463D-B342-611394627961}" type="slidenum">
              <a:rPr lang="en-US" altLang="zh-CN" smtClean="0"/>
              <a:pPr/>
              <a:t>4</a:t>
            </a:fld>
            <a:endParaRPr lang="en-US" altLang="zh-CN" dirty="0"/>
          </a:p>
        </p:txBody>
      </p:sp>
      <p:sp>
        <p:nvSpPr>
          <p:cNvPr id="6" name="内容占位符 2"/>
          <p:cNvSpPr>
            <a:spLocks noGrp="1"/>
          </p:cNvSpPr>
          <p:nvPr>
            <p:ph idx="1"/>
          </p:nvPr>
        </p:nvSpPr>
        <p:spPr>
          <a:xfrm>
            <a:off x="152400" y="1019288"/>
            <a:ext cx="5486400" cy="2223260"/>
          </a:xfrm>
        </p:spPr>
        <p:txBody>
          <a:bodyPr/>
          <a:lstStyle/>
          <a:p>
            <a:r>
              <a:rPr lang="en-US" altLang="zh-CN" sz="2000" dirty="0" smtClean="0"/>
              <a:t>PMT</a:t>
            </a:r>
            <a:r>
              <a:rPr lang="zh-CN" altLang="en-US" sz="2000" dirty="0" smtClean="0"/>
              <a:t>玻壳厚度</a:t>
            </a:r>
            <a:r>
              <a:rPr lang="en-US" altLang="zh-CN" sz="2000" dirty="0" smtClean="0"/>
              <a:t>4-6mm</a:t>
            </a:r>
            <a:r>
              <a:rPr lang="zh-CN" altLang="en-US" sz="2000" dirty="0" smtClean="0"/>
              <a:t>，最大直径</a:t>
            </a:r>
            <a:r>
              <a:rPr lang="en-US" altLang="zh-CN" sz="2000" dirty="0" smtClean="0"/>
              <a:t>508mm</a:t>
            </a:r>
            <a:r>
              <a:rPr lang="zh-CN" altLang="en-US" sz="2000" dirty="0" smtClean="0"/>
              <a:t>，内部抽真空（</a:t>
            </a:r>
            <a:r>
              <a:rPr lang="en-US" altLang="zh-CN" sz="2000" dirty="0" smtClean="0"/>
              <a:t>10</a:t>
            </a:r>
            <a:r>
              <a:rPr lang="en-US" altLang="zh-CN" sz="2000" baseline="30000" dirty="0" smtClean="0"/>
              <a:t>-5</a:t>
            </a:r>
            <a:r>
              <a:rPr lang="en-US" altLang="zh-CN" sz="2000" dirty="0" smtClean="0"/>
              <a:t>Pa</a:t>
            </a:r>
            <a:r>
              <a:rPr lang="zh-CN" altLang="en-US" sz="2000" dirty="0" smtClean="0"/>
              <a:t>）</a:t>
            </a:r>
            <a:endParaRPr lang="en-US" altLang="zh-CN" sz="2000" dirty="0" smtClean="0"/>
          </a:p>
          <a:p>
            <a:r>
              <a:rPr lang="zh-CN" altLang="en-US" sz="2000" dirty="0" smtClean="0"/>
              <a:t>玻壳在水压下破碎，形成局部真空</a:t>
            </a:r>
            <a:endParaRPr lang="en-US" altLang="zh-CN" sz="2000" dirty="0" smtClean="0"/>
          </a:p>
          <a:p>
            <a:r>
              <a:rPr lang="zh-CN" altLang="en-US" sz="2000" dirty="0" smtClean="0">
                <a:solidFill>
                  <a:srgbClr val="FF0000"/>
                </a:solidFill>
              </a:rPr>
              <a:t>玻壳周围的水涌入，互相撞击，产生冲击波</a:t>
            </a:r>
            <a:endParaRPr lang="en-US" altLang="zh-CN" sz="2000" dirty="0" smtClean="0">
              <a:solidFill>
                <a:srgbClr val="FF0000"/>
              </a:solidFill>
            </a:endParaRPr>
          </a:p>
          <a:p>
            <a:r>
              <a:rPr lang="zh-CN" altLang="en-US" sz="2000" dirty="0" smtClean="0"/>
              <a:t>冲击波向外传播，速度为</a:t>
            </a:r>
            <a:r>
              <a:rPr lang="en-US" altLang="zh-CN" sz="2000" dirty="0" smtClean="0"/>
              <a:t>1481m/s</a:t>
            </a:r>
            <a:r>
              <a:rPr lang="zh-CN" altLang="en-US" sz="2000" dirty="0" smtClean="0"/>
              <a:t>（声波）</a:t>
            </a:r>
            <a:endParaRPr lang="en-US" altLang="zh-CN" sz="2000" dirty="0" smtClean="0"/>
          </a:p>
          <a:p>
            <a:r>
              <a:rPr lang="zh-CN" altLang="en-US" sz="2000" dirty="0"/>
              <a:t>冲击波</a:t>
            </a:r>
            <a:r>
              <a:rPr lang="zh-CN" altLang="en-US" sz="2000" dirty="0" smtClean="0"/>
              <a:t>强度随传播距离下降</a:t>
            </a:r>
            <a:endParaRPr lang="en-US" altLang="zh-CN" sz="20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t="3467" b="2681"/>
          <a:stretch/>
        </p:blipFill>
        <p:spPr>
          <a:xfrm>
            <a:off x="457200" y="3297674"/>
            <a:ext cx="7848601" cy="26670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120573" y="158496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P</a:t>
            </a:r>
            <a:r>
              <a:rPr lang="zh-CN" altLang="en-US" dirty="0"/>
              <a:t> </a:t>
            </a:r>
            <a:r>
              <a:rPr lang="zh-CN" altLang="en-US" dirty="0" smtClean="0"/>
              <a:t>∝</a:t>
            </a:r>
            <a:r>
              <a:rPr lang="en-US" altLang="zh-CN" dirty="0" smtClean="0"/>
              <a:t>1/d</a:t>
            </a:r>
            <a:r>
              <a:rPr lang="en-US" altLang="zh-CN" baseline="30000" dirty="0" smtClean="0"/>
              <a:t>1.x</a:t>
            </a:r>
            <a:endParaRPr lang="zh-CN" altLang="en-US" baseline="30000" dirty="0"/>
          </a:p>
        </p:txBody>
      </p:sp>
      <p:sp>
        <p:nvSpPr>
          <p:cNvPr id="11" name="文本框 10"/>
          <p:cNvSpPr txBox="1"/>
          <p:nvPr/>
        </p:nvSpPr>
        <p:spPr>
          <a:xfrm>
            <a:off x="533400" y="6019800"/>
            <a:ext cx="815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latin typeface="+mn-ea"/>
                <a:ea typeface="+mn-ea"/>
              </a:rPr>
              <a:t>PMT</a:t>
            </a:r>
            <a:r>
              <a:rPr lang="zh-CN" altLang="en-US" sz="2000" dirty="0" smtClean="0">
                <a:latin typeface="+mn-ea"/>
                <a:ea typeface="+mn-ea"/>
              </a:rPr>
              <a:t>水下内爆实验及冲击波的测量（秦中华等人前期工作）</a:t>
            </a:r>
            <a:endParaRPr lang="zh-CN" altLang="en-US" sz="20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8765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JUNO PMT</a:t>
            </a:r>
            <a:r>
              <a:rPr lang="zh-CN" altLang="en-US" dirty="0" smtClean="0"/>
              <a:t>防爆的目标与挑战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0999" y="1066800"/>
            <a:ext cx="8397875" cy="990600"/>
          </a:xfrm>
        </p:spPr>
        <p:txBody>
          <a:bodyPr/>
          <a:lstStyle/>
          <a:p>
            <a:r>
              <a:rPr lang="zh-CN" altLang="en-US" sz="2800" b="1" dirty="0" smtClean="0"/>
              <a:t>目标</a:t>
            </a:r>
            <a:r>
              <a:rPr lang="zh-CN" altLang="en-US" sz="2800" dirty="0" smtClean="0"/>
              <a:t>：</a:t>
            </a:r>
            <a:r>
              <a:rPr lang="zh-CN" altLang="en-US" sz="2800" dirty="0" smtClean="0">
                <a:solidFill>
                  <a:srgbClr val="0000CC"/>
                </a:solidFill>
              </a:rPr>
              <a:t>不是</a:t>
            </a:r>
            <a:r>
              <a:rPr lang="zh-CN" altLang="en-US" sz="2800" dirty="0" smtClean="0"/>
              <a:t>防止</a:t>
            </a:r>
            <a:r>
              <a:rPr lang="en-US" altLang="zh-CN" sz="2800" dirty="0" smtClean="0"/>
              <a:t>PMT</a:t>
            </a:r>
            <a:r>
              <a:rPr lang="zh-CN" altLang="en-US" sz="2800" dirty="0" smtClean="0"/>
              <a:t>内爆，</a:t>
            </a:r>
            <a:r>
              <a:rPr lang="zh-CN" altLang="en-US" sz="2800" dirty="0" smtClean="0">
                <a:solidFill>
                  <a:srgbClr val="0000CC"/>
                </a:solidFill>
              </a:rPr>
              <a:t>而是</a:t>
            </a:r>
            <a:r>
              <a:rPr lang="zh-CN" altLang="en-US" sz="2800" dirty="0" smtClean="0"/>
              <a:t>防止冲击波产生从而</a:t>
            </a:r>
            <a:r>
              <a:rPr lang="zh-CN" altLang="en-US" sz="2800" dirty="0" smtClean="0">
                <a:solidFill>
                  <a:srgbClr val="FF0000"/>
                </a:solidFill>
              </a:rPr>
              <a:t>避免链式反应</a:t>
            </a:r>
            <a:r>
              <a:rPr lang="zh-CN" altLang="en-US" sz="2800" dirty="0" smtClean="0"/>
              <a:t>。</a:t>
            </a:r>
            <a:endParaRPr lang="zh-CN" altLang="en-US" sz="2800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JUNO PMT</a:t>
            </a:r>
            <a:r>
              <a:rPr lang="zh-CN" altLang="en-US" smtClean="0"/>
              <a:t>水下防爆系统的设计与优化</a:t>
            </a:r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5349-CC29-463D-B342-611394627961}" type="slidenum">
              <a:rPr lang="en-US" altLang="zh-CN" smtClean="0"/>
              <a:pPr/>
              <a:t>5</a:t>
            </a:fld>
            <a:endParaRPr lang="en-US" altLang="zh-CN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5" t="10317" r="35877" b="3391"/>
          <a:stretch/>
        </p:blipFill>
        <p:spPr bwMode="auto">
          <a:xfrm>
            <a:off x="4896167" y="2234002"/>
            <a:ext cx="1733233" cy="202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5" t="10317" r="35877" b="3391"/>
          <a:stretch/>
        </p:blipFill>
        <p:spPr bwMode="auto">
          <a:xfrm>
            <a:off x="6877367" y="2234002"/>
            <a:ext cx="1733233" cy="202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397642"/>
            <a:ext cx="1577393" cy="169523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7227" y="2397642"/>
            <a:ext cx="1577393" cy="1695238"/>
          </a:xfrm>
          <a:prstGeom prst="rect">
            <a:avLst/>
          </a:prstGeom>
        </p:spPr>
      </p:pic>
      <p:cxnSp>
        <p:nvCxnSpPr>
          <p:cNvPr id="10" name="直接箭头连接符 9"/>
          <p:cNvCxnSpPr/>
          <p:nvPr/>
        </p:nvCxnSpPr>
        <p:spPr>
          <a:xfrm>
            <a:off x="2339393" y="2734364"/>
            <a:ext cx="237834" cy="0"/>
          </a:xfrm>
          <a:prstGeom prst="straightConnector1">
            <a:avLst/>
          </a:prstGeom>
          <a:ln>
            <a:solidFill>
              <a:srgbClr val="0000CC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>
            <a:off x="2339393" y="2962964"/>
            <a:ext cx="237834" cy="0"/>
          </a:xfrm>
          <a:prstGeom prst="straightConnector1">
            <a:avLst/>
          </a:prstGeom>
          <a:ln>
            <a:solidFill>
              <a:srgbClr val="0000CC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>
            <a:off x="2339393" y="3207161"/>
            <a:ext cx="237834" cy="0"/>
          </a:xfrm>
          <a:prstGeom prst="straightConnector1">
            <a:avLst/>
          </a:prstGeom>
          <a:ln>
            <a:solidFill>
              <a:srgbClr val="0000CC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七角星 12"/>
          <p:cNvSpPr/>
          <p:nvPr/>
        </p:nvSpPr>
        <p:spPr>
          <a:xfrm>
            <a:off x="1500821" y="2526315"/>
            <a:ext cx="464530" cy="416098"/>
          </a:xfrm>
          <a:prstGeom prst="star7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endParaRPr lang="zh-CN" altLang="en-US" sz="1050" kern="1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789205" y="2133600"/>
            <a:ext cx="874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FF0000"/>
                </a:solidFill>
              </a:rPr>
              <a:t>Bang!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15" name="七角星 14"/>
          <p:cNvSpPr/>
          <p:nvPr/>
        </p:nvSpPr>
        <p:spPr>
          <a:xfrm>
            <a:off x="3446950" y="2547929"/>
            <a:ext cx="464530" cy="416098"/>
          </a:xfrm>
          <a:prstGeom prst="star7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endParaRPr lang="zh-CN" altLang="en-US" sz="1050" kern="1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735334" y="2155214"/>
            <a:ext cx="874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FF0000"/>
                </a:solidFill>
              </a:rPr>
              <a:t>Bang!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17" name="七角星 16"/>
          <p:cNvSpPr/>
          <p:nvPr/>
        </p:nvSpPr>
        <p:spPr>
          <a:xfrm>
            <a:off x="5843784" y="2526315"/>
            <a:ext cx="464530" cy="416098"/>
          </a:xfrm>
          <a:prstGeom prst="star7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endParaRPr lang="zh-CN" altLang="en-US" sz="1050" kern="1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132168" y="2133600"/>
            <a:ext cx="874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FF0000"/>
                </a:solidFill>
              </a:rPr>
              <a:t>Bang!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19" name="笑脸 18"/>
          <p:cNvSpPr/>
          <p:nvPr/>
        </p:nvSpPr>
        <p:spPr>
          <a:xfrm>
            <a:off x="8229600" y="2234002"/>
            <a:ext cx="304800" cy="321322"/>
          </a:xfrm>
          <a:prstGeom prst="smileyFace">
            <a:avLst/>
          </a:prstGeom>
          <a:noFill/>
          <a:ln w="19050">
            <a:solidFill>
              <a:srgbClr val="0099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endParaRPr lang="zh-CN" altLang="en-US" sz="1050" kern="100" dirty="0">
              <a:solidFill>
                <a:srgbClr val="0099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0" name="内容占位符 2"/>
          <p:cNvSpPr txBox="1">
            <a:spLocks/>
          </p:cNvSpPr>
          <p:nvPr/>
        </p:nvSpPr>
        <p:spPr bwMode="auto">
          <a:xfrm>
            <a:off x="380999" y="4495800"/>
            <a:ext cx="839787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b="1" dirty="0" smtClean="0"/>
              <a:t>风险高：</a:t>
            </a:r>
            <a:r>
              <a:rPr lang="zh-CN" altLang="en-US" sz="2800" dirty="0"/>
              <a:t>一旦产生链式反应，探测器可能全面</a:t>
            </a:r>
            <a:r>
              <a:rPr lang="zh-CN" altLang="en-US" sz="2800" dirty="0" smtClean="0"/>
              <a:t>损坏</a:t>
            </a:r>
            <a:endParaRPr lang="en-US" altLang="zh-CN" sz="2800" dirty="0" smtClean="0"/>
          </a:p>
          <a:p>
            <a:r>
              <a:rPr lang="zh-CN" altLang="en-US" sz="2800" b="1" dirty="0"/>
              <a:t>难度大</a:t>
            </a:r>
            <a:r>
              <a:rPr lang="zh-CN" altLang="en-US" sz="2800" dirty="0" smtClean="0"/>
              <a:t>：</a:t>
            </a:r>
            <a:r>
              <a:rPr lang="en-US" altLang="zh-CN" sz="2800" dirty="0" smtClean="0"/>
              <a:t>PMT</a:t>
            </a:r>
            <a:r>
              <a:rPr lang="zh-CN" altLang="en-US" sz="2800" dirty="0" smtClean="0"/>
              <a:t>覆盖率要求大于</a:t>
            </a:r>
            <a:r>
              <a:rPr lang="en-US" altLang="zh-CN" sz="2800" dirty="0" smtClean="0">
                <a:solidFill>
                  <a:srgbClr val="FF0000"/>
                </a:solidFill>
              </a:rPr>
              <a:t>75%</a:t>
            </a:r>
            <a:r>
              <a:rPr lang="zh-CN" altLang="en-US" sz="2800" dirty="0" smtClean="0"/>
              <a:t>，相邻</a:t>
            </a:r>
            <a:r>
              <a:rPr lang="en-US" altLang="zh-CN" sz="2800" dirty="0" smtClean="0"/>
              <a:t>PMT</a:t>
            </a:r>
            <a:r>
              <a:rPr lang="zh-CN" altLang="en-US" sz="2800" dirty="0" smtClean="0"/>
              <a:t>最小间距仅有</a:t>
            </a:r>
            <a:r>
              <a:rPr lang="en-US" altLang="zh-CN" sz="2800" dirty="0" smtClean="0">
                <a:solidFill>
                  <a:srgbClr val="FF0000"/>
                </a:solidFill>
              </a:rPr>
              <a:t>25mm</a:t>
            </a:r>
            <a:r>
              <a:rPr lang="zh-CN" altLang="en-US" sz="2800" dirty="0" smtClean="0"/>
              <a:t>。</a:t>
            </a:r>
            <a:endParaRPr lang="zh-CN" altLang="en-US" sz="2800" dirty="0"/>
          </a:p>
        </p:txBody>
      </p:sp>
      <p:sp>
        <p:nvSpPr>
          <p:cNvPr id="21" name="文本框 20"/>
          <p:cNvSpPr txBox="1"/>
          <p:nvPr/>
        </p:nvSpPr>
        <p:spPr>
          <a:xfrm>
            <a:off x="4800600" y="1750622"/>
            <a:ext cx="39782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solidFill>
                  <a:srgbClr val="0000CC"/>
                </a:solidFill>
                <a:latin typeface="+mn-ea"/>
                <a:ea typeface="+mn-ea"/>
              </a:rPr>
              <a:t>PMT</a:t>
            </a:r>
            <a:r>
              <a:rPr lang="zh-CN" altLang="en-US" sz="2000" dirty="0" smtClean="0">
                <a:solidFill>
                  <a:srgbClr val="0000CC"/>
                </a:solidFill>
                <a:latin typeface="+mn-ea"/>
                <a:ea typeface="+mn-ea"/>
              </a:rPr>
              <a:t>加装保护罩阻挡水进入</a:t>
            </a:r>
            <a:endParaRPr lang="zh-CN" altLang="en-US" sz="2000" dirty="0">
              <a:solidFill>
                <a:srgbClr val="0000CC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3493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PMT</a:t>
            </a:r>
            <a:r>
              <a:rPr lang="zh-CN" altLang="en-US" dirty="0" smtClean="0"/>
              <a:t>保护罩需求及方案</a:t>
            </a: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JUNO PMT</a:t>
            </a:r>
            <a:r>
              <a:rPr lang="zh-CN" altLang="en-US" smtClean="0"/>
              <a:t>水下防爆系统的设计与优化</a:t>
            </a:r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5349-CC29-463D-B342-611394627961}" type="slidenum">
              <a:rPr lang="en-US" altLang="zh-CN" smtClean="0"/>
              <a:pPr/>
              <a:t>6</a:t>
            </a:fld>
            <a:endParaRPr lang="en-US" altLang="zh-CN" dirty="0"/>
          </a:p>
        </p:txBody>
      </p:sp>
      <p:pic>
        <p:nvPicPr>
          <p:cNvPr id="6" name="图片 5"/>
          <p:cNvPicPr/>
          <p:nvPr/>
        </p:nvPicPr>
        <p:blipFill rotWithShape="1">
          <a:blip r:embed="rId2"/>
          <a:srcRect l="6416" t="12427" r="15568"/>
          <a:stretch/>
        </p:blipFill>
        <p:spPr>
          <a:xfrm>
            <a:off x="914400" y="4399085"/>
            <a:ext cx="3352800" cy="180019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858" y="3615048"/>
            <a:ext cx="2085471" cy="270955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2329" y="3615048"/>
            <a:ext cx="2085471" cy="2709552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>
            <a:off x="5733503" y="2069068"/>
            <a:ext cx="0" cy="762000"/>
          </a:xfrm>
          <a:prstGeom prst="line">
            <a:avLst/>
          </a:prstGeom>
          <a:ln w="28575">
            <a:solidFill>
              <a:srgbClr val="9933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5962103" y="2069068"/>
            <a:ext cx="0" cy="762000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6800303" y="2069068"/>
            <a:ext cx="0" cy="762000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7105103" y="2069068"/>
            <a:ext cx="0" cy="762000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7943303" y="2069068"/>
            <a:ext cx="0" cy="762000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8171903" y="2069068"/>
            <a:ext cx="0" cy="762000"/>
          </a:xfrm>
          <a:prstGeom prst="line">
            <a:avLst/>
          </a:prstGeom>
          <a:ln w="28575">
            <a:solidFill>
              <a:srgbClr val="9933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>
            <a:off x="6800303" y="2754868"/>
            <a:ext cx="3048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6800303" y="2831068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3</a:t>
            </a:r>
          </a:p>
        </p:txBody>
      </p:sp>
      <p:cxnSp>
        <p:nvCxnSpPr>
          <p:cNvPr id="17" name="直接箭头连接符 16"/>
          <p:cNvCxnSpPr/>
          <p:nvPr/>
        </p:nvCxnSpPr>
        <p:spPr>
          <a:xfrm>
            <a:off x="7105103" y="2754868"/>
            <a:ext cx="8382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7371803" y="2831068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9</a:t>
            </a:r>
            <a:endParaRPr lang="en-US" altLang="zh-CN" b="1" dirty="0" smtClean="0">
              <a:solidFill>
                <a:srgbClr val="FF0000"/>
              </a:solidFill>
            </a:endParaRPr>
          </a:p>
        </p:txBody>
      </p:sp>
      <p:cxnSp>
        <p:nvCxnSpPr>
          <p:cNvPr id="19" name="直接箭头连接符 18"/>
          <p:cNvCxnSpPr/>
          <p:nvPr/>
        </p:nvCxnSpPr>
        <p:spPr>
          <a:xfrm>
            <a:off x="7943303" y="2754868"/>
            <a:ext cx="2286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7905203" y="2831068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2</a:t>
            </a:r>
            <a:endParaRPr lang="en-US" altLang="zh-CN" dirty="0" smtClean="0"/>
          </a:p>
        </p:txBody>
      </p:sp>
      <p:cxnSp>
        <p:nvCxnSpPr>
          <p:cNvPr id="21" name="直接箭头连接符 20"/>
          <p:cNvCxnSpPr/>
          <p:nvPr/>
        </p:nvCxnSpPr>
        <p:spPr>
          <a:xfrm>
            <a:off x="5962103" y="2754868"/>
            <a:ext cx="8382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>
            <a:off x="5733503" y="2754868"/>
            <a:ext cx="2286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5699291" y="2831068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2</a:t>
            </a:r>
            <a:endParaRPr lang="en-US" altLang="zh-CN" dirty="0" smtClean="0"/>
          </a:p>
        </p:txBody>
      </p:sp>
      <p:sp>
        <p:nvSpPr>
          <p:cNvPr id="24" name="文本框 23"/>
          <p:cNvSpPr txBox="1"/>
          <p:nvPr/>
        </p:nvSpPr>
        <p:spPr>
          <a:xfrm>
            <a:off x="6228803" y="2831068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9</a:t>
            </a:r>
            <a:endParaRPr lang="en-US" altLang="zh-CN" b="1" dirty="0" smtClean="0">
              <a:solidFill>
                <a:srgbClr val="FF0000"/>
              </a:solidFill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6677529" y="4269598"/>
            <a:ext cx="609600" cy="38100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endParaRPr lang="zh-CN" altLang="en-US" sz="1050" kern="1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6" name="上箭头 25"/>
          <p:cNvSpPr/>
          <p:nvPr/>
        </p:nvSpPr>
        <p:spPr>
          <a:xfrm>
            <a:off x="6772779" y="3164698"/>
            <a:ext cx="419100" cy="1104900"/>
          </a:xfrm>
          <a:prstGeom prst="up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endParaRPr lang="zh-CN" altLang="en-US" sz="1050" kern="1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944997" y="2379315"/>
            <a:ext cx="87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保护罩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087997" y="2379315"/>
            <a:ext cx="87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保护罩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227109" y="2379315"/>
            <a:ext cx="708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latin typeface="+mn-lt"/>
                <a:ea typeface="黑体" panose="02010609060101010101" pitchFamily="49" charset="-122"/>
              </a:rPr>
              <a:t>PMT</a:t>
            </a:r>
            <a:endParaRPr lang="zh-CN" altLang="en-US" dirty="0">
              <a:latin typeface="+mn-lt"/>
              <a:ea typeface="黑体" panose="02010609060101010101" pitchFamily="49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4969170" y="2379315"/>
            <a:ext cx="708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latin typeface="+mn-lt"/>
                <a:ea typeface="黑体" panose="02010609060101010101" pitchFamily="49" charset="-122"/>
              </a:rPr>
              <a:t>PMT</a:t>
            </a:r>
            <a:endParaRPr lang="zh-CN" altLang="en-US" dirty="0">
              <a:latin typeface="+mn-lt"/>
              <a:ea typeface="黑体" panose="02010609060101010101" pitchFamily="49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8248103" y="2826435"/>
            <a:ext cx="771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+mn-lt"/>
              </a:rPr>
              <a:t>(</a:t>
            </a:r>
            <a:r>
              <a:rPr lang="en-US" altLang="zh-CN" dirty="0" smtClean="0">
                <a:latin typeface="+mn-lt"/>
              </a:rPr>
              <a:t>mm</a:t>
            </a:r>
            <a:r>
              <a:rPr lang="en-US" altLang="zh-CN" dirty="0">
                <a:latin typeface="+mn-lt"/>
              </a:rPr>
              <a:t>)</a:t>
            </a:r>
            <a:endParaRPr lang="zh-CN" altLang="en-US" dirty="0">
              <a:latin typeface="+mn-lt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5390603" y="1066800"/>
            <a:ext cx="3124200" cy="830997"/>
          </a:xfrm>
          <a:prstGeom prst="rect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PMT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间隙</a:t>
            </a:r>
            <a:r>
              <a:rPr lang="en-US" altLang="zh-CN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1mm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对应光学覆盖率</a:t>
            </a:r>
            <a:r>
              <a:rPr lang="en-US" altLang="zh-CN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0.25%</a:t>
            </a:r>
            <a:r>
              <a:rPr lang="zh-CN" altLang="en-US" sz="24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6200" y="914400"/>
            <a:ext cx="5293410" cy="3410073"/>
          </a:xfrm>
        </p:spPr>
        <p:txBody>
          <a:bodyPr/>
          <a:lstStyle/>
          <a:p>
            <a:r>
              <a:rPr lang="zh-CN" altLang="en-US" sz="2400" dirty="0"/>
              <a:t>保护罩能够同时承受</a:t>
            </a:r>
            <a:r>
              <a:rPr lang="en-US" altLang="zh-CN" sz="2400" dirty="0"/>
              <a:t>30MPa</a:t>
            </a:r>
            <a:r>
              <a:rPr lang="zh-CN" altLang="en-US" sz="2400" dirty="0"/>
              <a:t>以上内爆冲击载荷和</a:t>
            </a:r>
            <a:r>
              <a:rPr lang="en-US" altLang="zh-CN" sz="2400" dirty="0"/>
              <a:t>0.5MPa</a:t>
            </a:r>
            <a:r>
              <a:rPr lang="zh-CN" altLang="en-US" sz="2400" dirty="0"/>
              <a:t>水压</a:t>
            </a:r>
            <a:r>
              <a:rPr lang="zh-CN" altLang="en-US" sz="2400" dirty="0" smtClean="0"/>
              <a:t>阶跃载荷</a:t>
            </a:r>
            <a:endParaRPr lang="zh-CN" altLang="en-US" sz="2400" dirty="0"/>
          </a:p>
          <a:p>
            <a:r>
              <a:rPr lang="zh-CN" altLang="en-US" sz="2400" dirty="0"/>
              <a:t>保护罩强度要有足够的</a:t>
            </a:r>
            <a:r>
              <a:rPr lang="zh-CN" altLang="en-US" sz="2400" dirty="0" smtClean="0"/>
              <a:t>安全系数</a:t>
            </a:r>
            <a:endParaRPr lang="zh-CN" altLang="en-US" sz="2400" dirty="0"/>
          </a:p>
          <a:p>
            <a:r>
              <a:rPr lang="zh-CN" altLang="en-US" sz="2400" dirty="0"/>
              <a:t>保护罩设计</a:t>
            </a:r>
            <a:r>
              <a:rPr lang="zh-CN" altLang="en-US" sz="2400" dirty="0">
                <a:latin typeface="+mn-ea"/>
              </a:rPr>
              <a:t>保证最终</a:t>
            </a:r>
            <a:r>
              <a:rPr lang="en-US" altLang="zh-CN" sz="2400" dirty="0" smtClean="0">
                <a:latin typeface="+mn-ea"/>
              </a:rPr>
              <a:t>PMT</a:t>
            </a:r>
            <a:r>
              <a:rPr lang="zh-CN" altLang="en-US" sz="2400" dirty="0" smtClean="0">
                <a:latin typeface="+mn-ea"/>
              </a:rPr>
              <a:t>覆盖率</a:t>
            </a:r>
            <a:r>
              <a:rPr lang="zh-CN" altLang="en-US" sz="2400" dirty="0">
                <a:latin typeface="+mn-ea"/>
              </a:rPr>
              <a:t>在</a:t>
            </a:r>
            <a:r>
              <a:rPr lang="en-US" altLang="zh-CN" sz="2400" dirty="0">
                <a:latin typeface="+mn-ea"/>
              </a:rPr>
              <a:t>75%</a:t>
            </a:r>
            <a:r>
              <a:rPr lang="zh-CN" altLang="en-US" sz="2400" dirty="0" smtClean="0">
                <a:latin typeface="+mn-ea"/>
              </a:rPr>
              <a:t>以上，</a:t>
            </a:r>
            <a:r>
              <a:rPr lang="zh-CN" altLang="en-US" sz="2400" dirty="0">
                <a:latin typeface="+mn-ea"/>
              </a:rPr>
              <a:t>对应</a:t>
            </a:r>
            <a:r>
              <a:rPr lang="en-US" altLang="zh-CN" sz="2400" dirty="0">
                <a:latin typeface="+mn-ea"/>
              </a:rPr>
              <a:t>PMT</a:t>
            </a:r>
            <a:r>
              <a:rPr lang="zh-CN" altLang="en-US" sz="2400" dirty="0">
                <a:latin typeface="+mn-ea"/>
              </a:rPr>
              <a:t>最小间距为</a:t>
            </a:r>
            <a:r>
              <a:rPr lang="en-US" altLang="zh-CN" sz="2400" dirty="0" smtClean="0">
                <a:solidFill>
                  <a:srgbClr val="FF0000"/>
                </a:solidFill>
                <a:latin typeface="+mn-ea"/>
              </a:rPr>
              <a:t>25mm</a:t>
            </a:r>
            <a:endParaRPr lang="zh-CN" altLang="en-US" sz="2400" dirty="0">
              <a:latin typeface="+mn-ea"/>
            </a:endParaRPr>
          </a:p>
          <a:p>
            <a:r>
              <a:rPr lang="zh-CN" altLang="en-US" sz="2400" dirty="0" smtClean="0"/>
              <a:t>上保</a:t>
            </a:r>
            <a:r>
              <a:rPr lang="zh-CN" altLang="en-US" sz="2400" dirty="0"/>
              <a:t>护罩</a:t>
            </a:r>
            <a:r>
              <a:rPr lang="zh-CN" altLang="en-US" sz="2400" dirty="0" smtClean="0"/>
              <a:t>透明度高，</a:t>
            </a:r>
            <a:r>
              <a:rPr lang="zh-CN" altLang="en-US" sz="2400" dirty="0"/>
              <a:t>吸光率小于</a:t>
            </a:r>
            <a:r>
              <a:rPr lang="en-US" altLang="zh-CN" sz="2400" dirty="0"/>
              <a:t>1</a:t>
            </a:r>
            <a:r>
              <a:rPr lang="en-US" altLang="zh-CN" sz="2400" dirty="0" smtClean="0"/>
              <a:t>%</a:t>
            </a:r>
            <a:endParaRPr lang="zh-CN" altLang="en-US" sz="2400" dirty="0"/>
          </a:p>
          <a:p>
            <a:r>
              <a:rPr lang="zh-CN" altLang="en-US" sz="2400" dirty="0"/>
              <a:t>保护罩材料与纯水兼容，低</a:t>
            </a:r>
            <a:r>
              <a:rPr lang="zh-CN" altLang="en-US" sz="2400" dirty="0" smtClean="0"/>
              <a:t>放射性</a:t>
            </a:r>
            <a:endParaRPr lang="en-US" altLang="zh-CN" sz="2400" dirty="0" smtClean="0"/>
          </a:p>
          <a:p>
            <a:r>
              <a:rPr lang="zh-CN" altLang="en-US" sz="2400" dirty="0"/>
              <a:t>保</a:t>
            </a:r>
            <a:r>
              <a:rPr lang="zh-CN" altLang="en-US" sz="2400" dirty="0" smtClean="0"/>
              <a:t>护罩数量：</a:t>
            </a:r>
            <a:r>
              <a:rPr lang="en-US" altLang="zh-CN" sz="2400" dirty="0" smtClean="0"/>
              <a:t>2</a:t>
            </a:r>
            <a:r>
              <a:rPr lang="zh-CN" altLang="en-US" sz="2400" dirty="0" smtClean="0"/>
              <a:t>万套</a:t>
            </a:r>
            <a:endParaRPr lang="zh-CN" altLang="en-US" sz="2400" dirty="0"/>
          </a:p>
          <a:p>
            <a:pPr marL="0" indent="0">
              <a:buNone/>
            </a:pPr>
            <a:endParaRPr lang="zh-CN" altLang="en-US" sz="2200" dirty="0"/>
          </a:p>
        </p:txBody>
      </p:sp>
      <p:sp>
        <p:nvSpPr>
          <p:cNvPr id="33" name="文本框 32"/>
          <p:cNvSpPr txBox="1"/>
          <p:nvPr/>
        </p:nvSpPr>
        <p:spPr>
          <a:xfrm>
            <a:off x="7321528" y="3156642"/>
            <a:ext cx="1407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latin typeface="+mn-ea"/>
                <a:ea typeface="+mn-ea"/>
              </a:rPr>
              <a:t>有机玻璃</a:t>
            </a:r>
            <a:endParaRPr lang="zh-CN" altLang="en-US" dirty="0">
              <a:latin typeface="+mn-ea"/>
              <a:ea typeface="+mn-ea"/>
            </a:endParaRPr>
          </a:p>
        </p:txBody>
      </p:sp>
      <p:cxnSp>
        <p:nvCxnSpPr>
          <p:cNvPr id="37" name="直接箭头连接符 36"/>
          <p:cNvCxnSpPr/>
          <p:nvPr/>
        </p:nvCxnSpPr>
        <p:spPr>
          <a:xfrm>
            <a:off x="8001000" y="3505200"/>
            <a:ext cx="0" cy="2160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文本框 37"/>
          <p:cNvSpPr txBox="1"/>
          <p:nvPr/>
        </p:nvSpPr>
        <p:spPr>
          <a:xfrm>
            <a:off x="6401567" y="5361843"/>
            <a:ext cx="1407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latin typeface="+mn-ea"/>
                <a:ea typeface="+mn-ea"/>
              </a:rPr>
              <a:t>不锈钢</a:t>
            </a:r>
            <a:endParaRPr lang="zh-CN" altLang="en-US" dirty="0">
              <a:latin typeface="+mn-ea"/>
              <a:ea typeface="+mn-ea"/>
            </a:endParaRPr>
          </a:p>
        </p:txBody>
      </p:sp>
      <p:cxnSp>
        <p:nvCxnSpPr>
          <p:cNvPr id="39" name="直接箭头连接符 38"/>
          <p:cNvCxnSpPr>
            <a:stCxn id="38" idx="0"/>
          </p:cNvCxnSpPr>
          <p:nvPr/>
        </p:nvCxnSpPr>
        <p:spPr>
          <a:xfrm flipV="1">
            <a:off x="7105103" y="5033424"/>
            <a:ext cx="266700" cy="3284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119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上保护罩材料选择</a:t>
            </a:r>
            <a:endParaRPr lang="zh-CN" altLang="en-US" dirty="0"/>
          </a:p>
        </p:txBody>
      </p:sp>
      <p:graphicFrame>
        <p:nvGraphicFramePr>
          <p:cNvPr id="6" name="内容占位符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9866278"/>
              </p:ext>
            </p:extLst>
          </p:nvPr>
        </p:nvGraphicFramePr>
        <p:xfrm>
          <a:off x="176439" y="1046480"/>
          <a:ext cx="8397875" cy="365506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033361"/>
                <a:gridCol w="1676400"/>
                <a:gridCol w="1295400"/>
                <a:gridCol w="1447800"/>
                <a:gridCol w="1944914"/>
              </a:tblGrid>
              <a:tr h="5867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材料</a:t>
                      </a:r>
                      <a:endParaRPr lang="zh-CN" alt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4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Polymethylmethacrylate</a:t>
                      </a:r>
                      <a:r>
                        <a:rPr lang="en-US" altLang="zh-CN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(PMMA)</a:t>
                      </a:r>
                      <a:endParaRPr lang="zh-CN" alt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Polystyrene </a:t>
                      </a:r>
                      <a:r>
                        <a:rPr lang="en-US" altLang="zh-CN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(PS)</a:t>
                      </a:r>
                      <a:endParaRPr lang="zh-CN" alt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Polycarbonate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altLang="zh-CN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(PC)</a:t>
                      </a:r>
                      <a:endParaRPr lang="zh-CN" alt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Polyethylene terephthalate</a:t>
                      </a:r>
                      <a:r>
                        <a:rPr lang="en-US" altLang="zh-CN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(PET)</a:t>
                      </a:r>
                      <a:endParaRPr lang="zh-CN" alt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530860">
                <a:tc>
                  <a:txBody>
                    <a:bodyPr/>
                    <a:lstStyle/>
                    <a:p>
                      <a:r>
                        <a:rPr lang="zh-CN" alt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断裂伸长率</a:t>
                      </a:r>
                      <a:r>
                        <a:rPr lang="en-US" altLang="zh-CN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( % 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2.5-4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1.6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100-150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60-165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530860">
                <a:tc>
                  <a:txBody>
                    <a:bodyPr/>
                    <a:lstStyle/>
                    <a:p>
                      <a:r>
                        <a:rPr lang="zh-CN" alt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拉伸强度</a:t>
                      </a:r>
                      <a:r>
                        <a:rPr lang="en-US" altLang="zh-CN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( MPa 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80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30-100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55-75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80</a:t>
                      </a:r>
                      <a:endParaRPr lang="zh-CN" altLang="en-US" dirty="0"/>
                    </a:p>
                  </a:txBody>
                  <a:tcPr/>
                </a:tc>
              </a:tr>
              <a:tr h="530860">
                <a:tc>
                  <a:txBody>
                    <a:bodyPr/>
                    <a:lstStyle/>
                    <a:p>
                      <a:r>
                        <a:rPr lang="zh-CN" alt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冲击强度</a:t>
                      </a:r>
                      <a:r>
                        <a:rPr lang="en-US" altLang="zh-CN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( J m</a:t>
                      </a:r>
                      <a:r>
                        <a:rPr lang="en-US" altLang="zh-CN" sz="1600" b="0" i="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r>
                        <a:rPr lang="en-US" altLang="zh-CN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16-32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19-24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600-850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13-35</a:t>
                      </a:r>
                      <a:endParaRPr lang="zh-CN" altLang="en-US" dirty="0"/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r>
                        <a:rPr lang="zh-CN" alt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折射率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1.49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1.59-1.60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1.584-6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1.58-1.64</a:t>
                      </a:r>
                      <a:endParaRPr lang="zh-CN" altLang="en-US" dirty="0"/>
                    </a:p>
                  </a:txBody>
                  <a:tcPr/>
                </a:tc>
              </a:tr>
              <a:tr h="530860">
                <a:tc>
                  <a:txBody>
                    <a:bodyPr/>
                    <a:lstStyle/>
                    <a:p>
                      <a:r>
                        <a:rPr lang="zh-CN" altLang="en-US" sz="1600" baseline="0" dirty="0" smtClean="0">
                          <a:solidFill>
                            <a:srgbClr val="FF0000"/>
                          </a:solidFill>
                        </a:rPr>
                        <a:t>光吸收</a:t>
                      </a:r>
                      <a:r>
                        <a:rPr lang="en-US" altLang="zh-CN" sz="1600" baseline="0" dirty="0" smtClean="0">
                          <a:solidFill>
                            <a:srgbClr val="FF0000"/>
                          </a:solidFill>
                        </a:rPr>
                        <a:t> (%/mm)</a:t>
                      </a:r>
                      <a:endParaRPr lang="zh-CN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negligible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N/A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1.0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1.9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5308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 smtClean="0"/>
                        <a:t>允许最大厚度</a:t>
                      </a:r>
                      <a:r>
                        <a:rPr lang="en-US" altLang="zh-CN" sz="1600" dirty="0" smtClean="0"/>
                        <a:t> </a:t>
                      </a:r>
                      <a:r>
                        <a:rPr lang="zh-CN" altLang="en-US" sz="1600" dirty="0" smtClean="0"/>
                        <a:t>（</a:t>
                      </a:r>
                      <a:r>
                        <a:rPr lang="en-US" altLang="zh-CN" sz="1600" dirty="0" smtClean="0"/>
                        <a:t>75%</a:t>
                      </a:r>
                      <a:r>
                        <a:rPr lang="en-US" altLang="zh-CN" sz="1600" baseline="0" dirty="0" smtClean="0"/>
                        <a:t> </a:t>
                      </a:r>
                      <a:r>
                        <a:rPr lang="zh-CN" altLang="en-US" sz="1600" baseline="0" dirty="0" smtClean="0"/>
                        <a:t>等效覆盖率）</a:t>
                      </a:r>
                      <a:endParaRPr lang="zh-CN" alt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8-10mm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N/A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3mm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1.5mm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JUNO PMT</a:t>
            </a:r>
            <a:r>
              <a:rPr lang="zh-CN" altLang="en-US" smtClean="0"/>
              <a:t>水下防爆系统的设计与优化</a:t>
            </a:r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5349-CC29-463D-B342-611394627961}" type="slidenum">
              <a:rPr lang="en-US" altLang="zh-CN" smtClean="0"/>
              <a:pPr/>
              <a:t>7</a:t>
            </a:fld>
            <a:endParaRPr lang="en-US" altLang="zh-CN" dirty="0"/>
          </a:p>
        </p:txBody>
      </p:sp>
      <p:sp>
        <p:nvSpPr>
          <p:cNvPr id="7" name="文本框 6"/>
          <p:cNvSpPr txBox="1"/>
          <p:nvPr/>
        </p:nvSpPr>
        <p:spPr>
          <a:xfrm>
            <a:off x="8757103" y="2427903"/>
            <a:ext cx="234497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bg1"/>
                </a:solidFill>
              </a:rPr>
              <a:t>1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757103" y="3733800"/>
            <a:ext cx="234497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</a:rPr>
              <a:t>2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757102" y="4385388"/>
            <a:ext cx="234497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bg1"/>
                </a:solidFill>
              </a:rPr>
              <a:t>3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10" name="右大括号 9"/>
          <p:cNvSpPr/>
          <p:nvPr/>
        </p:nvSpPr>
        <p:spPr>
          <a:xfrm>
            <a:off x="8574314" y="1676400"/>
            <a:ext cx="152398" cy="1841560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5875451" y="5001707"/>
            <a:ext cx="3268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zh-CN" dirty="0"/>
              <a:t>http://www.goodfellow.com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dirty="0" smtClean="0"/>
              <a:t>Measured at IHEP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dirty="0" smtClean="0"/>
              <a:t>Calculated by myself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202876" y="4953000"/>
            <a:ext cx="5193053" cy="1200329"/>
          </a:xfrm>
          <a:prstGeom prst="rect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+mn-ea"/>
                <a:ea typeface="+mn-ea"/>
              </a:rPr>
              <a:t>有机玻璃</a:t>
            </a:r>
            <a:r>
              <a:rPr lang="en-US" altLang="zh-CN" sz="2400" dirty="0" smtClean="0">
                <a:solidFill>
                  <a:srgbClr val="FF0000"/>
                </a:solidFill>
                <a:latin typeface="+mn-ea"/>
                <a:ea typeface="+mn-ea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+mn-lt"/>
                <a:ea typeface="+mn-ea"/>
              </a:rPr>
              <a:t>(PMMA) </a:t>
            </a:r>
            <a:r>
              <a:rPr lang="zh-CN" altLang="en-US" sz="2400" dirty="0" smtClean="0">
                <a:solidFill>
                  <a:srgbClr val="FF0000"/>
                </a:solidFill>
                <a:latin typeface="+mn-ea"/>
                <a:ea typeface="+mn-ea"/>
              </a:rPr>
              <a:t>为上保护罩的首选材料。透光率好、水兼容性好，力学性能能够满足要求。</a:t>
            </a:r>
            <a:endParaRPr lang="zh-CN" altLang="en-US" sz="24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284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上保护罩模型制作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JUNO PMT</a:t>
            </a:r>
            <a:r>
              <a:rPr lang="zh-CN" altLang="en-US" smtClean="0"/>
              <a:t>水下防爆系统的设计与优化</a:t>
            </a:r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5349-CC29-463D-B342-611394627961}" type="slidenum">
              <a:rPr lang="en-US" altLang="zh-CN" smtClean="0"/>
              <a:pPr/>
              <a:t>8</a:t>
            </a:fld>
            <a:endParaRPr lang="en-US" altLang="zh-CN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511" y="1930464"/>
            <a:ext cx="6675120" cy="439413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884545" y="1038143"/>
            <a:ext cx="5193053" cy="830997"/>
          </a:xfrm>
          <a:prstGeom prst="rect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solidFill>
                  <a:srgbClr val="FF0000"/>
                </a:solidFill>
                <a:latin typeface="+mn-ea"/>
                <a:ea typeface="+mn-ea"/>
              </a:rPr>
              <a:t>有机玻璃保护罩首选工艺</a:t>
            </a:r>
            <a:r>
              <a:rPr lang="zh-CN" altLang="en-US" sz="2400" dirty="0">
                <a:solidFill>
                  <a:srgbClr val="FF0000"/>
                </a:solidFill>
                <a:latin typeface="+mn-ea"/>
                <a:ea typeface="+mn-ea"/>
              </a:rPr>
              <a:t>：</a:t>
            </a:r>
            <a:r>
              <a:rPr lang="zh-CN" altLang="en-US" sz="2400" dirty="0" smtClean="0">
                <a:solidFill>
                  <a:srgbClr val="FF0000"/>
                </a:solidFill>
                <a:latin typeface="+mn-ea"/>
                <a:ea typeface="+mn-ea"/>
              </a:rPr>
              <a:t>注塑</a:t>
            </a:r>
            <a:endParaRPr lang="en-US" altLang="zh-CN" sz="2400" dirty="0" smtClean="0">
              <a:solidFill>
                <a:srgbClr val="FF0000"/>
              </a:solidFill>
              <a:latin typeface="+mn-ea"/>
              <a:ea typeface="+mn-ea"/>
            </a:endParaRPr>
          </a:p>
          <a:p>
            <a:pPr algn="ctr"/>
            <a:r>
              <a:rPr lang="zh-CN" altLang="en-US" sz="2400" dirty="0" smtClean="0">
                <a:latin typeface="+mn-ea"/>
                <a:ea typeface="+mn-ea"/>
              </a:rPr>
              <a:t>精度高：</a:t>
            </a:r>
            <a:r>
              <a:rPr lang="en-US" altLang="zh-CN" sz="2400" dirty="0" smtClean="0">
                <a:latin typeface="+mn-ea"/>
                <a:ea typeface="+mn-ea"/>
              </a:rPr>
              <a:t>0.5mm</a:t>
            </a:r>
            <a:r>
              <a:rPr lang="zh-CN" altLang="en-US" sz="2400" dirty="0" smtClean="0">
                <a:latin typeface="+mn-ea"/>
                <a:ea typeface="+mn-ea"/>
              </a:rPr>
              <a:t>；速度快：</a:t>
            </a:r>
            <a:r>
              <a:rPr lang="en-US" altLang="zh-CN" sz="2400" dirty="0">
                <a:latin typeface="+mn-ea"/>
                <a:ea typeface="+mn-ea"/>
              </a:rPr>
              <a:t>50-70/</a:t>
            </a:r>
            <a:r>
              <a:rPr lang="zh-CN" altLang="en-US" sz="2400" dirty="0" smtClean="0">
                <a:latin typeface="+mn-ea"/>
                <a:ea typeface="+mn-ea"/>
              </a:rPr>
              <a:t>天</a:t>
            </a:r>
            <a:endParaRPr lang="zh-CN" altLang="en-US" sz="24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5337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大型注塑设备</a:t>
            </a: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JUNO PMT</a:t>
            </a:r>
            <a:r>
              <a:rPr lang="zh-CN" altLang="en-US" smtClean="0"/>
              <a:t>水下防爆系统的设计与优化</a:t>
            </a:r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5349-CC29-463D-B342-611394627961}" type="slidenum">
              <a:rPr lang="en-US" altLang="zh-CN" smtClean="0"/>
              <a:pPr/>
              <a:t>9</a:t>
            </a:fld>
            <a:endParaRPr lang="en-US" altLang="zh-CN" dirty="0"/>
          </a:p>
        </p:txBody>
      </p:sp>
      <p:pic>
        <p:nvPicPr>
          <p:cNvPr id="6" name="图片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04"/>
          <a:stretch/>
        </p:blipFill>
        <p:spPr>
          <a:xfrm>
            <a:off x="5396706" y="1024024"/>
            <a:ext cx="3516313" cy="213360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706" y="3783600"/>
            <a:ext cx="3529808" cy="2161270"/>
          </a:xfrm>
          <a:prstGeom prst="rect">
            <a:avLst/>
          </a:prstGeom>
        </p:spPr>
      </p:pic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68" y="3783600"/>
            <a:ext cx="1620000" cy="2160000"/>
          </a:xfrm>
        </p:spPr>
      </p:pic>
      <p:pic>
        <p:nvPicPr>
          <p:cNvPr id="9" name="图片 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4"/>
          <a:stretch/>
        </p:blipFill>
        <p:spPr>
          <a:xfrm>
            <a:off x="197168" y="1024024"/>
            <a:ext cx="5029200" cy="263072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768" y="3783600"/>
            <a:ext cx="1620000" cy="2160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368" y="3783600"/>
            <a:ext cx="1620000" cy="2160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52400" y="5944870"/>
            <a:ext cx="5135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solidFill>
                  <a:srgbClr val="0000CC"/>
                </a:solidFill>
                <a:latin typeface="+mn-ea"/>
                <a:ea typeface="+mn-ea"/>
              </a:rPr>
              <a:t>东莞</a:t>
            </a:r>
            <a:r>
              <a:rPr lang="en-US" altLang="zh-CN" sz="2400" dirty="0" smtClean="0">
                <a:solidFill>
                  <a:srgbClr val="0000CC"/>
                </a:solidFill>
                <a:latin typeface="+mn-ea"/>
                <a:ea typeface="+mn-ea"/>
              </a:rPr>
              <a:t>1800</a:t>
            </a:r>
            <a:r>
              <a:rPr lang="zh-CN" altLang="en-US" sz="2400" dirty="0" smtClean="0">
                <a:solidFill>
                  <a:srgbClr val="0000CC"/>
                </a:solidFill>
                <a:latin typeface="+mn-ea"/>
                <a:ea typeface="+mn-ea"/>
              </a:rPr>
              <a:t>吨注塑机及保护罩脱模过程</a:t>
            </a:r>
            <a:endParaRPr lang="zh-CN" altLang="en-US" sz="2400" dirty="0">
              <a:solidFill>
                <a:srgbClr val="0000CC"/>
              </a:solidFill>
              <a:latin typeface="+mn-ea"/>
              <a:ea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396706" y="3150301"/>
            <a:ext cx="3516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solidFill>
                  <a:srgbClr val="0000CC"/>
                </a:solidFill>
                <a:latin typeface="+mn-ea"/>
                <a:ea typeface="+mn-ea"/>
              </a:rPr>
              <a:t>河北固安</a:t>
            </a:r>
            <a:r>
              <a:rPr lang="en-US" altLang="zh-CN" sz="2400" dirty="0" smtClean="0">
                <a:solidFill>
                  <a:srgbClr val="0000CC"/>
                </a:solidFill>
                <a:latin typeface="+mn-ea"/>
                <a:ea typeface="+mn-ea"/>
              </a:rPr>
              <a:t>2800</a:t>
            </a:r>
            <a:r>
              <a:rPr lang="zh-CN" altLang="en-US" sz="2400" dirty="0" smtClean="0">
                <a:solidFill>
                  <a:srgbClr val="0000CC"/>
                </a:solidFill>
                <a:latin typeface="+mn-ea"/>
                <a:ea typeface="+mn-ea"/>
              </a:rPr>
              <a:t>吨注塑机</a:t>
            </a:r>
            <a:endParaRPr lang="zh-CN" altLang="en-US" sz="2400" dirty="0">
              <a:solidFill>
                <a:srgbClr val="0000CC"/>
              </a:solidFill>
              <a:latin typeface="+mn-ea"/>
              <a:ea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396706" y="5944870"/>
            <a:ext cx="3516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solidFill>
                  <a:srgbClr val="0000CC"/>
                </a:solidFill>
                <a:latin typeface="+mn-ea"/>
                <a:ea typeface="+mn-ea"/>
              </a:rPr>
              <a:t>惠州</a:t>
            </a:r>
            <a:r>
              <a:rPr lang="en-US" altLang="zh-CN" sz="2400" smtClean="0">
                <a:solidFill>
                  <a:srgbClr val="0000CC"/>
                </a:solidFill>
                <a:latin typeface="+mn-ea"/>
                <a:ea typeface="+mn-ea"/>
              </a:rPr>
              <a:t>1500</a:t>
            </a:r>
            <a:r>
              <a:rPr lang="zh-CN" altLang="en-US" sz="2400" dirty="0" smtClean="0">
                <a:solidFill>
                  <a:srgbClr val="0000CC"/>
                </a:solidFill>
                <a:latin typeface="+mn-ea"/>
                <a:ea typeface="+mn-ea"/>
              </a:rPr>
              <a:t>吨注塑机</a:t>
            </a:r>
            <a:endParaRPr lang="zh-CN" altLang="en-US" sz="2400" dirty="0">
              <a:solidFill>
                <a:srgbClr val="0000CC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911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19050">
          <a:solidFill>
            <a:schemeClr val="tx1"/>
          </a:solidFill>
        </a:ln>
      </a:spPr>
      <a:bodyPr rot="0" spcFirstLastPara="0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Aft>
            <a:spcPts val="0"/>
          </a:spcAft>
          <a:defRPr sz="1050" kern="100" dirty="0">
            <a:solidFill>
              <a:srgbClr val="0070C0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6270</TotalTime>
  <Words>1524</Words>
  <Application>Microsoft Office PowerPoint</Application>
  <PresentationFormat>全屏显示(4:3)</PresentationFormat>
  <Paragraphs>361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4" baseType="lpstr">
      <vt:lpstr>Arial Unicode MS</vt:lpstr>
      <vt:lpstr>맑은 고딕</vt:lpstr>
      <vt:lpstr>黑体</vt:lpstr>
      <vt:lpstr>华文彩云</vt:lpstr>
      <vt:lpstr>宋体</vt:lpstr>
      <vt:lpstr>微软雅黑</vt:lpstr>
      <vt:lpstr>Arial</vt:lpstr>
      <vt:lpstr>Times New Roman</vt:lpstr>
      <vt:lpstr>Verdana</vt:lpstr>
      <vt:lpstr>默认设计模板</vt:lpstr>
      <vt:lpstr>  江门中微子实验 PMT水下防爆系统的设计与优化</vt:lpstr>
      <vt:lpstr>光电倍增管殉爆</vt:lpstr>
      <vt:lpstr>江门中微子实验(JUNO)探测器</vt:lpstr>
      <vt:lpstr>水下冲击波的产生与传播</vt:lpstr>
      <vt:lpstr>JUNO PMT防爆的目标与挑战</vt:lpstr>
      <vt:lpstr>PMT保护罩需求及方案</vt:lpstr>
      <vt:lpstr>上保护罩材料选择</vt:lpstr>
      <vt:lpstr>上保护罩模型制作</vt:lpstr>
      <vt:lpstr>大型注塑设备</vt:lpstr>
      <vt:lpstr>注塑有机玻璃平板试验</vt:lpstr>
      <vt:lpstr>下保护罩模型制作</vt:lpstr>
      <vt:lpstr>水下防爆实验</vt:lpstr>
      <vt:lpstr>实验方案</vt:lpstr>
      <vt:lpstr>第一次防爆实验</vt:lpstr>
      <vt:lpstr>实验准备：安装压力传感器和应变片</vt:lpstr>
      <vt:lpstr>灌水后最终调试</vt:lpstr>
      <vt:lpstr>第一次防爆实验结果</vt:lpstr>
      <vt:lpstr>第三次防爆实验结果</vt:lpstr>
      <vt:lpstr>第四次防爆实验结果</vt:lpstr>
      <vt:lpstr>防爆实验结果汇总</vt:lpstr>
      <vt:lpstr>模拟计算与保护罩优化</vt:lpstr>
      <vt:lpstr>模拟结果举例</vt:lpstr>
      <vt:lpstr>小结</vt:lpstr>
      <vt:lpstr>感谢JUNO PMT Instrumentation组的辛勤工作！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Zheng</dc:creator>
  <cp:lastModifiedBy>unknown</cp:lastModifiedBy>
  <cp:revision>542</cp:revision>
  <cp:lastPrinted>1601-01-01T00:00:00Z</cp:lastPrinted>
  <dcterms:created xsi:type="dcterms:W3CDTF">2011-06-03T02:03:52Z</dcterms:created>
  <dcterms:modified xsi:type="dcterms:W3CDTF">2017-11-29T05:59:17Z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