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82" r:id="rId3"/>
    <p:sldId id="277" r:id="rId4"/>
    <p:sldId id="278" r:id="rId5"/>
    <p:sldId id="283" r:id="rId6"/>
    <p:sldId id="273" r:id="rId7"/>
    <p:sldId id="259" r:id="rId8"/>
    <p:sldId id="261" r:id="rId9"/>
    <p:sldId id="286" r:id="rId10"/>
    <p:sldId id="266" r:id="rId11"/>
    <p:sldId id="295" r:id="rId12"/>
    <p:sldId id="296" r:id="rId13"/>
    <p:sldId id="315" r:id="rId14"/>
    <p:sldId id="294" r:id="rId15"/>
    <p:sldId id="263" r:id="rId16"/>
    <p:sldId id="293" r:id="rId17"/>
    <p:sldId id="300" r:id="rId18"/>
    <p:sldId id="316" r:id="rId19"/>
    <p:sldId id="264" r:id="rId20"/>
    <p:sldId id="265" r:id="rId21"/>
    <p:sldId id="292" r:id="rId22"/>
    <p:sldId id="299" r:id="rId23"/>
    <p:sldId id="262" r:id="rId24"/>
    <p:sldId id="280" r:id="rId25"/>
    <p:sldId id="289" r:id="rId26"/>
    <p:sldId id="279" r:id="rId27"/>
    <p:sldId id="268" r:id="rId28"/>
    <p:sldId id="287" r:id="rId29"/>
    <p:sldId id="291" r:id="rId30"/>
    <p:sldId id="290" r:id="rId31"/>
    <p:sldId id="298" r:id="rId32"/>
    <p:sldId id="276" r:id="rId33"/>
    <p:sldId id="275" r:id="rId34"/>
    <p:sldId id="308" r:id="rId35"/>
    <p:sldId id="309" r:id="rId36"/>
    <p:sldId id="310" r:id="rId37"/>
    <p:sldId id="312" r:id="rId38"/>
    <p:sldId id="313" r:id="rId39"/>
    <p:sldId id="314" r:id="rId40"/>
    <p:sldId id="311" r:id="rId41"/>
    <p:sldId id="269" r:id="rId42"/>
    <p:sldId id="302" r:id="rId43"/>
    <p:sldId id="285" r:id="rId44"/>
    <p:sldId id="288" r:id="rId45"/>
    <p:sldId id="301" r:id="rId46"/>
    <p:sldId id="284" r:id="rId47"/>
    <p:sldId id="272" r:id="rId48"/>
    <p:sldId id="304" r:id="rId49"/>
    <p:sldId id="305" r:id="rId50"/>
    <p:sldId id="306" r:id="rId5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290"/>
    <p:restoredTop sz="87940"/>
  </p:normalViewPr>
  <p:slideViewPr>
    <p:cSldViewPr snapToGrid="0" snapToObjects="1">
      <p:cViewPr varScale="1">
        <p:scale>
          <a:sx n="64" d="100"/>
          <a:sy n="64" d="100"/>
        </p:scale>
        <p:origin x="184" y="6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4" Type="http://schemas.openxmlformats.org/officeDocument/2006/relationships/image" Target="../media/image65.emf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7" Type="http://schemas.openxmlformats.org/officeDocument/2006/relationships/image" Target="../media/image68.emf"/><Relationship Id="rId1" Type="http://schemas.openxmlformats.org/officeDocument/2006/relationships/image" Target="../media/image62.emf"/><Relationship Id="rId2" Type="http://schemas.openxmlformats.org/officeDocument/2006/relationships/image" Target="../media/image6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75102A-8EFB-344B-B6BD-27A6CC53EF52}" type="datetimeFigureOut">
              <a:rPr kumimoji="1" lang="zh-CN" altLang="en-US" smtClean="0"/>
              <a:t>17/11/28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91319-3B7C-6547-8784-7C11975AC63D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53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3B8B7-422D-4A32-8974-4382B990316E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151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A9755-7F3A-4857-BC70-DB8CE57C973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006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3B8B7-422D-4A32-8974-4382B990316E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69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1319-3B7C-6547-8784-7C11975AC63D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7258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502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5435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59694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ctrTitle"/>
          </p:nvPr>
        </p:nvSpPr>
        <p:spPr>
          <a:xfrm>
            <a:off x="914400" y="1628801"/>
            <a:ext cx="10363200" cy="1470025"/>
          </a:xfrm>
          <a:prstGeom prst="rect">
            <a:avLst/>
          </a:prstGeom>
        </p:spPr>
        <p:txBody>
          <a:bodyPr anchor="ctr"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副标题 2"/>
          <p:cNvSpPr>
            <a:spLocks noGrp="1"/>
          </p:cNvSpPr>
          <p:nvPr>
            <p:ph type="subTitle" idx="1"/>
          </p:nvPr>
        </p:nvSpPr>
        <p:spPr>
          <a:xfrm>
            <a:off x="1828800" y="3645024"/>
            <a:ext cx="8534400" cy="151216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baseline="0">
                <a:solidFill>
                  <a:srgbClr val="0000FF"/>
                </a:solidFill>
                <a:latin typeface="+mj-lt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32002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489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349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37813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854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616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7093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989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531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2ED6B-8891-1243-8941-2957EF0908F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67749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4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8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tiff"/><Relationship Id="rId3" Type="http://schemas.openxmlformats.org/officeDocument/2006/relationships/image" Target="../media/image4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8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4" Type="http://schemas.openxmlformats.org/officeDocument/2006/relationships/image" Target="../media/image56.tiff"/><Relationship Id="rId5" Type="http://schemas.openxmlformats.org/officeDocument/2006/relationships/image" Target="../media/image57.tiff"/><Relationship Id="rId6" Type="http://schemas.openxmlformats.org/officeDocument/2006/relationships/image" Target="../media/image58.tiff"/><Relationship Id="rId7" Type="http://schemas.openxmlformats.org/officeDocument/2006/relationships/image" Target="../media/image59.tiff"/><Relationship Id="rId8" Type="http://schemas.openxmlformats.org/officeDocument/2006/relationships/image" Target="../media/image60.tiff"/><Relationship Id="rId9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inspirehep.net/record/1591707" TargetMode="External"/></Relationships>
</file>

<file path=ppt/slides/_rels/slide4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66.emf"/><Relationship Id="rId13" Type="http://schemas.openxmlformats.org/officeDocument/2006/relationships/oleObject" Target="../embeddings/oleObject8.bin"/><Relationship Id="rId14" Type="http://schemas.openxmlformats.org/officeDocument/2006/relationships/image" Target="../media/image67.emf"/><Relationship Id="rId15" Type="http://schemas.openxmlformats.org/officeDocument/2006/relationships/oleObject" Target="../embeddings/oleObject9.bin"/><Relationship Id="rId16" Type="http://schemas.openxmlformats.org/officeDocument/2006/relationships/image" Target="../media/image6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3.bin"/><Relationship Id="rId4" Type="http://schemas.openxmlformats.org/officeDocument/2006/relationships/image" Target="../media/image62.emf"/><Relationship Id="rId5" Type="http://schemas.openxmlformats.org/officeDocument/2006/relationships/oleObject" Target="../embeddings/oleObject4.bin"/><Relationship Id="rId6" Type="http://schemas.openxmlformats.org/officeDocument/2006/relationships/image" Target="../media/image63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64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6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tiff"/><Relationship Id="rId7" Type="http://schemas.openxmlformats.org/officeDocument/2006/relationships/image" Target="../media/image74.tiff"/><Relationship Id="rId8" Type="http://schemas.openxmlformats.org/officeDocument/2006/relationships/image" Target="../media/image75.tiff"/><Relationship Id="rId9" Type="http://schemas.openxmlformats.org/officeDocument/2006/relationships/image" Target="../media/image7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5/fb@4.96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410975"/>
          </a:xfrm>
        </p:spPr>
        <p:txBody>
          <a:bodyPr>
            <a:normAutofit fontScale="90000"/>
          </a:bodyPr>
          <a:lstStyle/>
          <a:p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未来物理研究计划</a:t>
            </a:r>
            <a:b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</a:b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白皮书讨论</a:t>
            </a:r>
            <a:endParaRPr kumimoji="1"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zh-CN" altLang="en-US" sz="2800" b="1" dirty="0" smtClean="0">
                <a:latin typeface="STFangsong" charset="-122"/>
                <a:ea typeface="STFangsong" charset="-122"/>
                <a:cs typeface="STFangsong" charset="-122"/>
              </a:rPr>
              <a:t>李 海 波</a:t>
            </a:r>
            <a:endParaRPr kumimoji="1" lang="en-US" altLang="zh-CN" sz="2800" b="1" dirty="0" smtClean="0"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2800" b="1" dirty="0" smtClean="0">
                <a:latin typeface="STFangsong" charset="-122"/>
                <a:ea typeface="STFangsong" charset="-122"/>
                <a:cs typeface="STFangsong" charset="-122"/>
              </a:rPr>
              <a:t>中科院高能所</a:t>
            </a:r>
            <a:endParaRPr kumimoji="1" lang="en-US" altLang="zh-CN" sz="2800" b="1" dirty="0" smtClean="0"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en-US" altLang="zh-CN" sz="2800" b="1" dirty="0" smtClean="0"/>
              <a:t>On behalf of BESIII white paper working group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3044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-69849"/>
            <a:ext cx="10515600" cy="1325563"/>
          </a:xfrm>
        </p:spPr>
        <p:txBody>
          <a:bodyPr/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轻强子谱学：</a:t>
            </a:r>
            <a:r>
              <a:rPr kumimoji="1" lang="en-US" altLang="zh-CN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 </a:t>
            </a:r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哪些重要的物理？</a:t>
            </a:r>
            <a:endParaRPr kumimoji="1" lang="zh-CN" altLang="en-US" b="1" dirty="0">
              <a:solidFill>
                <a:srgbClr val="FF0000"/>
              </a:solidFill>
              <a:latin typeface="华文仿宋"/>
              <a:ea typeface="华文仿宋"/>
              <a:cs typeface="华文仿宋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8052" y="1110006"/>
            <a:ext cx="11449878" cy="4351338"/>
          </a:xfrm>
        </p:spPr>
        <p:txBody>
          <a:bodyPr>
            <a:noAutofit/>
          </a:bodyPr>
          <a:lstStyle/>
          <a:p>
            <a:r>
              <a:rPr kumimoji="1" lang="en-US" altLang="zh-CN" sz="3200" b="1" dirty="0" err="1" smtClean="0">
                <a:latin typeface="STFangsong" charset="-122"/>
                <a:ea typeface="STFangsong" charset="-122"/>
                <a:cs typeface="STFangsong" charset="-122"/>
              </a:rPr>
              <a:t>Glueball</a:t>
            </a:r>
            <a:r>
              <a:rPr kumimoji="1" lang="en-US" altLang="zh-CN" sz="3200" b="1" dirty="0" smtClean="0"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3200" b="1" dirty="0" smtClean="0">
                <a:latin typeface="STFangsong" charset="-122"/>
                <a:ea typeface="STFangsong" charset="-122"/>
                <a:cs typeface="STFangsong" charset="-122"/>
              </a:rPr>
              <a:t>候选态</a:t>
            </a:r>
            <a:r>
              <a:rPr kumimoji="1" lang="en-US" altLang="zh-CN" sz="3200" b="1" dirty="0" smtClean="0">
                <a:latin typeface="STFangsong" charset="-122"/>
                <a:ea typeface="STFangsong" charset="-122"/>
                <a:cs typeface="STFangsong" charset="-122"/>
              </a:rPr>
              <a:t>: </a:t>
            </a:r>
            <a:r>
              <a:rPr kumimoji="1" lang="en-US" altLang="zh-CN" sz="3200" b="1" dirty="0" err="1" smtClean="0">
                <a:latin typeface="STFangsong" charset="-122"/>
                <a:ea typeface="STFangsong" charset="-122"/>
                <a:cs typeface="STFangsong" charset="-122"/>
              </a:rPr>
              <a:t>η</a:t>
            </a:r>
            <a:r>
              <a:rPr kumimoji="1" lang="en-US" altLang="zh-CN" sz="3200" b="1" dirty="0" smtClean="0">
                <a:latin typeface="STFangsong" charset="-122"/>
                <a:ea typeface="STFangsong" charset="-122"/>
                <a:cs typeface="STFangsong" charset="-122"/>
              </a:rPr>
              <a:t>(1405/1475), f</a:t>
            </a:r>
            <a:r>
              <a:rPr kumimoji="1" lang="en-US" altLang="zh-CN" sz="3200" b="1" baseline="-25000" dirty="0" smtClean="0">
                <a:latin typeface="STFangsong" charset="-122"/>
                <a:ea typeface="STFangsong" charset="-122"/>
                <a:cs typeface="STFangsong" charset="-122"/>
              </a:rPr>
              <a:t>0</a:t>
            </a:r>
            <a:r>
              <a:rPr kumimoji="1" lang="en-US" altLang="zh-CN" sz="3200" b="1" dirty="0" smtClean="0">
                <a:latin typeface="STFangsong" charset="-122"/>
                <a:ea typeface="STFangsong" charset="-122"/>
                <a:cs typeface="STFangsong" charset="-122"/>
              </a:rPr>
              <a:t>(1710) , 0</a:t>
            </a:r>
            <a:r>
              <a:rPr kumimoji="1" lang="en-US" altLang="zh-CN" sz="3200" b="1" baseline="30000" dirty="0" smtClean="0">
                <a:latin typeface="STFangsong" charset="-122"/>
                <a:ea typeface="STFangsong" charset="-122"/>
                <a:cs typeface="STFangsong" charset="-122"/>
              </a:rPr>
              <a:t>-</a:t>
            </a:r>
            <a:r>
              <a:rPr kumimoji="1" lang="zh-CN" altLang="en-US" sz="3200" b="1" baseline="30000" dirty="0" smtClean="0">
                <a:latin typeface="STFangsong" charset="-122"/>
                <a:ea typeface="STFangsong" charset="-122"/>
                <a:cs typeface="STFangsong" charset="-122"/>
              </a:rPr>
              <a:t>＋</a:t>
            </a:r>
            <a:r>
              <a:rPr kumimoji="1" lang="zh-CN" altLang="en-US" sz="3200" b="1" dirty="0" smtClean="0">
                <a:latin typeface="STFangsong" charset="-122"/>
                <a:ea typeface="STFangsong" charset="-122"/>
                <a:cs typeface="STFangsong" charset="-122"/>
              </a:rPr>
              <a:t>、</a:t>
            </a:r>
            <a:r>
              <a:rPr kumimoji="1" lang="en-US" altLang="zh-CN" sz="3200" b="1" dirty="0" smtClean="0">
                <a:latin typeface="STFangsong" charset="-122"/>
                <a:ea typeface="STFangsong" charset="-122"/>
                <a:cs typeface="STFangsong" charset="-122"/>
              </a:rPr>
              <a:t>2</a:t>
            </a:r>
            <a:r>
              <a:rPr kumimoji="1" lang="en-US" altLang="zh-CN" sz="3200" b="1" baseline="30000" dirty="0" smtClean="0">
                <a:latin typeface="STFangsong" charset="-122"/>
                <a:ea typeface="STFangsong" charset="-122"/>
                <a:cs typeface="STFangsong" charset="-122"/>
              </a:rPr>
              <a:t>++</a:t>
            </a:r>
            <a:r>
              <a:rPr kumimoji="1" lang="en-US" altLang="zh-CN" sz="3200" b="1" dirty="0" smtClean="0">
                <a:latin typeface="STFangsong" charset="-122"/>
                <a:ea typeface="STFangsong" charset="-122"/>
                <a:cs typeface="STFangsong" charset="-122"/>
              </a:rPr>
              <a:t> above 2 </a:t>
            </a:r>
            <a:r>
              <a:rPr kumimoji="1" lang="en-US" altLang="zh-CN" sz="3200" b="1" dirty="0" err="1" smtClean="0">
                <a:latin typeface="STFangsong" charset="-122"/>
                <a:ea typeface="STFangsong" charset="-122"/>
                <a:cs typeface="STFangsong" charset="-122"/>
              </a:rPr>
              <a:t>GeV</a:t>
            </a:r>
            <a:r>
              <a:rPr kumimoji="1" lang="zh-CN" altLang="en-US" sz="3200" b="1" dirty="0" smtClean="0">
                <a:latin typeface="STFangsong" charset="-122"/>
                <a:ea typeface="STFangsong" charset="-122"/>
                <a:cs typeface="STFangsong" charset="-122"/>
              </a:rPr>
              <a:t>；</a:t>
            </a:r>
            <a:endParaRPr kumimoji="1" lang="is-IS" altLang="zh-CN" sz="3200" b="1" dirty="0" smtClean="0"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3200" b="1" dirty="0" smtClean="0">
                <a:latin typeface="STFangsong" charset="-122"/>
                <a:ea typeface="STFangsong" charset="-122"/>
                <a:cs typeface="STFangsong" charset="-122"/>
              </a:rPr>
              <a:t>奇特态、混杂态等</a:t>
            </a:r>
            <a:r>
              <a:rPr kumimoji="1" lang="en-US" altLang="zh-CN" sz="3200" b="1" dirty="0" smtClean="0">
                <a:latin typeface="STFangsong" charset="-122"/>
                <a:ea typeface="STFangsong" charset="-122"/>
                <a:cs typeface="STFangsong" charset="-122"/>
              </a:rPr>
              <a:t> ; </a:t>
            </a:r>
          </a:p>
          <a:p>
            <a:r>
              <a:rPr kumimoji="1" lang="zh-CN" altLang="en-US" sz="3200" b="1" dirty="0" smtClean="0">
                <a:latin typeface="STFangsong" charset="-122"/>
                <a:ea typeface="STFangsong" charset="-122"/>
                <a:cs typeface="STFangsong" charset="-122"/>
              </a:rPr>
              <a:t>质子－反质子阈值增长、及其附近的结构</a:t>
            </a:r>
            <a:r>
              <a:rPr kumimoji="1" lang="is-IS" altLang="zh-CN" sz="3200" b="1" dirty="0" smtClean="0">
                <a:latin typeface="STFangsong" charset="-122"/>
                <a:ea typeface="STFangsong" charset="-122"/>
                <a:cs typeface="STFangsong" charset="-122"/>
              </a:rPr>
              <a:t>;</a:t>
            </a:r>
          </a:p>
          <a:p>
            <a:r>
              <a:rPr kumimoji="1" lang="zh-CN" altLang="en-US" sz="3200" b="1" dirty="0" smtClean="0">
                <a:latin typeface="STFangsong" charset="-122"/>
                <a:ea typeface="STFangsong" charset="-122"/>
                <a:cs typeface="STFangsong" charset="-122"/>
              </a:rPr>
              <a:t>质量在</a:t>
            </a:r>
            <a:r>
              <a:rPr kumimoji="1" lang="is-IS" altLang="zh-CN" sz="3200" b="1" dirty="0" smtClean="0">
                <a:latin typeface="STFangsong" charset="-122"/>
                <a:ea typeface="STFangsong" charset="-122"/>
                <a:cs typeface="STFangsong" charset="-122"/>
              </a:rPr>
              <a:t>1.0 GeV</a:t>
            </a:r>
            <a:r>
              <a:rPr kumimoji="1" lang="zh-CN" altLang="en-US" sz="3200" b="1" dirty="0" smtClean="0">
                <a:latin typeface="STFangsong" charset="-122"/>
                <a:ea typeface="STFangsong" charset="-122"/>
                <a:cs typeface="STFangsong" charset="-122"/>
              </a:rPr>
              <a:t>以下的标量介子</a:t>
            </a:r>
            <a:r>
              <a:rPr kumimoji="1" lang="is-IS" altLang="zh-CN" sz="3200" b="1" dirty="0" smtClean="0">
                <a:latin typeface="STFangsong" charset="-122"/>
                <a:ea typeface="STFangsong" charset="-122"/>
                <a:cs typeface="STFangsong" charset="-122"/>
              </a:rPr>
              <a:t>;</a:t>
            </a:r>
          </a:p>
          <a:p>
            <a:r>
              <a:rPr kumimoji="1" lang="zh-CN" altLang="en-US" sz="3200" b="1" dirty="0" smtClean="0">
                <a:latin typeface="STFangsong" charset="-122"/>
                <a:ea typeface="STFangsong" charset="-122"/>
                <a:cs typeface="STFangsong" charset="-122"/>
              </a:rPr>
              <a:t>轻强子态的衰变</a:t>
            </a:r>
            <a:r>
              <a:rPr kumimoji="1" lang="is-IS" altLang="zh-CN" sz="3200" b="1" dirty="0" smtClean="0">
                <a:latin typeface="STFangsong" charset="-122"/>
                <a:ea typeface="STFangsong" charset="-122"/>
                <a:cs typeface="STFangsong" charset="-122"/>
              </a:rPr>
              <a:t>? </a:t>
            </a:r>
            <a:endParaRPr kumimoji="1" lang="zh-CN" altLang="en-US" sz="3200" b="1" dirty="0" smtClean="0"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3200" b="1" dirty="0" smtClean="0">
                <a:latin typeface="STFangsong" charset="-122"/>
                <a:ea typeface="STFangsong" charset="-122"/>
                <a:cs typeface="STFangsong" charset="-122"/>
              </a:rPr>
              <a:t>重子谱学</a:t>
            </a:r>
            <a:r>
              <a:rPr kumimoji="1" lang="is-IS" altLang="zh-CN" sz="3200" b="1" dirty="0" smtClean="0"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3200" b="1" dirty="0" smtClean="0">
                <a:latin typeface="STFangsong" charset="-122"/>
                <a:ea typeface="STFangsong" charset="-122"/>
                <a:cs typeface="STFangsong" charset="-122"/>
              </a:rPr>
              <a:t>。</a:t>
            </a:r>
            <a:endParaRPr kumimoji="1" lang="zh-CN" altLang="en-US" sz="3200" b="1" dirty="0" smtClean="0"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10</a:t>
            </a:fld>
            <a:endParaRPr kumimoji="1"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679827" y="5078201"/>
            <a:ext cx="10597773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800" b="1" dirty="0" smtClean="0">
                <a:latin typeface="STFangsong" charset="-122"/>
                <a:ea typeface="STFangsong" charset="-122"/>
                <a:cs typeface="STFangsong" charset="-122"/>
              </a:rPr>
              <a:t>系统地研究疑难轻强子态的产生与衰变还有待开展，黄皮书预期</a:t>
            </a:r>
          </a:p>
          <a:p>
            <a:r>
              <a:rPr kumimoji="1" lang="zh-CN" altLang="en-US" sz="2800" b="1" dirty="0" smtClean="0">
                <a:latin typeface="STFangsong" charset="-122"/>
                <a:ea typeface="STFangsong" charset="-122"/>
                <a:cs typeface="STFangsong" charset="-122"/>
              </a:rPr>
              <a:t>还没有完成。</a:t>
            </a:r>
            <a:endParaRPr kumimoji="1" lang="zh-CN" altLang="en-US" sz="2800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10719" y="3706142"/>
            <a:ext cx="5498185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zh-CN" altLang="en-US" sz="2800" b="1" dirty="0">
                <a:latin typeface="STFangsong" charset="-122"/>
                <a:ea typeface="STFangsong" charset="-122"/>
                <a:cs typeface="STFangsong" charset="-122"/>
              </a:rPr>
              <a:t>分析方法、工具，计算资源等</a:t>
            </a:r>
            <a:r>
              <a:rPr kumimoji="1" lang="is-IS" altLang="zh-CN" sz="2800" b="1" dirty="0">
                <a:latin typeface="STFangsong" charset="-122"/>
                <a:ea typeface="STFangsong" charset="-122"/>
                <a:cs typeface="STFangsong" charset="-122"/>
              </a:rPr>
              <a:t>;</a:t>
            </a:r>
          </a:p>
          <a:p>
            <a:r>
              <a:rPr kumimoji="1" lang="zh-CN" altLang="en-US" sz="2800" b="1" dirty="0">
                <a:latin typeface="STFangsong" charset="-122"/>
                <a:ea typeface="STFangsong" charset="-122"/>
                <a:cs typeface="STFangsong" charset="-122"/>
              </a:rPr>
              <a:t>理论与实验相结合，国际合作等。 </a:t>
            </a:r>
          </a:p>
        </p:txBody>
      </p:sp>
    </p:spTree>
    <p:extLst>
      <p:ext uri="{BB962C8B-B14F-4D97-AF65-F5344CB8AC3E}">
        <p14:creationId xmlns:p14="http://schemas.microsoft.com/office/powerpoint/2010/main" val="12119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17/12/1</a:t>
            </a:r>
            <a:endParaRPr lang="en-US" altLang="zh-CN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Hai-Bo Li</a:t>
            </a:r>
            <a:endParaRPr lang="en-US" altLang="zh-CN"/>
          </a:p>
        </p:txBody>
      </p:sp>
      <p:sp>
        <p:nvSpPr>
          <p:cNvPr id="7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374A0-0D7A-D448-8328-2E8999A0D4F9}" type="slidenum">
              <a:rPr lang="en-US" altLang="zh-CN"/>
              <a:pPr/>
              <a:t>11</a:t>
            </a:fld>
            <a:endParaRPr lang="en-US" altLang="zh-CN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92785" y="116632"/>
            <a:ext cx="9540552" cy="850106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轻标量介子九重态疑难：</a:t>
            </a:r>
            <a:r>
              <a:rPr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endParaRPr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1775521" y="3645024"/>
            <a:ext cx="924612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2000" b="1" dirty="0" smtClean="0">
                <a:latin typeface="STFangsong" charset="-122"/>
                <a:ea typeface="STFangsong" charset="-122"/>
                <a:cs typeface="STFangsong" charset="-122"/>
              </a:rPr>
              <a:t>实验上理解</a:t>
            </a:r>
            <a:r>
              <a:rPr lang="en-US" altLang="zh-CN" sz="2000" b="1" dirty="0" smtClean="0">
                <a:latin typeface="STFangsong" charset="-122"/>
                <a:ea typeface="STFangsong" charset="-122"/>
                <a:cs typeface="STFangsong" charset="-122"/>
              </a:rPr>
              <a:t>: </a:t>
            </a:r>
            <a:endParaRPr lang="en-US" altLang="zh-CN" sz="2000" b="1" dirty="0"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lang="en-US" altLang="zh-CN" sz="2000" dirty="0"/>
              <a:t>       1. Where are the light J</a:t>
            </a:r>
            <a:r>
              <a:rPr lang="en-US" altLang="zh-CN" sz="2000" baseline="30000" dirty="0"/>
              <a:t>P</a:t>
            </a:r>
            <a:r>
              <a:rPr lang="en-US" altLang="zh-CN" sz="2000" dirty="0"/>
              <a:t>=1</a:t>
            </a:r>
            <a:r>
              <a:rPr lang="en-US" altLang="zh-CN" sz="2000" baseline="30000" dirty="0"/>
              <a:t>+</a:t>
            </a:r>
            <a:r>
              <a:rPr lang="en-US" altLang="zh-CN" sz="2000" dirty="0"/>
              <a:t> and 2</a:t>
            </a:r>
            <a:r>
              <a:rPr lang="en-US" altLang="zh-CN" sz="2000" baseline="30000" dirty="0"/>
              <a:t>++</a:t>
            </a:r>
            <a:r>
              <a:rPr lang="en-US" altLang="zh-CN" sz="2000" dirty="0"/>
              <a:t> partner </a:t>
            </a:r>
            <a:r>
              <a:rPr lang="en-US" altLang="zh-CN" sz="2000" dirty="0" err="1"/>
              <a:t>nonets</a:t>
            </a:r>
            <a:r>
              <a:rPr lang="en-US" altLang="zh-CN" sz="2000" dirty="0"/>
              <a:t>? </a:t>
            </a:r>
          </a:p>
          <a:p>
            <a:r>
              <a:rPr lang="en-US" altLang="zh-CN" sz="2000" dirty="0"/>
              <a:t>       2. In </a:t>
            </a:r>
            <a:r>
              <a:rPr lang="en-US" altLang="zh-CN" sz="2000" dirty="0" err="1"/>
              <a:t>qqbar</a:t>
            </a:r>
            <a:r>
              <a:rPr lang="en-US" altLang="zh-CN" sz="2000" dirty="0"/>
              <a:t> meson </a:t>
            </a:r>
            <a:r>
              <a:rPr lang="en-US" altLang="zh-CN" sz="2000" dirty="0" err="1"/>
              <a:t>nonets</a:t>
            </a:r>
            <a:r>
              <a:rPr lang="en-US" altLang="zh-CN" sz="2000" dirty="0"/>
              <a:t>, the I=1 state (a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(980)), has no s quarks.</a:t>
            </a:r>
          </a:p>
          <a:p>
            <a:r>
              <a:rPr lang="en-US" altLang="zh-CN" sz="2000" dirty="0"/>
              <a:t>       3. m(f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(980))=m(a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(980)) implies that mixing &amp; small s quark content in f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 and </a:t>
            </a:r>
          </a:p>
          <a:p>
            <a:r>
              <a:rPr lang="en-US" altLang="zh-CN" sz="2000" dirty="0"/>
              <a:t>           a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 </a:t>
            </a:r>
          </a:p>
          <a:p>
            <a:r>
              <a:rPr lang="en-US" altLang="zh-CN" sz="2000" dirty="0"/>
              <a:t>       4. f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 and a</a:t>
            </a:r>
            <a:r>
              <a:rPr lang="en-US" altLang="zh-CN" sz="2000" baseline="-25000" dirty="0"/>
              <a:t>0</a:t>
            </a:r>
            <a:r>
              <a:rPr lang="en-US" altLang="zh-CN" sz="2000" dirty="0"/>
              <a:t>(980) are possible di-quark-anti-</a:t>
            </a:r>
            <a:r>
              <a:rPr lang="en-US" altLang="zh-CN" sz="2000" dirty="0" err="1"/>
              <a:t>diquark</a:t>
            </a:r>
            <a:r>
              <a:rPr lang="en-US" altLang="zh-CN" sz="2000" dirty="0"/>
              <a:t> bound states or loosely </a:t>
            </a:r>
          </a:p>
          <a:p>
            <a:r>
              <a:rPr lang="en-US" altLang="zh-CN" sz="2000" dirty="0"/>
              <a:t>           bounded  meson-</a:t>
            </a:r>
            <a:r>
              <a:rPr lang="en-US" altLang="zh-CN" sz="2000" dirty="0" err="1"/>
              <a:t>antimeson</a:t>
            </a:r>
            <a:r>
              <a:rPr lang="en-US" altLang="zh-CN" sz="2000" dirty="0"/>
              <a:t> molecule states.  </a:t>
            </a:r>
          </a:p>
          <a:p>
            <a:r>
              <a:rPr lang="en-US" altLang="zh-CN" sz="2000" dirty="0"/>
              <a:t>            R.L. Jaffe PRD 15, 267 (1977),  J.D. Weinstein &amp;N. </a:t>
            </a:r>
            <a:r>
              <a:rPr lang="en-US" altLang="zh-CN" sz="2000" dirty="0" err="1"/>
              <a:t>Isgur</a:t>
            </a:r>
            <a:r>
              <a:rPr lang="en-US" altLang="zh-CN" sz="2000" dirty="0"/>
              <a:t>  PRD 27, 588(1983) </a:t>
            </a:r>
          </a:p>
          <a:p>
            <a:r>
              <a:rPr lang="en-US" altLang="zh-CN" sz="2000" dirty="0"/>
              <a:t>      </a:t>
            </a:r>
          </a:p>
        </p:txBody>
      </p:sp>
      <p:pic>
        <p:nvPicPr>
          <p:cNvPr id="2" name="图片 1" descr="未命名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56" y="1038095"/>
            <a:ext cx="7668344" cy="25355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63" y="1080326"/>
            <a:ext cx="2929674" cy="256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17/12/1</a:t>
            </a: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Hai-Bo Li</a:t>
            </a:r>
            <a:endParaRPr lang="en-US" alt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CAAE3-7718-B044-BA67-515EF6A72C6F}" type="slidenum">
              <a:rPr lang="en-US" altLang="zh-CN"/>
              <a:pPr/>
              <a:t>12</a:t>
            </a:fld>
            <a:endParaRPr lang="en-US" altLang="zh-CN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12700"/>
            <a:ext cx="8229600" cy="777875"/>
          </a:xfrm>
        </p:spPr>
        <p:txBody>
          <a:bodyPr/>
          <a:lstStyle/>
          <a:p>
            <a:r>
              <a:rPr lang="en-US" altLang="zh-CN" sz="3600" b="1" dirty="0">
                <a:latin typeface="Arial Narrow" charset="0"/>
              </a:rPr>
              <a:t>Too many light 0</a:t>
            </a:r>
            <a:r>
              <a:rPr lang="en-US" altLang="zh-CN" sz="3600" b="1" baseline="30000" dirty="0">
                <a:latin typeface="Arial Narrow" charset="0"/>
              </a:rPr>
              <a:t>++</a:t>
            </a:r>
            <a:r>
              <a:rPr lang="en-US" altLang="zh-CN" sz="3600" b="1" dirty="0">
                <a:latin typeface="Arial Narrow" charset="0"/>
              </a:rPr>
              <a:t> scalar in J/</a:t>
            </a:r>
            <a:r>
              <a:rPr lang="en-US" altLang="zh-CN" sz="3600" b="1" dirty="0" err="1">
                <a:latin typeface="Lucida Grande"/>
                <a:ea typeface="Lucida Grande"/>
                <a:cs typeface="Lucida Grande"/>
              </a:rPr>
              <a:t>ψ</a:t>
            </a:r>
            <a:r>
              <a:rPr lang="en-US" altLang="zh-CN" sz="3600" b="1" dirty="0">
                <a:latin typeface="Arial Narrow" charset="0"/>
                <a:sym typeface="SymbolPS" charset="0"/>
              </a:rPr>
              <a:t> decays</a:t>
            </a:r>
            <a:r>
              <a:rPr lang="en-US" altLang="zh-CN" sz="3600" b="1" dirty="0">
                <a:latin typeface="Arial Narrow" charset="0"/>
              </a:rPr>
              <a:t>!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057" y="765175"/>
            <a:ext cx="7224712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8716640" y="2652693"/>
            <a:ext cx="357982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这些结果来自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，</a:t>
            </a:r>
          </a:p>
          <a:p>
            <a:endParaRPr kumimoji="1" lang="zh-CN" altLang="en-US" sz="2800" b="1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系统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研究还有待</a:t>
            </a:r>
          </a:p>
          <a:p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完成。</a:t>
            </a:r>
            <a:endParaRPr kumimoji="1" lang="zh-CN" altLang="en-US" sz="28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79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17/12/1</a:t>
            </a:r>
            <a:endParaRPr lang="en-US" altLang="zh-CN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Hai-Bo Li</a:t>
            </a:r>
            <a:endParaRPr lang="en-US" altLang="zh-CN"/>
          </a:p>
        </p:txBody>
      </p:sp>
      <p:sp>
        <p:nvSpPr>
          <p:cNvPr id="10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90443-14C7-484F-B433-78A422D28CA1}" type="slidenum">
              <a:rPr lang="en-US" altLang="zh-CN"/>
              <a:pPr/>
              <a:t>13</a:t>
            </a:fld>
            <a:endParaRPr lang="en-US" altLang="zh-CN"/>
          </a:p>
        </p:txBody>
      </p:sp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925098" cy="850106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理解轻标量介子的本质、质量来源等</a:t>
            </a:r>
            <a:r>
              <a:rPr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?</a:t>
            </a:r>
            <a:endParaRPr lang="en-US" altLang="zh-CN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496958" y="1075762"/>
            <a:ext cx="1148963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轻标量结构极其复杂！ </a:t>
            </a:r>
          </a:p>
          <a:p>
            <a:pPr marL="342900" indent="-342900">
              <a:buFont typeface="Wingdings" charset="2"/>
              <a:buChar char="l"/>
            </a:pPr>
            <a:r>
              <a:rPr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在线性</a:t>
            </a:r>
            <a:r>
              <a:rPr lang="en-US" altLang="zh-CN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sigma</a:t>
            </a:r>
            <a:r>
              <a:rPr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模型中，最低能量同位旋单态标量粒子来自强相互作用真空自发破缺。</a:t>
            </a:r>
          </a:p>
          <a:p>
            <a:pPr marL="342900" indent="-342900">
              <a:buFont typeface="Wingdings" charset="2"/>
              <a:buChar char="l"/>
            </a:pPr>
            <a:r>
              <a:rPr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类似的，电弱真空自发破缺预言了</a:t>
            </a:r>
            <a:r>
              <a:rPr lang="en-US" altLang="zh-CN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Higgs</a:t>
            </a:r>
            <a:r>
              <a:rPr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粒子的存在，</a:t>
            </a:r>
            <a:r>
              <a:rPr lang="en-US" altLang="zh-CN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Higgs</a:t>
            </a:r>
            <a:r>
              <a:rPr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的发现证实真空自发破缺机制的正确性</a:t>
            </a:r>
            <a:r>
              <a:rPr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。 </a:t>
            </a:r>
          </a:p>
          <a:p>
            <a:pPr marL="342900" indent="-342900">
              <a:buFont typeface="Wingdings" charset="2"/>
              <a:buChar char="l"/>
            </a:pPr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在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GeV</a:t>
            </a:r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能标，强作用对称破缺与强作用质量来源息息相关，</a:t>
            </a: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    理解轻标量粒子的性质对于深入理解</a:t>
            </a:r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真空自发破缺机制有重要意义。</a:t>
            </a: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但是，</a:t>
            </a:r>
            <a:r>
              <a:rPr lang="en-US" altLang="zh-CN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GeV</a:t>
            </a:r>
            <a:r>
              <a:rPr lang="zh-CN" altLang="en-US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能标多个标量粒子</a:t>
            </a:r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的</a:t>
            </a:r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存在使得问题更复杂。 </a:t>
            </a:r>
            <a:endParaRPr lang="zh-CN" altLang="en-US" sz="2400" b="1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153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488" y="3500439"/>
            <a:ext cx="1687512" cy="207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360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6" y="3665775"/>
            <a:ext cx="2951162" cy="154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360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799807"/>
            <a:ext cx="47244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3608" name="Rectangle 8"/>
          <p:cNvSpPr>
            <a:spLocks noChangeArrowheads="1"/>
          </p:cNvSpPr>
          <p:nvPr/>
        </p:nvSpPr>
        <p:spPr bwMode="auto">
          <a:xfrm>
            <a:off x="1359009" y="3722614"/>
            <a:ext cx="46703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/>
              <a:t>Recent review: M. Schumacher arXiv:1403.7804</a:t>
            </a:r>
          </a:p>
        </p:txBody>
      </p:sp>
    </p:spTree>
    <p:extLst>
      <p:ext uri="{BB962C8B-B14F-4D97-AF65-F5344CB8AC3E}">
        <p14:creationId xmlns:p14="http://schemas.microsoft.com/office/powerpoint/2010/main" val="38583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14597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轻强子谱： 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J/</a:t>
            </a:r>
            <a:r>
              <a:rPr kumimoji="1" lang="en-US" altLang="zh-CN" b="1" dirty="0" err="1" smtClean="0"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衰变</a:t>
            </a:r>
            <a:endParaRPr kumimoji="1" lang="zh-CN" altLang="en-US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1" y="614597"/>
            <a:ext cx="6180636" cy="52465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678" y="284811"/>
            <a:ext cx="2655786" cy="64907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542" y="307298"/>
            <a:ext cx="3149600" cy="29337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929568" y="3992073"/>
            <a:ext cx="3262432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正反质子的阈值结构发现后</a:t>
            </a:r>
          </a:p>
          <a:p>
            <a:r>
              <a:rPr kumimoji="1" lang="zh-CN" altLang="en-US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在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上又在不同的过程</a:t>
            </a:r>
          </a:p>
          <a:p>
            <a:r>
              <a:rPr kumimoji="1" lang="zh-CN" altLang="en-US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看到共振态，其的质量</a:t>
            </a:r>
          </a:p>
          <a:p>
            <a:r>
              <a:rPr kumimoji="1" lang="zh-CN" altLang="en-US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都在正反质子阈值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附近。</a:t>
            </a:r>
            <a:endParaRPr kumimoji="1" lang="zh-CN" altLang="en-US" sz="2000" b="1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我们需要详细的分析，更多</a:t>
            </a:r>
          </a:p>
          <a:p>
            <a:r>
              <a:rPr kumimoji="1" lang="zh-CN" altLang="en-US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的数据来理解它们的性质。</a:t>
            </a:r>
            <a:endParaRPr kumimoji="1" lang="zh-CN" altLang="en-US" sz="20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6FFB-CD6A-914A-A85D-92841A4D3891}" type="slidenum">
              <a:rPr kumimoji="1" lang="zh-CN" altLang="en-US" smtClean="0"/>
              <a:t>14</a:t>
            </a:fld>
            <a:endParaRPr kumimoji="1" lang="zh-CN" altLang="en-US"/>
          </a:p>
        </p:txBody>
      </p:sp>
      <p:sp>
        <p:nvSpPr>
          <p:cNvPr id="8" name="日期占位符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52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9862" y="245203"/>
            <a:ext cx="11143938" cy="954009"/>
          </a:xfrm>
        </p:spPr>
        <p:txBody>
          <a:bodyPr>
            <a:noAutofit/>
          </a:bodyPr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粲偶素物理与类粲偶素态</a:t>
            </a:r>
            <a:r>
              <a:rPr kumimoji="1" lang="en-US" altLang="zh-CN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/>
            </a:r>
            <a:br>
              <a:rPr kumimoji="1" lang="en-US" altLang="zh-CN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</a:br>
            <a:endParaRPr kumimoji="1" lang="zh-CN" altLang="en-US" b="1" dirty="0">
              <a:solidFill>
                <a:srgbClr val="FF0000"/>
              </a:solidFill>
              <a:latin typeface="华文仿宋"/>
              <a:ea typeface="华文仿宋"/>
              <a:cs typeface="华文仿宋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910" y="990999"/>
            <a:ext cx="11348179" cy="46560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Open-charm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阈值以上粲偶素、类粲偶素的发现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;</a:t>
            </a:r>
          </a:p>
          <a:p>
            <a:pPr>
              <a:lnSpc>
                <a:spcPct val="100000"/>
              </a:lnSpc>
            </a:pPr>
            <a:r>
              <a:rPr kumimoji="1" lang="en-US" altLang="zh-CN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与</a:t>
            </a:r>
            <a:r>
              <a:rPr kumimoji="1" lang="en-US" altLang="zh-CN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Belle-II</a:t>
            </a:r>
            <a:r>
              <a:rPr kumimoji="1" lang="zh-CN" altLang="en-US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的竞争与互补：</a:t>
            </a:r>
            <a:r>
              <a:rPr kumimoji="1" lang="en-US" altLang="zh-CN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  direct </a:t>
            </a:r>
            <a:r>
              <a:rPr kumimoji="1" lang="en-US" altLang="zh-CN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scan</a:t>
            </a:r>
            <a:r>
              <a:rPr kumimoji="1" lang="zh-CN" altLang="en-US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versus  ISR at B factories;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1" lang="en-US" altLang="zh-CN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    better resolution, high acceptance, high luminosity </a:t>
            </a:r>
            <a:r>
              <a:rPr kumimoji="1" lang="is-IS" altLang="zh-CN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…</a:t>
            </a:r>
            <a:endParaRPr kumimoji="1" lang="en-US" altLang="zh-CN" b="1" dirty="0">
              <a:solidFill>
                <a:srgbClr val="0070C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>
              <a:lnSpc>
                <a:spcPct val="100000"/>
              </a:lnSpc>
            </a:pP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Belle-II 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最终（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2025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年）积累亮度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50 - 100 ab</a:t>
            </a:r>
            <a:r>
              <a:rPr kumimoji="1" lang="en-US" altLang="zh-CN" b="1" baseline="300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? 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结果将被部分覆盖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? </a:t>
            </a:r>
          </a:p>
          <a:p>
            <a:pPr>
              <a:lnSpc>
                <a:spcPct val="100000"/>
              </a:lnSpc>
            </a:pPr>
            <a:r>
              <a:rPr kumimoji="1" lang="zh-CN" altLang="en-US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考虑</a:t>
            </a:r>
            <a:r>
              <a:rPr kumimoji="1" lang="en-US" altLang="zh-CN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BEPCII</a:t>
            </a:r>
            <a:r>
              <a:rPr kumimoji="1" lang="zh-CN" altLang="en-US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能量升级</a:t>
            </a:r>
            <a:r>
              <a:rPr kumimoji="1" lang="en-US" altLang="zh-CN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 , </a:t>
            </a:r>
            <a:r>
              <a:rPr kumimoji="1" lang="zh-CN" altLang="en-US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质心能量达到</a:t>
            </a:r>
            <a:r>
              <a:rPr kumimoji="1" lang="en-US" altLang="zh-CN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4.9 </a:t>
            </a:r>
            <a:r>
              <a:rPr kumimoji="1" lang="en-US" altLang="zh-CN" b="1" dirty="0" err="1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GeV</a:t>
            </a:r>
            <a:r>
              <a:rPr kumimoji="1" lang="en-US" altLang="zh-CN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</a:t>
            </a:r>
            <a:r>
              <a:rPr kumimoji="1" lang="zh-CN" altLang="en-US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粲重子</a:t>
            </a:r>
            <a:r>
              <a:rPr kumimoji="1" lang="en-US" altLang="zh-CN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, </a:t>
            </a:r>
            <a:r>
              <a:rPr kumimoji="1" lang="zh-CN" altLang="en-US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新的实验研究方向</a:t>
            </a:r>
            <a:r>
              <a:rPr kumimoji="1" lang="zh-CN" altLang="en-US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。</a:t>
            </a:r>
            <a:endParaRPr kumimoji="1" lang="en-US" altLang="zh-CN" b="1" dirty="0" smtClean="0">
              <a:solidFill>
                <a:srgbClr val="00206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2651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08220" y="0"/>
            <a:ext cx="10515600" cy="1019331"/>
          </a:xfrm>
        </p:spPr>
        <p:txBody>
          <a:bodyPr/>
          <a:lstStyle/>
          <a:p>
            <a:r>
              <a:rPr kumimoji="1" lang="en-US" altLang="zh-CN" b="1" dirty="0" smtClean="0"/>
              <a:t>Y(4260): </a:t>
            </a:r>
            <a:r>
              <a:rPr kumimoji="1" lang="en-US" altLang="zh-CN" b="1" dirty="0" err="1" smtClean="0"/>
              <a:t>e</a:t>
            </a:r>
            <a:r>
              <a:rPr kumimoji="1" lang="en-US" altLang="zh-CN" b="1" baseline="30000" dirty="0" err="1" smtClean="0"/>
              <a:t>+</a:t>
            </a:r>
            <a:r>
              <a:rPr kumimoji="1" lang="en-US" altLang="zh-CN" b="1" dirty="0" err="1" smtClean="0"/>
              <a:t>e</a:t>
            </a:r>
            <a:r>
              <a:rPr kumimoji="1" lang="en-US" altLang="zh-CN" b="1" baseline="30000" dirty="0" smtClean="0"/>
              <a:t>-</a:t>
            </a:r>
            <a:r>
              <a:rPr kumimoji="1" lang="en-US" altLang="zh-CN" b="1" dirty="0" smtClean="0"/>
              <a:t> </a:t>
            </a:r>
            <a:r>
              <a:rPr kumimoji="1" lang="en-US" altLang="zh-CN" b="1" dirty="0" smtClean="0">
                <a:sym typeface="Wingdings"/>
              </a:rPr>
              <a:t> π</a:t>
            </a:r>
            <a:r>
              <a:rPr kumimoji="1" lang="en-US" altLang="zh-CN" b="1" baseline="30000" dirty="0" smtClean="0">
                <a:sym typeface="Wingdings"/>
              </a:rPr>
              <a:t>+</a:t>
            </a:r>
            <a:r>
              <a:rPr kumimoji="1" lang="en-US" altLang="zh-CN" b="1" dirty="0" smtClean="0">
                <a:sym typeface="Wingdings"/>
              </a:rPr>
              <a:t>π</a:t>
            </a:r>
            <a:r>
              <a:rPr kumimoji="1" lang="en-US" altLang="zh-CN" b="1" baseline="30000" dirty="0" smtClean="0">
                <a:sym typeface="Wingdings"/>
              </a:rPr>
              <a:t>-</a:t>
            </a:r>
            <a:r>
              <a:rPr kumimoji="1" lang="en-US" altLang="zh-CN" b="1" dirty="0" smtClean="0">
                <a:sym typeface="Wingdings"/>
              </a:rPr>
              <a:t> J/</a:t>
            </a:r>
            <a:r>
              <a:rPr kumimoji="1" lang="en-US" altLang="zh-CN" b="1" dirty="0" err="1">
                <a:latin typeface="STFangsong" charset="-122"/>
                <a:ea typeface="STFangsong" charset="-122"/>
                <a:cs typeface="STFangsong" charset="-122"/>
              </a:rPr>
              <a:t>Ψ</a:t>
            </a:r>
            <a:endParaRPr kumimoji="1" lang="zh-CN" altLang="en-US" b="1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5607" y="841946"/>
            <a:ext cx="4612018" cy="31604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27" y="1424066"/>
            <a:ext cx="8492873" cy="5006715"/>
          </a:xfrm>
          <a:prstGeom prst="rect">
            <a:avLst/>
          </a:prstGeo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6FFB-CD6A-914A-A85D-92841A4D3891}" type="slidenum">
              <a:rPr kumimoji="1" lang="zh-CN" altLang="en-US" smtClean="0"/>
              <a:t>16</a:t>
            </a:fld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08220" y="4002373"/>
            <a:ext cx="2512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BABAR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：</a:t>
            </a:r>
            <a:r>
              <a:rPr kumimoji="1" lang="en-US" altLang="zh-CN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2004</a:t>
            </a:r>
            <a:r>
              <a:rPr kumimoji="1" lang="zh-CN" altLang="en-US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年发现</a:t>
            </a:r>
            <a:endParaRPr kumimoji="1" lang="zh-CN" altLang="en-US" sz="20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" y="4625141"/>
            <a:ext cx="4875956" cy="180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8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41077"/>
          </a:xfrm>
        </p:spPr>
        <p:txBody>
          <a:bodyPr/>
          <a:lstStyle/>
          <a:p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带电类粲偶素</a:t>
            </a:r>
            <a:r>
              <a:rPr kumimoji="1" lang="en-US" altLang="zh-CN" b="1" dirty="0" err="1" smtClean="0">
                <a:latin typeface="STFangsong" charset="-122"/>
                <a:ea typeface="STFangsong" charset="-122"/>
                <a:cs typeface="STFangsong" charset="-122"/>
              </a:rPr>
              <a:t>Zc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(3900)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的发现</a:t>
            </a:r>
            <a:endParaRPr kumimoji="1" lang="zh-CN" altLang="en-US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717" y="941077"/>
            <a:ext cx="9160565" cy="5764500"/>
          </a:xfrm>
          <a:prstGeom prst="rect">
            <a:avLst/>
          </a:prstGeom>
        </p:spPr>
      </p:pic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6FFB-CD6A-914A-A85D-92841A4D3891}" type="slidenum">
              <a:rPr kumimoji="1" lang="zh-CN" altLang="en-US" smtClean="0"/>
              <a:t>17</a:t>
            </a:fld>
            <a:endParaRPr kumimoji="1"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723230" y="5467031"/>
            <a:ext cx="4103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srgbClr val="FF0000"/>
                </a:solidFill>
                <a:cs typeface="Times"/>
              </a:rPr>
              <a:t>确认</a:t>
            </a:r>
            <a:r>
              <a:rPr lang="en-US" altLang="zh-CN" sz="2400" b="1" dirty="0" err="1" smtClean="0">
                <a:solidFill>
                  <a:srgbClr val="FF0000"/>
                </a:solidFill>
                <a:cs typeface="Times"/>
              </a:rPr>
              <a:t>Zc</a:t>
            </a:r>
            <a:r>
              <a:rPr lang="en-US" altLang="zh-CN" sz="2400" b="1" dirty="0" smtClean="0">
                <a:solidFill>
                  <a:srgbClr val="FF0000"/>
                </a:solidFill>
                <a:cs typeface="Times"/>
              </a:rPr>
              <a:t>(3900)</a:t>
            </a:r>
            <a:r>
              <a:rPr lang="zh-CN" altLang="en-US" sz="2400" b="1" dirty="0" smtClean="0">
                <a:solidFill>
                  <a:srgbClr val="FF0000"/>
                </a:solidFill>
                <a:cs typeface="Times"/>
              </a:rPr>
              <a:t>的量子数为</a:t>
            </a:r>
            <a:r>
              <a:rPr lang="en-US" altLang="zh-CN" sz="2400" b="1" dirty="0" smtClean="0">
                <a:solidFill>
                  <a:srgbClr val="FF0000"/>
                </a:solidFill>
                <a:cs typeface="Times"/>
              </a:rPr>
              <a:t>  </a:t>
            </a:r>
            <a:r>
              <a:rPr lang="en-US" altLang="zh-CN" sz="2400" b="1" dirty="0">
                <a:solidFill>
                  <a:srgbClr val="FF0000"/>
                </a:solidFill>
                <a:cs typeface="Times"/>
              </a:rPr>
              <a:t>1</a:t>
            </a:r>
            <a:r>
              <a:rPr lang="en-US" altLang="zh-CN" sz="2400" b="1" baseline="30000" dirty="0">
                <a:solidFill>
                  <a:srgbClr val="FF0000"/>
                </a:solidFill>
                <a:cs typeface="Times"/>
              </a:rPr>
              <a:t>+</a:t>
            </a:r>
            <a:r>
              <a:rPr lang="en-US" altLang="zh-CN" sz="2400" b="1" dirty="0">
                <a:solidFill>
                  <a:srgbClr val="FF0000"/>
                </a:solidFill>
                <a:cs typeface="Times"/>
              </a:rPr>
              <a:t> </a:t>
            </a:r>
            <a:endParaRPr lang="zh-CN" altLang="en-US" sz="2400" b="1" dirty="0" smtClean="0">
              <a:solidFill>
                <a:srgbClr val="FF0000"/>
              </a:solidFill>
              <a:cs typeface="Times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cs typeface="Times"/>
              </a:rPr>
              <a:t>统计显著性大于</a:t>
            </a:r>
            <a:r>
              <a:rPr lang="en-US" altLang="zh-CN" sz="2400" b="1" dirty="0" smtClean="0">
                <a:solidFill>
                  <a:srgbClr val="FF0000"/>
                </a:solidFill>
                <a:cs typeface="Times"/>
              </a:rPr>
              <a:t>7.3</a:t>
            </a:r>
            <a:endParaRPr lang="en-US" altLang="zh-CN" sz="2400" b="1" dirty="0">
              <a:solidFill>
                <a:srgbClr val="FF0000"/>
              </a:solidFill>
              <a:cs typeface="Times"/>
            </a:endParaRPr>
          </a:p>
        </p:txBody>
      </p:sp>
      <p:sp>
        <p:nvSpPr>
          <p:cNvPr id="6" name="TextBox 11"/>
          <p:cNvSpPr txBox="1"/>
          <p:nvPr/>
        </p:nvSpPr>
        <p:spPr>
          <a:xfrm>
            <a:off x="8356620" y="265585"/>
            <a:ext cx="254589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cs typeface="Times"/>
              </a:rPr>
              <a:t>arXiv:1706.04100</a:t>
            </a:r>
          </a:p>
          <a:p>
            <a:r>
              <a:rPr lang="zh-CN" altLang="en-US" b="1" dirty="0" smtClean="0">
                <a:solidFill>
                  <a:srgbClr val="FF0000"/>
                </a:solidFill>
                <a:cs typeface="Times"/>
              </a:rPr>
              <a:t>发表在</a:t>
            </a:r>
            <a:r>
              <a:rPr lang="en-US" altLang="zh-CN" b="1" dirty="0">
                <a:solidFill>
                  <a:srgbClr val="FF0000"/>
                </a:solidFill>
              </a:rPr>
              <a:t>Phys. Rev. </a:t>
            </a:r>
            <a:r>
              <a:rPr lang="en-US" altLang="zh-CN" b="1" dirty="0" err="1">
                <a:solidFill>
                  <a:srgbClr val="FF0000"/>
                </a:solidFill>
              </a:rPr>
              <a:t>Lett</a:t>
            </a:r>
            <a:r>
              <a:rPr lang="en-US" altLang="zh-CN" b="1" dirty="0" smtClean="0">
                <a:solidFill>
                  <a:srgbClr val="FF0000"/>
                </a:solidFill>
              </a:rPr>
              <a:t>.</a:t>
            </a:r>
            <a:r>
              <a:rPr lang="is-IS" altLang="zh-CN" b="1" dirty="0">
                <a:solidFill>
                  <a:srgbClr val="FF0000"/>
                </a:solidFill>
              </a:rPr>
              <a:t> </a:t>
            </a:r>
            <a:endParaRPr lang="is-IS" altLang="zh-CN" b="1" dirty="0" smtClean="0">
              <a:solidFill>
                <a:srgbClr val="FF0000"/>
              </a:solidFill>
            </a:endParaRPr>
          </a:p>
          <a:p>
            <a:r>
              <a:rPr lang="is-IS" altLang="zh-CN" b="1" dirty="0" smtClean="0">
                <a:solidFill>
                  <a:srgbClr val="FF0000"/>
                </a:solidFill>
              </a:rPr>
              <a:t>119 </a:t>
            </a:r>
            <a:r>
              <a:rPr lang="is-IS" altLang="zh-CN" b="1" dirty="0">
                <a:solidFill>
                  <a:srgbClr val="FF0000"/>
                </a:solidFill>
              </a:rPr>
              <a:t>(2017) no.7, 072001</a:t>
            </a:r>
            <a:r>
              <a:rPr lang="en-US" altLang="zh-CN" b="1" dirty="0" smtClean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  <a:cs typeface="Time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3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6835" y="365125"/>
            <a:ext cx="10836965" cy="1325563"/>
          </a:xfrm>
        </p:spPr>
        <p:txBody>
          <a:bodyPr>
            <a:normAutofit/>
          </a:bodyPr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粲偶素物理与类粲偶素态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18</a:t>
            </a:fld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16835" y="1690688"/>
            <a:ext cx="9562984" cy="3477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 </a:t>
            </a:r>
          </a:p>
          <a:p>
            <a:r>
              <a:rPr kumimoji="1" lang="en-US" altLang="zh-CN" sz="2800" b="1" dirty="0" smtClean="0">
                <a:solidFill>
                  <a:srgbClr val="FF0000"/>
                </a:solidFill>
              </a:rPr>
              <a:t>A eight-year data-taking plan were proposed: </a:t>
            </a:r>
          </a:p>
          <a:p>
            <a:endParaRPr kumimoji="1" lang="en-US" altLang="zh-CN" sz="2800" b="1" dirty="0" smtClean="0">
              <a:solidFill>
                <a:srgbClr val="002060"/>
              </a:solidFill>
            </a:endParaRPr>
          </a:p>
          <a:p>
            <a:r>
              <a:rPr kumimoji="1" lang="en-US" altLang="zh-CN" sz="2800" b="1" dirty="0">
                <a:solidFill>
                  <a:srgbClr val="00206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002060"/>
                </a:solidFill>
              </a:rPr>
              <a:t> with </a:t>
            </a:r>
            <a:r>
              <a:rPr kumimoji="1" lang="en-US" altLang="zh-CN" sz="2800" b="1" dirty="0">
                <a:solidFill>
                  <a:srgbClr val="002060"/>
                </a:solidFill>
              </a:rPr>
              <a:t>10 MeV step, from 4.0 to 4.6 </a:t>
            </a:r>
            <a:r>
              <a:rPr kumimoji="1" lang="en-US" altLang="zh-CN" sz="2800" b="1" dirty="0" err="1">
                <a:solidFill>
                  <a:srgbClr val="002060"/>
                </a:solidFill>
              </a:rPr>
              <a:t>GeV</a:t>
            </a:r>
            <a:r>
              <a:rPr kumimoji="1" lang="en-US" altLang="zh-CN" sz="2800" b="1" dirty="0">
                <a:solidFill>
                  <a:srgbClr val="002060"/>
                </a:solidFill>
              </a:rPr>
              <a:t>, 500 </a:t>
            </a:r>
            <a:r>
              <a:rPr kumimoji="1" lang="en-US" altLang="zh-CN" sz="2800" b="1" dirty="0" smtClean="0">
                <a:solidFill>
                  <a:srgbClr val="002060"/>
                </a:solidFill>
              </a:rPr>
              <a:t>pb</a:t>
            </a:r>
            <a:r>
              <a:rPr kumimoji="1" lang="en-US" altLang="zh-CN" sz="2800" b="1" baseline="30000" dirty="0">
                <a:solidFill>
                  <a:srgbClr val="002060"/>
                </a:solidFill>
              </a:rPr>
              <a:t>-1</a:t>
            </a:r>
            <a:r>
              <a:rPr kumimoji="1" lang="en-US" altLang="zh-CN" sz="2800" b="1" dirty="0">
                <a:solidFill>
                  <a:srgbClr val="002060"/>
                </a:solidFill>
              </a:rPr>
              <a:t> at each point </a:t>
            </a:r>
            <a:endParaRPr kumimoji="1" lang="en-US" altLang="zh-CN" sz="2800" b="1" dirty="0" smtClean="0">
              <a:solidFill>
                <a:srgbClr val="002060"/>
              </a:solidFill>
            </a:endParaRPr>
          </a:p>
          <a:p>
            <a:r>
              <a:rPr kumimoji="1" lang="en-US" altLang="zh-CN" sz="2800" b="1" dirty="0" smtClean="0">
                <a:solidFill>
                  <a:srgbClr val="002060"/>
                </a:solidFill>
              </a:rPr>
              <a:t>to </a:t>
            </a:r>
            <a:r>
              <a:rPr kumimoji="1" lang="en-US" altLang="zh-CN" sz="2800" b="1" dirty="0">
                <a:solidFill>
                  <a:srgbClr val="002060"/>
                </a:solidFill>
              </a:rPr>
              <a:t>smooth the sharp shape near </a:t>
            </a:r>
            <a:r>
              <a:rPr kumimoji="1" lang="en-US" altLang="zh-CN" sz="2800" b="1" dirty="0" smtClean="0">
                <a:solidFill>
                  <a:srgbClr val="002060"/>
                </a:solidFill>
              </a:rPr>
              <a:t>4.22GeV</a:t>
            </a:r>
            <a:r>
              <a:rPr kumimoji="1" lang="en-US" altLang="zh-CN" sz="2800" b="1" dirty="0">
                <a:solidFill>
                  <a:srgbClr val="002060"/>
                </a:solidFill>
              </a:rPr>
              <a:t> </a:t>
            </a:r>
            <a:r>
              <a:rPr kumimoji="1" lang="en-US" altLang="zh-CN" sz="2800" b="1" dirty="0" smtClean="0">
                <a:solidFill>
                  <a:srgbClr val="C00000"/>
                </a:solidFill>
                <a:sym typeface="Wingdings"/>
              </a:rPr>
              <a:t> 60*0.5 = 20-30 fb</a:t>
            </a:r>
            <a:r>
              <a:rPr kumimoji="1" lang="en-US" altLang="zh-CN" sz="2800" b="1" baseline="30000" dirty="0">
                <a:solidFill>
                  <a:srgbClr val="C00000"/>
                </a:solidFill>
              </a:rPr>
              <a:t>-1</a:t>
            </a:r>
            <a:endParaRPr kumimoji="1" lang="en-US" altLang="zh-CN" sz="2800" b="1" dirty="0">
              <a:solidFill>
                <a:srgbClr val="C00000"/>
              </a:solidFill>
            </a:endParaRPr>
          </a:p>
          <a:p>
            <a:endParaRPr kumimoji="1" lang="en-US" altLang="zh-CN" sz="2800" b="1" dirty="0" smtClean="0">
              <a:solidFill>
                <a:srgbClr val="FF0000"/>
              </a:solidFill>
            </a:endParaRPr>
          </a:p>
          <a:p>
            <a:r>
              <a:rPr kumimoji="1" lang="en-US" altLang="zh-CN" sz="2800" b="1" dirty="0" smtClean="0">
                <a:solidFill>
                  <a:srgbClr val="FF0000"/>
                </a:solidFill>
              </a:rPr>
              <a:t>The data-taking plan should </a:t>
            </a:r>
          </a:p>
          <a:p>
            <a:r>
              <a:rPr kumimoji="1" lang="en-US" altLang="zh-CN" sz="2800" b="1" dirty="0" smtClean="0">
                <a:solidFill>
                  <a:srgbClr val="FF0000"/>
                </a:solidFill>
              </a:rPr>
              <a:t>be further optimized according to the </a:t>
            </a:r>
            <a:r>
              <a:rPr kumimoji="1" lang="en-US" altLang="zh-CN" sz="2800" b="1" dirty="0" err="1" smtClean="0">
                <a:solidFill>
                  <a:srgbClr val="FF0000"/>
                </a:solidFill>
              </a:rPr>
              <a:t>lineshape</a:t>
            </a:r>
            <a:r>
              <a:rPr kumimoji="1" lang="en-US" altLang="zh-CN" sz="2800" b="1" dirty="0" smtClean="0">
                <a:solidFill>
                  <a:srgbClr val="FF0000"/>
                </a:solidFill>
              </a:rPr>
              <a:t> observed. </a:t>
            </a:r>
            <a:endParaRPr kumimoji="1" lang="zh-CN" alt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8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8298" y="155263"/>
            <a:ext cx="10515600" cy="845121"/>
          </a:xfrm>
        </p:spPr>
        <p:txBody>
          <a:bodyPr>
            <a:normAutofit/>
          </a:bodyPr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预期敏感度： 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 </a:t>
            </a:r>
            <a:endParaRPr kumimoji="1"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880466"/>
            <a:ext cx="9423400" cy="5803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358203" y="734518"/>
            <a:ext cx="118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From Ryan</a:t>
            </a:r>
            <a:endParaRPr kumimoji="1"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19</a:t>
            </a:fld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225" y="254653"/>
            <a:ext cx="4502101" cy="636504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16236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未来物理规划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的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重要性</a:t>
            </a:r>
            <a:endParaRPr kumimoji="1"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已经取得了丰富的物理成果，包括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X(1835)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、</a:t>
            </a:r>
            <a:r>
              <a:rPr kumimoji="1" lang="en-US" altLang="zh-CN" b="1" dirty="0" err="1" smtClean="0">
                <a:latin typeface="STFangsong" charset="-122"/>
                <a:ea typeface="STFangsong" charset="-122"/>
                <a:cs typeface="STFangsong" charset="-122"/>
              </a:rPr>
              <a:t>Zc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(3900)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、粲介子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/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粲重子等；</a:t>
            </a:r>
          </a:p>
          <a:p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实验已经运行近八年，面临实验寿命，还有哪些重要物理规划，需要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运行更长时间；</a:t>
            </a:r>
          </a:p>
          <a:p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在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有限的运行期间，迫切需要重要物理动机，来优化实验数据获取时间；</a:t>
            </a:r>
          </a:p>
          <a:p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物理白皮书： </a:t>
            </a:r>
          </a:p>
          <a:p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对可能的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BESIII/BEPCII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升级改造有指导意义；</a:t>
            </a:r>
          </a:p>
          <a:p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对我国下一代对撞机实验有重要意义。</a:t>
            </a:r>
          </a:p>
          <a:p>
            <a:endParaRPr kumimoji="1" lang="zh-CN" altLang="en-US" b="1" dirty="0" smtClean="0">
              <a:latin typeface="STFangsong" charset="-122"/>
              <a:ea typeface="STFangsong" charset="-122"/>
              <a:cs typeface="STFangsong" charset="-122"/>
            </a:endParaRPr>
          </a:p>
          <a:p>
            <a:endParaRPr kumimoji="1" lang="zh-CN" altLang="en-US" b="1" dirty="0">
              <a:latin typeface="STFangsong" charset="-122"/>
              <a:ea typeface="STFangsong" charset="-122"/>
              <a:cs typeface="STFangsong" charset="-122"/>
            </a:endParaRPr>
          </a:p>
          <a:p>
            <a:endParaRPr kumimoji="1" lang="zh-CN" altLang="en-US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794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14066"/>
            <a:ext cx="10515600" cy="864068"/>
          </a:xfrm>
        </p:spPr>
        <p:txBody>
          <a:bodyPr>
            <a:normAutofit/>
          </a:bodyPr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预期敏感度：</a:t>
            </a:r>
            <a:endParaRPr kumimoji="1"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30" y="920852"/>
            <a:ext cx="9448800" cy="5765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358203" y="734518"/>
            <a:ext cx="118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mtClean="0"/>
              <a:t>From Ryan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20</a:t>
            </a:fld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902" y="306985"/>
            <a:ext cx="2768600" cy="5207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451" y="306985"/>
            <a:ext cx="3073400" cy="5207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80378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78098"/>
          </a:xfrm>
        </p:spPr>
        <p:txBody>
          <a:bodyPr>
            <a:normAutofit/>
          </a:bodyPr>
          <a:lstStyle/>
          <a:p>
            <a:r>
              <a:rPr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日本</a:t>
            </a:r>
            <a:r>
              <a:rPr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Belle II</a:t>
            </a:r>
            <a:r>
              <a:rPr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将于</a:t>
            </a:r>
            <a:r>
              <a:rPr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2019</a:t>
            </a:r>
            <a:r>
              <a:rPr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年正式运行</a:t>
            </a:r>
            <a:r>
              <a:rPr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 </a:t>
            </a:r>
            <a:endParaRPr lang="zh-CN" altLang="en-US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31504" y="836712"/>
            <a:ext cx="8856984" cy="1252736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CN" sz="2400" dirty="0">
                <a:solidFill>
                  <a:srgbClr val="0000FF"/>
                </a:solidFill>
              </a:rPr>
              <a:t>ISR produces events at all CM energies BESIII can reach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2865B-3338-42B3-82EB-07ABB3E4904D}" type="slidenum">
              <a:rPr lang="en-US" altLang="zh-CN" smtClean="0"/>
              <a:pPr/>
              <a:t>21</a:t>
            </a:fld>
            <a:endParaRPr lang="en-US" altLang="zh-CN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8" y="1818758"/>
            <a:ext cx="7848872" cy="497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0210800" y="457200"/>
            <a:ext cx="2042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smtClean="0"/>
              <a:t>From</a:t>
            </a:r>
            <a:r>
              <a:rPr kumimoji="1" lang="zh-CN" altLang="en-US" sz="2400" dirty="0"/>
              <a:t> </a:t>
            </a:r>
            <a:r>
              <a:rPr kumimoji="1" lang="en-US" altLang="zh-CN" sz="2400" dirty="0" smtClean="0"/>
              <a:t>C.Z. Yuan</a:t>
            </a:r>
            <a:endParaRPr kumimoji="1" lang="zh-CN" altLang="en-US" sz="2400" dirty="0"/>
          </a:p>
        </p:txBody>
      </p:sp>
      <p:sp>
        <p:nvSpPr>
          <p:cNvPr id="6" name="文本框 5"/>
          <p:cNvSpPr txBox="1"/>
          <p:nvPr/>
        </p:nvSpPr>
        <p:spPr>
          <a:xfrm>
            <a:off x="8053600" y="1684114"/>
            <a:ext cx="428194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对于粲偶素激发态、</a:t>
            </a:r>
          </a:p>
          <a:p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类粲偶素态： </a:t>
            </a:r>
            <a:endParaRPr kumimoji="1" lang="zh-CN" altLang="en-US" sz="2400" b="1" dirty="0">
              <a:solidFill>
                <a:srgbClr val="C0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en-US" altLang="zh-CN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2022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年</a:t>
            </a:r>
            <a:r>
              <a:rPr kumimoji="1" lang="en-US" altLang="zh-CN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20/ab : </a:t>
            </a:r>
          </a:p>
          <a:p>
            <a:r>
              <a:rPr kumimoji="1" lang="en-US" altLang="zh-CN" sz="2400" b="1" dirty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有效亮度将涵盖</a:t>
            </a:r>
            <a:r>
              <a:rPr kumimoji="1" lang="en-US" altLang="zh-CN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的</a:t>
            </a:r>
          </a:p>
          <a:p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部分结果；</a:t>
            </a:r>
          </a:p>
          <a:p>
            <a:r>
              <a:rPr kumimoji="1" lang="en-US" altLang="zh-CN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2025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年</a:t>
            </a:r>
            <a:r>
              <a:rPr kumimoji="1" lang="en-US" altLang="zh-CN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50/ab: </a:t>
            </a:r>
          </a:p>
          <a:p>
            <a:r>
              <a:rPr kumimoji="1" lang="en-US" altLang="zh-CN" sz="2400" b="1" dirty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将涵盖大部分</a:t>
            </a:r>
            <a:r>
              <a:rPr kumimoji="1" lang="en-US" altLang="zh-CN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的结果；</a:t>
            </a:r>
          </a:p>
          <a:p>
            <a:r>
              <a:rPr kumimoji="1" lang="en-US" altLang="zh-CN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2028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年</a:t>
            </a:r>
            <a:r>
              <a:rPr kumimoji="1" lang="en-US" altLang="zh-CN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100/ab: </a:t>
            </a:r>
          </a:p>
          <a:p>
            <a:r>
              <a:rPr kumimoji="1" lang="en-US" altLang="zh-CN" sz="2400" b="1" dirty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将涵盖并超出</a:t>
            </a:r>
            <a:r>
              <a:rPr kumimoji="1" lang="en-US" altLang="zh-CN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的结果。</a:t>
            </a:r>
          </a:p>
          <a:p>
            <a:endParaRPr kumimoji="1" lang="zh-CN" altLang="en-US" sz="2400" b="1" dirty="0">
              <a:solidFill>
                <a:srgbClr val="C0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 我们必须优化取数点分布，用</a:t>
            </a:r>
          </a:p>
          <a:p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最少的时间得到数据，兼顾</a:t>
            </a:r>
          </a:p>
          <a:p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其它物理成果。  </a:t>
            </a:r>
            <a:endParaRPr kumimoji="1" lang="en-US" altLang="zh-CN" sz="2400" b="1" dirty="0" smtClean="0">
              <a:solidFill>
                <a:srgbClr val="C0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943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22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2198879"/>
            <a:ext cx="6337300" cy="4279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292" y="273378"/>
            <a:ext cx="4503610" cy="644809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3107" y="273378"/>
            <a:ext cx="8100294" cy="16312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2000" dirty="0" smtClean="0">
                <a:latin typeface="STFangsong" charset="-122"/>
                <a:ea typeface="STFangsong" charset="-122"/>
                <a:cs typeface="STFangsong" charset="-122"/>
              </a:rPr>
              <a:t>Y(4260) </a:t>
            </a:r>
            <a:r>
              <a:rPr kumimoji="1" lang="en-US" altLang="zh-CN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”Y(4220)”</a:t>
            </a:r>
            <a:r>
              <a:rPr kumimoji="1" lang="zh-CN" altLang="en-US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是什么？ 与衰变到</a:t>
            </a:r>
            <a:r>
              <a:rPr kumimoji="1" lang="en-US" altLang="zh-CN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open-charm</a:t>
            </a:r>
            <a:r>
              <a:rPr kumimoji="1" lang="zh-CN" altLang="en-US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的量子</a:t>
            </a:r>
          </a:p>
          <a:p>
            <a:r>
              <a:rPr kumimoji="1" lang="zh-CN" altLang="en-US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态有什么关系？需要测量更多</a:t>
            </a:r>
            <a:r>
              <a:rPr kumimoji="1" lang="en-US" altLang="zh-CN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open-charm,  </a:t>
            </a:r>
            <a:r>
              <a:rPr kumimoji="1" lang="en-US" altLang="zh-CN" sz="2000" dirty="0" err="1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charmonium</a:t>
            </a:r>
            <a:r>
              <a:rPr kumimoji="1" lang="en-US" altLang="zh-CN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+ Light hadrons</a:t>
            </a:r>
            <a:r>
              <a:rPr kumimoji="1" lang="zh-CN" altLang="en-US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！</a:t>
            </a:r>
          </a:p>
          <a:p>
            <a:r>
              <a:rPr kumimoji="1" lang="zh-CN" altLang="en-US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完成</a:t>
            </a:r>
            <a:r>
              <a:rPr kumimoji="1" lang="en-US" altLang="zh-CN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coupled-channels </a:t>
            </a:r>
            <a:r>
              <a:rPr kumimoji="1" lang="zh-CN" altLang="en-US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分波分析？ 来理解</a:t>
            </a:r>
            <a:r>
              <a:rPr kumimoji="1" lang="en-US" altLang="zh-CN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Y(4260)</a:t>
            </a:r>
            <a:r>
              <a:rPr kumimoji="1" lang="zh-CN" altLang="en-US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的性质，进而理解带电</a:t>
            </a:r>
          </a:p>
          <a:p>
            <a:r>
              <a:rPr kumimoji="1" lang="zh-CN" altLang="en-US" sz="2000" dirty="0" smtClean="0">
                <a:latin typeface="STFangsong" charset="-122"/>
                <a:ea typeface="STFangsong" charset="-122"/>
                <a:cs typeface="STFangsong" charset="-122"/>
                <a:sym typeface="Wingdings"/>
              </a:rPr>
              <a:t>类粲偶素的来源？ 困难：能够找到物理解吗？ </a:t>
            </a:r>
            <a:endParaRPr kumimoji="1" lang="zh-CN" altLang="en-US" sz="2000" dirty="0" smtClean="0">
              <a:latin typeface="STFangsong" charset="-122"/>
              <a:ea typeface="STFangsong" charset="-122"/>
              <a:cs typeface="STFangsong" charset="-122"/>
              <a:sym typeface="Wingdings"/>
            </a:endParaRPr>
          </a:p>
          <a:p>
            <a:r>
              <a:rPr kumimoji="1" lang="zh-CN" altLang="en-US" sz="2000" dirty="0" smtClean="0">
                <a:latin typeface="STFangsong" charset="-122"/>
                <a:ea typeface="STFangsong" charset="-122"/>
                <a:cs typeface="STFangsong" charset="-122"/>
              </a:rPr>
              <a:t>其它类粲偶素： </a:t>
            </a:r>
            <a:r>
              <a:rPr kumimoji="1" lang="en-US" altLang="zh-CN" sz="2000" dirty="0" smtClean="0">
                <a:latin typeface="STFangsong" charset="-122"/>
                <a:ea typeface="STFangsong" charset="-122"/>
                <a:cs typeface="STFangsong" charset="-122"/>
              </a:rPr>
              <a:t>X(3872) </a:t>
            </a:r>
            <a:r>
              <a:rPr kumimoji="1" lang="zh-CN" altLang="en-US" sz="2000" dirty="0" smtClean="0">
                <a:latin typeface="STFangsong" charset="-122"/>
                <a:ea typeface="STFangsong" charset="-122"/>
                <a:cs typeface="STFangsong" charset="-122"/>
              </a:rPr>
              <a:t>等，</a:t>
            </a:r>
            <a:r>
              <a:rPr kumimoji="1" lang="en-US" altLang="zh-CN" sz="2000" dirty="0" smtClean="0"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000" dirty="0" smtClean="0">
                <a:latin typeface="STFangsong" charset="-122"/>
                <a:ea typeface="STFangsong" charset="-122"/>
                <a:cs typeface="STFangsong" charset="-122"/>
              </a:rPr>
              <a:t>有哪些独特之处？ 新的衰变模式？ </a:t>
            </a:r>
            <a:endParaRPr kumimoji="1" lang="zh-CN" altLang="en-US" sz="2000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574" y="2198879"/>
            <a:ext cx="5051253" cy="4380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标准模型检验</a:t>
            </a:r>
            <a:endParaRPr kumimoji="1" lang="zh-CN" altLang="en-US" b="1" dirty="0">
              <a:solidFill>
                <a:srgbClr val="FF0000"/>
              </a:solidFill>
              <a:latin typeface="华文仿宋"/>
              <a:ea typeface="华文仿宋"/>
              <a:cs typeface="华文仿宋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989351"/>
            <a:ext cx="12191999" cy="4449011"/>
          </a:xfrm>
        </p:spPr>
        <p:txBody>
          <a:bodyPr>
            <a:normAutofit fontScale="25000" lnSpcReduction="20000"/>
          </a:bodyPr>
          <a:lstStyle/>
          <a:p>
            <a:endParaRPr kumimoji="1" lang="zh-CN" altLang="en-US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en-US" altLang="zh-CN" sz="11200" b="1" dirty="0" smtClean="0"/>
              <a:t>Increase the data sample at </a:t>
            </a:r>
            <a:r>
              <a:rPr kumimoji="1" lang="en-US" altLang="zh-CN" sz="11200" b="1" dirty="0" err="1" smtClean="0"/>
              <a:t>ψ</a:t>
            </a:r>
            <a:r>
              <a:rPr kumimoji="1" lang="en-US" altLang="zh-CN" sz="11200" b="1" dirty="0" smtClean="0"/>
              <a:t>(3770) will  help improve the cross-section </a:t>
            </a:r>
            <a:r>
              <a:rPr kumimoji="1" lang="en-US" altLang="zh-CN" sz="11200" b="1" dirty="0" err="1" smtClean="0"/>
              <a:t>e</a:t>
            </a:r>
            <a:r>
              <a:rPr kumimoji="1" lang="en-US" altLang="zh-CN" sz="11200" b="1" baseline="30000" dirty="0" err="1" smtClean="0"/>
              <a:t>+</a:t>
            </a:r>
            <a:r>
              <a:rPr kumimoji="1" lang="en-US" altLang="zh-CN" sz="11200" b="1" dirty="0" err="1" smtClean="0"/>
              <a:t>e</a:t>
            </a:r>
            <a:r>
              <a:rPr kumimoji="1" lang="en-US" altLang="zh-CN" sz="11200" b="1" baseline="30000" dirty="0" smtClean="0"/>
              <a:t>-</a:t>
            </a:r>
            <a:r>
              <a:rPr kumimoji="1" lang="en-US" altLang="zh-CN" sz="11200" b="1" dirty="0" smtClean="0"/>
              <a:t> </a:t>
            </a:r>
            <a:r>
              <a:rPr kumimoji="1" lang="en-US" altLang="zh-CN" sz="11200" b="1" dirty="0" smtClean="0">
                <a:sym typeface="Wingdings"/>
              </a:rPr>
              <a:t> π</a:t>
            </a:r>
            <a:r>
              <a:rPr kumimoji="1" lang="en-US" altLang="zh-CN" sz="11200" b="1" baseline="30000" dirty="0" smtClean="0">
                <a:sym typeface="Wingdings"/>
              </a:rPr>
              <a:t>+</a:t>
            </a:r>
            <a:r>
              <a:rPr kumimoji="1" lang="en-US" altLang="zh-CN" sz="11200" b="1" dirty="0" smtClean="0">
                <a:sym typeface="Wingdings"/>
              </a:rPr>
              <a:t>π</a:t>
            </a:r>
            <a:r>
              <a:rPr kumimoji="1" lang="en-US" altLang="zh-CN" sz="11200" b="1" baseline="30000" dirty="0" smtClean="0">
                <a:latin typeface="ＭＳ ゴシック"/>
                <a:ea typeface="ＭＳ ゴシック"/>
                <a:cs typeface="ＭＳ ゴシック"/>
                <a:sym typeface="Wingdings"/>
              </a:rPr>
              <a:t>−</a:t>
            </a:r>
            <a:r>
              <a:rPr kumimoji="1" lang="en-US" altLang="zh-CN" sz="11200" b="1" dirty="0" smtClean="0">
                <a:latin typeface="ＭＳ ゴシック"/>
                <a:ea typeface="ＭＳ ゴシック"/>
                <a:cs typeface="ＭＳ ゴシック"/>
                <a:sym typeface="Wingdings"/>
              </a:rPr>
              <a:t>, </a:t>
            </a:r>
            <a:r>
              <a:rPr kumimoji="1" lang="en-US" altLang="zh-CN" sz="11200" b="1" dirty="0" smtClean="0">
                <a:sym typeface="Wingdings"/>
              </a:rPr>
              <a:t>3pions, 5pions </a:t>
            </a:r>
            <a:r>
              <a:rPr kumimoji="1" lang="is-IS" altLang="zh-CN" sz="11200" b="1" dirty="0" smtClean="0">
                <a:sym typeface="Wingdings"/>
              </a:rPr>
              <a:t>… </a:t>
            </a:r>
          </a:p>
          <a:p>
            <a:pPr>
              <a:lnSpc>
                <a:spcPct val="120000"/>
              </a:lnSpc>
            </a:pPr>
            <a:r>
              <a:rPr kumimoji="1" lang="is-IS" altLang="zh-CN" sz="11200" b="1" dirty="0" smtClean="0">
                <a:sym typeface="Wingdings"/>
              </a:rPr>
              <a:t>Improve R-value precisions;</a:t>
            </a:r>
          </a:p>
          <a:p>
            <a:pPr>
              <a:lnSpc>
                <a:spcPct val="120000"/>
              </a:lnSpc>
            </a:pPr>
            <a:r>
              <a:rPr kumimoji="1" lang="en-US" altLang="zh-CN" sz="11200" b="1" dirty="0" smtClean="0">
                <a:sym typeface="Wingdings"/>
              </a:rPr>
              <a:t>Scan data between 1.8 and 2.0 </a:t>
            </a:r>
            <a:r>
              <a:rPr kumimoji="1" lang="en-US" altLang="zh-CN" sz="11200" b="1" dirty="0" err="1" smtClean="0">
                <a:sym typeface="Wingdings"/>
              </a:rPr>
              <a:t>GeV</a:t>
            </a:r>
            <a:r>
              <a:rPr kumimoji="1" lang="en-US" altLang="zh-CN" sz="11200" b="1" dirty="0">
                <a:sym typeface="Wingdings"/>
              </a:rPr>
              <a:t>;</a:t>
            </a:r>
            <a:endParaRPr kumimoji="1" lang="is-IS" altLang="zh-CN" sz="11200" b="1" dirty="0" smtClean="0">
              <a:sym typeface="Wingdings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11200" b="1" dirty="0" smtClean="0">
                <a:sym typeface="Wingdings"/>
              </a:rPr>
              <a:t>L</a:t>
            </a:r>
            <a:r>
              <a:rPr kumimoji="1" lang="is-IS" altLang="zh-CN" sz="11200" b="1" dirty="0" smtClean="0">
                <a:sym typeface="Wingdings"/>
              </a:rPr>
              <a:t>ight hadron decays, EM decays...</a:t>
            </a:r>
            <a:r>
              <a:rPr kumimoji="1" lang="en-US" altLang="zh-CN" sz="11200" b="1" dirty="0" smtClean="0">
                <a:sym typeface="Wingdings"/>
              </a:rPr>
              <a:t> </a:t>
            </a:r>
          </a:p>
          <a:p>
            <a:pPr>
              <a:lnSpc>
                <a:spcPct val="120000"/>
              </a:lnSpc>
            </a:pPr>
            <a:r>
              <a:rPr kumimoji="1" lang="en-US" altLang="zh-CN" sz="11200" b="1" dirty="0" smtClean="0">
                <a:solidFill>
                  <a:srgbClr val="0070C0"/>
                </a:solidFill>
                <a:sym typeface="Wingdings"/>
              </a:rPr>
              <a:t>TFFs are key issues to probe QCD and internal structure of hadrons. </a:t>
            </a:r>
            <a:r>
              <a:rPr kumimoji="1" lang="en-US" altLang="zh-CN" sz="11200" b="1" dirty="0" smtClean="0">
                <a:solidFill>
                  <a:srgbClr val="0070C0"/>
                </a:solidFill>
              </a:rPr>
              <a:t> </a:t>
            </a:r>
            <a:endParaRPr kumimoji="1" lang="zh-CN" altLang="en-US" sz="11200" b="1" dirty="0" smtClean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</a:pPr>
            <a:r>
              <a:rPr kumimoji="1" lang="en-US" altLang="zh-CN" sz="11200" b="1" dirty="0" smtClean="0">
                <a:solidFill>
                  <a:srgbClr val="FF0000"/>
                </a:solidFill>
              </a:rPr>
              <a:t>How </a:t>
            </a:r>
            <a:r>
              <a:rPr kumimoji="1" lang="en-US" altLang="zh-CN" sz="11200" b="1" dirty="0">
                <a:solidFill>
                  <a:srgbClr val="FF0000"/>
                </a:solidFill>
              </a:rPr>
              <a:t>to match the new reach of (g-2)</a:t>
            </a:r>
            <a:r>
              <a:rPr kumimoji="1" lang="en-US" altLang="zh-CN" sz="11200" b="1" dirty="0" err="1">
                <a:solidFill>
                  <a:srgbClr val="FF0000"/>
                </a:solidFill>
              </a:rPr>
              <a:t>muon</a:t>
            </a:r>
            <a:r>
              <a:rPr kumimoji="1" lang="en-US" altLang="zh-CN" sz="11200" b="1" dirty="0">
                <a:solidFill>
                  <a:srgbClr val="FF0000"/>
                </a:solidFill>
              </a:rPr>
              <a:t>, </a:t>
            </a:r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zh-CN" sz="11200" b="1" dirty="0"/>
              <a:t>     </a:t>
            </a:r>
            <a:r>
              <a:rPr kumimoji="1" lang="en-US" altLang="zh-CN" sz="11200" b="1" dirty="0">
                <a:solidFill>
                  <a:srgbClr val="FF0000"/>
                </a:solidFill>
              </a:rPr>
              <a:t>0.5 ppm </a:t>
            </a:r>
            <a:r>
              <a:rPr kumimoji="1" lang="en-US" altLang="zh-CN" sz="11200" b="1" dirty="0">
                <a:solidFill>
                  <a:srgbClr val="FF0000"/>
                </a:solidFill>
                <a:sym typeface="Wingdings"/>
              </a:rPr>
              <a:t> 0.1 ppm at </a:t>
            </a:r>
            <a:r>
              <a:rPr kumimoji="1" lang="en-US" altLang="zh-CN" sz="11200" b="1" dirty="0" err="1">
                <a:solidFill>
                  <a:srgbClr val="FF0000"/>
                </a:solidFill>
                <a:sym typeface="Wingdings"/>
              </a:rPr>
              <a:t>Fermilab</a:t>
            </a:r>
            <a:r>
              <a:rPr kumimoji="1" lang="en-US" altLang="zh-CN" sz="11200" b="1" dirty="0">
                <a:solidFill>
                  <a:srgbClr val="FF0000"/>
                </a:solidFill>
                <a:sym typeface="Wingdings"/>
              </a:rPr>
              <a:t>, to solve the 3.5 sigma deviation from the SM predictions, or find anything new beyond the SM.</a:t>
            </a:r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zh-CN" sz="11200" b="1" dirty="0">
                <a:solidFill>
                  <a:schemeClr val="accent5">
                    <a:lumMod val="75000"/>
                  </a:schemeClr>
                </a:solidFill>
                <a:sym typeface="Wingdings"/>
              </a:rPr>
              <a:t>What’s kind of contributions from the BESIII measurements? </a:t>
            </a:r>
          </a:p>
          <a:p>
            <a:pPr>
              <a:lnSpc>
                <a:spcPct val="120000"/>
              </a:lnSpc>
            </a:pPr>
            <a:endParaRPr kumimoji="1" lang="en-US" altLang="zh-CN" sz="11200" b="1" dirty="0">
              <a:solidFill>
                <a:srgbClr val="0070C0"/>
              </a:solidFill>
            </a:endParaRPr>
          </a:p>
          <a:p>
            <a:endParaRPr kumimoji="1" lang="zh-CN" altLang="en-US" sz="7400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23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411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46464"/>
            <a:ext cx="10515600" cy="1325563"/>
          </a:xfrm>
        </p:spPr>
        <p:txBody>
          <a:bodyPr/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标准模型检验</a:t>
            </a:r>
            <a:endParaRPr kumimoji="1" lang="zh-CN" altLang="en-US" b="1" dirty="0">
              <a:solidFill>
                <a:srgbClr val="FF0000"/>
              </a:solidFill>
              <a:latin typeface="华文仿宋"/>
              <a:ea typeface="华文仿宋"/>
              <a:cs typeface="华文仿宋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24</a:t>
            </a:fld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38200" y="2253501"/>
            <a:ext cx="1096486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我们需要什么数据、物理课题</a:t>
            </a:r>
            <a:r>
              <a:rPr kumimoji="1" lang="en-US" altLang="zh-CN" sz="36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?</a:t>
            </a:r>
            <a:endParaRPr kumimoji="1" lang="zh-CN" altLang="en-US" sz="3600" b="1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36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sz="36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36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： </a:t>
            </a:r>
            <a:r>
              <a:rPr kumimoji="1" lang="en-US" altLang="zh-CN" sz="36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R</a:t>
            </a:r>
            <a:r>
              <a:rPr kumimoji="1" lang="zh-CN" altLang="en-US" sz="36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值的精度已达极限</a:t>
            </a:r>
          </a:p>
          <a:p>
            <a:r>
              <a:rPr kumimoji="1" lang="zh-CN" altLang="en-US" sz="36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36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               轻强子电磁衰变</a:t>
            </a:r>
          </a:p>
          <a:p>
            <a:r>
              <a:rPr kumimoji="1" lang="zh-CN" altLang="en-US" sz="36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36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               </a:t>
            </a:r>
            <a:r>
              <a:rPr kumimoji="1" lang="zh-CN" altLang="en-US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利用</a:t>
            </a:r>
            <a:r>
              <a:rPr kumimoji="1" lang="en-US" altLang="zh-CN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20/fb  </a:t>
            </a:r>
            <a:r>
              <a:rPr kumimoji="1" lang="en-US" altLang="zh-CN" sz="3600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en-US" altLang="zh-CN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(</a:t>
            </a:r>
            <a:r>
              <a:rPr kumimoji="1" lang="en-US" altLang="zh-CN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3770</a:t>
            </a:r>
            <a:r>
              <a:rPr kumimoji="1" lang="en-US" altLang="zh-CN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)</a:t>
            </a:r>
            <a:r>
              <a:rPr kumimoji="1" lang="zh-CN" altLang="en-US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数据把质心能量在</a:t>
            </a:r>
            <a:r>
              <a:rPr kumimoji="1" lang="en-US" altLang="zh-CN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0.3-1.0</a:t>
            </a:r>
            <a:endParaRPr kumimoji="1" lang="zh-CN" altLang="en-US" sz="3600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3600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                </a:t>
            </a:r>
            <a:r>
              <a:rPr kumimoji="1" lang="en-US" altLang="zh-CN" sz="3600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GeV</a:t>
            </a:r>
            <a:r>
              <a:rPr kumimoji="1" lang="zh-CN" altLang="en-US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区间</a:t>
            </a:r>
            <a:r>
              <a:rPr kumimoji="1" lang="en-US" altLang="zh-CN" sz="3600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e+e</a:t>
            </a:r>
            <a:r>
              <a:rPr kumimoji="1" lang="en-US" altLang="zh-CN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-</a:t>
            </a:r>
            <a:r>
              <a:rPr kumimoji="1" lang="en-US" altLang="zh-CN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 </a:t>
            </a:r>
            <a:r>
              <a:rPr kumimoji="1" lang="en-US" altLang="zh-CN" sz="3600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pi+pi</a:t>
            </a:r>
            <a:r>
              <a:rPr kumimoji="1" lang="en-US" altLang="zh-CN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-</a:t>
            </a:r>
            <a:r>
              <a:rPr kumimoji="1" lang="zh-CN" altLang="en-US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截面精度提高</a:t>
            </a:r>
            <a:r>
              <a:rPr kumimoji="1" lang="en-US" altLang="zh-CN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3</a:t>
            </a:r>
            <a:r>
              <a:rPr kumimoji="1" lang="zh-CN" altLang="en-US" sz="36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倍：    </a:t>
            </a:r>
            <a:endParaRPr kumimoji="1" lang="en-US" altLang="zh-CN" sz="3600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469" y="5240786"/>
            <a:ext cx="3835400" cy="4953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2373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8661" y="285612"/>
            <a:ext cx="11135139" cy="688423"/>
          </a:xfrm>
        </p:spPr>
        <p:txBody>
          <a:bodyPr>
            <a:normAutofit/>
          </a:bodyPr>
          <a:lstStyle/>
          <a:p>
            <a:r>
              <a:rPr kumimoji="1" lang="zh-CN" altLang="en-US" sz="3600" b="1" dirty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粲介子</a:t>
            </a:r>
            <a:r>
              <a:rPr kumimoji="1" lang="en-US" altLang="zh-CN" sz="3600" b="1" dirty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/</a:t>
            </a:r>
            <a:r>
              <a:rPr kumimoji="1" lang="zh-CN" altLang="en-US" sz="3600" b="1" dirty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粲重子的产生与衰变</a:t>
            </a:r>
            <a:r>
              <a:rPr kumimoji="1" lang="zh-CN" altLang="en-US" sz="3600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：</a:t>
            </a:r>
            <a:r>
              <a:rPr kumimoji="1" lang="en-US" altLang="zh-CN" sz="3600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BESII</a:t>
            </a:r>
            <a:r>
              <a:rPr kumimoji="1" lang="zh-CN" altLang="en-US" sz="3600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上量子</a:t>
            </a:r>
            <a:r>
              <a:rPr kumimoji="1" lang="zh-CN" altLang="en-US" sz="3600" b="1" dirty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关联产生</a:t>
            </a:r>
            <a:endParaRPr kumimoji="1" lang="zh-CN" altLang="en-US" sz="36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89788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独特的量子纠缠产生：测量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D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介子衰变关联因子、相对强相角</a:t>
            </a:r>
          </a:p>
          <a:p>
            <a:pPr>
              <a:lnSpc>
                <a:spcPct val="150000"/>
              </a:lnSpc>
            </a:pP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可能首次利用量子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关联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:  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测量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正反中性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D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介子振荡；</a:t>
            </a:r>
          </a:p>
          <a:p>
            <a:pPr>
              <a:lnSpc>
                <a:spcPct val="150000"/>
              </a:lnSpc>
            </a:pP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利用量子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关联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:  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测量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D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介子系统的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CP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破坏</a:t>
            </a:r>
          </a:p>
          <a:p>
            <a:pPr>
              <a:lnSpc>
                <a:spcPct val="150000"/>
              </a:lnSpc>
            </a:pP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粲介子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/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粲重子阈值关联产生： 双标记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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 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干净的实验环境</a:t>
            </a:r>
          </a:p>
          <a:p>
            <a:pPr>
              <a:lnSpc>
                <a:spcPct val="150000"/>
              </a:lnSpc>
            </a:pP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研究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D/Ds/</a:t>
            </a:r>
            <a:r>
              <a:rPr kumimoji="1" lang="en-US" altLang="zh-CN" b="1" dirty="0" err="1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Λc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衰变，综合理解粲强子的衰变机制</a:t>
            </a:r>
          </a:p>
          <a:p>
            <a:pPr>
              <a:lnSpc>
                <a:spcPct val="150000"/>
              </a:lnSpc>
            </a:pP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为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测量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B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介子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CP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破坏相位角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提供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重要的实验输入。</a:t>
            </a:r>
            <a:endParaRPr kumimoji="1" lang="zh-CN" altLang="en-US" b="1" dirty="0">
              <a:solidFill>
                <a:srgbClr val="C0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25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6230" y="893860"/>
            <a:ext cx="6306930" cy="869618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167546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8051" y="109293"/>
            <a:ext cx="11535281" cy="1325563"/>
          </a:xfrm>
        </p:spPr>
        <p:txBody>
          <a:bodyPr>
            <a:normAutofit/>
          </a:bodyPr>
          <a:lstStyle/>
          <a:p>
            <a:r>
              <a:rPr kumimoji="1" lang="zh-CN" altLang="en-US" b="1" dirty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粲介子</a:t>
            </a:r>
            <a:r>
              <a:rPr kumimoji="1" lang="en-US" altLang="zh-CN" b="1" dirty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/</a:t>
            </a:r>
            <a:r>
              <a:rPr kumimoji="1" lang="zh-CN" altLang="en-US" b="1" dirty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粲重子的产生与衰变：量子关联产生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26</a:t>
            </a:fld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18051" y="1145478"/>
            <a:ext cx="1091356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zh-CN" altLang="en-US" sz="2800" b="1" dirty="0" smtClean="0">
                <a:latin typeface="STFangsong" charset="-122"/>
                <a:ea typeface="STFangsong" charset="-122"/>
                <a:cs typeface="STFangsong" charset="-122"/>
              </a:rPr>
              <a:t>现有数据： </a:t>
            </a:r>
            <a:r>
              <a:rPr kumimoji="1" lang="en-US" altLang="zh-CN" sz="2800" b="1" dirty="0" smtClean="0">
                <a:latin typeface="STFangsong" charset="-122"/>
                <a:ea typeface="STFangsong" charset="-122"/>
                <a:cs typeface="STFangsong" charset="-122"/>
              </a:rPr>
              <a:t>2.9</a:t>
            </a:r>
            <a:r>
              <a:rPr kumimoji="1" lang="zh-CN" altLang="en-US" sz="2800" b="1" dirty="0" smtClean="0"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sz="2800" b="1" dirty="0">
                <a:latin typeface="STFangsong" charset="-122"/>
                <a:ea typeface="STFangsong" charset="-122"/>
                <a:cs typeface="STFangsong" charset="-122"/>
              </a:rPr>
              <a:t>fb</a:t>
            </a:r>
            <a:r>
              <a:rPr kumimoji="1" lang="en-US" altLang="zh-CN" sz="2800" b="1" baseline="30000" dirty="0"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en-US" altLang="zh-CN" sz="2800" b="1" dirty="0">
                <a:latin typeface="STFangsong" charset="-122"/>
                <a:ea typeface="STFangsong" charset="-122"/>
                <a:cs typeface="STFangsong" charset="-122"/>
              </a:rPr>
              <a:t> at </a:t>
            </a:r>
            <a:r>
              <a:rPr kumimoji="1" lang="en-US" altLang="zh-CN" sz="2800" b="1" dirty="0" err="1" smtClean="0"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en-US" altLang="zh-CN" sz="2800" b="1" dirty="0" smtClean="0">
                <a:latin typeface="STFangsong" charset="-122"/>
                <a:ea typeface="STFangsong" charset="-122"/>
                <a:cs typeface="STFangsong" charset="-122"/>
              </a:rPr>
              <a:t>(3770)</a:t>
            </a:r>
            <a:r>
              <a:rPr kumimoji="1" lang="zh-CN" altLang="en-US" sz="2800" b="1" dirty="0" smtClean="0">
                <a:latin typeface="STFangsong" charset="-122"/>
                <a:ea typeface="STFangsong" charset="-122"/>
                <a:cs typeface="STFangsong" charset="-122"/>
              </a:rPr>
              <a:t>；正</a:t>
            </a:r>
            <a:r>
              <a:rPr kumimoji="1" lang="zh-CN" altLang="en-US" sz="2800" b="1" dirty="0">
                <a:latin typeface="STFangsong" charset="-122"/>
                <a:ea typeface="STFangsong" charset="-122"/>
                <a:cs typeface="STFangsong" charset="-122"/>
              </a:rPr>
              <a:t>反粲重子对： </a:t>
            </a:r>
            <a:r>
              <a:rPr kumimoji="1" lang="en-US" altLang="zh-CN" sz="2800" b="1" dirty="0" smtClean="0">
                <a:latin typeface="STFangsong" charset="-122"/>
                <a:ea typeface="STFangsong" charset="-122"/>
                <a:cs typeface="STFangsong" charset="-122"/>
              </a:rPr>
              <a:t>0.5 </a:t>
            </a:r>
            <a:r>
              <a:rPr kumimoji="1" lang="en-US" altLang="zh-CN" sz="2800" b="1" dirty="0">
                <a:latin typeface="STFangsong" charset="-122"/>
                <a:ea typeface="STFangsong" charset="-122"/>
                <a:cs typeface="STFangsong" charset="-122"/>
              </a:rPr>
              <a:t>fb</a:t>
            </a:r>
            <a:r>
              <a:rPr kumimoji="1" lang="en-US" altLang="zh-CN" sz="2800" b="1" baseline="30000" dirty="0"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en-US" altLang="zh-CN" sz="2800" b="1" dirty="0">
                <a:latin typeface="STFangsong" charset="-122"/>
                <a:ea typeface="STFangsong" charset="-122"/>
                <a:cs typeface="STFangsong" charset="-122"/>
              </a:rPr>
              <a:t> at </a:t>
            </a:r>
            <a:r>
              <a:rPr kumimoji="1" lang="en-US" altLang="zh-CN" sz="2800" b="1" dirty="0" smtClean="0">
                <a:latin typeface="STFangsong" charset="-122"/>
                <a:ea typeface="STFangsong" charset="-122"/>
                <a:cs typeface="STFangsong" charset="-122"/>
              </a:rPr>
              <a:t>4.6GeV</a:t>
            </a:r>
            <a:endParaRPr kumimoji="1" lang="zh-CN" altLang="en-US" sz="2800" b="1" dirty="0" smtClean="0">
              <a:latin typeface="STFangsong" charset="-122"/>
              <a:ea typeface="STFangsong" charset="-122"/>
              <a:cs typeface="STFangsong" charset="-122"/>
            </a:endParaRPr>
          </a:p>
          <a:p>
            <a:pPr>
              <a:lnSpc>
                <a:spcPct val="110000"/>
              </a:lnSpc>
            </a:pP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数据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需求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: </a:t>
            </a:r>
          </a:p>
          <a:p>
            <a:pPr>
              <a:lnSpc>
                <a:spcPct val="110000"/>
              </a:lnSpc>
            </a:pP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正反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D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介子对： 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20 fb</a:t>
            </a:r>
            <a:r>
              <a:rPr kumimoji="1" lang="en-US" altLang="zh-CN" sz="2800" b="1" baseline="300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at </a:t>
            </a:r>
            <a:r>
              <a:rPr kumimoji="1" lang="en-US" altLang="zh-CN" sz="2800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(3770)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； 正反粲重子对： 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5 fb</a:t>
            </a:r>
            <a:r>
              <a:rPr kumimoji="1" lang="en-US" altLang="zh-CN" sz="2800" b="1" baseline="300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at 4.63 </a:t>
            </a:r>
            <a:r>
              <a:rPr kumimoji="1" lang="en-US" altLang="zh-CN" sz="2800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GeV</a:t>
            </a:r>
            <a:r>
              <a:rPr kumimoji="1" lang="en-US" altLang="zh-CN" sz="28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.</a:t>
            </a:r>
            <a:endParaRPr kumimoji="1" lang="en-US" altLang="zh-CN" sz="2800" b="1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>
              <a:lnSpc>
                <a:spcPct val="110000"/>
              </a:lnSpc>
            </a:pPr>
            <a:r>
              <a:rPr kumimoji="1" lang="zh-CN" altLang="en-US" sz="28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的重要机遇，挑战性工作。 </a:t>
            </a:r>
            <a:endParaRPr kumimoji="1" lang="en-US" altLang="zh-CN" sz="2800" b="1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>
              <a:lnSpc>
                <a:spcPct val="110000"/>
              </a:lnSpc>
            </a:pP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2018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年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月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8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－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9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日，</a:t>
            </a:r>
            <a:r>
              <a:rPr kumimoji="1" lang="en-US" altLang="zh-CN" sz="2800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LHCb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－</a:t>
            </a:r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sz="28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joint workshop </a:t>
            </a:r>
            <a:endParaRPr kumimoji="1" lang="zh-CN" altLang="en-US" sz="2800" b="1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18051" y="3503329"/>
            <a:ext cx="11973149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黄皮书预计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20</a:t>
            </a:r>
            <a:r>
              <a:rPr kumimoji="1" lang="en-US" altLang="zh-CN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 fb</a:t>
            </a:r>
            <a:r>
              <a:rPr kumimoji="1" lang="en-US" altLang="zh-CN" sz="2400" b="1" baseline="30000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en-US" altLang="zh-CN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@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sz="2400" b="1" dirty="0" err="1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en-US" altLang="zh-CN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(3770), 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能够做到吗？</a:t>
            </a:r>
          </a:p>
          <a:p>
            <a:pPr>
              <a:lnSpc>
                <a:spcPct val="150000"/>
              </a:lnSpc>
            </a:pPr>
            <a:r>
              <a:rPr kumimoji="1" lang="zh-CN" altLang="en-US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正反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D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介子的产生截面为 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6.3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sz="2400" b="1" dirty="0" err="1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nb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, </a:t>
            </a:r>
            <a:r>
              <a:rPr kumimoji="1" lang="en-US" altLang="zh-CN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对应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D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介子对个数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1.2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亿， 这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是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目前重味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物理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的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需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求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。  </a:t>
            </a:r>
            <a:endParaRPr kumimoji="1" lang="zh-CN" altLang="en-US" sz="2400" b="1" dirty="0" smtClean="0">
              <a:solidFill>
                <a:srgbClr val="00206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8051" y="4879022"/>
            <a:ext cx="113319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粲</a:t>
            </a:r>
            <a:r>
              <a:rPr kumimoji="1" lang="zh-CN" altLang="en-US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重子对阈值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上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@5.6GeV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，</a:t>
            </a:r>
            <a:r>
              <a:rPr kumimoji="1" lang="zh-CN" altLang="en-US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一个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月时间，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收集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了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560pb</a:t>
            </a:r>
            <a:r>
              <a:rPr kumimoji="1" lang="en-US" altLang="zh-CN" sz="2400" b="1" baseline="30000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积分亮度， 已经发表</a:t>
            </a:r>
          </a:p>
          <a:p>
            <a:pPr>
              <a:lnSpc>
                <a:spcPct val="150000"/>
              </a:lnSpc>
            </a:pPr>
            <a:r>
              <a:rPr kumimoji="1" lang="zh-CN" altLang="en-US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（待）文章约</a:t>
            </a:r>
            <a:r>
              <a:rPr kumimoji="1" lang="en-US" altLang="zh-CN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14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篇。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最终需要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5 </a:t>
            </a:r>
            <a:r>
              <a:rPr kumimoji="1" lang="en-US" altLang="zh-CN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fb</a:t>
            </a:r>
            <a:r>
              <a:rPr kumimoji="1" lang="en-US" altLang="zh-CN" sz="2400" b="1" baseline="30000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zh-CN" altLang="en-US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 数据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样本，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来研究粲重子衰变性质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。 </a:t>
            </a:r>
            <a:endParaRPr kumimoji="1" lang="zh-CN" altLang="en-US" sz="2400" b="1" dirty="0">
              <a:solidFill>
                <a:srgbClr val="00206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23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7443" y="365125"/>
            <a:ext cx="10936357" cy="1325563"/>
          </a:xfrm>
        </p:spPr>
        <p:txBody>
          <a:bodyPr/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粲介子</a:t>
            </a:r>
            <a:r>
              <a:rPr kumimoji="1" lang="en-US" altLang="zh-CN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/</a:t>
            </a:r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粲重子：独特的产生、干净的环境</a:t>
            </a:r>
            <a:endParaRPr kumimoji="1" lang="zh-CN" altLang="en-US" b="1" dirty="0">
              <a:solidFill>
                <a:srgbClr val="FF0000"/>
              </a:solidFill>
              <a:latin typeface="华文仿宋"/>
              <a:ea typeface="华文仿宋"/>
              <a:cs typeface="华文仿宋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99" y="1825625"/>
            <a:ext cx="11088757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zh-CN" altLang="en-US" b="1" dirty="0" smtClean="0"/>
              <a:t> </a:t>
            </a:r>
            <a:r>
              <a:rPr kumimoji="1" lang="zh-CN" altLang="en-US" dirty="0" smtClean="0">
                <a:latin typeface="STFangsong" charset="-122"/>
                <a:ea typeface="STFangsong" charset="-122"/>
                <a:cs typeface="STFangsong" charset="-122"/>
              </a:rPr>
              <a:t>粲介子的纯轻子与半轻衰变精确测量，不仅检验轻子普适性，同时也是检验（格点）</a:t>
            </a:r>
            <a:r>
              <a:rPr kumimoji="1" lang="en-US" altLang="zh-CN" dirty="0" smtClean="0">
                <a:latin typeface="STFangsong" charset="-122"/>
                <a:ea typeface="STFangsong" charset="-122"/>
                <a:cs typeface="STFangsong" charset="-122"/>
              </a:rPr>
              <a:t>QCD</a:t>
            </a:r>
            <a:r>
              <a:rPr kumimoji="1" lang="zh-CN" altLang="en-US" dirty="0" smtClean="0">
                <a:latin typeface="STFangsong" charset="-122"/>
                <a:ea typeface="STFangsong" charset="-122"/>
                <a:cs typeface="STFangsong" charset="-122"/>
              </a:rPr>
              <a:t>的重要过程；</a:t>
            </a:r>
            <a:endParaRPr kumimoji="1" lang="zh-CN" altLang="en-US" dirty="0">
              <a:latin typeface="STFangsong" charset="-122"/>
              <a:ea typeface="STFangsong" charset="-122"/>
              <a:cs typeface="STFangsong" charset="-122"/>
            </a:endParaRPr>
          </a:p>
          <a:p>
            <a:pPr marL="0" indent="0">
              <a:buNone/>
            </a:pPr>
            <a:r>
              <a:rPr kumimoji="1" lang="zh-CN" altLang="en-US" dirty="0" smtClean="0">
                <a:latin typeface="STFangsong" charset="-122"/>
                <a:ea typeface="STFangsong" charset="-122"/>
                <a:cs typeface="STFangsong" charset="-122"/>
              </a:rPr>
              <a:t> </a:t>
            </a:r>
          </a:p>
          <a:p>
            <a:pPr marL="0" indent="0">
              <a:buNone/>
            </a:pPr>
            <a:r>
              <a:rPr kumimoji="1" lang="zh-CN" altLang="en-US" dirty="0" smtClean="0">
                <a:latin typeface="STFangsong" charset="-122"/>
                <a:ea typeface="STFangsong" charset="-122"/>
                <a:cs typeface="STFangsong" charset="-122"/>
              </a:rPr>
              <a:t>阈值处产生可以利用双标记来重建中微子、不可见</a:t>
            </a:r>
            <a:r>
              <a:rPr kumimoji="1" lang="en-US" altLang="zh-CN" dirty="0" smtClean="0">
                <a:latin typeface="STFangsong" charset="-122"/>
                <a:ea typeface="STFangsong" charset="-122"/>
                <a:cs typeface="STFangsong" charset="-122"/>
              </a:rPr>
              <a:t>(invisible decays)</a:t>
            </a:r>
            <a:r>
              <a:rPr kumimoji="1" lang="zh-CN" altLang="en-US" dirty="0" smtClean="0">
                <a:latin typeface="STFangsong" charset="-122"/>
                <a:ea typeface="STFangsong" charset="-122"/>
                <a:cs typeface="STFangsong" charset="-122"/>
              </a:rPr>
              <a:t>等；</a:t>
            </a:r>
          </a:p>
          <a:p>
            <a:pPr marL="0" indent="0">
              <a:buNone/>
            </a:pPr>
            <a:r>
              <a:rPr kumimoji="1" lang="zh-CN" altLang="en-US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</a:p>
          <a:p>
            <a:pPr marL="0" indent="0">
              <a:buNone/>
            </a:pPr>
            <a:r>
              <a:rPr kumimoji="1" lang="zh-CN" altLang="en-US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CLEO-c</a:t>
            </a:r>
            <a:r>
              <a:rPr kumimoji="1" lang="zh-CN" altLang="en-US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成功抓住机会，在</a:t>
            </a:r>
            <a:r>
              <a:rPr kumimoji="1" lang="en-US" altLang="zh-CN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en-US" altLang="zh-CN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(3770)</a:t>
            </a:r>
            <a:r>
              <a:rPr kumimoji="1" lang="zh-CN" altLang="en-US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峰上产生</a:t>
            </a:r>
            <a:r>
              <a:rPr kumimoji="1" lang="en-US" altLang="zh-CN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DD</a:t>
            </a:r>
            <a:r>
              <a:rPr kumimoji="1" lang="zh-CN" altLang="en-US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介子对，对</a:t>
            </a:r>
            <a:r>
              <a:rPr kumimoji="1" lang="en-US" altLang="zh-CN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D</a:t>
            </a:r>
            <a:r>
              <a:rPr kumimoji="1" lang="zh-CN" altLang="en-US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介子各种</a:t>
            </a:r>
          </a:p>
          <a:p>
            <a:pPr marL="0" indent="0">
              <a:buNone/>
            </a:pPr>
            <a:r>
              <a:rPr kumimoji="1" lang="zh-CN" altLang="en-US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衰变，利用量子关联测量</a:t>
            </a:r>
            <a:r>
              <a:rPr kumimoji="1" lang="en-US" altLang="zh-CN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D</a:t>
            </a:r>
            <a:r>
              <a:rPr kumimoji="1" lang="zh-CN" altLang="en-US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介子性质等，成功的实验。  </a:t>
            </a:r>
          </a:p>
          <a:p>
            <a:pPr marL="0" indent="0">
              <a:buNone/>
            </a:pPr>
            <a:endParaRPr kumimoji="1" lang="zh-CN" altLang="en-US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 marL="0" indent="0">
              <a:buNone/>
            </a:pPr>
            <a:r>
              <a:rPr kumimoji="1" lang="zh-CN" altLang="en-US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 </a:t>
            </a:r>
            <a:r>
              <a:rPr kumimoji="1" lang="zh-CN" altLang="en-US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实验机遇： </a:t>
            </a:r>
            <a:r>
              <a:rPr kumimoji="1" lang="en-US" altLang="zh-CN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D/Ds/</a:t>
            </a:r>
            <a:r>
              <a:rPr kumimoji="1" lang="en-US" altLang="zh-CN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Λc</a:t>
            </a:r>
            <a:r>
              <a:rPr kumimoji="1" lang="en-US" altLang="zh-CN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强子</a:t>
            </a:r>
            <a:endParaRPr kumimoji="1" lang="zh-CN" altLang="en-US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029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64892" y="971646"/>
            <a:ext cx="1118890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zh-CN" sz="2400" b="1" dirty="0" smtClean="0">
                <a:latin typeface="STFangsong" charset="-122"/>
                <a:ea typeface="STFangsong" charset="-122"/>
                <a:cs typeface="STFangsong" charset="-122"/>
              </a:rPr>
              <a:t>2016-2017</a:t>
            </a:r>
            <a:r>
              <a:rPr kumimoji="1"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年运行期间，</a:t>
            </a:r>
            <a:r>
              <a:rPr kumimoji="1" lang="en-US" altLang="zh-CN" sz="2400" b="1" dirty="0" smtClean="0"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获取了</a:t>
            </a:r>
            <a:r>
              <a:rPr kumimoji="1" lang="en-US" altLang="zh-CN" sz="2400" b="1" dirty="0" smtClean="0">
                <a:latin typeface="STFangsong" charset="-122"/>
                <a:ea typeface="STFangsong" charset="-122"/>
                <a:cs typeface="STFangsong" charset="-122"/>
              </a:rPr>
              <a:t>3.3fb</a:t>
            </a:r>
            <a:r>
              <a:rPr kumimoji="1" lang="en-US" altLang="zh-CN" sz="2400" b="1" baseline="30000" dirty="0" smtClean="0"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积分亮度。其主要物理目标：</a:t>
            </a:r>
            <a:endParaRPr kumimoji="1" lang="en-US" altLang="zh-CN" sz="2400" b="1" dirty="0" smtClean="0">
              <a:latin typeface="STFangsong" charset="-122"/>
              <a:ea typeface="STFangsong" charset="-122"/>
              <a:cs typeface="STFangsong" charset="-122"/>
            </a:endParaRPr>
          </a:p>
          <a:p>
            <a:pPr marL="0" indent="0">
              <a:buNone/>
            </a:pPr>
            <a:endParaRPr kumimoji="1" lang="zh-CN" altLang="en-US" sz="800" b="1" dirty="0" smtClean="0">
              <a:latin typeface="STFangsong" charset="-122"/>
              <a:ea typeface="STFangsong" charset="-122"/>
              <a:cs typeface="STFangsong" charset="-122"/>
            </a:endParaRPr>
          </a:p>
          <a:p>
            <a:pPr marL="0" indent="0">
              <a:buNone/>
            </a:pPr>
            <a:r>
              <a:rPr kumimoji="1" lang="en-US" altLang="zh-CN" sz="2400" b="1" dirty="0" smtClean="0">
                <a:latin typeface="STFangsong" charset="-122"/>
                <a:ea typeface="STFangsong" charset="-122"/>
                <a:cs typeface="STFangsong" charset="-122"/>
              </a:rPr>
              <a:t>1</a:t>
            </a:r>
            <a:r>
              <a:rPr kumimoji="1"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）精确测量奇异粲介子的衰变常数 </a:t>
            </a:r>
            <a:r>
              <a:rPr kumimoji="1" lang="en-US" altLang="zh-CN" sz="2400" b="1" dirty="0" err="1" smtClean="0">
                <a:latin typeface="STFangsong" charset="-122"/>
                <a:ea typeface="STFangsong" charset="-122"/>
                <a:cs typeface="STFangsong" charset="-122"/>
              </a:rPr>
              <a:t>f</a:t>
            </a:r>
            <a:r>
              <a:rPr kumimoji="1" lang="en-US" altLang="zh-CN" sz="2400" b="1" baseline="-25000" dirty="0" err="1" smtClean="0">
                <a:latin typeface="STFangsong" charset="-122"/>
                <a:ea typeface="STFangsong" charset="-122"/>
                <a:cs typeface="STFangsong" charset="-122"/>
              </a:rPr>
              <a:t>Ds</a:t>
            </a:r>
            <a:endParaRPr kumimoji="1" lang="zh-CN" altLang="en-US" sz="2400" b="1" baseline="-25000" dirty="0" smtClean="0">
              <a:latin typeface="STFangsong" charset="-122"/>
              <a:ea typeface="STFangsong" charset="-122"/>
              <a:cs typeface="STFangsong" charset="-122"/>
            </a:endParaRPr>
          </a:p>
          <a:p>
            <a:pPr marL="0" indent="0">
              <a:buNone/>
            </a:pPr>
            <a:r>
              <a:rPr kumimoji="1" lang="en-US" altLang="zh-CN" sz="2400" b="1" dirty="0" smtClean="0">
                <a:latin typeface="STFangsong" charset="-122"/>
                <a:ea typeface="STFangsong" charset="-122"/>
                <a:cs typeface="STFangsong" charset="-122"/>
              </a:rPr>
              <a:t>2</a:t>
            </a:r>
            <a:r>
              <a:rPr kumimoji="1"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）检验轻子普适性，精确检验标准模型</a:t>
            </a:r>
          </a:p>
          <a:p>
            <a:pPr marL="0" indent="0">
              <a:buNone/>
            </a:pPr>
            <a:r>
              <a:rPr kumimoji="1" lang="en-US" altLang="zh-CN" sz="2400" b="1" dirty="0" smtClean="0">
                <a:latin typeface="STFangsong" charset="-122"/>
                <a:ea typeface="STFangsong" charset="-122"/>
                <a:cs typeface="STFangsong" charset="-122"/>
              </a:rPr>
              <a:t>3</a:t>
            </a:r>
            <a:r>
              <a:rPr kumimoji="1"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）精确测量</a:t>
            </a:r>
            <a:r>
              <a:rPr kumimoji="1" lang="en-US" altLang="zh-CN" sz="2400" b="1" dirty="0" smtClean="0">
                <a:latin typeface="STFangsong" charset="-122"/>
                <a:ea typeface="STFangsong" charset="-122"/>
                <a:cs typeface="STFangsong" charset="-122"/>
              </a:rPr>
              <a:t>Ds</a:t>
            </a:r>
            <a:r>
              <a:rPr kumimoji="1"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介子的跃迁形状因子、</a:t>
            </a:r>
          </a:p>
          <a:p>
            <a:pPr marL="0" indent="0">
              <a:buNone/>
            </a:pPr>
            <a:r>
              <a:rPr kumimoji="1" lang="en-US" altLang="zh-CN" sz="2400" b="1" dirty="0" smtClean="0">
                <a:latin typeface="STFangsong" charset="-122"/>
                <a:ea typeface="STFangsong" charset="-122"/>
                <a:cs typeface="STFangsong" charset="-122"/>
              </a:rPr>
              <a:t>4</a:t>
            </a:r>
            <a:r>
              <a:rPr kumimoji="1"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）精确测量</a:t>
            </a:r>
            <a:r>
              <a:rPr kumimoji="1" lang="en-US" altLang="zh-CN" sz="2400" b="1" dirty="0" smtClean="0">
                <a:latin typeface="STFangsong" charset="-122"/>
                <a:ea typeface="STFangsong" charset="-122"/>
                <a:cs typeface="STFangsong" charset="-122"/>
              </a:rPr>
              <a:t>Ds</a:t>
            </a:r>
            <a:r>
              <a:rPr kumimoji="1"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介子的多体衰变性质</a:t>
            </a:r>
          </a:p>
          <a:p>
            <a:pPr marL="0" indent="0">
              <a:buNone/>
            </a:pPr>
            <a:endParaRPr kumimoji="1" lang="zh-CN" altLang="en-US" sz="2400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8975" y="3481656"/>
            <a:ext cx="6032421" cy="2041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800"/>
              </a:lnSpc>
            </a:pPr>
            <a:r>
              <a:rPr kumimoji="1"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是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实验独特的物理方向。</a:t>
            </a:r>
          </a:p>
          <a:p>
            <a:pPr>
              <a:lnSpc>
                <a:spcPts val="3800"/>
              </a:lnSpc>
            </a:pPr>
            <a:r>
              <a:rPr kumimoji="1"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实验结果不仅可加深对强相互作用的理解，</a:t>
            </a:r>
            <a:endParaRPr kumimoji="1" lang="en-US" altLang="zh-CN" sz="2400" b="1" dirty="0" smtClean="0">
              <a:solidFill>
                <a:srgbClr val="0000FF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>
              <a:lnSpc>
                <a:spcPts val="3800"/>
              </a:lnSpc>
            </a:pPr>
            <a:r>
              <a:rPr kumimoji="1"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也有助于在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B</a:t>
            </a:r>
            <a:r>
              <a:rPr kumimoji="1"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和粲介子中寻找超出标准模型</a:t>
            </a:r>
            <a:endParaRPr kumimoji="1" lang="en-US" altLang="zh-CN" sz="2400" b="1" dirty="0" smtClean="0">
              <a:solidFill>
                <a:srgbClr val="0000FF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>
              <a:lnSpc>
                <a:spcPts val="3800"/>
              </a:lnSpc>
            </a:pPr>
            <a:r>
              <a:rPr kumimoji="1" lang="zh-CN" altLang="en-US" sz="24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的新物理。 </a:t>
            </a:r>
            <a:endParaRPr kumimoji="1" lang="zh-CN" altLang="en-US" sz="2400" b="1" dirty="0">
              <a:solidFill>
                <a:srgbClr val="0000FF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804048" y="46300"/>
            <a:ext cx="10515600" cy="925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4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          Ds </a:t>
            </a:r>
            <a:r>
              <a:rPr kumimoji="1" lang="zh-CN" altLang="en-US" sz="4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介子： </a:t>
            </a:r>
            <a:r>
              <a:rPr kumimoji="1" lang="en-US" altLang="zh-CN" sz="4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4.18 </a:t>
            </a:r>
            <a:r>
              <a:rPr kumimoji="1" lang="en-US" altLang="zh-CN" sz="4000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GeV</a:t>
            </a:r>
            <a:r>
              <a:rPr kumimoji="1" lang="en-US" altLang="zh-CN" sz="4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4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处的对撞取数</a:t>
            </a:r>
            <a:endParaRPr kumimoji="1" lang="zh-CN" altLang="en-US" sz="40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09800" y="5472944"/>
            <a:ext cx="670407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   实验误差</a:t>
            </a:r>
            <a:r>
              <a:rPr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仍然</a:t>
            </a:r>
            <a:r>
              <a:rPr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大于</a:t>
            </a:r>
            <a:r>
              <a:rPr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格点</a:t>
            </a:r>
            <a:r>
              <a:rPr lang="en-US" altLang="zh-CN" sz="2400" b="1" dirty="0" smtClean="0">
                <a:latin typeface="STFangsong" charset="-122"/>
                <a:ea typeface="STFangsong" charset="-122"/>
                <a:cs typeface="STFangsong" charset="-122"/>
              </a:rPr>
              <a:t>QCD</a:t>
            </a:r>
            <a:r>
              <a:rPr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理论计算误差。</a:t>
            </a:r>
            <a:endParaRPr lang="en-US" altLang="zh-CN" sz="2400" b="1" dirty="0" smtClean="0"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lang="en-US" altLang="zh-CN" sz="2400" b="1" dirty="0"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lang="en-US" altLang="zh-CN" sz="2400" b="1" dirty="0" smtClean="0">
                <a:latin typeface="STFangsong" charset="-122"/>
                <a:ea typeface="STFangsong" charset="-122"/>
                <a:cs typeface="STFangsong" charset="-122"/>
              </a:rPr>
              <a:t>   </a:t>
            </a:r>
            <a:r>
              <a:rPr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 </a:t>
            </a:r>
            <a:r>
              <a:rPr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的初步结果大大改进了测量精度</a:t>
            </a:r>
            <a:endParaRPr lang="zh-CN" altLang="en-US" sz="28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473098" y="1478103"/>
            <a:ext cx="5322597" cy="3741941"/>
            <a:chOff x="6442696" y="1478103"/>
            <a:chExt cx="5322597" cy="374194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25490" y="1478103"/>
              <a:ext cx="5239803" cy="3658583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8381400" y="4758379"/>
              <a:ext cx="152798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kumimoji="1" lang="en-US" altLang="zh-CN" sz="2400" b="1" dirty="0" err="1" smtClean="0">
                  <a:latin typeface="微软雅黑" panose="020B0503020204020204" pitchFamily="34" charset="-122"/>
                  <a:ea typeface="微软雅黑" panose="020B0503020204020204" pitchFamily="34" charset="-122"/>
                  <a:cs typeface="STFangsong" charset="-122"/>
                </a:rPr>
                <a:t>f</a:t>
              </a:r>
              <a:r>
                <a:rPr kumimoji="1" lang="en-US" altLang="zh-CN" sz="2400" b="1" baseline="-25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  <a:cs typeface="STFangsong" charset="-122"/>
                </a:rPr>
                <a:t>Ds</a:t>
              </a:r>
              <a:r>
                <a:rPr kumimoji="1" lang="en-US" altLang="zh-CN" sz="2400" b="1" dirty="0" smtClean="0">
                  <a:latin typeface="微软雅黑" panose="020B0503020204020204" pitchFamily="34" charset="-122"/>
                  <a:ea typeface="微软雅黑" panose="020B0503020204020204" pitchFamily="34" charset="-122"/>
                  <a:cs typeface="STFangsong" charset="-122"/>
                </a:rPr>
                <a:t>(MeV)</a:t>
              </a:r>
              <a:endParaRPr kumimoji="1" lang="zh-CN" altLang="en-US" sz="2400" b="1" baseline="-25000" dirty="0">
                <a:latin typeface="微软雅黑" panose="020B0503020204020204" pitchFamily="34" charset="-122"/>
                <a:ea typeface="微软雅黑" panose="020B0503020204020204" pitchFamily="34" charset="-122"/>
                <a:cs typeface="STFangsong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6442696" y="1594470"/>
              <a:ext cx="5034990" cy="28936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6525490" y="3968861"/>
              <a:ext cx="5034990" cy="50928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dirty="0" smtClean="0"/>
              <a:t>17/12/1</a:t>
            </a:r>
            <a:endParaRPr kumimoji="1"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Hai-Bo Li</a:t>
            </a:r>
            <a:endParaRPr kumimoji="1" lang="zh-CN" altLang="en-US" dirty="0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28</a:t>
            </a:fld>
            <a:endParaRPr kumimoji="1"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495722" y="4929809"/>
            <a:ext cx="907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2.1%</a:t>
            </a:r>
            <a:endParaRPr kumimoji="1" lang="zh-CN" altLang="en-US" sz="28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971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EAE35709-F4D9-D34E-AC1D-FEC8C2BE1DED}" type="slidenum">
              <a:rPr lang="en-US" altLang="zh-CN">
                <a:solidFill>
                  <a:srgbClr val="898989"/>
                </a:solidFill>
              </a:rPr>
              <a:pPr/>
              <a:t>29</a:t>
            </a:fld>
            <a:endParaRPr lang="en-US" altLang="zh-CN">
              <a:solidFill>
                <a:srgbClr val="898989"/>
              </a:solidFill>
            </a:endParaRPr>
          </a:p>
        </p:txBody>
      </p:sp>
      <p:pic>
        <p:nvPicPr>
          <p:cNvPr id="30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974" y="639995"/>
            <a:ext cx="7093226" cy="5152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矩形 6"/>
          <p:cNvSpPr>
            <a:spLocks noChangeArrowheads="1"/>
          </p:cNvSpPr>
          <p:nvPr/>
        </p:nvSpPr>
        <p:spPr bwMode="auto">
          <a:xfrm>
            <a:off x="1524000" y="1"/>
            <a:ext cx="914400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36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D</a:t>
            </a:r>
            <a:r>
              <a:rPr lang="zh-CN" altLang="en-US" sz="36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介子衰变常熟</a:t>
            </a:r>
            <a:r>
              <a:rPr lang="en-US" altLang="zh-CN" sz="36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f</a:t>
            </a:r>
            <a:r>
              <a:rPr lang="en-US" altLang="zh-CN" sz="3600" b="1" baseline="-25000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D</a:t>
            </a:r>
            <a:r>
              <a:rPr lang="en-US" altLang="zh-CN" sz="3600" b="1" baseline="-250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+</a:t>
            </a:r>
            <a:r>
              <a:rPr lang="zh-CN" altLang="en-US" sz="36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的测量</a:t>
            </a:r>
            <a:endParaRPr lang="en-US" altLang="zh-CN" sz="36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753365" y="5674087"/>
            <a:ext cx="6466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目前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测量结果与格点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QCD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差别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1.5sigma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。</a:t>
            </a:r>
          </a:p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如果中心值不变，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20/fb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将有</a:t>
            </a:r>
            <a:r>
              <a:rPr kumimoji="1" lang="en-US" altLang="zh-CN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3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sigma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差别。</a:t>
            </a:r>
            <a:endParaRPr kumimoji="1" lang="zh-CN" altLang="en-US" sz="24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45950" y="1868557"/>
            <a:ext cx="19720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2.9/fb: 2.7%</a:t>
            </a:r>
          </a:p>
          <a:p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20/fb:  1.2%</a:t>
            </a:r>
            <a:endParaRPr kumimoji="1" lang="zh-CN" altLang="en-US" sz="28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574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73931"/>
          </a:xfrm>
        </p:spPr>
        <p:txBody>
          <a:bodyPr/>
          <a:lstStyle/>
          <a:p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实验发表论文总数（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2009-2017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）</a:t>
            </a:r>
            <a:endParaRPr kumimoji="1" lang="zh-CN" altLang="en-US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295" y="1675984"/>
            <a:ext cx="5232400" cy="41656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62172" y="1051262"/>
            <a:ext cx="5929828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共发表物理文章：</a:t>
            </a:r>
            <a:r>
              <a:rPr kumimoji="1" lang="en-US" altLang="zh-CN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180</a:t>
            </a:r>
            <a:r>
              <a:rPr kumimoji="1" lang="zh-CN" altLang="en-US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余篇，</a:t>
            </a:r>
            <a:endParaRPr kumimoji="1" lang="en-US" altLang="zh-CN" sz="2800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其中</a:t>
            </a:r>
            <a:r>
              <a:rPr kumimoji="1" lang="en-US" altLang="zh-CN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Phys. Rev. </a:t>
            </a:r>
            <a:r>
              <a:rPr kumimoji="1" lang="en-US" altLang="zh-CN" sz="2800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Lett</a:t>
            </a:r>
            <a:r>
              <a:rPr kumimoji="1" lang="en-US" altLang="zh-CN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.: 21% (37</a:t>
            </a:r>
            <a:r>
              <a:rPr kumimoji="1" lang="zh-CN" altLang="en-US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篇）</a:t>
            </a:r>
            <a:endParaRPr kumimoji="1" lang="en-US" altLang="zh-CN" sz="2800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覆盖：</a:t>
            </a:r>
          </a:p>
          <a:p>
            <a:r>
              <a:rPr kumimoji="1" lang="zh-CN" altLang="en-US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强子谱学</a:t>
            </a:r>
          </a:p>
          <a:p>
            <a:r>
              <a:rPr kumimoji="1" lang="zh-CN" altLang="en-US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粲偶素谱学</a:t>
            </a:r>
          </a:p>
          <a:p>
            <a:r>
              <a:rPr kumimoji="1" lang="zh-CN" altLang="en-US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粲偶素衰变</a:t>
            </a:r>
          </a:p>
          <a:p>
            <a:r>
              <a:rPr kumimoji="1" lang="zh-CN" altLang="en-US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粲介子和粲重子衰变</a:t>
            </a:r>
          </a:p>
          <a:p>
            <a:r>
              <a:rPr kumimoji="1" lang="en-US" altLang="zh-CN" sz="2800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tau</a:t>
            </a:r>
            <a:r>
              <a:rPr kumimoji="1" lang="zh-CN" altLang="en-US" sz="2800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轻子和</a:t>
            </a:r>
            <a:r>
              <a:rPr kumimoji="1" lang="en-US" altLang="zh-CN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QCD</a:t>
            </a:r>
            <a:endParaRPr kumimoji="1" lang="zh-CN" altLang="en-US" sz="2800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新物理寻找等。</a:t>
            </a:r>
          </a:p>
          <a:p>
            <a:r>
              <a:rPr kumimoji="1" lang="zh-CN" altLang="en-US" sz="28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在各种国际会议邀请报告几百余次。</a:t>
            </a:r>
            <a:endParaRPr kumimoji="1" lang="zh-CN" altLang="en-US" sz="2800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78505" y="5883354"/>
            <a:ext cx="837440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8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实验在国际强子物理领域已经处于领头地位。</a:t>
            </a:r>
            <a:endParaRPr kumimoji="1" lang="zh-CN" altLang="en-US" sz="2800" b="1" dirty="0">
              <a:solidFill>
                <a:srgbClr val="00206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6FFB-CD6A-914A-A85D-92841A4D3891}" type="slidenum">
              <a:rPr kumimoji="1" lang="zh-CN" altLang="en-US" smtClean="0"/>
              <a:t>3</a:t>
            </a:fld>
            <a:endParaRPr kumimoji="1"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5724940" y="3140770"/>
            <a:ext cx="178904" cy="91440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079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灯片编号占位符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fld id="{1EE73C43-4ED5-7548-8036-F3231F9F7D6C}" type="slidenum">
              <a:rPr lang="en-US" altLang="zh-CN">
                <a:solidFill>
                  <a:srgbClr val="898989"/>
                </a:solidFill>
              </a:rPr>
              <a:pPr/>
              <a:t>30</a:t>
            </a:fld>
            <a:endParaRPr lang="en-US" altLang="zh-CN">
              <a:solidFill>
                <a:srgbClr val="898989"/>
              </a:solidFill>
            </a:endParaRPr>
          </a:p>
        </p:txBody>
      </p:sp>
      <p:sp>
        <p:nvSpPr>
          <p:cNvPr id="2051" name="矩形 6"/>
          <p:cNvSpPr>
            <a:spLocks noChangeArrowheads="1"/>
          </p:cNvSpPr>
          <p:nvPr/>
        </p:nvSpPr>
        <p:spPr bwMode="auto">
          <a:xfrm>
            <a:off x="1524000" y="1"/>
            <a:ext cx="9144000" cy="646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3600" b="1" dirty="0" smtClean="0">
                <a:solidFill>
                  <a:srgbClr val="FF0000"/>
                </a:solidFill>
                <a:latin typeface="Times New Roman" charset="0"/>
              </a:rPr>
              <a:t>BESIII</a:t>
            </a:r>
            <a:r>
              <a:rPr lang="zh-CN" altLang="en-US" sz="3600" b="1" dirty="0" smtClean="0">
                <a:solidFill>
                  <a:srgbClr val="FF0000"/>
                </a:solidFill>
                <a:latin typeface="Times New Roman" charset="0"/>
              </a:rPr>
              <a:t>： 首次单道测量</a:t>
            </a:r>
            <a:r>
              <a:rPr lang="en-US" altLang="zh-CN" sz="3600" b="1" dirty="0" smtClean="0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Times New Roman" charset="0"/>
              </a:rPr>
              <a:t>D</a:t>
            </a:r>
            <a:r>
              <a:rPr lang="en-US" altLang="zh-CN" sz="3600" b="1" baseline="30000" dirty="0">
                <a:solidFill>
                  <a:srgbClr val="FF0000"/>
                </a:solidFill>
                <a:latin typeface="Times New Roman" charset="0"/>
              </a:rPr>
              <a:t>+</a:t>
            </a:r>
            <a:r>
              <a:rPr lang="en-US" altLang="zh-CN" sz="3600" b="1" dirty="0">
                <a:solidFill>
                  <a:srgbClr val="FF0000"/>
                </a:solidFill>
                <a:latin typeface="Times New Roman" charset="0"/>
                <a:sym typeface="Wingdings" charset="2"/>
              </a:rPr>
              <a:t></a:t>
            </a:r>
            <a:r>
              <a:rPr lang="en-US" altLang="zh-CN" sz="3600" b="1" dirty="0">
                <a:solidFill>
                  <a:srgbClr val="FF0000"/>
                </a:solidFill>
                <a:latin typeface="Symbol" charset="2"/>
                <a:sym typeface="Wingdings" charset="2"/>
              </a:rPr>
              <a:t>t</a:t>
            </a:r>
            <a:r>
              <a:rPr lang="en-US" altLang="zh-CN" sz="3600" b="1" baseline="30000" dirty="0">
                <a:solidFill>
                  <a:srgbClr val="FF0000"/>
                </a:solidFill>
                <a:latin typeface="Times New Roman" charset="0"/>
                <a:sym typeface="Wingdings" charset="2"/>
              </a:rPr>
              <a:t>+</a:t>
            </a:r>
            <a:r>
              <a:rPr lang="en-US" altLang="zh-CN" sz="3600" b="1" dirty="0">
                <a:solidFill>
                  <a:srgbClr val="FF0000"/>
                </a:solidFill>
                <a:latin typeface="Times New Roman" charset="0"/>
              </a:rPr>
              <a:t>(</a:t>
            </a:r>
            <a:r>
              <a:rPr lang="en-US" altLang="zh-CN" sz="3600" b="1" dirty="0" err="1">
                <a:solidFill>
                  <a:srgbClr val="FF0000"/>
                </a:solidFill>
                <a:latin typeface="Symbol" charset="2"/>
              </a:rPr>
              <a:t>p</a:t>
            </a:r>
            <a:r>
              <a:rPr lang="en-US" altLang="zh-CN" sz="3600" b="1" baseline="30000" dirty="0" err="1">
                <a:solidFill>
                  <a:srgbClr val="FF0000"/>
                </a:solidFill>
                <a:latin typeface="Times New Roman" charset="0"/>
              </a:rPr>
              <a:t>+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charset="0"/>
              </a:rPr>
              <a:t>v</a:t>
            </a:r>
            <a:r>
              <a:rPr lang="en-US" altLang="zh-CN" sz="3600" b="1" dirty="0">
                <a:solidFill>
                  <a:srgbClr val="FF0000"/>
                </a:solidFill>
                <a:latin typeface="Times New Roman" charset="0"/>
              </a:rPr>
              <a:t>)</a:t>
            </a:r>
            <a:r>
              <a:rPr lang="en-US" altLang="zh-CN" sz="3600" b="1" dirty="0">
                <a:solidFill>
                  <a:srgbClr val="FF0000"/>
                </a:solidFill>
                <a:latin typeface="Times New Roman" charset="0"/>
                <a:sym typeface="Wingdings" charset="2"/>
              </a:rPr>
              <a:t>v (4</a:t>
            </a:r>
            <a:r>
              <a:rPr lang="en-US" altLang="zh-CN" sz="3600" b="1" dirty="0">
                <a:solidFill>
                  <a:srgbClr val="FF0000"/>
                </a:solidFill>
                <a:latin typeface="Symbol" charset="2"/>
                <a:sym typeface="Wingdings" charset="2"/>
              </a:rPr>
              <a:t>s</a:t>
            </a:r>
            <a:r>
              <a:rPr lang="en-US" altLang="zh-CN" sz="3600" b="1" dirty="0">
                <a:solidFill>
                  <a:srgbClr val="FF0000"/>
                </a:solidFill>
                <a:latin typeface="Times New Roman" charset="0"/>
                <a:sym typeface="Wingdings" charset="2"/>
              </a:rPr>
              <a:t>) </a:t>
            </a:r>
            <a:endParaRPr lang="en-US" altLang="zh-CN" sz="3600" b="1" baseline="30000" dirty="0">
              <a:solidFill>
                <a:srgbClr val="FF0000"/>
              </a:solidFill>
              <a:latin typeface="Symbol" charset="2"/>
            </a:endParaRPr>
          </a:p>
        </p:txBody>
      </p:sp>
      <p:pic>
        <p:nvPicPr>
          <p:cNvPr id="20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79" y="849267"/>
            <a:ext cx="4495800" cy="277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TextBox 11"/>
          <p:cNvSpPr txBox="1">
            <a:spLocks noChangeArrowheads="1"/>
          </p:cNvSpPr>
          <p:nvPr/>
        </p:nvSpPr>
        <p:spPr bwMode="auto">
          <a:xfrm>
            <a:off x="5523464" y="1981994"/>
            <a:ext cx="4319588" cy="3603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algn="ctr"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charset="0"/>
              </a:rPr>
              <a:t>B[D</a:t>
            </a:r>
            <a:r>
              <a:rPr lang="en-US" altLang="zh-CN" sz="2000" b="1" baseline="30000" dirty="0">
                <a:solidFill>
                  <a:srgbClr val="FF0000"/>
                </a:solidFill>
                <a:latin typeface="Times New Roman" charset="0"/>
              </a:rPr>
              <a:t>+</a:t>
            </a:r>
            <a:r>
              <a:rPr lang="en-US" altLang="zh-CN" sz="2000" b="1" dirty="0">
                <a:solidFill>
                  <a:srgbClr val="FF0000"/>
                </a:solidFill>
                <a:latin typeface="Times New Roman" charset="0"/>
                <a:sym typeface="Wingdings" charset="2"/>
              </a:rPr>
              <a:t></a:t>
            </a:r>
            <a:r>
              <a:rPr lang="en-US" altLang="zh-CN" sz="2000" b="1" dirty="0" err="1">
                <a:solidFill>
                  <a:srgbClr val="FF0000"/>
                </a:solidFill>
                <a:latin typeface="Symbol" charset="2"/>
                <a:sym typeface="Wingdings" charset="2"/>
              </a:rPr>
              <a:t>t</a:t>
            </a:r>
            <a:r>
              <a:rPr lang="en-US" altLang="zh-CN" sz="2000" b="1" baseline="30000" dirty="0" err="1">
                <a:solidFill>
                  <a:srgbClr val="FF0000"/>
                </a:solidFill>
                <a:latin typeface="Symbol" charset="2"/>
                <a:sym typeface="Wingdings" charset="2"/>
              </a:rPr>
              <a:t>+</a:t>
            </a:r>
            <a:r>
              <a:rPr lang="en-US" altLang="zh-CN" sz="2000" b="1" dirty="0" err="1">
                <a:solidFill>
                  <a:srgbClr val="FF0000"/>
                </a:solidFill>
                <a:latin typeface="Symbol" charset="2"/>
                <a:sym typeface="Wingdings" charset="2"/>
              </a:rPr>
              <a:t>n</a:t>
            </a:r>
            <a:r>
              <a:rPr lang="en-US" altLang="zh-CN" sz="2000" b="1" dirty="0">
                <a:solidFill>
                  <a:srgbClr val="FF0000"/>
                </a:solidFill>
                <a:latin typeface="Symbol" charset="2"/>
                <a:sym typeface="Wingdings" charset="2"/>
              </a:rPr>
              <a:t>]=(1.20</a:t>
            </a:r>
            <a:r>
              <a:rPr lang="en-US" altLang="zh-CN" sz="2000" b="1" dirty="0">
                <a:solidFill>
                  <a:srgbClr val="FF0000"/>
                </a:solidFill>
                <a:latin typeface="Symbol" charset="2"/>
                <a:sym typeface="Symbol" charset="2"/>
              </a:rPr>
              <a:t>0.24</a:t>
            </a:r>
            <a:r>
              <a:rPr lang="en-US" altLang="zh-CN" sz="2000" b="1" baseline="-25000" dirty="0">
                <a:solidFill>
                  <a:srgbClr val="FF0000"/>
                </a:solidFill>
                <a:latin typeface="Arial Unicode MS" charset="0"/>
                <a:ea typeface="Arial Unicode MS" charset="0"/>
                <a:sym typeface="Symbol" charset="2"/>
              </a:rPr>
              <a:t>stat</a:t>
            </a:r>
            <a:r>
              <a:rPr lang="en-US" altLang="zh-CN" sz="2000" b="1" baseline="-25000" dirty="0">
                <a:solidFill>
                  <a:srgbClr val="FF0000"/>
                </a:solidFill>
                <a:latin typeface="Symbol" charset="2"/>
                <a:sym typeface="Symbol" charset="2"/>
              </a:rPr>
              <a:t>.</a:t>
            </a:r>
            <a:r>
              <a:rPr lang="en-US" altLang="zh-CN" sz="2000" b="1" dirty="0">
                <a:solidFill>
                  <a:srgbClr val="FF0000"/>
                </a:solidFill>
                <a:latin typeface="Symbol" charset="2"/>
                <a:sym typeface="Symbol" charset="2"/>
              </a:rPr>
              <a:t>)</a:t>
            </a:r>
            <a:r>
              <a:rPr lang="en-US" altLang="zh-CN" sz="2000" b="1" dirty="0">
                <a:solidFill>
                  <a:srgbClr val="FF0000"/>
                </a:solidFill>
                <a:latin typeface="仿宋_GB2312" charset="0"/>
                <a:ea typeface="仿宋_GB2312" charset="0"/>
                <a:sym typeface="Symbol" charset="2"/>
              </a:rPr>
              <a:t>×10</a:t>
            </a:r>
            <a:r>
              <a:rPr lang="en-US" altLang="zh-CN" sz="2000" b="1" baseline="30000" dirty="0">
                <a:solidFill>
                  <a:srgbClr val="FF0000"/>
                </a:solidFill>
                <a:latin typeface="仿宋_GB2312" charset="0"/>
                <a:ea typeface="仿宋_GB2312" charset="0"/>
                <a:sym typeface="Symbol" charset="2"/>
              </a:rPr>
              <a:t>-3</a:t>
            </a:r>
          </a:p>
        </p:txBody>
      </p:sp>
      <p:pic>
        <p:nvPicPr>
          <p:cNvPr id="20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7" y="3771788"/>
            <a:ext cx="33528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TextBox 11"/>
          <p:cNvSpPr txBox="1">
            <a:spLocks noChangeArrowheads="1"/>
          </p:cNvSpPr>
          <p:nvPr/>
        </p:nvSpPr>
        <p:spPr bwMode="auto">
          <a:xfrm>
            <a:off x="1257335" y="4845362"/>
            <a:ext cx="3240088" cy="360362"/>
          </a:xfrm>
          <a:prstGeom prst="rect">
            <a:avLst/>
          </a:prstGeom>
          <a:solidFill>
            <a:srgbClr val="00FFFF">
              <a:alpha val="98822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000" b="1" dirty="0">
                <a:solidFill>
                  <a:srgbClr val="FF0000"/>
                </a:solidFill>
                <a:latin typeface="Times New Roman" charset="0"/>
              </a:rPr>
              <a:t>SM prediction: 2.66</a:t>
            </a:r>
            <a:r>
              <a:rPr lang="en-US" altLang="zh-CN" sz="2000" b="1" dirty="0">
                <a:solidFill>
                  <a:srgbClr val="FF0000"/>
                </a:solidFill>
                <a:latin typeface="Symbol" charset="2"/>
                <a:sym typeface="Symbol" charset="2"/>
              </a:rPr>
              <a:t>0.01</a:t>
            </a:r>
            <a:endParaRPr lang="en-US" altLang="zh-CN" sz="2000" b="1" baseline="30000" dirty="0">
              <a:solidFill>
                <a:srgbClr val="FF0000"/>
              </a:solidFill>
              <a:latin typeface="Times New Roman" charset="0"/>
              <a:sym typeface="Symbol" charset="2"/>
            </a:endParaRPr>
          </a:p>
        </p:txBody>
      </p:sp>
      <p:sp>
        <p:nvSpPr>
          <p:cNvPr id="2056" name="TextBox 11"/>
          <p:cNvSpPr txBox="1">
            <a:spLocks noChangeArrowheads="1"/>
          </p:cNvSpPr>
          <p:nvPr/>
        </p:nvSpPr>
        <p:spPr bwMode="auto">
          <a:xfrm>
            <a:off x="1524000" y="5237749"/>
            <a:ext cx="3240088" cy="360362"/>
          </a:xfrm>
          <a:prstGeom prst="rect">
            <a:avLst/>
          </a:prstGeom>
          <a:solidFill>
            <a:srgbClr val="FFFF00">
              <a:alpha val="98822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charset="0"/>
              </a:rPr>
              <a:t>BESIII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charset="0"/>
              </a:rPr>
              <a:t>实验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charset="0"/>
              </a:rPr>
              <a:t>: </a:t>
            </a:r>
            <a:r>
              <a:rPr lang="en-US" altLang="zh-CN" sz="2000" b="1" dirty="0">
                <a:solidFill>
                  <a:srgbClr val="FF0000"/>
                </a:solidFill>
                <a:latin typeface="Times New Roman" charset="0"/>
              </a:rPr>
              <a:t>3.21</a:t>
            </a:r>
            <a:r>
              <a:rPr lang="en-US" altLang="zh-CN" sz="2000" b="1" dirty="0">
                <a:solidFill>
                  <a:srgbClr val="FF0000"/>
                </a:solidFill>
                <a:latin typeface="Symbol" charset="2"/>
                <a:sym typeface="Symbol" charset="2"/>
              </a:rPr>
              <a:t>0.64</a:t>
            </a:r>
            <a:endParaRPr lang="en-US" altLang="zh-CN" sz="2000" b="1" baseline="30000" dirty="0">
              <a:solidFill>
                <a:srgbClr val="FF0000"/>
              </a:solidFill>
              <a:latin typeface="仿宋_GB2312" charset="0"/>
              <a:sym typeface="Symbol" charset="2"/>
            </a:endParaRPr>
          </a:p>
        </p:txBody>
      </p:sp>
      <p:sp>
        <p:nvSpPr>
          <p:cNvPr id="2057" name="TextBox 2"/>
          <p:cNvSpPr txBox="1">
            <a:spLocks noChangeArrowheads="1"/>
          </p:cNvSpPr>
          <p:nvPr/>
        </p:nvSpPr>
        <p:spPr bwMode="auto">
          <a:xfrm>
            <a:off x="446915" y="5598111"/>
            <a:ext cx="68285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黄皮书： </a:t>
            </a:r>
            <a:r>
              <a:rPr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20</a:t>
            </a:r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fb</a:t>
            </a:r>
            <a:r>
              <a:rPr lang="en-US" altLang="zh-CN" sz="2400" b="1" baseline="30000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lang="zh-CN" altLang="en-US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积分亮度, </a:t>
            </a:r>
          </a:p>
          <a:p>
            <a:r>
              <a:rPr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B[D</a:t>
            </a:r>
            <a:r>
              <a:rPr lang="en-US" altLang="zh-CN" sz="2400" b="1" baseline="30000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+</a:t>
            </a:r>
            <a:r>
              <a:rPr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charset="2"/>
              </a:rPr>
              <a:t></a:t>
            </a:r>
            <a:r>
              <a:rPr lang="en-US" altLang="zh-CN" sz="2400" b="1" dirty="0">
                <a:solidFill>
                  <a:srgbClr val="FF0000"/>
                </a:solidFill>
                <a:latin typeface="Symbol" charset="2"/>
                <a:sym typeface="Wingdings" charset="2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Symbol" charset="2"/>
                <a:sym typeface="Wingdings" charset="2"/>
              </a:rPr>
              <a:t>t</a:t>
            </a:r>
            <a:r>
              <a:rPr lang="en-US" altLang="zh-CN" sz="2400" b="1" baseline="30000" dirty="0" err="1">
                <a:solidFill>
                  <a:srgbClr val="FF0000"/>
                </a:solidFill>
                <a:latin typeface="Symbol" charset="2"/>
                <a:sym typeface="Wingdings" charset="2"/>
              </a:rPr>
              <a:t>+</a:t>
            </a:r>
            <a:r>
              <a:rPr lang="en-US" altLang="zh-CN" sz="2400" b="1" dirty="0" err="1">
                <a:solidFill>
                  <a:srgbClr val="FF0000"/>
                </a:solidFill>
                <a:latin typeface="Symbol" charset="2"/>
                <a:sym typeface="Wingdings" charset="2"/>
              </a:rPr>
              <a:t>n</a:t>
            </a:r>
            <a:r>
              <a:rPr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charset="2"/>
              </a:rPr>
              <a:t>]</a:t>
            </a:r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charset="2"/>
              </a:rPr>
              <a:t> 不确定性预期：</a:t>
            </a:r>
            <a:r>
              <a:rPr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charset="2"/>
              </a:rPr>
              <a:t>7</a:t>
            </a:r>
            <a:r>
              <a:rPr lang="en-US" altLang="zh-CN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charset="2"/>
              </a:rPr>
              <a:t>% </a:t>
            </a:r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charset="2"/>
              </a:rPr>
              <a:t>； 比值</a:t>
            </a:r>
            <a:r>
              <a:rPr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charset="2"/>
              </a:rPr>
              <a:t>R </a:t>
            </a:r>
            <a:r>
              <a:rPr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charset="2"/>
              </a:rPr>
              <a:t>：</a:t>
            </a:r>
            <a:r>
              <a:rPr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charset="2"/>
              </a:rPr>
              <a:t>7%.</a:t>
            </a:r>
            <a:endParaRPr lang="en-US" altLang="zh-CN" sz="2400" baseline="30000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205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65" y="3771789"/>
            <a:ext cx="4787635" cy="130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TextBox 11"/>
          <p:cNvSpPr txBox="1">
            <a:spLocks noChangeArrowheads="1"/>
          </p:cNvSpPr>
          <p:nvPr/>
        </p:nvSpPr>
        <p:spPr bwMode="auto">
          <a:xfrm>
            <a:off x="6473819" y="5057568"/>
            <a:ext cx="3240088" cy="360362"/>
          </a:xfrm>
          <a:prstGeom prst="rect">
            <a:avLst/>
          </a:prstGeom>
          <a:solidFill>
            <a:srgbClr val="00FFFF">
              <a:alpha val="98822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000" b="1">
                <a:solidFill>
                  <a:srgbClr val="FF0000"/>
                </a:solidFill>
                <a:latin typeface="Times New Roman" charset="0"/>
              </a:rPr>
              <a:t>SM prediction: 9.74</a:t>
            </a:r>
            <a:r>
              <a:rPr lang="en-US" altLang="zh-CN" sz="2000" b="1">
                <a:solidFill>
                  <a:srgbClr val="FF0000"/>
                </a:solidFill>
                <a:latin typeface="Symbol" charset="2"/>
                <a:sym typeface="Symbol" charset="2"/>
              </a:rPr>
              <a:t>0.01</a:t>
            </a:r>
            <a:endParaRPr lang="en-US" altLang="zh-CN" sz="2000" b="1" baseline="30000">
              <a:solidFill>
                <a:srgbClr val="FF0000"/>
              </a:solidFill>
              <a:latin typeface="Times New Roman" charset="0"/>
              <a:sym typeface="Symbol" charset="2"/>
            </a:endParaRPr>
          </a:p>
        </p:txBody>
      </p:sp>
      <p:sp>
        <p:nvSpPr>
          <p:cNvPr id="2060" name="TextBox 11"/>
          <p:cNvSpPr txBox="1">
            <a:spLocks noChangeArrowheads="1"/>
          </p:cNvSpPr>
          <p:nvPr/>
        </p:nvSpPr>
        <p:spPr bwMode="auto">
          <a:xfrm>
            <a:off x="6642652" y="5506140"/>
            <a:ext cx="3200400" cy="381000"/>
          </a:xfrm>
          <a:prstGeom prst="rect">
            <a:avLst/>
          </a:prstGeom>
          <a:solidFill>
            <a:srgbClr val="FFFF00">
              <a:alpha val="98822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0"/>
              </a:defRPr>
            </a:lvl9pPr>
          </a:lstStyle>
          <a:p>
            <a:pPr eaLnBrk="1" hangingPunct="1"/>
            <a:r>
              <a:rPr lang="en-US" altLang="zh-CN" sz="2000" b="1" dirty="0" smtClean="0">
                <a:solidFill>
                  <a:srgbClr val="FF0000"/>
                </a:solidFill>
                <a:latin typeface="Times New Roman" charset="0"/>
              </a:rPr>
              <a:t>BESIII</a:t>
            </a:r>
            <a:r>
              <a:rPr lang="zh-CN" altLang="en-US" sz="2000" b="1" dirty="0" smtClean="0">
                <a:solidFill>
                  <a:srgbClr val="FF0000"/>
                </a:solidFill>
                <a:latin typeface="Times New Roman" charset="0"/>
              </a:rPr>
              <a:t>实验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charset="0"/>
              </a:rPr>
              <a:t>: </a:t>
            </a:r>
            <a:r>
              <a:rPr lang="en-US" altLang="zh-CN" sz="2000" b="1" dirty="0">
                <a:solidFill>
                  <a:srgbClr val="FF0000"/>
                </a:solidFill>
                <a:latin typeface="Times New Roman" charset="0"/>
              </a:rPr>
              <a:t>10.2</a:t>
            </a:r>
            <a:r>
              <a:rPr lang="en-US" altLang="zh-CN" sz="2000" b="1" dirty="0">
                <a:solidFill>
                  <a:srgbClr val="FF0000"/>
                </a:solidFill>
                <a:latin typeface="Symbol" charset="2"/>
                <a:sym typeface="Symbol" charset="2"/>
              </a:rPr>
              <a:t>0.5</a:t>
            </a:r>
            <a:endParaRPr lang="en-US" altLang="zh-CN" sz="2000" b="1" baseline="30000" dirty="0">
              <a:solidFill>
                <a:srgbClr val="FF0000"/>
              </a:solidFill>
              <a:latin typeface="仿宋_GB2312" charset="0"/>
              <a:sym typeface="Symbol" charset="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523464" y="1178832"/>
            <a:ext cx="4190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2.9  fb</a:t>
            </a:r>
            <a:r>
              <a:rPr lang="en-US" altLang="zh-CN" sz="2400" b="1" baseline="30000" dirty="0">
                <a:solidFill>
                  <a:srgbClr val="FF0000"/>
                </a:solidFill>
              </a:rPr>
              <a:t>-1</a:t>
            </a:r>
            <a:r>
              <a:rPr lang="en-US" altLang="zh-CN" sz="2400" b="1" dirty="0">
                <a:solidFill>
                  <a:srgbClr val="FF0000"/>
                </a:solidFill>
              </a:rPr>
              <a:t> data taken at 3773 </a:t>
            </a:r>
            <a:r>
              <a:rPr lang="en-US" altLang="zh-CN" sz="2400" b="1" dirty="0" err="1">
                <a:solidFill>
                  <a:srgbClr val="FF0000"/>
                </a:solidFill>
              </a:rPr>
              <a:t>GeV</a:t>
            </a:r>
            <a:endParaRPr lang="zh-CN" altLang="en-US" sz="2400" dirty="0"/>
          </a:p>
        </p:txBody>
      </p:sp>
      <p:sp>
        <p:nvSpPr>
          <p:cNvPr id="3" name="矩形 2"/>
          <p:cNvSpPr/>
          <p:nvPr/>
        </p:nvSpPr>
        <p:spPr>
          <a:xfrm>
            <a:off x="5741966" y="3344064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Ds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介子： </a:t>
            </a:r>
            <a:r>
              <a:rPr kumimoji="1" lang="en-US" altLang="zh-CN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400" b="1" dirty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3.3fb</a:t>
            </a:r>
            <a:r>
              <a:rPr kumimoji="1" lang="en-US" altLang="zh-CN" sz="2400" b="1" baseline="30000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zh-CN" altLang="en-US" sz="2400" b="1" dirty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积分</a:t>
            </a:r>
            <a:r>
              <a:rPr kumimoji="1" lang="zh-CN" altLang="en-US" sz="2400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亮度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952900" y="5501959"/>
            <a:ext cx="15664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charset="2"/>
              </a:rPr>
              <a:t>比值</a:t>
            </a:r>
            <a:r>
              <a:rPr lang="en-US" altLang="zh-CN" sz="20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charset="2"/>
              </a:rPr>
              <a:t>R </a:t>
            </a:r>
            <a:r>
              <a:rPr lang="zh-CN" altLang="en-US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charset="2"/>
              </a:rPr>
              <a:t>：</a:t>
            </a:r>
            <a:r>
              <a:rPr lang="en-US" altLang="zh-CN" sz="2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charset="2"/>
              </a:rPr>
              <a:t>5%.</a:t>
            </a:r>
            <a:endParaRPr lang="en-US" altLang="zh-CN" sz="2000" baseline="30000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41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1523"/>
          </a:xfrm>
        </p:spPr>
        <p:txBody>
          <a:bodyPr>
            <a:normAutofit/>
          </a:bodyPr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干净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、独特的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D</a:t>
            </a:r>
            <a:r>
              <a:rPr kumimoji="1" lang="en-US" altLang="zh-CN" b="1" baseline="300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0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-D</a:t>
            </a:r>
            <a:r>
              <a:rPr kumimoji="1" lang="en-US" altLang="zh-CN" b="1" baseline="300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0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bar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介子混合测量</a:t>
            </a:r>
            <a:endParaRPr kumimoji="1"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31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375" y="1723855"/>
            <a:ext cx="6195411" cy="47926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38200" y="1161966"/>
            <a:ext cx="5517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latin typeface="STFangsong" charset="-122"/>
                <a:ea typeface="STFangsong" charset="-122"/>
                <a:cs typeface="STFangsong" charset="-122"/>
              </a:rPr>
              <a:t>D0-D0bar</a:t>
            </a:r>
            <a:r>
              <a:rPr kumimoji="1" lang="zh-CN" altLang="en-US" sz="2400" b="1" dirty="0" smtClean="0">
                <a:latin typeface="STFangsong" charset="-122"/>
                <a:ea typeface="STFangsong" charset="-122"/>
                <a:cs typeface="STFangsong" charset="-122"/>
              </a:rPr>
              <a:t>是处于反对称量子关联状态： </a:t>
            </a:r>
            <a:endParaRPr kumimoji="1" lang="zh-CN" altLang="en-US" sz="2400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8200" y="2554014"/>
            <a:ext cx="9637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最干净、最简单的正反中性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D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介子振荡测量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@3770MeV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：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like-sign signal 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endParaRPr kumimoji="1" lang="zh-CN" altLang="en-US" sz="24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600" y="3162300"/>
            <a:ext cx="8134131" cy="4718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01855" y="3860645"/>
            <a:ext cx="2281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但是， 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20/fb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：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endParaRPr kumimoji="1" lang="zh-CN" altLang="en-US" sz="24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55" y="4383599"/>
            <a:ext cx="5247363" cy="1738188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4" name="文本框 13"/>
          <p:cNvSpPr txBox="1"/>
          <p:nvPr/>
        </p:nvSpPr>
        <p:spPr>
          <a:xfrm>
            <a:off x="5918228" y="3995917"/>
            <a:ext cx="566693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20/fb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积分亮度，可能利用量子关联</a:t>
            </a:r>
          </a:p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的观测混合证据。</a:t>
            </a:r>
          </a:p>
          <a:p>
            <a:endParaRPr kumimoji="1" lang="zh-CN" altLang="en-US" sz="2400" b="1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未来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超级粲工厂 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600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－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1000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个事例。 </a:t>
            </a:r>
          </a:p>
          <a:p>
            <a:endParaRPr kumimoji="1" lang="zh-CN" altLang="en-US" sz="24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但是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在强相因子、关联因子等方面</a:t>
            </a:r>
          </a:p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大有可为。 </a:t>
            </a:r>
            <a:endParaRPr kumimoji="1" lang="zh-CN" altLang="en-US" sz="24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90336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729" y="2232300"/>
            <a:ext cx="5400675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1574" y="-49560"/>
            <a:ext cx="10515600" cy="1325563"/>
          </a:xfrm>
        </p:spPr>
        <p:txBody>
          <a:bodyPr/>
          <a:lstStyle/>
          <a:p>
            <a:r>
              <a:rPr lang="en-IN" altLang="zh-CN" dirty="0"/>
              <a:t>CKM and </a:t>
            </a:r>
            <a:r>
              <a:rPr lang="el-GR" altLang="zh-CN" dirty="0"/>
              <a:t>γ</a:t>
            </a:r>
            <a:endParaRPr kumimoji="1" lang="zh-CN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4" y="836462"/>
            <a:ext cx="5041704" cy="503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628616"/>
              </p:ext>
            </p:extLst>
          </p:nvPr>
        </p:nvGraphicFramePr>
        <p:xfrm>
          <a:off x="7832958" y="199507"/>
          <a:ext cx="3257044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3" name="Equation" r:id="rId5" imgW="2044440" imgH="1434960" progId="Equation.DSMT4">
                  <p:embed/>
                </p:oleObj>
              </mc:Choice>
              <mc:Fallback>
                <p:oleObj name="Equation" r:id="rId5" imgW="2044440" imgH="1434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832958" y="199507"/>
                        <a:ext cx="3257044" cy="2286000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/>
          <p:nvPr/>
        </p:nvSpPr>
        <p:spPr>
          <a:xfrm>
            <a:off x="3428629" y="779301"/>
            <a:ext cx="2705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/>
              <a:t>NP could lead to 4⁰ effects</a:t>
            </a:r>
            <a:endParaRPr lang="en-GB" b="1" dirty="0" smtClean="0"/>
          </a:p>
          <a:p>
            <a:r>
              <a:rPr lang="en-GB" b="1" dirty="0" smtClean="0"/>
              <a:t>PRD 92, 033002 (2015)</a:t>
            </a:r>
            <a:endParaRPr lang="en-GB" b="1" dirty="0"/>
          </a:p>
        </p:txBody>
      </p:sp>
      <p:sp>
        <p:nvSpPr>
          <p:cNvPr id="8" name="TextBox 10"/>
          <p:cNvSpPr txBox="1"/>
          <p:nvPr/>
        </p:nvSpPr>
        <p:spPr>
          <a:xfrm>
            <a:off x="131802" y="5769676"/>
            <a:ext cx="7701156" cy="83099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400" b="1" dirty="0" smtClean="0"/>
              <a:t>Principal goal in CKM physics in the next decade is to reduce uncertainty to 1⁰</a:t>
            </a:r>
            <a:endParaRPr lang="en-GB" sz="2400" b="1" dirty="0"/>
          </a:p>
        </p:txBody>
      </p:sp>
      <p:sp>
        <p:nvSpPr>
          <p:cNvPr id="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11" name="幻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724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132" y="245203"/>
            <a:ext cx="8877300" cy="5867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369749" y="5772811"/>
            <a:ext cx="2818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 smtClean="0">
                <a:solidFill>
                  <a:srgbClr val="FF0000"/>
                </a:solidFill>
              </a:rPr>
              <a:t>With BESIII</a:t>
            </a:r>
            <a:r>
              <a:rPr kumimoji="1" lang="zh-CN" altLang="en-US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3/fb: 4.3</a:t>
            </a:r>
            <a:r>
              <a:rPr kumimoji="1" lang="en-US" altLang="zh-CN" sz="2400" baseline="30000" dirty="0" smtClean="0">
                <a:solidFill>
                  <a:srgbClr val="FF0000"/>
                </a:solidFill>
              </a:rPr>
              <a:t>o</a:t>
            </a:r>
            <a:endParaRPr kumimoji="1" lang="zh-CN" altLang="en-US" sz="2400" baseline="30000" dirty="0">
              <a:solidFill>
                <a:srgbClr val="FF0000"/>
              </a:solidFill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9051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524001" y="122582"/>
            <a:ext cx="8964488" cy="800611"/>
          </a:xfrm>
        </p:spPr>
        <p:txBody>
          <a:bodyPr>
            <a:normAutofit/>
          </a:bodyPr>
          <a:lstStyle/>
          <a:p>
            <a:pPr algn="ctr"/>
            <a:r>
              <a:rPr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粲重子</a:t>
            </a:r>
            <a:r>
              <a:rPr lang="el-GR" altLang="zh-CN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/>
              </a:rPr>
              <a:t>Λ</a:t>
            </a:r>
            <a:r>
              <a:rPr lang="en-US" altLang="zh-CN" b="1" baseline="-5999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c</a:t>
            </a:r>
            <a:r>
              <a:rPr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衰变率实验测量精度展望</a:t>
            </a:r>
            <a:endParaRPr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875388"/>
              </p:ext>
            </p:extLst>
          </p:nvPr>
        </p:nvGraphicFramePr>
        <p:xfrm>
          <a:off x="278295" y="923194"/>
          <a:ext cx="11290852" cy="3017520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660109"/>
                <a:gridCol w="4384639"/>
                <a:gridCol w="3116050"/>
                <a:gridCol w="3130054"/>
              </a:tblGrid>
              <a:tr h="329136">
                <a:tc>
                  <a:txBody>
                    <a:bodyPr/>
                    <a:lstStyle/>
                    <a:p>
                      <a:pPr algn="ctr"/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75390" rtl="0" eaLnBrk="1" latinLnBrk="0" hangingPunct="1"/>
                      <a:r>
                        <a:rPr lang="zh-CN" altLang="en-US" sz="1800" b="1" kern="120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主导分支比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algn="ctr" defTabSz="975390" rtl="0" eaLnBrk="1" latinLnBrk="0" hangingPunct="1"/>
                      <a:r>
                        <a:rPr lang="zh-CN" altLang="en-US" sz="1800" b="1" kern="120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典型两体衰变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algn="ctr" defTabSz="975390" rtl="0" eaLnBrk="1" latinLnBrk="0" hangingPunct="1"/>
                      <a:r>
                        <a:rPr lang="zh-CN" altLang="en-US" sz="1800" b="1" kern="120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半轻衰变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 anchor="ctr"/>
                </a:tc>
              </a:tr>
              <a:tr h="35520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/>
                        <a:t>D0</a:t>
                      </a:r>
                      <a:endParaRPr lang="zh-CN" altLang="en-US" sz="1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/>
                        <a:t>B(K</a:t>
                      </a:r>
                      <a:r>
                        <a:rPr lang="en-US" altLang="zh-CN" sz="1800" b="1" baseline="30000" dirty="0" smtClean="0"/>
                        <a:t>-</a:t>
                      </a:r>
                      <a:r>
                        <a:rPr lang="el-GR" altLang="zh-CN" sz="1800" b="1" dirty="0" smtClean="0">
                          <a:ea typeface="楷体_GB2312"/>
                        </a:rPr>
                        <a:t>π</a:t>
                      </a:r>
                      <a:r>
                        <a:rPr lang="en-US" altLang="zh-CN" sz="1800" b="1" baseline="30000" dirty="0" smtClean="0">
                          <a:ea typeface="楷体_GB2312"/>
                        </a:rPr>
                        <a:t>+</a:t>
                      </a:r>
                      <a:r>
                        <a:rPr lang="en-US" altLang="zh-CN" sz="1800" b="1" dirty="0" smtClean="0"/>
                        <a:t>)=(3.89±0.04)%(1.0%)</a:t>
                      </a:r>
                      <a:endParaRPr lang="zh-CN" altLang="en-US" sz="18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/>
                        <a:t>B(K</a:t>
                      </a:r>
                      <a:r>
                        <a:rPr lang="en-US" altLang="zh-CN" sz="1800" b="1" baseline="-25000" dirty="0" smtClean="0"/>
                        <a:t>s</a:t>
                      </a:r>
                      <a:r>
                        <a:rPr lang="el-GR" altLang="zh-CN" sz="1800" b="1" dirty="0" smtClean="0">
                          <a:ea typeface="楷体_GB2312"/>
                        </a:rPr>
                        <a:t>π</a:t>
                      </a:r>
                      <a:r>
                        <a:rPr lang="en-US" altLang="zh-CN" sz="1800" b="1" baseline="30000" dirty="0" smtClean="0">
                          <a:ea typeface="楷体_GB2312"/>
                        </a:rPr>
                        <a:t>0</a:t>
                      </a:r>
                      <a:r>
                        <a:rPr lang="en-US" altLang="zh-CN" sz="1800" b="1" dirty="0" smtClean="0"/>
                        <a:t>)=(1.19±0.04)%(3.4%)</a:t>
                      </a:r>
                      <a:endParaRPr lang="zh-CN" altLang="en-US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/>
                        <a:t>B(K</a:t>
                      </a:r>
                      <a:r>
                        <a:rPr lang="en-US" altLang="zh-CN" sz="1800" b="1" baseline="30000" dirty="0" smtClean="0"/>
                        <a:t>-</a:t>
                      </a:r>
                      <a:r>
                        <a:rPr lang="en-US" altLang="zh-CN" sz="1800" b="1" dirty="0" err="1" smtClean="0"/>
                        <a:t>ev</a:t>
                      </a:r>
                      <a:r>
                        <a:rPr lang="en-US" altLang="zh-CN" sz="1800" b="1" dirty="0" smtClean="0"/>
                        <a:t>)=(3.53±0.03)%(0.8%)</a:t>
                      </a:r>
                      <a:endParaRPr lang="zh-CN" altLang="en-US" sz="1800" b="1" dirty="0" smtClean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5141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/>
                        <a:t>D+</a:t>
                      </a:r>
                      <a:endParaRPr lang="zh-CN" altLang="en-US" sz="1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/>
                        <a:t>B(K</a:t>
                      </a:r>
                      <a:r>
                        <a:rPr lang="en-US" altLang="zh-CN" sz="1800" b="1" baseline="30000" dirty="0" smtClean="0"/>
                        <a:t>-</a:t>
                      </a:r>
                      <a:r>
                        <a:rPr lang="el-GR" altLang="zh-CN" sz="1800" b="1" dirty="0" smtClean="0">
                          <a:ea typeface="楷体_GB2312"/>
                        </a:rPr>
                        <a:t>π</a:t>
                      </a:r>
                      <a:r>
                        <a:rPr lang="en-US" altLang="zh-CN" sz="1800" b="1" baseline="30000" dirty="0" smtClean="0">
                          <a:ea typeface="楷体_GB2312"/>
                        </a:rPr>
                        <a:t>+</a:t>
                      </a:r>
                      <a:r>
                        <a:rPr lang="el-GR" altLang="zh-CN" sz="1800" b="1" dirty="0" smtClean="0">
                          <a:ea typeface="楷体_GB2312"/>
                        </a:rPr>
                        <a:t>π</a:t>
                      </a:r>
                      <a:r>
                        <a:rPr lang="en-US" altLang="zh-CN" sz="1800" b="1" baseline="30000" dirty="0" smtClean="0">
                          <a:ea typeface="楷体_GB2312"/>
                        </a:rPr>
                        <a:t>+</a:t>
                      </a:r>
                      <a:r>
                        <a:rPr lang="en-US" altLang="zh-CN" sz="1800" b="1" dirty="0" smtClean="0"/>
                        <a:t>)=(8.98±0.28)%(3.1%)</a:t>
                      </a:r>
                      <a:endParaRPr lang="zh-CN" altLang="en-US" sz="1800" b="1" dirty="0" smtClean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/>
                        <a:t>B(K</a:t>
                      </a:r>
                      <a:r>
                        <a:rPr lang="en-US" altLang="zh-CN" sz="1800" b="1" baseline="-25000" dirty="0" smtClean="0"/>
                        <a:t>s</a:t>
                      </a:r>
                      <a:r>
                        <a:rPr lang="el-GR" altLang="zh-CN" sz="1800" b="1" dirty="0" smtClean="0">
                          <a:ea typeface="楷体_GB2312"/>
                        </a:rPr>
                        <a:t>π</a:t>
                      </a:r>
                      <a:r>
                        <a:rPr lang="en-US" altLang="zh-CN" sz="1800" b="1" baseline="30000" dirty="0" smtClean="0">
                          <a:ea typeface="楷体_GB2312"/>
                        </a:rPr>
                        <a:t>+</a:t>
                      </a:r>
                      <a:r>
                        <a:rPr lang="en-US" altLang="zh-CN" sz="1800" b="1" dirty="0" smtClean="0"/>
                        <a:t>)=(1.47±0.08)%(5.4%)</a:t>
                      </a:r>
                      <a:endParaRPr lang="zh-CN" altLang="en-US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/>
                        <a:t>B(</a:t>
                      </a:r>
                      <a:r>
                        <a:rPr lang="en-US" altLang="zh-CN" sz="1800" b="1" dirty="0" err="1" smtClean="0"/>
                        <a:t>K</a:t>
                      </a:r>
                      <a:r>
                        <a:rPr lang="en-US" altLang="zh-CN" sz="1800" b="1" baseline="-25000" dirty="0" err="1" smtClean="0"/>
                        <a:t>s</a:t>
                      </a:r>
                      <a:r>
                        <a:rPr lang="en-US" altLang="zh-CN" sz="1800" b="1" dirty="0" err="1" smtClean="0"/>
                        <a:t>ev</a:t>
                      </a:r>
                      <a:r>
                        <a:rPr lang="en-US" altLang="zh-CN" sz="1800" b="1" dirty="0" smtClean="0"/>
                        <a:t>)=(4.41±0.07)%(1.5%)</a:t>
                      </a:r>
                      <a:endParaRPr lang="zh-CN" altLang="en-US" sz="1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33468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/>
                        <a:t>Ds</a:t>
                      </a:r>
                      <a:endParaRPr lang="zh-CN" altLang="en-US" sz="1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/>
                        <a:t>B(K</a:t>
                      </a:r>
                      <a:r>
                        <a:rPr lang="en-US" altLang="zh-CN" sz="1800" b="1" baseline="30000" dirty="0" smtClean="0"/>
                        <a:t>-</a:t>
                      </a:r>
                      <a:r>
                        <a:rPr lang="en-US" altLang="zh-CN" sz="1800" b="1" baseline="0" dirty="0" smtClean="0">
                          <a:ea typeface="楷体_GB2312"/>
                        </a:rPr>
                        <a:t>K</a:t>
                      </a:r>
                      <a:r>
                        <a:rPr lang="en-US" altLang="zh-CN" sz="1800" b="1" baseline="30000" dirty="0" smtClean="0">
                          <a:ea typeface="楷体_GB2312"/>
                        </a:rPr>
                        <a:t>+</a:t>
                      </a:r>
                      <a:r>
                        <a:rPr lang="el-GR" altLang="zh-CN" sz="1800" b="1" dirty="0" smtClean="0">
                          <a:ea typeface="楷体_GB2312"/>
                        </a:rPr>
                        <a:t>π</a:t>
                      </a:r>
                      <a:r>
                        <a:rPr lang="en-US" altLang="zh-CN" sz="1800" b="1" baseline="30000" dirty="0" smtClean="0">
                          <a:ea typeface="楷体_GB2312"/>
                        </a:rPr>
                        <a:t>+</a:t>
                      </a:r>
                      <a:r>
                        <a:rPr lang="en-US" altLang="zh-CN" sz="1800" b="1" dirty="0" smtClean="0"/>
                        <a:t>)=(5.45±0.17)%(3.8%)</a:t>
                      </a:r>
                      <a:endParaRPr lang="zh-CN" altLang="en-US" sz="18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/>
                        <a:t>B(</a:t>
                      </a:r>
                      <a:r>
                        <a:rPr lang="en-US" altLang="zh-CN" sz="1800" b="1" dirty="0" err="1" smtClean="0"/>
                        <a:t>K</a:t>
                      </a:r>
                      <a:r>
                        <a:rPr lang="en-US" altLang="zh-CN" sz="1800" b="1" baseline="-25000" dirty="0" err="1" smtClean="0"/>
                        <a:t>s</a:t>
                      </a:r>
                      <a:r>
                        <a:rPr lang="en-US" altLang="zh-CN" sz="1800" b="1" dirty="0" err="1" smtClean="0">
                          <a:ea typeface="楷体_GB2312"/>
                        </a:rPr>
                        <a:t>K</a:t>
                      </a:r>
                      <a:r>
                        <a:rPr lang="en-US" altLang="zh-CN" sz="1800" b="1" baseline="30000" dirty="0" smtClean="0">
                          <a:ea typeface="楷体_GB2312"/>
                        </a:rPr>
                        <a:t>+</a:t>
                      </a:r>
                      <a:r>
                        <a:rPr lang="en-US" altLang="zh-CN" sz="1800" b="1" dirty="0" smtClean="0"/>
                        <a:t>)=(1.40±0.05)%(3.6%)</a:t>
                      </a:r>
                      <a:endParaRPr lang="zh-CN" altLang="en-US" sz="18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/>
                        <a:t>B(</a:t>
                      </a:r>
                      <a:r>
                        <a:rPr lang="en-US" altLang="zh-CN" sz="1800" b="1" dirty="0" err="1" smtClean="0"/>
                        <a:t>ɸev</a:t>
                      </a:r>
                      <a:r>
                        <a:rPr lang="en-US" altLang="zh-CN" sz="1800" b="1" dirty="0" smtClean="0"/>
                        <a:t>)=(2.39±0.23)%(9.6%)</a:t>
                      </a:r>
                      <a:endParaRPr lang="zh-CN" altLang="en-US" sz="18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808470">
                <a:tc rowSpan="2">
                  <a:txBody>
                    <a:bodyPr/>
                    <a:lstStyle/>
                    <a:p>
                      <a:pPr algn="ctr"/>
                      <a:r>
                        <a:rPr lang="el-GR" altLang="zh-CN" sz="1800" b="1" dirty="0" smtClean="0">
                          <a:solidFill>
                            <a:schemeClr val="tx1"/>
                          </a:solidFill>
                          <a:sym typeface="Symbol"/>
                        </a:rPr>
                        <a:t>Λ</a:t>
                      </a:r>
                      <a:r>
                        <a:rPr lang="en-US" altLang="zh-CN" sz="1800" b="1" baseline="-5999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zh-CN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B(K</a:t>
                      </a:r>
                      <a:r>
                        <a:rPr lang="en-US" altLang="zh-CN" sz="1800" b="1" baseline="30000" dirty="0" smtClean="0">
                          <a:solidFill>
                            <a:srgbClr val="FF0000"/>
                          </a:solidFill>
                        </a:rPr>
                        <a:t>-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ea typeface="楷体_GB2312"/>
                        </a:rPr>
                        <a:t>p</a:t>
                      </a:r>
                      <a:r>
                        <a:rPr lang="en-US" altLang="zh-CN" sz="1800" b="1" baseline="30000" dirty="0" smtClean="0">
                          <a:solidFill>
                            <a:srgbClr val="FF0000"/>
                          </a:solidFill>
                          <a:ea typeface="楷体_GB2312"/>
                        </a:rPr>
                        <a:t>+</a:t>
                      </a:r>
                      <a:r>
                        <a:rPr lang="el-GR" altLang="zh-CN" sz="1800" b="1" dirty="0" smtClean="0">
                          <a:solidFill>
                            <a:srgbClr val="FF0000"/>
                          </a:solidFill>
                          <a:ea typeface="楷体_GB2312"/>
                        </a:rPr>
                        <a:t>π</a:t>
                      </a:r>
                      <a:r>
                        <a:rPr lang="en-US" altLang="zh-CN" sz="1800" b="1" baseline="30000" dirty="0" smtClean="0">
                          <a:solidFill>
                            <a:srgbClr val="FF0000"/>
                          </a:solidFill>
                          <a:ea typeface="楷体_GB2312"/>
                        </a:rPr>
                        <a:t>+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)=</a:t>
                      </a:r>
                    </a:p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PDG2014: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(5.0±1.3)% (26%)</a:t>
                      </a:r>
                    </a:p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PDG2017(</a:t>
                      </a:r>
                      <a:r>
                        <a:rPr lang="en-US" altLang="zh-CN" sz="1800" b="1" u="none" dirty="0" smtClean="0">
                          <a:solidFill>
                            <a:srgbClr val="FF0000"/>
                          </a:solidFill>
                        </a:rPr>
                        <a:t>w/</a:t>
                      </a:r>
                      <a:r>
                        <a:rPr lang="zh-CN" altLang="en-US" sz="1800" b="1" u="none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800" b="1" u="none" dirty="0" smtClean="0">
                          <a:solidFill>
                            <a:srgbClr val="FF0000"/>
                          </a:solidFill>
                        </a:rPr>
                        <a:t>BESIII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):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(6.35±0.33)%(5.2%)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B(</a:t>
                      </a:r>
                      <a:r>
                        <a:rPr lang="en-US" altLang="zh-CN" sz="1800" b="1" dirty="0" err="1" smtClean="0">
                          <a:solidFill>
                            <a:srgbClr val="FF0000"/>
                          </a:solidFill>
                        </a:rPr>
                        <a:t>K</a:t>
                      </a:r>
                      <a:r>
                        <a:rPr lang="en-US" altLang="zh-CN" sz="1800" b="1" baseline="-25000" dirty="0" err="1" smtClean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US" altLang="zh-CN" sz="1800" b="1" baseline="0" dirty="0" err="1" smtClean="0">
                          <a:solidFill>
                            <a:srgbClr val="FF0000"/>
                          </a:solidFill>
                          <a:ea typeface="楷体_GB2312"/>
                        </a:rPr>
                        <a:t>p</a:t>
                      </a:r>
                      <a:r>
                        <a:rPr lang="en-US" altLang="zh-CN" sz="1800" b="1" baseline="30000" dirty="0" smtClean="0">
                          <a:solidFill>
                            <a:srgbClr val="FF0000"/>
                          </a:solidFill>
                          <a:ea typeface="楷体_GB2312"/>
                        </a:rPr>
                        <a:t>+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)=</a:t>
                      </a:r>
                      <a:b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PDG2014: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(5.0±1.3)% (26%)</a:t>
                      </a:r>
                    </a:p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BESIII: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 (1.52±0.08)%(5.6%)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B(</a:t>
                      </a:r>
                      <a:r>
                        <a:rPr lang="el-GR" altLang="zh-CN" sz="18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Λ</a:t>
                      </a:r>
                      <a:r>
                        <a:rPr lang="en-US" altLang="zh-CN" sz="1800" b="1" dirty="0" err="1" smtClean="0">
                          <a:solidFill>
                            <a:srgbClr val="FF0000"/>
                          </a:solidFill>
                          <a:sym typeface="Symbol"/>
                        </a:rPr>
                        <a:t>ev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)=</a:t>
                      </a:r>
                    </a:p>
                    <a:p>
                      <a:pPr marL="0" marR="0" indent="0" algn="l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PDG2014: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sym typeface="Symbol"/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(2.1±0.6)% (29%)</a:t>
                      </a:r>
                    </a:p>
                    <a:p>
                      <a:pPr algn="l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BESIII: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(3.63±0.43)% (12%)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5685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5/fb</a:t>
                      </a:r>
                      <a:r>
                        <a:rPr lang="zh-CN" altLang="en-US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@4.64GeV</a:t>
                      </a:r>
                      <a:r>
                        <a:rPr lang="zh-CN" altLang="en-US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zh-CN" altLang="en-US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  <a:sym typeface="Wingdings"/>
                        </a:rPr>
                        <a:t>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(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相对精度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&lt;2%)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/>
                      </a:r>
                      <a:b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</a:b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(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系统误差主导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5/fb</a:t>
                      </a:r>
                      <a:r>
                        <a:rPr lang="zh-CN" altLang="en-US" sz="1800" b="1" kern="120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@4.64GeV</a:t>
                      </a:r>
                      <a:r>
                        <a:rPr lang="zh-CN" altLang="en-US" sz="1800" b="1" kern="120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  <a:sym typeface="Wingdings"/>
                        </a:rPr>
                        <a:t></a:t>
                      </a:r>
                      <a:r>
                        <a:rPr lang="zh-CN" altLang="en-US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  <a:sym typeface="Wingdings"/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  <a:sym typeface="Wingdings"/>
                        </a:rPr>
                        <a:t>(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&lt;2%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  <a:sym typeface="Wingdings"/>
                        </a:rPr>
                        <a:t>)</a:t>
                      </a:r>
                      <a:endParaRPr lang="zh-CN" altLang="en-US" sz="1800" b="1" dirty="0" smtClean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pPr marL="0" marR="0" indent="0" algn="l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(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系统误差主导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5/fb</a:t>
                      </a:r>
                      <a:r>
                        <a:rPr lang="zh-CN" altLang="en-US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@4.64GeV</a:t>
                      </a:r>
                      <a:r>
                        <a:rPr lang="zh-CN" altLang="en-US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sym typeface="Wingdings"/>
                        </a:rPr>
                        <a:t></a:t>
                      </a:r>
                      <a:r>
                        <a:rPr lang="zh-CN" altLang="en-US" sz="1800" b="1" baseline="0" dirty="0" smtClean="0">
                          <a:solidFill>
                            <a:srgbClr val="FF0000"/>
                          </a:solidFill>
                          <a:sym typeface="Wingdings"/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sym typeface="Wingdings"/>
                        </a:rPr>
                        <a:t>(</a:t>
                      </a:r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3.3%)</a:t>
                      </a:r>
                    </a:p>
                    <a:p>
                      <a:pPr marL="0" marR="0" indent="0" algn="l" defTabSz="97539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</a:rPr>
                        <a:t>统计误差主导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0" y="4003149"/>
            <a:ext cx="75855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6" indent="-285736">
              <a:buFont typeface="Arial" pitchFamily="34" charset="0"/>
              <a:buChar char="•"/>
            </a:pPr>
            <a:r>
              <a:rPr lang="en-US" altLang="zh-CN" sz="2300" b="1" dirty="0"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lang="zh-CN" altLang="en-US" sz="2300" b="1" dirty="0">
                <a:latin typeface="STFangsong" charset="-122"/>
                <a:ea typeface="STFangsong" charset="-122"/>
                <a:cs typeface="STFangsong" charset="-122"/>
              </a:rPr>
              <a:t>的</a:t>
            </a:r>
            <a:r>
              <a:rPr lang="el-GR" altLang="zh-CN" sz="2300" b="1" dirty="0">
                <a:latin typeface="STFangsong" charset="-122"/>
                <a:ea typeface="STFangsong" charset="-122"/>
                <a:cs typeface="STFangsong" charset="-122"/>
                <a:sym typeface="Symbol"/>
              </a:rPr>
              <a:t>Λ</a:t>
            </a:r>
            <a:r>
              <a:rPr lang="en-US" altLang="zh-CN" sz="2300" b="1" baseline="-5999" dirty="0">
                <a:latin typeface="STFangsong" charset="-122"/>
                <a:ea typeface="STFangsong" charset="-122"/>
                <a:cs typeface="STFangsong" charset="-122"/>
              </a:rPr>
              <a:t>c </a:t>
            </a:r>
            <a:r>
              <a:rPr lang="zh-CN" altLang="en-US" sz="2300" b="1" dirty="0">
                <a:latin typeface="STFangsong" charset="-122"/>
                <a:ea typeface="STFangsong" charset="-122"/>
                <a:cs typeface="STFangsong" charset="-122"/>
              </a:rPr>
              <a:t>结果对应于在</a:t>
            </a:r>
            <a:r>
              <a:rPr lang="en-US" altLang="zh-CN" sz="2300" b="1" dirty="0">
                <a:latin typeface="STFangsong" charset="-122"/>
                <a:ea typeface="STFangsong" charset="-122"/>
                <a:cs typeface="STFangsong" charset="-122"/>
              </a:rPr>
              <a:t>2014</a:t>
            </a:r>
            <a:r>
              <a:rPr lang="zh-CN" altLang="en-US" sz="2300" b="1" dirty="0">
                <a:latin typeface="STFangsong" charset="-122"/>
                <a:ea typeface="STFangsong" charset="-122"/>
                <a:cs typeface="STFangsong" charset="-122"/>
              </a:rPr>
              <a:t>年获取的</a:t>
            </a:r>
            <a:r>
              <a:rPr lang="en-US" altLang="zh-CN" sz="2300" b="1" dirty="0">
                <a:latin typeface="STFangsong" charset="-122"/>
                <a:ea typeface="STFangsong" charset="-122"/>
                <a:cs typeface="STFangsong" charset="-122"/>
              </a:rPr>
              <a:t>567/</a:t>
            </a:r>
            <a:r>
              <a:rPr lang="en-US" altLang="zh-CN" sz="2300" b="1" dirty="0" err="1">
                <a:latin typeface="STFangsong" charset="-122"/>
                <a:ea typeface="STFangsong" charset="-122"/>
                <a:cs typeface="STFangsong" charset="-122"/>
              </a:rPr>
              <a:t>pb</a:t>
            </a:r>
            <a:r>
              <a:rPr lang="en-US" altLang="zh-CN" sz="2300" b="1" dirty="0">
                <a:latin typeface="STFangsong" charset="-122"/>
                <a:ea typeface="STFangsong" charset="-122"/>
                <a:cs typeface="STFangsong" charset="-122"/>
              </a:rPr>
              <a:t> @4.6GeV</a:t>
            </a:r>
            <a:r>
              <a:rPr lang="zh-CN" altLang="en-US" sz="2300" b="1" dirty="0">
                <a:latin typeface="STFangsong" charset="-122"/>
                <a:ea typeface="STFangsong" charset="-122"/>
                <a:cs typeface="STFangsong" charset="-122"/>
              </a:rPr>
              <a:t>的一个月</a:t>
            </a:r>
            <a:r>
              <a:rPr lang="zh-CN" altLang="en-US" sz="2300" b="1" dirty="0" smtClean="0">
                <a:latin typeface="STFangsong" charset="-122"/>
                <a:ea typeface="STFangsong" charset="-122"/>
                <a:cs typeface="STFangsong" charset="-122"/>
              </a:rPr>
              <a:t>数据，发表</a:t>
            </a:r>
            <a:r>
              <a:rPr lang="en-US" altLang="zh-CN" sz="2300" b="1" dirty="0" smtClean="0">
                <a:latin typeface="STFangsong" charset="-122"/>
                <a:ea typeface="STFangsong" charset="-122"/>
                <a:cs typeface="STFangsong" charset="-122"/>
              </a:rPr>
              <a:t>&amp;</a:t>
            </a:r>
            <a:r>
              <a:rPr lang="zh-CN" altLang="en-US" sz="2300" b="1" dirty="0" smtClean="0">
                <a:latin typeface="STFangsong" charset="-122"/>
                <a:ea typeface="STFangsong" charset="-122"/>
                <a:cs typeface="STFangsong" charset="-122"/>
              </a:rPr>
              <a:t>待发表</a:t>
            </a:r>
            <a:r>
              <a:rPr lang="en-US" altLang="zh-CN" sz="2300" b="1" dirty="0" smtClean="0">
                <a:latin typeface="STFangsong" charset="-122"/>
                <a:ea typeface="STFangsong" charset="-122"/>
                <a:cs typeface="STFangsong" charset="-122"/>
              </a:rPr>
              <a:t>14</a:t>
            </a:r>
            <a:r>
              <a:rPr lang="zh-CN" altLang="en-US" sz="2300" b="1" dirty="0" smtClean="0">
                <a:latin typeface="STFangsong" charset="-122"/>
                <a:ea typeface="STFangsong" charset="-122"/>
                <a:cs typeface="STFangsong" charset="-122"/>
              </a:rPr>
              <a:t>篇，发表</a:t>
            </a:r>
            <a:r>
              <a:rPr lang="en-US" altLang="zh-CN" sz="2300" b="1" dirty="0" smtClean="0">
                <a:latin typeface="STFangsong" charset="-122"/>
                <a:ea typeface="STFangsong" charset="-122"/>
                <a:cs typeface="STFangsong" charset="-122"/>
              </a:rPr>
              <a:t>PRL 4</a:t>
            </a:r>
            <a:r>
              <a:rPr lang="zh-CN" altLang="en-US" sz="2300" b="1" dirty="0" smtClean="0">
                <a:latin typeface="STFangsong" charset="-122"/>
                <a:ea typeface="STFangsong" charset="-122"/>
                <a:cs typeface="STFangsong" charset="-122"/>
              </a:rPr>
              <a:t>篇； </a:t>
            </a:r>
            <a:endParaRPr lang="en-US" altLang="zh-CN" sz="2300" b="1" dirty="0">
              <a:latin typeface="STFangsong" charset="-122"/>
              <a:ea typeface="STFangsong" charset="-122"/>
              <a:cs typeface="STFangsong" charset="-122"/>
            </a:endParaRPr>
          </a:p>
          <a:p>
            <a:pPr marL="285736" indent="-285736">
              <a:buFont typeface="Arial" pitchFamily="34" charset="0"/>
              <a:buChar char="•"/>
            </a:pPr>
            <a:r>
              <a:rPr lang="zh-CN" altLang="en-US" sz="2300" b="1" dirty="0">
                <a:latin typeface="STFangsong" charset="-122"/>
                <a:ea typeface="STFangsong" charset="-122"/>
                <a:cs typeface="STFangsong" charset="-122"/>
              </a:rPr>
              <a:t>未来</a:t>
            </a:r>
            <a:r>
              <a:rPr lang="en-US" altLang="zh-CN" sz="2300" b="1" dirty="0">
                <a:latin typeface="STFangsong" charset="-122"/>
                <a:ea typeface="STFangsong" charset="-122"/>
                <a:cs typeface="STFangsong" charset="-122"/>
              </a:rPr>
              <a:t>BEPCII</a:t>
            </a:r>
            <a:r>
              <a:rPr lang="zh-CN" altLang="en-US" sz="2300" b="1" dirty="0">
                <a:latin typeface="STFangsong" charset="-122"/>
                <a:ea typeface="STFangsong" charset="-122"/>
                <a:cs typeface="STFangsong" charset="-122"/>
              </a:rPr>
              <a:t>能量升级后，在</a:t>
            </a:r>
            <a:r>
              <a:rPr lang="el-GR" altLang="zh-CN" sz="2300" b="1" dirty="0">
                <a:latin typeface="STFangsong" charset="-122"/>
                <a:ea typeface="STFangsong" charset="-122"/>
                <a:cs typeface="STFangsong" charset="-122"/>
                <a:sym typeface="Symbol"/>
              </a:rPr>
              <a:t>Λ</a:t>
            </a:r>
            <a:r>
              <a:rPr lang="en-US" altLang="zh-CN" sz="2300" b="1" baseline="-5999" dirty="0">
                <a:latin typeface="STFangsong" charset="-122"/>
                <a:ea typeface="STFangsong" charset="-122"/>
                <a:cs typeface="STFangsong" charset="-122"/>
              </a:rPr>
              <a:t>c </a:t>
            </a:r>
            <a:r>
              <a:rPr lang="zh-CN" altLang="en-US" sz="2300" b="1" dirty="0">
                <a:latin typeface="STFangsong" charset="-122"/>
                <a:ea typeface="STFangsong" charset="-122"/>
                <a:cs typeface="STFangsong" charset="-122"/>
              </a:rPr>
              <a:t>峰值产生截面的</a:t>
            </a:r>
            <a:r>
              <a:rPr lang="en-US" altLang="zh-CN" sz="2300" b="1" dirty="0">
                <a:latin typeface="STFangsong" charset="-122"/>
                <a:ea typeface="STFangsong" charset="-122"/>
                <a:cs typeface="STFangsong" charset="-122"/>
              </a:rPr>
              <a:t>4.64GeV</a:t>
            </a:r>
            <a:r>
              <a:rPr lang="zh-CN" altLang="en-US" sz="2300" b="1" dirty="0">
                <a:latin typeface="STFangsong" charset="-122"/>
                <a:ea typeface="STFangsong" charset="-122"/>
                <a:cs typeface="STFangsong" charset="-122"/>
              </a:rPr>
              <a:t>能量附近取数</a:t>
            </a:r>
            <a:r>
              <a:rPr lang="en-US" altLang="zh-CN" sz="2300" b="1" dirty="0">
                <a:latin typeface="STFangsong" charset="-122"/>
                <a:ea typeface="STFangsong" charset="-122"/>
                <a:cs typeface="STFangsong" charset="-122"/>
              </a:rPr>
              <a:t>5/fb</a:t>
            </a:r>
            <a:r>
              <a:rPr lang="zh-CN" altLang="en-US" sz="2300" b="1" dirty="0">
                <a:latin typeface="STFangsong" charset="-122"/>
                <a:ea typeface="STFangsong" charset="-122"/>
                <a:cs typeface="STFangsong" charset="-122"/>
              </a:rPr>
              <a:t>，将使</a:t>
            </a:r>
            <a:r>
              <a:rPr lang="el-GR" altLang="zh-CN" sz="2300" b="1" dirty="0">
                <a:latin typeface="STFangsong" charset="-122"/>
                <a:ea typeface="STFangsong" charset="-122"/>
                <a:cs typeface="STFangsong" charset="-122"/>
                <a:sym typeface="Symbol"/>
              </a:rPr>
              <a:t>Λ</a:t>
            </a:r>
            <a:r>
              <a:rPr lang="en-US" altLang="zh-CN" sz="2300" b="1" baseline="-5999" dirty="0">
                <a:latin typeface="STFangsong" charset="-122"/>
                <a:ea typeface="STFangsong" charset="-122"/>
                <a:cs typeface="STFangsong" charset="-122"/>
              </a:rPr>
              <a:t>c</a:t>
            </a:r>
            <a:r>
              <a:rPr lang="zh-CN" altLang="en-US" sz="2300" b="1" dirty="0">
                <a:latin typeface="STFangsong" charset="-122"/>
                <a:ea typeface="STFangsong" charset="-122"/>
                <a:cs typeface="STFangsong" charset="-122"/>
              </a:rPr>
              <a:t>的衰变数据测量精度与粲介子的</a:t>
            </a:r>
            <a:r>
              <a:rPr lang="zh-CN" altLang="en-US" sz="2300" b="1" dirty="0" smtClean="0">
                <a:latin typeface="STFangsong" charset="-122"/>
                <a:ea typeface="STFangsong" charset="-122"/>
                <a:cs typeface="STFangsong" charset="-122"/>
              </a:rPr>
              <a:t>精度</a:t>
            </a:r>
            <a:r>
              <a:rPr lang="zh-CN" altLang="en-US" sz="2300" b="1" dirty="0" smtClean="0">
                <a:latin typeface="STFangsong" charset="-122"/>
                <a:ea typeface="STFangsong" charset="-122"/>
                <a:cs typeface="STFangsong" charset="-122"/>
              </a:rPr>
              <a:t>相</a:t>
            </a:r>
            <a:r>
              <a:rPr lang="zh-CN" altLang="en-US" sz="2300" b="1" dirty="0" smtClean="0">
                <a:latin typeface="STFangsong" charset="-122"/>
                <a:ea typeface="STFangsong" charset="-122"/>
                <a:cs typeface="STFangsong" charset="-122"/>
              </a:rPr>
              <a:t>匹</a:t>
            </a:r>
            <a:r>
              <a:rPr lang="zh-CN" altLang="en-US" sz="2300" b="1" dirty="0" smtClean="0">
                <a:latin typeface="STFangsong" charset="-122"/>
                <a:ea typeface="STFangsong" charset="-122"/>
                <a:cs typeface="STFangsong" charset="-122"/>
              </a:rPr>
              <a:t>配</a:t>
            </a:r>
            <a:r>
              <a:rPr lang="zh-CN" altLang="en-US" sz="2300" b="1" dirty="0" smtClean="0">
                <a:latin typeface="STFangsong" charset="-122"/>
                <a:ea typeface="STFangsong" charset="-122"/>
                <a:cs typeface="STFangsong" charset="-122"/>
              </a:rPr>
              <a:t>；</a:t>
            </a:r>
            <a:endParaRPr lang="en-US" altLang="zh-CN" sz="2300" b="1" dirty="0">
              <a:latin typeface="STFangsong" charset="-122"/>
              <a:ea typeface="STFangsong" charset="-122"/>
              <a:cs typeface="STFangsong" charset="-122"/>
            </a:endParaRPr>
          </a:p>
          <a:p>
            <a:pPr marL="285736" indent="-285736">
              <a:buFont typeface="Arial" pitchFamily="34" charset="0"/>
              <a:buChar char="•"/>
            </a:pPr>
            <a:r>
              <a:rPr lang="zh-CN" altLang="en-US" sz="2300" b="1" dirty="0">
                <a:latin typeface="STFangsong" charset="-122"/>
                <a:ea typeface="STFangsong" charset="-122"/>
                <a:cs typeface="STFangsong" charset="-122"/>
              </a:rPr>
              <a:t>成为未来</a:t>
            </a:r>
            <a:r>
              <a:rPr lang="en-US" altLang="zh-CN" sz="2300" b="1" dirty="0"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lang="zh-CN" altLang="en-US" sz="2300" b="1" dirty="0">
                <a:latin typeface="STFangsong" charset="-122"/>
                <a:ea typeface="STFangsong" charset="-122"/>
                <a:cs typeface="STFangsong" charset="-122"/>
              </a:rPr>
              <a:t>实验对国际粒子数据的独特亮点</a:t>
            </a:r>
            <a:r>
              <a:rPr lang="zh-CN" altLang="en-US" sz="2300" b="1" dirty="0" smtClean="0">
                <a:latin typeface="STFangsong" charset="-122"/>
                <a:ea typeface="STFangsong" charset="-122"/>
                <a:cs typeface="STFangsong" charset="-122"/>
              </a:rPr>
              <a:t>贡献。</a:t>
            </a:r>
            <a:endParaRPr lang="en-US" altLang="zh-CN" sz="2300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747636" y="4059472"/>
            <a:ext cx="3304677" cy="2595054"/>
            <a:chOff x="5014359" y="2744702"/>
            <a:chExt cx="3806113" cy="2988554"/>
          </a:xfrm>
        </p:grpSpPr>
        <p:pic>
          <p:nvPicPr>
            <p:cNvPr id="12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359" y="2744702"/>
              <a:ext cx="3806113" cy="29885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3" name="直线箭头连接符 10"/>
            <p:cNvCxnSpPr/>
            <p:nvPr/>
          </p:nvCxnSpPr>
          <p:spPr>
            <a:xfrm>
              <a:off x="6516216" y="4797152"/>
              <a:ext cx="0" cy="50405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直线箭头连接符 11"/>
            <p:cNvCxnSpPr/>
            <p:nvPr/>
          </p:nvCxnSpPr>
          <p:spPr>
            <a:xfrm>
              <a:off x="7380312" y="4149080"/>
              <a:ext cx="0" cy="1080120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0734261" y="122582"/>
            <a:ext cx="155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>
                <a:solidFill>
                  <a:srgbClr val="FF0000"/>
                </a:solidFill>
              </a:rPr>
              <a:t>Xiaorui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err="1" smtClean="0">
                <a:solidFill>
                  <a:srgbClr val="FF0000"/>
                </a:solidFill>
              </a:rPr>
              <a:t>Lyu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7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1762748" y="27577"/>
            <a:ext cx="9766643" cy="1124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未来</a:t>
            </a:r>
            <a:r>
              <a:rPr lang="el-GR" altLang="zh-CN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/>
              </a:rPr>
              <a:t>Λ</a:t>
            </a:r>
            <a:r>
              <a:rPr lang="en-US" altLang="zh-CN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c</a:t>
            </a:r>
            <a:r>
              <a:rPr lang="zh-CN" altLang="en-US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数据将发现更多新的衰变过程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8005" y="1095447"/>
            <a:ext cx="5639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6" indent="-285736">
              <a:buFont typeface="Arial" pitchFamily="34" charset="0"/>
              <a:buChar char="•"/>
            </a:pPr>
            <a:r>
              <a:rPr lang="el-GR" altLang="zh-CN" sz="2400" b="1" dirty="0">
                <a:solidFill>
                  <a:srgbClr val="FF0000"/>
                </a:solidFill>
                <a:sym typeface="Symbol"/>
              </a:rPr>
              <a:t>Λ</a:t>
            </a:r>
            <a:r>
              <a:rPr lang="en-US" altLang="zh-CN" sz="2400" b="1" dirty="0">
                <a:solidFill>
                  <a:srgbClr val="FF0000"/>
                </a:solidFill>
                <a:sym typeface="Symbol"/>
              </a:rPr>
              <a:t>c</a:t>
            </a:r>
            <a:r>
              <a:rPr lang="zh-CN" altLang="en-US" sz="2400" b="1" dirty="0">
                <a:solidFill>
                  <a:srgbClr val="FF0000"/>
                </a:solidFill>
                <a:sym typeface="Symbol"/>
              </a:rPr>
              <a:t>目前只发现</a:t>
            </a:r>
            <a:r>
              <a:rPr lang="en-US" altLang="zh-CN" sz="2400" b="1" dirty="0" err="1">
                <a:solidFill>
                  <a:srgbClr val="FF0000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L</a:t>
            </a:r>
            <a:r>
              <a:rPr lang="en-US" altLang="zh-CN" sz="2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</a:t>
            </a:r>
            <a:r>
              <a:rPr lang="en-US" altLang="zh-CN" sz="2400" b="1" baseline="30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r>
              <a:rPr lang="en-US" altLang="zh-CN" sz="2400" b="1" dirty="0" err="1">
                <a:solidFill>
                  <a:srgbClr val="FF0000"/>
                </a:solidFill>
                <a:latin typeface="Symbol" pitchFamily="18" charset="2"/>
                <a:cs typeface="Times New Roman" pitchFamily="18" charset="0"/>
                <a:sym typeface="Wingdings" pitchFamily="2" charset="2"/>
              </a:rPr>
              <a:t>n</a:t>
            </a:r>
            <a:r>
              <a:rPr lang="en-US" altLang="zh-CN" sz="2400" b="1" i="1" baseline="-25000" dirty="0" err="1">
                <a:solidFill>
                  <a:srgbClr val="FF0000"/>
                </a:solidFill>
                <a:latin typeface="Lao UI" pitchFamily="34" charset="0"/>
                <a:cs typeface="Lao UI" pitchFamily="34" charset="0"/>
                <a:sym typeface="Wingdings" pitchFamily="2" charset="2"/>
              </a:rPr>
              <a:t>l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zh-CN" altLang="en-US" sz="2400" b="1" dirty="0">
                <a:solidFill>
                  <a:srgbClr val="FF0000"/>
                </a:solidFill>
              </a:rPr>
              <a:t>一个半轻过程</a:t>
            </a:r>
            <a:r>
              <a:rPr lang="zh-CN" altLang="en-US" sz="2400" b="1" dirty="0">
                <a:solidFill>
                  <a:srgbClr val="FF0000"/>
                </a:solidFill>
                <a:sym typeface="Symbol"/>
              </a:rPr>
              <a:t>，</a:t>
            </a:r>
            <a:r>
              <a:rPr lang="en-US" altLang="zh-CN" sz="2400" b="1" dirty="0">
                <a:solidFill>
                  <a:srgbClr val="FF0000"/>
                </a:solidFill>
              </a:rPr>
              <a:t>BESIII</a:t>
            </a:r>
            <a:r>
              <a:rPr lang="zh-CN" altLang="en-US" sz="2400" b="1" dirty="0">
                <a:solidFill>
                  <a:srgbClr val="FF0000"/>
                </a:solidFill>
              </a:rPr>
              <a:t>将首次发现更多半轻衰变过程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596456"/>
              </p:ext>
            </p:extLst>
          </p:nvPr>
        </p:nvGraphicFramePr>
        <p:xfrm>
          <a:off x="1594062" y="1891026"/>
          <a:ext cx="4923105" cy="2060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8464"/>
                <a:gridCol w="1424842"/>
                <a:gridCol w="1779799"/>
              </a:tblGrid>
              <a:tr h="47567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modes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预期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altLang="zh-CN" sz="2000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en-US" altLang="zh-CN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[%]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预期相对精度</a:t>
                      </a:r>
                      <a:endParaRPr lang="zh-CN" altLang="en-US" sz="2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9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0" dirty="0" err="1" smtClean="0">
                          <a:solidFill>
                            <a:srgbClr val="002060"/>
                          </a:solidFill>
                          <a:latin typeface="Symbol" pitchFamily="18" charset="2"/>
                          <a:cs typeface="Times New Roman" pitchFamily="18" charset="0"/>
                          <a:sym typeface="Wingdings" pitchFamily="2" charset="2"/>
                        </a:rPr>
                        <a:t>L</a:t>
                      </a:r>
                      <a:r>
                        <a:rPr lang="en-US" altLang="zh-CN" sz="2000" b="0" i="1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l</a:t>
                      </a:r>
                      <a:r>
                        <a:rPr lang="en-US" altLang="zh-CN" sz="2000" b="0" baseline="30000" dirty="0" err="1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+</a:t>
                      </a:r>
                      <a:r>
                        <a:rPr lang="en-US" altLang="zh-CN" sz="2000" b="0" dirty="0" err="1" smtClean="0">
                          <a:solidFill>
                            <a:srgbClr val="002060"/>
                          </a:solidFill>
                          <a:latin typeface="Symbol" pitchFamily="18" charset="2"/>
                          <a:cs typeface="Times New Roman" pitchFamily="18" charset="0"/>
                          <a:sym typeface="Wingdings" pitchFamily="2" charset="2"/>
                        </a:rPr>
                        <a:t>n</a:t>
                      </a:r>
                      <a:r>
                        <a:rPr lang="en-US" altLang="zh-CN" sz="2000" b="0" i="1" baseline="-25000" dirty="0" err="1" smtClean="0">
                          <a:solidFill>
                            <a:srgbClr val="002060"/>
                          </a:solidFill>
                          <a:latin typeface="Lao UI" pitchFamily="34" charset="0"/>
                          <a:cs typeface="Lao UI" pitchFamily="34" charset="0"/>
                          <a:sym typeface="Wingdings" pitchFamily="2" charset="2"/>
                        </a:rPr>
                        <a:t>l</a:t>
                      </a:r>
                      <a:r>
                        <a:rPr lang="en-US" altLang="zh-CN" sz="2000" b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endParaRPr lang="zh-CN" alt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002060"/>
                          </a:solidFill>
                        </a:rPr>
                        <a:t>3.6</a:t>
                      </a:r>
                      <a:endParaRPr lang="zh-CN" alt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 smtClean="0">
                          <a:solidFill>
                            <a:srgbClr val="FF0000"/>
                          </a:solidFill>
                        </a:rPr>
                        <a:t>3.3%</a:t>
                      </a:r>
                      <a:endParaRPr lang="zh-CN" alt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9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0070C0"/>
                          </a:solidFill>
                          <a:latin typeface="Symbol" pitchFamily="18" charset="2"/>
                          <a:cs typeface="Times New Roman" pitchFamily="18" charset="0"/>
                          <a:sym typeface="Wingdings" pitchFamily="2" charset="2"/>
                        </a:rPr>
                        <a:t>L</a:t>
                      </a:r>
                      <a:r>
                        <a:rPr lang="en-US" altLang="zh-CN" sz="2000" b="1" baseline="30000" dirty="0" smtClean="0">
                          <a:solidFill>
                            <a:srgbClr val="0070C0"/>
                          </a:solidFill>
                          <a:latin typeface="Symbol" pitchFamily="18" charset="2"/>
                          <a:cs typeface="Times New Roman" pitchFamily="18" charset="0"/>
                          <a:sym typeface="Wingdings" pitchFamily="2" charset="2"/>
                        </a:rPr>
                        <a:t>*</a:t>
                      </a:r>
                      <a:r>
                        <a:rPr lang="en-US" altLang="zh-CN" sz="2000" b="1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l</a:t>
                      </a:r>
                      <a:r>
                        <a:rPr lang="en-US" altLang="zh-CN" sz="2000" b="1" baseline="3000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+</a:t>
                      </a:r>
                      <a:r>
                        <a:rPr lang="en-US" altLang="zh-CN" sz="2000" b="1" dirty="0" err="1" smtClean="0">
                          <a:solidFill>
                            <a:srgbClr val="0070C0"/>
                          </a:solidFill>
                          <a:latin typeface="Symbol" pitchFamily="18" charset="2"/>
                          <a:cs typeface="Times New Roman" pitchFamily="18" charset="0"/>
                          <a:sym typeface="Wingdings" pitchFamily="2" charset="2"/>
                        </a:rPr>
                        <a:t>n</a:t>
                      </a:r>
                      <a:r>
                        <a:rPr lang="en-US" altLang="zh-CN" sz="2000" b="1" i="1" baseline="-25000" dirty="0" err="1" smtClean="0">
                          <a:solidFill>
                            <a:srgbClr val="0070C0"/>
                          </a:solidFill>
                          <a:latin typeface="Lao UI" pitchFamily="34" charset="0"/>
                          <a:cs typeface="Lao UI" pitchFamily="34" charset="0"/>
                          <a:sym typeface="Wingdings" pitchFamily="2" charset="2"/>
                        </a:rPr>
                        <a:t>l</a:t>
                      </a:r>
                      <a:endParaRPr lang="zh-CN" altLang="en-US" sz="2000" b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70C0"/>
                          </a:solidFill>
                        </a:rPr>
                        <a:t>0.7 </a:t>
                      </a:r>
                      <a:endParaRPr lang="zh-CN" altLang="en-US" sz="2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10%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9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(</a:t>
                      </a:r>
                      <a:r>
                        <a:rPr lang="en-US" altLang="zh-CN" sz="20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pK</a:t>
                      </a:r>
                      <a:r>
                        <a:rPr lang="en-US" altLang="zh-CN" sz="2000" b="1" baseline="30000" dirty="0" smtClean="0">
                          <a:solidFill>
                            <a:srgbClr val="0070C0"/>
                          </a:solidFill>
                          <a:latin typeface="Symbol" pitchFamily="18" charset="2"/>
                          <a:cs typeface="Times New Roman" pitchFamily="18" charset="0"/>
                          <a:sym typeface="Wingdings" pitchFamily="2" charset="2"/>
                        </a:rPr>
                        <a:t>-</a:t>
                      </a:r>
                      <a:r>
                        <a:rPr lang="en-US" altLang="zh-CN" sz="20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, </a:t>
                      </a:r>
                      <a:r>
                        <a:rPr lang="en-US" altLang="zh-CN" sz="2000" b="1" dirty="0" err="1" smtClean="0">
                          <a:solidFill>
                            <a:srgbClr val="0070C0"/>
                          </a:solidFill>
                          <a:latin typeface="Symbol" pitchFamily="18" charset="2"/>
                          <a:cs typeface="Times New Roman" pitchFamily="18" charset="0"/>
                          <a:sym typeface="Wingdings" pitchFamily="2" charset="2"/>
                        </a:rPr>
                        <a:t>Sp</a:t>
                      </a:r>
                      <a:r>
                        <a:rPr lang="en-US" altLang="zh-CN" sz="2000" b="1" dirty="0" smtClean="0">
                          <a:solidFill>
                            <a:srgbClr val="0070C0"/>
                          </a:solidFill>
                          <a:latin typeface="Symbol" pitchFamily="18" charset="2"/>
                          <a:cs typeface="Times New Roman" pitchFamily="18" charset="0"/>
                          <a:sym typeface="Wingdings" pitchFamily="2" charset="2"/>
                        </a:rPr>
                        <a:t>) </a:t>
                      </a:r>
                      <a:r>
                        <a:rPr lang="en-US" altLang="zh-CN" sz="2000" b="1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l</a:t>
                      </a:r>
                      <a:r>
                        <a:rPr lang="en-US" altLang="zh-CN" sz="2000" b="1" baseline="3000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+</a:t>
                      </a:r>
                      <a:r>
                        <a:rPr lang="en-US" altLang="zh-CN" sz="2000" b="1" dirty="0" err="1" smtClean="0">
                          <a:solidFill>
                            <a:srgbClr val="0070C0"/>
                          </a:solidFill>
                          <a:latin typeface="Symbol" pitchFamily="18" charset="2"/>
                          <a:cs typeface="Times New Roman" pitchFamily="18" charset="0"/>
                          <a:sym typeface="Wingdings" pitchFamily="2" charset="2"/>
                        </a:rPr>
                        <a:t>n</a:t>
                      </a:r>
                      <a:r>
                        <a:rPr lang="en-US" altLang="zh-CN" sz="2000" b="1" i="1" baseline="-25000" dirty="0" err="1" smtClean="0">
                          <a:solidFill>
                            <a:srgbClr val="0070C0"/>
                          </a:solidFill>
                          <a:latin typeface="Lao UI" pitchFamily="34" charset="0"/>
                          <a:cs typeface="Lao UI" pitchFamily="34" charset="0"/>
                          <a:sym typeface="Wingdings" pitchFamily="2" charset="2"/>
                        </a:rPr>
                        <a:t>l</a:t>
                      </a:r>
                      <a:r>
                        <a:rPr lang="en-US" altLang="zh-CN" sz="20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</a:t>
                      </a:r>
                      <a:endParaRPr lang="zh-CN" altLang="en-US" sz="2000" b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0070C0"/>
                          </a:solidFill>
                        </a:rPr>
                        <a:t>0.7 </a:t>
                      </a:r>
                      <a:endParaRPr lang="zh-CN" altLang="en-US" sz="2000" b="1" dirty="0" smtClean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10%</a:t>
                      </a:r>
                      <a:endParaRPr lang="zh-CN" altLang="en-US" sz="2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89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n</a:t>
                      </a:r>
                      <a:r>
                        <a:rPr lang="en-US" altLang="zh-CN" sz="2000" b="1" i="1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l</a:t>
                      </a:r>
                      <a:r>
                        <a:rPr lang="en-US" altLang="zh-CN" sz="2000" b="1" baseline="30000" dirty="0" err="1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+</a:t>
                      </a:r>
                      <a:r>
                        <a:rPr lang="en-US" altLang="zh-CN" sz="2000" b="1" dirty="0" err="1" smtClean="0">
                          <a:solidFill>
                            <a:srgbClr val="0070C0"/>
                          </a:solidFill>
                          <a:latin typeface="Symbol" pitchFamily="18" charset="2"/>
                          <a:cs typeface="Times New Roman" pitchFamily="18" charset="0"/>
                          <a:sym typeface="Wingdings" pitchFamily="2" charset="2"/>
                        </a:rPr>
                        <a:t>n</a:t>
                      </a:r>
                      <a:r>
                        <a:rPr lang="en-US" altLang="zh-CN" sz="2000" b="1" i="1" baseline="-25000" dirty="0" err="1" smtClean="0">
                          <a:solidFill>
                            <a:srgbClr val="0070C0"/>
                          </a:solidFill>
                          <a:latin typeface="Lao UI" pitchFamily="34" charset="0"/>
                          <a:cs typeface="Lao UI" pitchFamily="34" charset="0"/>
                          <a:sym typeface="Wingdings" pitchFamily="2" charset="2"/>
                        </a:rPr>
                        <a:t>l</a:t>
                      </a:r>
                      <a:r>
                        <a:rPr lang="en-US" altLang="zh-CN" sz="2000" b="1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  <a:sym typeface="Wingdings" pitchFamily="2" charset="2"/>
                        </a:rPr>
                        <a:t>  </a:t>
                      </a:r>
                      <a:endParaRPr lang="zh-CN" altLang="en-US" sz="2000" b="1" dirty="0" smtClean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0070C0"/>
                          </a:solidFill>
                        </a:rPr>
                        <a:t>0.2 </a:t>
                      </a:r>
                      <a:endParaRPr lang="zh-CN" altLang="en-US" sz="2000" b="1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b="1" dirty="0" smtClean="0">
                          <a:solidFill>
                            <a:srgbClr val="FF0000"/>
                          </a:solidFill>
                        </a:rPr>
                        <a:t>17%</a:t>
                      </a:r>
                      <a:endParaRPr lang="zh-CN" alt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" name="幻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093994" y="1006630"/>
            <a:ext cx="2268570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5/fb</a:t>
            </a:r>
            <a:r>
              <a:rPr lang="zh-CN" altLang="en-US" sz="2400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lang="en-US" altLang="zh-CN" sz="2400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@4.64GeV</a:t>
            </a:r>
            <a:r>
              <a:rPr lang="zh-CN" altLang="en-US" sz="2400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endParaRPr lang="en-US" sz="2400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333224" y="1532348"/>
            <a:ext cx="2980723" cy="1732389"/>
            <a:chOff x="834808" y="7137199"/>
            <a:chExt cx="2854975" cy="2422233"/>
          </a:xfrm>
        </p:grpSpPr>
        <p:grpSp>
          <p:nvGrpSpPr>
            <p:cNvPr id="14" name="组 7"/>
            <p:cNvGrpSpPr/>
            <p:nvPr/>
          </p:nvGrpSpPr>
          <p:grpSpPr>
            <a:xfrm>
              <a:off x="834808" y="7137199"/>
              <a:ext cx="2854975" cy="2422233"/>
              <a:chOff x="787393" y="2564903"/>
              <a:chExt cx="3606814" cy="2726308"/>
            </a:xfrm>
          </p:grpSpPr>
          <p:pic>
            <p:nvPicPr>
              <p:cNvPr id="15" name="图片 2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7393" y="2564903"/>
                <a:ext cx="3606814" cy="2726308"/>
              </a:xfrm>
              <a:prstGeom prst="rect">
                <a:avLst/>
              </a:prstGeom>
            </p:spPr>
          </p:pic>
          <p:sp>
            <p:nvSpPr>
              <p:cNvPr id="16" name="文本框 25"/>
              <p:cNvSpPr txBox="1"/>
              <p:nvPr/>
            </p:nvSpPr>
            <p:spPr>
              <a:xfrm>
                <a:off x="1037693" y="2624494"/>
                <a:ext cx="1583054" cy="7096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r>
                  <a:rPr lang="en-US" altLang="zh-CN" sz="1969" i="1" dirty="0" err="1">
                    <a:solidFill>
                      <a:srgbClr val="FF0000"/>
                    </a:solidFill>
                    <a:cs typeface="Times New Roman" pitchFamily="18" charset="0"/>
                    <a:sym typeface="Wingdings" pitchFamily="2" charset="2"/>
                  </a:rPr>
                  <a:t>p</a:t>
                </a:r>
                <a:r>
                  <a:rPr lang="en-US" altLang="zh-CN" sz="1969" i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K</a:t>
                </a:r>
                <a:r>
                  <a:rPr lang="en-US" altLang="zh-CN" sz="1969" baseline="30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-</a:t>
                </a:r>
                <a:r>
                  <a:rPr lang="en-US" altLang="zh-CN" sz="1969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e</a:t>
                </a:r>
                <a:r>
                  <a:rPr lang="en-US" altLang="zh-CN" sz="1969" baseline="30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+</a:t>
                </a:r>
                <a:r>
                  <a:rPr lang="en-US" altLang="zh-CN" sz="1969" dirty="0" err="1">
                    <a:solidFill>
                      <a:srgbClr val="FF0000"/>
                    </a:solidFill>
                    <a:latin typeface="Symbol" pitchFamily="18" charset="2"/>
                    <a:cs typeface="Times New Roman" pitchFamily="18" charset="0"/>
                    <a:sym typeface="Wingdings" pitchFamily="2" charset="2"/>
                  </a:rPr>
                  <a:t>n</a:t>
                </a:r>
                <a:r>
                  <a:rPr lang="en-US" altLang="zh-CN" sz="1969" baseline="-250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e</a:t>
                </a:r>
                <a:r>
                  <a:rPr lang="en-US" altLang="zh-CN" sz="1969" baseline="-25000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  <a:sym typeface="Wingdings" pitchFamily="2" charset="2"/>
                  </a:rPr>
                  <a:t> </a:t>
                </a:r>
              </a:p>
            </p:txBody>
          </p:sp>
        </p:grpSp>
        <p:sp>
          <p:nvSpPr>
            <p:cNvPr id="17" name="矩形 27"/>
            <p:cNvSpPr/>
            <p:nvPr/>
          </p:nvSpPr>
          <p:spPr>
            <a:xfrm>
              <a:off x="2156120" y="7137199"/>
              <a:ext cx="1324039" cy="3900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406" u="sng" dirty="0">
                  <a:solidFill>
                    <a:prstClr val="black"/>
                  </a:solidFill>
                </a:rPr>
                <a:t>567pb</a:t>
              </a:r>
              <a:r>
                <a:rPr lang="en-US" altLang="zh-CN" sz="1406" u="sng" baseline="30000" dirty="0">
                  <a:solidFill>
                    <a:prstClr val="black"/>
                  </a:solidFill>
                </a:rPr>
                <a:t>-1</a:t>
              </a:r>
              <a:r>
                <a:rPr lang="en-US" altLang="zh-CN" sz="1406" u="sng" dirty="0">
                  <a:solidFill>
                    <a:prstClr val="black"/>
                  </a:solidFill>
                </a:rPr>
                <a:t>@4.6GeV</a:t>
              </a:r>
              <a:endParaRPr lang="zh-CN" altLang="en-US" sz="1406" u="sng" dirty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778006" y="3959290"/>
                <a:ext cx="6439024" cy="477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21457" lvl="1" indent="-321457">
                  <a:buFont typeface="Arial" charset="0"/>
                  <a:buChar char="•"/>
                </a:pPr>
                <a:r>
                  <a:rPr lang="zh-CN" altLang="en-US" sz="2400" b="1" dirty="0">
                    <a:solidFill>
                      <a:sysClr val="windowText" lastClr="00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首次发现粲重子辐射弱衰变过程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b="1" i="1">
                            <a:solidFill>
                              <a:sysClr val="windowText" lastClr="00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rPr>
                        </m:ctrlPr>
                      </m:sSubSupPr>
                      <m:e>
                        <m:r>
                          <a:rPr lang="en-US" altLang="zh-CN" sz="2400" b="1">
                            <a:solidFill>
                              <a:sysClr val="windowText" lastClr="00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rPr>
                          <m:t> </m:t>
                        </m:r>
                        <m:r>
                          <a:rPr lang="zh-CN" altLang="en-US" sz="2400" b="1" i="1">
                            <a:solidFill>
                              <a:sysClr val="windowText" lastClr="00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rPr>
                          <m:t>𝜦</m:t>
                        </m:r>
                      </m:e>
                      <m:sub>
                        <m:r>
                          <a:rPr lang="en-US" altLang="zh-CN" sz="2400" b="1" i="1">
                            <a:solidFill>
                              <a:sysClr val="windowText" lastClr="00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rPr>
                          <m:t>𝒄</m:t>
                        </m:r>
                      </m:sub>
                      <m:sup>
                        <m:r>
                          <a:rPr lang="en-US" altLang="zh-CN" sz="2400" b="1">
                            <a:solidFill>
                              <a:sysClr val="windowText" lastClr="00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rPr>
                          <m:t>+</m:t>
                        </m:r>
                      </m:sup>
                    </m:sSubSup>
                    <m:r>
                      <a:rPr lang="en-US" altLang="zh-CN" sz="2400" b="1" i="1">
                        <a:solidFill>
                          <a:sysClr val="windowText" lastClr="00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rPr>
                      <m:t>→</m:t>
                    </m:r>
                    <m:r>
                      <a:rPr lang="zh-CN" altLang="en-US" sz="2400" b="1" i="1">
                        <a:solidFill>
                          <a:sysClr val="windowText" lastClr="00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rPr>
                      <m:t>𝜸</m:t>
                    </m:r>
                    <m:sSup>
                      <m:sSupPr>
                        <m:ctrlPr>
                          <a:rPr lang="en-US" altLang="zh-CN" sz="2400" b="1" i="1">
                            <a:solidFill>
                              <a:sysClr val="windowText" lastClr="00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rPr>
                        </m:ctrlPr>
                      </m:sSupPr>
                      <m:e>
                        <m:r>
                          <a:rPr lang="el-GR" altLang="zh-CN" sz="2400" b="1" i="1">
                            <a:solidFill>
                              <a:sysClr val="windowText" lastClr="00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rPr>
                          <m:t>𝜮</m:t>
                        </m:r>
                      </m:e>
                      <m:sup>
                        <m:r>
                          <a:rPr lang="en-US" altLang="zh-CN" sz="2400" b="1" i="1">
                            <a:solidFill>
                              <a:sysClr val="windowText" lastClr="00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2400" dirty="0">
                  <a:solidFill>
                    <a:sysClr val="windowText" lastClr="000000"/>
                  </a:solidFill>
                  <a:latin typeface="STFangsong" charset="-122"/>
                  <a:ea typeface="STFangsong" charset="-122"/>
                  <a:cs typeface="STFangsong" charset="-122"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006" y="3959290"/>
                <a:ext cx="6439024" cy="477567"/>
              </a:xfrm>
              <a:prstGeom prst="rect">
                <a:avLst/>
              </a:prstGeom>
              <a:blipFill rotWithShape="0">
                <a:blip r:embed="rId3"/>
                <a:stretch>
                  <a:fillRect l="-1326" t="-10127" b="-253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1506063" y="4464002"/>
            <a:ext cx="3861067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21457" lvl="7" indent="-321457">
              <a:buFont typeface="Wingdings" charset="2"/>
              <a:buChar char="ü"/>
            </a:pPr>
            <a:r>
              <a:rPr lang="zh-CN" altLang="en-US" b="1" dirty="0">
                <a:latin typeface="STFangsong" charset="-122"/>
                <a:ea typeface="STFangsong" charset="-122"/>
                <a:cs typeface="STFangsong" charset="-122"/>
              </a:rPr>
              <a:t>预期分支比在</a:t>
            </a:r>
            <a:r>
              <a:rPr lang="en-US" altLang="zh-CN" b="1" dirty="0">
                <a:latin typeface="STFangsong" charset="-122"/>
                <a:ea typeface="STFangsong" charset="-122"/>
                <a:cs typeface="STFangsong" charset="-122"/>
              </a:rPr>
              <a:t>10</a:t>
            </a:r>
            <a:r>
              <a:rPr lang="en-US" altLang="zh-CN" b="1" baseline="30000" dirty="0">
                <a:latin typeface="STFangsong" charset="-122"/>
                <a:ea typeface="STFangsong" charset="-122"/>
                <a:cs typeface="STFangsong" charset="-122"/>
              </a:rPr>
              <a:t>-4</a:t>
            </a:r>
            <a:r>
              <a:rPr lang="en-US" altLang="zh-CN" b="1" dirty="0">
                <a:latin typeface="STFangsong" charset="-122"/>
                <a:ea typeface="STFangsong" charset="-122"/>
                <a:cs typeface="STFangsong" charset="-122"/>
              </a:rPr>
              <a:t> ~10</a:t>
            </a:r>
            <a:r>
              <a:rPr lang="en-US" altLang="zh-CN" b="1" baseline="30000" dirty="0">
                <a:latin typeface="STFangsong" charset="-122"/>
                <a:ea typeface="STFangsong" charset="-122"/>
                <a:cs typeface="STFangsong" charset="-122"/>
              </a:rPr>
              <a:t>-5</a:t>
            </a:r>
            <a:r>
              <a:rPr lang="en-US" altLang="zh-CN" b="1" dirty="0"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lang="zh-CN" altLang="en-US" b="1" dirty="0">
                <a:latin typeface="STFangsong" charset="-122"/>
                <a:ea typeface="STFangsong" charset="-122"/>
                <a:cs typeface="STFangsong" charset="-122"/>
              </a:rPr>
              <a:t>量级； </a:t>
            </a:r>
            <a:endParaRPr lang="en-US" altLang="zh-CN" b="1" dirty="0">
              <a:latin typeface="STFangsong" charset="-122"/>
              <a:ea typeface="STFangsong" charset="-122"/>
              <a:cs typeface="STFangsong" charset="-122"/>
            </a:endParaRPr>
          </a:p>
          <a:p>
            <a:pPr marL="321457" lvl="7" indent="-321457">
              <a:buFont typeface="Wingdings" charset="2"/>
              <a:buChar char="ü"/>
            </a:pPr>
            <a:r>
              <a:rPr lang="en-US" altLang="zh-CN" b="1" dirty="0"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lang="zh-CN" altLang="en-US" b="1" dirty="0">
                <a:latin typeface="STFangsong" charset="-122"/>
                <a:ea typeface="STFangsong" charset="-122"/>
                <a:cs typeface="STFangsong" charset="-122"/>
              </a:rPr>
              <a:t>的发现精度可以达到</a:t>
            </a:r>
            <a:r>
              <a:rPr lang="en-US" altLang="zh-CN" b="1" dirty="0">
                <a:latin typeface="STFangsong" charset="-122"/>
                <a:ea typeface="STFangsong" charset="-122"/>
                <a:cs typeface="STFangsong" charset="-122"/>
              </a:rPr>
              <a:t>10</a:t>
            </a:r>
            <a:r>
              <a:rPr lang="en-US" altLang="zh-CN" b="1" baseline="30000" dirty="0">
                <a:latin typeface="STFangsong" charset="-122"/>
                <a:ea typeface="STFangsong" charset="-122"/>
                <a:cs typeface="STFangsong" charset="-122"/>
              </a:rPr>
              <a:t>-5</a:t>
            </a:r>
            <a:endParaRPr lang="en-US" altLang="zh-CN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154" y="5156021"/>
            <a:ext cx="5741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21457" indent="-321457">
              <a:buFont typeface="Arial" charset="0"/>
              <a:buChar char="•"/>
            </a:pPr>
            <a:r>
              <a:rPr lang="zh-CN" altLang="en-US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研究和发现更多</a:t>
            </a:r>
            <a:r>
              <a:rPr lang="en-US" altLang="zh-CN" sz="2400" b="1" dirty="0" err="1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Cabibbo</a:t>
            </a:r>
            <a:r>
              <a:rPr lang="zh-CN" altLang="en-US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压低的过程</a:t>
            </a:r>
            <a:endParaRPr lang="en-US" altLang="zh-CN" sz="24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 marL="321457" indent="-321457">
              <a:buFont typeface="Arial" charset="0"/>
              <a:buChar char="•"/>
            </a:pPr>
            <a:r>
              <a:rPr lang="zh-CN" altLang="en-US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大部分含中子末态的过程将被首次测量</a:t>
            </a:r>
            <a:endParaRPr lang="en-US" altLang="zh-CN" sz="24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 marL="321457" indent="-321457">
              <a:buFont typeface="Arial" charset="0"/>
              <a:buChar char="•"/>
            </a:pPr>
            <a:r>
              <a:rPr lang="zh-CN" altLang="en-US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利用</a:t>
            </a:r>
            <a:r>
              <a:rPr lang="el-GR" altLang="zh-CN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/>
              </a:rPr>
              <a:t>Λ</a:t>
            </a:r>
            <a:r>
              <a:rPr lang="en-US" altLang="zh-CN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c</a:t>
            </a:r>
            <a:r>
              <a:rPr lang="zh-CN" altLang="en-US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的强子衰变末态研究强子谱学</a:t>
            </a:r>
            <a:endParaRPr lang="en-US" altLang="zh-CN" sz="24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22" name="屏幕快照 2015-01-13 22.37.22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40076" y="3324371"/>
            <a:ext cx="2684799" cy="3382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0504567" y="1261002"/>
            <a:ext cx="155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400" dirty="0" err="1" smtClean="0">
                <a:solidFill>
                  <a:srgbClr val="FF0000"/>
                </a:solidFill>
              </a:rPr>
              <a:t>Xiaorui</a:t>
            </a:r>
            <a:r>
              <a:rPr kumimoji="1" lang="en-US" altLang="zh-CN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sz="2400" dirty="0" err="1" smtClean="0">
                <a:solidFill>
                  <a:srgbClr val="FF0000"/>
                </a:solidFill>
              </a:rPr>
              <a:t>Lyu</a:t>
            </a:r>
            <a:endParaRPr kumimoji="1"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33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20214"/>
            <a:ext cx="10515600" cy="807692"/>
          </a:xfrm>
        </p:spPr>
        <p:txBody>
          <a:bodyPr/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粲重子半</a:t>
            </a:r>
            <a:r>
              <a:rPr kumimoji="1" lang="zh-CN" altLang="en-US" b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轻衰变与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格点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QCD</a:t>
            </a:r>
            <a:endParaRPr kumimoji="1"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36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27906"/>
            <a:ext cx="9220200" cy="5283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357" y="1419226"/>
            <a:ext cx="6057213" cy="51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9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>
              <a:xfrm>
                <a:off x="1981200" y="44624"/>
                <a:ext cx="8229600" cy="1143000"/>
              </a:xfrm>
            </p:spPr>
            <p:txBody>
              <a:bodyPr>
                <a:normAutofit/>
              </a:bodyPr>
              <a:lstStyle/>
              <a:p>
                <a:r>
                  <a:rPr kumimoji="1" lang="zh-CN" altLang="en-US" sz="3600" dirty="0" smtClean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与</a:t>
                </a:r>
                <a:r>
                  <a:rPr kumimoji="1" lang="en-US" altLang="zh-CN" sz="360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Belle(-II)</a:t>
                </a:r>
                <a:r>
                  <a:rPr kumimoji="1" lang="zh-CN" altLang="en-US" sz="360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实验上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3600" i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3600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3600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3600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360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研究的比较</a:t>
                </a:r>
                <a:endParaRPr kumimoji="1" lang="zh-CN" altLang="en-US" sz="3600" dirty="0">
                  <a:solidFill>
                    <a:srgbClr val="FF0000"/>
                  </a:solidFill>
                  <a:latin typeface="STFangsong" charset="-122"/>
                  <a:ea typeface="STFangsong" charset="-122"/>
                  <a:cs typeface="STFangsong" charset="-122"/>
                </a:endParaRPr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81200" y="44624"/>
                <a:ext cx="8229600" cy="1143000"/>
              </a:xfrm>
              <a:blipFill rotWithShape="0">
                <a:blip r:embed="rId2"/>
                <a:stretch>
                  <a:fillRect l="-22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BEPCII</a:t>
            </a:r>
            <a:r>
              <a:rPr lang="zh-CN" altLang="en-US" smtClean="0"/>
              <a:t>加速器能量讨论会     </a:t>
            </a:r>
            <a:r>
              <a:rPr lang="en-US" altLang="zh-CN" smtClean="0"/>
              <a:t>2016.6.30</a:t>
            </a:r>
            <a:endParaRPr lang="en-US" altLang="zh-CN" dirty="0" smtClean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grpSp>
        <p:nvGrpSpPr>
          <p:cNvPr id="6" name="组 5"/>
          <p:cNvGrpSpPr/>
          <p:nvPr/>
        </p:nvGrpSpPr>
        <p:grpSpPr>
          <a:xfrm>
            <a:off x="6312024" y="908720"/>
            <a:ext cx="4042498" cy="2919352"/>
            <a:chOff x="5004048" y="1065066"/>
            <a:chExt cx="4042498" cy="291935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4048" y="1325678"/>
              <a:ext cx="3929288" cy="265874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6122348" y="1065066"/>
              <a:ext cx="2924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i="1" dirty="0"/>
                <a:t>Belle,</a:t>
              </a:r>
              <a:r>
                <a:rPr kumimoji="1" lang="zh-CN" altLang="en-US" i="1" dirty="0"/>
                <a:t> </a:t>
              </a:r>
              <a:r>
                <a:rPr kumimoji="1" lang="en-US" altLang="zh-CN" i="1" dirty="0"/>
                <a:t>PRL113,</a:t>
              </a:r>
              <a:r>
                <a:rPr kumimoji="1" lang="zh-CN" altLang="en-US" i="1" dirty="0"/>
                <a:t> </a:t>
              </a:r>
              <a:r>
                <a:rPr kumimoji="1" lang="en-US" altLang="zh-CN" i="1" dirty="0"/>
                <a:t>042002</a:t>
              </a:r>
              <a:r>
                <a:rPr kumimoji="1" lang="zh-CN" altLang="en-US" i="1" dirty="0"/>
                <a:t> </a:t>
              </a:r>
              <a:r>
                <a:rPr kumimoji="1" lang="en-US" altLang="zh-CN" i="1" dirty="0"/>
                <a:t>(2014)</a:t>
              </a:r>
              <a:endParaRPr kumimoji="1" lang="zh-CN" altLang="en-US" i="1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5757751" y="1466636"/>
              <a:ext cx="14401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zh-CN" altLang="en-US" sz="1600" b="1" dirty="0">
                  <a:solidFill>
                    <a:srgbClr val="FF0000"/>
                  </a:solidFill>
                  <a:latin typeface="AdvTTbdb21c9e" charset="0"/>
                </a:rPr>
                <a:t>单标记本底高</a:t>
              </a:r>
              <a:endParaRPr lang="en-US" altLang="zh-CN" sz="1600" b="1" dirty="0">
                <a:solidFill>
                  <a:srgbClr val="FF0000"/>
                </a:solidFill>
                <a:latin typeface="AdvTTbdb21c9e" charset="0"/>
              </a:endParaRPr>
            </a:p>
            <a:p>
              <a:r>
                <a:rPr lang="zh-CN" altLang="en-US" sz="1600" b="1" dirty="0">
                  <a:solidFill>
                    <a:srgbClr val="FF0000"/>
                  </a:solidFill>
                </a:rPr>
                <a:t>本底情况复杂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1919537" y="3789041"/>
                <a:ext cx="8432169" cy="2686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kumimoji="1" lang="en-US" altLang="zh-CN" sz="2000" b="1" dirty="0">
                    <a:latin typeface="STFangsong" charset="-122"/>
                    <a:ea typeface="STFangsong" charset="-122"/>
                    <a:cs typeface="STFangsong" charset="-122"/>
                  </a:rPr>
                  <a:t>Belle(-II)</a:t>
                </a:r>
                <a:r>
                  <a:rPr kumimoji="1" lang="zh-CN" altLang="en-US" sz="2000" b="1" dirty="0">
                    <a:latin typeface="STFangsong" charset="-122"/>
                    <a:ea typeface="STFangsong" charset="-122"/>
                    <a:cs typeface="STFangsong" charset="-122"/>
                  </a:rPr>
                  <a:t>实验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kumimoji="1" lang="zh-CN" altLang="en-US" sz="2000" b="1" dirty="0">
                    <a:latin typeface="STFangsong" charset="-122"/>
                    <a:ea typeface="STFangsong" charset="-122"/>
                    <a:cs typeface="STFangsong" charset="-122"/>
                  </a:rPr>
                  <a:t>单标记：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l-GR" altLang="zh-CN" sz="2000" b="1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STFangsong" charset="-122"/>
                                <a:cs typeface="STFangsong" charset="-122"/>
                                <a:sym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l-GR" altLang="zh-CN" sz="2000" b="1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STFangsong" charset="-122"/>
                                <a:cs typeface="STFangsong" charset="-122"/>
                                <a:sym typeface="Calibri" panose="020F0502020204030204" pitchFamily="34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altLang="zh-CN" sz="2000" b="1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STFangsong" charset="-122"/>
                                <a:cs typeface="STFangsong" charset="-122"/>
                                <a:sym typeface="Calibri" panose="020F050202020403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l-GR" altLang="zh-CN" sz="2000" b="1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STFangsong" charset="-122"/>
                                <a:cs typeface="STFangsong" charset="-122"/>
                                <a:sym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l-GR" altLang="zh-CN" sz="2000" b="1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STFangsong" charset="-122"/>
                                <a:cs typeface="STFangsong" charset="-122"/>
                                <a:sym typeface="Calibri" panose="020F0502020204030204" pitchFamily="34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l-GR" altLang="zh-CN" sz="2000" b="1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STFangsong" charset="-122"/>
                                <a:cs typeface="STFangsong" charset="-122"/>
                                <a:sym typeface="Calibri" panose="020F0502020204030204" pitchFamily="34" charset="0"/>
                              </a:rPr>
                              <m:t>−</m:t>
                            </m:r>
                          </m:sup>
                        </m:sSup>
                        <m:r>
                          <a:rPr lang="el-GR" altLang="zh-CN" sz="2000" b="1" i="1">
                            <a:solidFill>
                              <a:srgbClr val="00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→</m:t>
                        </m:r>
                        <m: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𝑫</m:t>
                        </m:r>
                      </m:e>
                      <m:sup>
                        <m:d>
                          <m:dPr>
                            <m:ctrlPr>
                              <a:rPr lang="en-US" altLang="zh-CN" sz="2000" b="1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STFangsong" charset="-122"/>
                                <a:cs typeface="STFangsong" charset="-122"/>
                                <a:sym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2000" b="1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STFangsong" charset="-122"/>
                                <a:cs typeface="STFangsong" charset="-122"/>
                                <a:sym typeface="Calibri" panose="020F0502020204030204" pitchFamily="34" charset="0"/>
                              </a:rPr>
                              <m:t>∗</m:t>
                            </m:r>
                          </m:e>
                        </m:d>
                        <m: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−</m:t>
                        </m:r>
                      </m:sup>
                    </m:sSup>
                    <m:acc>
                      <m:accPr>
                        <m:chr m:val="̅"/>
                        <m:ctrlP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𝒑</m:t>
                        </m:r>
                      </m:e>
                    </m:acc>
                    <m:sSup>
                      <m:sSupPr>
                        <m:ctrlPr>
                          <a:rPr lang="en-US" altLang="zh-CN" sz="2000" b="1" i="1">
                            <a:solidFill>
                              <a:srgbClr val="00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zh-CN" altLang="en-US" sz="2000" b="1" i="1">
                            <a:solidFill>
                              <a:srgbClr val="00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2000" b="1">
                            <a:solidFill>
                              <a:srgbClr val="00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2000" b="1" i="1">
                            <a:solidFill>
                              <a:srgbClr val="2635F1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rgbClr val="2635F1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2635F1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2635F1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en-US" altLang="zh-CN" sz="2000" b="1" dirty="0">
                    <a:latin typeface="STFangsong" charset="-122"/>
                    <a:ea typeface="STFangsong" charset="-122"/>
                    <a:cs typeface="STFangsong" charset="-122"/>
                  </a:rPr>
                  <a:t/>
                </a:r>
                <a:br>
                  <a:rPr kumimoji="1" lang="en-US" altLang="zh-CN" sz="2000" b="1" dirty="0">
                    <a:latin typeface="STFangsong" charset="-122"/>
                    <a:ea typeface="STFangsong" charset="-122"/>
                    <a:cs typeface="STFangsong" charset="-122"/>
                  </a:rPr>
                </a:br>
                <a:r>
                  <a:rPr kumimoji="1" lang="zh-CN" altLang="en-US" sz="2000" b="1" dirty="0">
                    <a:latin typeface="STFangsong" charset="-122"/>
                    <a:ea typeface="STFangsong" charset="-122"/>
                    <a:cs typeface="STFangsong" charset="-122"/>
                  </a:rPr>
                  <a:t>四体过程复杂、本底复杂、本底高 </a:t>
                </a:r>
                <a:r>
                  <a:rPr kumimoji="1" lang="zh-CN" altLang="en-US" sz="2000" b="1" dirty="0">
                    <a:latin typeface="STFangsong" charset="-122"/>
                    <a:ea typeface="STFangsong" charset="-122"/>
                    <a:cs typeface="STFangsong" charset="-122"/>
                    <a:sym typeface="Wingdings"/>
                  </a:rPr>
                  <a:t> 非绝对测量、</a:t>
                </a:r>
                <a:r>
                  <a:rPr kumimoji="1" lang="zh-CN" altLang="en-US" sz="2000" b="1" dirty="0">
                    <a:latin typeface="STFangsong" charset="-122"/>
                    <a:ea typeface="STFangsong" charset="-122"/>
                    <a:cs typeface="STFangsong" charset="-122"/>
                  </a:rPr>
                  <a:t>系统误差不好控制</a:t>
                </a:r>
                <a:endParaRPr kumimoji="1" lang="en-US" altLang="zh-CN" sz="2000" b="1" dirty="0">
                  <a:latin typeface="STFangsong" charset="-122"/>
                  <a:ea typeface="STFangsong" charset="-122"/>
                  <a:cs typeface="STFangsong" charset="-122"/>
                </a:endParaRP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en-US" altLang="zh-CN" sz="2000" b="1" dirty="0" smtClean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BESIII</a:t>
                </a:r>
                <a:r>
                  <a:rPr kumimoji="1" lang="zh-CN" altLang="en-US" sz="2000" b="1" dirty="0" smtClean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完成</a:t>
                </a:r>
                <a:r>
                  <a:rPr kumimoji="1" lang="en-US" altLang="zh-CN" sz="2000" b="1" dirty="0" smtClean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5.0/fb@4.64GeV </a:t>
                </a:r>
                <a:r>
                  <a:rPr kumimoji="1" lang="zh-CN" altLang="en-US" sz="2000" b="1" dirty="0" smtClean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取数</a:t>
                </a:r>
                <a:r>
                  <a:rPr kumimoji="1" lang="zh-CN" altLang="en-US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，可单</a:t>
                </a:r>
                <a:r>
                  <a:rPr kumimoji="1" lang="zh-CN" altLang="en-US" sz="2000" b="1" dirty="0" smtClean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标记</a:t>
                </a:r>
                <a:r>
                  <a:rPr kumimoji="1" lang="en-US" altLang="zh-CN" sz="2000" b="1" dirty="0" smtClean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30</a:t>
                </a:r>
                <a:r>
                  <a:rPr kumimoji="1" lang="zh-CN" altLang="en-US" sz="2000" b="1" dirty="0" smtClean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万</a:t>
                </a:r>
                <a:r>
                  <a:rPr kumimoji="1" lang="zh-CN" altLang="en-US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个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kumimoji="1" lang="zh-CN" altLang="en-US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；此时</a:t>
                </a:r>
                <a:r>
                  <a:rPr kumimoji="1" lang="en-US" altLang="zh-CN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Belle-II</a:t>
                </a:r>
                <a:r>
                  <a:rPr kumimoji="1" lang="zh-CN" altLang="en-US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将积累</a:t>
                </a:r>
                <a:r>
                  <a:rPr kumimoji="1" lang="en-US" altLang="zh-CN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5/ab</a:t>
                </a:r>
                <a:r>
                  <a:rPr kumimoji="1" lang="zh-CN" altLang="en-US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数据，约</a:t>
                </a:r>
                <a:r>
                  <a:rPr kumimoji="1" lang="en-US" altLang="zh-CN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18</a:t>
                </a:r>
                <a:r>
                  <a:rPr kumimoji="1" lang="zh-CN" altLang="en-US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万个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kumimoji="1" lang="zh-CN" altLang="en-US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标记数；两者统计量相当，但</a:t>
                </a:r>
                <a:r>
                  <a:rPr kumimoji="1" lang="en-US" altLang="zh-CN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BESIII</a:t>
                </a:r>
                <a:r>
                  <a:rPr kumimoji="1" lang="zh-CN" altLang="en-US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的单标记本底极低，且为绝对测量，优于</a:t>
                </a:r>
                <a:r>
                  <a:rPr kumimoji="1" lang="en-US" altLang="zh-CN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BELLE-II</a:t>
                </a:r>
                <a:r>
                  <a:rPr kumimoji="1" lang="zh-CN" altLang="en-US" sz="2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实验。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kumimoji="1" lang="en-US" altLang="zh-CN" sz="2000" b="1" dirty="0" smtClean="0">
                    <a:latin typeface="STFangsong" charset="-122"/>
                    <a:ea typeface="STFangsong" charset="-122"/>
                    <a:cs typeface="STFangsong" charset="-122"/>
                  </a:rPr>
                  <a:t>BESIII</a:t>
                </a:r>
                <a:r>
                  <a:rPr kumimoji="1" lang="zh-CN" altLang="en-US" sz="2000" b="1" dirty="0">
                    <a:latin typeface="STFangsong" charset="-122"/>
                    <a:ea typeface="STFangsong" charset="-122"/>
                    <a:cs typeface="STFangsong" charset="-122"/>
                  </a:rPr>
                  <a:t>将进一步陆续增加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kumimoji="1" lang="zh-CN" altLang="en-US" sz="2000" b="1" dirty="0">
                    <a:latin typeface="STFangsong" charset="-122"/>
                    <a:ea typeface="STFangsong" charset="-122"/>
                    <a:cs typeface="STFangsong" charset="-122"/>
                  </a:rPr>
                  <a:t>统计量，始终保持与</a:t>
                </a:r>
                <a:r>
                  <a:rPr kumimoji="1" lang="en-US" altLang="zh-CN" sz="2000" b="1" dirty="0">
                    <a:latin typeface="STFangsong" charset="-122"/>
                    <a:ea typeface="STFangsong" charset="-122"/>
                    <a:cs typeface="STFangsong" charset="-122"/>
                  </a:rPr>
                  <a:t>BELLE-II</a:t>
                </a:r>
                <a:r>
                  <a:rPr kumimoji="1" lang="zh-CN" altLang="en-US" sz="2000" b="1" dirty="0">
                    <a:latin typeface="STFangsong" charset="-122"/>
                    <a:ea typeface="STFangsong" charset="-122"/>
                    <a:cs typeface="STFangsong" charset="-122"/>
                  </a:rPr>
                  <a:t>相当的单标记数，</a:t>
                </a:r>
                <a:r>
                  <a:rPr kumimoji="1" lang="zh-CN" altLang="en-US" sz="2000" b="1" dirty="0" smtClean="0">
                    <a:latin typeface="STFangsong" charset="-122"/>
                    <a:ea typeface="STFangsong" charset="-122"/>
                    <a:cs typeface="STFangsong" charset="-122"/>
                  </a:rPr>
                  <a:t>可系统</a:t>
                </a:r>
                <a:r>
                  <a:rPr kumimoji="1" lang="zh-CN" altLang="en-US" sz="2000" b="1" dirty="0">
                    <a:latin typeface="STFangsong" charset="-122"/>
                    <a:ea typeface="STFangsong" charset="-122"/>
                    <a:cs typeface="STFangsong" charset="-122"/>
                  </a:rPr>
                  <a:t>完成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20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/>
                    </m:sSubSup>
                  </m:oMath>
                </a14:m>
                <a:r>
                  <a:rPr kumimoji="1" lang="zh-CN" altLang="en-US" sz="2000" b="1" dirty="0">
                    <a:latin typeface="STFangsong" charset="-122"/>
                    <a:ea typeface="STFangsong" charset="-122"/>
                    <a:cs typeface="STFangsong" charset="-122"/>
                  </a:rPr>
                  <a:t>衰变研究，使主要衰变道测量精度达到系统误差主导。</a:t>
                </a:r>
                <a:endParaRPr kumimoji="1" lang="en-US" altLang="zh-CN" sz="2000" b="1" dirty="0">
                  <a:latin typeface="STFangsong" charset="-122"/>
                  <a:ea typeface="STFangsong" charset="-122"/>
                  <a:cs typeface="STFangsong" charset="-122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9537" y="3789041"/>
                <a:ext cx="8432169" cy="2686313"/>
              </a:xfrm>
              <a:prstGeom prst="rect">
                <a:avLst/>
              </a:prstGeom>
              <a:blipFill rotWithShape="0">
                <a:blip r:embed="rId4"/>
                <a:stretch>
                  <a:fillRect l="-651" t="-1136" r="-723" b="-31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1726550" y="1041988"/>
            <a:ext cx="4225434" cy="2603036"/>
            <a:chOff x="130542" y="1052736"/>
            <a:chExt cx="4657482" cy="2891068"/>
          </a:xfrm>
        </p:grpSpPr>
        <p:grpSp>
          <p:nvGrpSpPr>
            <p:cNvPr id="10" name="组 9"/>
            <p:cNvGrpSpPr/>
            <p:nvPr/>
          </p:nvGrpSpPr>
          <p:grpSpPr>
            <a:xfrm>
              <a:off x="130542" y="1052736"/>
              <a:ext cx="4657482" cy="2891068"/>
              <a:chOff x="-10585" y="1065066"/>
              <a:chExt cx="4909002" cy="3076590"/>
            </a:xfrm>
          </p:grpSpPr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0585" y="1065066"/>
                <a:ext cx="4909002" cy="307659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2" name="下箭头 11"/>
              <p:cNvSpPr/>
              <p:nvPr/>
            </p:nvSpPr>
            <p:spPr>
              <a:xfrm>
                <a:off x="2235643" y="2061240"/>
                <a:ext cx="110555" cy="689659"/>
              </a:xfrm>
              <a:prstGeom prst="downArrow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 sz="160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下箭头 11"/>
            <p:cNvSpPr/>
            <p:nvPr/>
          </p:nvSpPr>
          <p:spPr>
            <a:xfrm flipH="1">
              <a:off x="2627784" y="1559850"/>
              <a:ext cx="64999" cy="861038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60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7584" y="1826404"/>
              <a:ext cx="1442151" cy="376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/>
                <a:t>4.65GeV</a:t>
              </a:r>
              <a:r>
                <a:rPr lang="zh-CN" altLang="en-US" sz="1600" dirty="0"/>
                <a:t>取数</a:t>
              </a:r>
              <a:endParaRPr lang="en-US" sz="16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61681" y="1211849"/>
              <a:ext cx="1108205" cy="376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dirty="0"/>
                <a:t>项目完成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649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占位符 10"/>
          <p:cNvSpPr txBox="1">
            <a:spLocks/>
          </p:cNvSpPr>
          <p:nvPr/>
        </p:nvSpPr>
        <p:spPr>
          <a:xfrm>
            <a:off x="2495601" y="4763412"/>
            <a:ext cx="7607763" cy="15929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l"/>
              <a:defRPr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p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1822" indent="-401822" defTabSz="410709">
              <a:buFont typeface="Arial" charset="0"/>
              <a:buChar char="•"/>
            </a:pPr>
            <a:r>
              <a:rPr kumimoji="1" lang="zh-CN" altLang="en-US" sz="2000" kern="0" dirty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  <a:sym typeface="Helvetica Light"/>
              </a:rPr>
              <a:t>大统计量、但高本底</a:t>
            </a:r>
            <a:endParaRPr kumimoji="1" lang="en-US" altLang="zh-CN" sz="2000" kern="0" dirty="0">
              <a:solidFill>
                <a:srgbClr val="0070C0"/>
              </a:solidFill>
              <a:latin typeface="STFangsong" charset="-122"/>
              <a:ea typeface="STFangsong" charset="-122"/>
              <a:cs typeface="STFangsong" charset="-122"/>
              <a:sym typeface="Helvetica Light"/>
            </a:endParaRPr>
          </a:p>
          <a:p>
            <a:pPr marL="401822" indent="-401822" defTabSz="410709">
              <a:buFont typeface="Arial" charset="0"/>
              <a:buChar char="•"/>
            </a:pPr>
            <a:r>
              <a:rPr kumimoji="1" lang="zh-CN" altLang="en-US" sz="2000" kern="0" dirty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  <a:sym typeface="Helvetica Light"/>
              </a:rPr>
              <a:t>主要为相对测量，绝对测量有模型依赖</a:t>
            </a:r>
          </a:p>
          <a:p>
            <a:pPr marL="401822" indent="-401822" defTabSz="410709">
              <a:buFont typeface="Arial" charset="0"/>
              <a:buChar char="•"/>
            </a:pPr>
            <a:r>
              <a:rPr kumimoji="1" lang="zh-CN" altLang="en-US" sz="2000" kern="0" dirty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  <a:sym typeface="Helvetica Light"/>
              </a:rPr>
              <a:t>无法系统研究衰变模式</a:t>
            </a:r>
            <a:endParaRPr kumimoji="1" lang="en-US" altLang="zh-CN" sz="2000" kern="0" dirty="0">
              <a:solidFill>
                <a:srgbClr val="0070C0"/>
              </a:solidFill>
              <a:latin typeface="STFangsong" charset="-122"/>
              <a:ea typeface="STFangsong" charset="-122"/>
              <a:cs typeface="STFangsong" charset="-122"/>
              <a:sym typeface="Helvetica Light"/>
            </a:endParaRPr>
          </a:p>
          <a:p>
            <a:pPr marL="401822" indent="-401822" defTabSz="410709">
              <a:buFont typeface="Arial" charset="0"/>
              <a:buChar char="•"/>
            </a:pPr>
            <a:r>
              <a:rPr kumimoji="1" lang="zh-CN" altLang="en-US" sz="2000" kern="0" dirty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  <a:sym typeface="Helvetica Light"/>
              </a:rPr>
              <a:t>含中子、</a:t>
            </a:r>
            <a:r>
              <a:rPr kumimoji="1" lang="en-US" altLang="zh-CN" sz="2000" kern="0" dirty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  <a:sym typeface="Helvetica Light"/>
              </a:rPr>
              <a:t>K</a:t>
            </a:r>
            <a:r>
              <a:rPr kumimoji="1" lang="en-US" altLang="zh-CN" sz="2000" kern="0" baseline="-25000" dirty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  <a:sym typeface="Helvetica Light"/>
              </a:rPr>
              <a:t>L</a:t>
            </a:r>
            <a:r>
              <a:rPr kumimoji="1" lang="zh-CN" altLang="en-US" sz="2000" kern="0" dirty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  <a:sym typeface="Helvetica Light"/>
              </a:rPr>
              <a:t>和中微子的过程研究存在困难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占位符 10"/>
              <p:cNvSpPr>
                <a:spLocks noGrp="1"/>
              </p:cNvSpPr>
              <p:nvPr>
                <p:ph type="body" sz="quarter" idx="4294967295"/>
              </p:nvPr>
            </p:nvSpPr>
            <p:spPr>
              <a:xfrm>
                <a:off x="1778741" y="764705"/>
                <a:ext cx="4291880" cy="360902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>
                <a:normAutofit/>
              </a:bodyPr>
              <a:lstStyle/>
              <a:p>
                <a:pPr marL="401822" indent="-401822" defTabSz="410709">
                  <a:buFont typeface="Arial" charset="0"/>
                  <a:buChar char="•"/>
                </a:pPr>
                <a:endParaRPr kumimoji="1" lang="en-US" altLang="zh-CN" sz="2000" kern="0" dirty="0">
                  <a:sym typeface="Helvetica Light"/>
                </a:endParaRPr>
              </a:p>
              <a:p>
                <a:pPr marL="401822" indent="-401822" defTabSz="410709">
                  <a:buFont typeface="Arial" charset="0"/>
                  <a:buChar char="•"/>
                </a:pPr>
                <a:endParaRPr kumimoji="1" lang="en-US" altLang="zh-CN" sz="2000" kern="0" dirty="0">
                  <a:sym typeface="Helvetica Light"/>
                </a:endParaRPr>
              </a:p>
              <a:p>
                <a:pPr marL="401822" indent="-401822" defTabSz="410709">
                  <a:buFont typeface="Arial" charset="0"/>
                  <a:buChar char="•"/>
                </a:pPr>
                <a:r>
                  <a:rPr kumimoji="1" lang="zh-CN" altLang="en-US" sz="2000" b="1" kern="0" dirty="0" smtClean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  <a:sym typeface="Helvetica Light"/>
                  </a:rPr>
                  <a:t>独特的阈值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000" b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 </m:t>
                        </m:r>
                        <m:r>
                          <a:rPr lang="zh-CN" altLang="en-US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000" b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kumimoji="1" lang="zh-CN" altLang="en-US" sz="2000" b="1" kern="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  <a:sym typeface="Helvetica Light"/>
                  </a:rPr>
                  <a:t>对产生，绝对测量</a:t>
                </a:r>
              </a:p>
              <a:p>
                <a:pPr marL="401822" indent="-401822" defTabSz="410709">
                  <a:buFont typeface="Arial" charset="0"/>
                  <a:buChar char="•"/>
                </a:pPr>
                <a:r>
                  <a:rPr kumimoji="1" lang="zh-CN" altLang="en-US" sz="2000" b="1" kern="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  <a:sym typeface="Helvetica Light"/>
                  </a:rPr>
                  <a:t>本底干净、模型无关，最小的系统误差</a:t>
                </a:r>
                <a:endParaRPr kumimoji="1" lang="en-US" altLang="zh-CN" sz="2000" b="1" kern="0" dirty="0">
                  <a:solidFill>
                    <a:srgbClr val="FF0000"/>
                  </a:solidFill>
                  <a:latin typeface="STFangsong" charset="-122"/>
                  <a:ea typeface="STFangsong" charset="-122"/>
                  <a:cs typeface="STFangsong" charset="-122"/>
                  <a:sym typeface="Helvetica Light"/>
                </a:endParaRPr>
              </a:p>
              <a:p>
                <a:pPr marL="401822" indent="-401822" defTabSz="410709">
                  <a:buFont typeface="Arial" charset="0"/>
                  <a:buChar char="•"/>
                </a:pPr>
                <a:r>
                  <a:rPr kumimoji="1" lang="zh-CN" altLang="en-US" sz="2000" b="1" kern="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  <a:sym typeface="Helvetica Light"/>
                  </a:rPr>
                  <a:t>能系统研究所有衰变模式</a:t>
                </a:r>
                <a:endParaRPr kumimoji="1" lang="en-US" altLang="zh-CN" sz="2000" b="1" kern="0" dirty="0">
                  <a:solidFill>
                    <a:srgbClr val="FF0000"/>
                  </a:solidFill>
                  <a:latin typeface="STFangsong" charset="-122"/>
                  <a:ea typeface="STFangsong" charset="-122"/>
                  <a:cs typeface="STFangsong" charset="-122"/>
                  <a:sym typeface="Helvetica Light"/>
                </a:endParaRPr>
              </a:p>
              <a:p>
                <a:pPr marL="401822" indent="-401822" defTabSz="410709">
                  <a:buFont typeface="Arial" charset="0"/>
                  <a:buChar char="•"/>
                </a:pPr>
                <a:r>
                  <a:rPr kumimoji="1" lang="zh-CN" altLang="en-US" sz="2000" b="1" kern="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  <a:sym typeface="Helvetica Light"/>
                  </a:rPr>
                  <a:t>反冲技术系统研究含中子、</a:t>
                </a:r>
                <a:r>
                  <a:rPr kumimoji="1" lang="en-US" altLang="zh-CN" sz="2000" b="1" kern="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  <a:sym typeface="Helvetica Light"/>
                  </a:rPr>
                  <a:t>K</a:t>
                </a:r>
                <a:r>
                  <a:rPr kumimoji="1" lang="en-US" altLang="zh-CN" sz="2000" b="1" kern="0" baseline="-2500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  <a:sym typeface="Helvetica Light"/>
                  </a:rPr>
                  <a:t>L</a:t>
                </a:r>
                <a:r>
                  <a:rPr kumimoji="1" lang="zh-CN" altLang="en-US" sz="2000" b="1" kern="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  <a:sym typeface="Helvetica Light"/>
                  </a:rPr>
                  <a:t>和中微子的过程</a:t>
                </a:r>
              </a:p>
              <a:p>
                <a:pPr marL="401822" indent="-401822" defTabSz="410709">
                  <a:buFont typeface="Arial" charset="0"/>
                  <a:buChar char="•"/>
                </a:pPr>
                <a:r>
                  <a:rPr kumimoji="1" lang="zh-CN" altLang="en-US" sz="2000" b="1" kern="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  <a:sym typeface="Helvetica Light"/>
                  </a:rPr>
                  <a:t>非常好的光子分辨，适合研究</a:t>
                </a:r>
                <a14:m>
                  <m:oMath xmlns:m="http://schemas.openxmlformats.org/officeDocument/2006/math">
                    <m:r>
                      <a:rPr kumimoji="1" lang="el-GR" altLang="zh-CN" sz="1800" b="1" i="1" kern="0">
                        <a:solidFill>
                          <a:srgbClr val="FF0000"/>
                        </a:solidFill>
                        <a:latin typeface="Cambria Math" charset="0"/>
                        <a:ea typeface="STFangsong" charset="-122"/>
                        <a:cs typeface="STFangsong" charset="-122"/>
                        <a:sym typeface="Helvetica Light"/>
                      </a:rPr>
                      <m:t>𝜮</m:t>
                    </m:r>
                  </m:oMath>
                </a14:m>
                <a:r>
                  <a:rPr kumimoji="1" lang="en-US" altLang="zh-CN" sz="1800" b="1" kern="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  <a:sym typeface="Helvetica Light"/>
                  </a:rPr>
                  <a:t>, </a:t>
                </a:r>
                <a14:m>
                  <m:oMath xmlns:m="http://schemas.openxmlformats.org/officeDocument/2006/math">
                    <m:r>
                      <a:rPr kumimoji="1" lang="en-US" altLang="zh-CN" sz="1800" b="1" i="1" kern="0">
                        <a:solidFill>
                          <a:srgbClr val="FF0000"/>
                        </a:solidFill>
                        <a:latin typeface="Cambria Math" charset="0"/>
                        <a:ea typeface="STFangsong" charset="-122"/>
                        <a:cs typeface="STFangsong" charset="-122"/>
                        <a:sym typeface="Helvetica Light"/>
                      </a:rPr>
                      <m:t>𝚵</m:t>
                    </m:r>
                  </m:oMath>
                </a14:m>
                <a:r>
                  <a:rPr kumimoji="1" lang="en-US" altLang="zh-CN" sz="1800" b="1" kern="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  <a:sym typeface="Helvetica Light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800" b="1" i="1" kern="0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Helvetica Light"/>
                          </a:rPr>
                        </m:ctrlPr>
                      </m:sSupPr>
                      <m:e>
                        <m:r>
                          <a:rPr kumimoji="1" lang="en-US" altLang="zh-CN" sz="1800" b="1" i="1" kern="0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Helvetica Light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800" b="1" i="1" kern="0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Helvetica Light"/>
                          </a:rPr>
                          <m:t>𝟎</m:t>
                        </m:r>
                      </m:sup>
                    </m:sSup>
                  </m:oMath>
                </a14:m>
                <a:r>
                  <a:rPr kumimoji="1" lang="en-US" altLang="zh-CN" sz="1800" b="1" kern="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  <a:sym typeface="Helvetica Light"/>
                  </a:rPr>
                  <a:t>, …</a:t>
                </a:r>
                <a:r>
                  <a:rPr kumimoji="1" lang="zh-CN" altLang="en-US" sz="1800" b="1" kern="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  <a:sym typeface="Helvetica Light"/>
                  </a:rPr>
                  <a:t>等</a:t>
                </a:r>
              </a:p>
              <a:p>
                <a:endParaRPr lang="zh-CN" altLang="en-US" sz="2000" dirty="0"/>
              </a:p>
            </p:txBody>
          </p:sp>
        </mc:Choice>
        <mc:Fallback xmlns="">
          <p:sp>
            <p:nvSpPr>
              <p:cNvPr id="11" name="文本占位符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4294967295"/>
              </p:nvPr>
            </p:nvSpPr>
            <p:spPr>
              <a:xfrm>
                <a:off x="1778741" y="764705"/>
                <a:ext cx="4291880" cy="3609021"/>
              </a:xfrm>
              <a:prstGeom prst="rect">
                <a:avLst/>
              </a:prstGeom>
              <a:blipFill rotWithShape="0">
                <a:blip r:embed="rId2"/>
                <a:stretch>
                  <a:fillRect l="-1133" r="-3541" b="-151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标题 9"/>
              <p:cNvSpPr>
                <a:spLocks noGrp="1"/>
              </p:cNvSpPr>
              <p:nvPr>
                <p:ph type="title"/>
              </p:nvPr>
            </p:nvSpPr>
            <p:spPr>
              <a:xfrm>
                <a:off x="1953420" y="77077"/>
                <a:ext cx="8280920" cy="775089"/>
              </a:xfrm>
            </p:spPr>
            <p:txBody>
              <a:bodyPr>
                <a:normAutofit/>
              </a:bodyPr>
              <a:lstStyle/>
              <a:p>
                <a:r>
                  <a:rPr lang="zh-CN" altLang="en-US" sz="4000" b="1" dirty="0" smtClean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国际上</a:t>
                </a:r>
                <a:r>
                  <a:rPr lang="zh-CN" altLang="en-US" sz="4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实验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4000" b="1" i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zh-CN" altLang="en-US" sz="4000" b="1" i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4000" b="1" i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4000" b="1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4000" b="1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研究的特点</a:t>
                </a:r>
              </a:p>
            </p:txBody>
          </p:sp>
        </mc:Choice>
        <mc:Fallback xmlns="">
          <p:sp>
            <p:nvSpPr>
              <p:cNvPr id="10" name="标题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53420" y="77077"/>
                <a:ext cx="8280920" cy="775089"/>
              </a:xfrm>
              <a:blipFill rotWithShape="0">
                <a:blip r:embed="rId3"/>
                <a:stretch>
                  <a:fillRect l="-2575" t="-15748" b="-228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幻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29ACD7A-6ECE-4959-A5FC-AD518CC335C7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8" name="besIII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12613" y="936924"/>
            <a:ext cx="1224136" cy="5437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2"/>
          <p:cNvGrpSpPr/>
          <p:nvPr/>
        </p:nvGrpSpPr>
        <p:grpSpPr>
          <a:xfrm>
            <a:off x="6388488" y="764705"/>
            <a:ext cx="4156509" cy="3609021"/>
            <a:chOff x="4864487" y="764704"/>
            <a:chExt cx="4156509" cy="3609021"/>
          </a:xfrm>
        </p:grpSpPr>
        <p:sp>
          <p:nvSpPr>
            <p:cNvPr id="16" name="文本占位符 10"/>
            <p:cNvSpPr txBox="1">
              <a:spLocks/>
            </p:cNvSpPr>
            <p:nvPr/>
          </p:nvSpPr>
          <p:spPr>
            <a:xfrm>
              <a:off x="4864487" y="764704"/>
              <a:ext cx="4156509" cy="36090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>
              <a:lvl1pPr marL="457200" indent="-457200" algn="l" defTabSz="914400" rtl="0" eaLnBrk="1" latinLnBrk="0" hangingPunct="1">
                <a:spcBef>
                  <a:spcPct val="20000"/>
                </a:spcBef>
                <a:buClrTx/>
                <a:buFont typeface="Wingdings" panose="05000000000000000000" pitchFamily="2" charset="2"/>
                <a:buChar char="l"/>
                <a:defRPr sz="32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Clr>
                  <a:srgbClr val="FF0000"/>
                </a:buClr>
                <a:buFont typeface="Wingdings" panose="05000000000000000000" pitchFamily="2" charset="2"/>
                <a:buChar char="u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p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ü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Wingdings" panose="05000000000000000000" pitchFamily="2" charset="2"/>
                <a:buChar char="ü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01822" indent="-401822" defTabSz="410709">
                <a:buFont typeface="Arial" charset="0"/>
                <a:buChar char="•"/>
              </a:pPr>
              <a:endParaRPr kumimoji="1" lang="en-US" altLang="zh-CN" sz="2000" b="0" kern="0" dirty="0">
                <a:solidFill>
                  <a:sysClr val="windowText" lastClr="000000"/>
                </a:solidFill>
                <a:sym typeface="Helvetica Light"/>
              </a:endParaRPr>
            </a:p>
            <a:p>
              <a:pPr marL="401822" indent="-401822" defTabSz="410709">
                <a:buFont typeface="Arial" charset="0"/>
                <a:buChar char="•"/>
              </a:pPr>
              <a:endParaRPr kumimoji="1" lang="en-US" altLang="zh-CN" sz="2000" b="0" kern="0" dirty="0">
                <a:solidFill>
                  <a:sysClr val="windowText" lastClr="000000"/>
                </a:solidFill>
                <a:sym typeface="Helvetica Light"/>
              </a:endParaRPr>
            </a:p>
            <a:p>
              <a:pPr marL="401822" indent="-401822" defTabSz="410709">
                <a:buFont typeface="Arial" charset="0"/>
                <a:buChar char="•"/>
              </a:pPr>
              <a:endParaRPr kumimoji="1" lang="en-US" altLang="zh-CN" sz="2000" b="0" kern="0" dirty="0">
                <a:solidFill>
                  <a:sysClr val="windowText" lastClr="000000"/>
                </a:solidFill>
                <a:sym typeface="Helvetica Light"/>
              </a:endParaRPr>
            </a:p>
            <a:p>
              <a:pPr marL="401822" indent="-401822" defTabSz="410709">
                <a:buFont typeface="Arial" charset="0"/>
                <a:buChar char="•"/>
              </a:pPr>
              <a:r>
                <a:rPr kumimoji="1" lang="zh-CN" altLang="en-US" sz="2000" kern="0" dirty="0">
                  <a:solidFill>
                    <a:sysClr val="windowText" lastClr="000000"/>
                  </a:solidFill>
                  <a:latin typeface="STFangsong" charset="-122"/>
                  <a:ea typeface="STFangsong" charset="-122"/>
                  <a:cs typeface="STFangsong" charset="-122"/>
                  <a:sym typeface="Helvetica Light"/>
                </a:rPr>
                <a:t>大统计量、高本底</a:t>
              </a:r>
              <a:endParaRPr kumimoji="1" lang="en-US" altLang="zh-CN" sz="2000" kern="0" dirty="0">
                <a:solidFill>
                  <a:sysClr val="windowText" lastClr="000000"/>
                </a:solidFill>
                <a:latin typeface="STFangsong" charset="-122"/>
                <a:ea typeface="STFangsong" charset="-122"/>
                <a:cs typeface="STFangsong" charset="-122"/>
                <a:sym typeface="Helvetica Light"/>
              </a:endParaRPr>
            </a:p>
            <a:p>
              <a:pPr marL="401822" indent="-401822" defTabSz="410709">
                <a:buFont typeface="Arial" charset="0"/>
                <a:buChar char="•"/>
              </a:pPr>
              <a:r>
                <a:rPr kumimoji="1" lang="zh-CN" altLang="en-US" sz="2000" kern="0" dirty="0">
                  <a:solidFill>
                    <a:sysClr val="windowText" lastClr="000000"/>
                  </a:solidFill>
                  <a:latin typeface="STFangsong" charset="-122"/>
                  <a:ea typeface="STFangsong" charset="-122"/>
                  <a:cs typeface="STFangsong" charset="-122"/>
                  <a:sym typeface="Helvetica Light"/>
                </a:rPr>
                <a:t>只能相对测量</a:t>
              </a:r>
            </a:p>
            <a:p>
              <a:pPr marL="401822" indent="-401822" defTabSz="410709">
                <a:buFont typeface="Arial" charset="0"/>
                <a:buChar char="•"/>
              </a:pPr>
              <a:r>
                <a:rPr kumimoji="1" lang="zh-CN" altLang="en-US" sz="2000" kern="0" dirty="0">
                  <a:solidFill>
                    <a:sysClr val="windowText" lastClr="000000"/>
                  </a:solidFill>
                  <a:latin typeface="STFangsong" charset="-122"/>
                  <a:ea typeface="STFangsong" charset="-122"/>
                  <a:cs typeface="STFangsong" charset="-122"/>
                  <a:sym typeface="Helvetica Light"/>
                </a:rPr>
                <a:t>局限于带电末态的衰变研究</a:t>
              </a:r>
              <a:endParaRPr kumimoji="1" lang="en-US" altLang="zh-CN" sz="2000" kern="0" dirty="0">
                <a:solidFill>
                  <a:sysClr val="windowText" lastClr="000000"/>
                </a:solidFill>
                <a:latin typeface="STFangsong" charset="-122"/>
                <a:ea typeface="STFangsong" charset="-122"/>
                <a:cs typeface="STFangsong" charset="-122"/>
                <a:sym typeface="Helvetica Light"/>
              </a:endParaRPr>
            </a:p>
            <a:p>
              <a:pPr marL="401822" indent="-401822" defTabSz="410709">
                <a:buFont typeface="Arial" charset="0"/>
                <a:buChar char="•"/>
              </a:pPr>
              <a:r>
                <a:rPr kumimoji="1" lang="zh-CN" altLang="en-US" sz="2000" kern="0" dirty="0">
                  <a:solidFill>
                    <a:sysClr val="windowText" lastClr="000000"/>
                  </a:solidFill>
                  <a:latin typeface="STFangsong" charset="-122"/>
                  <a:ea typeface="STFangsong" charset="-122"/>
                  <a:cs typeface="STFangsong" charset="-122"/>
                  <a:sym typeface="Helvetica Light"/>
                </a:rPr>
                <a:t>无法系统研究衰变模式</a:t>
              </a:r>
              <a:endParaRPr kumimoji="1" lang="en-US" altLang="zh-CN" sz="2000" kern="0" dirty="0">
                <a:solidFill>
                  <a:sysClr val="windowText" lastClr="000000"/>
                </a:solidFill>
                <a:latin typeface="STFangsong" charset="-122"/>
                <a:ea typeface="STFangsong" charset="-122"/>
                <a:cs typeface="STFangsong" charset="-122"/>
                <a:sym typeface="Helvetica Light"/>
              </a:endParaRPr>
            </a:p>
            <a:p>
              <a:pPr marL="401822" indent="-401822" defTabSz="410709">
                <a:buFont typeface="Arial" charset="0"/>
                <a:buChar char="•"/>
              </a:pPr>
              <a:r>
                <a:rPr kumimoji="1" lang="zh-CN" altLang="en-US" sz="2000" kern="0" dirty="0">
                  <a:latin typeface="STFangsong" charset="-122"/>
                  <a:ea typeface="STFangsong" charset="-122"/>
                  <a:cs typeface="STFangsong" charset="-122"/>
                  <a:sym typeface="Helvetica Light"/>
                </a:rPr>
                <a:t>含中子、</a:t>
              </a:r>
              <a:r>
                <a:rPr kumimoji="1" lang="en-US" altLang="zh-CN" sz="2000" kern="0" dirty="0">
                  <a:latin typeface="STFangsong" charset="-122"/>
                  <a:ea typeface="STFangsong" charset="-122"/>
                  <a:cs typeface="STFangsong" charset="-122"/>
                  <a:sym typeface="Helvetica Light"/>
                </a:rPr>
                <a:t>K</a:t>
              </a:r>
              <a:r>
                <a:rPr kumimoji="1" lang="en-US" altLang="zh-CN" sz="2000" kern="0" baseline="-25000" dirty="0">
                  <a:latin typeface="STFangsong" charset="-122"/>
                  <a:ea typeface="STFangsong" charset="-122"/>
                  <a:cs typeface="STFangsong" charset="-122"/>
                  <a:sym typeface="Helvetica Light"/>
                </a:rPr>
                <a:t>L</a:t>
              </a:r>
              <a:r>
                <a:rPr kumimoji="1" lang="zh-CN" altLang="en-US" sz="2000" kern="0" dirty="0">
                  <a:latin typeface="STFangsong" charset="-122"/>
                  <a:ea typeface="STFangsong" charset="-122"/>
                  <a:cs typeface="STFangsong" charset="-122"/>
                  <a:sym typeface="Helvetica Light"/>
                </a:rPr>
                <a:t>和中微子的过程研究存在很多困难</a:t>
              </a:r>
              <a:endParaRPr kumimoji="1" lang="en-US" altLang="zh-CN" sz="2000" kern="0" dirty="0">
                <a:latin typeface="STFangsong" charset="-122"/>
                <a:ea typeface="STFangsong" charset="-122"/>
                <a:cs typeface="STFangsong" charset="-122"/>
                <a:sym typeface="Helvetica Light"/>
              </a:endParaRPr>
            </a:p>
            <a:p>
              <a:pPr marL="401822" indent="-401822" defTabSz="410709">
                <a:buFont typeface="Arial" charset="0"/>
                <a:buChar char="•"/>
              </a:pPr>
              <a:r>
                <a:rPr kumimoji="1" lang="zh-CN" altLang="en-US" sz="2000" kern="0" dirty="0">
                  <a:latin typeface="STFangsong" charset="-122"/>
                  <a:ea typeface="STFangsong" charset="-122"/>
                  <a:cs typeface="STFangsong" charset="-122"/>
                  <a:sym typeface="Helvetica Light"/>
                </a:rPr>
                <a:t>无法研究含电子和光子末态过程</a:t>
              </a:r>
              <a:endParaRPr kumimoji="1" lang="en-US" altLang="zh-CN" sz="2000" kern="0" dirty="0">
                <a:latin typeface="STFangsong" charset="-122"/>
                <a:ea typeface="STFangsong" charset="-122"/>
                <a:cs typeface="STFangsong" charset="-122"/>
                <a:sym typeface="Helvetica Light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/>
            <a:srcRect r="43679" b="25500"/>
            <a:stretch/>
          </p:blipFill>
          <p:spPr>
            <a:xfrm>
              <a:off x="6156176" y="826210"/>
              <a:ext cx="1573132" cy="101861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2064" y="5013176"/>
            <a:ext cx="1358353" cy="11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标题 9"/>
              <p:cNvSpPr>
                <a:spLocks noGrp="1"/>
              </p:cNvSpPr>
              <p:nvPr>
                <p:ph type="title"/>
              </p:nvPr>
            </p:nvSpPr>
            <p:spPr>
              <a:xfrm>
                <a:off x="1953420" y="77077"/>
                <a:ext cx="8280920" cy="775089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40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zh-CN" altLang="en-US" sz="4000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4000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c</m:t>
                        </m:r>
                      </m:sub>
                      <m:sup>
                        <m:r>
                          <a:rPr lang="en-US" altLang="zh-CN" sz="4000">
                            <a:solidFill>
                              <a:srgbClr val="FF0000"/>
                            </a:solidFill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4000" dirty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研究的国际实验比较</a:t>
                </a:r>
              </a:p>
            </p:txBody>
          </p:sp>
        </mc:Choice>
        <mc:Fallback xmlns="">
          <p:sp>
            <p:nvSpPr>
              <p:cNvPr id="10" name="标题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53420" y="77077"/>
                <a:ext cx="8280920" cy="775089"/>
              </a:xfrm>
              <a:blipFill rotWithShape="0">
                <a:blip r:embed="rId2"/>
                <a:stretch>
                  <a:fillRect t="-14961" b="-236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4204058"/>
                  </p:ext>
                </p:extLst>
              </p:nvPr>
            </p:nvGraphicFramePr>
            <p:xfrm>
              <a:off x="2207568" y="1225024"/>
              <a:ext cx="7550468" cy="3688080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978468"/>
                    <a:gridCol w="1524000"/>
                    <a:gridCol w="1524000"/>
                    <a:gridCol w="1524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BESIII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Belle(-II)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err="1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LHCb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20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STFangsong" charset="-122"/>
                                      <a:cs typeface="STFangsong" charset="-122"/>
                                      <a:sym typeface="Calibri" panose="020F0502020204030204" pitchFamily="34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STFangsong" charset="-122"/>
                                      <a:cs typeface="STFangsong" charset="-122"/>
                                      <a:sym typeface="Calibri" panose="020F0502020204030204" pitchFamily="34" charset="0"/>
                                    </a:rPr>
                                    <m:t> </m:t>
                                  </m:r>
                                  <m:r>
                                    <a:rPr lang="zh-CN" altLang="en-US" sz="2000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STFangsong" charset="-122"/>
                                      <a:cs typeface="STFangsong" charset="-122"/>
                                      <a:sym typeface="Calibri" panose="020F0502020204030204" pitchFamily="34" charset="0"/>
                                    </a:rPr>
                                    <m:t>𝚲</m:t>
                                  </m:r>
                                </m:e>
                                <m:sub>
                                  <m:r>
                                    <a:rPr lang="en-US" altLang="zh-CN" sz="2000" b="1" i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STFangsong" charset="-122"/>
                                      <a:cs typeface="STFangsong" charset="-122"/>
                                      <a:sym typeface="Calibri" panose="020F0502020204030204" pitchFamily="34" charset="0"/>
                                    </a:rPr>
                                    <m:t>𝐜</m:t>
                                  </m:r>
                                </m:sub>
                                <m:sup>
                                  <m:r>
                                    <a:rPr lang="en-US" altLang="zh-CN" sz="2000" b="1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STFangsong" charset="-122"/>
                                      <a:cs typeface="STFangsong" charset="-122"/>
                                      <a:sym typeface="Calibri" panose="020F0502020204030204" pitchFamily="34" charset="0"/>
                                    </a:rPr>
                                    <m:t>+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产生总数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本底率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系统误差控制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系统性研究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 smtClean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20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</a:t>
                          </a:r>
                          <a:endParaRPr lang="en-US" sz="20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半轻衰变过程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 smtClean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20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</a:t>
                          </a:r>
                          <a:endParaRPr lang="en-US" sz="20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含中子和</a:t>
                          </a:r>
                          <a:r>
                            <a:rPr lang="en-US" altLang="zh-CN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K</a:t>
                          </a:r>
                          <a:r>
                            <a:rPr lang="en-US" altLang="zh-CN" sz="2000" b="1" baseline="-25000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L</a:t>
                          </a:r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强子衰变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✩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228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含光子末态过程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✩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2286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绝对测量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 smtClean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✩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94204058"/>
                  </p:ext>
                </p:extLst>
              </p:nvPr>
            </p:nvGraphicFramePr>
            <p:xfrm>
              <a:off x="2207568" y="1225024"/>
              <a:ext cx="7550468" cy="3701288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978468"/>
                    <a:gridCol w="1524000"/>
                    <a:gridCol w="1524000"/>
                    <a:gridCol w="1524000"/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BESIII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Belle(-II)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 err="1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LHCb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40944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04" t="-102941" r="-153783" b="-7279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本底率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系统误差控制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系统性研究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 smtClean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20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</a:t>
                          </a:r>
                          <a:endParaRPr lang="en-US" sz="20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半轻衰变过程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 smtClean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20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</a:t>
                          </a:r>
                          <a:endParaRPr lang="en-US" sz="2000" b="1" dirty="0" smtClean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含中子和</a:t>
                          </a:r>
                          <a:r>
                            <a:rPr lang="en-US" altLang="zh-CN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K</a:t>
                          </a:r>
                          <a:r>
                            <a:rPr lang="en-US" altLang="zh-CN" sz="2000" b="1" baseline="-25000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L</a:t>
                          </a:r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强子衰变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✩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含光子末态过程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✩</a:t>
                          </a:r>
                          <a:endParaRPr lang="en-US" sz="2000" b="1" dirty="0">
                            <a:solidFill>
                              <a:schemeClr val="tx1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绝对测量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2000" b="1" dirty="0" smtClean="0">
                              <a:solidFill>
                                <a:srgbClr val="FF0000"/>
                              </a:solidFill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⭑⭑⭑⭑⭑</a:t>
                          </a:r>
                          <a:endParaRPr lang="en-US" sz="2000" b="1" dirty="0" smtClean="0">
                            <a:solidFill>
                              <a:srgbClr val="FF0000"/>
                            </a:solidFill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⭑⭑⭑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2000" b="1" dirty="0" smtClean="0">
                              <a:latin typeface="STFangsong" charset="-122"/>
                              <a:ea typeface="STFangsong" charset="-122"/>
                              <a:cs typeface="STFangsong" charset="-122"/>
                            </a:rPr>
                            <a:t>✩</a:t>
                          </a:r>
                          <a:endParaRPr lang="en-US" sz="2000" b="1" dirty="0">
                            <a:latin typeface="STFangsong" charset="-122"/>
                            <a:ea typeface="STFangsong" charset="-122"/>
                            <a:cs typeface="STFangsong" charset="-122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207569" y="5115847"/>
                <a:ext cx="7776863" cy="1425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charset="2"/>
                  <a:buChar char="l"/>
                </a:pPr>
                <a:r>
                  <a:rPr lang="en-US" altLang="zh-CN" sz="2800" b="1" dirty="0">
                    <a:latin typeface="STFangsong" charset="-122"/>
                    <a:ea typeface="STFangsong" charset="-122"/>
                    <a:cs typeface="STFangsong" charset="-122"/>
                  </a:rPr>
                  <a:t>BESIII</a:t>
                </a:r>
                <a:r>
                  <a:rPr lang="zh-CN" altLang="en-US" sz="2800" b="1" dirty="0">
                    <a:latin typeface="STFangsong" charset="-122"/>
                    <a:ea typeface="STFangsong" charset="-122"/>
                    <a:cs typeface="STFangsong" charset="-122"/>
                  </a:rPr>
                  <a:t>上高统计量的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800" b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 </m:t>
                        </m:r>
                        <m:r>
                          <a:rPr lang="zh-CN" altLang="en-US" sz="28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8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800" b="1" dirty="0">
                    <a:latin typeface="STFangsong" charset="-122"/>
                    <a:ea typeface="STFangsong" charset="-122"/>
                    <a:cs typeface="STFangsong" charset="-122"/>
                  </a:rPr>
                  <a:t>的阈值数据，对于全面理解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en-US" altLang="zh-CN" sz="2800" b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 </m:t>
                        </m:r>
                        <m:r>
                          <a:rPr lang="zh-CN" altLang="en-US" sz="28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2800" b="1" i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2800" b="1">
                            <a:latin typeface="Cambria Math" charset="0"/>
                            <a:ea typeface="STFangsong" charset="-122"/>
                            <a:cs typeface="STFangsong" charset="-122"/>
                            <a:sym typeface="Calibri" panose="020F050202020403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2800" b="1" dirty="0">
                    <a:latin typeface="STFangsong" charset="-122"/>
                    <a:ea typeface="STFangsong" charset="-122"/>
                    <a:cs typeface="STFangsong" charset="-122"/>
                  </a:rPr>
                  <a:t>的性质非常重要，具有综合性优势</a:t>
                </a:r>
                <a:endParaRPr lang="en-US" altLang="zh-CN" sz="2800" b="1" dirty="0">
                  <a:latin typeface="STFangsong" charset="-122"/>
                  <a:ea typeface="STFangsong" charset="-122"/>
                  <a:cs typeface="STFangsong" charset="-122"/>
                </a:endParaRPr>
              </a:p>
              <a:p>
                <a:pPr marL="457200" indent="-457200">
                  <a:buFont typeface="Wingdings" charset="2"/>
                  <a:buChar char="l"/>
                </a:pPr>
                <a:r>
                  <a:rPr lang="en-US" altLang="zh-CN" sz="2800" b="1" dirty="0" smtClean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BESIII</a:t>
                </a:r>
                <a:r>
                  <a:rPr lang="zh-CN" altLang="en-US" sz="2800" b="1" dirty="0" smtClean="0">
                    <a:solidFill>
                      <a:srgbClr val="FF0000"/>
                    </a:solidFill>
                    <a:latin typeface="STFangsong" charset="-122"/>
                    <a:ea typeface="STFangsong" charset="-122"/>
                    <a:cs typeface="STFangsong" charset="-122"/>
                  </a:rPr>
                  <a:t>有不可替代的作用</a:t>
                </a:r>
                <a:endParaRPr lang="en-US" sz="2800" b="1" dirty="0">
                  <a:solidFill>
                    <a:srgbClr val="FF0000"/>
                  </a:solidFill>
                  <a:latin typeface="STFangsong" charset="-122"/>
                  <a:ea typeface="STFangsong" charset="-122"/>
                  <a:cs typeface="STFangsong" charset="-122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569" y="5115847"/>
                <a:ext cx="7776863" cy="1425134"/>
              </a:xfrm>
              <a:prstGeom prst="rect">
                <a:avLst/>
              </a:prstGeom>
              <a:blipFill rotWithShape="0">
                <a:blip r:embed="rId4"/>
                <a:stretch>
                  <a:fillRect l="-1332" t="-4274" b="-10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5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191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数据按能量点分布</a:t>
            </a:r>
            <a:endParaRPr kumimoji="1" lang="zh-CN" altLang="en-US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6FFB-CD6A-914A-A85D-92841A4D3891}" type="slidenum">
              <a:rPr kumimoji="1" lang="zh-CN" altLang="en-US" smtClean="0"/>
              <a:t>4</a:t>
            </a:fld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07608"/>
            <a:ext cx="10058400" cy="469590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28191" y="5903517"/>
            <a:ext cx="7474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2009-2017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年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BEPCII/BESIII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共积累约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20fb</a:t>
            </a:r>
            <a:r>
              <a:rPr kumimoji="1" lang="en-US" altLang="zh-CN" sz="2400" b="1" baseline="300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积分亮度。 </a:t>
            </a:r>
          </a:p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感谢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BEPCII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同事的辛勤努力！</a:t>
            </a:r>
            <a:endParaRPr kumimoji="1" lang="zh-CN" altLang="en-US" sz="24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8" name="可选流程 7"/>
          <p:cNvSpPr/>
          <p:nvPr/>
        </p:nvSpPr>
        <p:spPr>
          <a:xfrm>
            <a:off x="10137475" y="3789246"/>
            <a:ext cx="1511186" cy="612648"/>
          </a:xfrm>
          <a:prstGeom prst="flowChartAlternateProcess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4.2-4.3 </a:t>
            </a:r>
            <a:r>
              <a:rPr kumimoji="1" lang="en-US" altLang="zh-CN" dirty="0" err="1" smtClean="0"/>
              <a:t>GeV</a:t>
            </a:r>
            <a:endParaRPr kumimoji="1" lang="en-US" altLang="zh-CN" dirty="0" smtClean="0"/>
          </a:p>
          <a:p>
            <a:pPr algn="ctr"/>
            <a:r>
              <a:rPr kumimoji="1" lang="en-US" altLang="zh-CN" dirty="0" smtClean="0"/>
              <a:t>4.3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fb</a:t>
            </a:r>
            <a:r>
              <a:rPr kumimoji="1" lang="en-US" altLang="zh-CN" baseline="30000" dirty="0" smtClean="0"/>
              <a:t>-1</a:t>
            </a:r>
            <a:endParaRPr kumimoji="1" lang="zh-CN" altLang="en-US" baseline="30000" dirty="0"/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graphicFrame>
        <p:nvGraphicFramePr>
          <p:cNvPr id="9" name="Object 1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3591906"/>
              </p:ext>
            </p:extLst>
          </p:nvPr>
        </p:nvGraphicFramePr>
        <p:xfrm>
          <a:off x="7610130" y="60947"/>
          <a:ext cx="3584575" cy="108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4" name="公式" r:id="rId4" imgW="1523880" imgH="444240" progId="Equation.3">
                  <p:embed/>
                </p:oleObj>
              </mc:Choice>
              <mc:Fallback>
                <p:oleObj name="公式" r:id="rId4" imgW="152388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10130" y="60947"/>
                        <a:ext cx="3584575" cy="1084262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rgbClr val="FF00FF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988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1852" y="144756"/>
            <a:ext cx="10515600" cy="867327"/>
          </a:xfrm>
        </p:spPr>
        <p:txBody>
          <a:bodyPr/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正负电子质心能量达到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4.96GeV:  </a:t>
            </a:r>
            <a:endParaRPr kumimoji="1"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40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339196"/>
            <a:ext cx="2895600" cy="5207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652" y="2144624"/>
            <a:ext cx="2983507" cy="7480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892" y="2156652"/>
            <a:ext cx="2930911" cy="78273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465" y="3365597"/>
            <a:ext cx="2988338" cy="7980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191" y="3356462"/>
            <a:ext cx="2894871" cy="7380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0062" y="1228173"/>
            <a:ext cx="3517900" cy="52070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68727" y="949914"/>
            <a:ext cx="75713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2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首次测量含奇异夸克粲重子绝对分支比，</a:t>
            </a:r>
          </a:p>
          <a:p>
            <a:r>
              <a:rPr kumimoji="1" lang="zh-CN" altLang="en-US" sz="32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假设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SU(3)</a:t>
            </a:r>
            <a:r>
              <a:rPr kumimoji="1" lang="zh-CN" altLang="en-US" sz="32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对称：</a:t>
            </a:r>
            <a:endParaRPr kumimoji="1" lang="zh-CN" altLang="en-US" sz="32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19935" y="4733312"/>
            <a:ext cx="162095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通过研究 </a:t>
            </a:r>
            <a:r>
              <a:rPr lang="zh-CN" altLang="en-US" sz="2400" b="1" baseline="-5999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endParaRPr kumimoji="1" lang="zh-CN" altLang="en-US" sz="24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9038" y="4780243"/>
            <a:ext cx="4356962" cy="40691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18" name="文本框 17"/>
          <p:cNvSpPr txBox="1"/>
          <p:nvPr/>
        </p:nvSpPr>
        <p:spPr>
          <a:xfrm>
            <a:off x="319935" y="5220473"/>
            <a:ext cx="541686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衰变性质，来理解粲重子的内部结构、</a:t>
            </a:r>
          </a:p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相互作用、对称性等。</a:t>
            </a:r>
            <a:endParaRPr kumimoji="1" lang="zh-CN" altLang="en-US" sz="24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096000" y="5220213"/>
            <a:ext cx="5974713" cy="1200329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其产生截面没有理论预期，估计与</a:t>
            </a:r>
            <a:r>
              <a:rPr lang="el-GR" altLang="zh-CN" sz="2400" b="1" dirty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  <a:sym typeface="Symbol"/>
              </a:rPr>
              <a:t>Λ</a:t>
            </a:r>
            <a:r>
              <a:rPr lang="en-US" altLang="zh-CN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c</a:t>
            </a:r>
            <a:r>
              <a:rPr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对的</a:t>
            </a:r>
          </a:p>
          <a:p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产生截面一个量级，</a:t>
            </a:r>
            <a:r>
              <a:rPr kumimoji="1" lang="en-US" altLang="zh-CN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上将</a:t>
            </a:r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有</a:t>
            </a:r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重要</a:t>
            </a:r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的</a:t>
            </a:r>
            <a:endParaRPr kumimoji="1" lang="zh-CN" altLang="en-US" sz="2400" b="1" dirty="0" smtClean="0">
              <a:solidFill>
                <a:srgbClr val="0070C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物理</a:t>
            </a:r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产出，填补</a:t>
            </a:r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空白。 </a:t>
            </a:r>
            <a:endParaRPr kumimoji="1" lang="zh-CN" altLang="en-US" sz="2400" b="1" dirty="0">
              <a:solidFill>
                <a:srgbClr val="0070C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26800" y="385487"/>
            <a:ext cx="965200" cy="5207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" name="文本框 2"/>
          <p:cNvSpPr txBox="1"/>
          <p:nvPr/>
        </p:nvSpPr>
        <p:spPr>
          <a:xfrm>
            <a:off x="6820273" y="4094531"/>
            <a:ext cx="4406527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</a:rPr>
              <a:t>Dec. 5 by </a:t>
            </a:r>
            <a:r>
              <a:rPr lang="en-US" altLang="zh-CN" b="1" dirty="0">
                <a:solidFill>
                  <a:srgbClr val="FF0000"/>
                </a:solidFill>
              </a:rPr>
              <a:t>Karin </a:t>
            </a:r>
            <a:r>
              <a:rPr lang="en-US" altLang="zh-CN" b="1" dirty="0" err="1">
                <a:solidFill>
                  <a:srgbClr val="FF0000"/>
                </a:solidFill>
              </a:rPr>
              <a:t>Schönning</a:t>
            </a:r>
            <a:r>
              <a:rPr lang="en-US" altLang="zh-CN" b="1" dirty="0">
                <a:solidFill>
                  <a:srgbClr val="FF0000"/>
                </a:solidFill>
              </a:rPr>
              <a:t> (Uppsala Univ.) </a:t>
            </a:r>
            <a:r>
              <a:rPr lang="en-US" altLang="zh-CN" b="1" dirty="0" smtClean="0">
                <a:solidFill>
                  <a:srgbClr val="FF0000"/>
                </a:solidFill>
              </a:rPr>
              <a:t>:</a:t>
            </a:r>
            <a:endParaRPr lang="zh-CN" altLang="en-US" b="1" dirty="0" smtClean="0">
              <a:solidFill>
                <a:srgbClr val="FF0000"/>
              </a:solidFill>
            </a:endParaRP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Possibilities </a:t>
            </a:r>
            <a:r>
              <a:rPr lang="en-US" altLang="zh-CN" b="1" dirty="0">
                <a:solidFill>
                  <a:srgbClr val="FF0000"/>
                </a:solidFill>
              </a:rPr>
              <a:t>for charm hyperon physics with 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an </a:t>
            </a:r>
            <a:r>
              <a:rPr lang="en-US" altLang="zh-CN" b="1" dirty="0">
                <a:solidFill>
                  <a:srgbClr val="FF0000"/>
                </a:solidFill>
              </a:rPr>
              <a:t>upgraded BEPC-II 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601200" y="2027132"/>
            <a:ext cx="2439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Charm hyperon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9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9764" y="350136"/>
            <a:ext cx="11353800" cy="654206"/>
          </a:xfrm>
        </p:spPr>
        <p:txBody>
          <a:bodyPr>
            <a:normAutofit fontScale="90000"/>
          </a:bodyPr>
          <a:lstStyle/>
          <a:p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超出标准模型新物理寻找：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 </a:t>
            </a:r>
            <a:endParaRPr kumimoji="1" lang="zh-CN" altLang="en-US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53387" y="1315959"/>
            <a:ext cx="10515600" cy="4351338"/>
          </a:xfrm>
        </p:spPr>
        <p:txBody>
          <a:bodyPr>
            <a:normAutofit/>
          </a:bodyPr>
          <a:lstStyle/>
          <a:p>
            <a:r>
              <a:rPr kumimoji="1" lang="en-US" altLang="zh-CN" b="1" dirty="0" smtClean="0"/>
              <a:t>Full usages of  huge J/</a:t>
            </a:r>
            <a:r>
              <a:rPr kumimoji="1" lang="en-US" altLang="zh-CN" b="1" dirty="0" err="1" smtClean="0"/>
              <a:t>ψ</a:t>
            </a:r>
            <a:r>
              <a:rPr kumimoji="1" lang="en-US" altLang="zh-CN" b="1" dirty="0"/>
              <a:t> &amp;</a:t>
            </a:r>
            <a:r>
              <a:rPr kumimoji="1" lang="en-US" altLang="zh-CN" b="1" dirty="0" err="1"/>
              <a:t>ψ</a:t>
            </a:r>
            <a:r>
              <a:rPr kumimoji="1" lang="en-US" altLang="zh-CN" b="1" dirty="0"/>
              <a:t> (</a:t>
            </a:r>
            <a:r>
              <a:rPr kumimoji="1" lang="en-US" altLang="zh-CN" b="1" dirty="0" smtClean="0"/>
              <a:t>2S) data set:  rare decays, forbidden decays; </a:t>
            </a:r>
            <a:endParaRPr kumimoji="1" lang="en-US" altLang="zh-CN" b="1" dirty="0"/>
          </a:p>
          <a:p>
            <a:r>
              <a:rPr kumimoji="1" lang="en-US" altLang="zh-CN" b="1" dirty="0"/>
              <a:t>S</a:t>
            </a:r>
            <a:r>
              <a:rPr kumimoji="1" lang="en-US" altLang="zh-CN" b="1" dirty="0" smtClean="0"/>
              <a:t>earch for new physics in decay modes with large decay rates? Probe CPV in strange baryons?  </a:t>
            </a:r>
          </a:p>
          <a:p>
            <a:pPr marL="0" indent="0">
              <a:buNone/>
            </a:pPr>
            <a:r>
              <a:rPr kumimoji="1" lang="en-US" altLang="zh-CN" sz="1800" b="1" dirty="0">
                <a:solidFill>
                  <a:srgbClr val="FF0000"/>
                </a:solidFill>
              </a:rPr>
              <a:t> </a:t>
            </a:r>
            <a:r>
              <a:rPr kumimoji="1" lang="en-US" altLang="zh-CN" sz="1800" b="1" dirty="0" smtClean="0">
                <a:solidFill>
                  <a:srgbClr val="FF0000"/>
                </a:solidFill>
              </a:rPr>
              <a:t>     </a:t>
            </a:r>
            <a:r>
              <a:rPr lang="is-IS" altLang="zh-CN" sz="1800" b="1" u="sng" dirty="0">
                <a:solidFill>
                  <a:srgbClr val="FF0000"/>
                </a:solidFill>
              </a:rPr>
              <a:t>arXiv:1704.04708  </a:t>
            </a:r>
            <a:r>
              <a:rPr lang="en-US" altLang="zh-CN" sz="1800" b="1" dirty="0" smtClean="0">
                <a:solidFill>
                  <a:srgbClr val="FF0000"/>
                </a:solidFill>
                <a:hlinkClick r:id="rId2"/>
              </a:rPr>
              <a:t>CP </a:t>
            </a:r>
            <a:r>
              <a:rPr lang="en-US" altLang="zh-CN" sz="1800" b="1" dirty="0">
                <a:solidFill>
                  <a:srgbClr val="FF0000"/>
                </a:solidFill>
                <a:hlinkClick r:id="rId2"/>
              </a:rPr>
              <a:t>Asymmetries in Strange Baryon Decays 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 I.I. </a:t>
            </a:r>
            <a:r>
              <a:rPr lang="en-US" altLang="zh-CN" sz="1800" b="1" dirty="0" err="1" smtClean="0">
                <a:solidFill>
                  <a:srgbClr val="FF0000"/>
                </a:solidFill>
              </a:rPr>
              <a:t>Bigi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 et al. </a:t>
            </a:r>
            <a:endParaRPr kumimoji="1" lang="en-US" altLang="zh-CN" sz="1800" b="1" dirty="0" smtClean="0">
              <a:solidFill>
                <a:srgbClr val="FF0000"/>
              </a:solidFill>
            </a:endParaRPr>
          </a:p>
          <a:p>
            <a:r>
              <a:rPr kumimoji="1" lang="en-US" altLang="zh-CN" b="1" dirty="0" smtClean="0"/>
              <a:t>Rare D/Ds/</a:t>
            </a:r>
            <a:r>
              <a:rPr kumimoji="1" lang="en-US" altLang="zh-CN" b="1" dirty="0" err="1" smtClean="0"/>
              <a:t>Λc</a:t>
            </a:r>
            <a:r>
              <a:rPr kumimoji="1" lang="en-US" altLang="zh-CN" b="1" dirty="0" smtClean="0"/>
              <a:t> decays in case we have maximum integrated luminosity?   </a:t>
            </a:r>
          </a:p>
          <a:p>
            <a:r>
              <a:rPr kumimoji="1" lang="en-US" altLang="zh-CN" b="1" dirty="0" smtClean="0"/>
              <a:t>Rare decay program in strange baryons? </a:t>
            </a:r>
          </a:p>
          <a:p>
            <a:r>
              <a:rPr lang="en-US" altLang="zh-CN" b="1" dirty="0" smtClean="0">
                <a:solidFill>
                  <a:srgbClr val="FF0000"/>
                </a:solidFill>
              </a:rPr>
              <a:t>Search for any e</a:t>
            </a:r>
            <a:r>
              <a:rPr lang="hr-HR" altLang="zh-CN" b="1" dirty="0" smtClean="0">
                <a:solidFill>
                  <a:srgbClr val="FF0000"/>
                </a:solidFill>
              </a:rPr>
              <a:t>xotic physics</a:t>
            </a:r>
            <a:r>
              <a:rPr lang="en-US" altLang="zh-CN" b="1" dirty="0" smtClean="0">
                <a:solidFill>
                  <a:srgbClr val="FF0000"/>
                </a:solidFill>
              </a:rPr>
              <a:t>:  dark sectors, invisible decays.   </a:t>
            </a:r>
            <a:r>
              <a:rPr lang="hr-HR" altLang="zh-CN" b="1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endParaRPr kumimoji="1" lang="zh-CN" altLang="en-US" sz="1600" b="1" dirty="0">
              <a:solidFill>
                <a:srgbClr val="FF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43790" y="5486689"/>
            <a:ext cx="55688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smtClean="0">
                <a:solidFill>
                  <a:srgbClr val="FF0000"/>
                </a:solidFill>
              </a:rPr>
              <a:t>No special data-taking requirement? </a:t>
            </a:r>
            <a:endParaRPr kumimoji="1"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514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84770" y="33513"/>
            <a:ext cx="8686800" cy="818462"/>
          </a:xfrm>
        </p:spPr>
        <p:txBody>
          <a:bodyPr>
            <a:normAutofit/>
          </a:bodyPr>
          <a:lstStyle/>
          <a:p>
            <a:r>
              <a:rPr kumimoji="1" lang="en-US" altLang="zh-CN" sz="3200" dirty="0"/>
              <a:t>Reaches for rare charm decays?</a:t>
            </a:r>
            <a:endParaRPr kumimoji="1" lang="zh-CN" altLang="en-US" sz="3200" dirty="0"/>
          </a:p>
        </p:txBody>
      </p:sp>
      <p:grpSp>
        <p:nvGrpSpPr>
          <p:cNvPr id="23" name="组 22"/>
          <p:cNvGrpSpPr/>
          <p:nvPr/>
        </p:nvGrpSpPr>
        <p:grpSpPr>
          <a:xfrm rot="5400000">
            <a:off x="-704625" y="3035849"/>
            <a:ext cx="5827467" cy="1209943"/>
            <a:chOff x="-66227" y="2820950"/>
            <a:chExt cx="8863200" cy="936000"/>
          </a:xfrm>
          <a:gradFill flip="none" rotWithShape="1">
            <a:gsLst>
              <a:gs pos="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24" name="右箭头 23"/>
            <p:cNvSpPr/>
            <p:nvPr/>
          </p:nvSpPr>
          <p:spPr>
            <a:xfrm>
              <a:off x="-66227" y="2820950"/>
              <a:ext cx="8863200" cy="936000"/>
            </a:xfrm>
            <a:prstGeom prst="rightArrow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任意形状 24"/>
            <p:cNvSpPr/>
            <p:nvPr/>
          </p:nvSpPr>
          <p:spPr>
            <a:xfrm rot="16200000">
              <a:off x="8143928" y="2999941"/>
              <a:ext cx="335508" cy="578018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−15</a:t>
              </a:r>
              <a:endParaRPr lang="zh-CN" altLang="en-US" sz="1300" baseline="30000" dirty="0"/>
            </a:p>
          </p:txBody>
        </p:sp>
        <p:sp>
          <p:nvSpPr>
            <p:cNvPr id="26" name="任意形状 25"/>
            <p:cNvSpPr/>
            <p:nvPr/>
          </p:nvSpPr>
          <p:spPr>
            <a:xfrm rot="16200000">
              <a:off x="7646671" y="2999941"/>
              <a:ext cx="335508" cy="578018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−14</a:t>
              </a:r>
              <a:endParaRPr lang="zh-CN" altLang="en-US" sz="1300" baseline="30000" dirty="0"/>
            </a:p>
          </p:txBody>
        </p:sp>
        <p:sp>
          <p:nvSpPr>
            <p:cNvPr id="27" name="任意形状 26"/>
            <p:cNvSpPr/>
            <p:nvPr/>
          </p:nvSpPr>
          <p:spPr>
            <a:xfrm rot="16200000">
              <a:off x="7149415" y="2999941"/>
              <a:ext cx="335508" cy="578018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−13</a:t>
              </a:r>
              <a:endParaRPr lang="zh-CN" altLang="en-US" sz="1300" baseline="30000" dirty="0"/>
            </a:p>
          </p:txBody>
        </p:sp>
        <p:sp>
          <p:nvSpPr>
            <p:cNvPr id="28" name="任意形状 27"/>
            <p:cNvSpPr/>
            <p:nvPr/>
          </p:nvSpPr>
          <p:spPr>
            <a:xfrm rot="16200000">
              <a:off x="6652158" y="2999941"/>
              <a:ext cx="335508" cy="578018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−12</a:t>
              </a:r>
              <a:endParaRPr lang="zh-CN" altLang="en-US" sz="1300" baseline="30000" dirty="0"/>
            </a:p>
          </p:txBody>
        </p:sp>
        <p:sp>
          <p:nvSpPr>
            <p:cNvPr id="29" name="任意形状 28"/>
            <p:cNvSpPr/>
            <p:nvPr/>
          </p:nvSpPr>
          <p:spPr>
            <a:xfrm rot="16200000">
              <a:off x="6154901" y="2999941"/>
              <a:ext cx="335508" cy="578018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−11</a:t>
              </a:r>
              <a:endParaRPr lang="zh-CN" altLang="en-US" sz="1300" baseline="30000" dirty="0"/>
            </a:p>
          </p:txBody>
        </p:sp>
        <p:sp>
          <p:nvSpPr>
            <p:cNvPr id="30" name="任意形状 29"/>
            <p:cNvSpPr/>
            <p:nvPr/>
          </p:nvSpPr>
          <p:spPr>
            <a:xfrm rot="16200000">
              <a:off x="5657645" y="2999941"/>
              <a:ext cx="335508" cy="578018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−10</a:t>
              </a:r>
              <a:endParaRPr lang="zh-CN" altLang="en-US" sz="1300" baseline="30000" dirty="0"/>
            </a:p>
          </p:txBody>
        </p:sp>
        <p:sp>
          <p:nvSpPr>
            <p:cNvPr id="31" name="任意形状 30"/>
            <p:cNvSpPr/>
            <p:nvPr/>
          </p:nvSpPr>
          <p:spPr>
            <a:xfrm rot="16200000">
              <a:off x="5160389" y="2999941"/>
              <a:ext cx="335508" cy="578018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−9</a:t>
              </a:r>
              <a:endParaRPr lang="zh-CN" altLang="en-US" sz="1300" baseline="30000" dirty="0"/>
            </a:p>
          </p:txBody>
        </p:sp>
        <p:sp>
          <p:nvSpPr>
            <p:cNvPr id="32" name="任意形状 31"/>
            <p:cNvSpPr/>
            <p:nvPr/>
          </p:nvSpPr>
          <p:spPr>
            <a:xfrm rot="16200000">
              <a:off x="4663131" y="2999941"/>
              <a:ext cx="335508" cy="578018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−8</a:t>
              </a:r>
              <a:endParaRPr lang="zh-CN" altLang="en-US" sz="1300" baseline="30000" dirty="0"/>
            </a:p>
          </p:txBody>
        </p:sp>
        <p:sp>
          <p:nvSpPr>
            <p:cNvPr id="33" name="任意形状 32"/>
            <p:cNvSpPr/>
            <p:nvPr/>
          </p:nvSpPr>
          <p:spPr>
            <a:xfrm rot="16200000">
              <a:off x="4165874" y="2999941"/>
              <a:ext cx="335508" cy="578018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−7</a:t>
              </a:r>
              <a:endParaRPr lang="zh-CN" altLang="en-US" sz="1300" baseline="30000" dirty="0"/>
            </a:p>
          </p:txBody>
        </p:sp>
        <p:sp>
          <p:nvSpPr>
            <p:cNvPr id="34" name="任意形状 33"/>
            <p:cNvSpPr/>
            <p:nvPr/>
          </p:nvSpPr>
          <p:spPr>
            <a:xfrm rot="16200000">
              <a:off x="3668617" y="2999941"/>
              <a:ext cx="335508" cy="578018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−6</a:t>
              </a:r>
              <a:endParaRPr lang="zh-CN" altLang="en-US" sz="1300" baseline="30000" dirty="0"/>
            </a:p>
          </p:txBody>
        </p:sp>
        <p:sp>
          <p:nvSpPr>
            <p:cNvPr id="35" name="任意形状 34"/>
            <p:cNvSpPr/>
            <p:nvPr/>
          </p:nvSpPr>
          <p:spPr>
            <a:xfrm rot="16200000">
              <a:off x="3171361" y="2999941"/>
              <a:ext cx="335508" cy="578018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−5</a:t>
              </a:r>
              <a:endParaRPr lang="zh-CN" altLang="en-US" sz="1300" baseline="30000" dirty="0"/>
            </a:p>
          </p:txBody>
        </p:sp>
        <p:sp>
          <p:nvSpPr>
            <p:cNvPr id="36" name="任意形状 35"/>
            <p:cNvSpPr/>
            <p:nvPr/>
          </p:nvSpPr>
          <p:spPr>
            <a:xfrm rot="16200000">
              <a:off x="2634668" y="3054950"/>
              <a:ext cx="414380" cy="468000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−4</a:t>
              </a:r>
              <a:endParaRPr lang="zh-CN" altLang="en-US" sz="1300" baseline="30000" dirty="0"/>
            </a:p>
          </p:txBody>
        </p:sp>
        <p:sp>
          <p:nvSpPr>
            <p:cNvPr id="37" name="任意形状 36"/>
            <p:cNvSpPr/>
            <p:nvPr/>
          </p:nvSpPr>
          <p:spPr>
            <a:xfrm rot="16200000">
              <a:off x="2109009" y="3054950"/>
              <a:ext cx="414380" cy="467999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−3</a:t>
              </a:r>
              <a:endParaRPr lang="zh-CN" altLang="en-US" sz="1300" baseline="30000" dirty="0"/>
            </a:p>
          </p:txBody>
        </p:sp>
        <p:sp>
          <p:nvSpPr>
            <p:cNvPr id="38" name="任意形状 37"/>
            <p:cNvSpPr/>
            <p:nvPr/>
          </p:nvSpPr>
          <p:spPr>
            <a:xfrm rot="16200000">
              <a:off x="1556992" y="3056603"/>
              <a:ext cx="414380" cy="467999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−2</a:t>
              </a:r>
              <a:endParaRPr lang="zh-CN" altLang="en-US" sz="1300" baseline="30000" dirty="0"/>
            </a:p>
          </p:txBody>
        </p:sp>
        <p:sp>
          <p:nvSpPr>
            <p:cNvPr id="39" name="任意形状 38"/>
            <p:cNvSpPr/>
            <p:nvPr/>
          </p:nvSpPr>
          <p:spPr>
            <a:xfrm rot="16200000">
              <a:off x="908897" y="3054950"/>
              <a:ext cx="414380" cy="467999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−1</a:t>
              </a:r>
              <a:endParaRPr lang="zh-CN" altLang="en-US" sz="1300" baseline="30000" dirty="0"/>
            </a:p>
          </p:txBody>
        </p:sp>
        <p:sp>
          <p:nvSpPr>
            <p:cNvPr id="40" name="任意形状 39"/>
            <p:cNvSpPr/>
            <p:nvPr/>
          </p:nvSpPr>
          <p:spPr>
            <a:xfrm rot="16200000">
              <a:off x="177641" y="3054950"/>
              <a:ext cx="414380" cy="467999"/>
            </a:xfrm>
            <a:custGeom>
              <a:avLst/>
              <a:gdLst>
                <a:gd name="connsiteX0" fmla="*/ 0 w 414380"/>
                <a:gd name="connsiteY0" fmla="*/ 0 h 468000"/>
                <a:gd name="connsiteX1" fmla="*/ 414380 w 414380"/>
                <a:gd name="connsiteY1" fmla="*/ 0 h 468000"/>
                <a:gd name="connsiteX2" fmla="*/ 414380 w 414380"/>
                <a:gd name="connsiteY2" fmla="*/ 468000 h 468000"/>
                <a:gd name="connsiteX3" fmla="*/ 0 w 414380"/>
                <a:gd name="connsiteY3" fmla="*/ 468000 h 468000"/>
                <a:gd name="connsiteX4" fmla="*/ 0 w 414380"/>
                <a:gd name="connsiteY4" fmla="*/ 0 h 46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4380" h="468000">
                  <a:moveTo>
                    <a:pt x="0" y="0"/>
                  </a:moveTo>
                  <a:lnTo>
                    <a:pt x="414380" y="0"/>
                  </a:lnTo>
                  <a:lnTo>
                    <a:pt x="414380" y="468000"/>
                  </a:lnTo>
                  <a:lnTo>
                    <a:pt x="0" y="46800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32080" rIns="0" bIns="132080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300" dirty="0"/>
                <a:t>10</a:t>
              </a:r>
              <a:r>
                <a:rPr lang="en-US" altLang="zh-CN" sz="1300" baseline="30000" dirty="0"/>
                <a:t>−0</a:t>
              </a:r>
              <a:endParaRPr lang="zh-CN" altLang="en-US" sz="1300" baseline="30000" dirty="0"/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2437793" y="1599121"/>
            <a:ext cx="1496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/>
              <a:t>Cabibbo</a:t>
            </a:r>
            <a:r>
              <a:rPr kumimoji="1" lang="en-US" altLang="zh-CN" dirty="0"/>
              <a:t> favor</a:t>
            </a:r>
            <a:endParaRPr kumimoji="1" lang="zh-CN" altLang="en-US" dirty="0"/>
          </a:p>
        </p:txBody>
      </p:sp>
      <p:sp>
        <p:nvSpPr>
          <p:cNvPr id="42" name="文本框 41"/>
          <p:cNvSpPr txBox="1"/>
          <p:nvPr/>
        </p:nvSpPr>
        <p:spPr>
          <a:xfrm>
            <a:off x="2460843" y="2068987"/>
            <a:ext cx="2684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Single </a:t>
            </a:r>
            <a:r>
              <a:rPr kumimoji="1" lang="en-US" altLang="zh-CN" dirty="0" err="1"/>
              <a:t>Cabibbo</a:t>
            </a:r>
            <a:r>
              <a:rPr kumimoji="1" lang="en-US" altLang="zh-CN" dirty="0"/>
              <a:t> suppressed</a:t>
            </a:r>
            <a:endParaRPr kumimoji="1" lang="zh-CN" altLang="en-US" dirty="0"/>
          </a:p>
        </p:txBody>
      </p:sp>
      <p:sp>
        <p:nvSpPr>
          <p:cNvPr id="43" name="文本框 42"/>
          <p:cNvSpPr txBox="1"/>
          <p:nvPr/>
        </p:nvSpPr>
        <p:spPr>
          <a:xfrm>
            <a:off x="2437793" y="2480971"/>
            <a:ext cx="2791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Doubly </a:t>
            </a:r>
            <a:r>
              <a:rPr kumimoji="1" lang="en-US" altLang="zh-CN" dirty="0" err="1"/>
              <a:t>Cabibbo</a:t>
            </a:r>
            <a:r>
              <a:rPr kumimoji="1" lang="en-US" altLang="zh-CN" dirty="0"/>
              <a:t> suppressed</a:t>
            </a:r>
            <a:endParaRPr kumimoji="1" lang="zh-CN" altLang="en-US" dirty="0"/>
          </a:p>
        </p:txBody>
      </p:sp>
      <p:sp>
        <p:nvSpPr>
          <p:cNvPr id="44" name="文本框 43"/>
          <p:cNvSpPr txBox="1"/>
          <p:nvPr/>
        </p:nvSpPr>
        <p:spPr>
          <a:xfrm>
            <a:off x="2437793" y="2951291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solidFill>
                  <a:srgbClr val="FF0000"/>
                </a:solidFill>
              </a:rPr>
              <a:t>Radiative</a:t>
            </a:r>
            <a:r>
              <a:rPr kumimoji="1" lang="en-US" altLang="zh-CN" dirty="0">
                <a:solidFill>
                  <a:srgbClr val="FF0000"/>
                </a:solidFill>
              </a:rPr>
              <a:t> decays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437792" y="3468644"/>
            <a:ext cx="2624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3366FF"/>
                </a:solidFill>
              </a:rPr>
              <a:t>Long distance:</a:t>
            </a:r>
          </a:p>
          <a:p>
            <a:r>
              <a:rPr kumimoji="1" lang="en-US" altLang="zh-CN" dirty="0">
                <a:solidFill>
                  <a:srgbClr val="3366FF"/>
                </a:solidFill>
              </a:rPr>
              <a:t>Vector Meson Dominance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2496121" y="4538167"/>
            <a:ext cx="208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Short distance FCNC</a:t>
            </a:r>
            <a:endParaRPr kumimoji="1" lang="zh-CN" altLang="en-US" dirty="0"/>
          </a:p>
        </p:txBody>
      </p:sp>
      <p:sp>
        <p:nvSpPr>
          <p:cNvPr id="47" name="文本框 46"/>
          <p:cNvSpPr txBox="1"/>
          <p:nvPr/>
        </p:nvSpPr>
        <p:spPr>
          <a:xfrm>
            <a:off x="2331961" y="6243531"/>
            <a:ext cx="328808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Forbidden decays: LNV, LFV, BNV</a:t>
            </a:r>
            <a:endParaRPr kumimoji="1" lang="zh-CN" altLang="en-US" dirty="0"/>
          </a:p>
        </p:txBody>
      </p:sp>
      <p:graphicFrame>
        <p:nvGraphicFramePr>
          <p:cNvPr id="51" name="对象 50"/>
          <p:cNvGraphicFramePr>
            <a:graphicFrameLocks noChangeAspect="1"/>
          </p:cNvGraphicFramePr>
          <p:nvPr>
            <p:extLst/>
          </p:nvPr>
        </p:nvGraphicFramePr>
        <p:xfrm>
          <a:off x="5229225" y="2909888"/>
          <a:ext cx="2281238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7" name="公式" r:id="rId3" imgW="1498600" imgH="266700" progId="Equation.3">
                  <p:embed/>
                </p:oleObj>
              </mc:Choice>
              <mc:Fallback>
                <p:oleObj name="公式" r:id="rId3" imgW="14986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29225" y="2909888"/>
                        <a:ext cx="2281238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对象 51"/>
          <p:cNvGraphicFramePr>
            <a:graphicFrameLocks noChangeAspect="1"/>
          </p:cNvGraphicFramePr>
          <p:nvPr>
            <p:extLst/>
          </p:nvPr>
        </p:nvGraphicFramePr>
        <p:xfrm>
          <a:off x="5231762" y="3302000"/>
          <a:ext cx="156527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8" name="公式" r:id="rId5" imgW="1028700" imgH="228600" progId="Equation.3">
                  <p:embed/>
                </p:oleObj>
              </mc:Choice>
              <mc:Fallback>
                <p:oleObj name="公式" r:id="rId5" imgW="1028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31762" y="3302000"/>
                        <a:ext cx="1565275" cy="349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对象 53"/>
          <p:cNvGraphicFramePr>
            <a:graphicFrameLocks noChangeAspect="1"/>
          </p:cNvGraphicFramePr>
          <p:nvPr>
            <p:extLst/>
          </p:nvPr>
        </p:nvGraphicFramePr>
        <p:xfrm>
          <a:off x="6865939" y="3316289"/>
          <a:ext cx="1565275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59" name="公式" r:id="rId7" imgW="1028700" imgH="241300" progId="Equation.3">
                  <p:embed/>
                </p:oleObj>
              </mc:Choice>
              <mc:Fallback>
                <p:oleObj name="公式" r:id="rId7" imgW="10287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65939" y="3316289"/>
                        <a:ext cx="1565275" cy="36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对象 54"/>
          <p:cNvGraphicFramePr>
            <a:graphicFrameLocks noChangeAspect="1"/>
          </p:cNvGraphicFramePr>
          <p:nvPr>
            <p:extLst/>
          </p:nvPr>
        </p:nvGraphicFramePr>
        <p:xfrm>
          <a:off x="5013325" y="3784601"/>
          <a:ext cx="4078288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0" name="公式" r:id="rId9" imgW="2679700" imgH="228600" progId="Equation.3">
                  <p:embed/>
                </p:oleObj>
              </mc:Choice>
              <mc:Fallback>
                <p:oleObj name="公式" r:id="rId9" imgW="26797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013325" y="3784601"/>
                        <a:ext cx="4078288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对象 55"/>
          <p:cNvGraphicFramePr>
            <a:graphicFrameLocks noChangeAspect="1"/>
          </p:cNvGraphicFramePr>
          <p:nvPr>
            <p:extLst/>
          </p:nvPr>
        </p:nvGraphicFramePr>
        <p:xfrm>
          <a:off x="4888266" y="4572001"/>
          <a:ext cx="3246437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1" name="公式" r:id="rId11" imgW="2133600" imgH="228600" progId="Equation.3">
                  <p:embed/>
                </p:oleObj>
              </mc:Choice>
              <mc:Fallback>
                <p:oleObj name="公式" r:id="rId11" imgW="21336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888266" y="4572001"/>
                        <a:ext cx="3246437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对象 56"/>
          <p:cNvGraphicFramePr>
            <a:graphicFrameLocks noChangeAspect="1"/>
          </p:cNvGraphicFramePr>
          <p:nvPr>
            <p:extLst/>
          </p:nvPr>
        </p:nvGraphicFramePr>
        <p:xfrm>
          <a:off x="5088650" y="4935241"/>
          <a:ext cx="1120775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2" name="公式" r:id="rId13" imgW="736600" imgH="444500" progId="Equation.3">
                  <p:embed/>
                </p:oleObj>
              </mc:Choice>
              <mc:Fallback>
                <p:oleObj name="公式" r:id="rId13" imgW="736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88650" y="4935241"/>
                        <a:ext cx="1120775" cy="679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对象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5459473"/>
              </p:ext>
            </p:extLst>
          </p:nvPr>
        </p:nvGraphicFramePr>
        <p:xfrm>
          <a:off x="5610685" y="5904960"/>
          <a:ext cx="2336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3" name="公式" r:id="rId15" imgW="1536700" imgH="482600" progId="Equation.3">
                  <p:embed/>
                </p:oleObj>
              </mc:Choice>
              <mc:Fallback>
                <p:oleObj name="公式" r:id="rId15" imgW="15367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610685" y="5904960"/>
                        <a:ext cx="2336800" cy="7366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右大括号 58"/>
          <p:cNvSpPr/>
          <p:nvPr/>
        </p:nvSpPr>
        <p:spPr>
          <a:xfrm>
            <a:off x="8621273" y="2697449"/>
            <a:ext cx="155448" cy="914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0" name="文本框 59"/>
          <p:cNvSpPr txBox="1"/>
          <p:nvPr/>
        </p:nvSpPr>
        <p:spPr>
          <a:xfrm>
            <a:off x="8665583" y="2925745"/>
            <a:ext cx="228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BESIII</a:t>
            </a:r>
          </a:p>
          <a:p>
            <a:r>
              <a:rPr kumimoji="1" lang="en-US" altLang="zh-CN" dirty="0">
                <a:solidFill>
                  <a:srgbClr val="FF0000"/>
                </a:solidFill>
              </a:rPr>
              <a:t>BESIII final/B factory</a:t>
            </a:r>
            <a:endParaRPr kumimoji="1" lang="zh-CN" altLang="en-US" dirty="0">
              <a:solidFill>
                <a:srgbClr val="FF0000"/>
              </a:solidFill>
            </a:endParaRPr>
          </a:p>
        </p:txBody>
      </p:sp>
      <p:sp>
        <p:nvSpPr>
          <p:cNvPr id="61" name="右大括号 60"/>
          <p:cNvSpPr/>
          <p:nvPr/>
        </p:nvSpPr>
        <p:spPr>
          <a:xfrm>
            <a:off x="9141231" y="3764264"/>
            <a:ext cx="105831" cy="47838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2" name="文本框 61"/>
          <p:cNvSpPr txBox="1"/>
          <p:nvPr/>
        </p:nvSpPr>
        <p:spPr>
          <a:xfrm>
            <a:off x="9273109" y="3721860"/>
            <a:ext cx="669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err="1">
                <a:solidFill>
                  <a:srgbClr val="0000FF"/>
                </a:solidFill>
              </a:rPr>
              <a:t>LHCb</a:t>
            </a:r>
            <a:endParaRPr kumimoji="1" lang="zh-CN" altLang="en-US" dirty="0">
              <a:solidFill>
                <a:srgbClr val="0000FF"/>
              </a:solidFill>
            </a:endParaRPr>
          </a:p>
        </p:txBody>
      </p:sp>
      <p:sp>
        <p:nvSpPr>
          <p:cNvPr id="63" name="右大括号 62"/>
          <p:cNvSpPr/>
          <p:nvPr/>
        </p:nvSpPr>
        <p:spPr>
          <a:xfrm>
            <a:off x="9152523" y="4165632"/>
            <a:ext cx="50022" cy="38390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9202545" y="4028042"/>
            <a:ext cx="1553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Super-B</a:t>
            </a:r>
          </a:p>
          <a:p>
            <a:r>
              <a:rPr kumimoji="1" lang="en-US" altLang="zh-CN" dirty="0"/>
              <a:t>Super-</a:t>
            </a:r>
            <a:r>
              <a:rPr kumimoji="1" lang="en-US" altLang="zh-CN" dirty="0" err="1"/>
              <a:t>τ</a:t>
            </a:r>
            <a:r>
              <a:rPr kumimoji="1" lang="en-US" altLang="zh-CN" dirty="0"/>
              <a:t>-charm</a:t>
            </a:r>
            <a:endParaRPr kumimoji="1" lang="zh-CN" altLang="en-US" dirty="0"/>
          </a:p>
        </p:txBody>
      </p:sp>
      <p:sp>
        <p:nvSpPr>
          <p:cNvPr id="65" name="文本框 64"/>
          <p:cNvSpPr txBox="1"/>
          <p:nvPr/>
        </p:nvSpPr>
        <p:spPr>
          <a:xfrm>
            <a:off x="4650244" y="1058252"/>
            <a:ext cx="572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 </a:t>
            </a:r>
            <a:r>
              <a:rPr kumimoji="1" lang="en-US" altLang="zh-CN" sz="2400" dirty="0"/>
              <a:t>SM predictions and experimental reaches</a:t>
            </a:r>
            <a:endParaRPr kumimoji="1" lang="zh-CN" altLang="en-US" sz="2400" dirty="0"/>
          </a:p>
        </p:txBody>
      </p:sp>
      <p:sp>
        <p:nvSpPr>
          <p:cNvPr id="3" name="文本框 2"/>
          <p:cNvSpPr txBox="1"/>
          <p:nvPr/>
        </p:nvSpPr>
        <p:spPr>
          <a:xfrm>
            <a:off x="8708698" y="2568111"/>
            <a:ext cx="83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CLEO-c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15C62-3B25-E14F-8C5C-3FD2F093EA8C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250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5" y="639483"/>
            <a:ext cx="2460812" cy="216335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22514"/>
          </a:xfrm>
        </p:spPr>
        <p:txBody>
          <a:bodyPr/>
          <a:lstStyle/>
          <a:p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CP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破坏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: Coherent production</a:t>
            </a:r>
            <a:endParaRPr kumimoji="1"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43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90" y="3530004"/>
            <a:ext cx="3948456" cy="29880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97" y="3530004"/>
            <a:ext cx="4015494" cy="302512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623" y="3514790"/>
            <a:ext cx="4075272" cy="310262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6650" y="272956"/>
            <a:ext cx="3873500" cy="5207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8313" y="2425147"/>
            <a:ext cx="6610623" cy="10648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5095" y="836710"/>
            <a:ext cx="3733800" cy="25146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9671" y="1919938"/>
            <a:ext cx="3810000" cy="4191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06367" y="913746"/>
            <a:ext cx="6232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首次观测到横向极化，独立测量超子的衰变</a:t>
            </a:r>
          </a:p>
          <a:p>
            <a:r>
              <a:rPr kumimoji="1" lang="zh-CN" altLang="en-US" sz="24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参数，得到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CP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破坏参数。近</a:t>
            </a:r>
            <a:r>
              <a:rPr kumimoji="1" lang="en-US" altLang="zh-CN" sz="24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50</a:t>
            </a:r>
            <a:r>
              <a:rPr kumimoji="1" lang="zh-CN" altLang="en-US" sz="24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万重建事例。</a:t>
            </a:r>
            <a:endParaRPr kumimoji="1" lang="zh-CN" altLang="en-US" sz="2400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286948" y="1069794"/>
            <a:ext cx="185820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1.3 billion 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J/</a:t>
            </a:r>
            <a:r>
              <a:rPr kumimoji="1" lang="en-US" altLang="zh-CN" sz="2400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endParaRPr kumimoji="1" lang="zh-CN" altLang="en-US" sz="24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302840" y="3576147"/>
            <a:ext cx="128112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000" b="1" dirty="0" smtClean="0">
                <a:latin typeface="STFangsong" charset="-122"/>
                <a:ea typeface="STFangsong" charset="-122"/>
                <a:cs typeface="STFangsong" charset="-122"/>
              </a:rPr>
              <a:t>1.3B: 1.2%</a:t>
            </a:r>
          </a:p>
          <a:p>
            <a:r>
              <a:rPr kumimoji="1" lang="en-US" altLang="zh-CN" sz="2000" b="1" dirty="0" smtClean="0">
                <a:latin typeface="STFangsong" charset="-122"/>
                <a:ea typeface="STFangsong" charset="-122"/>
                <a:cs typeface="STFangsong" charset="-122"/>
              </a:rPr>
              <a:t>10B: 0.3% </a:t>
            </a:r>
            <a:endParaRPr kumimoji="1" lang="zh-CN" altLang="en-US" sz="2000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412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8298" y="1"/>
            <a:ext cx="10515600" cy="925346"/>
          </a:xfrm>
        </p:spPr>
        <p:txBody>
          <a:bodyPr>
            <a:normAutofit/>
          </a:bodyPr>
          <a:lstStyle/>
          <a:p>
            <a:r>
              <a:rPr kumimoji="1" lang="en-US" altLang="zh-CN" sz="4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                     BESIII </a:t>
            </a:r>
            <a:r>
              <a:rPr kumimoji="1" lang="zh-CN" altLang="en-US" sz="40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白皮书</a:t>
            </a:r>
            <a:endParaRPr kumimoji="1" lang="zh-CN" altLang="en-US" sz="40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8827" y="1630248"/>
            <a:ext cx="11864242" cy="228134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kumimoji="1" lang="zh-CN" altLang="en-US" sz="2400" b="1" dirty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建立了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质子－反质子阈值附近的结构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X(</a:t>
            </a:r>
            <a:r>
              <a:rPr kumimoji="1" lang="en-US" altLang="zh-CN" sz="2400" b="1" dirty="0" err="1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ppbar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)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与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X(1835)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的联系 </a:t>
            </a:r>
            <a:r>
              <a:rPr kumimoji="1" lang="en-US" altLang="zh-CN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 </a:t>
            </a:r>
            <a:r>
              <a:rPr kumimoji="1" lang="en-US" altLang="zh-CN" sz="2400" b="1" dirty="0" err="1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ppbar</a:t>
            </a:r>
            <a:r>
              <a:rPr kumimoji="1" lang="zh-CN" altLang="en-US" sz="2400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束缚态？</a:t>
            </a:r>
            <a:endParaRPr kumimoji="1" lang="en-US" altLang="zh-CN" sz="2400" b="1" dirty="0" smtClean="0">
              <a:solidFill>
                <a:srgbClr val="00206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首次在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2.0GeV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以上发现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0</a:t>
            </a:r>
            <a:r>
              <a:rPr kumimoji="1" lang="en-US" altLang="zh-CN" sz="2400" b="1" baseline="300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-+ 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X(2120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)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、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X(2370)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等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的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大量产生 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 </a:t>
            </a:r>
            <a:r>
              <a:rPr kumimoji="1" lang="en-US" altLang="zh-CN" sz="24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0</a:t>
            </a:r>
            <a:r>
              <a:rPr kumimoji="1" lang="en-US" altLang="zh-CN" sz="2400" b="1" baseline="30000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-</a:t>
            </a:r>
            <a:r>
              <a:rPr kumimoji="1" lang="en-US" altLang="zh-CN" sz="2400" b="1" baseline="300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+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胶球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候选者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？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Symbol" panose="05050102010706020507" pitchFamily="18" charset="2"/>
              </a:rPr>
              <a:t>(LQCD)</a:t>
            </a:r>
            <a:endParaRPr kumimoji="1" lang="en-US" altLang="zh-CN" sz="2400" b="1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  <a:sym typeface="Wingdings" panose="05000000000000000000" pitchFamily="2" charset="2"/>
            </a:endParaRPr>
          </a:p>
          <a:p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发现带电类粲偶素结构（</a:t>
            </a:r>
            <a:r>
              <a:rPr kumimoji="1" lang="en-US" altLang="zh-CN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Z</a:t>
            </a:r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粒子）；发现</a:t>
            </a:r>
            <a:r>
              <a:rPr kumimoji="1" lang="en-US" altLang="zh-CN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Y</a:t>
            </a:r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粒子的双峰结构；</a:t>
            </a:r>
            <a:r>
              <a:rPr kumimoji="1" lang="en-US" altLang="zh-CN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… </a:t>
            </a:r>
            <a:r>
              <a:rPr kumimoji="1" lang="en-US" altLang="zh-CN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 XYZ </a:t>
            </a:r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粒子的性质？</a:t>
            </a:r>
            <a:endParaRPr kumimoji="1" lang="zh-CN" altLang="en-US" sz="2400" b="1" dirty="0" smtClean="0">
              <a:solidFill>
                <a:srgbClr val="0070C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阈值附近粲介子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对的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产生和衰变性质的研究 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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强相因子－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&gt;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 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CKM</a:t>
            </a:r>
            <a:r>
              <a:rPr kumimoji="1" lang="zh-CN" altLang="en-US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精确测量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, … </a:t>
            </a:r>
            <a:endParaRPr kumimoji="1" lang="zh-CN" altLang="en-US" sz="2400" b="1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  <a:sym typeface="Wingdings" panose="05000000000000000000" pitchFamily="2" charset="2"/>
            </a:endParaRPr>
          </a:p>
          <a:p>
            <a:r>
              <a:rPr kumimoji="1" lang="zh-CN" altLang="en-US" sz="2400" b="1" dirty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阈值</a:t>
            </a:r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附近粲重子</a:t>
            </a:r>
            <a:r>
              <a:rPr kumimoji="1" lang="zh-CN" altLang="en-US" sz="2400" b="1" dirty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对的产生</a:t>
            </a:r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和</a:t>
            </a:r>
            <a:r>
              <a:rPr kumimoji="1" lang="zh-CN" altLang="en-US" sz="2400" b="1" dirty="0" smtClean="0">
                <a:solidFill>
                  <a:srgbClr val="0070C0"/>
                </a:solidFill>
                <a:latin typeface="STFangsong" charset="-122"/>
                <a:ea typeface="STFangsong" charset="-122"/>
                <a:cs typeface="STFangsong" charset="-122"/>
              </a:rPr>
              <a:t>绝对分支比的测量。</a:t>
            </a:r>
            <a:endParaRPr kumimoji="1" lang="zh-CN" altLang="en-US" sz="2400" b="1" dirty="0" smtClean="0">
              <a:solidFill>
                <a:srgbClr val="0070C0"/>
              </a:solidFill>
              <a:latin typeface="STFangsong" charset="-122"/>
              <a:ea typeface="STFangsong" charset="-122"/>
              <a:cs typeface="STFangsong" charset="-122"/>
              <a:sym typeface="Wingdings" panose="05000000000000000000" pitchFamily="2" charset="2"/>
            </a:endParaRPr>
          </a:p>
          <a:p>
            <a:endParaRPr kumimoji="1" lang="en-US" altLang="zh-CN" sz="2400" b="1" dirty="0" smtClean="0">
              <a:solidFill>
                <a:srgbClr val="00206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74453" y="744553"/>
            <a:ext cx="11472990" cy="59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kumimoji="1" lang="en-US" altLang="zh-CN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实验在过去</a:t>
            </a:r>
            <a:r>
              <a:rPr kumimoji="1" lang="en-US" altLang="zh-CN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8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年的运行中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，</a:t>
            </a:r>
            <a:r>
              <a:rPr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  <a:sym typeface="Symbol" pitchFamily="18" charset="2"/>
              </a:rPr>
              <a:t>取得</a:t>
            </a:r>
            <a:r>
              <a:rPr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  <a:sym typeface="Symbol" pitchFamily="18" charset="2"/>
              </a:rPr>
              <a:t>了具有重要</a:t>
            </a:r>
            <a:r>
              <a:rPr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  <a:sym typeface="Symbol" pitchFamily="18" charset="2"/>
              </a:rPr>
              <a:t>国际影响</a:t>
            </a:r>
            <a:r>
              <a:rPr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  <a:sym typeface="Symbol" pitchFamily="18" charset="2"/>
              </a:rPr>
              <a:t>的物理</a:t>
            </a:r>
            <a:r>
              <a:rPr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  <a:sym typeface="Symbol" pitchFamily="18" charset="2"/>
              </a:rPr>
              <a:t>成果</a:t>
            </a:r>
            <a:r>
              <a:rPr lang="en-US" altLang="zh-CN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  <a:sym typeface="Symbol" pitchFamily="18" charset="2"/>
              </a:rPr>
              <a:t>: </a:t>
            </a:r>
            <a:endParaRPr kumimoji="1" lang="en-US" altLang="zh-CN" sz="2800" b="1" dirty="0" smtClean="0">
              <a:solidFill>
                <a:srgbClr val="0000FF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4453" y="4204822"/>
            <a:ext cx="11309571" cy="2208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900"/>
              </a:lnSpc>
            </a:pPr>
            <a:r>
              <a:rPr kumimoji="1" lang="en-US" altLang="zh-CN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BEPCII 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将对能量进行升级（</a:t>
            </a:r>
            <a:r>
              <a:rPr kumimoji="1" lang="en-US" altLang="zh-CN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4.6 </a:t>
            </a:r>
            <a:r>
              <a:rPr kumimoji="1" lang="en-US" altLang="zh-CN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 4.96 </a:t>
            </a:r>
            <a:r>
              <a:rPr kumimoji="1" lang="en-US" altLang="zh-CN" sz="2800" b="1" dirty="0" err="1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GeV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  <a:sym typeface="Wingdings" panose="05000000000000000000" pitchFamily="2" charset="2"/>
              </a:rPr>
              <a:t>）；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将通过实现 </a:t>
            </a:r>
            <a:r>
              <a:rPr kumimoji="1" lang="en-US" altLang="zh-CN" sz="2800" b="1" dirty="0" err="1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Topup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，</a:t>
            </a:r>
            <a:endParaRPr kumimoji="1" lang="en-US" altLang="zh-CN" sz="2800" b="1" dirty="0" smtClean="0">
              <a:solidFill>
                <a:srgbClr val="0000FF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>
              <a:lnSpc>
                <a:spcPts val="2900"/>
              </a:lnSpc>
            </a:pPr>
            <a:r>
              <a:rPr kumimoji="1"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使积分亮度提高</a:t>
            </a:r>
            <a:r>
              <a:rPr kumimoji="1" lang="en-US" altLang="zh-CN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20-30%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。（</a:t>
            </a:r>
            <a:r>
              <a:rPr kumimoji="1" lang="en-US" altLang="zh-CN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2-3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年）</a:t>
            </a:r>
            <a:endParaRPr kumimoji="1" lang="en-US" altLang="zh-CN" sz="2800" b="1" dirty="0">
              <a:solidFill>
                <a:srgbClr val="0000FF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>
              <a:lnSpc>
                <a:spcPts val="2900"/>
              </a:lnSpc>
            </a:pPr>
            <a:endParaRPr kumimoji="1" lang="en-US" altLang="zh-CN" sz="1200" b="1" dirty="0">
              <a:solidFill>
                <a:srgbClr val="0000FF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>
              <a:lnSpc>
                <a:spcPts val="2900"/>
              </a:lnSpc>
            </a:pPr>
            <a:r>
              <a:rPr kumimoji="1" lang="en-US" altLang="zh-CN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BESIII 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白皮书：针对要解决的关键问题以及</a:t>
            </a:r>
            <a:r>
              <a:rPr kumimoji="1" lang="en-US" altLang="zh-CN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BEPCII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的升级，凝练科学</a:t>
            </a:r>
            <a:endParaRPr kumimoji="1" lang="en-US" altLang="zh-CN" sz="2800" b="1" dirty="0" smtClean="0">
              <a:solidFill>
                <a:srgbClr val="0000FF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>
              <a:lnSpc>
                <a:spcPts val="3900"/>
              </a:lnSpc>
            </a:pPr>
            <a:r>
              <a:rPr kumimoji="1" lang="en-US" altLang="zh-CN" sz="2800" b="1" dirty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                       </a:t>
            </a:r>
            <a:r>
              <a:rPr kumimoji="1" lang="zh-CN" altLang="en-US" sz="2800" b="1" dirty="0" smtClean="0">
                <a:solidFill>
                  <a:srgbClr val="0000FF"/>
                </a:solidFill>
                <a:latin typeface="STFangsong" charset="-122"/>
                <a:ea typeface="STFangsong" charset="-122"/>
                <a:cs typeface="STFangsong" charset="-122"/>
              </a:rPr>
              <a:t>目标，以期取得重大突破。</a:t>
            </a:r>
            <a:endParaRPr kumimoji="1" lang="en-US" altLang="zh-CN" sz="2800" b="1" dirty="0" smtClean="0">
              <a:solidFill>
                <a:srgbClr val="0000FF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1843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45</a:t>
            </a:fld>
            <a:endParaRPr kumimoji="1" lang="zh-CN" altLang="en-US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889467"/>
              </p:ext>
            </p:extLst>
          </p:nvPr>
        </p:nvGraphicFramePr>
        <p:xfrm>
          <a:off x="69574" y="0"/>
          <a:ext cx="12052852" cy="6433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5714"/>
                <a:gridCol w="2064353"/>
                <a:gridCol w="3299394"/>
                <a:gridCol w="2057400"/>
                <a:gridCol w="1808922"/>
                <a:gridCol w="1567069"/>
              </a:tblGrid>
              <a:tr h="357809">
                <a:tc>
                  <a:txBody>
                    <a:bodyPr/>
                    <a:lstStyle/>
                    <a:p>
                      <a:r>
                        <a:rPr lang="zh-CN" altLang="en-US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物理分类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重要的问题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解决问题－精度工具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现有数据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最终数据样本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国际竞争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953374">
                <a:tc>
                  <a:txBody>
                    <a:bodyPr/>
                    <a:lstStyle/>
                    <a:p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轻强子谱学</a:t>
                      </a:r>
                      <a:endParaRPr lang="zh-CN" altLang="en-US" sz="1700" b="1" dirty="0"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胶子球、奇特态、</a:t>
                      </a:r>
                      <a:r>
                        <a:rPr lang="en-US" altLang="zh-CN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X(pp</a:t>
                      </a:r>
                      <a:r>
                        <a:rPr lang="en-US" altLang="zh-CN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)</a:t>
                      </a:r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、标量</a:t>
                      </a:r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、张量态</a:t>
                      </a:r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等，</a:t>
                      </a:r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重子谱</a:t>
                      </a:r>
                      <a:endParaRPr lang="zh-CN" altLang="en-US" sz="1700" b="1" dirty="0"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轻标量、</a:t>
                      </a:r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2GeV</a:t>
                      </a:r>
                      <a:r>
                        <a:rPr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以上轻介子、重子－重子阈增强、奇特态等系统</a:t>
                      </a:r>
                      <a:r>
                        <a:rPr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研究，</a:t>
                      </a:r>
                      <a:r>
                        <a:rPr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重子谱</a:t>
                      </a:r>
                      <a:endParaRPr lang="zh-CN" altLang="en-US" sz="1700" b="1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1.3 billion </a:t>
                      </a:r>
                      <a:r>
                        <a:rPr kumimoji="1"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J/</a:t>
                      </a:r>
                      <a:r>
                        <a:rPr kumimoji="1" lang="en-US" altLang="zh-CN" sz="1800" b="1" dirty="0" err="1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</a:p>
                    <a:p>
                      <a:r>
                        <a:rPr kumimoji="1"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0.5 billion </a:t>
                      </a:r>
                      <a:r>
                        <a:rPr kumimoji="1" lang="en-US" altLang="zh-CN" sz="1800" b="1" dirty="0" err="1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(2S) </a:t>
                      </a:r>
                      <a:endParaRPr lang="zh-CN" altLang="en-US" sz="1800" b="1" dirty="0" smtClean="0">
                        <a:solidFill>
                          <a:schemeClr val="tx1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r>
                        <a:rPr lang="zh-CN" altLang="en-US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其它</a:t>
                      </a:r>
                      <a:r>
                        <a:rPr lang="zh-CN" altLang="en-US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能点</a:t>
                      </a:r>
                      <a:r>
                        <a:rPr lang="zh-CN" altLang="en-US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数据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10 billion </a:t>
                      </a:r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J/</a:t>
                      </a:r>
                      <a:r>
                        <a:rPr kumimoji="1" lang="en-US" altLang="zh-CN" sz="1800" b="1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</a:p>
                    <a:p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5 billion </a:t>
                      </a:r>
                      <a:r>
                        <a:rPr kumimoji="1" lang="en-US" altLang="zh-CN" sz="1800" b="1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(2S) </a:t>
                      </a:r>
                      <a:endParaRPr kumimoji="1" lang="zh-CN" altLang="en-US" sz="1800" b="1" dirty="0" smtClean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其它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能点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数据</a:t>
                      </a:r>
                      <a:endParaRPr lang="zh-CN" altLang="en-US" sz="1800" b="1" dirty="0" smtClean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独具特色</a:t>
                      </a:r>
                      <a:endParaRPr lang="zh-CN" altLang="en-US" sz="1800" b="1" dirty="0" smtClean="0">
                        <a:solidFill>
                          <a:srgbClr val="C0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</a:tr>
              <a:tr h="953374">
                <a:tc>
                  <a:txBody>
                    <a:bodyPr/>
                    <a:lstStyle/>
                    <a:p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夸克偶素衰变</a:t>
                      </a:r>
                      <a:endParaRPr lang="zh-CN" altLang="en-US" sz="1700" b="1" dirty="0"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粲偶素的跃迁、</a:t>
                      </a:r>
                      <a:r>
                        <a:rPr lang="en-US" altLang="zh-CN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OZI</a:t>
                      </a:r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压低衰变、与轻子的耦合、轻夸克偶素的衰变</a:t>
                      </a:r>
                      <a:endParaRPr lang="zh-CN" altLang="en-US" sz="1700" b="1" dirty="0"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粲偶素衰变</a:t>
                      </a:r>
                      <a:endParaRPr lang="zh-CN" altLang="en-US" sz="1700" b="1" dirty="0" smtClean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轻夸克偶素谱、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轻夸克偶素衰变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Hyperon</a:t>
                      </a:r>
                      <a:r>
                        <a:rPr lang="en-US" altLang="zh-CN" sz="17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zh-CN" altLang="en-US" sz="17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的</a:t>
                      </a:r>
                      <a:r>
                        <a:rPr lang="zh-CN" altLang="en-US" sz="17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衰变与</a:t>
                      </a:r>
                      <a:r>
                        <a:rPr lang="zh-CN" altLang="en-US" sz="17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产生</a:t>
                      </a:r>
                      <a:endParaRPr lang="zh-CN" altLang="en-US" sz="1700" b="1" dirty="0" smtClean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1.3 billion </a:t>
                      </a:r>
                      <a:r>
                        <a:rPr kumimoji="1"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J/</a:t>
                      </a:r>
                      <a:r>
                        <a:rPr kumimoji="1" lang="en-US" altLang="zh-CN" sz="1800" b="1" dirty="0" err="1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</a:p>
                    <a:p>
                      <a:r>
                        <a:rPr kumimoji="1"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0.5 billion </a:t>
                      </a:r>
                      <a:r>
                        <a:rPr kumimoji="1" lang="en-US" altLang="zh-CN" sz="1800" b="1" dirty="0" err="1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(2S) </a:t>
                      </a:r>
                      <a:endParaRPr lang="zh-CN" altLang="en-US" sz="1800" b="1" dirty="0" smtClean="0">
                        <a:solidFill>
                          <a:schemeClr val="tx1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高激发态</a:t>
                      </a:r>
                      <a:r>
                        <a:rPr lang="zh-CN" altLang="en-US" sz="18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扫描</a:t>
                      </a:r>
                      <a:endParaRPr lang="zh-CN" altLang="en-US" sz="1800" b="1" dirty="0" smtClean="0">
                        <a:solidFill>
                          <a:srgbClr val="00206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10 billion </a:t>
                      </a:r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J/</a:t>
                      </a:r>
                      <a:r>
                        <a:rPr kumimoji="1" lang="en-US" altLang="zh-CN" sz="1800" b="1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endParaRPr kumimoji="1" lang="zh-CN" altLang="en-US" sz="1800" b="1" dirty="0" smtClean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5 billion </a:t>
                      </a:r>
                      <a:r>
                        <a:rPr kumimoji="1" lang="en-US" altLang="zh-CN" sz="1800" b="1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(2S) </a:t>
                      </a:r>
                      <a:endParaRPr lang="zh-CN" altLang="en-US" sz="1800" b="1" dirty="0" smtClean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高激发态扫描数据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独具特色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</a:tr>
              <a:tr h="953374">
                <a:tc>
                  <a:txBody>
                    <a:bodyPr/>
                    <a:lstStyle/>
                    <a:p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粲偶素谱学</a:t>
                      </a:r>
                      <a:endParaRPr lang="zh-CN" altLang="en-US" sz="1700" b="1" dirty="0"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高激发态谱学、类粲偶素谱</a:t>
                      </a:r>
                      <a:endParaRPr lang="zh-CN" altLang="en-US" sz="1700" b="1" dirty="0"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Y(4260)</a:t>
                      </a:r>
                      <a:r>
                        <a:rPr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性质、与高激发态的混合、</a:t>
                      </a:r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coupled-channel</a:t>
                      </a:r>
                      <a:r>
                        <a:rPr lang="en-US" altLang="zh-CN" sz="17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s</a:t>
                      </a:r>
                      <a:r>
                        <a:rPr lang="zh-CN" altLang="en-US" sz="17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分析、</a:t>
                      </a:r>
                      <a:r>
                        <a:rPr lang="en-US" altLang="zh-CN" sz="17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open-charm</a:t>
                      </a:r>
                      <a:r>
                        <a:rPr lang="zh-CN" altLang="en-US" sz="17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截面的测量等</a:t>
                      </a:r>
                      <a:endParaRPr lang="zh-CN" altLang="en-US" sz="1700" b="1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高激发态</a:t>
                      </a:r>
                      <a:r>
                        <a:rPr lang="zh-CN" altLang="en-US" sz="18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扫描</a:t>
                      </a:r>
                    </a:p>
                    <a:p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(12</a:t>
                      </a:r>
                      <a:r>
                        <a:rPr lang="en-US" altLang="zh-CN" sz="1800" b="1" baseline="0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/fb)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高激发态扫描数据</a:t>
                      </a:r>
                    </a:p>
                    <a:p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阈值附近高亮度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Belle-II(</a:t>
                      </a:r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日本）</a:t>
                      </a:r>
                    </a:p>
                    <a:p>
                      <a:r>
                        <a:rPr lang="en-US" altLang="zh-CN" sz="1800" b="1" dirty="0" err="1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LHCb</a:t>
                      </a:r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(CERN)</a:t>
                      </a:r>
                      <a:endParaRPr lang="zh-CN" altLang="en-US" sz="1800" b="1" dirty="0" smtClean="0">
                        <a:solidFill>
                          <a:srgbClr val="C0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r>
                        <a:rPr lang="en-US" altLang="zh-CN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PANDA</a:t>
                      </a:r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(</a:t>
                      </a:r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德国</a:t>
                      </a:r>
                      <a:r>
                        <a:rPr lang="en-US" altLang="zh-CN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)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</a:tr>
              <a:tr h="953374">
                <a:tc>
                  <a:txBody>
                    <a:bodyPr/>
                    <a:lstStyle/>
                    <a:p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粲介子</a:t>
                      </a:r>
                      <a:r>
                        <a:rPr lang="en-US" altLang="zh-CN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&amp;</a:t>
                      </a:r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粲重子衰变</a:t>
                      </a:r>
                      <a:endParaRPr lang="zh-CN" altLang="en-US" sz="1700" b="1" dirty="0"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量子关联－</a:t>
                      </a:r>
                      <a:r>
                        <a:rPr lang="en-US" altLang="zh-CN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D</a:t>
                      </a:r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介子关联因子、强相位、</a:t>
                      </a:r>
                      <a:r>
                        <a:rPr lang="en-US" altLang="zh-CN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CPV</a:t>
                      </a:r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、形状因子、衰变常数、</a:t>
                      </a:r>
                      <a:r>
                        <a:rPr lang="en-US" altLang="zh-CN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CKM</a:t>
                      </a:r>
                      <a:endParaRPr lang="zh-CN" altLang="en-US" sz="1700" b="1" dirty="0"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关联因子、强相位与</a:t>
                      </a:r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B</a:t>
                      </a:r>
                      <a:r>
                        <a:rPr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工厂的关系、稀有衰变、精确测量形状因子、衰变常数等。 </a:t>
                      </a:r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D/Ds/</a:t>
                      </a:r>
                      <a:r>
                        <a:rPr kumimoji="1" lang="en-US" altLang="zh-CN" sz="1700" b="1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  <a:sym typeface="Wingdings"/>
                        </a:rPr>
                        <a:t>Λc</a:t>
                      </a:r>
                      <a:r>
                        <a:rPr kumimoji="1"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  <a:sym typeface="Wingdings"/>
                        </a:rPr>
                        <a:t>联合</a:t>
                      </a:r>
                      <a:r>
                        <a:rPr kumimoji="1"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  <a:sym typeface="Wingdings"/>
                        </a:rPr>
                        <a:t>研究；</a:t>
                      </a:r>
                      <a:r>
                        <a:rPr kumimoji="1" lang="en-US" altLang="zh-CN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  <a:sym typeface="Wingdings"/>
                        </a:rPr>
                        <a:t>charm hyperons </a:t>
                      </a:r>
                      <a:endParaRPr lang="zh-CN" altLang="en-US" sz="1700" b="1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2.9/fb @</a:t>
                      </a:r>
                      <a:r>
                        <a:rPr kumimoji="1" lang="en-US" altLang="zh-CN" sz="1800" b="1" dirty="0" err="1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(3770) </a:t>
                      </a:r>
                    </a:p>
                    <a:p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0.56/fb</a:t>
                      </a:r>
                      <a:r>
                        <a:rPr lang="zh-CN" altLang="en-US" sz="1800" b="1" baseline="0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@</a:t>
                      </a:r>
                      <a:r>
                        <a:rPr lang="zh-CN" altLang="en-US" sz="1800" b="1" baseline="0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4.6</a:t>
                      </a:r>
                      <a:r>
                        <a:rPr lang="zh-CN" altLang="en-US" sz="1800" b="1" baseline="0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baseline="0" dirty="0" err="1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GeV</a:t>
                      </a:r>
                      <a:endParaRPr lang="en-US" altLang="zh-CN" sz="1800" b="1" baseline="0" dirty="0" smtClean="0">
                        <a:solidFill>
                          <a:schemeClr val="tx1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r>
                        <a:rPr lang="en-US" altLang="zh-CN" sz="1800" b="1" baseline="0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3.1/fb@ 4.180 </a:t>
                      </a:r>
                      <a:r>
                        <a:rPr lang="en-US" altLang="zh-CN" sz="1800" b="1" baseline="0" dirty="0" err="1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GeV</a:t>
                      </a:r>
                      <a:r>
                        <a:rPr lang="en-US" altLang="zh-CN" sz="1800" b="1" baseline="0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 </a:t>
                      </a:r>
                      <a:endParaRPr lang="zh-CN" altLang="en-US" sz="1800" b="1" dirty="0" smtClean="0">
                        <a:solidFill>
                          <a:schemeClr val="tx1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endParaRPr lang="zh-CN" altLang="en-US" sz="1800" b="1" dirty="0">
                        <a:solidFill>
                          <a:schemeClr val="tx1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20/fb @</a:t>
                      </a:r>
                      <a:r>
                        <a:rPr kumimoji="1" lang="en-US" altLang="zh-CN" sz="1800" b="1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(3770) </a:t>
                      </a:r>
                    </a:p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5/fb</a:t>
                      </a:r>
                      <a:r>
                        <a:rPr lang="zh-CN" altLang="en-US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@</a:t>
                      </a:r>
                      <a:r>
                        <a:rPr lang="zh-CN" altLang="en-US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4.64</a:t>
                      </a:r>
                      <a:r>
                        <a:rPr lang="zh-CN" altLang="en-US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baseline="0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GeV</a:t>
                      </a:r>
                      <a:endParaRPr lang="en-US" altLang="zh-CN" sz="1800" b="1" baseline="0" dirty="0" smtClean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5/fb@ 4.18 </a:t>
                      </a:r>
                      <a:r>
                        <a:rPr lang="en-US" altLang="zh-CN" sz="1800" b="1" baseline="0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GeV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 </a:t>
                      </a:r>
                      <a:endParaRPr lang="en-US" altLang="zh-CN" sz="1800" b="1" baseline="0" dirty="0" smtClean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  <a:hlinkClick r:id="rId2"/>
                        </a:rPr>
                        <a:t>5/fb@4.96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baseline="0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GeV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Belle-II(</a:t>
                      </a:r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日本）</a:t>
                      </a:r>
                    </a:p>
                    <a:p>
                      <a:r>
                        <a:rPr lang="en-US" altLang="zh-CN" sz="1800" b="1" dirty="0" err="1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LHCb</a:t>
                      </a:r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(CERN)</a:t>
                      </a:r>
                      <a:endParaRPr lang="zh-CN" altLang="en-US" sz="1800" b="1" dirty="0" smtClean="0">
                        <a:solidFill>
                          <a:srgbClr val="C0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互补关系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</a:tr>
              <a:tr h="564013">
                <a:tc>
                  <a:txBody>
                    <a:bodyPr/>
                    <a:lstStyle/>
                    <a:p>
                      <a:r>
                        <a:rPr lang="en-US" altLang="zh-CN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R</a:t>
                      </a:r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值</a:t>
                      </a:r>
                      <a:r>
                        <a:rPr lang="en-US" altLang="zh-CN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&amp;QCD</a:t>
                      </a:r>
                      <a:endParaRPr lang="zh-CN" altLang="en-US" sz="1700" b="1" dirty="0"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R</a:t>
                      </a:r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值、重子形状因子、遍举强子截面、</a:t>
                      </a:r>
                      <a:r>
                        <a:rPr lang="en-US" altLang="zh-CN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ISR</a:t>
                      </a:r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物理、谱学等</a:t>
                      </a:r>
                      <a:endParaRPr lang="zh-CN" altLang="en-US" sz="1700" b="1" dirty="0"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R</a:t>
                      </a:r>
                      <a:r>
                        <a:rPr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值精度、质子形状因子、截面、</a:t>
                      </a:r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ISR</a:t>
                      </a:r>
                      <a:r>
                        <a:rPr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物理精度？</a:t>
                      </a:r>
                      <a:endParaRPr lang="zh-CN" altLang="en-US" sz="1700" b="1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130</a:t>
                      </a:r>
                      <a:r>
                        <a:rPr lang="zh-CN" altLang="en-US" sz="18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能点数据</a:t>
                      </a:r>
                      <a:r>
                        <a:rPr lang="en-US" altLang="zh-CN" sz="18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(2.0-4.6GeV)</a:t>
                      </a:r>
                      <a:endParaRPr lang="zh-CN" altLang="en-US" sz="1800" b="1" dirty="0"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20/fb @</a:t>
                      </a:r>
                      <a:r>
                        <a:rPr kumimoji="1" lang="en-US" altLang="zh-CN" sz="1800" b="1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(3770) </a:t>
                      </a:r>
                    </a:p>
                    <a:p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ISR</a:t>
                      </a:r>
                      <a:r>
                        <a:rPr lang="zh-CN" altLang="en-US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物理 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Belle-II(</a:t>
                      </a:r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日本）</a:t>
                      </a:r>
                    </a:p>
                    <a:p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俄罗斯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</a:tr>
              <a:tr h="362314">
                <a:tc>
                  <a:txBody>
                    <a:bodyPr/>
                    <a:lstStyle/>
                    <a:p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新物理</a:t>
                      </a:r>
                      <a:endParaRPr lang="zh-CN" altLang="en-US" sz="1700" b="1" dirty="0"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7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粲介子稀有、粲偶素稀有、禁闭衰变等</a:t>
                      </a:r>
                      <a:endParaRPr lang="zh-CN" altLang="en-US" sz="1700" b="1" dirty="0"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粲偶素稀有、</a:t>
                      </a:r>
                      <a:r>
                        <a:rPr lang="en-US" altLang="zh-CN" sz="1700" b="1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cLFV</a:t>
                      </a:r>
                      <a:r>
                        <a:rPr lang="zh-CN" altLang="en-US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、</a:t>
                      </a:r>
                      <a:r>
                        <a:rPr lang="en-US" altLang="zh-CN" sz="17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Dark</a:t>
                      </a:r>
                      <a:r>
                        <a:rPr lang="en-US" altLang="zh-CN" sz="17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sectors</a:t>
                      </a:r>
                      <a:r>
                        <a:rPr lang="zh-CN" altLang="en-US" sz="17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、重子数破坏过程</a:t>
                      </a:r>
                      <a:r>
                        <a:rPr lang="en-US" altLang="zh-CN" sz="17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, invisible decays</a:t>
                      </a:r>
                      <a:r>
                        <a:rPr lang="zh-CN" altLang="en-US" sz="17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。</a:t>
                      </a:r>
                      <a:r>
                        <a:rPr lang="en-US" altLang="zh-CN" sz="1700" b="1" baseline="0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endParaRPr lang="zh-CN" altLang="en-US" sz="1700" b="1" dirty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1.3 billion </a:t>
                      </a:r>
                      <a:r>
                        <a:rPr kumimoji="1"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J/</a:t>
                      </a:r>
                      <a:r>
                        <a:rPr kumimoji="1" lang="en-US" altLang="zh-CN" sz="1800" b="1" dirty="0" err="1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</a:p>
                    <a:p>
                      <a:r>
                        <a:rPr kumimoji="1"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0.5 billion </a:t>
                      </a:r>
                      <a:r>
                        <a:rPr kumimoji="1" lang="en-US" altLang="zh-CN" sz="1800" b="1" dirty="0" err="1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chemeClr val="tx1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(2S) </a:t>
                      </a:r>
                      <a:endParaRPr lang="zh-CN" altLang="en-US" sz="1800" b="1" dirty="0" smtClean="0">
                        <a:solidFill>
                          <a:schemeClr val="tx1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2.9/fb @</a:t>
                      </a:r>
                      <a:r>
                        <a:rPr kumimoji="1" lang="en-US" altLang="zh-CN" sz="1800" b="1" dirty="0" err="1" smtClean="0">
                          <a:solidFill>
                            <a:srgbClr val="00206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rgbClr val="00206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(3770)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10 billion </a:t>
                      </a:r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J/</a:t>
                      </a:r>
                      <a:r>
                        <a:rPr kumimoji="1" lang="en-US" altLang="zh-CN" sz="1800" b="1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</a:p>
                    <a:p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5 billion </a:t>
                      </a:r>
                      <a:r>
                        <a:rPr kumimoji="1" lang="en-US" altLang="zh-CN" sz="1800" b="1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(2S) </a:t>
                      </a:r>
                      <a:endParaRPr lang="zh-CN" altLang="en-US" sz="1800" b="1" dirty="0" smtClean="0">
                        <a:solidFill>
                          <a:srgbClr val="FF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20/fb @</a:t>
                      </a:r>
                      <a:r>
                        <a:rPr kumimoji="1" lang="en-US" altLang="zh-CN" sz="1800" b="1" dirty="0" err="1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ψ</a:t>
                      </a:r>
                      <a:r>
                        <a:rPr kumimoji="1" lang="en-US" altLang="zh-CN" sz="1800" b="1" dirty="0" smtClean="0">
                          <a:solidFill>
                            <a:srgbClr val="FF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(3770)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Belle-II(</a:t>
                      </a:r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日本）</a:t>
                      </a:r>
                    </a:p>
                    <a:p>
                      <a:r>
                        <a:rPr lang="en-US" altLang="zh-CN" sz="1800" b="1" dirty="0" err="1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LHCb</a:t>
                      </a:r>
                      <a:r>
                        <a:rPr lang="zh-CN" altLang="en-US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C00000"/>
                          </a:solidFill>
                          <a:latin typeface="STFangsong" charset="-122"/>
                          <a:ea typeface="STFangsong" charset="-122"/>
                          <a:cs typeface="STFangsong" charset="-122"/>
                        </a:rPr>
                        <a:t>(CERN)</a:t>
                      </a:r>
                      <a:endParaRPr lang="zh-CN" altLang="en-US" sz="1800" b="1" dirty="0" smtClean="0">
                        <a:solidFill>
                          <a:srgbClr val="C0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zh-CN" sz="1800" b="1" dirty="0" smtClean="0">
                        <a:solidFill>
                          <a:srgbClr val="C00000"/>
                        </a:solidFill>
                        <a:latin typeface="STFangsong" charset="-122"/>
                        <a:ea typeface="STFangsong" charset="-122"/>
                        <a:cs typeface="STFangsong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48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6459"/>
            <a:ext cx="10515600" cy="799042"/>
          </a:xfrm>
        </p:spPr>
        <p:txBody>
          <a:bodyPr/>
          <a:lstStyle/>
          <a:p>
            <a:r>
              <a:rPr kumimoji="1" lang="zh-CN" altLang="en-US" b="1" dirty="0">
                <a:latin typeface="华文仿宋"/>
                <a:ea typeface="华文仿宋"/>
                <a:cs typeface="华文仿宋"/>
              </a:rPr>
              <a:t>总结</a:t>
            </a:r>
            <a:endParaRPr kumimoji="1" lang="zh-CN" altLang="en-US" dirty="0">
              <a:latin typeface="华文仿宋"/>
              <a:ea typeface="华文仿宋"/>
              <a:cs typeface="华文仿宋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6533" y="873126"/>
            <a:ext cx="11205634" cy="5483224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在</a:t>
            </a:r>
            <a:r>
              <a:rPr kumimoji="1" lang="en-US" altLang="zh-CN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BEPCII/BESIII</a:t>
            </a:r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剩余寿命：重要物理</a:t>
            </a:r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  <a:sym typeface="Wingdings"/>
              </a:rPr>
              <a:t>数据获取的优化；</a:t>
            </a:r>
          </a:p>
          <a:p>
            <a:pPr>
              <a:lnSpc>
                <a:spcPct val="120000"/>
              </a:lnSpc>
            </a:pPr>
            <a:r>
              <a:rPr kumimoji="1" lang="zh-CN" altLang="en-US" b="1" dirty="0" smtClean="0">
                <a:solidFill>
                  <a:srgbClr val="0000FF"/>
                </a:solidFill>
                <a:latin typeface="华文仿宋"/>
                <a:ea typeface="华文仿宋"/>
                <a:cs typeface="华文仿宋"/>
                <a:sym typeface="Wingdings"/>
              </a:rPr>
              <a:t>需要考虑不同的、特色的、重要的物理产出；</a:t>
            </a:r>
          </a:p>
          <a:p>
            <a:pPr>
              <a:lnSpc>
                <a:spcPct val="120000"/>
              </a:lnSpc>
            </a:pPr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  <a:sym typeface="Wingdings"/>
              </a:rPr>
              <a:t>需要一个战略规划：提供</a:t>
            </a:r>
            <a:r>
              <a:rPr kumimoji="1" lang="en-US" altLang="zh-CN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  <a:sym typeface="Wingdings"/>
              </a:rPr>
              <a:t>BESIII</a:t>
            </a:r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  <a:sym typeface="Wingdings"/>
              </a:rPr>
              <a:t>合作组可行性建议；</a:t>
            </a:r>
          </a:p>
          <a:p>
            <a:pPr>
              <a:lnSpc>
                <a:spcPct val="120000"/>
              </a:lnSpc>
            </a:pPr>
            <a:r>
              <a:rPr kumimoji="1" lang="zh-CN" altLang="en-US" b="1" dirty="0" smtClean="0">
                <a:solidFill>
                  <a:srgbClr val="0000FF"/>
                </a:solidFill>
                <a:latin typeface="华文仿宋"/>
                <a:ea typeface="华文仿宋"/>
                <a:cs typeface="华文仿宋"/>
                <a:sym typeface="Wingdings"/>
              </a:rPr>
              <a:t>要考虑国际、国内的竞争、互补，</a:t>
            </a:r>
            <a:r>
              <a:rPr kumimoji="1" lang="en-US" altLang="zh-CN" b="1" dirty="0" smtClean="0">
                <a:solidFill>
                  <a:srgbClr val="0000FF"/>
                </a:solidFill>
                <a:latin typeface="华文仿宋"/>
                <a:ea typeface="华文仿宋"/>
                <a:cs typeface="华文仿宋"/>
                <a:sym typeface="Wingdings"/>
              </a:rPr>
              <a:t>BESIII</a:t>
            </a:r>
            <a:r>
              <a:rPr kumimoji="1" lang="zh-CN" altLang="en-US" b="1" dirty="0" smtClean="0">
                <a:solidFill>
                  <a:srgbClr val="0000FF"/>
                </a:solidFill>
                <a:latin typeface="华文仿宋"/>
                <a:ea typeface="华文仿宋"/>
                <a:cs typeface="华文仿宋"/>
                <a:sym typeface="Wingdings"/>
              </a:rPr>
              <a:t>做出不可替代的物理成果；</a:t>
            </a:r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zh-CN" b="1" dirty="0" smtClean="0">
                <a:latin typeface="华文仿宋"/>
                <a:ea typeface="华文仿宋"/>
                <a:cs typeface="华文仿宋"/>
                <a:sym typeface="Wingdings"/>
              </a:rPr>
              <a:t>   </a:t>
            </a:r>
            <a:r>
              <a:rPr kumimoji="1" lang="en-US" altLang="zh-CN" b="1" dirty="0" smtClean="0">
                <a:solidFill>
                  <a:srgbClr val="0000FF"/>
                </a:solidFill>
                <a:latin typeface="华文仿宋"/>
                <a:ea typeface="华文仿宋"/>
                <a:cs typeface="华文仿宋"/>
              </a:rPr>
              <a:t>The </a:t>
            </a:r>
            <a:r>
              <a:rPr kumimoji="1" lang="en-US" altLang="zh-CN" b="1" dirty="0">
                <a:solidFill>
                  <a:srgbClr val="0000FF"/>
                </a:solidFill>
                <a:latin typeface="华文仿宋"/>
                <a:ea typeface="华文仿宋"/>
                <a:cs typeface="华文仿宋"/>
              </a:rPr>
              <a:t>Belle-II at super-KEKB will take data in 2019 (50 – 100 ab</a:t>
            </a:r>
            <a:r>
              <a:rPr kumimoji="1" lang="en-US" altLang="zh-CN" b="1" baseline="30000" dirty="0">
                <a:solidFill>
                  <a:srgbClr val="0000FF"/>
                </a:solidFill>
                <a:latin typeface="华文仿宋"/>
                <a:ea typeface="华文仿宋"/>
                <a:cs typeface="华文仿宋"/>
              </a:rPr>
              <a:t>-1</a:t>
            </a:r>
            <a:r>
              <a:rPr kumimoji="1" lang="en-US" altLang="zh-CN" b="1" dirty="0">
                <a:solidFill>
                  <a:srgbClr val="0000FF"/>
                </a:solidFill>
                <a:latin typeface="华文仿宋"/>
                <a:ea typeface="华文仿宋"/>
                <a:cs typeface="华文仿宋"/>
              </a:rPr>
              <a:t>)</a:t>
            </a:r>
            <a:r>
              <a:rPr kumimoji="1" lang="en-US" altLang="zh-CN" b="1" dirty="0" smtClean="0">
                <a:solidFill>
                  <a:srgbClr val="0000FF"/>
                </a:solidFill>
                <a:latin typeface="华文仿宋"/>
                <a:ea typeface="华文仿宋"/>
                <a:cs typeface="华文仿宋"/>
              </a:rPr>
              <a:t>;       </a:t>
            </a:r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zh-CN" b="1" dirty="0">
                <a:solidFill>
                  <a:srgbClr val="0000FF"/>
                </a:solidFill>
                <a:latin typeface="华文仿宋"/>
                <a:ea typeface="华文仿宋"/>
                <a:cs typeface="华文仿宋"/>
              </a:rPr>
              <a:t> </a:t>
            </a:r>
            <a:r>
              <a:rPr kumimoji="1" lang="en-US" altLang="zh-CN" b="1" dirty="0" smtClean="0">
                <a:solidFill>
                  <a:srgbClr val="0000FF"/>
                </a:solidFill>
                <a:latin typeface="华文仿宋"/>
                <a:ea typeface="华文仿宋"/>
                <a:cs typeface="华文仿宋"/>
              </a:rPr>
              <a:t>  </a:t>
            </a:r>
            <a:r>
              <a:rPr kumimoji="1" lang="en-US" altLang="zh-CN" b="1" dirty="0" err="1" smtClean="0">
                <a:solidFill>
                  <a:srgbClr val="0000FF"/>
                </a:solidFill>
                <a:latin typeface="华文仿宋"/>
                <a:ea typeface="华文仿宋"/>
                <a:cs typeface="华文仿宋"/>
              </a:rPr>
              <a:t>LHCb</a:t>
            </a:r>
            <a:r>
              <a:rPr kumimoji="1" lang="en-US" altLang="zh-CN" b="1" dirty="0" smtClean="0">
                <a:solidFill>
                  <a:srgbClr val="0000FF"/>
                </a:solidFill>
                <a:latin typeface="华文仿宋"/>
                <a:ea typeface="华文仿宋"/>
                <a:cs typeface="华文仿宋"/>
              </a:rPr>
              <a:t> </a:t>
            </a:r>
            <a:r>
              <a:rPr kumimoji="1" lang="en-US" altLang="zh-CN" b="1" dirty="0">
                <a:solidFill>
                  <a:srgbClr val="0000FF"/>
                </a:solidFill>
                <a:latin typeface="华文仿宋"/>
                <a:ea typeface="华文仿宋"/>
                <a:cs typeface="华文仿宋"/>
              </a:rPr>
              <a:t>run2 will take about 50fb</a:t>
            </a:r>
            <a:r>
              <a:rPr kumimoji="1" lang="en-US" altLang="zh-CN" b="1" baseline="30000" dirty="0">
                <a:solidFill>
                  <a:srgbClr val="0000FF"/>
                </a:solidFill>
                <a:latin typeface="华文仿宋"/>
                <a:ea typeface="华文仿宋"/>
                <a:cs typeface="华文仿宋"/>
              </a:rPr>
              <a:t>-1</a:t>
            </a:r>
            <a:endParaRPr kumimoji="1" lang="zh-CN" altLang="en-US" b="1" dirty="0" smtClean="0">
              <a:solidFill>
                <a:srgbClr val="0000FF"/>
              </a:solidFill>
              <a:latin typeface="华文仿宋"/>
              <a:ea typeface="华文仿宋"/>
              <a:cs typeface="华文仿宋"/>
              <a:sym typeface="Wingdings"/>
            </a:endParaRPr>
          </a:p>
          <a:p>
            <a:pPr>
              <a:lnSpc>
                <a:spcPct val="120000"/>
              </a:lnSpc>
            </a:pPr>
            <a:r>
              <a:rPr kumimoji="1" lang="zh-CN" altLang="en-US" b="1" dirty="0" smtClean="0">
                <a:latin typeface="华文仿宋"/>
                <a:ea typeface="华文仿宋"/>
                <a:cs typeface="华文仿宋"/>
                <a:sym typeface="Wingdings"/>
              </a:rPr>
              <a:t>基于此考虑</a:t>
            </a:r>
            <a:r>
              <a:rPr kumimoji="1" lang="en-US" altLang="zh-CN" b="1" dirty="0" smtClean="0">
                <a:latin typeface="华文仿宋"/>
                <a:ea typeface="华文仿宋"/>
                <a:cs typeface="华文仿宋"/>
                <a:sym typeface="Wingdings"/>
              </a:rPr>
              <a:t>BESIII/BEPCII</a:t>
            </a:r>
            <a:r>
              <a:rPr kumimoji="1" lang="zh-CN" altLang="en-US" b="1" dirty="0" smtClean="0">
                <a:latin typeface="华文仿宋"/>
                <a:ea typeface="华文仿宋"/>
                <a:cs typeface="华文仿宋"/>
                <a:sym typeface="Wingdings"/>
              </a:rPr>
              <a:t>的可行性升级改造；</a:t>
            </a:r>
          </a:p>
          <a:p>
            <a:pPr>
              <a:lnSpc>
                <a:spcPct val="120000"/>
              </a:lnSpc>
            </a:pPr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  <a:sym typeface="Wingdings"/>
              </a:rPr>
              <a:t>要有紧迫性、危机感；</a:t>
            </a:r>
          </a:p>
          <a:p>
            <a:pPr>
              <a:lnSpc>
                <a:spcPct val="120000"/>
              </a:lnSpc>
            </a:pPr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  <a:sym typeface="Wingdings"/>
              </a:rPr>
              <a:t>为下一代对撞机物理争取时间、争取更大的可能性（王贻芳）</a:t>
            </a:r>
          </a:p>
          <a:p>
            <a:endParaRPr kumimoji="1" lang="zh-CN" altLang="en-US" dirty="0" smtClean="0">
              <a:sym typeface="Wingdings"/>
            </a:endParaRPr>
          </a:p>
          <a:p>
            <a:endParaRPr kumimoji="1" lang="zh-CN" altLang="en-US" dirty="0" smtClean="0">
              <a:sym typeface="Wingdings"/>
            </a:endParaRPr>
          </a:p>
          <a:p>
            <a:endParaRPr kumimoji="1" lang="zh-CN" altLang="en-US" dirty="0" smtClean="0">
              <a:sym typeface="Wingdings"/>
            </a:endParaRPr>
          </a:p>
          <a:p>
            <a:endParaRPr kumimoji="1" lang="zh-CN" altLang="en-US" dirty="0" smtClean="0">
              <a:sym typeface="Wingdings"/>
            </a:endParaRPr>
          </a:p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728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02748" y="2297734"/>
            <a:ext cx="10515600" cy="1325563"/>
          </a:xfrm>
        </p:spPr>
        <p:txBody>
          <a:bodyPr>
            <a:normAutofit fontScale="90000"/>
          </a:bodyPr>
          <a:lstStyle/>
          <a:p>
            <a:pPr algn="ctr">
              <a:lnSpc>
                <a:spcPct val="200000"/>
              </a:lnSpc>
            </a:pPr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仅供参考、批评、讨论，尽快形成一个工作组！</a:t>
            </a:r>
            <a:b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</a:br>
            <a:r>
              <a:rPr kumimoji="1" lang="zh-CN" altLang="en-US" b="1" dirty="0" smtClean="0">
                <a:solidFill>
                  <a:srgbClr val="FF0000"/>
                </a:solidFill>
                <a:latin typeface="华文仿宋"/>
                <a:ea typeface="华文仿宋"/>
                <a:cs typeface="华文仿宋"/>
              </a:rPr>
              <a:t>谢谢大家！</a:t>
            </a:r>
            <a:endParaRPr kumimoji="1" lang="zh-CN" altLang="en-US" b="1" dirty="0">
              <a:solidFill>
                <a:srgbClr val="FF0000"/>
              </a:solidFill>
              <a:latin typeface="华文仿宋"/>
              <a:ea typeface="华文仿宋"/>
              <a:cs typeface="华文仿宋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530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5156" y="2074655"/>
            <a:ext cx="10515600" cy="1325563"/>
          </a:xfrm>
        </p:spPr>
        <p:txBody>
          <a:bodyPr/>
          <a:lstStyle/>
          <a:p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Back-up slides</a:t>
            </a:r>
            <a:endParaRPr kumimoji="1" lang="zh-CN" altLang="en-US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539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49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940" y="59634"/>
            <a:ext cx="9342122" cy="672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27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1244" y="162729"/>
            <a:ext cx="11509512" cy="1325563"/>
          </a:xfrm>
        </p:spPr>
        <p:txBody>
          <a:bodyPr/>
          <a:lstStyle/>
          <a:p>
            <a:r>
              <a:rPr kumimoji="1" lang="zh-CN" altLang="en-US" b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总体思想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：明确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BEPCII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对撞能区特有的物理？</a:t>
            </a:r>
            <a:endParaRPr kumimoji="1"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50963"/>
            <a:ext cx="10515600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战略上讲，有哪些潜在的物理？需要获取什么数据？需要多少积分亮度？</a:t>
            </a:r>
          </a:p>
          <a:p>
            <a:pPr>
              <a:lnSpc>
                <a:spcPct val="150000"/>
              </a:lnSpc>
            </a:pP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哪些重要成果预期？哪些非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实验不可完成的物理？ </a:t>
            </a:r>
          </a:p>
          <a:p>
            <a:pPr>
              <a:lnSpc>
                <a:spcPct val="150000"/>
              </a:lnSpc>
            </a:pP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这些实验数据</a:t>
            </a:r>
            <a:r>
              <a:rPr kumimoji="1" lang="en-US" altLang="zh-CN" b="1" dirty="0">
                <a:latin typeface="STFangsong" charset="-122"/>
                <a:ea typeface="STFangsong" charset="-122"/>
                <a:cs typeface="STFangsong" charset="-122"/>
              </a:rPr>
              <a:t>/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物理结果将对领域内外有什么重要物理影响？</a:t>
            </a:r>
          </a:p>
          <a:p>
            <a:pPr>
              <a:lnSpc>
                <a:spcPct val="150000"/>
              </a:lnSpc>
            </a:pP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其实要回答：</a:t>
            </a:r>
            <a:r>
              <a:rPr kumimoji="1" lang="en-US" altLang="zh-CN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BESIII/BEPCII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还有运行的必要性吗？</a:t>
            </a:r>
            <a:endParaRPr kumimoji="1" lang="zh-CN" altLang="en-US" b="1" dirty="0">
              <a:solidFill>
                <a:srgbClr val="C0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5</a:t>
            </a:fld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376743" y="5225247"/>
            <a:ext cx="91614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王贻芳：每年一亿运行经费＋国内人员费＋科研经费等。</a:t>
            </a:r>
          </a:p>
          <a:p>
            <a:r>
              <a:rPr kumimoji="1" lang="zh-CN" altLang="en-US" sz="2800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争取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更长时间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继续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运行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，要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拿出重要物理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。</a:t>
            </a:r>
            <a:endParaRPr kumimoji="1" lang="zh-CN" altLang="en-US" sz="28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685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50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421" y="174809"/>
            <a:ext cx="8893275" cy="636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9059"/>
          </a:xfrm>
        </p:spPr>
        <p:txBody>
          <a:bodyPr/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实验的国内</a:t>
            </a:r>
            <a:r>
              <a:rPr kumimoji="1" lang="zh-CN" altLang="en-US" b="1" dirty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、国外竞争与机遇</a:t>
            </a:r>
            <a:endParaRPr kumimoji="1"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60904"/>
            <a:ext cx="1100403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charset="2"/>
              <a:buChar char="l"/>
            </a:pPr>
            <a:r>
              <a:rPr kumimoji="1" lang="zh-CN" altLang="en-US" b="1" dirty="0" smtClean="0">
                <a:solidFill>
                  <a:srgbClr val="C00000"/>
                </a:solidFill>
                <a:latin typeface="STFangsong" charset="-122"/>
                <a:ea typeface="STFangsong" charset="-122"/>
                <a:cs typeface="STFangsong" charset="-122"/>
              </a:rPr>
              <a:t>日本</a:t>
            </a:r>
            <a:r>
              <a:rPr kumimoji="1" lang="zh-CN" altLang="en-US" b="1" dirty="0" smtClean="0">
                <a:solidFill>
                  <a:srgbClr val="C00000"/>
                </a:solidFill>
              </a:rPr>
              <a:t>：</a:t>
            </a:r>
            <a:r>
              <a:rPr kumimoji="1" lang="en-US" altLang="zh-CN" b="1" dirty="0" smtClean="0">
                <a:solidFill>
                  <a:srgbClr val="C00000"/>
                </a:solidFill>
              </a:rPr>
              <a:t>Super-KEKB/Belle-II (50 ab</a:t>
            </a:r>
            <a:r>
              <a:rPr kumimoji="1" lang="en-US" altLang="zh-CN" b="1" baseline="30000" dirty="0" smtClean="0">
                <a:solidFill>
                  <a:srgbClr val="C00000"/>
                </a:solidFill>
              </a:rPr>
              <a:t>-1</a:t>
            </a:r>
            <a:r>
              <a:rPr kumimoji="1" lang="en-US" altLang="zh-CN" b="1" dirty="0" smtClean="0">
                <a:solidFill>
                  <a:srgbClr val="C0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C00000"/>
                </a:solidFill>
                <a:sym typeface="Wingdings"/>
              </a:rPr>
              <a:t></a:t>
            </a:r>
            <a:r>
              <a:rPr kumimoji="1" lang="en-US" altLang="zh-CN" b="1" dirty="0" smtClean="0">
                <a:solidFill>
                  <a:srgbClr val="C00000"/>
                </a:solidFill>
              </a:rPr>
              <a:t> 1nb charm cross-section)</a:t>
            </a:r>
          </a:p>
          <a:p>
            <a:pPr>
              <a:lnSpc>
                <a:spcPct val="150000"/>
              </a:lnSpc>
              <a:buFont typeface="Wingdings" charset="2"/>
              <a:buChar char="l"/>
            </a:pPr>
            <a:r>
              <a:rPr kumimoji="1" lang="en-US" altLang="zh-CN" b="1" dirty="0" smtClean="0">
                <a:solidFill>
                  <a:srgbClr val="FF0000"/>
                </a:solidFill>
              </a:rPr>
              <a:t>CERN</a:t>
            </a:r>
            <a:r>
              <a:rPr kumimoji="1" lang="zh-CN" altLang="en-US" b="1" dirty="0" smtClean="0">
                <a:solidFill>
                  <a:srgbClr val="FF0000"/>
                </a:solidFill>
              </a:rPr>
              <a:t>：</a:t>
            </a:r>
            <a:r>
              <a:rPr kumimoji="1" lang="en-US" altLang="zh-CN" b="1" dirty="0" err="1" smtClean="0">
                <a:solidFill>
                  <a:srgbClr val="FF0000"/>
                </a:solidFill>
              </a:rPr>
              <a:t>LHCb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 and its upgrades (50 fb</a:t>
            </a:r>
            <a:r>
              <a:rPr kumimoji="1" lang="en-US" altLang="zh-CN" b="1" baseline="30000" dirty="0" smtClean="0">
                <a:solidFill>
                  <a:srgbClr val="FF0000"/>
                </a:solidFill>
              </a:rPr>
              <a:t>-1</a:t>
            </a:r>
            <a:r>
              <a:rPr kumimoji="1" lang="en-US" altLang="zh-CN" b="1" dirty="0" smtClean="0">
                <a:solidFill>
                  <a:srgbClr val="FF0000"/>
                </a:solidFill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  <a:sym typeface="Wingdings"/>
              </a:rPr>
              <a:t> 10</a:t>
            </a:r>
            <a:r>
              <a:rPr kumimoji="1" lang="en-US" altLang="zh-CN" b="1" baseline="30000" dirty="0" smtClean="0">
                <a:solidFill>
                  <a:srgbClr val="FF0000"/>
                </a:solidFill>
                <a:sym typeface="Wingdings"/>
              </a:rPr>
              <a:t>10</a:t>
            </a:r>
            <a:r>
              <a:rPr kumimoji="1" lang="en-US" altLang="zh-CN" b="1" dirty="0" smtClean="0">
                <a:solidFill>
                  <a:srgbClr val="FF0000"/>
                </a:solidFill>
                <a:sym typeface="Wingdings"/>
              </a:rPr>
              <a:t> reconstructed charm mesons)</a:t>
            </a:r>
            <a:endParaRPr kumimoji="1" lang="en-US" altLang="zh-CN" b="1" baseline="30000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  <a:buFont typeface="Wingdings" charset="2"/>
              <a:buChar char="l"/>
            </a:pP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德国</a:t>
            </a:r>
            <a:r>
              <a:rPr kumimoji="1" lang="zh-CN" altLang="en-US" b="1" dirty="0" smtClean="0"/>
              <a:t>：</a:t>
            </a:r>
            <a:r>
              <a:rPr kumimoji="1" lang="en-US" altLang="zh-CN" b="1" dirty="0" smtClean="0"/>
              <a:t>proton-antiproton collisions (PANDA</a:t>
            </a:r>
            <a:r>
              <a:rPr kumimoji="1" lang="is-IS" altLang="zh-CN" b="1" dirty="0" smtClean="0"/>
              <a:t>…</a:t>
            </a:r>
            <a:r>
              <a:rPr kumimoji="1" lang="en-US" altLang="zh-CN" b="1" dirty="0" smtClean="0"/>
              <a:t>) </a:t>
            </a:r>
          </a:p>
          <a:p>
            <a:pPr>
              <a:lnSpc>
                <a:spcPct val="150000"/>
              </a:lnSpc>
              <a:buFont typeface="Wingdings" charset="2"/>
              <a:buChar char="l"/>
            </a:pP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美国</a:t>
            </a:r>
            <a:r>
              <a:rPr kumimoji="1" lang="zh-CN" altLang="en-US" b="1" dirty="0" smtClean="0"/>
              <a:t>：</a:t>
            </a:r>
            <a:r>
              <a:rPr kumimoji="1" lang="en-US" altLang="zh-CN" b="1" dirty="0" smtClean="0"/>
              <a:t>e-p/gamma-p production (Glue-X</a:t>
            </a:r>
            <a:r>
              <a:rPr kumimoji="1" lang="is-IS" altLang="zh-CN" b="1" dirty="0" smtClean="0"/>
              <a:t>…</a:t>
            </a:r>
            <a:r>
              <a:rPr kumimoji="1" lang="en-US" altLang="zh-CN" b="1" dirty="0" smtClean="0"/>
              <a:t>) </a:t>
            </a:r>
            <a:endParaRPr kumimoji="1" lang="zh-CN" altLang="en-US" b="1" dirty="0" smtClean="0"/>
          </a:p>
          <a:p>
            <a:pPr>
              <a:lnSpc>
                <a:spcPct val="150000"/>
              </a:lnSpc>
              <a:buFont typeface="Wingdings" charset="2"/>
              <a:buChar char="l"/>
            </a:pP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国际上的未来规划</a:t>
            </a:r>
            <a:r>
              <a:rPr kumimoji="1" lang="en-US" altLang="zh-CN" b="1" dirty="0" smtClean="0"/>
              <a:t>(CERN</a:t>
            </a:r>
            <a:r>
              <a:rPr kumimoji="1" lang="zh-CN" altLang="en-US" b="1" dirty="0" smtClean="0"/>
              <a:t>： </a:t>
            </a:r>
            <a:r>
              <a:rPr kumimoji="1" lang="en-US" altLang="zh-CN" b="1" dirty="0" smtClean="0"/>
              <a:t>extreme-CHARM project: </a:t>
            </a:r>
            <a:r>
              <a:rPr kumimoji="1" lang="is-IS" altLang="zh-CN" b="1" dirty="0" smtClean="0"/>
              <a:t>100*50fb</a:t>
            </a:r>
            <a:r>
              <a:rPr kumimoji="1" lang="is-IS" altLang="zh-CN" b="1" baseline="30000" dirty="0" smtClean="0"/>
              <a:t>-1</a:t>
            </a:r>
            <a:r>
              <a:rPr kumimoji="1" lang="is-IS" altLang="zh-CN" b="1" dirty="0" smtClean="0"/>
              <a:t>), 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超级粲工厂等；</a:t>
            </a:r>
            <a:r>
              <a:rPr kumimoji="1" lang="is-IS" altLang="zh-CN" b="1" dirty="0" smtClean="0">
                <a:latin typeface="STFangsong" charset="-122"/>
                <a:ea typeface="STFangsong" charset="-122"/>
                <a:cs typeface="STFangsong" charset="-122"/>
              </a:rPr>
              <a:t> </a:t>
            </a:r>
            <a:endParaRPr kumimoji="1" lang="en-US" altLang="zh-CN" b="1" dirty="0" smtClean="0">
              <a:latin typeface="STFangsong" charset="-122"/>
              <a:ea typeface="STFangsong" charset="-122"/>
              <a:cs typeface="STFangsong" charset="-122"/>
            </a:endParaRPr>
          </a:p>
          <a:p>
            <a:pPr>
              <a:lnSpc>
                <a:spcPct val="150000"/>
              </a:lnSpc>
              <a:buFont typeface="Wingdings" charset="2"/>
              <a:buChar char="l"/>
            </a:pP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我国的对撞机物理规划时间表：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CEPC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等，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与未来的交接。</a:t>
            </a:r>
            <a:endParaRPr kumimoji="1" lang="zh-CN" altLang="en-US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383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83367" y="185244"/>
            <a:ext cx="10515600" cy="789118"/>
          </a:xfrm>
        </p:spPr>
        <p:txBody>
          <a:bodyPr/>
          <a:lstStyle/>
          <a:p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主要物理目标</a:t>
            </a:r>
            <a:endParaRPr kumimoji="1"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2583" y="974362"/>
            <a:ext cx="12032974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 dirty="0" smtClean="0"/>
              <a:t>Light hadron spectroscopy  </a:t>
            </a:r>
            <a:endParaRPr kumimoji="1" lang="en-US" altLang="zh-CN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en-US" altLang="zh-CN" b="1" dirty="0" err="1" smtClean="0"/>
              <a:t>Charmonium</a:t>
            </a:r>
            <a:r>
              <a:rPr kumimoji="1" lang="en-US" altLang="zh-CN" b="1" dirty="0"/>
              <a:t> </a:t>
            </a:r>
            <a:r>
              <a:rPr kumimoji="1" lang="en-US" altLang="zh-CN" b="1" dirty="0" smtClean="0"/>
              <a:t>physics and </a:t>
            </a:r>
            <a:r>
              <a:rPr kumimoji="1" lang="en-US" altLang="zh-CN" b="1" dirty="0" err="1" smtClean="0"/>
              <a:t>charmonium</a:t>
            </a:r>
            <a:r>
              <a:rPr kumimoji="1" lang="en-US" altLang="zh-CN" b="1" dirty="0" smtClean="0"/>
              <a:t>-like states </a:t>
            </a:r>
            <a:endParaRPr kumimoji="1" lang="en-US" altLang="zh-CN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en-US" altLang="zh-CN" b="1" dirty="0" smtClean="0"/>
              <a:t>R values &amp; different aspects of QCD tests </a:t>
            </a:r>
            <a:endParaRPr kumimoji="1" lang="en-US" altLang="zh-CN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en-US" altLang="zh-CN" b="1" dirty="0" smtClean="0"/>
              <a:t>Tau lepton physics   </a:t>
            </a:r>
            <a:endParaRPr kumimoji="1" lang="en-US" altLang="zh-CN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en-US" altLang="zh-CN" b="1" dirty="0" smtClean="0"/>
              <a:t>Charm mesons and baryon productions and decays </a:t>
            </a:r>
            <a:endParaRPr kumimoji="1" lang="en-US" altLang="zh-CN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kumimoji="1" lang="en-US" altLang="zh-CN" b="1" dirty="0" smtClean="0"/>
              <a:t>New physics at low energy with high luminosity  </a:t>
            </a:r>
            <a:endParaRPr kumimoji="1"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599" y="18907"/>
            <a:ext cx="3429297" cy="4851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8326839" y="4870393"/>
            <a:ext cx="3865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主编： 赵光达，王贻芳</a:t>
            </a:r>
            <a:endParaRPr kumimoji="1" lang="zh-CN" altLang="en-US" sz="2800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941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18052" y="0"/>
            <a:ext cx="11873948" cy="1325563"/>
          </a:xfrm>
        </p:spPr>
        <p:txBody>
          <a:bodyPr>
            <a:normAutofit/>
          </a:bodyPr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轻强子谱学： 数据样本</a:t>
            </a:r>
            <a:endParaRPr kumimoji="1"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212344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l"/>
            </a:pP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高产生截面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（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J/</a:t>
            </a:r>
            <a:r>
              <a:rPr kumimoji="1" lang="en-US" altLang="zh-CN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约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3000 </a:t>
            </a:r>
            <a:r>
              <a:rPr kumimoji="1" lang="en-US" altLang="zh-CN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nb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; </a:t>
            </a:r>
            <a:r>
              <a:rPr kumimoji="1" lang="en-US" altLang="zh-CN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(2S)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约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500 </a:t>
            </a:r>
            <a:r>
              <a:rPr kumimoji="1" lang="en-US" altLang="zh-CN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nb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);</a:t>
            </a:r>
          </a:p>
          <a:p>
            <a:pPr>
              <a:buFont typeface="Wingdings" charset="2"/>
              <a:buChar char="l"/>
            </a:pPr>
            <a:r>
              <a:rPr kumimoji="1" lang="en-US" altLang="zh-CN" b="1" dirty="0" err="1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(2S) 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 π</a:t>
            </a:r>
            <a:r>
              <a:rPr kumimoji="1" lang="en-US" altLang="zh-CN" b="1" baseline="30000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+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π</a:t>
            </a:r>
            <a:r>
              <a:rPr kumimoji="1" lang="en-US" altLang="zh-CN" b="1" baseline="300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−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J/</a:t>
            </a:r>
            <a:r>
              <a:rPr kumimoji="1" lang="en-US" altLang="zh-CN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衰变提供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 J/</a:t>
            </a:r>
            <a:r>
              <a:rPr kumimoji="1" lang="en-US" altLang="zh-CN" b="1" dirty="0" err="1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 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共振事例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; </a:t>
            </a:r>
            <a:endParaRPr kumimoji="1" lang="en-US" altLang="zh-CN" b="1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>
              <a:buFont typeface="Wingdings" charset="2"/>
              <a:buChar char="l"/>
            </a:pP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通过</a:t>
            </a:r>
            <a:r>
              <a:rPr kumimoji="1" lang="en-US" altLang="zh-CN" b="1" dirty="0" err="1"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en-US" altLang="zh-CN" b="1" dirty="0">
                <a:latin typeface="STFangsong" charset="-122"/>
                <a:ea typeface="STFangsong" charset="-122"/>
                <a:cs typeface="STFangsong" charset="-122"/>
              </a:rPr>
              <a:t>(2S) 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跃迁研究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b="1" dirty="0">
                <a:latin typeface="STFangsong" charset="-122"/>
                <a:ea typeface="STFangsong" charset="-122"/>
                <a:cs typeface="STFangsong" charset="-122"/>
              </a:rPr>
              <a:t>n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on-1</a:t>
            </a:r>
            <a:r>
              <a:rPr kumimoji="1" lang="en-US" altLang="zh-CN" b="1" baseline="30000" dirty="0" smtClean="0">
                <a:latin typeface="STFangsong" charset="-122"/>
                <a:ea typeface="STFangsong" charset="-122"/>
                <a:cs typeface="STFangsong" charset="-122"/>
              </a:rPr>
              <a:t>--  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粲偶数态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 (</a:t>
            </a:r>
            <a:r>
              <a:rPr kumimoji="1" lang="en-US" altLang="zh-CN" b="1" dirty="0" err="1" smtClean="0">
                <a:latin typeface="STFangsong" charset="-122"/>
                <a:ea typeface="STFangsong" charset="-122"/>
                <a:cs typeface="STFangsong" charset="-122"/>
              </a:rPr>
              <a:t>η</a:t>
            </a:r>
            <a:r>
              <a:rPr kumimoji="1" lang="en-US" altLang="zh-CN" b="1" baseline="-25000" dirty="0" err="1" smtClean="0">
                <a:latin typeface="STFangsong" charset="-122"/>
                <a:ea typeface="STFangsong" charset="-122"/>
                <a:cs typeface="STFangsong" charset="-122"/>
              </a:rPr>
              <a:t>c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, </a:t>
            </a:r>
            <a:r>
              <a:rPr kumimoji="1" lang="en-US" altLang="zh-CN" b="1" dirty="0" err="1" smtClean="0">
                <a:latin typeface="STFangsong" charset="-122"/>
                <a:ea typeface="STFangsong" charset="-122"/>
                <a:cs typeface="STFangsong" charset="-122"/>
              </a:rPr>
              <a:t>χ</a:t>
            </a:r>
            <a:r>
              <a:rPr kumimoji="1" lang="en-US" altLang="zh-CN" b="1" baseline="-25000" dirty="0" err="1" smtClean="0">
                <a:latin typeface="STFangsong" charset="-122"/>
                <a:ea typeface="STFangsong" charset="-122"/>
                <a:cs typeface="STFangsong" charset="-122"/>
              </a:rPr>
              <a:t>cJ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, </a:t>
            </a:r>
            <a:r>
              <a:rPr kumimoji="1" lang="en-US" altLang="zh-CN" b="1" dirty="0" err="1" smtClean="0">
                <a:latin typeface="STFangsong" charset="-122"/>
                <a:ea typeface="STFangsong" charset="-122"/>
                <a:cs typeface="STFangsong" charset="-122"/>
              </a:rPr>
              <a:t>h</a:t>
            </a:r>
            <a:r>
              <a:rPr kumimoji="1" lang="en-US" altLang="zh-CN" b="1" baseline="-25000" dirty="0" err="1" smtClean="0">
                <a:latin typeface="STFangsong" charset="-122"/>
                <a:ea typeface="STFangsong" charset="-122"/>
                <a:cs typeface="STFangsong" charset="-122"/>
              </a:rPr>
              <a:t>c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is-IS" altLang="zh-CN" b="1" dirty="0" smtClean="0">
                <a:latin typeface="STFangsong" charset="-122"/>
                <a:ea typeface="STFangsong" charset="-122"/>
                <a:cs typeface="STFangsong" charset="-122"/>
              </a:rPr>
              <a:t>…); 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 </a:t>
            </a:r>
          </a:p>
          <a:p>
            <a:pPr>
              <a:buFont typeface="Wingdings" charset="2"/>
              <a:buChar char="l"/>
            </a:pP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粲介子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/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粲重子衰变样本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: </a:t>
            </a:r>
          </a:p>
          <a:p>
            <a:pPr marL="0" indent="0">
              <a:buNone/>
            </a:pP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   Charm meson/baryon </a:t>
            </a:r>
            <a:r>
              <a:rPr kumimoji="1" lang="en-US" altLang="zh-CN" b="1" dirty="0" err="1" smtClean="0">
                <a:latin typeface="STFangsong" charset="-122"/>
                <a:ea typeface="STFangsong" charset="-122"/>
                <a:cs typeface="STFangsong" charset="-122"/>
              </a:rPr>
              <a:t>semileptonic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 and multi-body decays</a:t>
            </a:r>
          </a:p>
          <a:p>
            <a:pPr marL="0" indent="0">
              <a:buNone/>
            </a:pPr>
            <a:r>
              <a:rPr kumimoji="1" lang="en-US" altLang="zh-CN" b="1" dirty="0"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       natural flavor filter, factorization, final state interactions </a:t>
            </a:r>
            <a:r>
              <a:rPr kumimoji="1" lang="is-IS" altLang="zh-CN" b="1" dirty="0" smtClean="0">
                <a:latin typeface="STFangsong" charset="-122"/>
                <a:ea typeface="STFangsong" charset="-122"/>
                <a:cs typeface="STFangsong" charset="-122"/>
              </a:rPr>
              <a:t>… </a:t>
            </a:r>
            <a:endParaRPr kumimoji="1" lang="en-US" altLang="zh-CN" b="1" dirty="0" smtClean="0">
              <a:latin typeface="STFangsong" charset="-122"/>
              <a:ea typeface="STFangsong" charset="-122"/>
              <a:cs typeface="STFangsong" charset="-122"/>
            </a:endParaRPr>
          </a:p>
          <a:p>
            <a:pPr marL="0" indent="0">
              <a:buNone/>
            </a:pP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   R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值</a:t>
            </a:r>
            <a:r>
              <a:rPr kumimoji="1" lang="en-US" altLang="zh-CN" b="1" dirty="0" smtClean="0">
                <a:latin typeface="STFangsong" charset="-122"/>
                <a:ea typeface="STFangsong" charset="-122"/>
                <a:cs typeface="STFangsong" charset="-122"/>
              </a:rPr>
              <a:t> &amp; </a:t>
            </a: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高激发态粲偶素扫描数据。</a:t>
            </a:r>
          </a:p>
          <a:p>
            <a:pPr>
              <a:buFont typeface="Wingdings" charset="2"/>
              <a:buChar char="l"/>
            </a:pPr>
            <a:r>
              <a:rPr kumimoji="1" lang="zh-CN" altLang="en-US" b="1" dirty="0" smtClean="0">
                <a:latin typeface="STFangsong" charset="-122"/>
                <a:ea typeface="STFangsong" charset="-122"/>
                <a:cs typeface="STFangsong" charset="-122"/>
              </a:rPr>
              <a:t>双光子过程：</a:t>
            </a:r>
            <a:endParaRPr kumimoji="1" lang="zh-CN" altLang="en-US" b="1" dirty="0"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55801" y="5302072"/>
            <a:ext cx="7725192" cy="95410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CN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BESIII</a:t>
            </a:r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实验独特环境： </a:t>
            </a:r>
          </a:p>
          <a:p>
            <a:r>
              <a:rPr kumimoji="1" lang="zh-CN" altLang="en-US" sz="2800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正负电子对撞实验本底低、多重数少、易重建。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17/12/1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Hai-Bo Li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234" y="4757401"/>
            <a:ext cx="1955800" cy="44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“经济”的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J/</a:t>
            </a:r>
            <a:r>
              <a:rPr kumimoji="1" lang="en-US" altLang="zh-CN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数据获取</a:t>
            </a:r>
            <a:endParaRPr kumimoji="1" lang="zh-CN" altLang="en-US" b="1" dirty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J/</a:t>
            </a:r>
            <a:r>
              <a:rPr kumimoji="1" lang="en-US" altLang="zh-CN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产生截面大，单个事例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J/</a:t>
            </a:r>
            <a:r>
              <a:rPr kumimoji="1" lang="en-US" altLang="zh-CN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峰上数据获取是最“经济”的；</a:t>
            </a:r>
          </a:p>
          <a:p>
            <a:pPr>
              <a:lnSpc>
                <a:spcPct val="150000"/>
              </a:lnSpc>
            </a:pP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J/</a:t>
            </a:r>
            <a:r>
              <a:rPr kumimoji="1" lang="en-US" altLang="zh-CN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峰上已有数据：（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82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＋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323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）＝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400pb</a:t>
            </a:r>
            <a:r>
              <a:rPr kumimoji="1" lang="en-US" altLang="zh-CN" b="1" baseline="30000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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  <a:sym typeface="Wingdings"/>
              </a:rPr>
              <a:t> 1.3 billion; 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endParaRPr kumimoji="1" lang="zh-CN" altLang="en-US" b="1" dirty="0" smtClean="0">
              <a:solidFill>
                <a:srgbClr val="FF000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对比： 在</a:t>
            </a:r>
            <a:r>
              <a:rPr kumimoji="1" lang="en-US" altLang="zh-CN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χ</a:t>
            </a:r>
            <a:r>
              <a:rPr kumimoji="1" lang="en-US" altLang="zh-CN" b="1" baseline="-25000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c1</a:t>
            </a:r>
            <a:r>
              <a:rPr kumimoji="1" lang="zh-CN" altLang="en-US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 峰附近</a:t>
            </a:r>
            <a:r>
              <a:rPr kumimoji="1" lang="en-US" altLang="zh-CN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440pb</a:t>
            </a:r>
            <a:r>
              <a:rPr kumimoji="1" lang="en-US" altLang="zh-CN" b="1" baseline="30000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en-US" altLang="zh-CN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, </a:t>
            </a:r>
            <a:r>
              <a:rPr kumimoji="1" lang="zh-CN" altLang="en-US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和</a:t>
            </a:r>
            <a:r>
              <a:rPr kumimoji="1" lang="en-US" altLang="zh-CN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X(3872)</a:t>
            </a:r>
            <a:r>
              <a:rPr kumimoji="1" lang="zh-CN" altLang="en-US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峰附近</a:t>
            </a:r>
            <a:r>
              <a:rPr kumimoji="1" lang="en-US" altLang="zh-CN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224pb</a:t>
            </a:r>
            <a:r>
              <a:rPr kumimoji="1" lang="en-US" altLang="zh-CN" b="1" baseline="30000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-1</a:t>
            </a:r>
            <a:r>
              <a:rPr kumimoji="1" lang="zh-CN" altLang="en-US" b="1" dirty="0" smtClean="0">
                <a:solidFill>
                  <a:srgbClr val="002060"/>
                </a:solidFill>
                <a:latin typeface="STFangsong" charset="-122"/>
                <a:ea typeface="STFangsong" charset="-122"/>
                <a:cs typeface="STFangsong" charset="-122"/>
              </a:rPr>
              <a:t>，“昂贵”的数据获取，单个事例比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J/</a:t>
            </a:r>
            <a:r>
              <a:rPr kumimoji="1" lang="en-US" altLang="zh-CN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峰上贵约一百万倍。  </a:t>
            </a:r>
          </a:p>
          <a:p>
            <a:pPr>
              <a:lnSpc>
                <a:spcPct val="150000"/>
              </a:lnSpc>
            </a:pP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黄皮书： 预计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10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billion 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J/</a:t>
            </a:r>
            <a:r>
              <a:rPr kumimoji="1" lang="en-US" altLang="zh-CN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与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5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 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billion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事例</a:t>
            </a:r>
            <a:r>
              <a:rPr kumimoji="1" lang="en-US" altLang="zh-CN" b="1" dirty="0" err="1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ψ</a:t>
            </a:r>
            <a:r>
              <a:rPr kumimoji="1" lang="en-US" altLang="zh-CN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(2S</a:t>
            </a:r>
            <a:r>
              <a:rPr kumimoji="1" lang="en-US" altLang="zh-CN" b="1" dirty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)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事例可以保证，预期会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有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重要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的</a:t>
            </a:r>
            <a:r>
              <a:rPr kumimoji="1" lang="zh-CN" altLang="en-US" b="1" dirty="0" smtClean="0">
                <a:solidFill>
                  <a:srgbClr val="FF0000"/>
                </a:solidFill>
                <a:latin typeface="STFangsong" charset="-122"/>
                <a:ea typeface="STFangsong" charset="-122"/>
                <a:cs typeface="STFangsong" charset="-122"/>
              </a:rPr>
              <a:t>物理成果。 </a:t>
            </a:r>
            <a:endParaRPr kumimoji="1" lang="en-US" altLang="zh-CN" b="1" dirty="0" smtClean="0">
              <a:solidFill>
                <a:srgbClr val="00206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 marL="0" indent="0">
              <a:buNone/>
            </a:pPr>
            <a:endParaRPr kumimoji="1" lang="zh-CN" altLang="en-US" b="1" dirty="0" smtClean="0">
              <a:solidFill>
                <a:srgbClr val="002060"/>
              </a:solidFill>
              <a:latin typeface="STFangsong" charset="-122"/>
              <a:ea typeface="STFangsong" charset="-122"/>
              <a:cs typeface="STFangsong" charset="-122"/>
            </a:endParaRPr>
          </a:p>
          <a:p>
            <a:pPr marL="0" indent="0">
              <a:buNone/>
            </a:pP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dirty="0" smtClean="0"/>
              <a:t>17/12/1</a:t>
            </a:r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Hai-Bo Li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2ED6B-8891-1243-8941-2957EF0908FC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396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32432</TotalTime>
  <Words>4139</Words>
  <Application>Microsoft Macintosh PowerPoint</Application>
  <PresentationFormat>宽屏</PresentationFormat>
  <Paragraphs>680</Paragraphs>
  <Slides>50</Slides>
  <Notes>4</Notes>
  <HiddenSlides>0</HiddenSlides>
  <MMClips>0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50</vt:i4>
      </vt:variant>
    </vt:vector>
  </HeadingPairs>
  <TitlesOfParts>
    <vt:vector size="75" baseType="lpstr">
      <vt:lpstr>AdvTTbdb21c9e</vt:lpstr>
      <vt:lpstr>Arial Narrow</vt:lpstr>
      <vt:lpstr>Arial Unicode MS</vt:lpstr>
      <vt:lpstr>Calibri</vt:lpstr>
      <vt:lpstr>Calibri Light</vt:lpstr>
      <vt:lpstr>Cambria Math</vt:lpstr>
      <vt:lpstr>Helvetica Light</vt:lpstr>
      <vt:lpstr>Lao UI</vt:lpstr>
      <vt:lpstr>Lucida Grande</vt:lpstr>
      <vt:lpstr>ＭＳ ゴシック</vt:lpstr>
      <vt:lpstr>STFangsong</vt:lpstr>
      <vt:lpstr>Symbol</vt:lpstr>
      <vt:lpstr>SymbolPS</vt:lpstr>
      <vt:lpstr>Times</vt:lpstr>
      <vt:lpstr>Times New Roman</vt:lpstr>
      <vt:lpstr>Wingdings</vt:lpstr>
      <vt:lpstr>仿宋_GB2312</vt:lpstr>
      <vt:lpstr>华文仿宋</vt:lpstr>
      <vt:lpstr>楷体_GB2312</vt:lpstr>
      <vt:lpstr>宋体</vt:lpstr>
      <vt:lpstr>微软雅黑</vt:lpstr>
      <vt:lpstr>Arial</vt:lpstr>
      <vt:lpstr>Office 主题</vt:lpstr>
      <vt:lpstr>公式</vt:lpstr>
      <vt:lpstr>Equation</vt:lpstr>
      <vt:lpstr>BESIII未来物理研究计划 白皮书讨论</vt:lpstr>
      <vt:lpstr>BESIII未来物理规划的重要性</vt:lpstr>
      <vt:lpstr>BESIII实验发表论文总数（2009-2017）</vt:lpstr>
      <vt:lpstr>BESIII数据按能量点分布</vt:lpstr>
      <vt:lpstr>总体思想：明确BEPCII对撞能区特有的物理？</vt:lpstr>
      <vt:lpstr>BESIII实验的国内、国外竞争与机遇</vt:lpstr>
      <vt:lpstr>BESIII主要物理目标</vt:lpstr>
      <vt:lpstr>轻强子谱学： 数据样本</vt:lpstr>
      <vt:lpstr>“经济”的J/ψ数据获取</vt:lpstr>
      <vt:lpstr>轻强子谱学： 哪些重要的物理？</vt:lpstr>
      <vt:lpstr>轻标量介子九重态疑难： </vt:lpstr>
      <vt:lpstr>Too many light 0++ scalar in J/ψ decays!</vt:lpstr>
      <vt:lpstr>理解轻标量介子的本质、质量来源等?</vt:lpstr>
      <vt:lpstr>轻强子谱： J/Ψ衰变</vt:lpstr>
      <vt:lpstr>粲偶素物理与类粲偶素态 </vt:lpstr>
      <vt:lpstr>Y(4260): e+e-  π+π- J/Ψ</vt:lpstr>
      <vt:lpstr>带电类粲偶素Zc(3900)的发现</vt:lpstr>
      <vt:lpstr>粲偶素物理与类粲偶素态</vt:lpstr>
      <vt:lpstr>预期敏感度：   </vt:lpstr>
      <vt:lpstr>预期敏感度：</vt:lpstr>
      <vt:lpstr>日本Belle II将于2019年正式运行 </vt:lpstr>
      <vt:lpstr>PowerPoint 演示文稿</vt:lpstr>
      <vt:lpstr>标准模型检验</vt:lpstr>
      <vt:lpstr>标准模型检验</vt:lpstr>
      <vt:lpstr>粲介子/粲重子的产生与衰变：BESII上量子关联产生</vt:lpstr>
      <vt:lpstr>粲介子/粲重子的产生与衰变：量子关联产生</vt:lpstr>
      <vt:lpstr>粲介子/粲重子：独特的产生、干净的环境</vt:lpstr>
      <vt:lpstr>PowerPoint 演示文稿</vt:lpstr>
      <vt:lpstr>PowerPoint 演示文稿</vt:lpstr>
      <vt:lpstr>PowerPoint 演示文稿</vt:lpstr>
      <vt:lpstr>干净、独特的D0-D0bar介子混合测量</vt:lpstr>
      <vt:lpstr>CKM and γ</vt:lpstr>
      <vt:lpstr>PowerPoint 演示文稿</vt:lpstr>
      <vt:lpstr>粲重子Λc衰变率实验测量精度展望</vt:lpstr>
      <vt:lpstr>PowerPoint 演示文稿</vt:lpstr>
      <vt:lpstr>粲重子半轻衰变与格点QCD</vt:lpstr>
      <vt:lpstr>与Belle(-II)实验上Λ_c^+研究的比较</vt:lpstr>
      <vt:lpstr>国际上实验Λ_c^+研究的特点</vt:lpstr>
      <vt:lpstr>Λ_c^+研究的国际实验比较</vt:lpstr>
      <vt:lpstr>正负电子质心能量达到4.96GeV:  </vt:lpstr>
      <vt:lpstr>超出标准模型新物理寻找： </vt:lpstr>
      <vt:lpstr>Reaches for rare charm decays?</vt:lpstr>
      <vt:lpstr>CP破坏: Coherent production</vt:lpstr>
      <vt:lpstr>                      BESIII 白皮书</vt:lpstr>
      <vt:lpstr>PowerPoint 演示文稿</vt:lpstr>
      <vt:lpstr>总结</vt:lpstr>
      <vt:lpstr>仅供参考、批评、讨论，尽快形成一个工作组！ 谢谢大家！</vt:lpstr>
      <vt:lpstr>Back-up slides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BESIII white paper</dc:title>
  <dc:creator>Microsoft Office 用户</dc:creator>
  <cp:lastModifiedBy>Microsoft Office 用户</cp:lastModifiedBy>
  <cp:revision>345</cp:revision>
  <cp:lastPrinted>2017-12-01T02:22:52Z</cp:lastPrinted>
  <dcterms:created xsi:type="dcterms:W3CDTF">2017-08-22T00:22:34Z</dcterms:created>
  <dcterms:modified xsi:type="dcterms:W3CDTF">2017-12-01T02:23:38Z</dcterms:modified>
</cp:coreProperties>
</file>